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1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2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3.xml" ContentType="application/vnd.openxmlformats-officedocument.themeOverr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85" r:id="rId2"/>
    <p:sldMasterId id="2147483697" r:id="rId3"/>
    <p:sldMasterId id="2147483709" r:id="rId4"/>
  </p:sldMasterIdLst>
  <p:notesMasterIdLst>
    <p:notesMasterId r:id="rId29"/>
  </p:notesMasterIdLst>
  <p:sldIdLst>
    <p:sldId id="271" r:id="rId5"/>
    <p:sldId id="258" r:id="rId6"/>
    <p:sldId id="259" r:id="rId7"/>
    <p:sldId id="266" r:id="rId8"/>
    <p:sldId id="261" r:id="rId9"/>
    <p:sldId id="262" r:id="rId10"/>
    <p:sldId id="260" r:id="rId11"/>
    <p:sldId id="264" r:id="rId12"/>
    <p:sldId id="265" r:id="rId13"/>
    <p:sldId id="267" r:id="rId14"/>
    <p:sldId id="275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68" r:id="rId25"/>
    <p:sldId id="273" r:id="rId26"/>
    <p:sldId id="270" r:id="rId27"/>
    <p:sldId id="272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D18E"/>
    <a:srgbClr val="3C5D7A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18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5.9698968374767458E-2"/>
          <c:w val="0.98824074074074075"/>
          <c:h val="0.90250295958058535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shade val="5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503-4116-A95A-C8B61C5A4D7B}"/>
              </c:ext>
            </c:extLst>
          </c:dPt>
          <c:dPt>
            <c:idx val="1"/>
            <c:bubble3D val="0"/>
            <c:spPr>
              <a:solidFill>
                <a:schemeClr val="accent2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503-4116-A95A-C8B61C5A4D7B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503-4116-A95A-C8B61C5A4D7B}"/>
              </c:ext>
            </c:extLst>
          </c:dPt>
          <c:dPt>
            <c:idx val="3"/>
            <c:bubble3D val="0"/>
            <c:spPr>
              <a:solidFill>
                <a:schemeClr val="accent2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AAE-4A98-BF96-9C64517B3217}"/>
              </c:ext>
            </c:extLst>
          </c:dPt>
          <c:dPt>
            <c:idx val="4"/>
            <c:bubble3D val="0"/>
            <c:spPr>
              <a:solidFill>
                <a:schemeClr val="accent2">
                  <a:tint val="54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AAE-4A98-BF96-9C64517B3217}"/>
              </c:ext>
            </c:extLst>
          </c:dPt>
          <c:cat>
            <c:strRef>
              <c:f>Sheet1!$A$2:$A$6</c:f>
              <c:strCache>
                <c:ptCount val="1"/>
                <c:pt idx="0">
                  <c:v>1st Qtr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0503-4116-A95A-C8B61C5A4D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4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2.6847623879587348E-3"/>
          <c:w val="1"/>
          <c:h val="0.93825046507694909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tint val="54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B35-4268-A96D-65284EDA016A}"/>
              </c:ext>
            </c:extLst>
          </c:dPt>
          <c:dPt>
            <c:idx val="1"/>
            <c:bubble3D val="0"/>
            <c:spPr>
              <a:solidFill>
                <a:schemeClr val="accent1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B35-4268-A96D-65284EDA016A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B35-4268-A96D-65284EDA016A}"/>
              </c:ext>
            </c:extLst>
          </c:dPt>
          <c:dPt>
            <c:idx val="3"/>
            <c:bubble3D val="0"/>
            <c:spPr>
              <a:solidFill>
                <a:schemeClr val="accent1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51A-4762-96B8-19FF44F3A4F9}"/>
              </c:ext>
            </c:extLst>
          </c:dPt>
          <c:dPt>
            <c:idx val="4"/>
            <c:bubble3D val="0"/>
            <c:spPr>
              <a:solidFill>
                <a:schemeClr val="accent1">
                  <a:shade val="5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51A-4762-96B8-19FF44F3A4F9}"/>
              </c:ext>
            </c:extLst>
          </c:dPt>
          <c:cat>
            <c:strRef>
              <c:f>Sheet1!$A$2:$A$6</c:f>
              <c:strCache>
                <c:ptCount val="1"/>
                <c:pt idx="0">
                  <c:v>1st Qtr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8B35-4268-A96D-65284EDA01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4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5.1644681210891254E-2"/>
          <c:w val="1"/>
          <c:h val="0.92977338068662274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5">
                  <a:shade val="5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503-4116-A95A-C8B61C5A4D7B}"/>
              </c:ext>
            </c:extLst>
          </c:dPt>
          <c:dPt>
            <c:idx val="1"/>
            <c:bubble3D val="0"/>
            <c:spPr>
              <a:solidFill>
                <a:schemeClr val="accent5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503-4116-A95A-C8B61C5A4D7B}"/>
              </c:ext>
            </c:extLst>
          </c:dPt>
          <c:dPt>
            <c:idx val="2"/>
            <c:bubble3D val="0"/>
            <c:spPr>
              <a:solidFill>
                <a:schemeClr val="bg2">
                  <a:lumMod val="9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503-4116-A95A-C8B61C5A4D7B}"/>
              </c:ext>
            </c:extLst>
          </c:dPt>
          <c:dPt>
            <c:idx val="3"/>
            <c:bubble3D val="0"/>
            <c:spPr>
              <a:solidFill>
                <a:schemeClr val="accent5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9DB-42E6-8A3F-E7494D95EAA3}"/>
              </c:ext>
            </c:extLst>
          </c:dPt>
          <c:dPt>
            <c:idx val="4"/>
            <c:bubble3D val="0"/>
            <c:spPr>
              <a:solidFill>
                <a:schemeClr val="accent5">
                  <a:tint val="54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19DB-42E6-8A3F-E7494D95EAA3}"/>
              </c:ext>
            </c:extLst>
          </c:dPt>
          <c:cat>
            <c:strRef>
              <c:f>Sheet1!$A$2:$A$6</c:f>
              <c:strCache>
                <c:ptCount val="3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35</c:v>
                </c:pt>
                <c:pt idx="1">
                  <c:v>23</c:v>
                </c:pt>
                <c:pt idx="2">
                  <c:v>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0503-4116-A95A-C8B61C5A4D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4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4722222222222178E-3"/>
          <c:y val="6.9532354531654142E-2"/>
          <c:w val="0.98500648148148151"/>
          <c:h val="0.86636571826929965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503-4116-A95A-C8B61C5A4D7B}"/>
              </c:ext>
            </c:extLst>
          </c:dPt>
          <c:dPt>
            <c:idx val="1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503-4116-A95A-C8B61C5A4D7B}"/>
              </c:ext>
            </c:extLst>
          </c:dPt>
          <c:dPt>
            <c:idx val="2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503-4116-A95A-C8B61C5A4D7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544-4358-A698-FAC56A31361F}"/>
              </c:ext>
            </c:extLst>
          </c:dPt>
          <c:dPt>
            <c:idx val="4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3544-4358-A698-FAC56A31361F}"/>
              </c:ext>
            </c:extLst>
          </c:dPt>
          <c:cat>
            <c:strRef>
              <c:f>Sheet1!$A$2:$A$6</c:f>
              <c:strCache>
                <c:ptCount val="5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  <c:pt idx="4">
                  <c:v>5th Qtr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35</c:v>
                </c:pt>
                <c:pt idx="1">
                  <c:v>23</c:v>
                </c:pt>
                <c:pt idx="2">
                  <c:v>12</c:v>
                </c:pt>
                <c:pt idx="3">
                  <c:v>17</c:v>
                </c:pt>
                <c:pt idx="4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0503-4116-A95A-C8B61C5A4D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4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4675925925925928E-2"/>
          <c:y val="3.2427233089296501E-2"/>
          <c:w val="0.93532407407407403"/>
          <c:h val="0.90310914317523105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223362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B35-4268-A96D-65284EDA016A}"/>
              </c:ext>
            </c:extLst>
          </c:dPt>
          <c:dPt>
            <c:idx val="1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B35-4268-A96D-65284EDA016A}"/>
              </c:ext>
            </c:extLst>
          </c:dPt>
          <c:dPt>
            <c:idx val="2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B35-4268-A96D-65284EDA016A}"/>
              </c:ext>
            </c:extLst>
          </c:dPt>
          <c:dPt>
            <c:idx val="3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BE8-45B7-BFF2-1F66DC8F416F}"/>
              </c:ext>
            </c:extLst>
          </c:dPt>
          <c:dPt>
            <c:idx val="4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1BE8-45B7-BFF2-1F66DC8F416F}"/>
              </c:ext>
            </c:extLst>
          </c:dPt>
          <c:cat>
            <c:strRef>
              <c:f>Sheet1!$A$2:$A$6</c:f>
              <c:strCache>
                <c:ptCount val="1"/>
                <c:pt idx="0">
                  <c:v>1st Qtr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8B35-4268-A96D-65284EDA01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4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4675925925925928E-2"/>
          <c:y val="3.2427233089296501E-2"/>
          <c:w val="0.93532407407407403"/>
          <c:h val="0.90310914317523105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6600FF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B35-4268-A96D-65284EDA016A}"/>
              </c:ext>
            </c:extLst>
          </c:dPt>
          <c:dPt>
            <c:idx val="1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B35-4268-A96D-65284EDA016A}"/>
              </c:ext>
            </c:extLst>
          </c:dPt>
          <c:dPt>
            <c:idx val="2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B35-4268-A96D-65284EDA016A}"/>
              </c:ext>
            </c:extLst>
          </c:dPt>
          <c:dPt>
            <c:idx val="3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BE8-45B7-BFF2-1F66DC8F416F}"/>
              </c:ext>
            </c:extLst>
          </c:dPt>
          <c:dPt>
            <c:idx val="4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1BE8-45B7-BFF2-1F66DC8F416F}"/>
              </c:ext>
            </c:extLst>
          </c:dPt>
          <c:cat>
            <c:strRef>
              <c:f>Sheet1!$A$2:$A$6</c:f>
              <c:strCache>
                <c:ptCount val="5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  <c:pt idx="4">
                  <c:v>5th Qtr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35</c:v>
                </c:pt>
                <c:pt idx="1">
                  <c:v>23</c:v>
                </c:pt>
                <c:pt idx="2">
                  <c:v>12</c:v>
                </c:pt>
                <c:pt idx="3">
                  <c:v>17</c:v>
                </c:pt>
                <c:pt idx="4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8B35-4268-A96D-65284EDA01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4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3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0750CF-E4D2-4887-84C4-925553E70E67}" type="datetimeFigureOut">
              <a:rPr lang="en-ZA" smtClean="0"/>
              <a:t>2020/10/08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6EBC56-559E-4B59-A3CC-1994CDE94FA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59894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920764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101EB5-DFDD-47C4-B7E0-8A018260211B}" type="slidenum">
              <a:rPr lang="en-GB" smtClean="0">
                <a:solidFill>
                  <a:prstClr val="black"/>
                </a:solidFill>
              </a:rPr>
              <a:pPr/>
              <a:t>14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4379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Not for</a:t>
            </a:r>
            <a:r>
              <a:rPr lang="en-US" baseline="0" dirty="0" smtClean="0"/>
              <a:t> presentation purposes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/>
              <a:t>This is important background information that will guide</a:t>
            </a:r>
            <a:r>
              <a:rPr lang="en-US" sz="1200" baseline="0" dirty="0" smtClean="0"/>
              <a:t> managers on what the content is focusing on </a:t>
            </a:r>
            <a:r>
              <a:rPr lang="en-US" sz="1200" dirty="0" smtClean="0"/>
              <a:t> </a:t>
            </a: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389024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Not for</a:t>
            </a:r>
            <a:r>
              <a:rPr lang="en-US" baseline="0" dirty="0" smtClean="0"/>
              <a:t> presentation purposes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/>
              <a:t>This is important background information that will guide</a:t>
            </a:r>
            <a:r>
              <a:rPr lang="en-US" sz="1200" baseline="0" dirty="0" smtClean="0"/>
              <a:t> managers on what the content is focusing on </a:t>
            </a:r>
            <a:r>
              <a:rPr lang="en-US" sz="1200" dirty="0" smtClean="0"/>
              <a:t> </a:t>
            </a: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120360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Not for</a:t>
            </a:r>
            <a:r>
              <a:rPr lang="en-US" baseline="0" dirty="0" smtClean="0"/>
              <a:t> presentation purposes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/>
              <a:t>This is important background information that will guide</a:t>
            </a:r>
            <a:r>
              <a:rPr lang="en-US" sz="1200" baseline="0" dirty="0" smtClean="0"/>
              <a:t> managers on what the content is focusing on </a:t>
            </a:r>
            <a:r>
              <a:rPr lang="en-US" sz="1200" dirty="0" smtClean="0"/>
              <a:t> </a:t>
            </a: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44625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Not for</a:t>
            </a:r>
            <a:r>
              <a:rPr lang="en-US" baseline="0" dirty="0" smtClean="0"/>
              <a:t> presentation purposes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/>
              <a:t>This is important background information that will guide</a:t>
            </a:r>
            <a:r>
              <a:rPr lang="en-US" sz="1200" baseline="0" dirty="0" smtClean="0"/>
              <a:t> managers on what the content is focusing on </a:t>
            </a:r>
            <a:r>
              <a:rPr lang="en-US" sz="1200" dirty="0" smtClean="0"/>
              <a:t> </a:t>
            </a: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800959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Not for</a:t>
            </a:r>
            <a:r>
              <a:rPr lang="en-US" baseline="0" dirty="0" smtClean="0"/>
              <a:t> presentation purposes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/>
              <a:t>This is important background information that will guide</a:t>
            </a:r>
            <a:r>
              <a:rPr lang="en-US" sz="1200" baseline="0" dirty="0" smtClean="0"/>
              <a:t> managers on what the content is focusing on </a:t>
            </a:r>
            <a:r>
              <a:rPr lang="en-US" sz="1200" dirty="0" smtClean="0"/>
              <a:t> </a:t>
            </a: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13976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Not for</a:t>
            </a:r>
            <a:r>
              <a:rPr lang="en-US" baseline="0" dirty="0" smtClean="0"/>
              <a:t> presentation purposes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/>
              <a:t>This is important background information that will guide</a:t>
            </a:r>
            <a:r>
              <a:rPr lang="en-US" sz="1200" baseline="0" dirty="0" smtClean="0"/>
              <a:t> managers on what the content is focusing on </a:t>
            </a:r>
            <a:r>
              <a:rPr lang="en-US" sz="1200" dirty="0" smtClean="0"/>
              <a:t> </a:t>
            </a: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350495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Not for</a:t>
            </a:r>
            <a:r>
              <a:rPr lang="en-US" baseline="0" dirty="0" smtClean="0"/>
              <a:t> presentation purposes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/>
              <a:t>This is important background information that will guide</a:t>
            </a:r>
            <a:r>
              <a:rPr lang="en-US" sz="1200" baseline="0" dirty="0" smtClean="0"/>
              <a:t> managers on what the content is focusing on </a:t>
            </a:r>
            <a:r>
              <a:rPr lang="en-US" sz="1200" dirty="0" smtClean="0"/>
              <a:t> </a:t>
            </a: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671725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Not for</a:t>
            </a:r>
            <a:r>
              <a:rPr lang="en-US" baseline="0" dirty="0" smtClean="0"/>
              <a:t> presentation purposes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/>
              <a:t>This is important background information that will guide</a:t>
            </a:r>
            <a:r>
              <a:rPr lang="en-US" sz="1200" baseline="0" dirty="0" smtClean="0"/>
              <a:t> managers on what the content is focusing on </a:t>
            </a:r>
            <a:r>
              <a:rPr lang="en-US" sz="1200" dirty="0" smtClean="0"/>
              <a:t> </a:t>
            </a: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132902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6CDBC-8E74-4D41-8FD1-7E7D44F4E0DA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3021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Not for</a:t>
            </a:r>
            <a:r>
              <a:rPr lang="en-US" baseline="0" dirty="0" smtClean="0"/>
              <a:t> presentation purposes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/>
              <a:t>This is important background information that will guide</a:t>
            </a:r>
            <a:r>
              <a:rPr lang="en-US" sz="1200" baseline="0" dirty="0" smtClean="0"/>
              <a:t> managers on what the content is focusing on </a:t>
            </a:r>
            <a:r>
              <a:rPr lang="en-US" sz="1200" dirty="0" smtClean="0"/>
              <a:t> </a:t>
            </a: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314101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Not for</a:t>
            </a:r>
            <a:r>
              <a:rPr lang="en-US" baseline="0" dirty="0" smtClean="0"/>
              <a:t> presentation purposes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/>
              <a:t>This is important background information that will guide</a:t>
            </a:r>
            <a:r>
              <a:rPr lang="en-US" sz="1200" baseline="0" dirty="0" smtClean="0"/>
              <a:t> managers on what the content is focusing on </a:t>
            </a:r>
            <a:r>
              <a:rPr lang="en-US" sz="1200" dirty="0" smtClean="0"/>
              <a:t> </a:t>
            </a: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0870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020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681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267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4019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3479D463-626D-4D34-B749-7F089E12D7CA}"/>
              </a:ext>
            </a:extLst>
          </p:cNvPr>
          <p:cNvSpPr/>
          <p:nvPr userDrawn="1"/>
        </p:nvSpPr>
        <p:spPr>
          <a:xfrm>
            <a:off x="11202988" y="6438640"/>
            <a:ext cx="455612" cy="419360"/>
          </a:xfrm>
          <a:prstGeom prst="rect">
            <a:avLst/>
          </a:prstGeom>
          <a:solidFill>
            <a:srgbClr val="54823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fld id="{516E4415-7190-4740-A70C-FF2C4EC25AE3}" type="slidenum">
              <a:rPr lang="en-ID" sz="1600" kern="0">
                <a:solidFill>
                  <a:srgbClr val="FFFFFF"/>
                </a:solidFill>
                <a:latin typeface="Segoe UI Light"/>
              </a:rPr>
              <a:pPr algn="ctr">
                <a:defRPr/>
              </a:pPr>
              <a:t>‹#›</a:t>
            </a:fld>
            <a:endParaRPr lang="en-ID" sz="1600" kern="0" dirty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EFDD757A-A93F-4A87-AABA-56DAE452BE14}"/>
              </a:ext>
            </a:extLst>
          </p:cNvPr>
          <p:cNvSpPr txBox="1"/>
          <p:nvPr userDrawn="1"/>
        </p:nvSpPr>
        <p:spPr>
          <a:xfrm>
            <a:off x="9277165" y="6561787"/>
            <a:ext cx="1726816" cy="12311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r"/>
            <a:r>
              <a:rPr lang="en-US" sz="800" dirty="0">
                <a:solidFill>
                  <a:srgbClr val="FFFFFF">
                    <a:lumMod val="65000"/>
                  </a:srgb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2020 STRATEGIC PLANNING SESSION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="" xmlns:a16="http://schemas.microsoft.com/office/drawing/2014/main" id="{4B86A402-833A-414F-8B21-CB235D6F827F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" y="6648320"/>
            <a:ext cx="9277164" cy="36578"/>
          </a:xfrm>
          <a:prstGeom prst="line">
            <a:avLst/>
          </a:prstGeom>
          <a:noFill/>
          <a:ln w="6350" cap="flat" cmpd="sng" algn="ctr">
            <a:solidFill>
              <a:srgbClr val="FFFFFF">
                <a:lumMod val="85000"/>
              </a:srgbClr>
            </a:solidFill>
            <a:prstDash val="solid"/>
            <a:miter lim="800000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F9EDA4DD-5668-4D40-9FD9-47B3AC01D45D}"/>
              </a:ext>
            </a:extLst>
          </p:cNvPr>
          <p:cNvSpPr/>
          <p:nvPr userDrawn="1"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Rounded Rectangle 11">
            <a:extLst>
              <a:ext uri="{FF2B5EF4-FFF2-40B4-BE49-F238E27FC236}">
                <a16:creationId xmlns="" xmlns:a16="http://schemas.microsoft.com/office/drawing/2014/main" id="{3FF68B7E-2A3C-7445-840D-E03AC743B2BC}"/>
              </a:ext>
            </a:extLst>
          </p:cNvPr>
          <p:cNvSpPr/>
          <p:nvPr userDrawn="1"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D4D9F918-F730-4449-AB3E-2E8143B1A414}"/>
              </a:ext>
            </a:extLst>
          </p:cNvPr>
          <p:cNvCxnSpPr>
            <a:cxnSpLocks/>
          </p:cNvCxnSpPr>
          <p:nvPr userDrawn="1"/>
        </p:nvCxnSpPr>
        <p:spPr>
          <a:xfrm flipV="1">
            <a:off x="4173166" y="910723"/>
            <a:ext cx="7670260" cy="13405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4" name="Title 1">
            <a:extLst>
              <a:ext uri="{FF2B5EF4-FFF2-40B4-BE49-F238E27FC236}">
                <a16:creationId xmlns="" xmlns:a16="http://schemas.microsoft.com/office/drawing/2014/main" id="{4430A9AA-BB5E-FF43-8C3E-F42948508E5B}"/>
              </a:ext>
            </a:extLst>
          </p:cNvPr>
          <p:cNvSpPr txBox="1">
            <a:spLocks/>
          </p:cNvSpPr>
          <p:nvPr userDrawn="1"/>
        </p:nvSpPr>
        <p:spPr>
          <a:xfrm>
            <a:off x="718226" y="0"/>
            <a:ext cx="109403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2982192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9695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7329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75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801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3454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41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3479D463-626D-4D34-B749-7F089E12D7CA}"/>
              </a:ext>
            </a:extLst>
          </p:cNvPr>
          <p:cNvSpPr/>
          <p:nvPr userDrawn="1"/>
        </p:nvSpPr>
        <p:spPr>
          <a:xfrm>
            <a:off x="11202988" y="6438640"/>
            <a:ext cx="455612" cy="419360"/>
          </a:xfrm>
          <a:prstGeom prst="rect">
            <a:avLst/>
          </a:prstGeom>
          <a:solidFill>
            <a:srgbClr val="54823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fld id="{516E4415-7190-4740-A70C-FF2C4EC25AE3}" type="slidenum">
              <a:rPr lang="en-ID" sz="1600" kern="0">
                <a:solidFill>
                  <a:srgbClr val="FFFFFF"/>
                </a:solidFill>
                <a:latin typeface="Segoe UI Light"/>
              </a:rPr>
              <a:pPr algn="ctr">
                <a:defRPr/>
              </a:pPr>
              <a:t>‹#›</a:t>
            </a:fld>
            <a:endParaRPr lang="en-ID" sz="1600" kern="0" dirty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EFDD757A-A93F-4A87-AABA-56DAE452BE14}"/>
              </a:ext>
            </a:extLst>
          </p:cNvPr>
          <p:cNvSpPr txBox="1"/>
          <p:nvPr userDrawn="1"/>
        </p:nvSpPr>
        <p:spPr>
          <a:xfrm>
            <a:off x="9277165" y="6561787"/>
            <a:ext cx="1726816" cy="12311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r"/>
            <a:r>
              <a:rPr lang="en-US" sz="800" dirty="0">
                <a:solidFill>
                  <a:srgbClr val="FFFFFF">
                    <a:lumMod val="65000"/>
                  </a:srgb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2020 STRATEGIC PLANNING SESSION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="" xmlns:a16="http://schemas.microsoft.com/office/drawing/2014/main" id="{4B86A402-833A-414F-8B21-CB235D6F827F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" y="6648320"/>
            <a:ext cx="9277164" cy="36578"/>
          </a:xfrm>
          <a:prstGeom prst="line">
            <a:avLst/>
          </a:prstGeom>
          <a:noFill/>
          <a:ln w="6350" cap="flat" cmpd="sng" algn="ctr">
            <a:solidFill>
              <a:srgbClr val="FFFFFF">
                <a:lumMod val="85000"/>
              </a:srgbClr>
            </a:solidFill>
            <a:prstDash val="solid"/>
            <a:miter lim="800000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F9EDA4DD-5668-4D40-9FD9-47B3AC01D45D}"/>
              </a:ext>
            </a:extLst>
          </p:cNvPr>
          <p:cNvSpPr/>
          <p:nvPr userDrawn="1"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Rounded Rectangle 11">
            <a:extLst>
              <a:ext uri="{FF2B5EF4-FFF2-40B4-BE49-F238E27FC236}">
                <a16:creationId xmlns="" xmlns:a16="http://schemas.microsoft.com/office/drawing/2014/main" id="{3FF68B7E-2A3C-7445-840D-E03AC743B2BC}"/>
              </a:ext>
            </a:extLst>
          </p:cNvPr>
          <p:cNvSpPr/>
          <p:nvPr userDrawn="1"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D4D9F918-F730-4449-AB3E-2E8143B1A414}"/>
              </a:ext>
            </a:extLst>
          </p:cNvPr>
          <p:cNvCxnSpPr>
            <a:cxnSpLocks/>
          </p:cNvCxnSpPr>
          <p:nvPr userDrawn="1"/>
        </p:nvCxnSpPr>
        <p:spPr>
          <a:xfrm flipV="1">
            <a:off x="4173166" y="910723"/>
            <a:ext cx="7670260" cy="13405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4" name="Title 1">
            <a:extLst>
              <a:ext uri="{FF2B5EF4-FFF2-40B4-BE49-F238E27FC236}">
                <a16:creationId xmlns="" xmlns:a16="http://schemas.microsoft.com/office/drawing/2014/main" id="{4430A9AA-BB5E-FF43-8C3E-F42948508E5B}"/>
              </a:ext>
            </a:extLst>
          </p:cNvPr>
          <p:cNvSpPr txBox="1">
            <a:spLocks/>
          </p:cNvSpPr>
          <p:nvPr userDrawn="1"/>
        </p:nvSpPr>
        <p:spPr>
          <a:xfrm>
            <a:off x="718226" y="0"/>
            <a:ext cx="109403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9564788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479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8579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0571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DB6A2AF-CE8A-4052-9E11-5A33A14BD1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0BC8BDE-2CDB-4D06-BB98-EFB2EA75D8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1EFF71A-9358-4B52-8F69-D818A2998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1F9A7F1-AF4A-4435-83B7-9FD02E3B1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21A303C-E75C-4CB2-B059-CDCB87FAF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8043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52D422B-ED00-40B0-9165-87546F8A1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A960440-5F7E-4060-A858-F632AB3D5F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2DE873D-DFB9-4985-8BF9-F11835D4C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CD25987-3B62-444F-836C-52217B2B3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99C289B-B3FB-499F-8C27-2F4BB1DF2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2998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9ED5997-2C5C-475E-872C-553B60F65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6B594CB-B266-4610-9584-5998A4742F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685AC40-F003-4FA9-A42C-BFFD1131B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B438BE5-E698-48C8-BC01-73323E730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9CC469D-2098-45FC-A204-48FD36847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5561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2E4FF29-24FF-4DE5-ADB9-9A804AF44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898DA1E-348D-4E37-848E-E68E9F06AC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3771B82F-C8CB-4287-8AE0-4CBB4CA41C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1A0E6C2-3321-45C3-AB18-326A30EF3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E729858-C3DE-4AC6-888E-33B4C6040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C8D0C1C-5108-4F61-8F4F-82344E0E2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2578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A4F2DEA-EB9C-42C7-BFC0-CE9533268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8A942AE-40AA-4307-9C2C-0814D10389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2A15E67-9C61-4678-8924-1F2A98D2A6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48F47BDE-0CA5-4AC0-9774-66333A0320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F4F71CA5-160B-453D-AC4C-E5A8683CD3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E000ECAD-1DC0-4DB8-B23F-2978DA2F7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D5904712-6C20-43C7-BCC8-45796173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294997E3-7A47-4FD1-BF6C-E9F8C29D1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2594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3650026-D873-40BB-8914-E0C241D91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70E8D620-46AF-4A8A-813F-7F131B4A9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C0AC39B4-11C7-47A4-8F28-647004B92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19310B8E-38B6-4D4D-B39F-3BF1159EA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88142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B770769F-807C-4E43-BB3A-690A3E862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5DC89C88-05E9-491E-BDFB-6B854351D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8584F9D3-83AC-4455-AEBE-6F04076F5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88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37757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5913A89-D4A0-487D-A149-C9511B1ED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9402240-6504-4AE9-83C4-538754923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73F8497-C477-4825-B17D-5CF8B62B87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24D6A41-4772-4D52-AE79-7A6CFB4D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8BC2376-8C81-4D02-ABFA-CF217512A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AFDEF3E-6D04-4CA1-B76A-1CBDF7DDD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43085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6778F86-49DF-434F-A916-CCFADFF83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B2ED303B-92A4-4D0B-89F0-E639F369E4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733CEC67-1110-4B8B-98F4-CF156268B6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3D3C3E4-F4A6-412E-8CE9-25BA63237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8EA047C-50CA-48A9-BB35-8C6233FBF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25DFE21-9CD8-49CC-AF1B-BDE101142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729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0869B78-F27F-495B-A2C2-2793284F6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07064751-C514-4419-85E0-DFFC94D1D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3053D27-EB3C-4610-8A69-DCC125D37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45A532C-1325-482A-9DEB-DDFA0FCBE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D36A21A-59B8-469A-9D91-EEE5988A2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08547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1F475ECF-C99D-4889-88D7-F7E198685A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03439734-D441-499E-B507-BC7A82D1A1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565E774-C302-49D4-9659-E21D0FDEA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97F6840-67C3-4206-A20E-75019B3C2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DDBE94B-D67A-44B7-923C-887C09451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9625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B6A2AF-CE8A-4052-9E11-5A33A14BD1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0BC8BDE-2CDB-4D06-BB98-EFB2EA75D8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1EFF71A-9358-4B52-8F69-D818A2998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1F9A7F1-AF4A-4435-83B7-9FD02E3B1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21A303C-E75C-4CB2-B059-CDCB87FAF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88885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2D422B-ED00-40B0-9165-87546F8A1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A960440-5F7E-4060-A858-F632AB3D5F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2DE873D-DFB9-4985-8BF9-F11835D4C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CD25987-3B62-444F-836C-52217B2B3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99C289B-B3FB-499F-8C27-2F4BB1DF2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73020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ED5997-2C5C-475E-872C-553B60F65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6B594CB-B266-4610-9584-5998A4742F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685AC40-F003-4FA9-A42C-BFFD1131B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B438BE5-E698-48C8-BC01-73323E730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9CC469D-2098-45FC-A204-48FD36847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64340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2E4FF29-24FF-4DE5-ADB9-9A804AF44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898DA1E-348D-4E37-848E-E68E9F06AC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771B82F-C8CB-4287-8AE0-4CBB4CA41C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1A0E6C2-3321-45C3-AB18-326A30EF3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E729858-C3DE-4AC6-888E-33B4C6040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C8D0C1C-5108-4F61-8F4F-82344E0E2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56280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4F2DEA-EB9C-42C7-BFC0-CE9533268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8A942AE-40AA-4307-9C2C-0814D10389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2A15E67-9C61-4678-8924-1F2A98D2A6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8F47BDE-0CA5-4AC0-9774-66333A0320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4F71CA5-160B-453D-AC4C-E5A8683CD3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E000ECAD-1DC0-4DB8-B23F-2978DA2F7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5904712-6C20-43C7-BCC8-45796173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294997E3-7A47-4FD1-BF6C-E9F8C29D1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05226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650026-D873-40BB-8914-E0C241D91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0E8D620-46AF-4A8A-813F-7F131B4A9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0AC39B4-11C7-47A4-8F28-647004B92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9310B8E-38B6-4D4D-B39F-3BF1159EA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178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91304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770769F-807C-4E43-BB3A-690A3E862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5DC89C88-05E9-491E-BDFB-6B854351D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584F9D3-83AC-4455-AEBE-6F04076F5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07331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913A89-D4A0-487D-A149-C9511B1ED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402240-6504-4AE9-83C4-538754923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73F8497-C477-4825-B17D-5CF8B62B87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24D6A41-4772-4D52-AE79-7A6CFB4D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8BC2376-8C81-4D02-ABFA-CF217512A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AFDEF3E-6D04-4CA1-B76A-1CBDF7DDD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79719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6778F86-49DF-434F-A916-CCFADFF83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B2ED303B-92A4-4D0B-89F0-E639F369E4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33CEC67-1110-4B8B-98F4-CF156268B6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3D3C3E4-F4A6-412E-8CE9-25BA63237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8EA047C-50CA-48A9-BB35-8C6233FBF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25DFE21-9CD8-49CC-AF1B-BDE101142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22144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869B78-F27F-495B-A2C2-2793284F6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7064751-C514-4419-85E0-DFFC94D1D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3053D27-EB3C-4610-8A69-DCC125D37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45A532C-1325-482A-9DEB-DDFA0FCBE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D36A21A-59B8-469A-9D91-EEE5988A2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4228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F475ECF-C99D-4889-88D7-F7E198685A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3439734-D441-499E-B507-BC7A82D1A1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65E774-C302-49D4-9659-E21D0FDEA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97F6840-67C3-4206-A20E-75019B3C2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DDBE94B-D67A-44B7-923C-887C09451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657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491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749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266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966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996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726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222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280F6169-38FE-4D43-931B-75DCBAF30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D67E026-CA9D-4CE7-8F50-786D9315F1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B87351D-0748-4ECA-8FA1-525802B73D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3C33111-923A-4592-97A8-3CFB72DB7D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40A99A5-B9C1-4B3F-B652-92C5DD77A4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129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80F6169-38FE-4D43-931B-75DCBAF30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D67E026-CA9D-4CE7-8F50-786D9315F1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B87351D-0748-4ECA-8FA1-525802B73D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3C33111-923A-4592-97A8-3CFB72DB7D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40A99A5-B9C1-4B3F-B652-92C5DD77A4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387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3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6.xml"/><Relationship Id="rId3" Type="http://schemas.openxmlformats.org/officeDocument/2006/relationships/chart" Target="../charts/chart1.xml"/><Relationship Id="rId7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83643" y="4393431"/>
            <a:ext cx="9113520" cy="2464569"/>
          </a:xfrm>
          <a:prstGeom prst="rect">
            <a:avLst/>
          </a:prstGeom>
          <a:blipFill>
            <a:blip r:embed="rId3"/>
            <a:srcRect/>
            <a:stretch>
              <a:fillRect l="-934" t="-6574" r="-6685" b="-11924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343C31C0-A678-488B-954D-3C31F9292F64}"/>
              </a:ext>
            </a:extLst>
          </p:cNvPr>
          <p:cNvSpPr/>
          <p:nvPr/>
        </p:nvSpPr>
        <p:spPr>
          <a:xfrm>
            <a:off x="3093721" y="-16121"/>
            <a:ext cx="9098280" cy="4283321"/>
          </a:xfrm>
          <a:prstGeom prst="rect">
            <a:avLst/>
          </a:prstGeom>
          <a:solidFill>
            <a:schemeClr val="accent6">
              <a:lumMod val="75000"/>
              <a:alpha val="8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D9DE8BFE-FE5B-4B85-95C6-4BC24BEA18CB}"/>
              </a:ext>
            </a:extLst>
          </p:cNvPr>
          <p:cNvSpPr/>
          <p:nvPr/>
        </p:nvSpPr>
        <p:spPr>
          <a:xfrm>
            <a:off x="2963729" y="-881"/>
            <a:ext cx="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38DC1846-0E46-4E7D-93F6-E862AC9D9881}"/>
              </a:ext>
            </a:extLst>
          </p:cNvPr>
          <p:cNvSpPr/>
          <p:nvPr/>
        </p:nvSpPr>
        <p:spPr>
          <a:xfrm>
            <a:off x="-1" y="4406900"/>
            <a:ext cx="2966847" cy="2451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549" y="5093593"/>
            <a:ext cx="2847975" cy="828675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6B460027-1BF7-4B04-A53C-BB6E7681BBF8}"/>
              </a:ext>
            </a:extLst>
          </p:cNvPr>
          <p:cNvSpPr/>
          <p:nvPr/>
        </p:nvSpPr>
        <p:spPr>
          <a:xfrm>
            <a:off x="3124189" y="4373931"/>
            <a:ext cx="9083230" cy="2484000"/>
          </a:xfrm>
          <a:prstGeom prst="rect">
            <a:avLst/>
          </a:prstGeom>
          <a:solidFill>
            <a:schemeClr val="accent6">
              <a:lumMod val="7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itle 1">
            <a:extLst>
              <a:ext uri="{FF2B5EF4-FFF2-40B4-BE49-F238E27FC236}">
                <a16:creationId xmlns="" xmlns:a16="http://schemas.microsoft.com/office/drawing/2014/main" id="{DADDC354-7EBE-3548-9016-82A6B02C3C95}"/>
              </a:ext>
            </a:extLst>
          </p:cNvPr>
          <p:cNvSpPr txBox="1">
            <a:spLocks/>
          </p:cNvSpPr>
          <p:nvPr/>
        </p:nvSpPr>
        <p:spPr>
          <a:xfrm>
            <a:off x="3237721" y="0"/>
            <a:ext cx="8599420" cy="16619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5400" dirty="0">
                <a:solidFill>
                  <a:prstClr val="white"/>
                </a:solidFill>
                <a:latin typeface="Consolas" panose="020B0609020204030204"/>
                <a:ea typeface="+mn-ea"/>
                <a:cs typeface="+mn-cs"/>
              </a:rPr>
              <a:t>2020 ANNUAL STRATEGIC PLANNING SESSION</a:t>
            </a:r>
            <a:endParaRPr lang="en-ID" sz="5400" dirty="0">
              <a:solidFill>
                <a:prstClr val="white"/>
              </a:solidFill>
              <a:latin typeface="Consolas" panose="020B0609020204030204"/>
              <a:ea typeface="+mn-ea"/>
              <a:cs typeface="+mn-cs"/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="" xmlns:a16="http://schemas.microsoft.com/office/drawing/2014/main" id="{DADDC354-7EBE-3548-9016-82A6B02C3C95}"/>
              </a:ext>
            </a:extLst>
          </p:cNvPr>
          <p:cNvSpPr txBox="1">
            <a:spLocks/>
          </p:cNvSpPr>
          <p:nvPr/>
        </p:nvSpPr>
        <p:spPr>
          <a:xfrm>
            <a:off x="3338675" y="2511812"/>
            <a:ext cx="8599420" cy="16619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5400" dirty="0">
                <a:solidFill>
                  <a:prstClr val="white"/>
                </a:solidFill>
                <a:latin typeface="Consolas" panose="020B0609020204030204"/>
                <a:ea typeface="+mn-ea"/>
                <a:cs typeface="+mn-cs"/>
              </a:rPr>
              <a:t>OMF PHASE II</a:t>
            </a:r>
          </a:p>
          <a:p>
            <a:pPr algn="ctr">
              <a:lnSpc>
                <a:spcPct val="100000"/>
              </a:lnSpc>
            </a:pPr>
            <a:r>
              <a:rPr lang="en-US" sz="5400" dirty="0" smtClean="0">
                <a:solidFill>
                  <a:prstClr val="white"/>
                </a:solidFill>
                <a:latin typeface="Consolas" panose="020B0609020204030204"/>
                <a:ea typeface="+mn-ea"/>
                <a:cs typeface="+mn-cs"/>
              </a:rPr>
              <a:t>WORKSTREAM 2</a:t>
            </a:r>
            <a:endParaRPr lang="en-ID" sz="5400" dirty="0">
              <a:solidFill>
                <a:prstClr val="white"/>
              </a:solidFill>
              <a:latin typeface="Consolas" panose="020B0609020204030204"/>
              <a:ea typeface="+mn-ea"/>
              <a:cs typeface="+mn-cs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="" xmlns:a16="http://schemas.microsoft.com/office/drawing/2014/main" id="{B448019C-7EFB-F54B-AD80-B5CB12A12316}"/>
              </a:ext>
            </a:extLst>
          </p:cNvPr>
          <p:cNvCxnSpPr>
            <a:cxnSpLocks/>
          </p:cNvCxnSpPr>
          <p:nvPr/>
        </p:nvCxnSpPr>
        <p:spPr>
          <a:xfrm flipH="1">
            <a:off x="6073542" y="2054862"/>
            <a:ext cx="347495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="" xmlns:a16="http://schemas.microsoft.com/office/drawing/2014/main" id="{52161AD9-4FEA-DE47-AB7A-0D3D9F34C056}"/>
              </a:ext>
            </a:extLst>
          </p:cNvPr>
          <p:cNvCxnSpPr>
            <a:cxnSpLocks/>
          </p:cNvCxnSpPr>
          <p:nvPr/>
        </p:nvCxnSpPr>
        <p:spPr>
          <a:xfrm flipH="1">
            <a:off x="5334435" y="2054862"/>
            <a:ext cx="430154" cy="0"/>
          </a:xfrm>
          <a:prstGeom prst="line">
            <a:avLst/>
          </a:prstGeom>
          <a:ln w="444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DBE75937-E151-4B2B-8C64-9A22524FD06C}"/>
              </a:ext>
            </a:extLst>
          </p:cNvPr>
          <p:cNvSpPr/>
          <p:nvPr/>
        </p:nvSpPr>
        <p:spPr>
          <a:xfrm>
            <a:off x="0" y="4277614"/>
            <a:ext cx="12204000" cy="1611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6773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F9EDA4DD-5668-4D40-9FD9-47B3AC01D45D}"/>
              </a:ext>
            </a:extLst>
          </p:cNvPr>
          <p:cNvSpPr/>
          <p:nvPr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="" xmlns:a16="http://schemas.microsoft.com/office/drawing/2014/main" id="{3FF68B7E-2A3C-7445-840D-E03AC743B2BC}"/>
              </a:ext>
            </a:extLst>
          </p:cNvPr>
          <p:cNvSpPr/>
          <p:nvPr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</a:t>
            </a:r>
            <a:r>
              <a:rPr lang="da-DK" sz="1400" b="1" dirty="0" smtClean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2)</a:t>
            </a:r>
            <a:endParaRPr lang="da-DK" sz="1400" b="1" dirty="0">
              <a:solidFill>
                <a:srgbClr val="FFFFFF"/>
              </a:solidFill>
              <a:latin typeface="Segoe UI Light"/>
              <a:cs typeface="Segoe UI" panose="020B0502040204020203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D4D9F918-F730-4449-AB3E-2E8143B1A414}"/>
              </a:ext>
            </a:extLst>
          </p:cNvPr>
          <p:cNvCxnSpPr>
            <a:cxnSpLocks/>
          </p:cNvCxnSpPr>
          <p:nvPr/>
        </p:nvCxnSpPr>
        <p:spPr>
          <a:xfrm flipV="1">
            <a:off x="4173166" y="910723"/>
            <a:ext cx="7670260" cy="13405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6" name="Title 1">
            <a:extLst>
              <a:ext uri="{FF2B5EF4-FFF2-40B4-BE49-F238E27FC236}">
                <a16:creationId xmlns="" xmlns:a16="http://schemas.microsoft.com/office/drawing/2014/main" id="{4430A9AA-BB5E-FF43-8C3E-F42948508E5B}"/>
              </a:ext>
            </a:extLst>
          </p:cNvPr>
          <p:cNvSpPr txBox="1">
            <a:spLocks/>
          </p:cNvSpPr>
          <p:nvPr/>
        </p:nvSpPr>
        <p:spPr>
          <a:xfrm>
            <a:off x="718226" y="0"/>
            <a:ext cx="114737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Detailed progress on </a:t>
            </a:r>
            <a:r>
              <a:rPr lang="en-US" sz="4000" dirty="0" err="1" smtClean="0">
                <a:solidFill>
                  <a:srgbClr val="000000"/>
                </a:solidFill>
                <a:latin typeface="Georgia"/>
              </a:rPr>
              <a:t>Workstream</a:t>
            </a: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 2</a:t>
            </a:r>
            <a:endParaRPr lang="en-US" sz="4000" dirty="0">
              <a:solidFill>
                <a:srgbClr val="000000"/>
              </a:solidFill>
              <a:latin typeface="Georgia"/>
            </a:endParaRPr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8211831"/>
              </p:ext>
            </p:extLst>
          </p:nvPr>
        </p:nvGraphicFramePr>
        <p:xfrm>
          <a:off x="272194" y="1153932"/>
          <a:ext cx="11571232" cy="5256596"/>
        </p:xfrm>
        <a:graphic>
          <a:graphicData uri="http://schemas.openxmlformats.org/drawingml/2006/table">
            <a:tbl>
              <a:tblPr firstRow="1" bandRow="1"/>
              <a:tblGrid>
                <a:gridCol w="3667508"/>
                <a:gridCol w="5544766"/>
                <a:gridCol w="2358958"/>
              </a:tblGrid>
              <a:tr h="4881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r>
                        <a:rPr lang="en-ZA" dirty="0" smtClean="0"/>
                        <a:t>DELIVERABLES</a:t>
                      </a:r>
                      <a:endParaRPr lang="en-ZA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r>
                        <a:rPr lang="en-ZA" dirty="0" smtClean="0"/>
                        <a:t>PROGRESS TO DATE</a:t>
                      </a:r>
                      <a:endParaRPr lang="en-ZA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r>
                        <a:rPr lang="en-ZA" dirty="0" smtClean="0"/>
                        <a:t>COMMENTS</a:t>
                      </a:r>
                      <a:endParaRPr lang="en-ZA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729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pPr marL="0" marR="0" indent="0" algn="l" defTabSz="9143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dirty="0" smtClean="0"/>
                        <a:t>Preparation and activation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 sz="180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 sz="180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40000"/>
                      </a:srgbClr>
                    </a:solidFill>
                  </a:tcPr>
                </a:tc>
              </a:tr>
              <a:tr h="9246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Mapping of the “ As-Is” processes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 sz="18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 sz="180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20000"/>
                      </a:srgbClr>
                    </a:solidFill>
                  </a:tcPr>
                </a:tc>
              </a:tr>
              <a:tr h="9246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r>
                        <a:rPr lang="en-ZA" sz="1800" dirty="0" smtClean="0"/>
                        <a:t>Determine improvement approach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 sz="18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 sz="180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40000"/>
                      </a:srgbClr>
                    </a:solidFill>
                  </a:tcPr>
                </a:tc>
              </a:tr>
              <a:tr h="729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r>
                        <a:rPr lang="en-ZA" sz="1800" dirty="0" smtClean="0"/>
                        <a:t>Mapping of  “To-Be” processes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 sz="1800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 sz="1800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40000"/>
                      </a:srgbClr>
                    </a:solidFill>
                  </a:tcPr>
                </a:tc>
              </a:tr>
              <a:tr h="729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r>
                        <a:rPr lang="en-ZA" sz="1800" dirty="0" smtClean="0"/>
                        <a:t>Implement business processes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 sz="18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 sz="18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20000"/>
                      </a:srgbClr>
                    </a:solidFill>
                  </a:tcPr>
                </a:tc>
              </a:tr>
              <a:tr h="729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r>
                        <a:rPr lang="en-ZA" sz="1800" dirty="0" smtClean="0"/>
                        <a:t>Monitor and maintain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 sz="18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 sz="18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733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="" xmlns:a16="http://schemas.microsoft.com/office/drawing/2014/main" id="{1F21FCF2-EDDF-4F57-B517-E318BF2E5054}"/>
              </a:ext>
            </a:extLst>
          </p:cNvPr>
          <p:cNvGrpSpPr/>
          <p:nvPr/>
        </p:nvGrpSpPr>
        <p:grpSpPr>
          <a:xfrm>
            <a:off x="5398849" y="1313504"/>
            <a:ext cx="2926082" cy="5207081"/>
            <a:chOff x="5029198" y="1294049"/>
            <a:chExt cx="6282114" cy="5207082"/>
          </a:xfrm>
        </p:grpSpPr>
        <p:sp>
          <p:nvSpPr>
            <p:cNvPr id="4" name="Rectangle: Rounded Corners 16">
              <a:extLst>
                <a:ext uri="{FF2B5EF4-FFF2-40B4-BE49-F238E27FC236}">
                  <a16:creationId xmlns="" xmlns:a16="http://schemas.microsoft.com/office/drawing/2014/main" id="{F087F3CA-8477-465A-9CFE-41FD19BF59AC}"/>
                </a:ext>
              </a:extLst>
            </p:cNvPr>
            <p:cNvSpPr/>
            <p:nvPr/>
          </p:nvSpPr>
          <p:spPr>
            <a:xfrm>
              <a:off x="5029198" y="5869120"/>
              <a:ext cx="6282114" cy="632011"/>
            </a:xfrm>
            <a:prstGeom prst="roundRect">
              <a:avLst/>
            </a:prstGeom>
            <a:solidFill>
              <a:srgbClr val="679F81">
                <a:lumMod val="40000"/>
                <a:lumOff val="60000"/>
              </a:srgbClr>
            </a:solidFill>
            <a:ln w="19050" cap="flat" cmpd="sng" algn="ctr">
              <a:solidFill>
                <a:srgbClr val="00542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Head Office, CMAX, Regions</a:t>
              </a:r>
            </a:p>
          </p:txBody>
        </p:sp>
        <p:sp>
          <p:nvSpPr>
            <p:cNvPr id="5" name="Rectangle: Rounded Corners 9">
              <a:extLst>
                <a:ext uri="{FF2B5EF4-FFF2-40B4-BE49-F238E27FC236}">
                  <a16:creationId xmlns="" xmlns:a16="http://schemas.microsoft.com/office/drawing/2014/main" id="{3E3A3A16-2138-4069-8A18-1CF37F2F9145}"/>
                </a:ext>
              </a:extLst>
            </p:cNvPr>
            <p:cNvSpPr/>
            <p:nvPr/>
          </p:nvSpPr>
          <p:spPr>
            <a:xfrm>
              <a:off x="5029199" y="1294049"/>
              <a:ext cx="6282113" cy="632011"/>
            </a:xfrm>
            <a:prstGeom prst="roundRect">
              <a:avLst/>
            </a:prstGeom>
            <a:solidFill>
              <a:srgbClr val="679F81">
                <a:lumMod val="40000"/>
                <a:lumOff val="60000"/>
              </a:srgbClr>
            </a:solidFill>
            <a:ln w="19050" cap="flat" cmpd="sng" algn="ctr">
              <a:solidFill>
                <a:srgbClr val="00542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Modderbee</a:t>
              </a:r>
            </a:p>
          </p:txBody>
        </p:sp>
        <p:sp>
          <p:nvSpPr>
            <p:cNvPr id="6" name="Rectangle: Rounded Corners 10">
              <a:extLst>
                <a:ext uri="{FF2B5EF4-FFF2-40B4-BE49-F238E27FC236}">
                  <a16:creationId xmlns="" xmlns:a16="http://schemas.microsoft.com/office/drawing/2014/main" id="{028DDBDE-39DA-42F8-B49A-938BEF90760A}"/>
                </a:ext>
              </a:extLst>
            </p:cNvPr>
            <p:cNvSpPr/>
            <p:nvPr/>
          </p:nvSpPr>
          <p:spPr>
            <a:xfrm>
              <a:off x="5029198" y="2036639"/>
              <a:ext cx="6282113" cy="632011"/>
            </a:xfrm>
            <a:prstGeom prst="roundRect">
              <a:avLst/>
            </a:prstGeom>
            <a:solidFill>
              <a:srgbClr val="679F81">
                <a:lumMod val="40000"/>
                <a:lumOff val="60000"/>
              </a:srgbClr>
            </a:solidFill>
            <a:ln w="19050" cap="flat" cmpd="sng" algn="ctr">
              <a:solidFill>
                <a:srgbClr val="00542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Pietermaritzburg</a:t>
              </a:r>
            </a:p>
          </p:txBody>
        </p:sp>
        <p:sp>
          <p:nvSpPr>
            <p:cNvPr id="7" name="Rectangle: Rounded Corners 11">
              <a:extLst>
                <a:ext uri="{FF2B5EF4-FFF2-40B4-BE49-F238E27FC236}">
                  <a16:creationId xmlns="" xmlns:a16="http://schemas.microsoft.com/office/drawing/2014/main" id="{406434BA-19DD-49C3-99E0-B60C8A38B124}"/>
                </a:ext>
              </a:extLst>
            </p:cNvPr>
            <p:cNvSpPr/>
            <p:nvPr/>
          </p:nvSpPr>
          <p:spPr>
            <a:xfrm>
              <a:off x="5029198" y="2868242"/>
              <a:ext cx="6282113" cy="632011"/>
            </a:xfrm>
            <a:prstGeom prst="roundRect">
              <a:avLst/>
            </a:prstGeom>
            <a:solidFill>
              <a:srgbClr val="679F81">
                <a:lumMod val="40000"/>
                <a:lumOff val="60000"/>
              </a:srgbClr>
            </a:solidFill>
            <a:ln w="19050" cap="flat" cmpd="sng" algn="ctr">
              <a:solidFill>
                <a:srgbClr val="00542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Barberton</a:t>
              </a:r>
            </a:p>
          </p:txBody>
        </p:sp>
        <p:sp>
          <p:nvSpPr>
            <p:cNvPr id="8" name="Rectangle: Rounded Corners 12">
              <a:extLst>
                <a:ext uri="{FF2B5EF4-FFF2-40B4-BE49-F238E27FC236}">
                  <a16:creationId xmlns="" xmlns:a16="http://schemas.microsoft.com/office/drawing/2014/main" id="{AF5E953E-9E7F-402F-B1C4-37784DEF51CB}"/>
                </a:ext>
              </a:extLst>
            </p:cNvPr>
            <p:cNvSpPr/>
            <p:nvPr/>
          </p:nvSpPr>
          <p:spPr>
            <a:xfrm>
              <a:off x="5029198" y="3613918"/>
              <a:ext cx="6282113" cy="632011"/>
            </a:xfrm>
            <a:prstGeom prst="roundRect">
              <a:avLst/>
            </a:prstGeom>
            <a:solidFill>
              <a:srgbClr val="679F81">
                <a:lumMod val="40000"/>
                <a:lumOff val="60000"/>
              </a:srgbClr>
            </a:solidFill>
            <a:ln w="19050" cap="flat" cmpd="sng" algn="ctr">
              <a:solidFill>
                <a:srgbClr val="00542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Pollsmoor</a:t>
              </a:r>
            </a:p>
          </p:txBody>
        </p:sp>
        <p:sp>
          <p:nvSpPr>
            <p:cNvPr id="9" name="Rectangle: Rounded Corners 13">
              <a:extLst>
                <a:ext uri="{FF2B5EF4-FFF2-40B4-BE49-F238E27FC236}">
                  <a16:creationId xmlns="" xmlns:a16="http://schemas.microsoft.com/office/drawing/2014/main" id="{0EA2087E-80F5-4FEC-AED8-7FB96FC050FD}"/>
                </a:ext>
              </a:extLst>
            </p:cNvPr>
            <p:cNvSpPr/>
            <p:nvPr/>
          </p:nvSpPr>
          <p:spPr>
            <a:xfrm>
              <a:off x="5029199" y="4394374"/>
              <a:ext cx="6282113" cy="632011"/>
            </a:xfrm>
            <a:prstGeom prst="roundRect">
              <a:avLst/>
            </a:prstGeom>
            <a:solidFill>
              <a:srgbClr val="679F81">
                <a:lumMod val="40000"/>
                <a:lumOff val="60000"/>
              </a:srgbClr>
            </a:solidFill>
            <a:ln w="19050" cap="flat" cmpd="sng" algn="ctr">
              <a:solidFill>
                <a:srgbClr val="00542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St Albans</a:t>
              </a:r>
            </a:p>
          </p:txBody>
        </p:sp>
        <p:sp>
          <p:nvSpPr>
            <p:cNvPr id="10" name="Rectangle: Rounded Corners 14">
              <a:extLst>
                <a:ext uri="{FF2B5EF4-FFF2-40B4-BE49-F238E27FC236}">
                  <a16:creationId xmlns="" xmlns:a16="http://schemas.microsoft.com/office/drawing/2014/main" id="{94854E9D-3526-478F-86E0-DEC12EB428CB}"/>
                </a:ext>
              </a:extLst>
            </p:cNvPr>
            <p:cNvSpPr/>
            <p:nvPr/>
          </p:nvSpPr>
          <p:spPr>
            <a:xfrm>
              <a:off x="5029198" y="5131746"/>
              <a:ext cx="6282113" cy="632011"/>
            </a:xfrm>
            <a:prstGeom prst="roundRect">
              <a:avLst/>
            </a:prstGeom>
            <a:solidFill>
              <a:srgbClr val="679F81">
                <a:lumMod val="40000"/>
                <a:lumOff val="60000"/>
              </a:srgbClr>
            </a:solidFill>
            <a:ln w="19050" cap="flat" cmpd="sng" algn="ctr">
              <a:solidFill>
                <a:srgbClr val="00542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Grootvlei</a:t>
              </a:r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BBAA1283-A148-4E22-824F-17FBD9E00F5C}"/>
              </a:ext>
            </a:extLst>
          </p:cNvPr>
          <p:cNvSpPr/>
          <p:nvPr/>
        </p:nvSpPr>
        <p:spPr>
          <a:xfrm>
            <a:off x="647088" y="1278163"/>
            <a:ext cx="4940022" cy="1458233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5427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/>
              </a:rPr>
              <a:t>Sub-work stream 2.1</a:t>
            </a:r>
            <a:r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/>
              </a:rPr>
              <a:t>: 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/>
              </a:rPr>
              <a:t>Incarceration, Rehabilitation and Care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53C21A88-406E-495C-ABA2-AD14C10279BA}"/>
              </a:ext>
            </a:extLst>
          </p:cNvPr>
          <p:cNvSpPr/>
          <p:nvPr/>
        </p:nvSpPr>
        <p:spPr>
          <a:xfrm>
            <a:off x="647088" y="2836550"/>
            <a:ext cx="4940022" cy="1458233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5427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/>
              </a:rPr>
              <a:t>Sub-work stream 2.2:</a:t>
            </a:r>
            <a:r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/>
              </a:rPr>
              <a:t> 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/>
              </a:rPr>
              <a:t>Security, Facilities and Social Reintegration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5BC8C289-3360-4C63-A9B1-5B5919A6FF98}"/>
              </a:ext>
            </a:extLst>
          </p:cNvPr>
          <p:cNvSpPr/>
          <p:nvPr/>
        </p:nvSpPr>
        <p:spPr>
          <a:xfrm>
            <a:off x="647088" y="4394938"/>
            <a:ext cx="4940022" cy="2155092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5427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/>
              </a:rPr>
              <a:t>Sub-work stream 2.3: 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/>
              </a:rPr>
              <a:t>ICT, HR, Finance &amp; Supply Chain Management and all other Administration, Strategic Management, Legal Services, Internal Audit and Communication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="" xmlns:a16="http://schemas.microsoft.com/office/drawing/2014/main" id="{7027257E-3670-4751-AC44-942E418EC1A0}"/>
              </a:ext>
            </a:extLst>
          </p:cNvPr>
          <p:cNvGrpSpPr/>
          <p:nvPr/>
        </p:nvGrpSpPr>
        <p:grpSpPr>
          <a:xfrm>
            <a:off x="8396051" y="1313504"/>
            <a:ext cx="2205673" cy="5207081"/>
            <a:chOff x="5029198" y="1294049"/>
            <a:chExt cx="6282114" cy="5207081"/>
          </a:xfrm>
          <a:solidFill>
            <a:sysClr val="window" lastClr="FFFFFF"/>
          </a:solidFill>
        </p:grpSpPr>
        <p:sp>
          <p:nvSpPr>
            <p:cNvPr id="15" name="Rectangle: Rounded Corners 19">
              <a:extLst>
                <a:ext uri="{FF2B5EF4-FFF2-40B4-BE49-F238E27FC236}">
                  <a16:creationId xmlns="" xmlns:a16="http://schemas.microsoft.com/office/drawing/2014/main" id="{82E403CD-1919-45E1-9BBE-09D17CE5E98C}"/>
                </a:ext>
              </a:extLst>
            </p:cNvPr>
            <p:cNvSpPr/>
            <p:nvPr/>
          </p:nvSpPr>
          <p:spPr>
            <a:xfrm>
              <a:off x="5029198" y="5869119"/>
              <a:ext cx="6282113" cy="632011"/>
            </a:xfrm>
            <a:prstGeom prst="round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13 – 14 Feb 2020</a:t>
              </a:r>
            </a:p>
          </p:txBody>
        </p:sp>
        <p:sp>
          <p:nvSpPr>
            <p:cNvPr id="16" name="Rectangle: Rounded Corners 20">
              <a:extLst>
                <a:ext uri="{FF2B5EF4-FFF2-40B4-BE49-F238E27FC236}">
                  <a16:creationId xmlns="" xmlns:a16="http://schemas.microsoft.com/office/drawing/2014/main" id="{5B6BACA5-86B3-48CC-852C-C18A3A36C190}"/>
                </a:ext>
              </a:extLst>
            </p:cNvPr>
            <p:cNvSpPr/>
            <p:nvPr/>
          </p:nvSpPr>
          <p:spPr>
            <a:xfrm>
              <a:off x="5029199" y="1294049"/>
              <a:ext cx="6282113" cy="632011"/>
            </a:xfrm>
            <a:prstGeom prst="round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09 – 13 Dec 2019</a:t>
              </a:r>
            </a:p>
          </p:txBody>
        </p:sp>
        <p:sp>
          <p:nvSpPr>
            <p:cNvPr id="17" name="Rectangle: Rounded Corners 21">
              <a:extLst>
                <a:ext uri="{FF2B5EF4-FFF2-40B4-BE49-F238E27FC236}">
                  <a16:creationId xmlns="" xmlns:a16="http://schemas.microsoft.com/office/drawing/2014/main" id="{98A6D436-0CD0-411C-A34B-E91F12E27F66}"/>
                </a:ext>
              </a:extLst>
            </p:cNvPr>
            <p:cNvSpPr/>
            <p:nvPr/>
          </p:nvSpPr>
          <p:spPr>
            <a:xfrm>
              <a:off x="5029198" y="2036639"/>
              <a:ext cx="6282113" cy="632011"/>
            </a:xfrm>
            <a:prstGeom prst="round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04 – 08 Nov 2019</a:t>
              </a:r>
            </a:p>
          </p:txBody>
        </p:sp>
        <p:sp>
          <p:nvSpPr>
            <p:cNvPr id="18" name="Rectangle: Rounded Corners 22">
              <a:extLst>
                <a:ext uri="{FF2B5EF4-FFF2-40B4-BE49-F238E27FC236}">
                  <a16:creationId xmlns="" xmlns:a16="http://schemas.microsoft.com/office/drawing/2014/main" id="{A3F106B1-C17E-48EB-B165-B50C875FA3E0}"/>
                </a:ext>
              </a:extLst>
            </p:cNvPr>
            <p:cNvSpPr/>
            <p:nvPr/>
          </p:nvSpPr>
          <p:spPr>
            <a:xfrm>
              <a:off x="5029198" y="2868242"/>
              <a:ext cx="6282113" cy="632011"/>
            </a:xfrm>
            <a:prstGeom prst="round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11 – 15 Nov 2019</a:t>
              </a:r>
            </a:p>
          </p:txBody>
        </p:sp>
        <p:sp>
          <p:nvSpPr>
            <p:cNvPr id="19" name="Rectangle: Rounded Corners 23">
              <a:extLst>
                <a:ext uri="{FF2B5EF4-FFF2-40B4-BE49-F238E27FC236}">
                  <a16:creationId xmlns="" xmlns:a16="http://schemas.microsoft.com/office/drawing/2014/main" id="{68CED8DB-FD39-4390-97CF-D9252137FEE6}"/>
                </a:ext>
              </a:extLst>
            </p:cNvPr>
            <p:cNvSpPr/>
            <p:nvPr/>
          </p:nvSpPr>
          <p:spPr>
            <a:xfrm>
              <a:off x="5029198" y="3613918"/>
              <a:ext cx="6282113" cy="632011"/>
            </a:xfrm>
            <a:prstGeom prst="round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18 – </a:t>
              </a:r>
              <a:r>
                <a:rPr kumimoji="0" lang="en-GB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22 Nov 2019</a:t>
              </a:r>
            </a:p>
          </p:txBody>
        </p:sp>
        <p:sp>
          <p:nvSpPr>
            <p:cNvPr id="20" name="Rectangle: Rounded Corners 24">
              <a:extLst>
                <a:ext uri="{FF2B5EF4-FFF2-40B4-BE49-F238E27FC236}">
                  <a16:creationId xmlns="" xmlns:a16="http://schemas.microsoft.com/office/drawing/2014/main" id="{387B5526-3BC5-4FFA-B63B-40F2A77675CA}"/>
                </a:ext>
              </a:extLst>
            </p:cNvPr>
            <p:cNvSpPr/>
            <p:nvPr/>
          </p:nvSpPr>
          <p:spPr>
            <a:xfrm>
              <a:off x="5029199" y="4394374"/>
              <a:ext cx="6282113" cy="632011"/>
            </a:xfrm>
            <a:prstGeom prst="round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25 – 29 Nov 2019</a:t>
              </a:r>
            </a:p>
          </p:txBody>
        </p:sp>
        <p:sp>
          <p:nvSpPr>
            <p:cNvPr id="21" name="Rectangle: Rounded Corners 25">
              <a:extLst>
                <a:ext uri="{FF2B5EF4-FFF2-40B4-BE49-F238E27FC236}">
                  <a16:creationId xmlns="" xmlns:a16="http://schemas.microsoft.com/office/drawing/2014/main" id="{BF29CAC6-2399-4984-A167-C1A4AC3EF5D5}"/>
                </a:ext>
              </a:extLst>
            </p:cNvPr>
            <p:cNvSpPr/>
            <p:nvPr/>
          </p:nvSpPr>
          <p:spPr>
            <a:xfrm>
              <a:off x="5029198" y="5131746"/>
              <a:ext cx="6282113" cy="632011"/>
            </a:xfrm>
            <a:prstGeom prst="round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02 – 06 Dec 2019</a:t>
              </a:r>
            </a:p>
          </p:txBody>
        </p:sp>
      </p:grpSp>
      <p:sp>
        <p:nvSpPr>
          <p:cNvPr id="22" name="Rectangle 21"/>
          <p:cNvSpPr/>
          <p:nvPr/>
        </p:nvSpPr>
        <p:spPr>
          <a:xfrm>
            <a:off x="184826" y="0"/>
            <a:ext cx="1200717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4000" b="1" dirty="0">
                <a:solidFill>
                  <a:srgbClr val="000000"/>
                </a:solidFill>
                <a:latin typeface="Georgia"/>
                <a:ea typeface="+mj-ea"/>
                <a:cs typeface="+mj-cs"/>
              </a:rPr>
              <a:t>Detailed progress on </a:t>
            </a:r>
            <a:r>
              <a:rPr lang="en-US" sz="4000" b="1" dirty="0" err="1">
                <a:solidFill>
                  <a:srgbClr val="000000"/>
                </a:solidFill>
                <a:latin typeface="Georgia"/>
                <a:ea typeface="+mj-ea"/>
                <a:cs typeface="+mj-cs"/>
              </a:rPr>
              <a:t>Workstream</a:t>
            </a:r>
            <a:r>
              <a:rPr lang="en-US" sz="4000" b="1" dirty="0">
                <a:solidFill>
                  <a:srgbClr val="000000"/>
                </a:solidFill>
                <a:latin typeface="Georgia"/>
                <a:ea typeface="+mj-ea"/>
                <a:cs typeface="+mj-cs"/>
              </a:rPr>
              <a:t> </a:t>
            </a:r>
            <a:r>
              <a:rPr lang="en-US" sz="4000" b="1" dirty="0" smtClean="0">
                <a:solidFill>
                  <a:srgbClr val="000000"/>
                </a:solidFill>
                <a:latin typeface="Georgia"/>
                <a:ea typeface="+mj-ea"/>
                <a:cs typeface="+mj-cs"/>
              </a:rPr>
              <a:t>2 (“as-is”)</a:t>
            </a:r>
            <a:endParaRPr lang="en-US" sz="4000" b="1" dirty="0">
              <a:solidFill>
                <a:srgbClr val="000000"/>
              </a:solidFill>
              <a:latin typeface="Georgia"/>
              <a:ea typeface="+mj-ea"/>
              <a:cs typeface="+mj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</a:t>
            </a:r>
            <a:r>
              <a:rPr lang="da-DK" sz="1400" b="1" dirty="0" smtClean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2)</a:t>
            </a:r>
            <a:endParaRPr lang="da-DK" sz="1400" b="1" dirty="0">
              <a:solidFill>
                <a:srgbClr val="FFFFFF"/>
              </a:solidFill>
              <a:latin typeface="Segoe UI Light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7830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B05EBCF-154B-4670-B219-8F88FAB15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E4EDC-57F8-4D5C-B13E-A981C5F2F71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76361-EF4C-4C8E-A820-DCC1F8FA85C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44450"/>
            <a:ext cx="12192000" cy="1014413"/>
          </a:xfrm>
        </p:spPr>
        <p:txBody>
          <a:bodyPr anchor="t">
            <a:noAutofit/>
          </a:bodyPr>
          <a:lstStyle/>
          <a:p>
            <a:r>
              <a:rPr lang="en-GB" sz="2400" b="1" dirty="0">
                <a:latin typeface="Georgia" panose="02040502050405020303" pitchFamily="18" charset="0"/>
              </a:rPr>
              <a:t>At a Management Area and Centre level, different components of the SDM are being realised according to the processes with overlaps in certain areas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0DCE9512-B4EE-4784-A76B-DE148FA8C1D2}"/>
              </a:ext>
            </a:extLst>
          </p:cNvPr>
          <p:cNvSpPr/>
          <p:nvPr/>
        </p:nvSpPr>
        <p:spPr>
          <a:xfrm>
            <a:off x="479425" y="1396150"/>
            <a:ext cx="11233148" cy="4590123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29CDC84A-F608-47FA-8722-C3893BCD7008}"/>
              </a:ext>
            </a:extLst>
          </p:cNvPr>
          <p:cNvSpPr/>
          <p:nvPr/>
        </p:nvSpPr>
        <p:spPr>
          <a:xfrm>
            <a:off x="2494003" y="1651287"/>
            <a:ext cx="4368082" cy="4238605"/>
          </a:xfrm>
          <a:prstGeom prst="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="" xmlns:a16="http://schemas.microsoft.com/office/drawing/2014/main" id="{0BA6AF44-0FB8-4EEA-917E-F07987558510}"/>
              </a:ext>
            </a:extLst>
          </p:cNvPr>
          <p:cNvSpPr/>
          <p:nvPr/>
        </p:nvSpPr>
        <p:spPr>
          <a:xfrm>
            <a:off x="613489" y="1189853"/>
            <a:ext cx="1387494" cy="425637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GB" sz="1400">
                <a:solidFill>
                  <a:prstClr val="white"/>
                </a:solidFill>
              </a:rPr>
              <a:t>Management Area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="" xmlns:a16="http://schemas.microsoft.com/office/drawing/2014/main" id="{BFE4AE92-7369-4B59-9E07-1227C5BFFBCA}"/>
              </a:ext>
            </a:extLst>
          </p:cNvPr>
          <p:cNvSpPr/>
          <p:nvPr/>
        </p:nvSpPr>
        <p:spPr>
          <a:xfrm>
            <a:off x="2704060" y="1477191"/>
            <a:ext cx="1387494" cy="425637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GB" sz="1400">
                <a:solidFill>
                  <a:prstClr val="white"/>
                </a:solidFill>
              </a:rPr>
              <a:t>Correctional Centre</a:t>
            </a:r>
          </a:p>
        </p:txBody>
      </p:sp>
      <p:sp>
        <p:nvSpPr>
          <p:cNvPr id="15" name="Arrow: Pentagon 14">
            <a:extLst>
              <a:ext uri="{FF2B5EF4-FFF2-40B4-BE49-F238E27FC236}">
                <a16:creationId xmlns="" xmlns:a16="http://schemas.microsoft.com/office/drawing/2014/main" id="{6672B3EE-AB6A-4A9C-8D16-429715BE8732}"/>
              </a:ext>
            </a:extLst>
          </p:cNvPr>
          <p:cNvSpPr/>
          <p:nvPr/>
        </p:nvSpPr>
        <p:spPr>
          <a:xfrm>
            <a:off x="6570833" y="3618076"/>
            <a:ext cx="1487473" cy="274372"/>
          </a:xfrm>
          <a:prstGeom prst="homePlat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GB" sz="1000">
                <a:solidFill>
                  <a:sysClr val="windowText" lastClr="000000"/>
                </a:solidFill>
              </a:rPr>
              <a:t>External Escorting</a:t>
            </a:r>
          </a:p>
        </p:txBody>
      </p:sp>
      <p:sp>
        <p:nvSpPr>
          <p:cNvPr id="18" name="Arrow: Pentagon 17">
            <a:extLst>
              <a:ext uri="{FF2B5EF4-FFF2-40B4-BE49-F238E27FC236}">
                <a16:creationId xmlns="" xmlns:a16="http://schemas.microsoft.com/office/drawing/2014/main" id="{9CE93914-84BD-4F72-874C-5D21518237B4}"/>
              </a:ext>
            </a:extLst>
          </p:cNvPr>
          <p:cNvSpPr/>
          <p:nvPr/>
        </p:nvSpPr>
        <p:spPr>
          <a:xfrm>
            <a:off x="6147550" y="1984740"/>
            <a:ext cx="1022195" cy="269803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GB" sz="1000">
                <a:solidFill>
                  <a:sysClr val="windowText" lastClr="000000"/>
                </a:solidFill>
              </a:rPr>
              <a:t>Release</a:t>
            </a:r>
          </a:p>
        </p:txBody>
      </p:sp>
      <p:sp>
        <p:nvSpPr>
          <p:cNvPr id="20" name="Arrow: Pentagon 19">
            <a:extLst>
              <a:ext uri="{FF2B5EF4-FFF2-40B4-BE49-F238E27FC236}">
                <a16:creationId xmlns="" xmlns:a16="http://schemas.microsoft.com/office/drawing/2014/main" id="{22A7F40D-EFFD-4EC3-99C8-5D31C4A54CB9}"/>
              </a:ext>
            </a:extLst>
          </p:cNvPr>
          <p:cNvSpPr/>
          <p:nvPr/>
        </p:nvSpPr>
        <p:spPr>
          <a:xfrm>
            <a:off x="3463953" y="1969340"/>
            <a:ext cx="2475428" cy="269804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GB" sz="1000">
                <a:solidFill>
                  <a:sysClr val="windowText" lastClr="000000"/>
                </a:solidFill>
              </a:rPr>
              <a:t>Assessment &amp; Sentence Planning</a:t>
            </a:r>
          </a:p>
        </p:txBody>
      </p:sp>
      <p:sp>
        <p:nvSpPr>
          <p:cNvPr id="22" name="Arrow: Pentagon 21">
            <a:extLst>
              <a:ext uri="{FF2B5EF4-FFF2-40B4-BE49-F238E27FC236}">
                <a16:creationId xmlns="" xmlns:a16="http://schemas.microsoft.com/office/drawing/2014/main" id="{D97A2FD8-11C2-4646-B1CE-EDA1BB4A0179}"/>
              </a:ext>
            </a:extLst>
          </p:cNvPr>
          <p:cNvSpPr/>
          <p:nvPr/>
        </p:nvSpPr>
        <p:spPr>
          <a:xfrm>
            <a:off x="1966078" y="1969342"/>
            <a:ext cx="1314416" cy="269803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GB" sz="1000">
                <a:solidFill>
                  <a:sysClr val="windowText" lastClr="000000"/>
                </a:solidFill>
              </a:rPr>
              <a:t>Admission</a:t>
            </a:r>
          </a:p>
        </p:txBody>
      </p:sp>
      <p:sp>
        <p:nvSpPr>
          <p:cNvPr id="23" name="Arrow: Pentagon 22">
            <a:extLst>
              <a:ext uri="{FF2B5EF4-FFF2-40B4-BE49-F238E27FC236}">
                <a16:creationId xmlns="" xmlns:a16="http://schemas.microsoft.com/office/drawing/2014/main" id="{B3666F85-F36B-42CE-A35D-2E78C810CAF2}"/>
              </a:ext>
            </a:extLst>
          </p:cNvPr>
          <p:cNvSpPr/>
          <p:nvPr/>
        </p:nvSpPr>
        <p:spPr>
          <a:xfrm>
            <a:off x="4526302" y="2949732"/>
            <a:ext cx="1919195" cy="269803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GB" sz="1000">
                <a:solidFill>
                  <a:sysClr val="windowText" lastClr="000000"/>
                </a:solidFill>
              </a:rPr>
              <a:t>Correctional Programmes</a:t>
            </a:r>
          </a:p>
        </p:txBody>
      </p:sp>
      <p:sp>
        <p:nvSpPr>
          <p:cNvPr id="24" name="Arrow: Pentagon 23">
            <a:extLst>
              <a:ext uri="{FF2B5EF4-FFF2-40B4-BE49-F238E27FC236}">
                <a16:creationId xmlns="" xmlns:a16="http://schemas.microsoft.com/office/drawing/2014/main" id="{BD824968-6AEE-4484-873C-DE015449B1D4}"/>
              </a:ext>
            </a:extLst>
          </p:cNvPr>
          <p:cNvSpPr/>
          <p:nvPr/>
        </p:nvSpPr>
        <p:spPr>
          <a:xfrm>
            <a:off x="2563926" y="3267005"/>
            <a:ext cx="1919195" cy="269803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GB" sz="1000">
                <a:solidFill>
                  <a:sysClr val="windowText" lastClr="000000"/>
                </a:solidFill>
              </a:rPr>
              <a:t>Psychological Services</a:t>
            </a:r>
          </a:p>
        </p:txBody>
      </p:sp>
      <p:sp>
        <p:nvSpPr>
          <p:cNvPr id="25" name="Arrow: Pentagon 24">
            <a:extLst>
              <a:ext uri="{FF2B5EF4-FFF2-40B4-BE49-F238E27FC236}">
                <a16:creationId xmlns="" xmlns:a16="http://schemas.microsoft.com/office/drawing/2014/main" id="{D644E281-7E6B-41AD-9D2F-DACA4D298EDA}"/>
              </a:ext>
            </a:extLst>
          </p:cNvPr>
          <p:cNvSpPr/>
          <p:nvPr/>
        </p:nvSpPr>
        <p:spPr>
          <a:xfrm>
            <a:off x="2573043" y="3585662"/>
            <a:ext cx="1919195" cy="269803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GB" sz="1000">
                <a:solidFill>
                  <a:sysClr val="windowText" lastClr="000000"/>
                </a:solidFill>
              </a:rPr>
              <a:t>Social Work</a:t>
            </a:r>
          </a:p>
        </p:txBody>
      </p:sp>
      <p:sp>
        <p:nvSpPr>
          <p:cNvPr id="26" name="Arrow: Pentagon 25">
            <a:extLst>
              <a:ext uri="{FF2B5EF4-FFF2-40B4-BE49-F238E27FC236}">
                <a16:creationId xmlns="" xmlns:a16="http://schemas.microsoft.com/office/drawing/2014/main" id="{3B9C0CE5-6172-4D0E-BDF0-0BD050576FDD}"/>
              </a:ext>
            </a:extLst>
          </p:cNvPr>
          <p:cNvSpPr/>
          <p:nvPr/>
        </p:nvSpPr>
        <p:spPr>
          <a:xfrm>
            <a:off x="4526301" y="3585661"/>
            <a:ext cx="1919195" cy="269803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GB" sz="1000">
                <a:solidFill>
                  <a:sysClr val="windowText" lastClr="000000"/>
                </a:solidFill>
              </a:rPr>
              <a:t>Spiritual Care</a:t>
            </a:r>
          </a:p>
        </p:txBody>
      </p:sp>
      <p:sp>
        <p:nvSpPr>
          <p:cNvPr id="27" name="Arrow: Pentagon 26">
            <a:extLst>
              <a:ext uri="{FF2B5EF4-FFF2-40B4-BE49-F238E27FC236}">
                <a16:creationId xmlns="" xmlns:a16="http://schemas.microsoft.com/office/drawing/2014/main" id="{73ED30BB-C54F-4E13-9CF5-1CE19110CC54}"/>
              </a:ext>
            </a:extLst>
          </p:cNvPr>
          <p:cNvSpPr/>
          <p:nvPr/>
        </p:nvSpPr>
        <p:spPr>
          <a:xfrm>
            <a:off x="6570833" y="3273807"/>
            <a:ext cx="1487472" cy="283023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GB" sz="1000">
                <a:solidFill>
                  <a:sysClr val="windowText" lastClr="000000"/>
                </a:solidFill>
              </a:rPr>
              <a:t>Wort Teams (Span)</a:t>
            </a:r>
          </a:p>
        </p:txBody>
      </p:sp>
      <p:sp>
        <p:nvSpPr>
          <p:cNvPr id="29" name="Arrow: Pentagon 28">
            <a:extLst>
              <a:ext uri="{FF2B5EF4-FFF2-40B4-BE49-F238E27FC236}">
                <a16:creationId xmlns="" xmlns:a16="http://schemas.microsoft.com/office/drawing/2014/main" id="{8775FB1D-08CB-41E0-AFED-ACB1EFAB504D}"/>
              </a:ext>
            </a:extLst>
          </p:cNvPr>
          <p:cNvSpPr/>
          <p:nvPr/>
        </p:nvSpPr>
        <p:spPr>
          <a:xfrm>
            <a:off x="2573043" y="5237304"/>
            <a:ext cx="4300941" cy="269803"/>
          </a:xfrm>
          <a:prstGeom prst="homePlat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GB" sz="1000">
                <a:solidFill>
                  <a:sysClr val="windowText" lastClr="000000"/>
                </a:solidFill>
              </a:rPr>
              <a:t>Internal  Escorting</a:t>
            </a:r>
          </a:p>
        </p:txBody>
      </p:sp>
      <p:sp>
        <p:nvSpPr>
          <p:cNvPr id="30" name="Arrow: Pentagon 29">
            <a:extLst>
              <a:ext uri="{FF2B5EF4-FFF2-40B4-BE49-F238E27FC236}">
                <a16:creationId xmlns="" xmlns:a16="http://schemas.microsoft.com/office/drawing/2014/main" id="{71ECFC97-8CF7-4E04-8439-62E8BE1200C5}"/>
              </a:ext>
            </a:extLst>
          </p:cNvPr>
          <p:cNvSpPr/>
          <p:nvPr/>
        </p:nvSpPr>
        <p:spPr>
          <a:xfrm>
            <a:off x="2573043" y="5564101"/>
            <a:ext cx="4300941" cy="269803"/>
          </a:xfrm>
          <a:prstGeom prst="homePlat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GB" sz="1000">
                <a:solidFill>
                  <a:sysClr val="windowText" lastClr="000000"/>
                </a:solidFill>
              </a:rPr>
              <a:t>Movement Control</a:t>
            </a:r>
          </a:p>
        </p:txBody>
      </p:sp>
      <p:sp>
        <p:nvSpPr>
          <p:cNvPr id="32" name="Arrow: Pentagon 31">
            <a:extLst>
              <a:ext uri="{FF2B5EF4-FFF2-40B4-BE49-F238E27FC236}">
                <a16:creationId xmlns="" xmlns:a16="http://schemas.microsoft.com/office/drawing/2014/main" id="{80A58B20-1D94-48F7-A610-4418FDFAA0E7}"/>
              </a:ext>
            </a:extLst>
          </p:cNvPr>
          <p:cNvSpPr/>
          <p:nvPr/>
        </p:nvSpPr>
        <p:spPr>
          <a:xfrm>
            <a:off x="3463953" y="2296137"/>
            <a:ext cx="2475428" cy="269804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GB" sz="1000">
                <a:solidFill>
                  <a:sysClr val="windowText" lastClr="000000"/>
                </a:solidFill>
              </a:rPr>
              <a:t>Case Review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="" xmlns:a16="http://schemas.microsoft.com/office/drawing/2014/main" id="{CDAEE9FC-84ED-4346-AD4A-6D7E1B42A63D}"/>
              </a:ext>
            </a:extLst>
          </p:cNvPr>
          <p:cNvSpPr/>
          <p:nvPr/>
        </p:nvSpPr>
        <p:spPr>
          <a:xfrm>
            <a:off x="8745548" y="1666025"/>
            <a:ext cx="2841688" cy="2189439"/>
          </a:xfrm>
          <a:prstGeom prst="rect">
            <a:avLst/>
          </a:prstGeom>
          <a:ln w="285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black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="" xmlns:a16="http://schemas.microsoft.com/office/drawing/2014/main" id="{A610ED03-19B6-4FF9-8EEF-AA1A6B166B2D}"/>
              </a:ext>
            </a:extLst>
          </p:cNvPr>
          <p:cNvSpPr/>
          <p:nvPr/>
        </p:nvSpPr>
        <p:spPr>
          <a:xfrm>
            <a:off x="6633945" y="2335539"/>
            <a:ext cx="2266514" cy="592645"/>
          </a:xfrm>
          <a:prstGeom prst="rect">
            <a:avLst/>
          </a:prstGeom>
          <a:ln w="28575">
            <a:solidFill>
              <a:schemeClr val="accent5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black"/>
              </a:solidFill>
            </a:endParaRPr>
          </a:p>
        </p:txBody>
      </p:sp>
      <p:sp>
        <p:nvSpPr>
          <p:cNvPr id="31" name="Arrow: Pentagon 30">
            <a:extLst>
              <a:ext uri="{FF2B5EF4-FFF2-40B4-BE49-F238E27FC236}">
                <a16:creationId xmlns="" xmlns:a16="http://schemas.microsoft.com/office/drawing/2014/main" id="{1BEAD87B-BD64-4235-ACF0-35DC8306BE34}"/>
              </a:ext>
            </a:extLst>
          </p:cNvPr>
          <p:cNvSpPr/>
          <p:nvPr/>
        </p:nvSpPr>
        <p:spPr>
          <a:xfrm>
            <a:off x="3463953" y="2622934"/>
            <a:ext cx="3558390" cy="269804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GB" sz="1000">
                <a:solidFill>
                  <a:sysClr val="windowText" lastClr="000000"/>
                </a:solidFill>
              </a:rPr>
              <a:t>CMC Treatment &amp; CMC Profiling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="" xmlns:a16="http://schemas.microsoft.com/office/drawing/2014/main" id="{4E601B0F-7233-498B-AFD8-0B7D13180321}"/>
              </a:ext>
            </a:extLst>
          </p:cNvPr>
          <p:cNvSpPr/>
          <p:nvPr/>
        </p:nvSpPr>
        <p:spPr>
          <a:xfrm>
            <a:off x="7212925" y="2158277"/>
            <a:ext cx="1193682" cy="425637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GB" sz="1400">
                <a:solidFill>
                  <a:prstClr val="white"/>
                </a:solidFill>
              </a:rPr>
              <a:t>Parole Board</a:t>
            </a:r>
          </a:p>
        </p:txBody>
      </p:sp>
      <p:sp>
        <p:nvSpPr>
          <p:cNvPr id="36" name="Arrow: Pentagon 35">
            <a:extLst>
              <a:ext uri="{FF2B5EF4-FFF2-40B4-BE49-F238E27FC236}">
                <a16:creationId xmlns="" xmlns:a16="http://schemas.microsoft.com/office/drawing/2014/main" id="{FB83DE94-34C2-433C-99A7-B863593B0D24}"/>
              </a:ext>
            </a:extLst>
          </p:cNvPr>
          <p:cNvSpPr/>
          <p:nvPr/>
        </p:nvSpPr>
        <p:spPr>
          <a:xfrm>
            <a:off x="393064" y="1969341"/>
            <a:ext cx="1440182" cy="269803"/>
          </a:xfrm>
          <a:prstGeom prst="homePlat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GB" sz="1000">
                <a:solidFill>
                  <a:sysClr val="windowText" lastClr="000000"/>
                </a:solidFill>
              </a:rPr>
              <a:t>Access Gate Control</a:t>
            </a:r>
          </a:p>
        </p:txBody>
      </p:sp>
      <p:sp>
        <p:nvSpPr>
          <p:cNvPr id="37" name="Arrow: Pentagon 36">
            <a:extLst>
              <a:ext uri="{FF2B5EF4-FFF2-40B4-BE49-F238E27FC236}">
                <a16:creationId xmlns="" xmlns:a16="http://schemas.microsoft.com/office/drawing/2014/main" id="{8CBE7EF2-E692-4510-9114-102EDD0C0A9F}"/>
              </a:ext>
            </a:extLst>
          </p:cNvPr>
          <p:cNvSpPr/>
          <p:nvPr/>
        </p:nvSpPr>
        <p:spPr>
          <a:xfrm>
            <a:off x="568434" y="2313611"/>
            <a:ext cx="1734329" cy="269803"/>
          </a:xfrm>
          <a:prstGeom prst="homePlat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GB" sz="1000">
                <a:solidFill>
                  <a:sysClr val="windowText" lastClr="000000"/>
                </a:solidFill>
              </a:rPr>
              <a:t>Watchtowers</a:t>
            </a:r>
          </a:p>
        </p:txBody>
      </p:sp>
      <p:sp>
        <p:nvSpPr>
          <p:cNvPr id="39" name="Arrow: Pentagon 38">
            <a:extLst>
              <a:ext uri="{FF2B5EF4-FFF2-40B4-BE49-F238E27FC236}">
                <a16:creationId xmlns="" xmlns:a16="http://schemas.microsoft.com/office/drawing/2014/main" id="{CF486134-AC80-4AD3-8FE1-E2C4417BC793}"/>
              </a:ext>
            </a:extLst>
          </p:cNvPr>
          <p:cNvSpPr/>
          <p:nvPr/>
        </p:nvSpPr>
        <p:spPr>
          <a:xfrm>
            <a:off x="4526302" y="3276528"/>
            <a:ext cx="1919195" cy="269803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GB" sz="1000">
                <a:solidFill>
                  <a:sysClr val="windowText" lastClr="000000"/>
                </a:solidFill>
              </a:rPr>
              <a:t>Skills Development</a:t>
            </a:r>
          </a:p>
        </p:txBody>
      </p:sp>
      <p:sp>
        <p:nvSpPr>
          <p:cNvPr id="40" name="Arrow: Pentagon 39">
            <a:extLst>
              <a:ext uri="{FF2B5EF4-FFF2-40B4-BE49-F238E27FC236}">
                <a16:creationId xmlns="" xmlns:a16="http://schemas.microsoft.com/office/drawing/2014/main" id="{4732FE83-D19A-4AE1-B36B-346C745E1311}"/>
              </a:ext>
            </a:extLst>
          </p:cNvPr>
          <p:cNvSpPr/>
          <p:nvPr/>
        </p:nvSpPr>
        <p:spPr>
          <a:xfrm>
            <a:off x="8585291" y="2594735"/>
            <a:ext cx="1022195" cy="269803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GB" sz="1000">
                <a:solidFill>
                  <a:sysClr val="windowText" lastClr="000000"/>
                </a:solidFill>
              </a:rPr>
              <a:t>Admission</a:t>
            </a:r>
          </a:p>
        </p:txBody>
      </p:sp>
      <p:sp>
        <p:nvSpPr>
          <p:cNvPr id="41" name="Arrow: Pentagon 40">
            <a:extLst>
              <a:ext uri="{FF2B5EF4-FFF2-40B4-BE49-F238E27FC236}">
                <a16:creationId xmlns="" xmlns:a16="http://schemas.microsoft.com/office/drawing/2014/main" id="{53C48EFF-67FB-4B04-B6C9-25680A630D82}"/>
              </a:ext>
            </a:extLst>
          </p:cNvPr>
          <p:cNvSpPr/>
          <p:nvPr/>
        </p:nvSpPr>
        <p:spPr>
          <a:xfrm>
            <a:off x="7108704" y="2620215"/>
            <a:ext cx="1390225" cy="269803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GB" sz="1000" dirty="0">
                <a:solidFill>
                  <a:sysClr val="windowText" lastClr="000000"/>
                </a:solidFill>
              </a:rPr>
              <a:t>Pre - Release  Assessment</a:t>
            </a:r>
          </a:p>
        </p:txBody>
      </p:sp>
      <p:sp>
        <p:nvSpPr>
          <p:cNvPr id="42" name="Arrow: Pentagon 41">
            <a:extLst>
              <a:ext uri="{FF2B5EF4-FFF2-40B4-BE49-F238E27FC236}">
                <a16:creationId xmlns="" xmlns:a16="http://schemas.microsoft.com/office/drawing/2014/main" id="{4B0910BF-B5C0-4FF7-A1FD-F6A0F7C459A1}"/>
              </a:ext>
            </a:extLst>
          </p:cNvPr>
          <p:cNvSpPr/>
          <p:nvPr/>
        </p:nvSpPr>
        <p:spPr>
          <a:xfrm>
            <a:off x="2563926" y="2941269"/>
            <a:ext cx="1919195" cy="269803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GB" sz="1000">
                <a:solidFill>
                  <a:sysClr val="windowText" lastClr="000000"/>
                </a:solidFill>
              </a:rPr>
              <a:t>Formal Education</a:t>
            </a:r>
          </a:p>
        </p:txBody>
      </p:sp>
      <p:sp>
        <p:nvSpPr>
          <p:cNvPr id="44" name="Arrow: Pentagon 43">
            <a:extLst>
              <a:ext uri="{FF2B5EF4-FFF2-40B4-BE49-F238E27FC236}">
                <a16:creationId xmlns="" xmlns:a16="http://schemas.microsoft.com/office/drawing/2014/main" id="{3DE8405E-E6AC-42AD-A356-BAB9C72E9FA9}"/>
              </a:ext>
            </a:extLst>
          </p:cNvPr>
          <p:cNvSpPr/>
          <p:nvPr/>
        </p:nvSpPr>
        <p:spPr>
          <a:xfrm>
            <a:off x="4512992" y="3898623"/>
            <a:ext cx="1919195" cy="269803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GB" sz="1000">
                <a:solidFill>
                  <a:sysClr val="windowText" lastClr="000000"/>
                </a:solidFill>
              </a:rPr>
              <a:t>Sports &amp; Recreation</a:t>
            </a:r>
          </a:p>
        </p:txBody>
      </p:sp>
      <p:sp>
        <p:nvSpPr>
          <p:cNvPr id="45" name="Rectangle: Rounded Corners 44">
            <a:extLst>
              <a:ext uri="{FF2B5EF4-FFF2-40B4-BE49-F238E27FC236}">
                <a16:creationId xmlns="" xmlns:a16="http://schemas.microsoft.com/office/drawing/2014/main" id="{1F15B0F1-8D62-4545-8EA3-F28FCE1AA435}"/>
              </a:ext>
            </a:extLst>
          </p:cNvPr>
          <p:cNvSpPr/>
          <p:nvPr/>
        </p:nvSpPr>
        <p:spPr>
          <a:xfrm>
            <a:off x="8900459" y="1477191"/>
            <a:ext cx="1387494" cy="425637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GB" sz="1400">
                <a:solidFill>
                  <a:prstClr val="white"/>
                </a:solidFill>
              </a:rPr>
              <a:t>Community Corrections</a:t>
            </a:r>
          </a:p>
        </p:txBody>
      </p:sp>
      <p:sp>
        <p:nvSpPr>
          <p:cNvPr id="47" name="Arrow: Pentagon 46">
            <a:extLst>
              <a:ext uri="{FF2B5EF4-FFF2-40B4-BE49-F238E27FC236}">
                <a16:creationId xmlns="" xmlns:a16="http://schemas.microsoft.com/office/drawing/2014/main" id="{6AA38E8A-C0A8-41A1-B40C-653500A3AAC0}"/>
              </a:ext>
            </a:extLst>
          </p:cNvPr>
          <p:cNvSpPr/>
          <p:nvPr/>
        </p:nvSpPr>
        <p:spPr>
          <a:xfrm>
            <a:off x="3463954" y="4246416"/>
            <a:ext cx="2936563" cy="269803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GB" sz="1000">
                <a:solidFill>
                  <a:sysClr val="windowText" lastClr="000000"/>
                </a:solidFill>
              </a:rPr>
              <a:t>Medical Consultation</a:t>
            </a:r>
          </a:p>
        </p:txBody>
      </p:sp>
      <p:sp>
        <p:nvSpPr>
          <p:cNvPr id="48" name="Arrow: Pentagon 47">
            <a:extLst>
              <a:ext uri="{FF2B5EF4-FFF2-40B4-BE49-F238E27FC236}">
                <a16:creationId xmlns="" xmlns:a16="http://schemas.microsoft.com/office/drawing/2014/main" id="{013FF972-64E4-4E1A-B9E1-3FA1ECD143ED}"/>
              </a:ext>
            </a:extLst>
          </p:cNvPr>
          <p:cNvSpPr/>
          <p:nvPr/>
        </p:nvSpPr>
        <p:spPr>
          <a:xfrm>
            <a:off x="6570833" y="4243974"/>
            <a:ext cx="1487473" cy="269803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GB" sz="1000">
                <a:solidFill>
                  <a:sysClr val="windowText" lastClr="000000"/>
                </a:solidFill>
              </a:rPr>
              <a:t>Hospital Referral</a:t>
            </a:r>
          </a:p>
        </p:txBody>
      </p:sp>
      <p:sp>
        <p:nvSpPr>
          <p:cNvPr id="50" name="Arrow: Pentagon 49">
            <a:extLst>
              <a:ext uri="{FF2B5EF4-FFF2-40B4-BE49-F238E27FC236}">
                <a16:creationId xmlns="" xmlns:a16="http://schemas.microsoft.com/office/drawing/2014/main" id="{0F10E995-9876-4937-AFA7-17AB29E6C8ED}"/>
              </a:ext>
            </a:extLst>
          </p:cNvPr>
          <p:cNvSpPr/>
          <p:nvPr/>
        </p:nvSpPr>
        <p:spPr>
          <a:xfrm>
            <a:off x="1966078" y="4583613"/>
            <a:ext cx="1312828" cy="269803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GB" sz="1000">
                <a:solidFill>
                  <a:sysClr val="windowText" lastClr="000000"/>
                </a:solidFill>
              </a:rPr>
              <a:t>Pharmacy</a:t>
            </a:r>
          </a:p>
        </p:txBody>
      </p:sp>
      <p:sp>
        <p:nvSpPr>
          <p:cNvPr id="51" name="Arrow: Pentagon 50">
            <a:extLst>
              <a:ext uri="{FF2B5EF4-FFF2-40B4-BE49-F238E27FC236}">
                <a16:creationId xmlns="" xmlns:a16="http://schemas.microsoft.com/office/drawing/2014/main" id="{8FA20ABF-8141-45EF-882D-7F9D80374D5A}"/>
              </a:ext>
            </a:extLst>
          </p:cNvPr>
          <p:cNvSpPr/>
          <p:nvPr/>
        </p:nvSpPr>
        <p:spPr>
          <a:xfrm>
            <a:off x="1966077" y="4252447"/>
            <a:ext cx="1312828" cy="269803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GB" sz="1000">
                <a:solidFill>
                  <a:sysClr val="windowText" lastClr="000000"/>
                </a:solidFill>
              </a:rPr>
              <a:t>Medical Screening</a:t>
            </a:r>
          </a:p>
        </p:txBody>
      </p:sp>
      <p:sp>
        <p:nvSpPr>
          <p:cNvPr id="52" name="Arrow: Pentagon 51">
            <a:extLst>
              <a:ext uri="{FF2B5EF4-FFF2-40B4-BE49-F238E27FC236}">
                <a16:creationId xmlns="" xmlns:a16="http://schemas.microsoft.com/office/drawing/2014/main" id="{D281683E-2299-426A-8E06-755C0A1F1223}"/>
              </a:ext>
            </a:extLst>
          </p:cNvPr>
          <p:cNvSpPr/>
          <p:nvPr/>
        </p:nvSpPr>
        <p:spPr>
          <a:xfrm>
            <a:off x="376132" y="4578029"/>
            <a:ext cx="1312828" cy="269803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GB" sz="1000">
                <a:solidFill>
                  <a:sysClr val="windowText" lastClr="000000"/>
                </a:solidFill>
              </a:rPr>
              <a:t>Medical Accounts</a:t>
            </a:r>
          </a:p>
        </p:txBody>
      </p:sp>
      <p:sp>
        <p:nvSpPr>
          <p:cNvPr id="53" name="Arrow: Pentagon 52">
            <a:extLst>
              <a:ext uri="{FF2B5EF4-FFF2-40B4-BE49-F238E27FC236}">
                <a16:creationId xmlns="" xmlns:a16="http://schemas.microsoft.com/office/drawing/2014/main" id="{59002BE1-5B6D-4366-AEDE-5CB420A30EB0}"/>
              </a:ext>
            </a:extLst>
          </p:cNvPr>
          <p:cNvSpPr/>
          <p:nvPr/>
        </p:nvSpPr>
        <p:spPr>
          <a:xfrm>
            <a:off x="5132667" y="4575680"/>
            <a:ext cx="1312828" cy="285668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GB" sz="1000">
                <a:solidFill>
                  <a:sysClr val="windowText" lastClr="000000"/>
                </a:solidFill>
              </a:rPr>
              <a:t>Kitchen Duties</a:t>
            </a:r>
          </a:p>
        </p:txBody>
      </p:sp>
      <p:sp>
        <p:nvSpPr>
          <p:cNvPr id="54" name="Arrow: Pentagon 53">
            <a:extLst>
              <a:ext uri="{FF2B5EF4-FFF2-40B4-BE49-F238E27FC236}">
                <a16:creationId xmlns="" xmlns:a16="http://schemas.microsoft.com/office/drawing/2014/main" id="{40C6F57C-05B6-4A1B-8D39-3184692D72EF}"/>
              </a:ext>
            </a:extLst>
          </p:cNvPr>
          <p:cNvSpPr/>
          <p:nvPr/>
        </p:nvSpPr>
        <p:spPr>
          <a:xfrm>
            <a:off x="6575319" y="4612862"/>
            <a:ext cx="1482986" cy="285668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GB" sz="1000">
                <a:solidFill>
                  <a:sysClr val="windowText" lastClr="000000"/>
                </a:solidFill>
              </a:rPr>
              <a:t>Waste Management</a:t>
            </a:r>
          </a:p>
        </p:txBody>
      </p:sp>
      <p:sp>
        <p:nvSpPr>
          <p:cNvPr id="55" name="Arrow: Pentagon 54">
            <a:extLst>
              <a:ext uri="{FF2B5EF4-FFF2-40B4-BE49-F238E27FC236}">
                <a16:creationId xmlns="" xmlns:a16="http://schemas.microsoft.com/office/drawing/2014/main" id="{14B3EDA6-F2E4-4EB1-AEF7-0DCB25042DC9}"/>
              </a:ext>
            </a:extLst>
          </p:cNvPr>
          <p:cNvSpPr/>
          <p:nvPr/>
        </p:nvSpPr>
        <p:spPr>
          <a:xfrm>
            <a:off x="1960922" y="4918710"/>
            <a:ext cx="2566492" cy="285668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GB" sz="1000">
                <a:solidFill>
                  <a:sysClr val="windowText" lastClr="000000"/>
                </a:solidFill>
              </a:rPr>
              <a:t>Personal Hygiene Stock Control</a:t>
            </a:r>
          </a:p>
        </p:txBody>
      </p:sp>
      <p:sp>
        <p:nvSpPr>
          <p:cNvPr id="56" name="Arrow: Pentagon 55">
            <a:extLst>
              <a:ext uri="{FF2B5EF4-FFF2-40B4-BE49-F238E27FC236}">
                <a16:creationId xmlns="" xmlns:a16="http://schemas.microsoft.com/office/drawing/2014/main" id="{7A9BF0B5-0040-4B12-9C23-EF4A2A0C62D5}"/>
              </a:ext>
            </a:extLst>
          </p:cNvPr>
          <p:cNvSpPr/>
          <p:nvPr/>
        </p:nvSpPr>
        <p:spPr>
          <a:xfrm>
            <a:off x="9086822" y="2967687"/>
            <a:ext cx="1792280" cy="269803"/>
          </a:xfrm>
          <a:prstGeom prst="homePlate">
            <a:avLst/>
          </a:prstGeom>
          <a:solidFill>
            <a:schemeClr val="accent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GB" sz="1000">
                <a:solidFill>
                  <a:sysClr val="windowText" lastClr="000000"/>
                </a:solidFill>
              </a:rPr>
              <a:t>Monitoring, Supervision &amp; Treatment</a:t>
            </a:r>
          </a:p>
        </p:txBody>
      </p:sp>
      <p:sp>
        <p:nvSpPr>
          <p:cNvPr id="57" name="Arrow: Pentagon 56">
            <a:extLst>
              <a:ext uri="{FF2B5EF4-FFF2-40B4-BE49-F238E27FC236}">
                <a16:creationId xmlns="" xmlns:a16="http://schemas.microsoft.com/office/drawing/2014/main" id="{5C090ED3-48D8-4379-889B-1CF8E60C3E9A}"/>
              </a:ext>
            </a:extLst>
          </p:cNvPr>
          <p:cNvSpPr/>
          <p:nvPr/>
        </p:nvSpPr>
        <p:spPr>
          <a:xfrm>
            <a:off x="10522325" y="3328422"/>
            <a:ext cx="1151272" cy="269803"/>
          </a:xfrm>
          <a:prstGeom prst="homePlate">
            <a:avLst/>
          </a:prstGeom>
          <a:solidFill>
            <a:schemeClr val="accent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GB" sz="1000">
                <a:solidFill>
                  <a:sysClr val="windowText" lastClr="000000"/>
                </a:solidFill>
              </a:rPr>
              <a:t>Release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="" xmlns:a16="http://schemas.microsoft.com/office/drawing/2014/main" id="{956B15BA-FE39-43D9-88F7-22A9D822D7F0}"/>
              </a:ext>
            </a:extLst>
          </p:cNvPr>
          <p:cNvGrpSpPr/>
          <p:nvPr/>
        </p:nvGrpSpPr>
        <p:grpSpPr>
          <a:xfrm>
            <a:off x="479427" y="6108823"/>
            <a:ext cx="6543195" cy="269803"/>
            <a:chOff x="177801" y="6261149"/>
            <a:chExt cx="6543195" cy="269803"/>
          </a:xfrm>
        </p:grpSpPr>
        <p:sp>
          <p:nvSpPr>
            <p:cNvPr id="8" name="Arrow: Pentagon 7">
              <a:extLst>
                <a:ext uri="{FF2B5EF4-FFF2-40B4-BE49-F238E27FC236}">
                  <a16:creationId xmlns="" xmlns:a16="http://schemas.microsoft.com/office/drawing/2014/main" id="{2D636EA4-1E4C-408D-851B-79BABCAB8BF5}"/>
                </a:ext>
              </a:extLst>
            </p:cNvPr>
            <p:cNvSpPr/>
            <p:nvPr/>
          </p:nvSpPr>
          <p:spPr>
            <a:xfrm>
              <a:off x="177801" y="6261149"/>
              <a:ext cx="1249260" cy="269803"/>
            </a:xfrm>
            <a:prstGeom prst="homePlat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Care</a:t>
              </a:r>
            </a:p>
          </p:txBody>
        </p:sp>
        <p:sp>
          <p:nvSpPr>
            <p:cNvPr id="14" name="Arrow: Pentagon 13">
              <a:extLst>
                <a:ext uri="{FF2B5EF4-FFF2-40B4-BE49-F238E27FC236}">
                  <a16:creationId xmlns="" xmlns:a16="http://schemas.microsoft.com/office/drawing/2014/main" id="{30AD2CD7-DA88-404D-8BDC-FAF89BDF8E3A}"/>
                </a:ext>
              </a:extLst>
            </p:cNvPr>
            <p:cNvSpPr/>
            <p:nvPr/>
          </p:nvSpPr>
          <p:spPr>
            <a:xfrm>
              <a:off x="1501285" y="6261149"/>
              <a:ext cx="1249260" cy="269803"/>
            </a:xfrm>
            <a:prstGeom prst="homePlat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Incarceration</a:t>
              </a:r>
            </a:p>
          </p:txBody>
        </p:sp>
        <p:sp>
          <p:nvSpPr>
            <p:cNvPr id="16" name="Arrow: Pentagon 15">
              <a:extLst>
                <a:ext uri="{FF2B5EF4-FFF2-40B4-BE49-F238E27FC236}">
                  <a16:creationId xmlns="" xmlns:a16="http://schemas.microsoft.com/office/drawing/2014/main" id="{308BEDCD-6E19-4E31-9949-F9FB485D6883}"/>
                </a:ext>
              </a:extLst>
            </p:cNvPr>
            <p:cNvSpPr/>
            <p:nvPr/>
          </p:nvSpPr>
          <p:spPr>
            <a:xfrm>
              <a:off x="4148253" y="6261149"/>
              <a:ext cx="1249260" cy="269803"/>
            </a:xfrm>
            <a:prstGeom prst="homePlat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Rehabilitation</a:t>
              </a:r>
            </a:p>
          </p:txBody>
        </p:sp>
        <p:sp>
          <p:nvSpPr>
            <p:cNvPr id="28" name="Arrow: Pentagon 27">
              <a:extLst>
                <a:ext uri="{FF2B5EF4-FFF2-40B4-BE49-F238E27FC236}">
                  <a16:creationId xmlns="" xmlns:a16="http://schemas.microsoft.com/office/drawing/2014/main" id="{18D00C87-83CF-4999-94C4-9A52C7C03078}"/>
                </a:ext>
              </a:extLst>
            </p:cNvPr>
            <p:cNvSpPr/>
            <p:nvPr/>
          </p:nvSpPr>
          <p:spPr>
            <a:xfrm>
              <a:off x="2824769" y="6261149"/>
              <a:ext cx="1249260" cy="269803"/>
            </a:xfrm>
            <a:prstGeom prst="homePlat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Security</a:t>
              </a:r>
            </a:p>
          </p:txBody>
        </p:sp>
        <p:sp>
          <p:nvSpPr>
            <p:cNvPr id="59" name="Arrow: Pentagon 58">
              <a:extLst>
                <a:ext uri="{FF2B5EF4-FFF2-40B4-BE49-F238E27FC236}">
                  <a16:creationId xmlns="" xmlns:a16="http://schemas.microsoft.com/office/drawing/2014/main" id="{A56FFF85-9019-400F-AD67-96E0C0B83D29}"/>
                </a:ext>
              </a:extLst>
            </p:cNvPr>
            <p:cNvSpPr/>
            <p:nvPr/>
          </p:nvSpPr>
          <p:spPr>
            <a:xfrm>
              <a:off x="5471736" y="6261149"/>
              <a:ext cx="1249260" cy="269803"/>
            </a:xfrm>
            <a:prstGeom prst="homePlate">
              <a:avLst/>
            </a:prstGeom>
            <a:solidFill>
              <a:schemeClr val="accent1">
                <a:lumMod val="10000"/>
                <a:lumOff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Social Reintegration</a:t>
              </a:r>
            </a:p>
          </p:txBody>
        </p:sp>
      </p:grpSp>
      <p:sp>
        <p:nvSpPr>
          <p:cNvPr id="60" name="Arrow: Pentagon 59">
            <a:extLst>
              <a:ext uri="{FF2B5EF4-FFF2-40B4-BE49-F238E27FC236}">
                <a16:creationId xmlns="" xmlns:a16="http://schemas.microsoft.com/office/drawing/2014/main" id="{4FBDA3E5-593D-4F41-9DAE-E7A21FA71A62}"/>
              </a:ext>
            </a:extLst>
          </p:cNvPr>
          <p:cNvSpPr/>
          <p:nvPr/>
        </p:nvSpPr>
        <p:spPr>
          <a:xfrm>
            <a:off x="558688" y="2617353"/>
            <a:ext cx="1734329" cy="269803"/>
          </a:xfrm>
          <a:prstGeom prst="homePlat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GB" sz="1000">
                <a:solidFill>
                  <a:sysClr val="windowText" lastClr="000000"/>
                </a:solidFill>
              </a:rPr>
              <a:t>Perimeter Fence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="" xmlns:a16="http://schemas.microsoft.com/office/drawing/2014/main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</a:t>
            </a:r>
            <a:r>
              <a:rPr lang="da-DK" sz="1400" b="1" dirty="0" smtClean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2)</a:t>
            </a:r>
            <a:endParaRPr lang="da-DK" sz="1400" b="1" dirty="0">
              <a:solidFill>
                <a:srgbClr val="FFFFFF"/>
              </a:solidFill>
              <a:latin typeface="Segoe UI Light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2300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F52359A-3EE7-4D1F-916B-7389D8857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E4EDC-57F8-4D5C-B13E-A981C5F2F71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9E3F38D0-D6CC-4D28-8B78-61F384B8BD1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44450"/>
            <a:ext cx="12192000" cy="1014413"/>
          </a:xfrm>
        </p:spPr>
        <p:txBody>
          <a:bodyPr anchor="t">
            <a:normAutofit/>
          </a:bodyPr>
          <a:lstStyle/>
          <a:p>
            <a:r>
              <a:rPr lang="en-US" sz="2400" b="1" dirty="0">
                <a:latin typeface="Georgia" panose="02040502050405020303" pitchFamily="18" charset="0"/>
              </a:rPr>
              <a:t>The current shift structure does not appear to be aligned to operational needs in many cases…</a:t>
            </a:r>
            <a:endParaRPr lang="en-GB" sz="2400" b="1" dirty="0">
              <a:latin typeface="Georgia" panose="02040502050405020303" pitchFamily="18" charset="0"/>
            </a:endParaRPr>
          </a:p>
        </p:txBody>
      </p:sp>
      <p:sp>
        <p:nvSpPr>
          <p:cNvPr id="52" name="Text Placeholder 51">
            <a:extLst>
              <a:ext uri="{FF2B5EF4-FFF2-40B4-BE49-F238E27FC236}">
                <a16:creationId xmlns="" xmlns:a16="http://schemas.microsoft.com/office/drawing/2014/main" id="{C6617A98-EC8F-4207-A081-872DE3D2D36D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0" y="6567488"/>
            <a:ext cx="9424988" cy="287337"/>
          </a:xfrm>
        </p:spPr>
        <p:txBody>
          <a:bodyPr>
            <a:normAutofit fontScale="70000" lnSpcReduction="20000"/>
          </a:bodyPr>
          <a:lstStyle/>
          <a:p>
            <a:r>
              <a:rPr lang="en-GB" sz="2600" dirty="0"/>
              <a:t>All stats are derived from personnel and offender data from 193 correctional centres</a:t>
            </a:r>
          </a:p>
          <a:p>
            <a:endParaRPr lang="en-GB" dirty="0"/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1E35148E-3275-42D6-B068-F9B5CA54A2D9}"/>
              </a:ext>
            </a:extLst>
          </p:cNvPr>
          <p:cNvSpPr txBox="1"/>
          <p:nvPr/>
        </p:nvSpPr>
        <p:spPr>
          <a:xfrm rot="5400000">
            <a:off x="5891833" y="3575886"/>
            <a:ext cx="461665" cy="421343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wrap="square" rtlCol="0" anchor="ctr">
            <a:spAutoFit/>
          </a:bodyPr>
          <a:lstStyle/>
          <a:p>
            <a:pPr algn="ctr" defTabSz="457200"/>
            <a:r>
              <a:rPr lang="en-GB">
                <a:solidFill>
                  <a:prstClr val="black"/>
                </a:solidFill>
              </a:rPr>
              <a:t>Correctional Centre Daily Programme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="" xmlns:a16="http://schemas.microsoft.com/office/drawing/2014/main" id="{133E7666-CCDE-4005-8B70-9C71044CB540}"/>
              </a:ext>
            </a:extLst>
          </p:cNvPr>
          <p:cNvGrpSpPr/>
          <p:nvPr/>
        </p:nvGrpSpPr>
        <p:grpSpPr>
          <a:xfrm>
            <a:off x="404546" y="1631448"/>
            <a:ext cx="11110170" cy="3810997"/>
            <a:chOff x="132104" y="1554330"/>
            <a:chExt cx="11110170" cy="3810997"/>
          </a:xfrm>
        </p:grpSpPr>
        <p:sp>
          <p:nvSpPr>
            <p:cNvPr id="44" name="TextBox 43">
              <a:extLst>
                <a:ext uri="{FF2B5EF4-FFF2-40B4-BE49-F238E27FC236}">
                  <a16:creationId xmlns="" xmlns:a16="http://schemas.microsoft.com/office/drawing/2014/main" id="{4F02269E-82C8-4B05-8D19-09FACC846EB6}"/>
                </a:ext>
              </a:extLst>
            </p:cNvPr>
            <p:cNvSpPr txBox="1"/>
            <p:nvPr/>
          </p:nvSpPr>
          <p:spPr>
            <a:xfrm>
              <a:off x="1421338" y="2636668"/>
              <a:ext cx="2585627" cy="64633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prstDash val="lg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defTabSz="457200"/>
              <a:r>
                <a:rPr lang="en-GB" sz="1200">
                  <a:solidFill>
                    <a:prstClr val="black"/>
                  </a:solidFill>
                </a:rPr>
                <a:t>High security demand as inmates are moving to engage with various correctional services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="" xmlns:a16="http://schemas.microsoft.com/office/drawing/2014/main" id="{1D31C02D-DAF8-48C2-A3BA-3D8DE15F3429}"/>
                </a:ext>
              </a:extLst>
            </p:cNvPr>
            <p:cNvCxnSpPr>
              <a:cxnSpLocks/>
            </p:cNvCxnSpPr>
            <p:nvPr/>
          </p:nvCxnSpPr>
          <p:spPr>
            <a:xfrm>
              <a:off x="687335" y="5292052"/>
              <a:ext cx="10488665" cy="0"/>
            </a:xfrm>
            <a:prstGeom prst="line">
              <a:avLst/>
            </a:prstGeom>
            <a:ln w="76200">
              <a:prstDash val="das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Arrow: Pentagon 9">
              <a:extLst>
                <a:ext uri="{FF2B5EF4-FFF2-40B4-BE49-F238E27FC236}">
                  <a16:creationId xmlns="" xmlns:a16="http://schemas.microsoft.com/office/drawing/2014/main" id="{92036054-B860-49A7-B596-1EAA7D236BF6}"/>
                </a:ext>
              </a:extLst>
            </p:cNvPr>
            <p:cNvSpPr/>
            <p:nvPr/>
          </p:nvSpPr>
          <p:spPr>
            <a:xfrm>
              <a:off x="816748" y="3927767"/>
              <a:ext cx="10359251" cy="1281116"/>
            </a:xfrm>
            <a:prstGeom prst="homePlate">
              <a:avLst>
                <a:gd name="adj" fmla="val 34234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GB">
                <a:solidFill>
                  <a:prstClr val="white"/>
                </a:solidFill>
              </a:endParaRP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="" xmlns:a16="http://schemas.microsoft.com/office/drawing/2014/main" id="{46FBCBBF-1E6E-4807-9741-962A9169148F}"/>
                </a:ext>
              </a:extLst>
            </p:cNvPr>
            <p:cNvGrpSpPr/>
            <p:nvPr/>
          </p:nvGrpSpPr>
          <p:grpSpPr>
            <a:xfrm>
              <a:off x="3417090" y="2349750"/>
              <a:ext cx="4851602" cy="2859130"/>
              <a:chOff x="3344985" y="2047858"/>
              <a:chExt cx="4851602" cy="2859130"/>
            </a:xfrm>
          </p:grpSpPr>
          <p:sp>
            <p:nvSpPr>
              <p:cNvPr id="9" name="Flowchart: Delay 8">
                <a:extLst>
                  <a:ext uri="{FF2B5EF4-FFF2-40B4-BE49-F238E27FC236}">
                    <a16:creationId xmlns="" xmlns:a16="http://schemas.microsoft.com/office/drawing/2014/main" id="{7C3D59DD-A85E-443D-9FB2-E5408B145327}"/>
                  </a:ext>
                </a:extLst>
              </p:cNvPr>
              <p:cNvSpPr/>
              <p:nvPr/>
            </p:nvSpPr>
            <p:spPr>
              <a:xfrm rot="16200000">
                <a:off x="4319371" y="1260604"/>
                <a:ext cx="2859130" cy="4433638"/>
              </a:xfrm>
              <a:prstGeom prst="flowChartDelay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="" xmlns:a16="http://schemas.microsoft.com/office/drawing/2014/main" id="{E4938B2C-0D8A-45FF-868B-4B0FE864A3F9}"/>
                  </a:ext>
                </a:extLst>
              </p:cNvPr>
              <p:cNvSpPr txBox="1"/>
              <p:nvPr/>
            </p:nvSpPr>
            <p:spPr>
              <a:xfrm>
                <a:off x="3344985" y="3281396"/>
                <a:ext cx="461665" cy="1625588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vert270" wrap="square" rtlCol="0" anchor="ctr">
                <a:spAutoFit/>
              </a:bodyPr>
              <a:lstStyle/>
              <a:p>
                <a:pPr algn="ctr" defTabSz="457200"/>
                <a:r>
                  <a:rPr lang="en-GB">
                    <a:solidFill>
                      <a:prstClr val="black"/>
                    </a:solidFill>
                  </a:rPr>
                  <a:t>Unlock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="" xmlns:a16="http://schemas.microsoft.com/office/drawing/2014/main" id="{4E7D0CF3-4B12-4A17-91BD-00FBE62EF16A}"/>
                  </a:ext>
                </a:extLst>
              </p:cNvPr>
              <p:cNvSpPr txBox="1"/>
              <p:nvPr/>
            </p:nvSpPr>
            <p:spPr>
              <a:xfrm>
                <a:off x="7734922" y="3281396"/>
                <a:ext cx="461665" cy="1625588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vert270" wrap="square" rtlCol="0" anchor="ctr">
                <a:spAutoFit/>
              </a:bodyPr>
              <a:lstStyle/>
              <a:p>
                <a:pPr algn="ctr" defTabSz="457200"/>
                <a:r>
                  <a:rPr lang="en-GB">
                    <a:solidFill>
                      <a:prstClr val="black"/>
                    </a:solidFill>
                  </a:rPr>
                  <a:t>Lockup</a:t>
                </a:r>
              </a:p>
            </p:txBody>
          </p:sp>
        </p:grpSp>
        <p:cxnSp>
          <p:nvCxnSpPr>
            <p:cNvPr id="13" name="Straight Connector 12">
              <a:extLst>
                <a:ext uri="{FF2B5EF4-FFF2-40B4-BE49-F238E27FC236}">
                  <a16:creationId xmlns="" xmlns:a16="http://schemas.microsoft.com/office/drawing/2014/main" id="{7D61C46E-159C-4A59-A1BA-9BAB8636A28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87335" y="1843329"/>
              <a:ext cx="0" cy="3365547"/>
            </a:xfrm>
            <a:prstGeom prst="line">
              <a:avLst/>
            </a:prstGeom>
            <a:ln w="76200">
              <a:gradFill>
                <a:gsLst>
                  <a:gs pos="100000">
                    <a:srgbClr val="FF0000"/>
                  </a:gs>
                  <a:gs pos="52000">
                    <a:srgbClr val="FFFF00"/>
                  </a:gs>
                  <a:gs pos="0">
                    <a:srgbClr val="00B050"/>
                  </a:gs>
                </a:gsLst>
                <a:lin ang="5400000" scaled="1"/>
              </a:gradFill>
              <a:prstDash val="das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="" xmlns:a16="http://schemas.microsoft.com/office/drawing/2014/main" id="{6722650D-E3C8-45A8-AE13-FDEDC3939DBB}"/>
                </a:ext>
              </a:extLst>
            </p:cNvPr>
            <p:cNvSpPr txBox="1"/>
            <p:nvPr/>
          </p:nvSpPr>
          <p:spPr>
            <a:xfrm>
              <a:off x="160964" y="2105840"/>
              <a:ext cx="461665" cy="26155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270" wrap="square" rtlCol="0" anchor="ctr">
              <a:spAutoFit/>
            </a:bodyPr>
            <a:lstStyle/>
            <a:p>
              <a:pPr algn="ctr" defTabSz="457200"/>
              <a:r>
                <a:rPr lang="en-GB">
                  <a:solidFill>
                    <a:prstClr val="black"/>
                  </a:solidFill>
                </a:rPr>
                <a:t>Risk Profile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="" xmlns:a16="http://schemas.microsoft.com/office/drawing/2014/main" id="{369E1FE7-6187-4370-892F-055EDF3CB529}"/>
                </a:ext>
              </a:extLst>
            </p:cNvPr>
            <p:cNvSpPr txBox="1"/>
            <p:nvPr/>
          </p:nvSpPr>
          <p:spPr>
            <a:xfrm rot="5400000">
              <a:off x="5599703" y="1450254"/>
              <a:ext cx="442674" cy="3168640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270" wrap="square" rtlCol="0" anchor="ctr">
              <a:spAutoFit/>
            </a:bodyPr>
            <a:lstStyle/>
            <a:p>
              <a:pPr algn="ctr" defTabSz="457200"/>
              <a:r>
                <a:rPr lang="en-GB" sz="1400">
                  <a:solidFill>
                    <a:prstClr val="black"/>
                  </a:solidFill>
                </a:rPr>
                <a:t>Movements (Internal &amp; External)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="" xmlns:a16="http://schemas.microsoft.com/office/drawing/2014/main" id="{BD4801DA-4EA2-4C88-8C22-E7A70EA25086}"/>
                </a:ext>
              </a:extLst>
            </p:cNvPr>
            <p:cNvSpPr txBox="1"/>
            <p:nvPr/>
          </p:nvSpPr>
          <p:spPr>
            <a:xfrm rot="5400000">
              <a:off x="5616729" y="2217084"/>
              <a:ext cx="408623" cy="2615522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270" wrap="square" rtlCol="0" anchor="ctr">
              <a:spAutoFit/>
            </a:bodyPr>
            <a:lstStyle/>
            <a:p>
              <a:pPr algn="ctr" defTabSz="457200"/>
              <a:r>
                <a:rPr lang="en-GB" sz="1200">
                  <a:solidFill>
                    <a:prstClr val="black"/>
                  </a:solidFill>
                </a:rPr>
                <a:t>External Labour &amp; Court Movements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="" xmlns:a16="http://schemas.microsoft.com/office/drawing/2014/main" id="{754908CC-04FD-44AA-8D0B-89FF15B8CA07}"/>
                </a:ext>
              </a:extLst>
            </p:cNvPr>
            <p:cNvSpPr txBox="1"/>
            <p:nvPr/>
          </p:nvSpPr>
          <p:spPr>
            <a:xfrm rot="5400000">
              <a:off x="5616729" y="2688169"/>
              <a:ext cx="408623" cy="2615522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270" wrap="square" rtlCol="0" anchor="ctr">
              <a:spAutoFit/>
            </a:bodyPr>
            <a:lstStyle/>
            <a:p>
              <a:pPr algn="ctr" defTabSz="457200"/>
              <a:r>
                <a:rPr lang="en-GB" sz="1200">
                  <a:solidFill>
                    <a:prstClr val="black"/>
                  </a:solidFill>
                </a:rPr>
                <a:t>Skills Development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="" xmlns:a16="http://schemas.microsoft.com/office/drawing/2014/main" id="{B89255EF-8641-4843-891F-4EC2A94E8268}"/>
                </a:ext>
              </a:extLst>
            </p:cNvPr>
            <p:cNvSpPr txBox="1"/>
            <p:nvPr/>
          </p:nvSpPr>
          <p:spPr>
            <a:xfrm rot="5400000">
              <a:off x="5616729" y="3151396"/>
              <a:ext cx="408623" cy="2615522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270" wrap="square" rtlCol="0" anchor="ctr">
              <a:spAutoFit/>
            </a:bodyPr>
            <a:lstStyle/>
            <a:p>
              <a:pPr algn="ctr" defTabSz="457200"/>
              <a:r>
                <a:rPr lang="en-GB" sz="1200">
                  <a:solidFill>
                    <a:prstClr val="black"/>
                  </a:solidFill>
                </a:rPr>
                <a:t>Care (Meals &amp; Medical Services)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="" xmlns:a16="http://schemas.microsoft.com/office/drawing/2014/main" id="{B7C3E969-2EC3-43CD-BDDE-B6959FABAFF1}"/>
                </a:ext>
              </a:extLst>
            </p:cNvPr>
            <p:cNvSpPr txBox="1"/>
            <p:nvPr/>
          </p:nvSpPr>
          <p:spPr>
            <a:xfrm>
              <a:off x="988365" y="4237843"/>
              <a:ext cx="2257108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defTabSz="457200"/>
              <a:r>
                <a:rPr lang="en-GB" sz="1200">
                  <a:solidFill>
                    <a:prstClr val="black"/>
                  </a:solidFill>
                </a:rPr>
                <a:t>Low security demand as inmates are within units and/or cells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="" xmlns:a16="http://schemas.microsoft.com/office/drawing/2014/main" id="{F331D485-D4D2-4743-A06B-E401112927F5}"/>
                </a:ext>
              </a:extLst>
            </p:cNvPr>
            <p:cNvSpPr txBox="1"/>
            <p:nvPr/>
          </p:nvSpPr>
          <p:spPr>
            <a:xfrm rot="5400000">
              <a:off x="5616728" y="3631617"/>
              <a:ext cx="408623" cy="2615522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270" wrap="square" rtlCol="0" anchor="ctr">
              <a:spAutoFit/>
            </a:bodyPr>
            <a:lstStyle/>
            <a:p>
              <a:pPr algn="ctr" defTabSz="457200"/>
              <a:r>
                <a:rPr lang="en-GB" sz="1200">
                  <a:solidFill>
                    <a:prstClr val="black"/>
                  </a:solidFill>
                </a:rPr>
                <a:t>Correctional Programmes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="" xmlns:a16="http://schemas.microsoft.com/office/drawing/2014/main" id="{2513D2B7-AE68-4F69-9F4A-19B419DDF763}"/>
                </a:ext>
              </a:extLst>
            </p:cNvPr>
            <p:cNvSpPr txBox="1"/>
            <p:nvPr/>
          </p:nvSpPr>
          <p:spPr>
            <a:xfrm>
              <a:off x="8410734" y="4237843"/>
              <a:ext cx="2257108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defTabSz="457200"/>
              <a:r>
                <a:rPr lang="en-GB" sz="1200">
                  <a:solidFill>
                    <a:prstClr val="black"/>
                  </a:solidFill>
                </a:rPr>
                <a:t>Low security demand as inmates are within units and/or cells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="" xmlns:a16="http://schemas.microsoft.com/office/drawing/2014/main" id="{0568B2A1-A114-435E-B104-DF9434AA3D0A}"/>
                </a:ext>
              </a:extLst>
            </p:cNvPr>
            <p:cNvSpPr txBox="1"/>
            <p:nvPr/>
          </p:nvSpPr>
          <p:spPr>
            <a:xfrm>
              <a:off x="132104" y="1578459"/>
              <a:ext cx="461665" cy="771291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 defTabSz="457200"/>
              <a:r>
                <a:rPr lang="en-GB" b="1">
                  <a:solidFill>
                    <a:srgbClr val="FF0000"/>
                  </a:solidFill>
                </a:rPr>
                <a:t>High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="" xmlns:a16="http://schemas.microsoft.com/office/drawing/2014/main" id="{7C0F9D93-D76A-4DA9-8222-FFCB4912DFCE}"/>
                </a:ext>
              </a:extLst>
            </p:cNvPr>
            <p:cNvSpPr txBox="1"/>
            <p:nvPr/>
          </p:nvSpPr>
          <p:spPr>
            <a:xfrm>
              <a:off x="147652" y="4594036"/>
              <a:ext cx="461665" cy="771291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 defTabSz="457200"/>
              <a:r>
                <a:rPr lang="en-GB" b="1">
                  <a:solidFill>
                    <a:srgbClr val="00B050"/>
                  </a:solidFill>
                </a:rPr>
                <a:t>Low</a:t>
              </a:r>
            </a:p>
          </p:txBody>
        </p:sp>
        <p:cxnSp>
          <p:nvCxnSpPr>
            <p:cNvPr id="53" name="Straight Connector 52">
              <a:extLst>
                <a:ext uri="{FF2B5EF4-FFF2-40B4-BE49-F238E27FC236}">
                  <a16:creationId xmlns="" xmlns:a16="http://schemas.microsoft.com/office/drawing/2014/main" id="{FAD83B1E-B141-4144-A0DD-BA1A4FFB139F}"/>
                </a:ext>
              </a:extLst>
            </p:cNvPr>
            <p:cNvCxnSpPr>
              <a:cxnSpLocks/>
            </p:cNvCxnSpPr>
            <p:nvPr/>
          </p:nvCxnSpPr>
          <p:spPr>
            <a:xfrm>
              <a:off x="753609" y="2345846"/>
              <a:ext cx="10488665" cy="0"/>
            </a:xfrm>
            <a:prstGeom prst="line">
              <a:avLst/>
            </a:prstGeom>
            <a:ln w="28575">
              <a:solidFill>
                <a:srgbClr val="FF0000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>
              <a:extLst>
                <a:ext uri="{FF2B5EF4-FFF2-40B4-BE49-F238E27FC236}">
                  <a16:creationId xmlns="" xmlns:a16="http://schemas.microsoft.com/office/drawing/2014/main" id="{A0F12D42-8916-4074-ACC7-A2044606B36C}"/>
                </a:ext>
              </a:extLst>
            </p:cNvPr>
            <p:cNvSpPr txBox="1"/>
            <p:nvPr/>
          </p:nvSpPr>
          <p:spPr>
            <a:xfrm>
              <a:off x="5719754" y="1554330"/>
              <a:ext cx="199746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/>
              <a:r>
                <a:rPr lang="en-GB" dirty="0">
                  <a:solidFill>
                    <a:srgbClr val="FF0000"/>
                  </a:solidFill>
                </a:rPr>
                <a:t>Maximum Threshold</a:t>
              </a:r>
            </a:p>
          </p:txBody>
        </p:sp>
      </p:grp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4F7F15D9-CCBE-42DE-80E1-9CF1E865B9F5}"/>
              </a:ext>
            </a:extLst>
          </p:cNvPr>
          <p:cNvSpPr/>
          <p:nvPr/>
        </p:nvSpPr>
        <p:spPr>
          <a:xfrm>
            <a:off x="1997548" y="1247488"/>
            <a:ext cx="3478463" cy="10302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GB" sz="1400" dirty="0">
                <a:solidFill>
                  <a:prstClr val="white"/>
                </a:solidFill>
              </a:rPr>
              <a:t>Some centres use 12 hour shifts across 2 division while others use 8 hour shifts across 2 divisions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="" xmlns:a16="http://schemas.microsoft.com/office/drawing/2014/main" id="{4A5932CB-6716-494D-A5BD-3392D39981D7}"/>
              </a:ext>
            </a:extLst>
          </p:cNvPr>
          <p:cNvSpPr/>
          <p:nvPr/>
        </p:nvSpPr>
        <p:spPr>
          <a:xfrm>
            <a:off x="7879874" y="1237635"/>
            <a:ext cx="3478463" cy="10302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GB" sz="1400" dirty="0">
                <a:solidFill>
                  <a:prstClr val="white"/>
                </a:solidFill>
              </a:rPr>
              <a:t>Additionally, CMA and CMC staff are primarily required between Unlock and Lockup but they are tied to the same shift structure as Security Officials</a:t>
            </a:r>
          </a:p>
        </p:txBody>
      </p:sp>
      <p:sp>
        <p:nvSpPr>
          <p:cNvPr id="30" name="Text Placeholder 47">
            <a:extLst>
              <a:ext uri="{FF2B5EF4-FFF2-40B4-BE49-F238E27FC236}">
                <a16:creationId xmlns="" xmlns:a16="http://schemas.microsoft.com/office/drawing/2014/main" id="{D92E9FFA-9B5E-4BEE-A1B9-A78225755817}"/>
              </a:ext>
            </a:extLst>
          </p:cNvPr>
          <p:cNvSpPr txBox="1">
            <a:spLocks/>
          </p:cNvSpPr>
          <p:nvPr/>
        </p:nvSpPr>
        <p:spPr>
          <a:xfrm>
            <a:off x="0" y="5922765"/>
            <a:ext cx="12192000" cy="6649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2400" dirty="0" smtClean="0"/>
              <a:t>The high variation in shift structures across Management Areas and Centres make it difficult to optimally plan Human Resources effectively</a:t>
            </a:r>
            <a:endParaRPr lang="en-GB" sz="2400" dirty="0"/>
          </a:p>
        </p:txBody>
      </p:sp>
      <p:sp>
        <p:nvSpPr>
          <p:cNvPr id="35" name="TextBox 34">
            <a:extLst>
              <a:ext uri="{FF2B5EF4-FFF2-40B4-BE49-F238E27FC236}">
                <a16:creationId xmlns="" xmlns:a16="http://schemas.microsoft.com/office/drawing/2014/main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</a:t>
            </a:r>
            <a:r>
              <a:rPr lang="da-DK" sz="1400" b="1" dirty="0" smtClean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2)</a:t>
            </a:r>
            <a:endParaRPr lang="da-DK" sz="1400" b="1" dirty="0">
              <a:solidFill>
                <a:srgbClr val="FFFFFF"/>
              </a:solidFill>
              <a:latin typeface="Segoe UI Light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6679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00F7CD99-2E47-4A93-B696-2540CF03B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E4EDC-57F8-4D5C-B13E-A981C5F2F71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929A9968-8693-4E14-802B-D48EE5E37DE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0791" y="0"/>
            <a:ext cx="12120664" cy="1014413"/>
          </a:xfrm>
        </p:spPr>
        <p:txBody>
          <a:bodyPr anchor="t">
            <a:normAutofit/>
          </a:bodyPr>
          <a:lstStyle/>
          <a:p>
            <a:r>
              <a:rPr lang="en-US" sz="2400" dirty="0"/>
              <a:t>… </a:t>
            </a:r>
            <a:r>
              <a:rPr lang="en-US" sz="2400" b="1" dirty="0">
                <a:latin typeface="Georgia" panose="02040502050405020303" pitchFamily="18" charset="0"/>
              </a:rPr>
              <a:t>and the variability in the staff </a:t>
            </a:r>
            <a:r>
              <a:rPr lang="en-US" sz="2400" b="1" dirty="0" smtClean="0">
                <a:latin typeface="Georgia" panose="02040502050405020303" pitchFamily="18" charset="0"/>
              </a:rPr>
              <a:t>to </a:t>
            </a:r>
            <a:r>
              <a:rPr lang="en-US" sz="2400" b="1" dirty="0">
                <a:latin typeface="Georgia" panose="02040502050405020303" pitchFamily="18" charset="0"/>
              </a:rPr>
              <a:t>inmate ratio at a </a:t>
            </a:r>
            <a:r>
              <a:rPr lang="en-US" sz="2400" b="1" dirty="0" err="1">
                <a:latin typeface="Georgia" panose="02040502050405020303" pitchFamily="18" charset="0"/>
              </a:rPr>
              <a:t>centre</a:t>
            </a:r>
            <a:r>
              <a:rPr lang="en-US" sz="2400" b="1" dirty="0">
                <a:latin typeface="Georgia" panose="02040502050405020303" pitchFamily="18" charset="0"/>
              </a:rPr>
              <a:t> level compounds the complexity of the environment</a:t>
            </a:r>
            <a:endParaRPr lang="en-ZA" sz="2400" b="1" dirty="0">
              <a:latin typeface="Georgia" panose="02040502050405020303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FF996A9-E7D2-4971-B2E0-93F3EFCAF5E5}"/>
              </a:ext>
            </a:extLst>
          </p:cNvPr>
          <p:cNvSpPr/>
          <p:nvPr/>
        </p:nvSpPr>
        <p:spPr>
          <a:xfrm>
            <a:off x="489765" y="1254032"/>
            <a:ext cx="3597476" cy="499619"/>
          </a:xfrm>
          <a:prstGeom prst="rect">
            <a:avLst/>
          </a:prstGeom>
          <a:solidFill>
            <a:srgbClr val="00542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/>
            <a:r>
              <a:rPr lang="en-US" sz="1800" b="1">
                <a:solidFill>
                  <a:prstClr val="white"/>
                </a:solidFill>
              </a:rPr>
              <a:t>Overall Staff: Inmate Ratio at Centre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7CB0AC7A-C1F6-417C-8FD3-01C9768EF5AD}"/>
              </a:ext>
            </a:extLst>
          </p:cNvPr>
          <p:cNvSpPr/>
          <p:nvPr/>
        </p:nvSpPr>
        <p:spPr>
          <a:xfrm>
            <a:off x="489765" y="1865376"/>
            <a:ext cx="3597476" cy="4732274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ZA">
              <a:solidFill>
                <a:prstClr val="white"/>
              </a:solidFill>
            </a:endParaRPr>
          </a:p>
        </p:txBody>
      </p:sp>
      <p:sp>
        <p:nvSpPr>
          <p:cNvPr id="80" name="Oval 79">
            <a:extLst>
              <a:ext uri="{FF2B5EF4-FFF2-40B4-BE49-F238E27FC236}">
                <a16:creationId xmlns="" xmlns:a16="http://schemas.microsoft.com/office/drawing/2014/main" id="{07A4F7D0-B6E2-4C20-879B-7493B2828754}"/>
              </a:ext>
            </a:extLst>
          </p:cNvPr>
          <p:cNvSpPr/>
          <p:nvPr/>
        </p:nvSpPr>
        <p:spPr>
          <a:xfrm>
            <a:off x="1383397" y="1968044"/>
            <a:ext cx="1920908" cy="1794442"/>
          </a:xfrm>
          <a:prstGeom prst="ellipse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b="1">
                <a:solidFill>
                  <a:srgbClr val="005427"/>
                </a:solidFill>
              </a:rPr>
              <a:t>Large</a:t>
            </a:r>
          </a:p>
          <a:p>
            <a:pPr algn="ctr" defTabSz="457200"/>
            <a:r>
              <a:rPr lang="en-US" b="1">
                <a:solidFill>
                  <a:srgbClr val="005427"/>
                </a:solidFill>
              </a:rPr>
              <a:t>1:6</a:t>
            </a:r>
          </a:p>
          <a:p>
            <a:pPr algn="ctr" defTabSz="457200"/>
            <a:endParaRPr lang="en-ZA" sz="1400">
              <a:solidFill>
                <a:srgbClr val="005427"/>
              </a:solidFill>
            </a:endParaRPr>
          </a:p>
        </p:txBody>
      </p:sp>
      <p:sp>
        <p:nvSpPr>
          <p:cNvPr id="81" name="Oval 80">
            <a:extLst>
              <a:ext uri="{FF2B5EF4-FFF2-40B4-BE49-F238E27FC236}">
                <a16:creationId xmlns="" xmlns:a16="http://schemas.microsoft.com/office/drawing/2014/main" id="{0D1A7F21-13D3-47A7-AC14-1A57A4345549}"/>
              </a:ext>
            </a:extLst>
          </p:cNvPr>
          <p:cNvSpPr/>
          <p:nvPr/>
        </p:nvSpPr>
        <p:spPr>
          <a:xfrm>
            <a:off x="1514125" y="3858373"/>
            <a:ext cx="1659452" cy="1519494"/>
          </a:xfrm>
          <a:prstGeom prst="ellipse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sz="1600" b="1">
                <a:solidFill>
                  <a:srgbClr val="005427"/>
                </a:solidFill>
              </a:rPr>
              <a:t>Medium</a:t>
            </a:r>
          </a:p>
          <a:p>
            <a:pPr algn="ctr" defTabSz="457200"/>
            <a:r>
              <a:rPr lang="en-US" sz="1600" b="1">
                <a:solidFill>
                  <a:srgbClr val="005427"/>
                </a:solidFill>
              </a:rPr>
              <a:t>1:5</a:t>
            </a:r>
            <a:endParaRPr lang="en-ZA" sz="1600" b="1">
              <a:solidFill>
                <a:srgbClr val="005427"/>
              </a:solidFill>
            </a:endParaRPr>
          </a:p>
        </p:txBody>
      </p:sp>
      <p:sp>
        <p:nvSpPr>
          <p:cNvPr id="82" name="Oval 81">
            <a:extLst>
              <a:ext uri="{FF2B5EF4-FFF2-40B4-BE49-F238E27FC236}">
                <a16:creationId xmlns="" xmlns:a16="http://schemas.microsoft.com/office/drawing/2014/main" id="{28A06B9A-D874-4AE2-8E3A-A2A1402D441C}"/>
              </a:ext>
            </a:extLst>
          </p:cNvPr>
          <p:cNvSpPr/>
          <p:nvPr/>
        </p:nvSpPr>
        <p:spPr>
          <a:xfrm>
            <a:off x="1807699" y="5473754"/>
            <a:ext cx="1072304" cy="1062249"/>
          </a:xfrm>
          <a:prstGeom prst="ellipse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sz="1400" b="1">
                <a:solidFill>
                  <a:srgbClr val="005427"/>
                </a:solidFill>
              </a:rPr>
              <a:t>Small</a:t>
            </a:r>
          </a:p>
          <a:p>
            <a:pPr algn="ctr" defTabSz="457200"/>
            <a:r>
              <a:rPr lang="en-US" sz="1400" b="1">
                <a:solidFill>
                  <a:srgbClr val="005427"/>
                </a:solidFill>
              </a:rPr>
              <a:t>1:2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="" xmlns:a16="http://schemas.microsoft.com/office/drawing/2014/main" id="{4FEC76B0-8879-4C1E-A645-B46B719E1D20}"/>
              </a:ext>
            </a:extLst>
          </p:cNvPr>
          <p:cNvSpPr/>
          <p:nvPr/>
        </p:nvSpPr>
        <p:spPr>
          <a:xfrm>
            <a:off x="4334203" y="1865376"/>
            <a:ext cx="7378372" cy="1897110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n-US">
                <a:solidFill>
                  <a:sysClr val="windowText" lastClr="000000"/>
                </a:solidFill>
              </a:rPr>
              <a:t>On average large </a:t>
            </a:r>
            <a:r>
              <a:rPr lang="en-US" err="1">
                <a:solidFill>
                  <a:sysClr val="windowText" lastClr="000000"/>
                </a:solidFill>
              </a:rPr>
              <a:t>centres</a:t>
            </a:r>
            <a:r>
              <a:rPr lang="en-US">
                <a:solidFill>
                  <a:sysClr val="windowText" lastClr="000000"/>
                </a:solidFill>
              </a:rPr>
              <a:t> have a staff of inmate ratio of 1:6, however, there are a few </a:t>
            </a:r>
            <a:r>
              <a:rPr lang="en-US" err="1">
                <a:solidFill>
                  <a:sysClr val="windowText" lastClr="000000"/>
                </a:solidFill>
              </a:rPr>
              <a:t>centres</a:t>
            </a:r>
            <a:r>
              <a:rPr lang="en-US">
                <a:solidFill>
                  <a:sysClr val="windowText" lastClr="000000"/>
                </a:solidFill>
              </a:rPr>
              <a:t> that sit outside the normal range. 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n-US">
                <a:solidFill>
                  <a:sysClr val="windowText" lastClr="000000"/>
                </a:solidFill>
              </a:rPr>
              <a:t>The </a:t>
            </a:r>
            <a:r>
              <a:rPr lang="en-US" err="1">
                <a:solidFill>
                  <a:sysClr val="windowText" lastClr="000000"/>
                </a:solidFill>
              </a:rPr>
              <a:t>centres</a:t>
            </a:r>
            <a:r>
              <a:rPr lang="en-US">
                <a:solidFill>
                  <a:sysClr val="windowText" lastClr="000000"/>
                </a:solidFill>
              </a:rPr>
              <a:t> that are the main outliers are the </a:t>
            </a:r>
            <a:r>
              <a:rPr lang="en-US" err="1">
                <a:solidFill>
                  <a:sysClr val="windowText" lastClr="000000"/>
                </a:solidFill>
              </a:rPr>
              <a:t>Calvinia</a:t>
            </a:r>
            <a:r>
              <a:rPr lang="en-US">
                <a:solidFill>
                  <a:sysClr val="windowText" lastClr="000000"/>
                </a:solidFill>
              </a:rPr>
              <a:t> and Springbok Correctional facilities, both located in the Northern Cape.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n-US">
                <a:solidFill>
                  <a:sysClr val="windowText" lastClr="000000"/>
                </a:solidFill>
              </a:rPr>
              <a:t>From a security ratio alone, these </a:t>
            </a:r>
            <a:r>
              <a:rPr lang="en-US" err="1">
                <a:solidFill>
                  <a:sysClr val="windowText" lastClr="000000"/>
                </a:solidFill>
              </a:rPr>
              <a:t>centres</a:t>
            </a:r>
            <a:r>
              <a:rPr lang="en-US">
                <a:solidFill>
                  <a:sysClr val="windowText" lastClr="000000"/>
                </a:solidFill>
              </a:rPr>
              <a:t> currently stand at 1:25 and 1:19 respectively.   </a:t>
            </a:r>
            <a:endParaRPr lang="en-ZA">
              <a:solidFill>
                <a:sysClr val="windowText" lastClr="000000"/>
              </a:solidFill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="" xmlns:a16="http://schemas.microsoft.com/office/drawing/2014/main" id="{BDF4D9DB-47AA-4A46-975B-FC08DE41ED68}"/>
              </a:ext>
            </a:extLst>
          </p:cNvPr>
          <p:cNvSpPr/>
          <p:nvPr/>
        </p:nvSpPr>
        <p:spPr>
          <a:xfrm>
            <a:off x="4334203" y="3859897"/>
            <a:ext cx="7378372" cy="1517970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n-US">
                <a:solidFill>
                  <a:sysClr val="windowText" lastClr="000000"/>
                </a:solidFill>
              </a:rPr>
              <a:t>Medium sized facilities which sit outside the average 1:5 staff to inmate ratio are both located in the Western Cape. 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n-US">
                <a:solidFill>
                  <a:sysClr val="windowText" lastClr="000000"/>
                </a:solidFill>
              </a:rPr>
              <a:t>The </a:t>
            </a:r>
            <a:r>
              <a:rPr lang="en-US" err="1">
                <a:solidFill>
                  <a:sysClr val="windowText" lastClr="000000"/>
                </a:solidFill>
              </a:rPr>
              <a:t>Riebeeck</a:t>
            </a:r>
            <a:r>
              <a:rPr lang="en-US">
                <a:solidFill>
                  <a:sysClr val="windowText" lastClr="000000"/>
                </a:solidFill>
              </a:rPr>
              <a:t> and </a:t>
            </a:r>
            <a:r>
              <a:rPr lang="en-US" err="1">
                <a:solidFill>
                  <a:sysClr val="windowText" lastClr="000000"/>
                </a:solidFill>
              </a:rPr>
              <a:t>Hawequa</a:t>
            </a:r>
            <a:r>
              <a:rPr lang="en-US">
                <a:solidFill>
                  <a:sysClr val="windowText" lastClr="000000"/>
                </a:solidFill>
              </a:rPr>
              <a:t> Correctional facilities currently sit at a security staff to inmate 1:18 and 1: 13 respectively.   </a:t>
            </a:r>
            <a:endParaRPr lang="en-ZA">
              <a:solidFill>
                <a:sysClr val="windowText" lastClr="000000"/>
              </a:solidFill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="" xmlns:a16="http://schemas.microsoft.com/office/drawing/2014/main" id="{DECEC1BC-C264-46AD-A6B5-9CCE32FCE881}"/>
              </a:ext>
            </a:extLst>
          </p:cNvPr>
          <p:cNvSpPr/>
          <p:nvPr/>
        </p:nvSpPr>
        <p:spPr>
          <a:xfrm>
            <a:off x="4334203" y="5473753"/>
            <a:ext cx="7378372" cy="1100856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ysClr val="windowText" lastClr="000000"/>
                </a:solidFill>
              </a:rPr>
              <a:t>Baberton</a:t>
            </a:r>
            <a:r>
              <a:rPr lang="en-US" dirty="0">
                <a:solidFill>
                  <a:sysClr val="windowText" lastClr="000000"/>
                </a:solidFill>
              </a:rPr>
              <a:t> was the biggest outlier by a large margin, with the staff to inmate ratio being 1:32.</a:t>
            </a:r>
            <a:endParaRPr lang="en-ZA" dirty="0">
              <a:solidFill>
                <a:sysClr val="windowText" lastClr="000000"/>
              </a:solidFill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="" xmlns:a16="http://schemas.microsoft.com/office/drawing/2014/main" id="{53D74BDB-918B-4993-A10D-F52F508524B6}"/>
              </a:ext>
            </a:extLst>
          </p:cNvPr>
          <p:cNvSpPr/>
          <p:nvPr/>
        </p:nvSpPr>
        <p:spPr>
          <a:xfrm>
            <a:off x="4334203" y="1254032"/>
            <a:ext cx="7368032" cy="499619"/>
          </a:xfrm>
          <a:prstGeom prst="rect">
            <a:avLst/>
          </a:prstGeom>
          <a:solidFill>
            <a:srgbClr val="00542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/>
            <a:r>
              <a:rPr lang="en-US" sz="1800" b="1">
                <a:solidFill>
                  <a:prstClr val="white"/>
                </a:solidFill>
              </a:rPr>
              <a:t>Commentary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</a:t>
            </a:r>
            <a:r>
              <a:rPr lang="da-DK" sz="1400" b="1" dirty="0" smtClean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2)</a:t>
            </a:r>
            <a:endParaRPr lang="da-DK" sz="1400" b="1" dirty="0">
              <a:solidFill>
                <a:srgbClr val="FFFFFF"/>
              </a:solidFill>
              <a:latin typeface="Segoe UI Light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5387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B05EBCF-154B-4670-B219-8F88FAB15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E4EDC-57F8-4D5C-B13E-A981C5F2F71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76361-EF4C-4C8E-A820-DCC1F8FA85C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44450"/>
            <a:ext cx="12192000" cy="1014413"/>
          </a:xfrm>
        </p:spPr>
        <p:txBody>
          <a:bodyPr anchor="t">
            <a:noAutofit/>
          </a:bodyPr>
          <a:lstStyle/>
          <a:p>
            <a:r>
              <a:rPr lang="en-GB" sz="2400" b="1" dirty="0">
                <a:latin typeface="Georgia" panose="02040502050405020303" pitchFamily="18" charset="0"/>
              </a:rPr>
              <a:t>Process gaps in Incarceration are linked to ICT gaps, sharing of human resources and coordination with external stakeholders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698F1413-8AF0-4834-83AB-D1433CE2CA90}"/>
              </a:ext>
            </a:extLst>
          </p:cNvPr>
          <p:cNvGrpSpPr/>
          <p:nvPr/>
        </p:nvGrpSpPr>
        <p:grpSpPr>
          <a:xfrm>
            <a:off x="376133" y="1189852"/>
            <a:ext cx="11336441" cy="4796420"/>
            <a:chOff x="74507" y="1189852"/>
            <a:chExt cx="11336441" cy="4796420"/>
          </a:xfrm>
        </p:grpSpPr>
        <p:sp>
          <p:nvSpPr>
            <p:cNvPr id="3" name="Rectangle 2">
              <a:extLst>
                <a:ext uri="{FF2B5EF4-FFF2-40B4-BE49-F238E27FC236}">
                  <a16:creationId xmlns="" xmlns:a16="http://schemas.microsoft.com/office/drawing/2014/main" id="{0DCE9512-B4EE-4784-A76B-DE148FA8C1D2}"/>
                </a:ext>
              </a:extLst>
            </p:cNvPr>
            <p:cNvSpPr/>
            <p:nvPr/>
          </p:nvSpPr>
          <p:spPr>
            <a:xfrm>
              <a:off x="177800" y="1396149"/>
              <a:ext cx="11233148" cy="4590123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29CDC84A-F608-47FA-8722-C3893BCD7008}"/>
                </a:ext>
              </a:extLst>
            </p:cNvPr>
            <p:cNvSpPr/>
            <p:nvPr/>
          </p:nvSpPr>
          <p:spPr>
            <a:xfrm>
              <a:off x="2192378" y="1651286"/>
              <a:ext cx="4368082" cy="4238605"/>
            </a:xfrm>
            <a:prstGeom prst="rect">
              <a:avLst/>
            </a:prstGeom>
            <a:ln w="28575">
              <a:solidFill>
                <a:schemeClr val="accent2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="" xmlns:a16="http://schemas.microsoft.com/office/drawing/2014/main" id="{0BA6AF44-0FB8-4EEA-917E-F07987558510}"/>
                </a:ext>
              </a:extLst>
            </p:cNvPr>
            <p:cNvSpPr/>
            <p:nvPr/>
          </p:nvSpPr>
          <p:spPr>
            <a:xfrm>
              <a:off x="311864" y="1189852"/>
              <a:ext cx="1387494" cy="425637"/>
            </a:xfrm>
            <a:prstGeom prst="round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400">
                  <a:solidFill>
                    <a:prstClr val="white"/>
                  </a:solidFill>
                </a:rPr>
                <a:t>Management Area</a:t>
              </a: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="" xmlns:a16="http://schemas.microsoft.com/office/drawing/2014/main" id="{BFE4AE92-7369-4B59-9E07-1227C5BFFBCA}"/>
                </a:ext>
              </a:extLst>
            </p:cNvPr>
            <p:cNvSpPr/>
            <p:nvPr/>
          </p:nvSpPr>
          <p:spPr>
            <a:xfrm>
              <a:off x="2402435" y="1477190"/>
              <a:ext cx="1387494" cy="425637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400">
                  <a:solidFill>
                    <a:prstClr val="white"/>
                  </a:solidFill>
                </a:rPr>
                <a:t>Correctional Centre</a:t>
              </a:r>
            </a:p>
          </p:txBody>
        </p:sp>
        <p:sp>
          <p:nvSpPr>
            <p:cNvPr id="15" name="Arrow: Pentagon 14">
              <a:extLst>
                <a:ext uri="{FF2B5EF4-FFF2-40B4-BE49-F238E27FC236}">
                  <a16:creationId xmlns="" xmlns:a16="http://schemas.microsoft.com/office/drawing/2014/main" id="{6672B3EE-AB6A-4A9C-8D16-429715BE8732}"/>
                </a:ext>
              </a:extLst>
            </p:cNvPr>
            <p:cNvSpPr/>
            <p:nvPr/>
          </p:nvSpPr>
          <p:spPr>
            <a:xfrm>
              <a:off x="6269207" y="3618076"/>
              <a:ext cx="1487473" cy="274372"/>
            </a:xfrm>
            <a:prstGeom prst="homePlat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External Escorting</a:t>
              </a:r>
            </a:p>
          </p:txBody>
        </p:sp>
        <p:sp>
          <p:nvSpPr>
            <p:cNvPr id="18" name="Arrow: Pentagon 17">
              <a:extLst>
                <a:ext uri="{FF2B5EF4-FFF2-40B4-BE49-F238E27FC236}">
                  <a16:creationId xmlns="" xmlns:a16="http://schemas.microsoft.com/office/drawing/2014/main" id="{9CE93914-84BD-4F72-874C-5D21518237B4}"/>
                </a:ext>
              </a:extLst>
            </p:cNvPr>
            <p:cNvSpPr/>
            <p:nvPr/>
          </p:nvSpPr>
          <p:spPr>
            <a:xfrm>
              <a:off x="5845924" y="1984739"/>
              <a:ext cx="1022195" cy="269803"/>
            </a:xfrm>
            <a:prstGeom prst="homePlat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Release</a:t>
              </a:r>
            </a:p>
          </p:txBody>
        </p:sp>
        <p:sp>
          <p:nvSpPr>
            <p:cNvPr id="20" name="Arrow: Pentagon 19">
              <a:extLst>
                <a:ext uri="{FF2B5EF4-FFF2-40B4-BE49-F238E27FC236}">
                  <a16:creationId xmlns="" xmlns:a16="http://schemas.microsoft.com/office/drawing/2014/main" id="{22A7F40D-EFFD-4EC3-99C8-5D31C4A54CB9}"/>
                </a:ext>
              </a:extLst>
            </p:cNvPr>
            <p:cNvSpPr/>
            <p:nvPr/>
          </p:nvSpPr>
          <p:spPr>
            <a:xfrm>
              <a:off x="3162328" y="1969340"/>
              <a:ext cx="2475428" cy="269804"/>
            </a:xfrm>
            <a:prstGeom prst="homePlat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Assessment &amp; Sentence Planning</a:t>
              </a:r>
            </a:p>
          </p:txBody>
        </p:sp>
        <p:sp>
          <p:nvSpPr>
            <p:cNvPr id="22" name="Arrow: Pentagon 21">
              <a:extLst>
                <a:ext uri="{FF2B5EF4-FFF2-40B4-BE49-F238E27FC236}">
                  <a16:creationId xmlns="" xmlns:a16="http://schemas.microsoft.com/office/drawing/2014/main" id="{D97A2FD8-11C2-4646-B1CE-EDA1BB4A0179}"/>
                </a:ext>
              </a:extLst>
            </p:cNvPr>
            <p:cNvSpPr/>
            <p:nvPr/>
          </p:nvSpPr>
          <p:spPr>
            <a:xfrm>
              <a:off x="1664453" y="1969341"/>
              <a:ext cx="1314416" cy="269803"/>
            </a:xfrm>
            <a:prstGeom prst="homePlat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Admission</a:t>
              </a:r>
            </a:p>
          </p:txBody>
        </p:sp>
        <p:sp>
          <p:nvSpPr>
            <p:cNvPr id="23" name="Arrow: Pentagon 22">
              <a:extLst>
                <a:ext uri="{FF2B5EF4-FFF2-40B4-BE49-F238E27FC236}">
                  <a16:creationId xmlns="" xmlns:a16="http://schemas.microsoft.com/office/drawing/2014/main" id="{B3666F85-F36B-42CE-A35D-2E78C810CAF2}"/>
                </a:ext>
              </a:extLst>
            </p:cNvPr>
            <p:cNvSpPr/>
            <p:nvPr/>
          </p:nvSpPr>
          <p:spPr>
            <a:xfrm>
              <a:off x="4224676" y="2949731"/>
              <a:ext cx="1919195" cy="269803"/>
            </a:xfrm>
            <a:prstGeom prst="homePlat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Correctional Programmes</a:t>
              </a:r>
            </a:p>
          </p:txBody>
        </p:sp>
        <p:sp>
          <p:nvSpPr>
            <p:cNvPr id="24" name="Arrow: Pentagon 23">
              <a:extLst>
                <a:ext uri="{FF2B5EF4-FFF2-40B4-BE49-F238E27FC236}">
                  <a16:creationId xmlns="" xmlns:a16="http://schemas.microsoft.com/office/drawing/2014/main" id="{BD824968-6AEE-4484-873C-DE015449B1D4}"/>
                </a:ext>
              </a:extLst>
            </p:cNvPr>
            <p:cNvSpPr/>
            <p:nvPr/>
          </p:nvSpPr>
          <p:spPr>
            <a:xfrm>
              <a:off x="2262300" y="3267004"/>
              <a:ext cx="1919195" cy="269803"/>
            </a:xfrm>
            <a:prstGeom prst="homePlat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Psychological Services</a:t>
              </a:r>
            </a:p>
          </p:txBody>
        </p:sp>
        <p:sp>
          <p:nvSpPr>
            <p:cNvPr id="25" name="Arrow: Pentagon 24">
              <a:extLst>
                <a:ext uri="{FF2B5EF4-FFF2-40B4-BE49-F238E27FC236}">
                  <a16:creationId xmlns="" xmlns:a16="http://schemas.microsoft.com/office/drawing/2014/main" id="{D644E281-7E6B-41AD-9D2F-DACA4D298EDA}"/>
                </a:ext>
              </a:extLst>
            </p:cNvPr>
            <p:cNvSpPr/>
            <p:nvPr/>
          </p:nvSpPr>
          <p:spPr>
            <a:xfrm>
              <a:off x="2271417" y="3585661"/>
              <a:ext cx="1919195" cy="269803"/>
            </a:xfrm>
            <a:prstGeom prst="homePlat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Social Work</a:t>
              </a:r>
            </a:p>
          </p:txBody>
        </p:sp>
        <p:sp>
          <p:nvSpPr>
            <p:cNvPr id="26" name="Arrow: Pentagon 25">
              <a:extLst>
                <a:ext uri="{FF2B5EF4-FFF2-40B4-BE49-F238E27FC236}">
                  <a16:creationId xmlns="" xmlns:a16="http://schemas.microsoft.com/office/drawing/2014/main" id="{3B9C0CE5-6172-4D0E-BDF0-0BD050576FDD}"/>
                </a:ext>
              </a:extLst>
            </p:cNvPr>
            <p:cNvSpPr/>
            <p:nvPr/>
          </p:nvSpPr>
          <p:spPr>
            <a:xfrm>
              <a:off x="4224675" y="3585660"/>
              <a:ext cx="1919195" cy="269803"/>
            </a:xfrm>
            <a:prstGeom prst="homePlat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Spiritual Care</a:t>
              </a:r>
            </a:p>
          </p:txBody>
        </p:sp>
        <p:sp>
          <p:nvSpPr>
            <p:cNvPr id="27" name="Arrow: Pentagon 26">
              <a:extLst>
                <a:ext uri="{FF2B5EF4-FFF2-40B4-BE49-F238E27FC236}">
                  <a16:creationId xmlns="" xmlns:a16="http://schemas.microsoft.com/office/drawing/2014/main" id="{73ED30BB-C54F-4E13-9CF5-1CE19110CC54}"/>
                </a:ext>
              </a:extLst>
            </p:cNvPr>
            <p:cNvSpPr/>
            <p:nvPr/>
          </p:nvSpPr>
          <p:spPr>
            <a:xfrm>
              <a:off x="6269208" y="3273806"/>
              <a:ext cx="1487472" cy="283023"/>
            </a:xfrm>
            <a:prstGeom prst="homePlat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Work Teams (Span)</a:t>
              </a:r>
            </a:p>
          </p:txBody>
        </p:sp>
        <p:sp>
          <p:nvSpPr>
            <p:cNvPr id="29" name="Arrow: Pentagon 28">
              <a:extLst>
                <a:ext uri="{FF2B5EF4-FFF2-40B4-BE49-F238E27FC236}">
                  <a16:creationId xmlns="" xmlns:a16="http://schemas.microsoft.com/office/drawing/2014/main" id="{8775FB1D-08CB-41E0-AFED-ACB1EFAB504D}"/>
                </a:ext>
              </a:extLst>
            </p:cNvPr>
            <p:cNvSpPr/>
            <p:nvPr/>
          </p:nvSpPr>
          <p:spPr>
            <a:xfrm>
              <a:off x="2271417" y="5237303"/>
              <a:ext cx="4300941" cy="269803"/>
            </a:xfrm>
            <a:prstGeom prst="homePlat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Internal  Escorting</a:t>
              </a:r>
            </a:p>
          </p:txBody>
        </p:sp>
        <p:sp>
          <p:nvSpPr>
            <p:cNvPr id="30" name="Arrow: Pentagon 29">
              <a:extLst>
                <a:ext uri="{FF2B5EF4-FFF2-40B4-BE49-F238E27FC236}">
                  <a16:creationId xmlns="" xmlns:a16="http://schemas.microsoft.com/office/drawing/2014/main" id="{71ECFC97-8CF7-4E04-8439-62E8BE1200C5}"/>
                </a:ext>
              </a:extLst>
            </p:cNvPr>
            <p:cNvSpPr/>
            <p:nvPr/>
          </p:nvSpPr>
          <p:spPr>
            <a:xfrm>
              <a:off x="2271417" y="5564100"/>
              <a:ext cx="4300941" cy="269803"/>
            </a:xfrm>
            <a:prstGeom prst="homePlat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Movement Control</a:t>
              </a:r>
            </a:p>
          </p:txBody>
        </p:sp>
        <p:sp>
          <p:nvSpPr>
            <p:cNvPr id="32" name="Arrow: Pentagon 31">
              <a:extLst>
                <a:ext uri="{FF2B5EF4-FFF2-40B4-BE49-F238E27FC236}">
                  <a16:creationId xmlns="" xmlns:a16="http://schemas.microsoft.com/office/drawing/2014/main" id="{80A58B20-1D94-48F7-A610-4418FDFAA0E7}"/>
                </a:ext>
              </a:extLst>
            </p:cNvPr>
            <p:cNvSpPr/>
            <p:nvPr/>
          </p:nvSpPr>
          <p:spPr>
            <a:xfrm>
              <a:off x="3162328" y="2296137"/>
              <a:ext cx="2475428" cy="269804"/>
            </a:xfrm>
            <a:prstGeom prst="homePlat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Case Review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="" xmlns:a16="http://schemas.microsoft.com/office/drawing/2014/main" id="{CDAEE9FC-84ED-4346-AD4A-6D7E1B42A63D}"/>
                </a:ext>
              </a:extLst>
            </p:cNvPr>
            <p:cNvSpPr/>
            <p:nvPr/>
          </p:nvSpPr>
          <p:spPr>
            <a:xfrm>
              <a:off x="8443923" y="1666024"/>
              <a:ext cx="2841688" cy="2189439"/>
            </a:xfrm>
            <a:prstGeom prst="rect">
              <a:avLst/>
            </a:prstGeom>
            <a:ln w="28575"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="" xmlns:a16="http://schemas.microsoft.com/office/drawing/2014/main" id="{A610ED03-19B6-4FF9-8EEF-AA1A6B166B2D}"/>
                </a:ext>
              </a:extLst>
            </p:cNvPr>
            <p:cNvSpPr/>
            <p:nvPr/>
          </p:nvSpPr>
          <p:spPr>
            <a:xfrm>
              <a:off x="6332320" y="2335538"/>
              <a:ext cx="2266514" cy="592645"/>
            </a:xfrm>
            <a:prstGeom prst="rect">
              <a:avLst/>
            </a:prstGeom>
            <a:ln w="28575">
              <a:solidFill>
                <a:schemeClr val="accent5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31" name="Arrow: Pentagon 30">
              <a:extLst>
                <a:ext uri="{FF2B5EF4-FFF2-40B4-BE49-F238E27FC236}">
                  <a16:creationId xmlns="" xmlns:a16="http://schemas.microsoft.com/office/drawing/2014/main" id="{1BEAD87B-BD64-4235-ACF0-35DC8306BE34}"/>
                </a:ext>
              </a:extLst>
            </p:cNvPr>
            <p:cNvSpPr/>
            <p:nvPr/>
          </p:nvSpPr>
          <p:spPr>
            <a:xfrm>
              <a:off x="3162328" y="2622934"/>
              <a:ext cx="3748972" cy="269804"/>
            </a:xfrm>
            <a:prstGeom prst="homePlat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CMC Treatment &amp; CMC Profiling</a:t>
              </a:r>
            </a:p>
          </p:txBody>
        </p:sp>
        <p:sp>
          <p:nvSpPr>
            <p:cNvPr id="35" name="Rectangle: Rounded Corners 34">
              <a:extLst>
                <a:ext uri="{FF2B5EF4-FFF2-40B4-BE49-F238E27FC236}">
                  <a16:creationId xmlns="" xmlns:a16="http://schemas.microsoft.com/office/drawing/2014/main" id="{4E601B0F-7233-498B-AFD8-0B7D13180321}"/>
                </a:ext>
              </a:extLst>
            </p:cNvPr>
            <p:cNvSpPr/>
            <p:nvPr/>
          </p:nvSpPr>
          <p:spPr>
            <a:xfrm>
              <a:off x="6911300" y="2158276"/>
              <a:ext cx="1193682" cy="425637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400">
                  <a:solidFill>
                    <a:prstClr val="white"/>
                  </a:solidFill>
                </a:rPr>
                <a:t>Parole Board</a:t>
              </a:r>
            </a:p>
          </p:txBody>
        </p:sp>
        <p:sp>
          <p:nvSpPr>
            <p:cNvPr id="36" name="Arrow: Pentagon 35">
              <a:extLst>
                <a:ext uri="{FF2B5EF4-FFF2-40B4-BE49-F238E27FC236}">
                  <a16:creationId xmlns="" xmlns:a16="http://schemas.microsoft.com/office/drawing/2014/main" id="{FB83DE94-34C2-433C-99A7-B863593B0D24}"/>
                </a:ext>
              </a:extLst>
            </p:cNvPr>
            <p:cNvSpPr/>
            <p:nvPr/>
          </p:nvSpPr>
          <p:spPr>
            <a:xfrm>
              <a:off x="91439" y="1969340"/>
              <a:ext cx="1440182" cy="269803"/>
            </a:xfrm>
            <a:prstGeom prst="homePlat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Access Gate Control</a:t>
              </a:r>
            </a:p>
          </p:txBody>
        </p:sp>
        <p:sp>
          <p:nvSpPr>
            <p:cNvPr id="37" name="Arrow: Pentagon 36">
              <a:extLst>
                <a:ext uri="{FF2B5EF4-FFF2-40B4-BE49-F238E27FC236}">
                  <a16:creationId xmlns="" xmlns:a16="http://schemas.microsoft.com/office/drawing/2014/main" id="{8CBE7EF2-E692-4510-9114-102EDD0C0A9F}"/>
                </a:ext>
              </a:extLst>
            </p:cNvPr>
            <p:cNvSpPr/>
            <p:nvPr/>
          </p:nvSpPr>
          <p:spPr>
            <a:xfrm>
              <a:off x="266808" y="2313610"/>
              <a:ext cx="1734329" cy="269803"/>
            </a:xfrm>
            <a:prstGeom prst="homePlat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Watchtowers</a:t>
              </a:r>
            </a:p>
          </p:txBody>
        </p:sp>
        <p:sp>
          <p:nvSpPr>
            <p:cNvPr id="39" name="Arrow: Pentagon 38">
              <a:extLst>
                <a:ext uri="{FF2B5EF4-FFF2-40B4-BE49-F238E27FC236}">
                  <a16:creationId xmlns="" xmlns:a16="http://schemas.microsoft.com/office/drawing/2014/main" id="{CF486134-AC80-4AD3-8FE1-E2C4417BC793}"/>
                </a:ext>
              </a:extLst>
            </p:cNvPr>
            <p:cNvSpPr/>
            <p:nvPr/>
          </p:nvSpPr>
          <p:spPr>
            <a:xfrm>
              <a:off x="4224676" y="3276527"/>
              <a:ext cx="1919195" cy="269803"/>
            </a:xfrm>
            <a:prstGeom prst="homePlat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Skills Development</a:t>
              </a:r>
            </a:p>
          </p:txBody>
        </p:sp>
        <p:sp>
          <p:nvSpPr>
            <p:cNvPr id="40" name="Arrow: Pentagon 39">
              <a:extLst>
                <a:ext uri="{FF2B5EF4-FFF2-40B4-BE49-F238E27FC236}">
                  <a16:creationId xmlns="" xmlns:a16="http://schemas.microsoft.com/office/drawing/2014/main" id="{4732FE83-D19A-4AE1-B36B-346C745E1311}"/>
                </a:ext>
              </a:extLst>
            </p:cNvPr>
            <p:cNvSpPr/>
            <p:nvPr/>
          </p:nvSpPr>
          <p:spPr>
            <a:xfrm>
              <a:off x="8150406" y="2620215"/>
              <a:ext cx="1022195" cy="269803"/>
            </a:xfrm>
            <a:prstGeom prst="homePlat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Admission</a:t>
              </a:r>
            </a:p>
          </p:txBody>
        </p:sp>
        <p:sp>
          <p:nvSpPr>
            <p:cNvPr id="41" name="Arrow: Pentagon 40">
              <a:extLst>
                <a:ext uri="{FF2B5EF4-FFF2-40B4-BE49-F238E27FC236}">
                  <a16:creationId xmlns="" xmlns:a16="http://schemas.microsoft.com/office/drawing/2014/main" id="{53C48EFF-67FB-4B04-B6C9-25680A630D82}"/>
                </a:ext>
              </a:extLst>
            </p:cNvPr>
            <p:cNvSpPr/>
            <p:nvPr/>
          </p:nvSpPr>
          <p:spPr>
            <a:xfrm>
              <a:off x="7019755" y="2620214"/>
              <a:ext cx="1022195" cy="269803"/>
            </a:xfrm>
            <a:prstGeom prst="homePlat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Pre - Assessment</a:t>
              </a:r>
            </a:p>
          </p:txBody>
        </p:sp>
        <p:sp>
          <p:nvSpPr>
            <p:cNvPr id="42" name="Arrow: Pentagon 41">
              <a:extLst>
                <a:ext uri="{FF2B5EF4-FFF2-40B4-BE49-F238E27FC236}">
                  <a16:creationId xmlns="" xmlns:a16="http://schemas.microsoft.com/office/drawing/2014/main" id="{4B0910BF-B5C0-4FF7-A1FD-F6A0F7C459A1}"/>
                </a:ext>
              </a:extLst>
            </p:cNvPr>
            <p:cNvSpPr/>
            <p:nvPr/>
          </p:nvSpPr>
          <p:spPr>
            <a:xfrm>
              <a:off x="2262300" y="2941268"/>
              <a:ext cx="1919195" cy="269803"/>
            </a:xfrm>
            <a:prstGeom prst="homePlat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Formal Education</a:t>
              </a:r>
            </a:p>
          </p:txBody>
        </p:sp>
        <p:sp>
          <p:nvSpPr>
            <p:cNvPr id="44" name="Arrow: Pentagon 43">
              <a:extLst>
                <a:ext uri="{FF2B5EF4-FFF2-40B4-BE49-F238E27FC236}">
                  <a16:creationId xmlns="" xmlns:a16="http://schemas.microsoft.com/office/drawing/2014/main" id="{3DE8405E-E6AC-42AD-A356-BAB9C72E9FA9}"/>
                </a:ext>
              </a:extLst>
            </p:cNvPr>
            <p:cNvSpPr/>
            <p:nvPr/>
          </p:nvSpPr>
          <p:spPr>
            <a:xfrm>
              <a:off x="4211366" y="3898622"/>
              <a:ext cx="1919195" cy="269803"/>
            </a:xfrm>
            <a:prstGeom prst="homePlat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Sports &amp; Recreation</a:t>
              </a:r>
            </a:p>
          </p:txBody>
        </p:sp>
        <p:sp>
          <p:nvSpPr>
            <p:cNvPr id="45" name="Rectangle: Rounded Corners 44">
              <a:extLst>
                <a:ext uri="{FF2B5EF4-FFF2-40B4-BE49-F238E27FC236}">
                  <a16:creationId xmlns="" xmlns:a16="http://schemas.microsoft.com/office/drawing/2014/main" id="{1F15B0F1-8D62-4545-8EA3-F28FCE1AA435}"/>
                </a:ext>
              </a:extLst>
            </p:cNvPr>
            <p:cNvSpPr/>
            <p:nvPr/>
          </p:nvSpPr>
          <p:spPr>
            <a:xfrm>
              <a:off x="8598834" y="1477190"/>
              <a:ext cx="1387494" cy="425637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400">
                  <a:solidFill>
                    <a:prstClr val="white"/>
                  </a:solidFill>
                </a:rPr>
                <a:t>Community Corrections</a:t>
              </a:r>
            </a:p>
          </p:txBody>
        </p:sp>
        <p:sp>
          <p:nvSpPr>
            <p:cNvPr id="47" name="Arrow: Pentagon 46">
              <a:extLst>
                <a:ext uri="{FF2B5EF4-FFF2-40B4-BE49-F238E27FC236}">
                  <a16:creationId xmlns="" xmlns:a16="http://schemas.microsoft.com/office/drawing/2014/main" id="{6AA38E8A-C0A8-41A1-B40C-653500A3AAC0}"/>
                </a:ext>
              </a:extLst>
            </p:cNvPr>
            <p:cNvSpPr/>
            <p:nvPr/>
          </p:nvSpPr>
          <p:spPr>
            <a:xfrm>
              <a:off x="3162328" y="4246415"/>
              <a:ext cx="2936563" cy="269803"/>
            </a:xfrm>
            <a:prstGeom prst="homePlat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Medical Consultation</a:t>
              </a:r>
            </a:p>
          </p:txBody>
        </p:sp>
        <p:sp>
          <p:nvSpPr>
            <p:cNvPr id="48" name="Arrow: Pentagon 47">
              <a:extLst>
                <a:ext uri="{FF2B5EF4-FFF2-40B4-BE49-F238E27FC236}">
                  <a16:creationId xmlns="" xmlns:a16="http://schemas.microsoft.com/office/drawing/2014/main" id="{013FF972-64E4-4E1A-B9E1-3FA1ECD143ED}"/>
                </a:ext>
              </a:extLst>
            </p:cNvPr>
            <p:cNvSpPr/>
            <p:nvPr/>
          </p:nvSpPr>
          <p:spPr>
            <a:xfrm>
              <a:off x="6269207" y="4243973"/>
              <a:ext cx="1487473" cy="269803"/>
            </a:xfrm>
            <a:prstGeom prst="homePlat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Hispanicisation</a:t>
              </a:r>
            </a:p>
          </p:txBody>
        </p:sp>
        <p:sp>
          <p:nvSpPr>
            <p:cNvPr id="50" name="Arrow: Pentagon 49">
              <a:extLst>
                <a:ext uri="{FF2B5EF4-FFF2-40B4-BE49-F238E27FC236}">
                  <a16:creationId xmlns="" xmlns:a16="http://schemas.microsoft.com/office/drawing/2014/main" id="{0F10E995-9876-4937-AFA7-17AB29E6C8ED}"/>
                </a:ext>
              </a:extLst>
            </p:cNvPr>
            <p:cNvSpPr/>
            <p:nvPr/>
          </p:nvSpPr>
          <p:spPr>
            <a:xfrm>
              <a:off x="1664453" y="4583612"/>
              <a:ext cx="1312828" cy="269803"/>
            </a:xfrm>
            <a:prstGeom prst="homePlat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Pharmacy</a:t>
              </a:r>
            </a:p>
          </p:txBody>
        </p:sp>
        <p:sp>
          <p:nvSpPr>
            <p:cNvPr id="51" name="Arrow: Pentagon 50">
              <a:extLst>
                <a:ext uri="{FF2B5EF4-FFF2-40B4-BE49-F238E27FC236}">
                  <a16:creationId xmlns="" xmlns:a16="http://schemas.microsoft.com/office/drawing/2014/main" id="{8FA20ABF-8141-45EF-882D-7F9D80374D5A}"/>
                </a:ext>
              </a:extLst>
            </p:cNvPr>
            <p:cNvSpPr/>
            <p:nvPr/>
          </p:nvSpPr>
          <p:spPr>
            <a:xfrm>
              <a:off x="1664452" y="4252446"/>
              <a:ext cx="1312828" cy="269803"/>
            </a:xfrm>
            <a:prstGeom prst="homePlat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Medical Screening</a:t>
              </a:r>
            </a:p>
          </p:txBody>
        </p:sp>
        <p:sp>
          <p:nvSpPr>
            <p:cNvPr id="52" name="Arrow: Pentagon 51">
              <a:extLst>
                <a:ext uri="{FF2B5EF4-FFF2-40B4-BE49-F238E27FC236}">
                  <a16:creationId xmlns="" xmlns:a16="http://schemas.microsoft.com/office/drawing/2014/main" id="{D281683E-2299-426A-8E06-755C0A1F1223}"/>
                </a:ext>
              </a:extLst>
            </p:cNvPr>
            <p:cNvSpPr/>
            <p:nvPr/>
          </p:nvSpPr>
          <p:spPr>
            <a:xfrm>
              <a:off x="74507" y="4578028"/>
              <a:ext cx="1312828" cy="269803"/>
            </a:xfrm>
            <a:prstGeom prst="homePlat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Medical Accounts</a:t>
              </a:r>
            </a:p>
          </p:txBody>
        </p:sp>
        <p:sp>
          <p:nvSpPr>
            <p:cNvPr id="53" name="Arrow: Pentagon 52">
              <a:extLst>
                <a:ext uri="{FF2B5EF4-FFF2-40B4-BE49-F238E27FC236}">
                  <a16:creationId xmlns="" xmlns:a16="http://schemas.microsoft.com/office/drawing/2014/main" id="{59002BE1-5B6D-4366-AEDE-5CB420A30EB0}"/>
                </a:ext>
              </a:extLst>
            </p:cNvPr>
            <p:cNvSpPr/>
            <p:nvPr/>
          </p:nvSpPr>
          <p:spPr>
            <a:xfrm>
              <a:off x="4831042" y="4575680"/>
              <a:ext cx="1312828" cy="285668"/>
            </a:xfrm>
            <a:prstGeom prst="homePlat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Kitchen Duties</a:t>
              </a:r>
            </a:p>
          </p:txBody>
        </p:sp>
        <p:sp>
          <p:nvSpPr>
            <p:cNvPr id="54" name="Arrow: Pentagon 53">
              <a:extLst>
                <a:ext uri="{FF2B5EF4-FFF2-40B4-BE49-F238E27FC236}">
                  <a16:creationId xmlns="" xmlns:a16="http://schemas.microsoft.com/office/drawing/2014/main" id="{40C6F57C-05B6-4A1B-8D39-3184692D72EF}"/>
                </a:ext>
              </a:extLst>
            </p:cNvPr>
            <p:cNvSpPr/>
            <p:nvPr/>
          </p:nvSpPr>
          <p:spPr>
            <a:xfrm>
              <a:off x="6273694" y="4612862"/>
              <a:ext cx="1482986" cy="285668"/>
            </a:xfrm>
            <a:prstGeom prst="homePlat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Waste Management</a:t>
              </a:r>
            </a:p>
          </p:txBody>
        </p:sp>
        <p:sp>
          <p:nvSpPr>
            <p:cNvPr id="55" name="Arrow: Pentagon 54">
              <a:extLst>
                <a:ext uri="{FF2B5EF4-FFF2-40B4-BE49-F238E27FC236}">
                  <a16:creationId xmlns="" xmlns:a16="http://schemas.microsoft.com/office/drawing/2014/main" id="{14B3EDA6-F2E4-4EB1-AEF7-0DCB25042DC9}"/>
                </a:ext>
              </a:extLst>
            </p:cNvPr>
            <p:cNvSpPr/>
            <p:nvPr/>
          </p:nvSpPr>
          <p:spPr>
            <a:xfrm>
              <a:off x="1659297" y="4918710"/>
              <a:ext cx="2566492" cy="285668"/>
            </a:xfrm>
            <a:prstGeom prst="homePlat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Personal Hygiene Stock Control</a:t>
              </a:r>
            </a:p>
          </p:txBody>
        </p:sp>
        <p:sp>
          <p:nvSpPr>
            <p:cNvPr id="56" name="Arrow: Pentagon 55">
              <a:extLst>
                <a:ext uri="{FF2B5EF4-FFF2-40B4-BE49-F238E27FC236}">
                  <a16:creationId xmlns="" xmlns:a16="http://schemas.microsoft.com/office/drawing/2014/main" id="{7A9BF0B5-0040-4B12-9C23-EF4A2A0C62D5}"/>
                </a:ext>
              </a:extLst>
            </p:cNvPr>
            <p:cNvSpPr/>
            <p:nvPr/>
          </p:nvSpPr>
          <p:spPr>
            <a:xfrm>
              <a:off x="8785197" y="2967686"/>
              <a:ext cx="1792280" cy="269803"/>
            </a:xfrm>
            <a:prstGeom prst="homePlate">
              <a:avLst/>
            </a:prstGeom>
            <a:solidFill>
              <a:schemeClr val="accent1">
                <a:lumMod val="10000"/>
                <a:lumOff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Monitoring, Supervision &amp; Treatment</a:t>
              </a:r>
            </a:p>
          </p:txBody>
        </p:sp>
        <p:sp>
          <p:nvSpPr>
            <p:cNvPr id="57" name="Arrow: Pentagon 56">
              <a:extLst>
                <a:ext uri="{FF2B5EF4-FFF2-40B4-BE49-F238E27FC236}">
                  <a16:creationId xmlns="" xmlns:a16="http://schemas.microsoft.com/office/drawing/2014/main" id="{5C090ED3-48D8-4379-889B-1CF8E60C3E9A}"/>
                </a:ext>
              </a:extLst>
            </p:cNvPr>
            <p:cNvSpPr/>
            <p:nvPr/>
          </p:nvSpPr>
          <p:spPr>
            <a:xfrm>
              <a:off x="10220700" y="3328421"/>
              <a:ext cx="1151272" cy="269803"/>
            </a:xfrm>
            <a:prstGeom prst="homePlate">
              <a:avLst/>
            </a:prstGeom>
            <a:solidFill>
              <a:schemeClr val="accent1">
                <a:lumMod val="10000"/>
                <a:lumOff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Release</a:t>
              </a:r>
            </a:p>
          </p:txBody>
        </p:sp>
        <p:sp>
          <p:nvSpPr>
            <p:cNvPr id="58" name="Arrow: Pentagon 57">
              <a:extLst>
                <a:ext uri="{FF2B5EF4-FFF2-40B4-BE49-F238E27FC236}">
                  <a16:creationId xmlns="" xmlns:a16="http://schemas.microsoft.com/office/drawing/2014/main" id="{3358153C-AA85-4F42-A5EA-77DCED42251B}"/>
                </a:ext>
              </a:extLst>
            </p:cNvPr>
            <p:cNvSpPr/>
            <p:nvPr/>
          </p:nvSpPr>
          <p:spPr>
            <a:xfrm>
              <a:off x="7678898" y="4155770"/>
              <a:ext cx="1792280" cy="269803"/>
            </a:xfrm>
            <a:prstGeom prst="homePlate">
              <a:avLst/>
            </a:prstGeom>
            <a:solidFill>
              <a:schemeClr val="accent1">
                <a:lumMod val="10000"/>
                <a:lumOff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Monitoring, Supervision &amp; Treatment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="" xmlns:a16="http://schemas.microsoft.com/office/drawing/2014/main" id="{956B15BA-FE39-43D9-88F7-22A9D822D7F0}"/>
              </a:ext>
            </a:extLst>
          </p:cNvPr>
          <p:cNvGrpSpPr/>
          <p:nvPr/>
        </p:nvGrpSpPr>
        <p:grpSpPr>
          <a:xfrm>
            <a:off x="479427" y="6108823"/>
            <a:ext cx="6543195" cy="269803"/>
            <a:chOff x="177801" y="6261149"/>
            <a:chExt cx="6543195" cy="269803"/>
          </a:xfrm>
        </p:grpSpPr>
        <p:sp>
          <p:nvSpPr>
            <p:cNvPr id="8" name="Arrow: Pentagon 7">
              <a:extLst>
                <a:ext uri="{FF2B5EF4-FFF2-40B4-BE49-F238E27FC236}">
                  <a16:creationId xmlns="" xmlns:a16="http://schemas.microsoft.com/office/drawing/2014/main" id="{2D636EA4-1E4C-408D-851B-79BABCAB8BF5}"/>
                </a:ext>
              </a:extLst>
            </p:cNvPr>
            <p:cNvSpPr/>
            <p:nvPr/>
          </p:nvSpPr>
          <p:spPr>
            <a:xfrm>
              <a:off x="177801" y="6261149"/>
              <a:ext cx="1249260" cy="269803"/>
            </a:xfrm>
            <a:prstGeom prst="homePlat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Care</a:t>
              </a:r>
            </a:p>
          </p:txBody>
        </p:sp>
        <p:sp>
          <p:nvSpPr>
            <p:cNvPr id="14" name="Arrow: Pentagon 13">
              <a:extLst>
                <a:ext uri="{FF2B5EF4-FFF2-40B4-BE49-F238E27FC236}">
                  <a16:creationId xmlns="" xmlns:a16="http://schemas.microsoft.com/office/drawing/2014/main" id="{30AD2CD7-DA88-404D-8BDC-FAF89BDF8E3A}"/>
                </a:ext>
              </a:extLst>
            </p:cNvPr>
            <p:cNvSpPr/>
            <p:nvPr/>
          </p:nvSpPr>
          <p:spPr>
            <a:xfrm>
              <a:off x="1501285" y="6261149"/>
              <a:ext cx="1249260" cy="269803"/>
            </a:xfrm>
            <a:prstGeom prst="homePlat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Incarceration</a:t>
              </a:r>
            </a:p>
          </p:txBody>
        </p:sp>
        <p:sp>
          <p:nvSpPr>
            <p:cNvPr id="16" name="Arrow: Pentagon 15">
              <a:extLst>
                <a:ext uri="{FF2B5EF4-FFF2-40B4-BE49-F238E27FC236}">
                  <a16:creationId xmlns="" xmlns:a16="http://schemas.microsoft.com/office/drawing/2014/main" id="{308BEDCD-6E19-4E31-9949-F9FB485D6883}"/>
                </a:ext>
              </a:extLst>
            </p:cNvPr>
            <p:cNvSpPr/>
            <p:nvPr/>
          </p:nvSpPr>
          <p:spPr>
            <a:xfrm>
              <a:off x="4148253" y="6261149"/>
              <a:ext cx="1249260" cy="269803"/>
            </a:xfrm>
            <a:prstGeom prst="homePlat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Rehabilitation</a:t>
              </a:r>
            </a:p>
          </p:txBody>
        </p:sp>
        <p:sp>
          <p:nvSpPr>
            <p:cNvPr id="28" name="Arrow: Pentagon 27">
              <a:extLst>
                <a:ext uri="{FF2B5EF4-FFF2-40B4-BE49-F238E27FC236}">
                  <a16:creationId xmlns="" xmlns:a16="http://schemas.microsoft.com/office/drawing/2014/main" id="{18D00C87-83CF-4999-94C4-9A52C7C03078}"/>
                </a:ext>
              </a:extLst>
            </p:cNvPr>
            <p:cNvSpPr/>
            <p:nvPr/>
          </p:nvSpPr>
          <p:spPr>
            <a:xfrm>
              <a:off x="2824769" y="6261149"/>
              <a:ext cx="1249260" cy="269803"/>
            </a:xfrm>
            <a:prstGeom prst="homePlat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Security</a:t>
              </a:r>
            </a:p>
          </p:txBody>
        </p:sp>
        <p:sp>
          <p:nvSpPr>
            <p:cNvPr id="59" name="Arrow: Pentagon 58">
              <a:extLst>
                <a:ext uri="{FF2B5EF4-FFF2-40B4-BE49-F238E27FC236}">
                  <a16:creationId xmlns="" xmlns:a16="http://schemas.microsoft.com/office/drawing/2014/main" id="{A56FFF85-9019-400F-AD67-96E0C0B83D29}"/>
                </a:ext>
              </a:extLst>
            </p:cNvPr>
            <p:cNvSpPr/>
            <p:nvPr/>
          </p:nvSpPr>
          <p:spPr>
            <a:xfrm>
              <a:off x="5471736" y="6261149"/>
              <a:ext cx="1249260" cy="269803"/>
            </a:xfrm>
            <a:prstGeom prst="homePlate">
              <a:avLst/>
            </a:prstGeom>
            <a:solidFill>
              <a:schemeClr val="accent1">
                <a:lumMod val="10000"/>
                <a:lumOff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Social Reintegration</a:t>
              </a:r>
            </a:p>
          </p:txBody>
        </p:sp>
      </p:grpSp>
      <p:sp>
        <p:nvSpPr>
          <p:cNvPr id="62" name="Arrow: Pentagon 61">
            <a:extLst>
              <a:ext uri="{FF2B5EF4-FFF2-40B4-BE49-F238E27FC236}">
                <a16:creationId xmlns="" xmlns:a16="http://schemas.microsoft.com/office/drawing/2014/main" id="{7780721D-4907-4DF0-BD13-FA69B67FE641}"/>
              </a:ext>
            </a:extLst>
          </p:cNvPr>
          <p:cNvSpPr/>
          <p:nvPr/>
        </p:nvSpPr>
        <p:spPr>
          <a:xfrm>
            <a:off x="558688" y="2617353"/>
            <a:ext cx="1734329" cy="269803"/>
          </a:xfrm>
          <a:prstGeom prst="homePlat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GB" sz="1000">
                <a:solidFill>
                  <a:sysClr val="windowText" lastClr="000000"/>
                </a:solidFill>
              </a:rPr>
              <a:t>Perimeter Fence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01E57E20-7953-481D-A324-FC8ACEC0F506}"/>
              </a:ext>
            </a:extLst>
          </p:cNvPr>
          <p:cNvSpPr/>
          <p:nvPr/>
        </p:nvSpPr>
        <p:spPr>
          <a:xfrm>
            <a:off x="1890096" y="1811080"/>
            <a:ext cx="5322828" cy="1148298"/>
          </a:xfrm>
          <a:prstGeom prst="rect">
            <a:avLst/>
          </a:prstGeom>
          <a:noFill/>
          <a:ln w="1905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</a:endParaRPr>
          </a:p>
        </p:txBody>
      </p:sp>
      <p:sp>
        <p:nvSpPr>
          <p:cNvPr id="63" name="Rectangle: Rounded Corners 62">
            <a:extLst>
              <a:ext uri="{FF2B5EF4-FFF2-40B4-BE49-F238E27FC236}">
                <a16:creationId xmlns="" xmlns:a16="http://schemas.microsoft.com/office/drawing/2014/main" id="{89381D99-421B-43AC-BF90-EC5F9D8B6CE7}"/>
              </a:ext>
            </a:extLst>
          </p:cNvPr>
          <p:cNvSpPr/>
          <p:nvPr/>
        </p:nvSpPr>
        <p:spPr>
          <a:xfrm>
            <a:off x="1440256" y="3518486"/>
            <a:ext cx="8774156" cy="1736772"/>
          </a:xfrm>
          <a:prstGeom prst="roundRect">
            <a:avLst/>
          </a:prstGeom>
          <a:solidFill>
            <a:schemeClr val="bg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prstClr val="black"/>
                </a:solidFill>
              </a:rPr>
              <a:t>Poor coordination between DCS ands SAPS regarding RD release to court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prstClr val="black"/>
                </a:solidFill>
              </a:rPr>
              <a:t>CMA shift patterns do not align with admission and release peak demand times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prstClr val="black"/>
                </a:solidFill>
              </a:rPr>
              <a:t>Unreliable ICT infrastructure and systems resulting in duplication between manual and digital processes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prstClr val="black"/>
                </a:solidFill>
              </a:rPr>
              <a:t>CMA and CMC share officials with Security. High volumes risk the quality of Incarceration processes, in particular Case Management.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prstClr val="black"/>
                </a:solidFill>
              </a:rPr>
              <a:t>Lack of identification – reoffenders may be processed as new offenders duplicating work done already impacting on the quality of sentence planning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7285" y="2544922"/>
            <a:ext cx="1023151" cy="426757"/>
          </a:xfrm>
          <a:prstGeom prst="rect">
            <a:avLst/>
          </a:prstGeom>
        </p:spPr>
      </p:pic>
      <p:sp>
        <p:nvSpPr>
          <p:cNvPr id="60" name="TextBox 59">
            <a:extLst>
              <a:ext uri="{FF2B5EF4-FFF2-40B4-BE49-F238E27FC236}">
                <a16:creationId xmlns="" xmlns:a16="http://schemas.microsoft.com/office/drawing/2014/main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</a:t>
            </a:r>
            <a:r>
              <a:rPr lang="da-DK" sz="1400" b="1" dirty="0" smtClean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2)</a:t>
            </a:r>
            <a:endParaRPr lang="da-DK" sz="1400" b="1" dirty="0">
              <a:solidFill>
                <a:srgbClr val="FFFFFF"/>
              </a:solidFill>
              <a:latin typeface="Segoe UI Light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6313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B05EBCF-154B-4670-B219-8F88FAB15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E4EDC-57F8-4D5C-B13E-A981C5F2F71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76361-EF4C-4C8E-A820-DCC1F8FA85C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-1" y="44450"/>
            <a:ext cx="12081753" cy="1014413"/>
          </a:xfrm>
        </p:spPr>
        <p:txBody>
          <a:bodyPr anchor="t">
            <a:noAutofit/>
          </a:bodyPr>
          <a:lstStyle/>
          <a:p>
            <a:r>
              <a:rPr lang="en-GB" sz="2400" b="1" dirty="0">
                <a:latin typeface="Georgia" panose="02040502050405020303" pitchFamily="18" charset="0"/>
              </a:rPr>
              <a:t>Process gaps in Security relate to non-compliance, perceived staff shortages, technology and high variability in demand for security services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698F1413-8AF0-4834-83AB-D1433CE2CA90}"/>
              </a:ext>
            </a:extLst>
          </p:cNvPr>
          <p:cNvGrpSpPr/>
          <p:nvPr/>
        </p:nvGrpSpPr>
        <p:grpSpPr>
          <a:xfrm>
            <a:off x="376133" y="1189852"/>
            <a:ext cx="11336441" cy="4796420"/>
            <a:chOff x="74507" y="1189852"/>
            <a:chExt cx="11336441" cy="4796420"/>
          </a:xfrm>
        </p:grpSpPr>
        <p:sp>
          <p:nvSpPr>
            <p:cNvPr id="3" name="Rectangle 2">
              <a:extLst>
                <a:ext uri="{FF2B5EF4-FFF2-40B4-BE49-F238E27FC236}">
                  <a16:creationId xmlns="" xmlns:a16="http://schemas.microsoft.com/office/drawing/2014/main" id="{0DCE9512-B4EE-4784-A76B-DE148FA8C1D2}"/>
                </a:ext>
              </a:extLst>
            </p:cNvPr>
            <p:cNvSpPr/>
            <p:nvPr/>
          </p:nvSpPr>
          <p:spPr>
            <a:xfrm>
              <a:off x="177800" y="1396149"/>
              <a:ext cx="11233148" cy="4590123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29CDC84A-F608-47FA-8722-C3893BCD7008}"/>
                </a:ext>
              </a:extLst>
            </p:cNvPr>
            <p:cNvSpPr/>
            <p:nvPr/>
          </p:nvSpPr>
          <p:spPr>
            <a:xfrm>
              <a:off x="2192378" y="1651286"/>
              <a:ext cx="4368082" cy="4238605"/>
            </a:xfrm>
            <a:prstGeom prst="rect">
              <a:avLst/>
            </a:prstGeom>
            <a:ln w="28575">
              <a:solidFill>
                <a:schemeClr val="accent2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="" xmlns:a16="http://schemas.microsoft.com/office/drawing/2014/main" id="{0BA6AF44-0FB8-4EEA-917E-F07987558510}"/>
                </a:ext>
              </a:extLst>
            </p:cNvPr>
            <p:cNvSpPr/>
            <p:nvPr/>
          </p:nvSpPr>
          <p:spPr>
            <a:xfrm>
              <a:off x="311864" y="1189852"/>
              <a:ext cx="1387494" cy="425637"/>
            </a:xfrm>
            <a:prstGeom prst="round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400">
                  <a:solidFill>
                    <a:prstClr val="white"/>
                  </a:solidFill>
                </a:rPr>
                <a:t>Management Area</a:t>
              </a: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="" xmlns:a16="http://schemas.microsoft.com/office/drawing/2014/main" id="{BFE4AE92-7369-4B59-9E07-1227C5BFFBCA}"/>
                </a:ext>
              </a:extLst>
            </p:cNvPr>
            <p:cNvSpPr/>
            <p:nvPr/>
          </p:nvSpPr>
          <p:spPr>
            <a:xfrm>
              <a:off x="2402435" y="1477190"/>
              <a:ext cx="1387494" cy="425637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400">
                  <a:solidFill>
                    <a:prstClr val="white"/>
                  </a:solidFill>
                </a:rPr>
                <a:t>Correctional Centre</a:t>
              </a:r>
            </a:p>
          </p:txBody>
        </p:sp>
        <p:sp>
          <p:nvSpPr>
            <p:cNvPr id="15" name="Arrow: Pentagon 14">
              <a:extLst>
                <a:ext uri="{FF2B5EF4-FFF2-40B4-BE49-F238E27FC236}">
                  <a16:creationId xmlns="" xmlns:a16="http://schemas.microsoft.com/office/drawing/2014/main" id="{6672B3EE-AB6A-4A9C-8D16-429715BE8732}"/>
                </a:ext>
              </a:extLst>
            </p:cNvPr>
            <p:cNvSpPr/>
            <p:nvPr/>
          </p:nvSpPr>
          <p:spPr>
            <a:xfrm>
              <a:off x="6269207" y="3618076"/>
              <a:ext cx="1487473" cy="274372"/>
            </a:xfrm>
            <a:prstGeom prst="homePlat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External Escorting</a:t>
              </a:r>
            </a:p>
          </p:txBody>
        </p:sp>
        <p:sp>
          <p:nvSpPr>
            <p:cNvPr id="18" name="Arrow: Pentagon 17">
              <a:extLst>
                <a:ext uri="{FF2B5EF4-FFF2-40B4-BE49-F238E27FC236}">
                  <a16:creationId xmlns="" xmlns:a16="http://schemas.microsoft.com/office/drawing/2014/main" id="{9CE93914-84BD-4F72-874C-5D21518237B4}"/>
                </a:ext>
              </a:extLst>
            </p:cNvPr>
            <p:cNvSpPr/>
            <p:nvPr/>
          </p:nvSpPr>
          <p:spPr>
            <a:xfrm>
              <a:off x="5845924" y="1984739"/>
              <a:ext cx="1022195" cy="269803"/>
            </a:xfrm>
            <a:prstGeom prst="homePlat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Release</a:t>
              </a:r>
            </a:p>
          </p:txBody>
        </p:sp>
        <p:sp>
          <p:nvSpPr>
            <p:cNvPr id="20" name="Arrow: Pentagon 19">
              <a:extLst>
                <a:ext uri="{FF2B5EF4-FFF2-40B4-BE49-F238E27FC236}">
                  <a16:creationId xmlns="" xmlns:a16="http://schemas.microsoft.com/office/drawing/2014/main" id="{22A7F40D-EFFD-4EC3-99C8-5D31C4A54CB9}"/>
                </a:ext>
              </a:extLst>
            </p:cNvPr>
            <p:cNvSpPr/>
            <p:nvPr/>
          </p:nvSpPr>
          <p:spPr>
            <a:xfrm>
              <a:off x="3162328" y="1969340"/>
              <a:ext cx="2475428" cy="269804"/>
            </a:xfrm>
            <a:prstGeom prst="homePlat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Assessment &amp; Sentence Planning</a:t>
              </a:r>
            </a:p>
          </p:txBody>
        </p:sp>
        <p:sp>
          <p:nvSpPr>
            <p:cNvPr id="22" name="Arrow: Pentagon 21">
              <a:extLst>
                <a:ext uri="{FF2B5EF4-FFF2-40B4-BE49-F238E27FC236}">
                  <a16:creationId xmlns="" xmlns:a16="http://schemas.microsoft.com/office/drawing/2014/main" id="{D97A2FD8-11C2-4646-B1CE-EDA1BB4A0179}"/>
                </a:ext>
              </a:extLst>
            </p:cNvPr>
            <p:cNvSpPr/>
            <p:nvPr/>
          </p:nvSpPr>
          <p:spPr>
            <a:xfrm>
              <a:off x="1664453" y="1969341"/>
              <a:ext cx="1314416" cy="269803"/>
            </a:xfrm>
            <a:prstGeom prst="homePlat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Admission</a:t>
              </a:r>
            </a:p>
          </p:txBody>
        </p:sp>
        <p:sp>
          <p:nvSpPr>
            <p:cNvPr id="23" name="Arrow: Pentagon 22">
              <a:extLst>
                <a:ext uri="{FF2B5EF4-FFF2-40B4-BE49-F238E27FC236}">
                  <a16:creationId xmlns="" xmlns:a16="http://schemas.microsoft.com/office/drawing/2014/main" id="{B3666F85-F36B-42CE-A35D-2E78C810CAF2}"/>
                </a:ext>
              </a:extLst>
            </p:cNvPr>
            <p:cNvSpPr/>
            <p:nvPr/>
          </p:nvSpPr>
          <p:spPr>
            <a:xfrm>
              <a:off x="4224676" y="2949731"/>
              <a:ext cx="1919195" cy="269803"/>
            </a:xfrm>
            <a:prstGeom prst="homePlat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Correctional Programmes</a:t>
              </a:r>
            </a:p>
          </p:txBody>
        </p:sp>
        <p:sp>
          <p:nvSpPr>
            <p:cNvPr id="24" name="Arrow: Pentagon 23">
              <a:extLst>
                <a:ext uri="{FF2B5EF4-FFF2-40B4-BE49-F238E27FC236}">
                  <a16:creationId xmlns="" xmlns:a16="http://schemas.microsoft.com/office/drawing/2014/main" id="{BD824968-6AEE-4484-873C-DE015449B1D4}"/>
                </a:ext>
              </a:extLst>
            </p:cNvPr>
            <p:cNvSpPr/>
            <p:nvPr/>
          </p:nvSpPr>
          <p:spPr>
            <a:xfrm>
              <a:off x="2262300" y="3267004"/>
              <a:ext cx="1919195" cy="269803"/>
            </a:xfrm>
            <a:prstGeom prst="homePlat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Psychological Services</a:t>
              </a:r>
            </a:p>
          </p:txBody>
        </p:sp>
        <p:sp>
          <p:nvSpPr>
            <p:cNvPr id="25" name="Arrow: Pentagon 24">
              <a:extLst>
                <a:ext uri="{FF2B5EF4-FFF2-40B4-BE49-F238E27FC236}">
                  <a16:creationId xmlns="" xmlns:a16="http://schemas.microsoft.com/office/drawing/2014/main" id="{D644E281-7E6B-41AD-9D2F-DACA4D298EDA}"/>
                </a:ext>
              </a:extLst>
            </p:cNvPr>
            <p:cNvSpPr/>
            <p:nvPr/>
          </p:nvSpPr>
          <p:spPr>
            <a:xfrm>
              <a:off x="2271417" y="3585661"/>
              <a:ext cx="1919195" cy="269803"/>
            </a:xfrm>
            <a:prstGeom prst="homePlat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Social Work</a:t>
              </a:r>
            </a:p>
          </p:txBody>
        </p:sp>
        <p:sp>
          <p:nvSpPr>
            <p:cNvPr id="26" name="Arrow: Pentagon 25">
              <a:extLst>
                <a:ext uri="{FF2B5EF4-FFF2-40B4-BE49-F238E27FC236}">
                  <a16:creationId xmlns="" xmlns:a16="http://schemas.microsoft.com/office/drawing/2014/main" id="{3B9C0CE5-6172-4D0E-BDF0-0BD050576FDD}"/>
                </a:ext>
              </a:extLst>
            </p:cNvPr>
            <p:cNvSpPr/>
            <p:nvPr/>
          </p:nvSpPr>
          <p:spPr>
            <a:xfrm>
              <a:off x="4224675" y="3585660"/>
              <a:ext cx="1919195" cy="269803"/>
            </a:xfrm>
            <a:prstGeom prst="homePlat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Spiritual Care</a:t>
              </a:r>
            </a:p>
          </p:txBody>
        </p:sp>
        <p:sp>
          <p:nvSpPr>
            <p:cNvPr id="27" name="Arrow: Pentagon 26">
              <a:extLst>
                <a:ext uri="{FF2B5EF4-FFF2-40B4-BE49-F238E27FC236}">
                  <a16:creationId xmlns="" xmlns:a16="http://schemas.microsoft.com/office/drawing/2014/main" id="{73ED30BB-C54F-4E13-9CF5-1CE19110CC54}"/>
                </a:ext>
              </a:extLst>
            </p:cNvPr>
            <p:cNvSpPr/>
            <p:nvPr/>
          </p:nvSpPr>
          <p:spPr>
            <a:xfrm>
              <a:off x="6269208" y="3273806"/>
              <a:ext cx="1487472" cy="283023"/>
            </a:xfrm>
            <a:prstGeom prst="homePlat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Work Team (Span)</a:t>
              </a:r>
            </a:p>
          </p:txBody>
        </p:sp>
        <p:sp>
          <p:nvSpPr>
            <p:cNvPr id="29" name="Arrow: Pentagon 28">
              <a:extLst>
                <a:ext uri="{FF2B5EF4-FFF2-40B4-BE49-F238E27FC236}">
                  <a16:creationId xmlns="" xmlns:a16="http://schemas.microsoft.com/office/drawing/2014/main" id="{8775FB1D-08CB-41E0-AFED-ACB1EFAB504D}"/>
                </a:ext>
              </a:extLst>
            </p:cNvPr>
            <p:cNvSpPr/>
            <p:nvPr/>
          </p:nvSpPr>
          <p:spPr>
            <a:xfrm>
              <a:off x="2271417" y="5237303"/>
              <a:ext cx="4300941" cy="269803"/>
            </a:xfrm>
            <a:prstGeom prst="homePlat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Internal  Escorting</a:t>
              </a:r>
            </a:p>
          </p:txBody>
        </p:sp>
        <p:sp>
          <p:nvSpPr>
            <p:cNvPr id="30" name="Arrow: Pentagon 29">
              <a:extLst>
                <a:ext uri="{FF2B5EF4-FFF2-40B4-BE49-F238E27FC236}">
                  <a16:creationId xmlns="" xmlns:a16="http://schemas.microsoft.com/office/drawing/2014/main" id="{71ECFC97-8CF7-4E04-8439-62E8BE1200C5}"/>
                </a:ext>
              </a:extLst>
            </p:cNvPr>
            <p:cNvSpPr/>
            <p:nvPr/>
          </p:nvSpPr>
          <p:spPr>
            <a:xfrm>
              <a:off x="2271417" y="5564100"/>
              <a:ext cx="4300941" cy="269803"/>
            </a:xfrm>
            <a:prstGeom prst="homePlat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Movement Control</a:t>
              </a:r>
            </a:p>
          </p:txBody>
        </p:sp>
        <p:sp>
          <p:nvSpPr>
            <p:cNvPr id="32" name="Arrow: Pentagon 31">
              <a:extLst>
                <a:ext uri="{FF2B5EF4-FFF2-40B4-BE49-F238E27FC236}">
                  <a16:creationId xmlns="" xmlns:a16="http://schemas.microsoft.com/office/drawing/2014/main" id="{80A58B20-1D94-48F7-A610-4418FDFAA0E7}"/>
                </a:ext>
              </a:extLst>
            </p:cNvPr>
            <p:cNvSpPr/>
            <p:nvPr/>
          </p:nvSpPr>
          <p:spPr>
            <a:xfrm>
              <a:off x="3162328" y="2296137"/>
              <a:ext cx="2475428" cy="269804"/>
            </a:xfrm>
            <a:prstGeom prst="homePlat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Case Review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="" xmlns:a16="http://schemas.microsoft.com/office/drawing/2014/main" id="{CDAEE9FC-84ED-4346-AD4A-6D7E1B42A63D}"/>
                </a:ext>
              </a:extLst>
            </p:cNvPr>
            <p:cNvSpPr/>
            <p:nvPr/>
          </p:nvSpPr>
          <p:spPr>
            <a:xfrm>
              <a:off x="8443923" y="1666024"/>
              <a:ext cx="2841688" cy="2189439"/>
            </a:xfrm>
            <a:prstGeom prst="rect">
              <a:avLst/>
            </a:prstGeom>
            <a:ln w="28575"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="" xmlns:a16="http://schemas.microsoft.com/office/drawing/2014/main" id="{A610ED03-19B6-4FF9-8EEF-AA1A6B166B2D}"/>
                </a:ext>
              </a:extLst>
            </p:cNvPr>
            <p:cNvSpPr/>
            <p:nvPr/>
          </p:nvSpPr>
          <p:spPr>
            <a:xfrm>
              <a:off x="6332320" y="2335538"/>
              <a:ext cx="2266514" cy="592645"/>
            </a:xfrm>
            <a:prstGeom prst="rect">
              <a:avLst/>
            </a:prstGeom>
            <a:ln w="28575">
              <a:solidFill>
                <a:schemeClr val="accent5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31" name="Arrow: Pentagon 30">
              <a:extLst>
                <a:ext uri="{FF2B5EF4-FFF2-40B4-BE49-F238E27FC236}">
                  <a16:creationId xmlns="" xmlns:a16="http://schemas.microsoft.com/office/drawing/2014/main" id="{1BEAD87B-BD64-4235-ACF0-35DC8306BE34}"/>
                </a:ext>
              </a:extLst>
            </p:cNvPr>
            <p:cNvSpPr/>
            <p:nvPr/>
          </p:nvSpPr>
          <p:spPr>
            <a:xfrm>
              <a:off x="3162328" y="2622934"/>
              <a:ext cx="3748972" cy="269804"/>
            </a:xfrm>
            <a:prstGeom prst="homePlat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CMC Treatment &amp; CMC Profiling</a:t>
              </a:r>
            </a:p>
          </p:txBody>
        </p:sp>
        <p:sp>
          <p:nvSpPr>
            <p:cNvPr id="35" name="Rectangle: Rounded Corners 34">
              <a:extLst>
                <a:ext uri="{FF2B5EF4-FFF2-40B4-BE49-F238E27FC236}">
                  <a16:creationId xmlns="" xmlns:a16="http://schemas.microsoft.com/office/drawing/2014/main" id="{4E601B0F-7233-498B-AFD8-0B7D13180321}"/>
                </a:ext>
              </a:extLst>
            </p:cNvPr>
            <p:cNvSpPr/>
            <p:nvPr/>
          </p:nvSpPr>
          <p:spPr>
            <a:xfrm>
              <a:off x="6911300" y="2158276"/>
              <a:ext cx="1193682" cy="425637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400">
                  <a:solidFill>
                    <a:prstClr val="white"/>
                  </a:solidFill>
                </a:rPr>
                <a:t>Parole Board</a:t>
              </a:r>
            </a:p>
          </p:txBody>
        </p:sp>
        <p:sp>
          <p:nvSpPr>
            <p:cNvPr id="36" name="Arrow: Pentagon 35">
              <a:extLst>
                <a:ext uri="{FF2B5EF4-FFF2-40B4-BE49-F238E27FC236}">
                  <a16:creationId xmlns="" xmlns:a16="http://schemas.microsoft.com/office/drawing/2014/main" id="{FB83DE94-34C2-433C-99A7-B863593B0D24}"/>
                </a:ext>
              </a:extLst>
            </p:cNvPr>
            <p:cNvSpPr/>
            <p:nvPr/>
          </p:nvSpPr>
          <p:spPr>
            <a:xfrm>
              <a:off x="91439" y="1969340"/>
              <a:ext cx="1440182" cy="269803"/>
            </a:xfrm>
            <a:prstGeom prst="homePlat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Access Gate Control</a:t>
              </a:r>
            </a:p>
          </p:txBody>
        </p:sp>
        <p:sp>
          <p:nvSpPr>
            <p:cNvPr id="37" name="Arrow: Pentagon 36">
              <a:extLst>
                <a:ext uri="{FF2B5EF4-FFF2-40B4-BE49-F238E27FC236}">
                  <a16:creationId xmlns="" xmlns:a16="http://schemas.microsoft.com/office/drawing/2014/main" id="{8CBE7EF2-E692-4510-9114-102EDD0C0A9F}"/>
                </a:ext>
              </a:extLst>
            </p:cNvPr>
            <p:cNvSpPr/>
            <p:nvPr/>
          </p:nvSpPr>
          <p:spPr>
            <a:xfrm>
              <a:off x="266808" y="2313610"/>
              <a:ext cx="1734329" cy="269803"/>
            </a:xfrm>
            <a:prstGeom prst="homePlat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Watchtowers</a:t>
              </a:r>
            </a:p>
          </p:txBody>
        </p:sp>
        <p:sp>
          <p:nvSpPr>
            <p:cNvPr id="39" name="Arrow: Pentagon 38">
              <a:extLst>
                <a:ext uri="{FF2B5EF4-FFF2-40B4-BE49-F238E27FC236}">
                  <a16:creationId xmlns="" xmlns:a16="http://schemas.microsoft.com/office/drawing/2014/main" id="{CF486134-AC80-4AD3-8FE1-E2C4417BC793}"/>
                </a:ext>
              </a:extLst>
            </p:cNvPr>
            <p:cNvSpPr/>
            <p:nvPr/>
          </p:nvSpPr>
          <p:spPr>
            <a:xfrm>
              <a:off x="4224676" y="3276527"/>
              <a:ext cx="1919195" cy="269803"/>
            </a:xfrm>
            <a:prstGeom prst="homePlat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Skills Development</a:t>
              </a:r>
            </a:p>
          </p:txBody>
        </p:sp>
        <p:sp>
          <p:nvSpPr>
            <p:cNvPr id="40" name="Arrow: Pentagon 39">
              <a:extLst>
                <a:ext uri="{FF2B5EF4-FFF2-40B4-BE49-F238E27FC236}">
                  <a16:creationId xmlns="" xmlns:a16="http://schemas.microsoft.com/office/drawing/2014/main" id="{4732FE83-D19A-4AE1-B36B-346C745E1311}"/>
                </a:ext>
              </a:extLst>
            </p:cNvPr>
            <p:cNvSpPr/>
            <p:nvPr/>
          </p:nvSpPr>
          <p:spPr>
            <a:xfrm>
              <a:off x="8150406" y="2620215"/>
              <a:ext cx="1022195" cy="269803"/>
            </a:xfrm>
            <a:prstGeom prst="homePlat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Admission</a:t>
              </a:r>
            </a:p>
          </p:txBody>
        </p:sp>
        <p:sp>
          <p:nvSpPr>
            <p:cNvPr id="41" name="Arrow: Pentagon 40">
              <a:extLst>
                <a:ext uri="{FF2B5EF4-FFF2-40B4-BE49-F238E27FC236}">
                  <a16:creationId xmlns="" xmlns:a16="http://schemas.microsoft.com/office/drawing/2014/main" id="{53C48EFF-67FB-4B04-B6C9-25680A630D82}"/>
                </a:ext>
              </a:extLst>
            </p:cNvPr>
            <p:cNvSpPr/>
            <p:nvPr/>
          </p:nvSpPr>
          <p:spPr>
            <a:xfrm>
              <a:off x="7019755" y="2620214"/>
              <a:ext cx="1022195" cy="269803"/>
            </a:xfrm>
            <a:prstGeom prst="homePlat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Assessment</a:t>
              </a:r>
            </a:p>
          </p:txBody>
        </p:sp>
        <p:sp>
          <p:nvSpPr>
            <p:cNvPr id="42" name="Arrow: Pentagon 41">
              <a:extLst>
                <a:ext uri="{FF2B5EF4-FFF2-40B4-BE49-F238E27FC236}">
                  <a16:creationId xmlns="" xmlns:a16="http://schemas.microsoft.com/office/drawing/2014/main" id="{4B0910BF-B5C0-4FF7-A1FD-F6A0F7C459A1}"/>
                </a:ext>
              </a:extLst>
            </p:cNvPr>
            <p:cNvSpPr/>
            <p:nvPr/>
          </p:nvSpPr>
          <p:spPr>
            <a:xfrm>
              <a:off x="2262300" y="2941268"/>
              <a:ext cx="1919195" cy="269803"/>
            </a:xfrm>
            <a:prstGeom prst="homePlat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Formal Education</a:t>
              </a:r>
            </a:p>
          </p:txBody>
        </p:sp>
        <p:sp>
          <p:nvSpPr>
            <p:cNvPr id="44" name="Arrow: Pentagon 43">
              <a:extLst>
                <a:ext uri="{FF2B5EF4-FFF2-40B4-BE49-F238E27FC236}">
                  <a16:creationId xmlns="" xmlns:a16="http://schemas.microsoft.com/office/drawing/2014/main" id="{3DE8405E-E6AC-42AD-A356-BAB9C72E9FA9}"/>
                </a:ext>
              </a:extLst>
            </p:cNvPr>
            <p:cNvSpPr/>
            <p:nvPr/>
          </p:nvSpPr>
          <p:spPr>
            <a:xfrm>
              <a:off x="4211366" y="3898622"/>
              <a:ext cx="1919195" cy="269803"/>
            </a:xfrm>
            <a:prstGeom prst="homePlat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Sports &amp; Recreation</a:t>
              </a:r>
            </a:p>
          </p:txBody>
        </p:sp>
        <p:sp>
          <p:nvSpPr>
            <p:cNvPr id="45" name="Rectangle: Rounded Corners 44">
              <a:extLst>
                <a:ext uri="{FF2B5EF4-FFF2-40B4-BE49-F238E27FC236}">
                  <a16:creationId xmlns="" xmlns:a16="http://schemas.microsoft.com/office/drawing/2014/main" id="{1F15B0F1-8D62-4545-8EA3-F28FCE1AA435}"/>
                </a:ext>
              </a:extLst>
            </p:cNvPr>
            <p:cNvSpPr/>
            <p:nvPr/>
          </p:nvSpPr>
          <p:spPr>
            <a:xfrm>
              <a:off x="8598834" y="1477190"/>
              <a:ext cx="1387494" cy="425637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400">
                  <a:solidFill>
                    <a:prstClr val="white"/>
                  </a:solidFill>
                </a:rPr>
                <a:t>Community Corrections</a:t>
              </a:r>
            </a:p>
          </p:txBody>
        </p:sp>
        <p:sp>
          <p:nvSpPr>
            <p:cNvPr id="47" name="Arrow: Pentagon 46">
              <a:extLst>
                <a:ext uri="{FF2B5EF4-FFF2-40B4-BE49-F238E27FC236}">
                  <a16:creationId xmlns="" xmlns:a16="http://schemas.microsoft.com/office/drawing/2014/main" id="{6AA38E8A-C0A8-41A1-B40C-653500A3AAC0}"/>
                </a:ext>
              </a:extLst>
            </p:cNvPr>
            <p:cNvSpPr/>
            <p:nvPr/>
          </p:nvSpPr>
          <p:spPr>
            <a:xfrm>
              <a:off x="3162328" y="4246415"/>
              <a:ext cx="2936563" cy="269803"/>
            </a:xfrm>
            <a:prstGeom prst="homePlat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Medical Consultation</a:t>
              </a:r>
            </a:p>
          </p:txBody>
        </p:sp>
        <p:sp>
          <p:nvSpPr>
            <p:cNvPr id="48" name="Arrow: Pentagon 47">
              <a:extLst>
                <a:ext uri="{FF2B5EF4-FFF2-40B4-BE49-F238E27FC236}">
                  <a16:creationId xmlns="" xmlns:a16="http://schemas.microsoft.com/office/drawing/2014/main" id="{013FF972-64E4-4E1A-B9E1-3FA1ECD143ED}"/>
                </a:ext>
              </a:extLst>
            </p:cNvPr>
            <p:cNvSpPr/>
            <p:nvPr/>
          </p:nvSpPr>
          <p:spPr>
            <a:xfrm>
              <a:off x="6269207" y="4243973"/>
              <a:ext cx="1487473" cy="269803"/>
            </a:xfrm>
            <a:prstGeom prst="homePlat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Hospital Referral</a:t>
              </a:r>
            </a:p>
          </p:txBody>
        </p:sp>
        <p:sp>
          <p:nvSpPr>
            <p:cNvPr id="50" name="Arrow: Pentagon 49">
              <a:extLst>
                <a:ext uri="{FF2B5EF4-FFF2-40B4-BE49-F238E27FC236}">
                  <a16:creationId xmlns="" xmlns:a16="http://schemas.microsoft.com/office/drawing/2014/main" id="{0F10E995-9876-4937-AFA7-17AB29E6C8ED}"/>
                </a:ext>
              </a:extLst>
            </p:cNvPr>
            <p:cNvSpPr/>
            <p:nvPr/>
          </p:nvSpPr>
          <p:spPr>
            <a:xfrm>
              <a:off x="1664453" y="4583612"/>
              <a:ext cx="1312828" cy="269803"/>
            </a:xfrm>
            <a:prstGeom prst="homePlat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Pharmacy</a:t>
              </a:r>
            </a:p>
          </p:txBody>
        </p:sp>
        <p:sp>
          <p:nvSpPr>
            <p:cNvPr id="51" name="Arrow: Pentagon 50">
              <a:extLst>
                <a:ext uri="{FF2B5EF4-FFF2-40B4-BE49-F238E27FC236}">
                  <a16:creationId xmlns="" xmlns:a16="http://schemas.microsoft.com/office/drawing/2014/main" id="{8FA20ABF-8141-45EF-882D-7F9D80374D5A}"/>
                </a:ext>
              </a:extLst>
            </p:cNvPr>
            <p:cNvSpPr/>
            <p:nvPr/>
          </p:nvSpPr>
          <p:spPr>
            <a:xfrm>
              <a:off x="1664452" y="4252446"/>
              <a:ext cx="1312828" cy="269803"/>
            </a:xfrm>
            <a:prstGeom prst="homePlat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Medical Screening</a:t>
              </a:r>
            </a:p>
          </p:txBody>
        </p:sp>
        <p:sp>
          <p:nvSpPr>
            <p:cNvPr id="52" name="Arrow: Pentagon 51">
              <a:extLst>
                <a:ext uri="{FF2B5EF4-FFF2-40B4-BE49-F238E27FC236}">
                  <a16:creationId xmlns="" xmlns:a16="http://schemas.microsoft.com/office/drawing/2014/main" id="{D281683E-2299-426A-8E06-755C0A1F1223}"/>
                </a:ext>
              </a:extLst>
            </p:cNvPr>
            <p:cNvSpPr/>
            <p:nvPr/>
          </p:nvSpPr>
          <p:spPr>
            <a:xfrm>
              <a:off x="74507" y="4578028"/>
              <a:ext cx="1312828" cy="269803"/>
            </a:xfrm>
            <a:prstGeom prst="homePlat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Medical Accounts</a:t>
              </a:r>
            </a:p>
          </p:txBody>
        </p:sp>
        <p:sp>
          <p:nvSpPr>
            <p:cNvPr id="53" name="Arrow: Pentagon 52">
              <a:extLst>
                <a:ext uri="{FF2B5EF4-FFF2-40B4-BE49-F238E27FC236}">
                  <a16:creationId xmlns="" xmlns:a16="http://schemas.microsoft.com/office/drawing/2014/main" id="{59002BE1-5B6D-4366-AEDE-5CB420A30EB0}"/>
                </a:ext>
              </a:extLst>
            </p:cNvPr>
            <p:cNvSpPr/>
            <p:nvPr/>
          </p:nvSpPr>
          <p:spPr>
            <a:xfrm>
              <a:off x="4831042" y="4575680"/>
              <a:ext cx="1312828" cy="285668"/>
            </a:xfrm>
            <a:prstGeom prst="homePlat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Kitchen Duties</a:t>
              </a:r>
            </a:p>
          </p:txBody>
        </p:sp>
        <p:sp>
          <p:nvSpPr>
            <p:cNvPr id="54" name="Arrow: Pentagon 53">
              <a:extLst>
                <a:ext uri="{FF2B5EF4-FFF2-40B4-BE49-F238E27FC236}">
                  <a16:creationId xmlns="" xmlns:a16="http://schemas.microsoft.com/office/drawing/2014/main" id="{40C6F57C-05B6-4A1B-8D39-3184692D72EF}"/>
                </a:ext>
              </a:extLst>
            </p:cNvPr>
            <p:cNvSpPr/>
            <p:nvPr/>
          </p:nvSpPr>
          <p:spPr>
            <a:xfrm>
              <a:off x="6273694" y="4612862"/>
              <a:ext cx="1482986" cy="285668"/>
            </a:xfrm>
            <a:prstGeom prst="homePlat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Waste Management</a:t>
              </a:r>
            </a:p>
          </p:txBody>
        </p:sp>
        <p:sp>
          <p:nvSpPr>
            <p:cNvPr id="55" name="Arrow: Pentagon 54">
              <a:extLst>
                <a:ext uri="{FF2B5EF4-FFF2-40B4-BE49-F238E27FC236}">
                  <a16:creationId xmlns="" xmlns:a16="http://schemas.microsoft.com/office/drawing/2014/main" id="{14B3EDA6-F2E4-4EB1-AEF7-0DCB25042DC9}"/>
                </a:ext>
              </a:extLst>
            </p:cNvPr>
            <p:cNvSpPr/>
            <p:nvPr/>
          </p:nvSpPr>
          <p:spPr>
            <a:xfrm>
              <a:off x="1659297" y="4918710"/>
              <a:ext cx="2566492" cy="285668"/>
            </a:xfrm>
            <a:prstGeom prst="homePlat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Personal Hygiene Stock Control</a:t>
              </a:r>
            </a:p>
          </p:txBody>
        </p:sp>
        <p:sp>
          <p:nvSpPr>
            <p:cNvPr id="56" name="Arrow: Pentagon 55">
              <a:extLst>
                <a:ext uri="{FF2B5EF4-FFF2-40B4-BE49-F238E27FC236}">
                  <a16:creationId xmlns="" xmlns:a16="http://schemas.microsoft.com/office/drawing/2014/main" id="{7A9BF0B5-0040-4B12-9C23-EF4A2A0C62D5}"/>
                </a:ext>
              </a:extLst>
            </p:cNvPr>
            <p:cNvSpPr/>
            <p:nvPr/>
          </p:nvSpPr>
          <p:spPr>
            <a:xfrm>
              <a:off x="8785197" y="2967686"/>
              <a:ext cx="1792280" cy="269803"/>
            </a:xfrm>
            <a:prstGeom prst="homePlate">
              <a:avLst/>
            </a:prstGeom>
            <a:solidFill>
              <a:schemeClr val="accent1">
                <a:lumMod val="10000"/>
                <a:lumOff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Monitoring, Supervision &amp; Treatment</a:t>
              </a:r>
            </a:p>
          </p:txBody>
        </p:sp>
        <p:sp>
          <p:nvSpPr>
            <p:cNvPr id="57" name="Arrow: Pentagon 56">
              <a:extLst>
                <a:ext uri="{FF2B5EF4-FFF2-40B4-BE49-F238E27FC236}">
                  <a16:creationId xmlns="" xmlns:a16="http://schemas.microsoft.com/office/drawing/2014/main" id="{5C090ED3-48D8-4379-889B-1CF8E60C3E9A}"/>
                </a:ext>
              </a:extLst>
            </p:cNvPr>
            <p:cNvSpPr/>
            <p:nvPr/>
          </p:nvSpPr>
          <p:spPr>
            <a:xfrm>
              <a:off x="10220700" y="3328421"/>
              <a:ext cx="1151272" cy="269803"/>
            </a:xfrm>
            <a:prstGeom prst="homePlate">
              <a:avLst/>
            </a:prstGeom>
            <a:solidFill>
              <a:schemeClr val="accent1">
                <a:lumMod val="10000"/>
                <a:lumOff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Release</a:t>
              </a:r>
            </a:p>
          </p:txBody>
        </p:sp>
        <p:sp>
          <p:nvSpPr>
            <p:cNvPr id="58" name="Arrow: Pentagon 57">
              <a:extLst>
                <a:ext uri="{FF2B5EF4-FFF2-40B4-BE49-F238E27FC236}">
                  <a16:creationId xmlns="" xmlns:a16="http://schemas.microsoft.com/office/drawing/2014/main" id="{3358153C-AA85-4F42-A5EA-77DCED42251B}"/>
                </a:ext>
              </a:extLst>
            </p:cNvPr>
            <p:cNvSpPr/>
            <p:nvPr/>
          </p:nvSpPr>
          <p:spPr>
            <a:xfrm>
              <a:off x="7678898" y="4155770"/>
              <a:ext cx="1792280" cy="269803"/>
            </a:xfrm>
            <a:prstGeom prst="homePlate">
              <a:avLst/>
            </a:prstGeom>
            <a:solidFill>
              <a:schemeClr val="accent1">
                <a:lumMod val="10000"/>
                <a:lumOff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Monitoring, Supervision &amp; Treatment</a:t>
              </a:r>
            </a:p>
          </p:txBody>
        </p:sp>
      </p:grpSp>
      <p:sp>
        <p:nvSpPr>
          <p:cNvPr id="64" name="Arrow: Pentagon 63">
            <a:extLst>
              <a:ext uri="{FF2B5EF4-FFF2-40B4-BE49-F238E27FC236}">
                <a16:creationId xmlns="" xmlns:a16="http://schemas.microsoft.com/office/drawing/2014/main" id="{DD6EE84F-BB2C-4403-AE52-A5BC90B47BCE}"/>
              </a:ext>
            </a:extLst>
          </p:cNvPr>
          <p:cNvSpPr/>
          <p:nvPr/>
        </p:nvSpPr>
        <p:spPr>
          <a:xfrm>
            <a:off x="558688" y="2617353"/>
            <a:ext cx="1734329" cy="269803"/>
          </a:xfrm>
          <a:prstGeom prst="homePlat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GB" sz="1000" dirty="0">
                <a:solidFill>
                  <a:sysClr val="windowText" lastClr="000000"/>
                </a:solidFill>
              </a:rPr>
              <a:t>Perimeter Fence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="" xmlns:a16="http://schemas.microsoft.com/office/drawing/2014/main" id="{956B15BA-FE39-43D9-88F7-22A9D822D7F0}"/>
              </a:ext>
            </a:extLst>
          </p:cNvPr>
          <p:cNvGrpSpPr/>
          <p:nvPr/>
        </p:nvGrpSpPr>
        <p:grpSpPr>
          <a:xfrm>
            <a:off x="479427" y="6108823"/>
            <a:ext cx="6543195" cy="269803"/>
            <a:chOff x="177801" y="6261149"/>
            <a:chExt cx="6543195" cy="269803"/>
          </a:xfrm>
        </p:grpSpPr>
        <p:sp>
          <p:nvSpPr>
            <p:cNvPr id="8" name="Arrow: Pentagon 7">
              <a:extLst>
                <a:ext uri="{FF2B5EF4-FFF2-40B4-BE49-F238E27FC236}">
                  <a16:creationId xmlns="" xmlns:a16="http://schemas.microsoft.com/office/drawing/2014/main" id="{2D636EA4-1E4C-408D-851B-79BABCAB8BF5}"/>
                </a:ext>
              </a:extLst>
            </p:cNvPr>
            <p:cNvSpPr/>
            <p:nvPr/>
          </p:nvSpPr>
          <p:spPr>
            <a:xfrm>
              <a:off x="177801" y="6261149"/>
              <a:ext cx="1249260" cy="269803"/>
            </a:xfrm>
            <a:prstGeom prst="homePlat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Care</a:t>
              </a:r>
            </a:p>
          </p:txBody>
        </p:sp>
        <p:sp>
          <p:nvSpPr>
            <p:cNvPr id="14" name="Arrow: Pentagon 13">
              <a:extLst>
                <a:ext uri="{FF2B5EF4-FFF2-40B4-BE49-F238E27FC236}">
                  <a16:creationId xmlns="" xmlns:a16="http://schemas.microsoft.com/office/drawing/2014/main" id="{30AD2CD7-DA88-404D-8BDC-FAF89BDF8E3A}"/>
                </a:ext>
              </a:extLst>
            </p:cNvPr>
            <p:cNvSpPr/>
            <p:nvPr/>
          </p:nvSpPr>
          <p:spPr>
            <a:xfrm>
              <a:off x="1501285" y="6261149"/>
              <a:ext cx="1249260" cy="269803"/>
            </a:xfrm>
            <a:prstGeom prst="homePlat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Incarceration</a:t>
              </a:r>
            </a:p>
          </p:txBody>
        </p:sp>
        <p:sp>
          <p:nvSpPr>
            <p:cNvPr id="16" name="Arrow: Pentagon 15">
              <a:extLst>
                <a:ext uri="{FF2B5EF4-FFF2-40B4-BE49-F238E27FC236}">
                  <a16:creationId xmlns="" xmlns:a16="http://schemas.microsoft.com/office/drawing/2014/main" id="{308BEDCD-6E19-4E31-9949-F9FB485D6883}"/>
                </a:ext>
              </a:extLst>
            </p:cNvPr>
            <p:cNvSpPr/>
            <p:nvPr/>
          </p:nvSpPr>
          <p:spPr>
            <a:xfrm>
              <a:off x="4148253" y="6261149"/>
              <a:ext cx="1249260" cy="269803"/>
            </a:xfrm>
            <a:prstGeom prst="homePlat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Rehabilitation</a:t>
              </a:r>
            </a:p>
          </p:txBody>
        </p:sp>
        <p:sp>
          <p:nvSpPr>
            <p:cNvPr id="28" name="Arrow: Pentagon 27">
              <a:extLst>
                <a:ext uri="{FF2B5EF4-FFF2-40B4-BE49-F238E27FC236}">
                  <a16:creationId xmlns="" xmlns:a16="http://schemas.microsoft.com/office/drawing/2014/main" id="{18D00C87-83CF-4999-94C4-9A52C7C03078}"/>
                </a:ext>
              </a:extLst>
            </p:cNvPr>
            <p:cNvSpPr/>
            <p:nvPr/>
          </p:nvSpPr>
          <p:spPr>
            <a:xfrm>
              <a:off x="2824769" y="6261149"/>
              <a:ext cx="1249260" cy="269803"/>
            </a:xfrm>
            <a:prstGeom prst="homePlat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Security</a:t>
              </a:r>
            </a:p>
          </p:txBody>
        </p:sp>
        <p:sp>
          <p:nvSpPr>
            <p:cNvPr id="59" name="Arrow: Pentagon 58">
              <a:extLst>
                <a:ext uri="{FF2B5EF4-FFF2-40B4-BE49-F238E27FC236}">
                  <a16:creationId xmlns="" xmlns:a16="http://schemas.microsoft.com/office/drawing/2014/main" id="{A56FFF85-9019-400F-AD67-96E0C0B83D29}"/>
                </a:ext>
              </a:extLst>
            </p:cNvPr>
            <p:cNvSpPr/>
            <p:nvPr/>
          </p:nvSpPr>
          <p:spPr>
            <a:xfrm>
              <a:off x="5471736" y="6261149"/>
              <a:ext cx="1249260" cy="269803"/>
            </a:xfrm>
            <a:prstGeom prst="homePlate">
              <a:avLst/>
            </a:prstGeom>
            <a:solidFill>
              <a:schemeClr val="accent1">
                <a:lumMod val="10000"/>
                <a:lumOff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Social Reintegration</a:t>
              </a:r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01E57E20-7953-481D-A324-FC8ACEC0F506}"/>
              </a:ext>
            </a:extLst>
          </p:cNvPr>
          <p:cNvSpPr/>
          <p:nvPr/>
        </p:nvSpPr>
        <p:spPr>
          <a:xfrm>
            <a:off x="2403802" y="5104827"/>
            <a:ext cx="4615996" cy="833254"/>
          </a:xfrm>
          <a:prstGeom prst="rect">
            <a:avLst/>
          </a:prstGeom>
          <a:noFill/>
          <a:ln w="1905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="" xmlns:a16="http://schemas.microsoft.com/office/drawing/2014/main" id="{ECD19F95-C1E7-40D7-ADDF-AE85D09B8E1E}"/>
              </a:ext>
            </a:extLst>
          </p:cNvPr>
          <p:cNvSpPr/>
          <p:nvPr/>
        </p:nvSpPr>
        <p:spPr>
          <a:xfrm>
            <a:off x="6445496" y="3219534"/>
            <a:ext cx="1776777" cy="767808"/>
          </a:xfrm>
          <a:prstGeom prst="rect">
            <a:avLst/>
          </a:prstGeom>
          <a:noFill/>
          <a:ln w="1905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="" xmlns:a16="http://schemas.microsoft.com/office/drawing/2014/main" id="{D28AA892-19D2-4B33-8BA1-395005E9D308}"/>
              </a:ext>
            </a:extLst>
          </p:cNvPr>
          <p:cNvSpPr/>
          <p:nvPr/>
        </p:nvSpPr>
        <p:spPr>
          <a:xfrm>
            <a:off x="353163" y="1897522"/>
            <a:ext cx="2097660" cy="1043746"/>
          </a:xfrm>
          <a:prstGeom prst="rect">
            <a:avLst/>
          </a:prstGeom>
          <a:noFill/>
          <a:ln w="1905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</a:endParaRPr>
          </a:p>
        </p:txBody>
      </p:sp>
      <p:sp>
        <p:nvSpPr>
          <p:cNvPr id="65" name="Rectangle: Rounded Corners 64">
            <a:extLst>
              <a:ext uri="{FF2B5EF4-FFF2-40B4-BE49-F238E27FC236}">
                <a16:creationId xmlns="" xmlns:a16="http://schemas.microsoft.com/office/drawing/2014/main" id="{B35B60B4-CB5E-4E38-98C7-45853EE91F0E}"/>
              </a:ext>
            </a:extLst>
          </p:cNvPr>
          <p:cNvSpPr/>
          <p:nvPr/>
        </p:nvSpPr>
        <p:spPr>
          <a:xfrm>
            <a:off x="2638290" y="1142999"/>
            <a:ext cx="8995024" cy="2008257"/>
          </a:xfrm>
          <a:prstGeom prst="roundRect">
            <a:avLst/>
          </a:prstGeom>
          <a:solidFill>
            <a:schemeClr val="bg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n-GB" sz="1400">
                <a:solidFill>
                  <a:prstClr val="black"/>
                </a:solidFill>
              </a:rPr>
              <a:t>Lack of capacity to man Watchtowers and Perimeter Fencing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n-GB" sz="1400">
                <a:solidFill>
                  <a:prstClr val="black"/>
                </a:solidFill>
              </a:rPr>
              <a:t>Movement control is not conducted according to procedure (i.e. internal buddy system lacking and inmates may move unescorted internally)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n-GB" sz="1400">
                <a:solidFill>
                  <a:prstClr val="black"/>
                </a:solidFill>
              </a:rPr>
              <a:t>Non-standardised shift systems making human resource planning difficult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n-GB" sz="1400">
                <a:solidFill>
                  <a:prstClr val="black"/>
                </a:solidFill>
              </a:rPr>
              <a:t>External Security is highly variable and pulls resources from internal security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n-GB" sz="1400">
                <a:solidFill>
                  <a:prstClr val="black"/>
                </a:solidFill>
              </a:rPr>
              <a:t>Security staff perform Incarceration and Rehabilitation processes as well thus stretching the available staff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n-GB" sz="1400">
                <a:solidFill>
                  <a:prstClr val="black"/>
                </a:solidFill>
              </a:rPr>
              <a:t>Lack of security equipment to ensure Safety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n-GB" sz="1400">
                <a:solidFill>
                  <a:prstClr val="black"/>
                </a:solidFill>
              </a:rPr>
              <a:t>Searching internally and externally is not always actioned and conducted in a consistent manner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n-GB" sz="1400">
                <a:solidFill>
                  <a:prstClr val="black"/>
                </a:solidFill>
              </a:rPr>
              <a:t>Technology may have been procured but not deployed (i.e. personal scanners)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="" xmlns:a16="http://schemas.microsoft.com/office/drawing/2014/main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</a:t>
            </a:r>
            <a:r>
              <a:rPr lang="da-DK" sz="1400" b="1" dirty="0" smtClean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2)</a:t>
            </a:r>
            <a:endParaRPr lang="da-DK" sz="1400" b="1" dirty="0">
              <a:solidFill>
                <a:srgbClr val="FFFFFF"/>
              </a:solidFill>
              <a:latin typeface="Segoe UI Light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21691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B05EBCF-154B-4670-B219-8F88FAB15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E4EDC-57F8-4D5C-B13E-A981C5F2F71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76361-EF4C-4C8E-A820-DCC1F8FA85C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44450"/>
            <a:ext cx="12192000" cy="1014413"/>
          </a:xfrm>
        </p:spPr>
        <p:txBody>
          <a:bodyPr anchor="t">
            <a:normAutofit/>
          </a:bodyPr>
          <a:lstStyle/>
          <a:p>
            <a:r>
              <a:rPr lang="en-GB" sz="2400" b="1" dirty="0">
                <a:latin typeface="Georgia" panose="02040502050405020303" pitchFamily="18" charset="0"/>
              </a:rPr>
              <a:t>Process gaps in Rehabilitation are linked to sharing of human resources, insufficient security personnel and skill.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698F1413-8AF0-4834-83AB-D1433CE2CA90}"/>
              </a:ext>
            </a:extLst>
          </p:cNvPr>
          <p:cNvGrpSpPr/>
          <p:nvPr/>
        </p:nvGrpSpPr>
        <p:grpSpPr>
          <a:xfrm>
            <a:off x="376133" y="1189852"/>
            <a:ext cx="11336441" cy="4796420"/>
            <a:chOff x="74507" y="1189852"/>
            <a:chExt cx="11336441" cy="4796420"/>
          </a:xfrm>
        </p:grpSpPr>
        <p:sp>
          <p:nvSpPr>
            <p:cNvPr id="3" name="Rectangle 2">
              <a:extLst>
                <a:ext uri="{FF2B5EF4-FFF2-40B4-BE49-F238E27FC236}">
                  <a16:creationId xmlns="" xmlns:a16="http://schemas.microsoft.com/office/drawing/2014/main" id="{0DCE9512-B4EE-4784-A76B-DE148FA8C1D2}"/>
                </a:ext>
              </a:extLst>
            </p:cNvPr>
            <p:cNvSpPr/>
            <p:nvPr/>
          </p:nvSpPr>
          <p:spPr>
            <a:xfrm>
              <a:off x="177800" y="1396149"/>
              <a:ext cx="11233148" cy="4590123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29CDC84A-F608-47FA-8722-C3893BCD7008}"/>
                </a:ext>
              </a:extLst>
            </p:cNvPr>
            <p:cNvSpPr/>
            <p:nvPr/>
          </p:nvSpPr>
          <p:spPr>
            <a:xfrm>
              <a:off x="2192378" y="1651286"/>
              <a:ext cx="4368082" cy="4238605"/>
            </a:xfrm>
            <a:prstGeom prst="rect">
              <a:avLst/>
            </a:prstGeom>
            <a:ln w="28575">
              <a:solidFill>
                <a:schemeClr val="accent2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="" xmlns:a16="http://schemas.microsoft.com/office/drawing/2014/main" id="{0BA6AF44-0FB8-4EEA-917E-F07987558510}"/>
                </a:ext>
              </a:extLst>
            </p:cNvPr>
            <p:cNvSpPr/>
            <p:nvPr/>
          </p:nvSpPr>
          <p:spPr>
            <a:xfrm>
              <a:off x="311864" y="1189852"/>
              <a:ext cx="1387494" cy="425637"/>
            </a:xfrm>
            <a:prstGeom prst="round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400">
                  <a:solidFill>
                    <a:prstClr val="white"/>
                  </a:solidFill>
                </a:rPr>
                <a:t>Management Area</a:t>
              </a: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="" xmlns:a16="http://schemas.microsoft.com/office/drawing/2014/main" id="{BFE4AE92-7369-4B59-9E07-1227C5BFFBCA}"/>
                </a:ext>
              </a:extLst>
            </p:cNvPr>
            <p:cNvSpPr/>
            <p:nvPr/>
          </p:nvSpPr>
          <p:spPr>
            <a:xfrm>
              <a:off x="2402435" y="1477190"/>
              <a:ext cx="1387494" cy="425637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400">
                  <a:solidFill>
                    <a:prstClr val="white"/>
                  </a:solidFill>
                </a:rPr>
                <a:t>Correctional Centre</a:t>
              </a:r>
            </a:p>
          </p:txBody>
        </p:sp>
        <p:sp>
          <p:nvSpPr>
            <p:cNvPr id="15" name="Arrow: Pentagon 14">
              <a:extLst>
                <a:ext uri="{FF2B5EF4-FFF2-40B4-BE49-F238E27FC236}">
                  <a16:creationId xmlns="" xmlns:a16="http://schemas.microsoft.com/office/drawing/2014/main" id="{6672B3EE-AB6A-4A9C-8D16-429715BE8732}"/>
                </a:ext>
              </a:extLst>
            </p:cNvPr>
            <p:cNvSpPr/>
            <p:nvPr/>
          </p:nvSpPr>
          <p:spPr>
            <a:xfrm>
              <a:off x="6269207" y="3618076"/>
              <a:ext cx="1487473" cy="274372"/>
            </a:xfrm>
            <a:prstGeom prst="homePlat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External Escorting</a:t>
              </a:r>
            </a:p>
          </p:txBody>
        </p:sp>
        <p:sp>
          <p:nvSpPr>
            <p:cNvPr id="18" name="Arrow: Pentagon 17">
              <a:extLst>
                <a:ext uri="{FF2B5EF4-FFF2-40B4-BE49-F238E27FC236}">
                  <a16:creationId xmlns="" xmlns:a16="http://schemas.microsoft.com/office/drawing/2014/main" id="{9CE93914-84BD-4F72-874C-5D21518237B4}"/>
                </a:ext>
              </a:extLst>
            </p:cNvPr>
            <p:cNvSpPr/>
            <p:nvPr/>
          </p:nvSpPr>
          <p:spPr>
            <a:xfrm>
              <a:off x="5845924" y="1984739"/>
              <a:ext cx="1022195" cy="269803"/>
            </a:xfrm>
            <a:prstGeom prst="homePlat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Release</a:t>
              </a:r>
            </a:p>
          </p:txBody>
        </p:sp>
        <p:sp>
          <p:nvSpPr>
            <p:cNvPr id="20" name="Arrow: Pentagon 19">
              <a:extLst>
                <a:ext uri="{FF2B5EF4-FFF2-40B4-BE49-F238E27FC236}">
                  <a16:creationId xmlns="" xmlns:a16="http://schemas.microsoft.com/office/drawing/2014/main" id="{22A7F40D-EFFD-4EC3-99C8-5D31C4A54CB9}"/>
                </a:ext>
              </a:extLst>
            </p:cNvPr>
            <p:cNvSpPr/>
            <p:nvPr/>
          </p:nvSpPr>
          <p:spPr>
            <a:xfrm>
              <a:off x="3162328" y="1969340"/>
              <a:ext cx="2475428" cy="269804"/>
            </a:xfrm>
            <a:prstGeom prst="homePlat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Assessment &amp; Sentence Planning</a:t>
              </a:r>
            </a:p>
          </p:txBody>
        </p:sp>
        <p:sp>
          <p:nvSpPr>
            <p:cNvPr id="22" name="Arrow: Pentagon 21">
              <a:extLst>
                <a:ext uri="{FF2B5EF4-FFF2-40B4-BE49-F238E27FC236}">
                  <a16:creationId xmlns="" xmlns:a16="http://schemas.microsoft.com/office/drawing/2014/main" id="{D97A2FD8-11C2-4646-B1CE-EDA1BB4A0179}"/>
                </a:ext>
              </a:extLst>
            </p:cNvPr>
            <p:cNvSpPr/>
            <p:nvPr/>
          </p:nvSpPr>
          <p:spPr>
            <a:xfrm>
              <a:off x="1664453" y="1969341"/>
              <a:ext cx="1314416" cy="269803"/>
            </a:xfrm>
            <a:prstGeom prst="homePlat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Admission</a:t>
              </a:r>
            </a:p>
          </p:txBody>
        </p:sp>
        <p:sp>
          <p:nvSpPr>
            <p:cNvPr id="23" name="Arrow: Pentagon 22">
              <a:extLst>
                <a:ext uri="{FF2B5EF4-FFF2-40B4-BE49-F238E27FC236}">
                  <a16:creationId xmlns="" xmlns:a16="http://schemas.microsoft.com/office/drawing/2014/main" id="{B3666F85-F36B-42CE-A35D-2E78C810CAF2}"/>
                </a:ext>
              </a:extLst>
            </p:cNvPr>
            <p:cNvSpPr/>
            <p:nvPr/>
          </p:nvSpPr>
          <p:spPr>
            <a:xfrm>
              <a:off x="4224676" y="2949731"/>
              <a:ext cx="1919195" cy="269803"/>
            </a:xfrm>
            <a:prstGeom prst="homePlat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Correctional Programmes</a:t>
              </a:r>
            </a:p>
          </p:txBody>
        </p:sp>
        <p:sp>
          <p:nvSpPr>
            <p:cNvPr id="24" name="Arrow: Pentagon 23">
              <a:extLst>
                <a:ext uri="{FF2B5EF4-FFF2-40B4-BE49-F238E27FC236}">
                  <a16:creationId xmlns="" xmlns:a16="http://schemas.microsoft.com/office/drawing/2014/main" id="{BD824968-6AEE-4484-873C-DE015449B1D4}"/>
                </a:ext>
              </a:extLst>
            </p:cNvPr>
            <p:cNvSpPr/>
            <p:nvPr/>
          </p:nvSpPr>
          <p:spPr>
            <a:xfrm>
              <a:off x="2262300" y="3267004"/>
              <a:ext cx="1919195" cy="269803"/>
            </a:xfrm>
            <a:prstGeom prst="homePlat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Psychological Services</a:t>
              </a:r>
            </a:p>
          </p:txBody>
        </p:sp>
        <p:sp>
          <p:nvSpPr>
            <p:cNvPr id="25" name="Arrow: Pentagon 24">
              <a:extLst>
                <a:ext uri="{FF2B5EF4-FFF2-40B4-BE49-F238E27FC236}">
                  <a16:creationId xmlns="" xmlns:a16="http://schemas.microsoft.com/office/drawing/2014/main" id="{D644E281-7E6B-41AD-9D2F-DACA4D298EDA}"/>
                </a:ext>
              </a:extLst>
            </p:cNvPr>
            <p:cNvSpPr/>
            <p:nvPr/>
          </p:nvSpPr>
          <p:spPr>
            <a:xfrm>
              <a:off x="2271417" y="3585661"/>
              <a:ext cx="1919195" cy="269803"/>
            </a:xfrm>
            <a:prstGeom prst="homePlat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Social Work</a:t>
              </a:r>
            </a:p>
          </p:txBody>
        </p:sp>
        <p:sp>
          <p:nvSpPr>
            <p:cNvPr id="26" name="Arrow: Pentagon 25">
              <a:extLst>
                <a:ext uri="{FF2B5EF4-FFF2-40B4-BE49-F238E27FC236}">
                  <a16:creationId xmlns="" xmlns:a16="http://schemas.microsoft.com/office/drawing/2014/main" id="{3B9C0CE5-6172-4D0E-BDF0-0BD050576FDD}"/>
                </a:ext>
              </a:extLst>
            </p:cNvPr>
            <p:cNvSpPr/>
            <p:nvPr/>
          </p:nvSpPr>
          <p:spPr>
            <a:xfrm>
              <a:off x="4224675" y="3585660"/>
              <a:ext cx="1919195" cy="269803"/>
            </a:xfrm>
            <a:prstGeom prst="homePlat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Spiritual Care</a:t>
              </a:r>
            </a:p>
          </p:txBody>
        </p:sp>
        <p:sp>
          <p:nvSpPr>
            <p:cNvPr id="27" name="Arrow: Pentagon 26">
              <a:extLst>
                <a:ext uri="{FF2B5EF4-FFF2-40B4-BE49-F238E27FC236}">
                  <a16:creationId xmlns="" xmlns:a16="http://schemas.microsoft.com/office/drawing/2014/main" id="{73ED30BB-C54F-4E13-9CF5-1CE19110CC54}"/>
                </a:ext>
              </a:extLst>
            </p:cNvPr>
            <p:cNvSpPr/>
            <p:nvPr/>
          </p:nvSpPr>
          <p:spPr>
            <a:xfrm>
              <a:off x="6269208" y="3273806"/>
              <a:ext cx="1487472" cy="283023"/>
            </a:xfrm>
            <a:prstGeom prst="homePlat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Work Team (Span)</a:t>
              </a:r>
            </a:p>
          </p:txBody>
        </p:sp>
        <p:sp>
          <p:nvSpPr>
            <p:cNvPr id="29" name="Arrow: Pentagon 28">
              <a:extLst>
                <a:ext uri="{FF2B5EF4-FFF2-40B4-BE49-F238E27FC236}">
                  <a16:creationId xmlns="" xmlns:a16="http://schemas.microsoft.com/office/drawing/2014/main" id="{8775FB1D-08CB-41E0-AFED-ACB1EFAB504D}"/>
                </a:ext>
              </a:extLst>
            </p:cNvPr>
            <p:cNvSpPr/>
            <p:nvPr/>
          </p:nvSpPr>
          <p:spPr>
            <a:xfrm>
              <a:off x="2271417" y="5237303"/>
              <a:ext cx="4300941" cy="269803"/>
            </a:xfrm>
            <a:prstGeom prst="homePlat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Internal  Escorting</a:t>
              </a:r>
            </a:p>
          </p:txBody>
        </p:sp>
        <p:sp>
          <p:nvSpPr>
            <p:cNvPr id="30" name="Arrow: Pentagon 29">
              <a:extLst>
                <a:ext uri="{FF2B5EF4-FFF2-40B4-BE49-F238E27FC236}">
                  <a16:creationId xmlns="" xmlns:a16="http://schemas.microsoft.com/office/drawing/2014/main" id="{71ECFC97-8CF7-4E04-8439-62E8BE1200C5}"/>
                </a:ext>
              </a:extLst>
            </p:cNvPr>
            <p:cNvSpPr/>
            <p:nvPr/>
          </p:nvSpPr>
          <p:spPr>
            <a:xfrm>
              <a:off x="2271417" y="5564100"/>
              <a:ext cx="4300941" cy="269803"/>
            </a:xfrm>
            <a:prstGeom prst="homePlat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Movement Control</a:t>
              </a:r>
            </a:p>
          </p:txBody>
        </p:sp>
        <p:sp>
          <p:nvSpPr>
            <p:cNvPr id="32" name="Arrow: Pentagon 31">
              <a:extLst>
                <a:ext uri="{FF2B5EF4-FFF2-40B4-BE49-F238E27FC236}">
                  <a16:creationId xmlns="" xmlns:a16="http://schemas.microsoft.com/office/drawing/2014/main" id="{80A58B20-1D94-48F7-A610-4418FDFAA0E7}"/>
                </a:ext>
              </a:extLst>
            </p:cNvPr>
            <p:cNvSpPr/>
            <p:nvPr/>
          </p:nvSpPr>
          <p:spPr>
            <a:xfrm>
              <a:off x="3162328" y="2296137"/>
              <a:ext cx="2475428" cy="269804"/>
            </a:xfrm>
            <a:prstGeom prst="homePlat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Case Review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="" xmlns:a16="http://schemas.microsoft.com/office/drawing/2014/main" id="{CDAEE9FC-84ED-4346-AD4A-6D7E1B42A63D}"/>
                </a:ext>
              </a:extLst>
            </p:cNvPr>
            <p:cNvSpPr/>
            <p:nvPr/>
          </p:nvSpPr>
          <p:spPr>
            <a:xfrm>
              <a:off x="8443923" y="1666024"/>
              <a:ext cx="2841688" cy="2189439"/>
            </a:xfrm>
            <a:prstGeom prst="rect">
              <a:avLst/>
            </a:prstGeom>
            <a:ln w="28575"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="" xmlns:a16="http://schemas.microsoft.com/office/drawing/2014/main" id="{A610ED03-19B6-4FF9-8EEF-AA1A6B166B2D}"/>
                </a:ext>
              </a:extLst>
            </p:cNvPr>
            <p:cNvSpPr/>
            <p:nvPr/>
          </p:nvSpPr>
          <p:spPr>
            <a:xfrm>
              <a:off x="6332320" y="2335538"/>
              <a:ext cx="2266514" cy="592645"/>
            </a:xfrm>
            <a:prstGeom prst="rect">
              <a:avLst/>
            </a:prstGeom>
            <a:ln w="28575">
              <a:solidFill>
                <a:schemeClr val="accent5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31" name="Arrow: Pentagon 30">
              <a:extLst>
                <a:ext uri="{FF2B5EF4-FFF2-40B4-BE49-F238E27FC236}">
                  <a16:creationId xmlns="" xmlns:a16="http://schemas.microsoft.com/office/drawing/2014/main" id="{1BEAD87B-BD64-4235-ACF0-35DC8306BE34}"/>
                </a:ext>
              </a:extLst>
            </p:cNvPr>
            <p:cNvSpPr/>
            <p:nvPr/>
          </p:nvSpPr>
          <p:spPr>
            <a:xfrm>
              <a:off x="3162328" y="2622934"/>
              <a:ext cx="3748972" cy="269804"/>
            </a:xfrm>
            <a:prstGeom prst="homePlat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CMC Treatment &amp; CMC Profiling</a:t>
              </a:r>
            </a:p>
          </p:txBody>
        </p:sp>
        <p:sp>
          <p:nvSpPr>
            <p:cNvPr id="35" name="Rectangle: Rounded Corners 34">
              <a:extLst>
                <a:ext uri="{FF2B5EF4-FFF2-40B4-BE49-F238E27FC236}">
                  <a16:creationId xmlns="" xmlns:a16="http://schemas.microsoft.com/office/drawing/2014/main" id="{4E601B0F-7233-498B-AFD8-0B7D13180321}"/>
                </a:ext>
              </a:extLst>
            </p:cNvPr>
            <p:cNvSpPr/>
            <p:nvPr/>
          </p:nvSpPr>
          <p:spPr>
            <a:xfrm>
              <a:off x="6911300" y="2158276"/>
              <a:ext cx="1193682" cy="425637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400">
                  <a:solidFill>
                    <a:prstClr val="white"/>
                  </a:solidFill>
                </a:rPr>
                <a:t>Parole Board</a:t>
              </a:r>
            </a:p>
          </p:txBody>
        </p:sp>
        <p:sp>
          <p:nvSpPr>
            <p:cNvPr id="36" name="Arrow: Pentagon 35">
              <a:extLst>
                <a:ext uri="{FF2B5EF4-FFF2-40B4-BE49-F238E27FC236}">
                  <a16:creationId xmlns="" xmlns:a16="http://schemas.microsoft.com/office/drawing/2014/main" id="{FB83DE94-34C2-433C-99A7-B863593B0D24}"/>
                </a:ext>
              </a:extLst>
            </p:cNvPr>
            <p:cNvSpPr/>
            <p:nvPr/>
          </p:nvSpPr>
          <p:spPr>
            <a:xfrm>
              <a:off x="91439" y="1969340"/>
              <a:ext cx="1440182" cy="269803"/>
            </a:xfrm>
            <a:prstGeom prst="homePlat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Access Gate Control</a:t>
              </a:r>
            </a:p>
          </p:txBody>
        </p:sp>
        <p:sp>
          <p:nvSpPr>
            <p:cNvPr id="37" name="Arrow: Pentagon 36">
              <a:extLst>
                <a:ext uri="{FF2B5EF4-FFF2-40B4-BE49-F238E27FC236}">
                  <a16:creationId xmlns="" xmlns:a16="http://schemas.microsoft.com/office/drawing/2014/main" id="{8CBE7EF2-E692-4510-9114-102EDD0C0A9F}"/>
                </a:ext>
              </a:extLst>
            </p:cNvPr>
            <p:cNvSpPr/>
            <p:nvPr/>
          </p:nvSpPr>
          <p:spPr>
            <a:xfrm>
              <a:off x="266808" y="2313610"/>
              <a:ext cx="1734329" cy="269803"/>
            </a:xfrm>
            <a:prstGeom prst="homePlat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Watchtowers</a:t>
              </a:r>
            </a:p>
          </p:txBody>
        </p:sp>
        <p:sp>
          <p:nvSpPr>
            <p:cNvPr id="39" name="Arrow: Pentagon 38">
              <a:extLst>
                <a:ext uri="{FF2B5EF4-FFF2-40B4-BE49-F238E27FC236}">
                  <a16:creationId xmlns="" xmlns:a16="http://schemas.microsoft.com/office/drawing/2014/main" id="{CF486134-AC80-4AD3-8FE1-E2C4417BC793}"/>
                </a:ext>
              </a:extLst>
            </p:cNvPr>
            <p:cNvSpPr/>
            <p:nvPr/>
          </p:nvSpPr>
          <p:spPr>
            <a:xfrm>
              <a:off x="4224676" y="3276527"/>
              <a:ext cx="1919195" cy="269803"/>
            </a:xfrm>
            <a:prstGeom prst="homePlat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Skills Development</a:t>
              </a:r>
            </a:p>
          </p:txBody>
        </p:sp>
        <p:sp>
          <p:nvSpPr>
            <p:cNvPr id="40" name="Arrow: Pentagon 39">
              <a:extLst>
                <a:ext uri="{FF2B5EF4-FFF2-40B4-BE49-F238E27FC236}">
                  <a16:creationId xmlns="" xmlns:a16="http://schemas.microsoft.com/office/drawing/2014/main" id="{4732FE83-D19A-4AE1-B36B-346C745E1311}"/>
                </a:ext>
              </a:extLst>
            </p:cNvPr>
            <p:cNvSpPr/>
            <p:nvPr/>
          </p:nvSpPr>
          <p:spPr>
            <a:xfrm>
              <a:off x="8150406" y="2620215"/>
              <a:ext cx="1022195" cy="269803"/>
            </a:xfrm>
            <a:prstGeom prst="homePlat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Admission</a:t>
              </a:r>
            </a:p>
          </p:txBody>
        </p:sp>
        <p:sp>
          <p:nvSpPr>
            <p:cNvPr id="41" name="Arrow: Pentagon 40">
              <a:extLst>
                <a:ext uri="{FF2B5EF4-FFF2-40B4-BE49-F238E27FC236}">
                  <a16:creationId xmlns="" xmlns:a16="http://schemas.microsoft.com/office/drawing/2014/main" id="{53C48EFF-67FB-4B04-B6C9-25680A630D82}"/>
                </a:ext>
              </a:extLst>
            </p:cNvPr>
            <p:cNvSpPr/>
            <p:nvPr/>
          </p:nvSpPr>
          <p:spPr>
            <a:xfrm>
              <a:off x="7019755" y="2620214"/>
              <a:ext cx="1022195" cy="269803"/>
            </a:xfrm>
            <a:prstGeom prst="homePlat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Assessment</a:t>
              </a:r>
            </a:p>
          </p:txBody>
        </p:sp>
        <p:sp>
          <p:nvSpPr>
            <p:cNvPr id="42" name="Arrow: Pentagon 41">
              <a:extLst>
                <a:ext uri="{FF2B5EF4-FFF2-40B4-BE49-F238E27FC236}">
                  <a16:creationId xmlns="" xmlns:a16="http://schemas.microsoft.com/office/drawing/2014/main" id="{4B0910BF-B5C0-4FF7-A1FD-F6A0F7C459A1}"/>
                </a:ext>
              </a:extLst>
            </p:cNvPr>
            <p:cNvSpPr/>
            <p:nvPr/>
          </p:nvSpPr>
          <p:spPr>
            <a:xfrm>
              <a:off x="2262300" y="2941268"/>
              <a:ext cx="1919195" cy="269803"/>
            </a:xfrm>
            <a:prstGeom prst="homePlat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Formal Education</a:t>
              </a:r>
            </a:p>
          </p:txBody>
        </p:sp>
        <p:sp>
          <p:nvSpPr>
            <p:cNvPr id="44" name="Arrow: Pentagon 43">
              <a:extLst>
                <a:ext uri="{FF2B5EF4-FFF2-40B4-BE49-F238E27FC236}">
                  <a16:creationId xmlns="" xmlns:a16="http://schemas.microsoft.com/office/drawing/2014/main" id="{3DE8405E-E6AC-42AD-A356-BAB9C72E9FA9}"/>
                </a:ext>
              </a:extLst>
            </p:cNvPr>
            <p:cNvSpPr/>
            <p:nvPr/>
          </p:nvSpPr>
          <p:spPr>
            <a:xfrm>
              <a:off x="4211366" y="3898622"/>
              <a:ext cx="1919195" cy="269803"/>
            </a:xfrm>
            <a:prstGeom prst="homePlat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Sports &amp; Recreation</a:t>
              </a:r>
            </a:p>
          </p:txBody>
        </p:sp>
        <p:sp>
          <p:nvSpPr>
            <p:cNvPr id="45" name="Rectangle: Rounded Corners 44">
              <a:extLst>
                <a:ext uri="{FF2B5EF4-FFF2-40B4-BE49-F238E27FC236}">
                  <a16:creationId xmlns="" xmlns:a16="http://schemas.microsoft.com/office/drawing/2014/main" id="{1F15B0F1-8D62-4545-8EA3-F28FCE1AA435}"/>
                </a:ext>
              </a:extLst>
            </p:cNvPr>
            <p:cNvSpPr/>
            <p:nvPr/>
          </p:nvSpPr>
          <p:spPr>
            <a:xfrm>
              <a:off x="8598834" y="1477190"/>
              <a:ext cx="1387494" cy="425637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400">
                  <a:solidFill>
                    <a:prstClr val="white"/>
                  </a:solidFill>
                </a:rPr>
                <a:t>Community Corrections</a:t>
              </a:r>
            </a:p>
          </p:txBody>
        </p:sp>
        <p:sp>
          <p:nvSpPr>
            <p:cNvPr id="47" name="Arrow: Pentagon 46">
              <a:extLst>
                <a:ext uri="{FF2B5EF4-FFF2-40B4-BE49-F238E27FC236}">
                  <a16:creationId xmlns="" xmlns:a16="http://schemas.microsoft.com/office/drawing/2014/main" id="{6AA38E8A-C0A8-41A1-B40C-653500A3AAC0}"/>
                </a:ext>
              </a:extLst>
            </p:cNvPr>
            <p:cNvSpPr/>
            <p:nvPr/>
          </p:nvSpPr>
          <p:spPr>
            <a:xfrm>
              <a:off x="3162328" y="4246415"/>
              <a:ext cx="2936563" cy="269803"/>
            </a:xfrm>
            <a:prstGeom prst="homePlat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Medical Consultation</a:t>
              </a:r>
            </a:p>
          </p:txBody>
        </p:sp>
        <p:sp>
          <p:nvSpPr>
            <p:cNvPr id="48" name="Arrow: Pentagon 47">
              <a:extLst>
                <a:ext uri="{FF2B5EF4-FFF2-40B4-BE49-F238E27FC236}">
                  <a16:creationId xmlns="" xmlns:a16="http://schemas.microsoft.com/office/drawing/2014/main" id="{013FF972-64E4-4E1A-B9E1-3FA1ECD143ED}"/>
                </a:ext>
              </a:extLst>
            </p:cNvPr>
            <p:cNvSpPr/>
            <p:nvPr/>
          </p:nvSpPr>
          <p:spPr>
            <a:xfrm>
              <a:off x="6269207" y="4243973"/>
              <a:ext cx="1487473" cy="269803"/>
            </a:xfrm>
            <a:prstGeom prst="homePlat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Hospital Referral</a:t>
              </a:r>
            </a:p>
          </p:txBody>
        </p:sp>
        <p:sp>
          <p:nvSpPr>
            <p:cNvPr id="50" name="Arrow: Pentagon 49">
              <a:extLst>
                <a:ext uri="{FF2B5EF4-FFF2-40B4-BE49-F238E27FC236}">
                  <a16:creationId xmlns="" xmlns:a16="http://schemas.microsoft.com/office/drawing/2014/main" id="{0F10E995-9876-4937-AFA7-17AB29E6C8ED}"/>
                </a:ext>
              </a:extLst>
            </p:cNvPr>
            <p:cNvSpPr/>
            <p:nvPr/>
          </p:nvSpPr>
          <p:spPr>
            <a:xfrm>
              <a:off x="1664453" y="4583612"/>
              <a:ext cx="1312828" cy="269803"/>
            </a:xfrm>
            <a:prstGeom prst="homePlat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Pharmacy</a:t>
              </a:r>
            </a:p>
          </p:txBody>
        </p:sp>
        <p:sp>
          <p:nvSpPr>
            <p:cNvPr id="51" name="Arrow: Pentagon 50">
              <a:extLst>
                <a:ext uri="{FF2B5EF4-FFF2-40B4-BE49-F238E27FC236}">
                  <a16:creationId xmlns="" xmlns:a16="http://schemas.microsoft.com/office/drawing/2014/main" id="{8FA20ABF-8141-45EF-882D-7F9D80374D5A}"/>
                </a:ext>
              </a:extLst>
            </p:cNvPr>
            <p:cNvSpPr/>
            <p:nvPr/>
          </p:nvSpPr>
          <p:spPr>
            <a:xfrm>
              <a:off x="1664452" y="4252446"/>
              <a:ext cx="1312828" cy="269803"/>
            </a:xfrm>
            <a:prstGeom prst="homePlat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Medical Screening</a:t>
              </a:r>
            </a:p>
          </p:txBody>
        </p:sp>
        <p:sp>
          <p:nvSpPr>
            <p:cNvPr id="52" name="Arrow: Pentagon 51">
              <a:extLst>
                <a:ext uri="{FF2B5EF4-FFF2-40B4-BE49-F238E27FC236}">
                  <a16:creationId xmlns="" xmlns:a16="http://schemas.microsoft.com/office/drawing/2014/main" id="{D281683E-2299-426A-8E06-755C0A1F1223}"/>
                </a:ext>
              </a:extLst>
            </p:cNvPr>
            <p:cNvSpPr/>
            <p:nvPr/>
          </p:nvSpPr>
          <p:spPr>
            <a:xfrm>
              <a:off x="74507" y="4578028"/>
              <a:ext cx="1312828" cy="269803"/>
            </a:xfrm>
            <a:prstGeom prst="homePlat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Medical Accounts</a:t>
              </a:r>
            </a:p>
          </p:txBody>
        </p:sp>
        <p:sp>
          <p:nvSpPr>
            <p:cNvPr id="53" name="Arrow: Pentagon 52">
              <a:extLst>
                <a:ext uri="{FF2B5EF4-FFF2-40B4-BE49-F238E27FC236}">
                  <a16:creationId xmlns="" xmlns:a16="http://schemas.microsoft.com/office/drawing/2014/main" id="{59002BE1-5B6D-4366-AEDE-5CB420A30EB0}"/>
                </a:ext>
              </a:extLst>
            </p:cNvPr>
            <p:cNvSpPr/>
            <p:nvPr/>
          </p:nvSpPr>
          <p:spPr>
            <a:xfrm>
              <a:off x="4831042" y="4575680"/>
              <a:ext cx="1312828" cy="285668"/>
            </a:xfrm>
            <a:prstGeom prst="homePlat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Kitchen Duties</a:t>
              </a:r>
            </a:p>
          </p:txBody>
        </p:sp>
        <p:sp>
          <p:nvSpPr>
            <p:cNvPr id="54" name="Arrow: Pentagon 53">
              <a:extLst>
                <a:ext uri="{FF2B5EF4-FFF2-40B4-BE49-F238E27FC236}">
                  <a16:creationId xmlns="" xmlns:a16="http://schemas.microsoft.com/office/drawing/2014/main" id="{40C6F57C-05B6-4A1B-8D39-3184692D72EF}"/>
                </a:ext>
              </a:extLst>
            </p:cNvPr>
            <p:cNvSpPr/>
            <p:nvPr/>
          </p:nvSpPr>
          <p:spPr>
            <a:xfrm>
              <a:off x="6273694" y="4612862"/>
              <a:ext cx="1482986" cy="285668"/>
            </a:xfrm>
            <a:prstGeom prst="homePlat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Waste Management</a:t>
              </a:r>
            </a:p>
          </p:txBody>
        </p:sp>
        <p:sp>
          <p:nvSpPr>
            <p:cNvPr id="55" name="Arrow: Pentagon 54">
              <a:extLst>
                <a:ext uri="{FF2B5EF4-FFF2-40B4-BE49-F238E27FC236}">
                  <a16:creationId xmlns="" xmlns:a16="http://schemas.microsoft.com/office/drawing/2014/main" id="{14B3EDA6-F2E4-4EB1-AEF7-0DCB25042DC9}"/>
                </a:ext>
              </a:extLst>
            </p:cNvPr>
            <p:cNvSpPr/>
            <p:nvPr/>
          </p:nvSpPr>
          <p:spPr>
            <a:xfrm>
              <a:off x="1659297" y="4918710"/>
              <a:ext cx="2566492" cy="285668"/>
            </a:xfrm>
            <a:prstGeom prst="homePlat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Personal Hygiene Stock Control</a:t>
              </a:r>
            </a:p>
          </p:txBody>
        </p:sp>
        <p:sp>
          <p:nvSpPr>
            <p:cNvPr id="56" name="Arrow: Pentagon 55">
              <a:extLst>
                <a:ext uri="{FF2B5EF4-FFF2-40B4-BE49-F238E27FC236}">
                  <a16:creationId xmlns="" xmlns:a16="http://schemas.microsoft.com/office/drawing/2014/main" id="{7A9BF0B5-0040-4B12-9C23-EF4A2A0C62D5}"/>
                </a:ext>
              </a:extLst>
            </p:cNvPr>
            <p:cNvSpPr/>
            <p:nvPr/>
          </p:nvSpPr>
          <p:spPr>
            <a:xfrm>
              <a:off x="8785197" y="2967686"/>
              <a:ext cx="1792280" cy="269803"/>
            </a:xfrm>
            <a:prstGeom prst="homePlate">
              <a:avLst/>
            </a:prstGeom>
            <a:solidFill>
              <a:schemeClr val="accent1">
                <a:lumMod val="10000"/>
                <a:lumOff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Monitoring, Supervision &amp; Treatment</a:t>
              </a:r>
            </a:p>
          </p:txBody>
        </p:sp>
        <p:sp>
          <p:nvSpPr>
            <p:cNvPr id="57" name="Arrow: Pentagon 56">
              <a:extLst>
                <a:ext uri="{FF2B5EF4-FFF2-40B4-BE49-F238E27FC236}">
                  <a16:creationId xmlns="" xmlns:a16="http://schemas.microsoft.com/office/drawing/2014/main" id="{5C090ED3-48D8-4379-889B-1CF8E60C3E9A}"/>
                </a:ext>
              </a:extLst>
            </p:cNvPr>
            <p:cNvSpPr/>
            <p:nvPr/>
          </p:nvSpPr>
          <p:spPr>
            <a:xfrm>
              <a:off x="10220700" y="3328421"/>
              <a:ext cx="1151272" cy="269803"/>
            </a:xfrm>
            <a:prstGeom prst="homePlate">
              <a:avLst/>
            </a:prstGeom>
            <a:solidFill>
              <a:schemeClr val="accent1">
                <a:lumMod val="10000"/>
                <a:lumOff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Release</a:t>
              </a:r>
            </a:p>
          </p:txBody>
        </p:sp>
        <p:sp>
          <p:nvSpPr>
            <p:cNvPr id="58" name="Arrow: Pentagon 57">
              <a:extLst>
                <a:ext uri="{FF2B5EF4-FFF2-40B4-BE49-F238E27FC236}">
                  <a16:creationId xmlns="" xmlns:a16="http://schemas.microsoft.com/office/drawing/2014/main" id="{3358153C-AA85-4F42-A5EA-77DCED42251B}"/>
                </a:ext>
              </a:extLst>
            </p:cNvPr>
            <p:cNvSpPr/>
            <p:nvPr/>
          </p:nvSpPr>
          <p:spPr>
            <a:xfrm>
              <a:off x="7678898" y="4155770"/>
              <a:ext cx="1792280" cy="269803"/>
            </a:xfrm>
            <a:prstGeom prst="homePlate">
              <a:avLst/>
            </a:prstGeom>
            <a:solidFill>
              <a:schemeClr val="accent1">
                <a:lumMod val="10000"/>
                <a:lumOff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Monitoring, Supervision &amp; Treatment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="" xmlns:a16="http://schemas.microsoft.com/office/drawing/2014/main" id="{956B15BA-FE39-43D9-88F7-22A9D822D7F0}"/>
              </a:ext>
            </a:extLst>
          </p:cNvPr>
          <p:cNvGrpSpPr/>
          <p:nvPr/>
        </p:nvGrpSpPr>
        <p:grpSpPr>
          <a:xfrm>
            <a:off x="479427" y="6108823"/>
            <a:ext cx="6543195" cy="269803"/>
            <a:chOff x="177801" y="6261149"/>
            <a:chExt cx="6543195" cy="269803"/>
          </a:xfrm>
        </p:grpSpPr>
        <p:sp>
          <p:nvSpPr>
            <p:cNvPr id="8" name="Arrow: Pentagon 7">
              <a:extLst>
                <a:ext uri="{FF2B5EF4-FFF2-40B4-BE49-F238E27FC236}">
                  <a16:creationId xmlns="" xmlns:a16="http://schemas.microsoft.com/office/drawing/2014/main" id="{2D636EA4-1E4C-408D-851B-79BABCAB8BF5}"/>
                </a:ext>
              </a:extLst>
            </p:cNvPr>
            <p:cNvSpPr/>
            <p:nvPr/>
          </p:nvSpPr>
          <p:spPr>
            <a:xfrm>
              <a:off x="177801" y="6261149"/>
              <a:ext cx="1249260" cy="269803"/>
            </a:xfrm>
            <a:prstGeom prst="homePlat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Care</a:t>
              </a:r>
            </a:p>
          </p:txBody>
        </p:sp>
        <p:sp>
          <p:nvSpPr>
            <p:cNvPr id="14" name="Arrow: Pentagon 13">
              <a:extLst>
                <a:ext uri="{FF2B5EF4-FFF2-40B4-BE49-F238E27FC236}">
                  <a16:creationId xmlns="" xmlns:a16="http://schemas.microsoft.com/office/drawing/2014/main" id="{30AD2CD7-DA88-404D-8BDC-FAF89BDF8E3A}"/>
                </a:ext>
              </a:extLst>
            </p:cNvPr>
            <p:cNvSpPr/>
            <p:nvPr/>
          </p:nvSpPr>
          <p:spPr>
            <a:xfrm>
              <a:off x="1501285" y="6261149"/>
              <a:ext cx="1249260" cy="269803"/>
            </a:xfrm>
            <a:prstGeom prst="homePlat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Incarceration</a:t>
              </a:r>
            </a:p>
          </p:txBody>
        </p:sp>
        <p:sp>
          <p:nvSpPr>
            <p:cNvPr id="16" name="Arrow: Pentagon 15">
              <a:extLst>
                <a:ext uri="{FF2B5EF4-FFF2-40B4-BE49-F238E27FC236}">
                  <a16:creationId xmlns="" xmlns:a16="http://schemas.microsoft.com/office/drawing/2014/main" id="{308BEDCD-6E19-4E31-9949-F9FB485D6883}"/>
                </a:ext>
              </a:extLst>
            </p:cNvPr>
            <p:cNvSpPr/>
            <p:nvPr/>
          </p:nvSpPr>
          <p:spPr>
            <a:xfrm>
              <a:off x="4148253" y="6261149"/>
              <a:ext cx="1249260" cy="269803"/>
            </a:xfrm>
            <a:prstGeom prst="homePlat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Rehabilitation</a:t>
              </a:r>
            </a:p>
          </p:txBody>
        </p:sp>
        <p:sp>
          <p:nvSpPr>
            <p:cNvPr id="28" name="Arrow: Pentagon 27">
              <a:extLst>
                <a:ext uri="{FF2B5EF4-FFF2-40B4-BE49-F238E27FC236}">
                  <a16:creationId xmlns="" xmlns:a16="http://schemas.microsoft.com/office/drawing/2014/main" id="{18D00C87-83CF-4999-94C4-9A52C7C03078}"/>
                </a:ext>
              </a:extLst>
            </p:cNvPr>
            <p:cNvSpPr/>
            <p:nvPr/>
          </p:nvSpPr>
          <p:spPr>
            <a:xfrm>
              <a:off x="2824769" y="6261149"/>
              <a:ext cx="1249260" cy="269803"/>
            </a:xfrm>
            <a:prstGeom prst="homePlat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Security</a:t>
              </a:r>
            </a:p>
          </p:txBody>
        </p:sp>
        <p:sp>
          <p:nvSpPr>
            <p:cNvPr id="59" name="Arrow: Pentagon 58">
              <a:extLst>
                <a:ext uri="{FF2B5EF4-FFF2-40B4-BE49-F238E27FC236}">
                  <a16:creationId xmlns="" xmlns:a16="http://schemas.microsoft.com/office/drawing/2014/main" id="{A56FFF85-9019-400F-AD67-96E0C0B83D29}"/>
                </a:ext>
              </a:extLst>
            </p:cNvPr>
            <p:cNvSpPr/>
            <p:nvPr/>
          </p:nvSpPr>
          <p:spPr>
            <a:xfrm>
              <a:off x="5471736" y="6261149"/>
              <a:ext cx="1249260" cy="269803"/>
            </a:xfrm>
            <a:prstGeom prst="homePlate">
              <a:avLst/>
            </a:prstGeom>
            <a:solidFill>
              <a:schemeClr val="accent1">
                <a:lumMod val="10000"/>
                <a:lumOff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Social Reintegration</a:t>
              </a:r>
            </a:p>
          </p:txBody>
        </p:sp>
      </p:grpSp>
      <p:sp>
        <p:nvSpPr>
          <p:cNvPr id="62" name="Arrow: Pentagon 61">
            <a:extLst>
              <a:ext uri="{FF2B5EF4-FFF2-40B4-BE49-F238E27FC236}">
                <a16:creationId xmlns="" xmlns:a16="http://schemas.microsoft.com/office/drawing/2014/main" id="{7780721D-4907-4DF0-BD13-FA69B67FE641}"/>
              </a:ext>
            </a:extLst>
          </p:cNvPr>
          <p:cNvSpPr/>
          <p:nvPr/>
        </p:nvSpPr>
        <p:spPr>
          <a:xfrm>
            <a:off x="558688" y="2617353"/>
            <a:ext cx="1734329" cy="269803"/>
          </a:xfrm>
          <a:prstGeom prst="homePlat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GB" sz="1000">
                <a:solidFill>
                  <a:sysClr val="windowText" lastClr="000000"/>
                </a:solidFill>
              </a:rPr>
              <a:t>Perimeter Fence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01E57E20-7953-481D-A324-FC8ACEC0F506}"/>
              </a:ext>
            </a:extLst>
          </p:cNvPr>
          <p:cNvSpPr/>
          <p:nvPr/>
        </p:nvSpPr>
        <p:spPr>
          <a:xfrm>
            <a:off x="2494003" y="2904714"/>
            <a:ext cx="5586396" cy="1306334"/>
          </a:xfrm>
          <a:prstGeom prst="rect">
            <a:avLst/>
          </a:prstGeom>
          <a:noFill/>
          <a:ln w="1905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</a:endParaRPr>
          </a:p>
        </p:txBody>
      </p:sp>
      <p:sp>
        <p:nvSpPr>
          <p:cNvPr id="63" name="Rectangle: Rounded Corners 62">
            <a:extLst>
              <a:ext uri="{FF2B5EF4-FFF2-40B4-BE49-F238E27FC236}">
                <a16:creationId xmlns="" xmlns:a16="http://schemas.microsoft.com/office/drawing/2014/main" id="{89381D99-421B-43AC-BF90-EC5F9D8B6CE7}"/>
              </a:ext>
            </a:extLst>
          </p:cNvPr>
          <p:cNvSpPr/>
          <p:nvPr/>
        </p:nvSpPr>
        <p:spPr>
          <a:xfrm>
            <a:off x="2444313" y="1230663"/>
            <a:ext cx="8189089" cy="1566700"/>
          </a:xfrm>
          <a:prstGeom prst="roundRect">
            <a:avLst/>
          </a:prstGeom>
          <a:solidFill>
            <a:schemeClr val="bg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n-GB" sz="1400">
                <a:solidFill>
                  <a:prstClr val="black"/>
                </a:solidFill>
              </a:rPr>
              <a:t>Programme participation is limited largely by the accessibility of security officials to escort offenders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n-GB" sz="1400">
                <a:solidFill>
                  <a:prstClr val="black"/>
                </a:solidFill>
              </a:rPr>
              <a:t>Work teams have insufficient resources to maximise productivity (personnel and assets/tools)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n-GB" sz="1400">
                <a:solidFill>
                  <a:prstClr val="black"/>
                </a:solidFill>
              </a:rPr>
              <a:t>Performance targets for rehabilitation programmes focus more upon the completion of activities with the assumption that rehabilitation will be achieved as a result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n-GB" sz="1400">
                <a:solidFill>
                  <a:prstClr val="black"/>
                </a:solidFill>
              </a:rPr>
              <a:t>Security officials perform certain Rehabilitation programmes but may not be sufficiently skilled to do so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="" xmlns:a16="http://schemas.microsoft.com/office/drawing/2014/main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</a:t>
            </a:r>
            <a:r>
              <a:rPr lang="da-DK" sz="1400" b="1" dirty="0" smtClean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2)</a:t>
            </a:r>
            <a:endParaRPr lang="da-DK" sz="1400" b="1" dirty="0">
              <a:solidFill>
                <a:srgbClr val="FFFFFF"/>
              </a:solidFill>
              <a:latin typeface="Segoe UI Light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8139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B05EBCF-154B-4670-B219-8F88FAB15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E4EDC-57F8-4D5C-B13E-A981C5F2F71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76361-EF4C-4C8E-A820-DCC1F8FA85C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44450"/>
            <a:ext cx="12110936" cy="1014413"/>
          </a:xfrm>
        </p:spPr>
        <p:txBody>
          <a:bodyPr anchor="t">
            <a:normAutofit/>
          </a:bodyPr>
          <a:lstStyle/>
          <a:p>
            <a:r>
              <a:rPr lang="en-GB" sz="2400" b="1" dirty="0">
                <a:latin typeface="Georgia" panose="02040502050405020303" pitchFamily="18" charset="0"/>
              </a:rPr>
              <a:t>Process gaps in Care are linked to non-dedicated resources, ICT, facilities and staff retention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="" xmlns:a16="http://schemas.microsoft.com/office/drawing/2014/main" id="{956B15BA-FE39-43D9-88F7-22A9D822D7F0}"/>
              </a:ext>
            </a:extLst>
          </p:cNvPr>
          <p:cNvGrpSpPr/>
          <p:nvPr/>
        </p:nvGrpSpPr>
        <p:grpSpPr>
          <a:xfrm>
            <a:off x="479427" y="6108823"/>
            <a:ext cx="6543195" cy="269803"/>
            <a:chOff x="177801" y="6261149"/>
            <a:chExt cx="6543195" cy="269803"/>
          </a:xfrm>
        </p:grpSpPr>
        <p:sp>
          <p:nvSpPr>
            <p:cNvPr id="8" name="Arrow: Pentagon 7">
              <a:extLst>
                <a:ext uri="{FF2B5EF4-FFF2-40B4-BE49-F238E27FC236}">
                  <a16:creationId xmlns="" xmlns:a16="http://schemas.microsoft.com/office/drawing/2014/main" id="{2D636EA4-1E4C-408D-851B-79BABCAB8BF5}"/>
                </a:ext>
              </a:extLst>
            </p:cNvPr>
            <p:cNvSpPr/>
            <p:nvPr/>
          </p:nvSpPr>
          <p:spPr>
            <a:xfrm>
              <a:off x="177801" y="6261149"/>
              <a:ext cx="1249260" cy="269803"/>
            </a:xfrm>
            <a:prstGeom prst="homePlat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Care</a:t>
              </a:r>
            </a:p>
          </p:txBody>
        </p:sp>
        <p:sp>
          <p:nvSpPr>
            <p:cNvPr id="14" name="Arrow: Pentagon 13">
              <a:extLst>
                <a:ext uri="{FF2B5EF4-FFF2-40B4-BE49-F238E27FC236}">
                  <a16:creationId xmlns="" xmlns:a16="http://schemas.microsoft.com/office/drawing/2014/main" id="{30AD2CD7-DA88-404D-8BDC-FAF89BDF8E3A}"/>
                </a:ext>
              </a:extLst>
            </p:cNvPr>
            <p:cNvSpPr/>
            <p:nvPr/>
          </p:nvSpPr>
          <p:spPr>
            <a:xfrm>
              <a:off x="1501285" y="6261149"/>
              <a:ext cx="1249260" cy="269803"/>
            </a:xfrm>
            <a:prstGeom prst="homePlat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Incarceration</a:t>
              </a:r>
            </a:p>
          </p:txBody>
        </p:sp>
        <p:sp>
          <p:nvSpPr>
            <p:cNvPr id="16" name="Arrow: Pentagon 15">
              <a:extLst>
                <a:ext uri="{FF2B5EF4-FFF2-40B4-BE49-F238E27FC236}">
                  <a16:creationId xmlns="" xmlns:a16="http://schemas.microsoft.com/office/drawing/2014/main" id="{308BEDCD-6E19-4E31-9949-F9FB485D6883}"/>
                </a:ext>
              </a:extLst>
            </p:cNvPr>
            <p:cNvSpPr/>
            <p:nvPr/>
          </p:nvSpPr>
          <p:spPr>
            <a:xfrm>
              <a:off x="4148253" y="6261149"/>
              <a:ext cx="1249260" cy="269803"/>
            </a:xfrm>
            <a:prstGeom prst="homePlat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Rehabilitation</a:t>
              </a:r>
            </a:p>
          </p:txBody>
        </p:sp>
        <p:sp>
          <p:nvSpPr>
            <p:cNvPr id="28" name="Arrow: Pentagon 27">
              <a:extLst>
                <a:ext uri="{FF2B5EF4-FFF2-40B4-BE49-F238E27FC236}">
                  <a16:creationId xmlns="" xmlns:a16="http://schemas.microsoft.com/office/drawing/2014/main" id="{18D00C87-83CF-4999-94C4-9A52C7C03078}"/>
                </a:ext>
              </a:extLst>
            </p:cNvPr>
            <p:cNvSpPr/>
            <p:nvPr/>
          </p:nvSpPr>
          <p:spPr>
            <a:xfrm>
              <a:off x="2824769" y="6261149"/>
              <a:ext cx="1249260" cy="269803"/>
            </a:xfrm>
            <a:prstGeom prst="homePlat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Security</a:t>
              </a:r>
            </a:p>
          </p:txBody>
        </p:sp>
        <p:sp>
          <p:nvSpPr>
            <p:cNvPr id="59" name="Arrow: Pentagon 58">
              <a:extLst>
                <a:ext uri="{FF2B5EF4-FFF2-40B4-BE49-F238E27FC236}">
                  <a16:creationId xmlns="" xmlns:a16="http://schemas.microsoft.com/office/drawing/2014/main" id="{A56FFF85-9019-400F-AD67-96E0C0B83D29}"/>
                </a:ext>
              </a:extLst>
            </p:cNvPr>
            <p:cNvSpPr/>
            <p:nvPr/>
          </p:nvSpPr>
          <p:spPr>
            <a:xfrm>
              <a:off x="5471736" y="6261149"/>
              <a:ext cx="1249260" cy="269803"/>
            </a:xfrm>
            <a:prstGeom prst="homePlate">
              <a:avLst/>
            </a:prstGeom>
            <a:solidFill>
              <a:schemeClr val="accent1">
                <a:lumMod val="10000"/>
                <a:lumOff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Social Reintegration</a:t>
              </a:r>
            </a:p>
          </p:txBody>
        </p:sp>
      </p:grpSp>
      <p:sp>
        <p:nvSpPr>
          <p:cNvPr id="62" name="Arrow: Pentagon 61">
            <a:extLst>
              <a:ext uri="{FF2B5EF4-FFF2-40B4-BE49-F238E27FC236}">
                <a16:creationId xmlns="" xmlns:a16="http://schemas.microsoft.com/office/drawing/2014/main" id="{7780721D-4907-4DF0-BD13-FA69B67FE641}"/>
              </a:ext>
            </a:extLst>
          </p:cNvPr>
          <p:cNvSpPr/>
          <p:nvPr/>
        </p:nvSpPr>
        <p:spPr>
          <a:xfrm>
            <a:off x="558688" y="2617353"/>
            <a:ext cx="1734329" cy="269803"/>
          </a:xfrm>
          <a:prstGeom prst="homePlat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GB" sz="1000">
                <a:solidFill>
                  <a:sysClr val="windowText" lastClr="000000"/>
                </a:solidFill>
              </a:rPr>
              <a:t>Perimeter Fence</a:t>
            </a:r>
          </a:p>
        </p:txBody>
      </p:sp>
      <p:sp>
        <p:nvSpPr>
          <p:cNvPr id="63" name="Rectangle: Rounded Corners 62">
            <a:extLst>
              <a:ext uri="{FF2B5EF4-FFF2-40B4-BE49-F238E27FC236}">
                <a16:creationId xmlns="" xmlns:a16="http://schemas.microsoft.com/office/drawing/2014/main" id="{89381D99-421B-43AC-BF90-EC5F9D8B6CE7}"/>
              </a:ext>
            </a:extLst>
          </p:cNvPr>
          <p:cNvSpPr/>
          <p:nvPr/>
        </p:nvSpPr>
        <p:spPr>
          <a:xfrm>
            <a:off x="2372278" y="1534214"/>
            <a:ext cx="7843640" cy="1101094"/>
          </a:xfrm>
          <a:prstGeom prst="roundRect">
            <a:avLst/>
          </a:prstGeom>
          <a:solidFill>
            <a:schemeClr val="bg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n-GB" sz="1400">
                <a:solidFill>
                  <a:prstClr val="black"/>
                </a:solidFill>
              </a:rPr>
              <a:t>Resources are insufficient to carry out specified care processes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n-GB" sz="1400">
                <a:solidFill>
                  <a:prstClr val="black"/>
                </a:solidFill>
              </a:rPr>
              <a:t>Difficulty in maintaining professional service providers as DCS tariffs are non-competitive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n-GB" sz="1400">
                <a:solidFill>
                  <a:prstClr val="black"/>
                </a:solidFill>
              </a:rPr>
              <a:t>Maintenance of health care facilities is lacking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n-GB" sz="1400">
                <a:solidFill>
                  <a:prstClr val="black"/>
                </a:solidFill>
              </a:rPr>
              <a:t>A lack of trust in ICT systems’ reliability results in manual process duplication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698F1413-8AF0-4834-83AB-D1433CE2CA90}"/>
              </a:ext>
            </a:extLst>
          </p:cNvPr>
          <p:cNvGrpSpPr/>
          <p:nvPr/>
        </p:nvGrpSpPr>
        <p:grpSpPr>
          <a:xfrm>
            <a:off x="376133" y="1189852"/>
            <a:ext cx="11336441" cy="4796420"/>
            <a:chOff x="74507" y="1189852"/>
            <a:chExt cx="11336441" cy="4796420"/>
          </a:xfrm>
        </p:grpSpPr>
        <p:sp>
          <p:nvSpPr>
            <p:cNvPr id="3" name="Rectangle 2">
              <a:extLst>
                <a:ext uri="{FF2B5EF4-FFF2-40B4-BE49-F238E27FC236}">
                  <a16:creationId xmlns="" xmlns:a16="http://schemas.microsoft.com/office/drawing/2014/main" id="{0DCE9512-B4EE-4784-A76B-DE148FA8C1D2}"/>
                </a:ext>
              </a:extLst>
            </p:cNvPr>
            <p:cNvSpPr/>
            <p:nvPr/>
          </p:nvSpPr>
          <p:spPr>
            <a:xfrm>
              <a:off x="177800" y="1396149"/>
              <a:ext cx="11233148" cy="4590123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29CDC84A-F608-47FA-8722-C3893BCD7008}"/>
                </a:ext>
              </a:extLst>
            </p:cNvPr>
            <p:cNvSpPr/>
            <p:nvPr/>
          </p:nvSpPr>
          <p:spPr>
            <a:xfrm>
              <a:off x="2192378" y="1651286"/>
              <a:ext cx="4368082" cy="4238605"/>
            </a:xfrm>
            <a:prstGeom prst="rect">
              <a:avLst/>
            </a:prstGeom>
            <a:ln w="28575">
              <a:solidFill>
                <a:schemeClr val="accent2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="" xmlns:a16="http://schemas.microsoft.com/office/drawing/2014/main" id="{0BA6AF44-0FB8-4EEA-917E-F07987558510}"/>
                </a:ext>
              </a:extLst>
            </p:cNvPr>
            <p:cNvSpPr/>
            <p:nvPr/>
          </p:nvSpPr>
          <p:spPr>
            <a:xfrm>
              <a:off x="311864" y="1189852"/>
              <a:ext cx="1387494" cy="425637"/>
            </a:xfrm>
            <a:prstGeom prst="round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400">
                  <a:solidFill>
                    <a:prstClr val="white"/>
                  </a:solidFill>
                </a:rPr>
                <a:t>Management Area</a:t>
              </a: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="" xmlns:a16="http://schemas.microsoft.com/office/drawing/2014/main" id="{BFE4AE92-7369-4B59-9E07-1227C5BFFBCA}"/>
                </a:ext>
              </a:extLst>
            </p:cNvPr>
            <p:cNvSpPr/>
            <p:nvPr/>
          </p:nvSpPr>
          <p:spPr>
            <a:xfrm>
              <a:off x="2402435" y="1477190"/>
              <a:ext cx="1387494" cy="425637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400">
                  <a:solidFill>
                    <a:prstClr val="white"/>
                  </a:solidFill>
                </a:rPr>
                <a:t>Correctional Centre</a:t>
              </a:r>
            </a:p>
          </p:txBody>
        </p:sp>
        <p:sp>
          <p:nvSpPr>
            <p:cNvPr id="15" name="Arrow: Pentagon 14">
              <a:extLst>
                <a:ext uri="{FF2B5EF4-FFF2-40B4-BE49-F238E27FC236}">
                  <a16:creationId xmlns="" xmlns:a16="http://schemas.microsoft.com/office/drawing/2014/main" id="{6672B3EE-AB6A-4A9C-8D16-429715BE8732}"/>
                </a:ext>
              </a:extLst>
            </p:cNvPr>
            <p:cNvSpPr/>
            <p:nvPr/>
          </p:nvSpPr>
          <p:spPr>
            <a:xfrm>
              <a:off x="6269207" y="3618076"/>
              <a:ext cx="1487473" cy="274372"/>
            </a:xfrm>
            <a:prstGeom prst="homePlat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External Escorting</a:t>
              </a:r>
            </a:p>
          </p:txBody>
        </p:sp>
        <p:sp>
          <p:nvSpPr>
            <p:cNvPr id="18" name="Arrow: Pentagon 17">
              <a:extLst>
                <a:ext uri="{FF2B5EF4-FFF2-40B4-BE49-F238E27FC236}">
                  <a16:creationId xmlns="" xmlns:a16="http://schemas.microsoft.com/office/drawing/2014/main" id="{9CE93914-84BD-4F72-874C-5D21518237B4}"/>
                </a:ext>
              </a:extLst>
            </p:cNvPr>
            <p:cNvSpPr/>
            <p:nvPr/>
          </p:nvSpPr>
          <p:spPr>
            <a:xfrm>
              <a:off x="5845924" y="1984739"/>
              <a:ext cx="1022195" cy="269803"/>
            </a:xfrm>
            <a:prstGeom prst="homePlat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Release</a:t>
              </a:r>
            </a:p>
          </p:txBody>
        </p:sp>
        <p:sp>
          <p:nvSpPr>
            <p:cNvPr id="20" name="Arrow: Pentagon 19">
              <a:extLst>
                <a:ext uri="{FF2B5EF4-FFF2-40B4-BE49-F238E27FC236}">
                  <a16:creationId xmlns="" xmlns:a16="http://schemas.microsoft.com/office/drawing/2014/main" id="{22A7F40D-EFFD-4EC3-99C8-5D31C4A54CB9}"/>
                </a:ext>
              </a:extLst>
            </p:cNvPr>
            <p:cNvSpPr/>
            <p:nvPr/>
          </p:nvSpPr>
          <p:spPr>
            <a:xfrm>
              <a:off x="3162328" y="1969340"/>
              <a:ext cx="2475428" cy="269804"/>
            </a:xfrm>
            <a:prstGeom prst="homePlat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Assessment &amp; Sentence Planning</a:t>
              </a:r>
            </a:p>
          </p:txBody>
        </p:sp>
        <p:sp>
          <p:nvSpPr>
            <p:cNvPr id="22" name="Arrow: Pentagon 21">
              <a:extLst>
                <a:ext uri="{FF2B5EF4-FFF2-40B4-BE49-F238E27FC236}">
                  <a16:creationId xmlns="" xmlns:a16="http://schemas.microsoft.com/office/drawing/2014/main" id="{D97A2FD8-11C2-4646-B1CE-EDA1BB4A0179}"/>
                </a:ext>
              </a:extLst>
            </p:cNvPr>
            <p:cNvSpPr/>
            <p:nvPr/>
          </p:nvSpPr>
          <p:spPr>
            <a:xfrm>
              <a:off x="1664453" y="1969341"/>
              <a:ext cx="1314416" cy="269803"/>
            </a:xfrm>
            <a:prstGeom prst="homePlat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Admission</a:t>
              </a:r>
            </a:p>
          </p:txBody>
        </p:sp>
        <p:sp>
          <p:nvSpPr>
            <p:cNvPr id="23" name="Arrow: Pentagon 22">
              <a:extLst>
                <a:ext uri="{FF2B5EF4-FFF2-40B4-BE49-F238E27FC236}">
                  <a16:creationId xmlns="" xmlns:a16="http://schemas.microsoft.com/office/drawing/2014/main" id="{B3666F85-F36B-42CE-A35D-2E78C810CAF2}"/>
                </a:ext>
              </a:extLst>
            </p:cNvPr>
            <p:cNvSpPr/>
            <p:nvPr/>
          </p:nvSpPr>
          <p:spPr>
            <a:xfrm>
              <a:off x="4224676" y="2949731"/>
              <a:ext cx="1919195" cy="269803"/>
            </a:xfrm>
            <a:prstGeom prst="homePlat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Correctional Programmes</a:t>
              </a:r>
            </a:p>
          </p:txBody>
        </p:sp>
        <p:sp>
          <p:nvSpPr>
            <p:cNvPr id="24" name="Arrow: Pentagon 23">
              <a:extLst>
                <a:ext uri="{FF2B5EF4-FFF2-40B4-BE49-F238E27FC236}">
                  <a16:creationId xmlns="" xmlns:a16="http://schemas.microsoft.com/office/drawing/2014/main" id="{BD824968-6AEE-4484-873C-DE015449B1D4}"/>
                </a:ext>
              </a:extLst>
            </p:cNvPr>
            <p:cNvSpPr/>
            <p:nvPr/>
          </p:nvSpPr>
          <p:spPr>
            <a:xfrm>
              <a:off x="2262300" y="3267004"/>
              <a:ext cx="1919195" cy="269803"/>
            </a:xfrm>
            <a:prstGeom prst="homePlat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Psychological Services</a:t>
              </a:r>
            </a:p>
          </p:txBody>
        </p:sp>
        <p:sp>
          <p:nvSpPr>
            <p:cNvPr id="25" name="Arrow: Pentagon 24">
              <a:extLst>
                <a:ext uri="{FF2B5EF4-FFF2-40B4-BE49-F238E27FC236}">
                  <a16:creationId xmlns="" xmlns:a16="http://schemas.microsoft.com/office/drawing/2014/main" id="{D644E281-7E6B-41AD-9D2F-DACA4D298EDA}"/>
                </a:ext>
              </a:extLst>
            </p:cNvPr>
            <p:cNvSpPr/>
            <p:nvPr/>
          </p:nvSpPr>
          <p:spPr>
            <a:xfrm>
              <a:off x="2271417" y="3585661"/>
              <a:ext cx="1919195" cy="269803"/>
            </a:xfrm>
            <a:prstGeom prst="homePlat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Social Work</a:t>
              </a:r>
            </a:p>
          </p:txBody>
        </p:sp>
        <p:sp>
          <p:nvSpPr>
            <p:cNvPr id="26" name="Arrow: Pentagon 25">
              <a:extLst>
                <a:ext uri="{FF2B5EF4-FFF2-40B4-BE49-F238E27FC236}">
                  <a16:creationId xmlns="" xmlns:a16="http://schemas.microsoft.com/office/drawing/2014/main" id="{3B9C0CE5-6172-4D0E-BDF0-0BD050576FDD}"/>
                </a:ext>
              </a:extLst>
            </p:cNvPr>
            <p:cNvSpPr/>
            <p:nvPr/>
          </p:nvSpPr>
          <p:spPr>
            <a:xfrm>
              <a:off x="4224675" y="3585660"/>
              <a:ext cx="1919195" cy="269803"/>
            </a:xfrm>
            <a:prstGeom prst="homePlat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Spiritual Care</a:t>
              </a:r>
            </a:p>
          </p:txBody>
        </p:sp>
        <p:sp>
          <p:nvSpPr>
            <p:cNvPr id="27" name="Arrow: Pentagon 26">
              <a:extLst>
                <a:ext uri="{FF2B5EF4-FFF2-40B4-BE49-F238E27FC236}">
                  <a16:creationId xmlns="" xmlns:a16="http://schemas.microsoft.com/office/drawing/2014/main" id="{73ED30BB-C54F-4E13-9CF5-1CE19110CC54}"/>
                </a:ext>
              </a:extLst>
            </p:cNvPr>
            <p:cNvSpPr/>
            <p:nvPr/>
          </p:nvSpPr>
          <p:spPr>
            <a:xfrm>
              <a:off x="6269208" y="3273806"/>
              <a:ext cx="1487472" cy="283023"/>
            </a:xfrm>
            <a:prstGeom prst="homePlat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Labour</a:t>
              </a:r>
            </a:p>
          </p:txBody>
        </p:sp>
        <p:sp>
          <p:nvSpPr>
            <p:cNvPr id="29" name="Arrow: Pentagon 28">
              <a:extLst>
                <a:ext uri="{FF2B5EF4-FFF2-40B4-BE49-F238E27FC236}">
                  <a16:creationId xmlns="" xmlns:a16="http://schemas.microsoft.com/office/drawing/2014/main" id="{8775FB1D-08CB-41E0-AFED-ACB1EFAB504D}"/>
                </a:ext>
              </a:extLst>
            </p:cNvPr>
            <p:cNvSpPr/>
            <p:nvPr/>
          </p:nvSpPr>
          <p:spPr>
            <a:xfrm>
              <a:off x="2271417" y="5237303"/>
              <a:ext cx="4300941" cy="269803"/>
            </a:xfrm>
            <a:prstGeom prst="homePlat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Internal  Escorting</a:t>
              </a:r>
            </a:p>
          </p:txBody>
        </p:sp>
        <p:sp>
          <p:nvSpPr>
            <p:cNvPr id="30" name="Arrow: Pentagon 29">
              <a:extLst>
                <a:ext uri="{FF2B5EF4-FFF2-40B4-BE49-F238E27FC236}">
                  <a16:creationId xmlns="" xmlns:a16="http://schemas.microsoft.com/office/drawing/2014/main" id="{71ECFC97-8CF7-4E04-8439-62E8BE1200C5}"/>
                </a:ext>
              </a:extLst>
            </p:cNvPr>
            <p:cNvSpPr/>
            <p:nvPr/>
          </p:nvSpPr>
          <p:spPr>
            <a:xfrm>
              <a:off x="2271417" y="5564100"/>
              <a:ext cx="4300941" cy="269803"/>
            </a:xfrm>
            <a:prstGeom prst="homePlat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Movement Control</a:t>
              </a:r>
            </a:p>
          </p:txBody>
        </p:sp>
        <p:sp>
          <p:nvSpPr>
            <p:cNvPr id="32" name="Arrow: Pentagon 31">
              <a:extLst>
                <a:ext uri="{FF2B5EF4-FFF2-40B4-BE49-F238E27FC236}">
                  <a16:creationId xmlns="" xmlns:a16="http://schemas.microsoft.com/office/drawing/2014/main" id="{80A58B20-1D94-48F7-A610-4418FDFAA0E7}"/>
                </a:ext>
              </a:extLst>
            </p:cNvPr>
            <p:cNvSpPr/>
            <p:nvPr/>
          </p:nvSpPr>
          <p:spPr>
            <a:xfrm>
              <a:off x="3162328" y="2296137"/>
              <a:ext cx="2475428" cy="269804"/>
            </a:xfrm>
            <a:prstGeom prst="homePlat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Case Review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="" xmlns:a16="http://schemas.microsoft.com/office/drawing/2014/main" id="{CDAEE9FC-84ED-4346-AD4A-6D7E1B42A63D}"/>
                </a:ext>
              </a:extLst>
            </p:cNvPr>
            <p:cNvSpPr/>
            <p:nvPr/>
          </p:nvSpPr>
          <p:spPr>
            <a:xfrm>
              <a:off x="8443923" y="1666024"/>
              <a:ext cx="2841688" cy="2189439"/>
            </a:xfrm>
            <a:prstGeom prst="rect">
              <a:avLst/>
            </a:prstGeom>
            <a:ln w="28575"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="" xmlns:a16="http://schemas.microsoft.com/office/drawing/2014/main" id="{A610ED03-19B6-4FF9-8EEF-AA1A6B166B2D}"/>
                </a:ext>
              </a:extLst>
            </p:cNvPr>
            <p:cNvSpPr/>
            <p:nvPr/>
          </p:nvSpPr>
          <p:spPr>
            <a:xfrm>
              <a:off x="6332320" y="2335538"/>
              <a:ext cx="2266514" cy="592645"/>
            </a:xfrm>
            <a:prstGeom prst="rect">
              <a:avLst/>
            </a:prstGeom>
            <a:ln w="28575">
              <a:solidFill>
                <a:schemeClr val="accent5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31" name="Arrow: Pentagon 30">
              <a:extLst>
                <a:ext uri="{FF2B5EF4-FFF2-40B4-BE49-F238E27FC236}">
                  <a16:creationId xmlns="" xmlns:a16="http://schemas.microsoft.com/office/drawing/2014/main" id="{1BEAD87B-BD64-4235-ACF0-35DC8306BE34}"/>
                </a:ext>
              </a:extLst>
            </p:cNvPr>
            <p:cNvSpPr/>
            <p:nvPr/>
          </p:nvSpPr>
          <p:spPr>
            <a:xfrm>
              <a:off x="3162328" y="2622934"/>
              <a:ext cx="3748972" cy="269804"/>
            </a:xfrm>
            <a:prstGeom prst="homePlat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CMC Treatment &amp; CMC Profiling</a:t>
              </a:r>
            </a:p>
          </p:txBody>
        </p:sp>
        <p:sp>
          <p:nvSpPr>
            <p:cNvPr id="35" name="Rectangle: Rounded Corners 34">
              <a:extLst>
                <a:ext uri="{FF2B5EF4-FFF2-40B4-BE49-F238E27FC236}">
                  <a16:creationId xmlns="" xmlns:a16="http://schemas.microsoft.com/office/drawing/2014/main" id="{4E601B0F-7233-498B-AFD8-0B7D13180321}"/>
                </a:ext>
              </a:extLst>
            </p:cNvPr>
            <p:cNvSpPr/>
            <p:nvPr/>
          </p:nvSpPr>
          <p:spPr>
            <a:xfrm>
              <a:off x="6911300" y="2158276"/>
              <a:ext cx="1193682" cy="425637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400">
                  <a:solidFill>
                    <a:prstClr val="white"/>
                  </a:solidFill>
                </a:rPr>
                <a:t>Parole Board</a:t>
              </a:r>
            </a:p>
          </p:txBody>
        </p:sp>
        <p:sp>
          <p:nvSpPr>
            <p:cNvPr id="36" name="Arrow: Pentagon 35">
              <a:extLst>
                <a:ext uri="{FF2B5EF4-FFF2-40B4-BE49-F238E27FC236}">
                  <a16:creationId xmlns="" xmlns:a16="http://schemas.microsoft.com/office/drawing/2014/main" id="{FB83DE94-34C2-433C-99A7-B863593B0D24}"/>
                </a:ext>
              </a:extLst>
            </p:cNvPr>
            <p:cNvSpPr/>
            <p:nvPr/>
          </p:nvSpPr>
          <p:spPr>
            <a:xfrm>
              <a:off x="91439" y="1969340"/>
              <a:ext cx="1440182" cy="269803"/>
            </a:xfrm>
            <a:prstGeom prst="homePlat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Access Gate Control</a:t>
              </a:r>
            </a:p>
          </p:txBody>
        </p:sp>
        <p:sp>
          <p:nvSpPr>
            <p:cNvPr id="37" name="Arrow: Pentagon 36">
              <a:extLst>
                <a:ext uri="{FF2B5EF4-FFF2-40B4-BE49-F238E27FC236}">
                  <a16:creationId xmlns="" xmlns:a16="http://schemas.microsoft.com/office/drawing/2014/main" id="{8CBE7EF2-E692-4510-9114-102EDD0C0A9F}"/>
                </a:ext>
              </a:extLst>
            </p:cNvPr>
            <p:cNvSpPr/>
            <p:nvPr/>
          </p:nvSpPr>
          <p:spPr>
            <a:xfrm>
              <a:off x="266808" y="2313610"/>
              <a:ext cx="1734329" cy="269803"/>
            </a:xfrm>
            <a:prstGeom prst="homePlat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Watchtowers</a:t>
              </a:r>
            </a:p>
          </p:txBody>
        </p:sp>
        <p:sp>
          <p:nvSpPr>
            <p:cNvPr id="39" name="Arrow: Pentagon 38">
              <a:extLst>
                <a:ext uri="{FF2B5EF4-FFF2-40B4-BE49-F238E27FC236}">
                  <a16:creationId xmlns="" xmlns:a16="http://schemas.microsoft.com/office/drawing/2014/main" id="{CF486134-AC80-4AD3-8FE1-E2C4417BC793}"/>
                </a:ext>
              </a:extLst>
            </p:cNvPr>
            <p:cNvSpPr/>
            <p:nvPr/>
          </p:nvSpPr>
          <p:spPr>
            <a:xfrm>
              <a:off x="4224676" y="3276527"/>
              <a:ext cx="1919195" cy="269803"/>
            </a:xfrm>
            <a:prstGeom prst="homePlat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Skills Development</a:t>
              </a:r>
            </a:p>
          </p:txBody>
        </p:sp>
        <p:sp>
          <p:nvSpPr>
            <p:cNvPr id="40" name="Arrow: Pentagon 39">
              <a:extLst>
                <a:ext uri="{FF2B5EF4-FFF2-40B4-BE49-F238E27FC236}">
                  <a16:creationId xmlns="" xmlns:a16="http://schemas.microsoft.com/office/drawing/2014/main" id="{4732FE83-D19A-4AE1-B36B-346C745E1311}"/>
                </a:ext>
              </a:extLst>
            </p:cNvPr>
            <p:cNvSpPr/>
            <p:nvPr/>
          </p:nvSpPr>
          <p:spPr>
            <a:xfrm>
              <a:off x="8150406" y="2620215"/>
              <a:ext cx="1022195" cy="269803"/>
            </a:xfrm>
            <a:prstGeom prst="homePlat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Admission</a:t>
              </a:r>
            </a:p>
          </p:txBody>
        </p:sp>
        <p:sp>
          <p:nvSpPr>
            <p:cNvPr id="41" name="Arrow: Pentagon 40">
              <a:extLst>
                <a:ext uri="{FF2B5EF4-FFF2-40B4-BE49-F238E27FC236}">
                  <a16:creationId xmlns="" xmlns:a16="http://schemas.microsoft.com/office/drawing/2014/main" id="{53C48EFF-67FB-4B04-B6C9-25680A630D82}"/>
                </a:ext>
              </a:extLst>
            </p:cNvPr>
            <p:cNvSpPr/>
            <p:nvPr/>
          </p:nvSpPr>
          <p:spPr>
            <a:xfrm>
              <a:off x="7019755" y="2620214"/>
              <a:ext cx="1022195" cy="269803"/>
            </a:xfrm>
            <a:prstGeom prst="homePlat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Assessment</a:t>
              </a:r>
            </a:p>
          </p:txBody>
        </p:sp>
        <p:sp>
          <p:nvSpPr>
            <p:cNvPr id="42" name="Arrow: Pentagon 41">
              <a:extLst>
                <a:ext uri="{FF2B5EF4-FFF2-40B4-BE49-F238E27FC236}">
                  <a16:creationId xmlns="" xmlns:a16="http://schemas.microsoft.com/office/drawing/2014/main" id="{4B0910BF-B5C0-4FF7-A1FD-F6A0F7C459A1}"/>
                </a:ext>
              </a:extLst>
            </p:cNvPr>
            <p:cNvSpPr/>
            <p:nvPr/>
          </p:nvSpPr>
          <p:spPr>
            <a:xfrm>
              <a:off x="2262300" y="2941268"/>
              <a:ext cx="1919195" cy="269803"/>
            </a:xfrm>
            <a:prstGeom prst="homePlat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Formal Education</a:t>
              </a:r>
            </a:p>
          </p:txBody>
        </p:sp>
        <p:sp>
          <p:nvSpPr>
            <p:cNvPr id="44" name="Arrow: Pentagon 43">
              <a:extLst>
                <a:ext uri="{FF2B5EF4-FFF2-40B4-BE49-F238E27FC236}">
                  <a16:creationId xmlns="" xmlns:a16="http://schemas.microsoft.com/office/drawing/2014/main" id="{3DE8405E-E6AC-42AD-A356-BAB9C72E9FA9}"/>
                </a:ext>
              </a:extLst>
            </p:cNvPr>
            <p:cNvSpPr/>
            <p:nvPr/>
          </p:nvSpPr>
          <p:spPr>
            <a:xfrm>
              <a:off x="4211366" y="3898622"/>
              <a:ext cx="1919195" cy="269803"/>
            </a:xfrm>
            <a:prstGeom prst="homePlat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Sports &amp; Recreation</a:t>
              </a:r>
            </a:p>
          </p:txBody>
        </p:sp>
        <p:sp>
          <p:nvSpPr>
            <p:cNvPr id="45" name="Rectangle: Rounded Corners 44">
              <a:extLst>
                <a:ext uri="{FF2B5EF4-FFF2-40B4-BE49-F238E27FC236}">
                  <a16:creationId xmlns="" xmlns:a16="http://schemas.microsoft.com/office/drawing/2014/main" id="{1F15B0F1-8D62-4545-8EA3-F28FCE1AA435}"/>
                </a:ext>
              </a:extLst>
            </p:cNvPr>
            <p:cNvSpPr/>
            <p:nvPr/>
          </p:nvSpPr>
          <p:spPr>
            <a:xfrm>
              <a:off x="8598834" y="1477190"/>
              <a:ext cx="1387494" cy="425637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400">
                  <a:solidFill>
                    <a:prstClr val="white"/>
                  </a:solidFill>
                </a:rPr>
                <a:t>Community Corrections</a:t>
              </a:r>
            </a:p>
          </p:txBody>
        </p:sp>
        <p:sp>
          <p:nvSpPr>
            <p:cNvPr id="47" name="Arrow: Pentagon 46">
              <a:extLst>
                <a:ext uri="{FF2B5EF4-FFF2-40B4-BE49-F238E27FC236}">
                  <a16:creationId xmlns="" xmlns:a16="http://schemas.microsoft.com/office/drawing/2014/main" id="{6AA38E8A-C0A8-41A1-B40C-653500A3AAC0}"/>
                </a:ext>
              </a:extLst>
            </p:cNvPr>
            <p:cNvSpPr/>
            <p:nvPr/>
          </p:nvSpPr>
          <p:spPr>
            <a:xfrm>
              <a:off x="3162328" y="4246415"/>
              <a:ext cx="2936563" cy="269803"/>
            </a:xfrm>
            <a:prstGeom prst="homePlat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Medical Consultation</a:t>
              </a:r>
            </a:p>
          </p:txBody>
        </p:sp>
        <p:sp>
          <p:nvSpPr>
            <p:cNvPr id="48" name="Arrow: Pentagon 47">
              <a:extLst>
                <a:ext uri="{FF2B5EF4-FFF2-40B4-BE49-F238E27FC236}">
                  <a16:creationId xmlns="" xmlns:a16="http://schemas.microsoft.com/office/drawing/2014/main" id="{013FF972-64E4-4E1A-B9E1-3FA1ECD143ED}"/>
                </a:ext>
              </a:extLst>
            </p:cNvPr>
            <p:cNvSpPr/>
            <p:nvPr/>
          </p:nvSpPr>
          <p:spPr>
            <a:xfrm>
              <a:off x="6269207" y="4243973"/>
              <a:ext cx="1487473" cy="269803"/>
            </a:xfrm>
            <a:prstGeom prst="homePlat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Hospital Referral</a:t>
              </a:r>
            </a:p>
          </p:txBody>
        </p:sp>
        <p:sp>
          <p:nvSpPr>
            <p:cNvPr id="50" name="Arrow: Pentagon 49">
              <a:extLst>
                <a:ext uri="{FF2B5EF4-FFF2-40B4-BE49-F238E27FC236}">
                  <a16:creationId xmlns="" xmlns:a16="http://schemas.microsoft.com/office/drawing/2014/main" id="{0F10E995-9876-4937-AFA7-17AB29E6C8ED}"/>
                </a:ext>
              </a:extLst>
            </p:cNvPr>
            <p:cNvSpPr/>
            <p:nvPr/>
          </p:nvSpPr>
          <p:spPr>
            <a:xfrm>
              <a:off x="1664453" y="4583612"/>
              <a:ext cx="1312828" cy="269803"/>
            </a:xfrm>
            <a:prstGeom prst="homePlat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Pharmacy</a:t>
              </a:r>
            </a:p>
          </p:txBody>
        </p:sp>
        <p:sp>
          <p:nvSpPr>
            <p:cNvPr id="51" name="Arrow: Pentagon 50">
              <a:extLst>
                <a:ext uri="{FF2B5EF4-FFF2-40B4-BE49-F238E27FC236}">
                  <a16:creationId xmlns="" xmlns:a16="http://schemas.microsoft.com/office/drawing/2014/main" id="{8FA20ABF-8141-45EF-882D-7F9D80374D5A}"/>
                </a:ext>
              </a:extLst>
            </p:cNvPr>
            <p:cNvSpPr/>
            <p:nvPr/>
          </p:nvSpPr>
          <p:spPr>
            <a:xfrm>
              <a:off x="1664452" y="4252446"/>
              <a:ext cx="1312828" cy="269803"/>
            </a:xfrm>
            <a:prstGeom prst="homePlat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Medical Screening</a:t>
              </a:r>
            </a:p>
          </p:txBody>
        </p:sp>
        <p:sp>
          <p:nvSpPr>
            <p:cNvPr id="52" name="Arrow: Pentagon 51">
              <a:extLst>
                <a:ext uri="{FF2B5EF4-FFF2-40B4-BE49-F238E27FC236}">
                  <a16:creationId xmlns="" xmlns:a16="http://schemas.microsoft.com/office/drawing/2014/main" id="{D281683E-2299-426A-8E06-755C0A1F1223}"/>
                </a:ext>
              </a:extLst>
            </p:cNvPr>
            <p:cNvSpPr/>
            <p:nvPr/>
          </p:nvSpPr>
          <p:spPr>
            <a:xfrm>
              <a:off x="74507" y="4578028"/>
              <a:ext cx="1312828" cy="269803"/>
            </a:xfrm>
            <a:prstGeom prst="homePlat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Medical Accounts</a:t>
              </a:r>
            </a:p>
          </p:txBody>
        </p:sp>
        <p:sp>
          <p:nvSpPr>
            <p:cNvPr id="53" name="Arrow: Pentagon 52">
              <a:extLst>
                <a:ext uri="{FF2B5EF4-FFF2-40B4-BE49-F238E27FC236}">
                  <a16:creationId xmlns="" xmlns:a16="http://schemas.microsoft.com/office/drawing/2014/main" id="{59002BE1-5B6D-4366-AEDE-5CB420A30EB0}"/>
                </a:ext>
              </a:extLst>
            </p:cNvPr>
            <p:cNvSpPr/>
            <p:nvPr/>
          </p:nvSpPr>
          <p:spPr>
            <a:xfrm>
              <a:off x="4831042" y="4575680"/>
              <a:ext cx="1312828" cy="285668"/>
            </a:xfrm>
            <a:prstGeom prst="homePlat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Kitchen Duties</a:t>
              </a:r>
            </a:p>
          </p:txBody>
        </p:sp>
        <p:sp>
          <p:nvSpPr>
            <p:cNvPr id="54" name="Arrow: Pentagon 53">
              <a:extLst>
                <a:ext uri="{FF2B5EF4-FFF2-40B4-BE49-F238E27FC236}">
                  <a16:creationId xmlns="" xmlns:a16="http://schemas.microsoft.com/office/drawing/2014/main" id="{40C6F57C-05B6-4A1B-8D39-3184692D72EF}"/>
                </a:ext>
              </a:extLst>
            </p:cNvPr>
            <p:cNvSpPr/>
            <p:nvPr/>
          </p:nvSpPr>
          <p:spPr>
            <a:xfrm>
              <a:off x="6273694" y="4612862"/>
              <a:ext cx="1482986" cy="285668"/>
            </a:xfrm>
            <a:prstGeom prst="homePlat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Waste Management</a:t>
              </a:r>
            </a:p>
          </p:txBody>
        </p:sp>
        <p:sp>
          <p:nvSpPr>
            <p:cNvPr id="55" name="Arrow: Pentagon 54">
              <a:extLst>
                <a:ext uri="{FF2B5EF4-FFF2-40B4-BE49-F238E27FC236}">
                  <a16:creationId xmlns="" xmlns:a16="http://schemas.microsoft.com/office/drawing/2014/main" id="{14B3EDA6-F2E4-4EB1-AEF7-0DCB25042DC9}"/>
                </a:ext>
              </a:extLst>
            </p:cNvPr>
            <p:cNvSpPr/>
            <p:nvPr/>
          </p:nvSpPr>
          <p:spPr>
            <a:xfrm>
              <a:off x="1659297" y="4918710"/>
              <a:ext cx="2566492" cy="285668"/>
            </a:xfrm>
            <a:prstGeom prst="homePlat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Personal Hygiene Stock Control</a:t>
              </a:r>
            </a:p>
          </p:txBody>
        </p:sp>
        <p:sp>
          <p:nvSpPr>
            <p:cNvPr id="56" name="Arrow: Pentagon 55">
              <a:extLst>
                <a:ext uri="{FF2B5EF4-FFF2-40B4-BE49-F238E27FC236}">
                  <a16:creationId xmlns="" xmlns:a16="http://schemas.microsoft.com/office/drawing/2014/main" id="{7A9BF0B5-0040-4B12-9C23-EF4A2A0C62D5}"/>
                </a:ext>
              </a:extLst>
            </p:cNvPr>
            <p:cNvSpPr/>
            <p:nvPr/>
          </p:nvSpPr>
          <p:spPr>
            <a:xfrm>
              <a:off x="8785197" y="2967686"/>
              <a:ext cx="1792280" cy="269803"/>
            </a:xfrm>
            <a:prstGeom prst="homePlate">
              <a:avLst/>
            </a:prstGeom>
            <a:solidFill>
              <a:schemeClr val="accent1">
                <a:lumMod val="10000"/>
                <a:lumOff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Monitoring, Supervision &amp; Treatment</a:t>
              </a:r>
            </a:p>
          </p:txBody>
        </p:sp>
        <p:sp>
          <p:nvSpPr>
            <p:cNvPr id="57" name="Arrow: Pentagon 56">
              <a:extLst>
                <a:ext uri="{FF2B5EF4-FFF2-40B4-BE49-F238E27FC236}">
                  <a16:creationId xmlns="" xmlns:a16="http://schemas.microsoft.com/office/drawing/2014/main" id="{5C090ED3-48D8-4379-889B-1CF8E60C3E9A}"/>
                </a:ext>
              </a:extLst>
            </p:cNvPr>
            <p:cNvSpPr/>
            <p:nvPr/>
          </p:nvSpPr>
          <p:spPr>
            <a:xfrm>
              <a:off x="10220700" y="3328421"/>
              <a:ext cx="1151272" cy="269803"/>
            </a:xfrm>
            <a:prstGeom prst="homePlate">
              <a:avLst/>
            </a:prstGeom>
            <a:solidFill>
              <a:schemeClr val="accent1">
                <a:lumMod val="10000"/>
                <a:lumOff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Release</a:t>
              </a:r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01E57E20-7953-481D-A324-FC8ACEC0F506}"/>
              </a:ext>
            </a:extLst>
          </p:cNvPr>
          <p:cNvSpPr/>
          <p:nvPr/>
        </p:nvSpPr>
        <p:spPr>
          <a:xfrm>
            <a:off x="352985" y="4154125"/>
            <a:ext cx="7843640" cy="1101094"/>
          </a:xfrm>
          <a:prstGeom prst="rect">
            <a:avLst/>
          </a:prstGeom>
          <a:noFill/>
          <a:ln w="1905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</a:endParaRPr>
          </a:p>
        </p:txBody>
      </p:sp>
      <p:sp>
        <p:nvSpPr>
          <p:cNvPr id="64" name="Rectangle: Rounded Corners 63">
            <a:extLst>
              <a:ext uri="{FF2B5EF4-FFF2-40B4-BE49-F238E27FC236}">
                <a16:creationId xmlns="" xmlns:a16="http://schemas.microsoft.com/office/drawing/2014/main" id="{79E37F96-7808-4180-ABDC-6C95911D6B4F}"/>
              </a:ext>
            </a:extLst>
          </p:cNvPr>
          <p:cNvSpPr/>
          <p:nvPr/>
        </p:nvSpPr>
        <p:spPr>
          <a:xfrm>
            <a:off x="2169587" y="2488339"/>
            <a:ext cx="8151752" cy="1566700"/>
          </a:xfrm>
          <a:prstGeom prst="roundRect">
            <a:avLst/>
          </a:prstGeom>
          <a:solidFill>
            <a:schemeClr val="bg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n-GB" sz="1400">
                <a:solidFill>
                  <a:prstClr val="black"/>
                </a:solidFill>
              </a:rPr>
              <a:t>Resources are insufficient to carry out specified care processes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n-GB" sz="1400">
                <a:solidFill>
                  <a:prstClr val="black"/>
                </a:solidFill>
              </a:rPr>
              <a:t>Difficulty in maintaining professional service providers as DCS tariffs are non-competitive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n-GB" sz="1400">
                <a:solidFill>
                  <a:prstClr val="black"/>
                </a:solidFill>
              </a:rPr>
              <a:t>Maintenance of health care facilities is lacking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n-GB" sz="1400">
                <a:solidFill>
                  <a:prstClr val="black"/>
                </a:solidFill>
              </a:rPr>
              <a:t>A lack of trust in ICT systems’ reliability results in manual process duplication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n-GB" sz="1400">
                <a:solidFill>
                  <a:prstClr val="black"/>
                </a:solidFill>
              </a:rPr>
              <a:t>Cleanliness is self-monitored and inconsistent in application where dining areas are available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n-GB" sz="1400">
                <a:solidFill>
                  <a:prstClr val="black"/>
                </a:solidFill>
              </a:rPr>
              <a:t>Some centres do no have functioning sub-kitchens and dining hall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n-GB" sz="1400">
                <a:solidFill>
                  <a:prstClr val="black"/>
                </a:solidFill>
              </a:rPr>
              <a:t>Sanitary stores are managed at an ad-hoc level in some areas with poor inventory management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="" xmlns:a16="http://schemas.microsoft.com/office/drawing/2014/main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</a:t>
            </a:r>
            <a:r>
              <a:rPr lang="da-DK" sz="1400" b="1" dirty="0" smtClean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2)</a:t>
            </a:r>
            <a:endParaRPr lang="da-DK" sz="1400" b="1" dirty="0">
              <a:solidFill>
                <a:srgbClr val="FFFFFF"/>
              </a:solidFill>
              <a:latin typeface="Segoe UI Light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6125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B05EBCF-154B-4670-B219-8F88FAB15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E4EDC-57F8-4D5C-B13E-A981C5F2F71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76361-EF4C-4C8E-A820-DCC1F8FA85C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44450"/>
            <a:ext cx="12192000" cy="1014413"/>
          </a:xfrm>
        </p:spPr>
        <p:txBody>
          <a:bodyPr anchor="t">
            <a:normAutofit/>
          </a:bodyPr>
          <a:lstStyle/>
          <a:p>
            <a:r>
              <a:rPr lang="en-GB" sz="2400" b="1" dirty="0">
                <a:latin typeface="Georgia" panose="02040502050405020303" pitchFamily="18" charset="0"/>
              </a:rPr>
              <a:t>Process gaps in Social Reintegration are linked to vehicles, volume, lack of ICT systems and community instability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="" xmlns:a16="http://schemas.microsoft.com/office/drawing/2014/main" id="{956B15BA-FE39-43D9-88F7-22A9D822D7F0}"/>
              </a:ext>
            </a:extLst>
          </p:cNvPr>
          <p:cNvGrpSpPr/>
          <p:nvPr/>
        </p:nvGrpSpPr>
        <p:grpSpPr>
          <a:xfrm>
            <a:off x="479427" y="6108823"/>
            <a:ext cx="6543195" cy="269803"/>
            <a:chOff x="177801" y="6261149"/>
            <a:chExt cx="6543195" cy="269803"/>
          </a:xfrm>
        </p:grpSpPr>
        <p:sp>
          <p:nvSpPr>
            <p:cNvPr id="8" name="Arrow: Pentagon 7">
              <a:extLst>
                <a:ext uri="{FF2B5EF4-FFF2-40B4-BE49-F238E27FC236}">
                  <a16:creationId xmlns="" xmlns:a16="http://schemas.microsoft.com/office/drawing/2014/main" id="{2D636EA4-1E4C-408D-851B-79BABCAB8BF5}"/>
                </a:ext>
              </a:extLst>
            </p:cNvPr>
            <p:cNvSpPr/>
            <p:nvPr/>
          </p:nvSpPr>
          <p:spPr>
            <a:xfrm>
              <a:off x="177801" y="6261149"/>
              <a:ext cx="1249260" cy="269803"/>
            </a:xfrm>
            <a:prstGeom prst="homePlat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Care</a:t>
              </a:r>
            </a:p>
          </p:txBody>
        </p:sp>
        <p:sp>
          <p:nvSpPr>
            <p:cNvPr id="14" name="Arrow: Pentagon 13">
              <a:extLst>
                <a:ext uri="{FF2B5EF4-FFF2-40B4-BE49-F238E27FC236}">
                  <a16:creationId xmlns="" xmlns:a16="http://schemas.microsoft.com/office/drawing/2014/main" id="{30AD2CD7-DA88-404D-8BDC-FAF89BDF8E3A}"/>
                </a:ext>
              </a:extLst>
            </p:cNvPr>
            <p:cNvSpPr/>
            <p:nvPr/>
          </p:nvSpPr>
          <p:spPr>
            <a:xfrm>
              <a:off x="1501285" y="6261149"/>
              <a:ext cx="1249260" cy="269803"/>
            </a:xfrm>
            <a:prstGeom prst="homePlat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Incarceration</a:t>
              </a:r>
            </a:p>
          </p:txBody>
        </p:sp>
        <p:sp>
          <p:nvSpPr>
            <p:cNvPr id="16" name="Arrow: Pentagon 15">
              <a:extLst>
                <a:ext uri="{FF2B5EF4-FFF2-40B4-BE49-F238E27FC236}">
                  <a16:creationId xmlns="" xmlns:a16="http://schemas.microsoft.com/office/drawing/2014/main" id="{308BEDCD-6E19-4E31-9949-F9FB485D6883}"/>
                </a:ext>
              </a:extLst>
            </p:cNvPr>
            <p:cNvSpPr/>
            <p:nvPr/>
          </p:nvSpPr>
          <p:spPr>
            <a:xfrm>
              <a:off x="4148253" y="6261149"/>
              <a:ext cx="1249260" cy="269803"/>
            </a:xfrm>
            <a:prstGeom prst="homePlat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Rehabilitation</a:t>
              </a:r>
            </a:p>
          </p:txBody>
        </p:sp>
        <p:sp>
          <p:nvSpPr>
            <p:cNvPr id="28" name="Arrow: Pentagon 27">
              <a:extLst>
                <a:ext uri="{FF2B5EF4-FFF2-40B4-BE49-F238E27FC236}">
                  <a16:creationId xmlns="" xmlns:a16="http://schemas.microsoft.com/office/drawing/2014/main" id="{18D00C87-83CF-4999-94C4-9A52C7C03078}"/>
                </a:ext>
              </a:extLst>
            </p:cNvPr>
            <p:cNvSpPr/>
            <p:nvPr/>
          </p:nvSpPr>
          <p:spPr>
            <a:xfrm>
              <a:off x="2824769" y="6261149"/>
              <a:ext cx="1249260" cy="269803"/>
            </a:xfrm>
            <a:prstGeom prst="homePlat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Security</a:t>
              </a:r>
            </a:p>
          </p:txBody>
        </p:sp>
        <p:sp>
          <p:nvSpPr>
            <p:cNvPr id="59" name="Arrow: Pentagon 58">
              <a:extLst>
                <a:ext uri="{FF2B5EF4-FFF2-40B4-BE49-F238E27FC236}">
                  <a16:creationId xmlns="" xmlns:a16="http://schemas.microsoft.com/office/drawing/2014/main" id="{A56FFF85-9019-400F-AD67-96E0C0B83D29}"/>
                </a:ext>
              </a:extLst>
            </p:cNvPr>
            <p:cNvSpPr/>
            <p:nvPr/>
          </p:nvSpPr>
          <p:spPr>
            <a:xfrm>
              <a:off x="5471736" y="6261149"/>
              <a:ext cx="1249260" cy="269803"/>
            </a:xfrm>
            <a:prstGeom prst="homePlate">
              <a:avLst/>
            </a:prstGeom>
            <a:solidFill>
              <a:schemeClr val="accent1">
                <a:lumMod val="10000"/>
                <a:lumOff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Social Reintegration</a:t>
              </a:r>
            </a:p>
          </p:txBody>
        </p:sp>
      </p:grpSp>
      <p:sp>
        <p:nvSpPr>
          <p:cNvPr id="62" name="Arrow: Pentagon 61">
            <a:extLst>
              <a:ext uri="{FF2B5EF4-FFF2-40B4-BE49-F238E27FC236}">
                <a16:creationId xmlns="" xmlns:a16="http://schemas.microsoft.com/office/drawing/2014/main" id="{7780721D-4907-4DF0-BD13-FA69B67FE641}"/>
              </a:ext>
            </a:extLst>
          </p:cNvPr>
          <p:cNvSpPr/>
          <p:nvPr/>
        </p:nvSpPr>
        <p:spPr>
          <a:xfrm>
            <a:off x="558688" y="2617353"/>
            <a:ext cx="1734329" cy="269803"/>
          </a:xfrm>
          <a:prstGeom prst="homePlat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GB" sz="1000">
                <a:solidFill>
                  <a:sysClr val="windowText" lastClr="000000"/>
                </a:solidFill>
              </a:rPr>
              <a:t>Perimeter Fence</a:t>
            </a:r>
          </a:p>
        </p:txBody>
      </p:sp>
      <p:sp>
        <p:nvSpPr>
          <p:cNvPr id="63" name="Rectangle: Rounded Corners 62">
            <a:extLst>
              <a:ext uri="{FF2B5EF4-FFF2-40B4-BE49-F238E27FC236}">
                <a16:creationId xmlns="" xmlns:a16="http://schemas.microsoft.com/office/drawing/2014/main" id="{89381D99-421B-43AC-BF90-EC5F9D8B6CE7}"/>
              </a:ext>
            </a:extLst>
          </p:cNvPr>
          <p:cNvSpPr/>
          <p:nvPr/>
        </p:nvSpPr>
        <p:spPr>
          <a:xfrm>
            <a:off x="2372278" y="1534214"/>
            <a:ext cx="7843640" cy="1101094"/>
          </a:xfrm>
          <a:prstGeom prst="roundRect">
            <a:avLst/>
          </a:prstGeom>
          <a:solidFill>
            <a:schemeClr val="bg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n-GB" sz="1400">
                <a:solidFill>
                  <a:prstClr val="black"/>
                </a:solidFill>
              </a:rPr>
              <a:t>Resources are insufficient to carry out specified care processes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n-GB" sz="1400">
                <a:solidFill>
                  <a:prstClr val="black"/>
                </a:solidFill>
              </a:rPr>
              <a:t>Difficulty in maintaining professional service providers as DCS tariffs are non-competitive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n-GB" sz="1400">
                <a:solidFill>
                  <a:prstClr val="black"/>
                </a:solidFill>
              </a:rPr>
              <a:t>Maintenance of health care facilities is lacking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n-GB" sz="1400">
                <a:solidFill>
                  <a:prstClr val="black"/>
                </a:solidFill>
              </a:rPr>
              <a:t>A lack of trust in ICT systems’ reliability results in manual process duplication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698F1413-8AF0-4834-83AB-D1433CE2CA90}"/>
              </a:ext>
            </a:extLst>
          </p:cNvPr>
          <p:cNvGrpSpPr/>
          <p:nvPr/>
        </p:nvGrpSpPr>
        <p:grpSpPr>
          <a:xfrm>
            <a:off x="376133" y="1189852"/>
            <a:ext cx="11336441" cy="4796420"/>
            <a:chOff x="74507" y="1189852"/>
            <a:chExt cx="11336441" cy="4796420"/>
          </a:xfrm>
        </p:grpSpPr>
        <p:sp>
          <p:nvSpPr>
            <p:cNvPr id="3" name="Rectangle 2">
              <a:extLst>
                <a:ext uri="{FF2B5EF4-FFF2-40B4-BE49-F238E27FC236}">
                  <a16:creationId xmlns="" xmlns:a16="http://schemas.microsoft.com/office/drawing/2014/main" id="{0DCE9512-B4EE-4784-A76B-DE148FA8C1D2}"/>
                </a:ext>
              </a:extLst>
            </p:cNvPr>
            <p:cNvSpPr/>
            <p:nvPr/>
          </p:nvSpPr>
          <p:spPr>
            <a:xfrm>
              <a:off x="177800" y="1396149"/>
              <a:ext cx="11233148" cy="4590123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29CDC84A-F608-47FA-8722-C3893BCD7008}"/>
                </a:ext>
              </a:extLst>
            </p:cNvPr>
            <p:cNvSpPr/>
            <p:nvPr/>
          </p:nvSpPr>
          <p:spPr>
            <a:xfrm>
              <a:off x="2192378" y="1651286"/>
              <a:ext cx="4368082" cy="4238605"/>
            </a:xfrm>
            <a:prstGeom prst="rect">
              <a:avLst/>
            </a:prstGeom>
            <a:ln w="28575">
              <a:solidFill>
                <a:schemeClr val="accent2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="" xmlns:a16="http://schemas.microsoft.com/office/drawing/2014/main" id="{0BA6AF44-0FB8-4EEA-917E-F07987558510}"/>
                </a:ext>
              </a:extLst>
            </p:cNvPr>
            <p:cNvSpPr/>
            <p:nvPr/>
          </p:nvSpPr>
          <p:spPr>
            <a:xfrm>
              <a:off x="311864" y="1189852"/>
              <a:ext cx="1387494" cy="425637"/>
            </a:xfrm>
            <a:prstGeom prst="round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400">
                  <a:solidFill>
                    <a:prstClr val="white"/>
                  </a:solidFill>
                </a:rPr>
                <a:t>Management Area</a:t>
              </a: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="" xmlns:a16="http://schemas.microsoft.com/office/drawing/2014/main" id="{BFE4AE92-7369-4B59-9E07-1227C5BFFBCA}"/>
                </a:ext>
              </a:extLst>
            </p:cNvPr>
            <p:cNvSpPr/>
            <p:nvPr/>
          </p:nvSpPr>
          <p:spPr>
            <a:xfrm>
              <a:off x="2402435" y="1477190"/>
              <a:ext cx="1387494" cy="425637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400">
                  <a:solidFill>
                    <a:prstClr val="white"/>
                  </a:solidFill>
                </a:rPr>
                <a:t>Correctional Centre</a:t>
              </a:r>
            </a:p>
          </p:txBody>
        </p:sp>
        <p:sp>
          <p:nvSpPr>
            <p:cNvPr id="15" name="Arrow: Pentagon 14">
              <a:extLst>
                <a:ext uri="{FF2B5EF4-FFF2-40B4-BE49-F238E27FC236}">
                  <a16:creationId xmlns="" xmlns:a16="http://schemas.microsoft.com/office/drawing/2014/main" id="{6672B3EE-AB6A-4A9C-8D16-429715BE8732}"/>
                </a:ext>
              </a:extLst>
            </p:cNvPr>
            <p:cNvSpPr/>
            <p:nvPr/>
          </p:nvSpPr>
          <p:spPr>
            <a:xfrm>
              <a:off x="6269207" y="3618076"/>
              <a:ext cx="1487473" cy="274372"/>
            </a:xfrm>
            <a:prstGeom prst="homePlat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External Escorting</a:t>
              </a:r>
            </a:p>
          </p:txBody>
        </p:sp>
        <p:sp>
          <p:nvSpPr>
            <p:cNvPr id="18" name="Arrow: Pentagon 17">
              <a:extLst>
                <a:ext uri="{FF2B5EF4-FFF2-40B4-BE49-F238E27FC236}">
                  <a16:creationId xmlns="" xmlns:a16="http://schemas.microsoft.com/office/drawing/2014/main" id="{9CE93914-84BD-4F72-874C-5D21518237B4}"/>
                </a:ext>
              </a:extLst>
            </p:cNvPr>
            <p:cNvSpPr/>
            <p:nvPr/>
          </p:nvSpPr>
          <p:spPr>
            <a:xfrm>
              <a:off x="5845924" y="1984739"/>
              <a:ext cx="1022195" cy="269803"/>
            </a:xfrm>
            <a:prstGeom prst="homePlat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Release</a:t>
              </a:r>
            </a:p>
          </p:txBody>
        </p:sp>
        <p:sp>
          <p:nvSpPr>
            <p:cNvPr id="20" name="Arrow: Pentagon 19">
              <a:extLst>
                <a:ext uri="{FF2B5EF4-FFF2-40B4-BE49-F238E27FC236}">
                  <a16:creationId xmlns="" xmlns:a16="http://schemas.microsoft.com/office/drawing/2014/main" id="{22A7F40D-EFFD-4EC3-99C8-5D31C4A54CB9}"/>
                </a:ext>
              </a:extLst>
            </p:cNvPr>
            <p:cNvSpPr/>
            <p:nvPr/>
          </p:nvSpPr>
          <p:spPr>
            <a:xfrm>
              <a:off x="3162328" y="1969340"/>
              <a:ext cx="2475428" cy="269804"/>
            </a:xfrm>
            <a:prstGeom prst="homePlat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Assessment &amp; Sentence Planning</a:t>
              </a:r>
            </a:p>
          </p:txBody>
        </p:sp>
        <p:sp>
          <p:nvSpPr>
            <p:cNvPr id="22" name="Arrow: Pentagon 21">
              <a:extLst>
                <a:ext uri="{FF2B5EF4-FFF2-40B4-BE49-F238E27FC236}">
                  <a16:creationId xmlns="" xmlns:a16="http://schemas.microsoft.com/office/drawing/2014/main" id="{D97A2FD8-11C2-4646-B1CE-EDA1BB4A0179}"/>
                </a:ext>
              </a:extLst>
            </p:cNvPr>
            <p:cNvSpPr/>
            <p:nvPr/>
          </p:nvSpPr>
          <p:spPr>
            <a:xfrm>
              <a:off x="1664453" y="1969341"/>
              <a:ext cx="1314416" cy="269803"/>
            </a:xfrm>
            <a:prstGeom prst="homePlat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Admission</a:t>
              </a:r>
            </a:p>
          </p:txBody>
        </p:sp>
        <p:sp>
          <p:nvSpPr>
            <p:cNvPr id="23" name="Arrow: Pentagon 22">
              <a:extLst>
                <a:ext uri="{FF2B5EF4-FFF2-40B4-BE49-F238E27FC236}">
                  <a16:creationId xmlns="" xmlns:a16="http://schemas.microsoft.com/office/drawing/2014/main" id="{B3666F85-F36B-42CE-A35D-2E78C810CAF2}"/>
                </a:ext>
              </a:extLst>
            </p:cNvPr>
            <p:cNvSpPr/>
            <p:nvPr/>
          </p:nvSpPr>
          <p:spPr>
            <a:xfrm>
              <a:off x="4224676" y="2949731"/>
              <a:ext cx="1919195" cy="269803"/>
            </a:xfrm>
            <a:prstGeom prst="homePlat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Correctional Programmes</a:t>
              </a:r>
            </a:p>
          </p:txBody>
        </p:sp>
        <p:sp>
          <p:nvSpPr>
            <p:cNvPr id="24" name="Arrow: Pentagon 23">
              <a:extLst>
                <a:ext uri="{FF2B5EF4-FFF2-40B4-BE49-F238E27FC236}">
                  <a16:creationId xmlns="" xmlns:a16="http://schemas.microsoft.com/office/drawing/2014/main" id="{BD824968-6AEE-4484-873C-DE015449B1D4}"/>
                </a:ext>
              </a:extLst>
            </p:cNvPr>
            <p:cNvSpPr/>
            <p:nvPr/>
          </p:nvSpPr>
          <p:spPr>
            <a:xfrm>
              <a:off x="2262300" y="3267004"/>
              <a:ext cx="1919195" cy="269803"/>
            </a:xfrm>
            <a:prstGeom prst="homePlat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Psychological Services</a:t>
              </a:r>
            </a:p>
          </p:txBody>
        </p:sp>
        <p:sp>
          <p:nvSpPr>
            <p:cNvPr id="25" name="Arrow: Pentagon 24">
              <a:extLst>
                <a:ext uri="{FF2B5EF4-FFF2-40B4-BE49-F238E27FC236}">
                  <a16:creationId xmlns="" xmlns:a16="http://schemas.microsoft.com/office/drawing/2014/main" id="{D644E281-7E6B-41AD-9D2F-DACA4D298EDA}"/>
                </a:ext>
              </a:extLst>
            </p:cNvPr>
            <p:cNvSpPr/>
            <p:nvPr/>
          </p:nvSpPr>
          <p:spPr>
            <a:xfrm>
              <a:off x="2271417" y="3585661"/>
              <a:ext cx="1919195" cy="269803"/>
            </a:xfrm>
            <a:prstGeom prst="homePlat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Social Work</a:t>
              </a:r>
            </a:p>
          </p:txBody>
        </p:sp>
        <p:sp>
          <p:nvSpPr>
            <p:cNvPr id="26" name="Arrow: Pentagon 25">
              <a:extLst>
                <a:ext uri="{FF2B5EF4-FFF2-40B4-BE49-F238E27FC236}">
                  <a16:creationId xmlns="" xmlns:a16="http://schemas.microsoft.com/office/drawing/2014/main" id="{3B9C0CE5-6172-4D0E-BDF0-0BD050576FDD}"/>
                </a:ext>
              </a:extLst>
            </p:cNvPr>
            <p:cNvSpPr/>
            <p:nvPr/>
          </p:nvSpPr>
          <p:spPr>
            <a:xfrm>
              <a:off x="4224675" y="3585660"/>
              <a:ext cx="1919195" cy="269803"/>
            </a:xfrm>
            <a:prstGeom prst="homePlat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Spiritual Care</a:t>
              </a:r>
            </a:p>
          </p:txBody>
        </p:sp>
        <p:sp>
          <p:nvSpPr>
            <p:cNvPr id="27" name="Arrow: Pentagon 26">
              <a:extLst>
                <a:ext uri="{FF2B5EF4-FFF2-40B4-BE49-F238E27FC236}">
                  <a16:creationId xmlns="" xmlns:a16="http://schemas.microsoft.com/office/drawing/2014/main" id="{73ED30BB-C54F-4E13-9CF5-1CE19110CC54}"/>
                </a:ext>
              </a:extLst>
            </p:cNvPr>
            <p:cNvSpPr/>
            <p:nvPr/>
          </p:nvSpPr>
          <p:spPr>
            <a:xfrm>
              <a:off x="6269208" y="3273806"/>
              <a:ext cx="1487472" cy="283023"/>
            </a:xfrm>
            <a:prstGeom prst="homePlat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Labour</a:t>
              </a:r>
            </a:p>
          </p:txBody>
        </p:sp>
        <p:sp>
          <p:nvSpPr>
            <p:cNvPr id="29" name="Arrow: Pentagon 28">
              <a:extLst>
                <a:ext uri="{FF2B5EF4-FFF2-40B4-BE49-F238E27FC236}">
                  <a16:creationId xmlns="" xmlns:a16="http://schemas.microsoft.com/office/drawing/2014/main" id="{8775FB1D-08CB-41E0-AFED-ACB1EFAB504D}"/>
                </a:ext>
              </a:extLst>
            </p:cNvPr>
            <p:cNvSpPr/>
            <p:nvPr/>
          </p:nvSpPr>
          <p:spPr>
            <a:xfrm>
              <a:off x="2271417" y="5237303"/>
              <a:ext cx="4300941" cy="269803"/>
            </a:xfrm>
            <a:prstGeom prst="homePlat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Internal  Escorting</a:t>
              </a:r>
            </a:p>
          </p:txBody>
        </p:sp>
        <p:sp>
          <p:nvSpPr>
            <p:cNvPr id="30" name="Arrow: Pentagon 29">
              <a:extLst>
                <a:ext uri="{FF2B5EF4-FFF2-40B4-BE49-F238E27FC236}">
                  <a16:creationId xmlns="" xmlns:a16="http://schemas.microsoft.com/office/drawing/2014/main" id="{71ECFC97-8CF7-4E04-8439-62E8BE1200C5}"/>
                </a:ext>
              </a:extLst>
            </p:cNvPr>
            <p:cNvSpPr/>
            <p:nvPr/>
          </p:nvSpPr>
          <p:spPr>
            <a:xfrm>
              <a:off x="2271417" y="5564100"/>
              <a:ext cx="4300941" cy="269803"/>
            </a:xfrm>
            <a:prstGeom prst="homePlat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Movement Control</a:t>
              </a:r>
            </a:p>
          </p:txBody>
        </p:sp>
        <p:sp>
          <p:nvSpPr>
            <p:cNvPr id="32" name="Arrow: Pentagon 31">
              <a:extLst>
                <a:ext uri="{FF2B5EF4-FFF2-40B4-BE49-F238E27FC236}">
                  <a16:creationId xmlns="" xmlns:a16="http://schemas.microsoft.com/office/drawing/2014/main" id="{80A58B20-1D94-48F7-A610-4418FDFAA0E7}"/>
                </a:ext>
              </a:extLst>
            </p:cNvPr>
            <p:cNvSpPr/>
            <p:nvPr/>
          </p:nvSpPr>
          <p:spPr>
            <a:xfrm>
              <a:off x="3162328" y="2296137"/>
              <a:ext cx="2475428" cy="269804"/>
            </a:xfrm>
            <a:prstGeom prst="homePlat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Case Review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="" xmlns:a16="http://schemas.microsoft.com/office/drawing/2014/main" id="{CDAEE9FC-84ED-4346-AD4A-6D7E1B42A63D}"/>
                </a:ext>
              </a:extLst>
            </p:cNvPr>
            <p:cNvSpPr/>
            <p:nvPr/>
          </p:nvSpPr>
          <p:spPr>
            <a:xfrm>
              <a:off x="8443923" y="1666024"/>
              <a:ext cx="2841688" cy="2189439"/>
            </a:xfrm>
            <a:prstGeom prst="rect">
              <a:avLst/>
            </a:prstGeom>
            <a:ln w="28575"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="" xmlns:a16="http://schemas.microsoft.com/office/drawing/2014/main" id="{A610ED03-19B6-4FF9-8EEF-AA1A6B166B2D}"/>
                </a:ext>
              </a:extLst>
            </p:cNvPr>
            <p:cNvSpPr/>
            <p:nvPr/>
          </p:nvSpPr>
          <p:spPr>
            <a:xfrm>
              <a:off x="6332320" y="2335538"/>
              <a:ext cx="2266514" cy="592645"/>
            </a:xfrm>
            <a:prstGeom prst="rect">
              <a:avLst/>
            </a:prstGeom>
            <a:ln w="28575">
              <a:solidFill>
                <a:schemeClr val="accent5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4572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31" name="Arrow: Pentagon 30">
              <a:extLst>
                <a:ext uri="{FF2B5EF4-FFF2-40B4-BE49-F238E27FC236}">
                  <a16:creationId xmlns="" xmlns:a16="http://schemas.microsoft.com/office/drawing/2014/main" id="{1BEAD87B-BD64-4235-ACF0-35DC8306BE34}"/>
                </a:ext>
              </a:extLst>
            </p:cNvPr>
            <p:cNvSpPr/>
            <p:nvPr/>
          </p:nvSpPr>
          <p:spPr>
            <a:xfrm>
              <a:off x="3162328" y="2622934"/>
              <a:ext cx="3748972" cy="269804"/>
            </a:xfrm>
            <a:prstGeom prst="homePlat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CMC Treatment &amp; CMC Profiling</a:t>
              </a:r>
            </a:p>
          </p:txBody>
        </p:sp>
        <p:sp>
          <p:nvSpPr>
            <p:cNvPr id="35" name="Rectangle: Rounded Corners 34">
              <a:extLst>
                <a:ext uri="{FF2B5EF4-FFF2-40B4-BE49-F238E27FC236}">
                  <a16:creationId xmlns="" xmlns:a16="http://schemas.microsoft.com/office/drawing/2014/main" id="{4E601B0F-7233-498B-AFD8-0B7D13180321}"/>
                </a:ext>
              </a:extLst>
            </p:cNvPr>
            <p:cNvSpPr/>
            <p:nvPr/>
          </p:nvSpPr>
          <p:spPr>
            <a:xfrm>
              <a:off x="6911300" y="2158276"/>
              <a:ext cx="1193682" cy="425637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400">
                  <a:solidFill>
                    <a:prstClr val="white"/>
                  </a:solidFill>
                </a:rPr>
                <a:t>Parole Board</a:t>
              </a:r>
            </a:p>
          </p:txBody>
        </p:sp>
        <p:sp>
          <p:nvSpPr>
            <p:cNvPr id="36" name="Arrow: Pentagon 35">
              <a:extLst>
                <a:ext uri="{FF2B5EF4-FFF2-40B4-BE49-F238E27FC236}">
                  <a16:creationId xmlns="" xmlns:a16="http://schemas.microsoft.com/office/drawing/2014/main" id="{FB83DE94-34C2-433C-99A7-B863593B0D24}"/>
                </a:ext>
              </a:extLst>
            </p:cNvPr>
            <p:cNvSpPr/>
            <p:nvPr/>
          </p:nvSpPr>
          <p:spPr>
            <a:xfrm>
              <a:off x="91439" y="1969340"/>
              <a:ext cx="1440182" cy="269803"/>
            </a:xfrm>
            <a:prstGeom prst="homePlat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Access Gate Control</a:t>
              </a:r>
            </a:p>
          </p:txBody>
        </p:sp>
        <p:sp>
          <p:nvSpPr>
            <p:cNvPr id="37" name="Arrow: Pentagon 36">
              <a:extLst>
                <a:ext uri="{FF2B5EF4-FFF2-40B4-BE49-F238E27FC236}">
                  <a16:creationId xmlns="" xmlns:a16="http://schemas.microsoft.com/office/drawing/2014/main" id="{8CBE7EF2-E692-4510-9114-102EDD0C0A9F}"/>
                </a:ext>
              </a:extLst>
            </p:cNvPr>
            <p:cNvSpPr/>
            <p:nvPr/>
          </p:nvSpPr>
          <p:spPr>
            <a:xfrm>
              <a:off x="266808" y="2313610"/>
              <a:ext cx="1734329" cy="269803"/>
            </a:xfrm>
            <a:prstGeom prst="homePlat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Watchtowers</a:t>
              </a:r>
            </a:p>
          </p:txBody>
        </p:sp>
        <p:sp>
          <p:nvSpPr>
            <p:cNvPr id="39" name="Arrow: Pentagon 38">
              <a:extLst>
                <a:ext uri="{FF2B5EF4-FFF2-40B4-BE49-F238E27FC236}">
                  <a16:creationId xmlns="" xmlns:a16="http://schemas.microsoft.com/office/drawing/2014/main" id="{CF486134-AC80-4AD3-8FE1-E2C4417BC793}"/>
                </a:ext>
              </a:extLst>
            </p:cNvPr>
            <p:cNvSpPr/>
            <p:nvPr/>
          </p:nvSpPr>
          <p:spPr>
            <a:xfrm>
              <a:off x="4224676" y="3276527"/>
              <a:ext cx="1919195" cy="269803"/>
            </a:xfrm>
            <a:prstGeom prst="homePlat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Skills Development</a:t>
              </a:r>
            </a:p>
          </p:txBody>
        </p:sp>
        <p:sp>
          <p:nvSpPr>
            <p:cNvPr id="40" name="Arrow: Pentagon 39">
              <a:extLst>
                <a:ext uri="{FF2B5EF4-FFF2-40B4-BE49-F238E27FC236}">
                  <a16:creationId xmlns="" xmlns:a16="http://schemas.microsoft.com/office/drawing/2014/main" id="{4732FE83-D19A-4AE1-B36B-346C745E1311}"/>
                </a:ext>
              </a:extLst>
            </p:cNvPr>
            <p:cNvSpPr/>
            <p:nvPr/>
          </p:nvSpPr>
          <p:spPr>
            <a:xfrm>
              <a:off x="8150406" y="2620215"/>
              <a:ext cx="1022195" cy="269803"/>
            </a:xfrm>
            <a:prstGeom prst="homePlat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Admission</a:t>
              </a:r>
            </a:p>
          </p:txBody>
        </p:sp>
        <p:sp>
          <p:nvSpPr>
            <p:cNvPr id="41" name="Arrow: Pentagon 40">
              <a:extLst>
                <a:ext uri="{FF2B5EF4-FFF2-40B4-BE49-F238E27FC236}">
                  <a16:creationId xmlns="" xmlns:a16="http://schemas.microsoft.com/office/drawing/2014/main" id="{53C48EFF-67FB-4B04-B6C9-25680A630D82}"/>
                </a:ext>
              </a:extLst>
            </p:cNvPr>
            <p:cNvSpPr/>
            <p:nvPr/>
          </p:nvSpPr>
          <p:spPr>
            <a:xfrm>
              <a:off x="7019755" y="2620214"/>
              <a:ext cx="1022195" cy="269803"/>
            </a:xfrm>
            <a:prstGeom prst="homePlat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Pre - Assessment</a:t>
              </a:r>
            </a:p>
          </p:txBody>
        </p:sp>
        <p:sp>
          <p:nvSpPr>
            <p:cNvPr id="42" name="Arrow: Pentagon 41">
              <a:extLst>
                <a:ext uri="{FF2B5EF4-FFF2-40B4-BE49-F238E27FC236}">
                  <a16:creationId xmlns="" xmlns:a16="http://schemas.microsoft.com/office/drawing/2014/main" id="{4B0910BF-B5C0-4FF7-A1FD-F6A0F7C459A1}"/>
                </a:ext>
              </a:extLst>
            </p:cNvPr>
            <p:cNvSpPr/>
            <p:nvPr/>
          </p:nvSpPr>
          <p:spPr>
            <a:xfrm>
              <a:off x="2262300" y="2941268"/>
              <a:ext cx="1919195" cy="269803"/>
            </a:xfrm>
            <a:prstGeom prst="homePlat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Formal Education</a:t>
              </a:r>
            </a:p>
          </p:txBody>
        </p:sp>
        <p:sp>
          <p:nvSpPr>
            <p:cNvPr id="44" name="Arrow: Pentagon 43">
              <a:extLst>
                <a:ext uri="{FF2B5EF4-FFF2-40B4-BE49-F238E27FC236}">
                  <a16:creationId xmlns="" xmlns:a16="http://schemas.microsoft.com/office/drawing/2014/main" id="{3DE8405E-E6AC-42AD-A356-BAB9C72E9FA9}"/>
                </a:ext>
              </a:extLst>
            </p:cNvPr>
            <p:cNvSpPr/>
            <p:nvPr/>
          </p:nvSpPr>
          <p:spPr>
            <a:xfrm>
              <a:off x="4211366" y="3898622"/>
              <a:ext cx="1919195" cy="269803"/>
            </a:xfrm>
            <a:prstGeom prst="homePlat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Sports &amp; Recreation</a:t>
              </a:r>
            </a:p>
          </p:txBody>
        </p:sp>
        <p:sp>
          <p:nvSpPr>
            <p:cNvPr id="45" name="Rectangle: Rounded Corners 44">
              <a:extLst>
                <a:ext uri="{FF2B5EF4-FFF2-40B4-BE49-F238E27FC236}">
                  <a16:creationId xmlns="" xmlns:a16="http://schemas.microsoft.com/office/drawing/2014/main" id="{1F15B0F1-8D62-4545-8EA3-F28FCE1AA435}"/>
                </a:ext>
              </a:extLst>
            </p:cNvPr>
            <p:cNvSpPr/>
            <p:nvPr/>
          </p:nvSpPr>
          <p:spPr>
            <a:xfrm>
              <a:off x="8598834" y="1477190"/>
              <a:ext cx="1387494" cy="425637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400">
                  <a:solidFill>
                    <a:prstClr val="white"/>
                  </a:solidFill>
                </a:rPr>
                <a:t>Community Corrections</a:t>
              </a:r>
            </a:p>
          </p:txBody>
        </p:sp>
        <p:sp>
          <p:nvSpPr>
            <p:cNvPr id="47" name="Arrow: Pentagon 46">
              <a:extLst>
                <a:ext uri="{FF2B5EF4-FFF2-40B4-BE49-F238E27FC236}">
                  <a16:creationId xmlns="" xmlns:a16="http://schemas.microsoft.com/office/drawing/2014/main" id="{6AA38E8A-C0A8-41A1-B40C-653500A3AAC0}"/>
                </a:ext>
              </a:extLst>
            </p:cNvPr>
            <p:cNvSpPr/>
            <p:nvPr/>
          </p:nvSpPr>
          <p:spPr>
            <a:xfrm>
              <a:off x="3162328" y="4246415"/>
              <a:ext cx="2936563" cy="269803"/>
            </a:xfrm>
            <a:prstGeom prst="homePlat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Medical Consultation</a:t>
              </a:r>
            </a:p>
          </p:txBody>
        </p:sp>
        <p:sp>
          <p:nvSpPr>
            <p:cNvPr id="48" name="Arrow: Pentagon 47">
              <a:extLst>
                <a:ext uri="{FF2B5EF4-FFF2-40B4-BE49-F238E27FC236}">
                  <a16:creationId xmlns="" xmlns:a16="http://schemas.microsoft.com/office/drawing/2014/main" id="{013FF972-64E4-4E1A-B9E1-3FA1ECD143ED}"/>
                </a:ext>
              </a:extLst>
            </p:cNvPr>
            <p:cNvSpPr/>
            <p:nvPr/>
          </p:nvSpPr>
          <p:spPr>
            <a:xfrm>
              <a:off x="6269207" y="4243973"/>
              <a:ext cx="1487473" cy="269803"/>
            </a:xfrm>
            <a:prstGeom prst="homePlat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Hispanicisation</a:t>
              </a:r>
            </a:p>
          </p:txBody>
        </p:sp>
        <p:sp>
          <p:nvSpPr>
            <p:cNvPr id="50" name="Arrow: Pentagon 49">
              <a:extLst>
                <a:ext uri="{FF2B5EF4-FFF2-40B4-BE49-F238E27FC236}">
                  <a16:creationId xmlns="" xmlns:a16="http://schemas.microsoft.com/office/drawing/2014/main" id="{0F10E995-9876-4937-AFA7-17AB29E6C8ED}"/>
                </a:ext>
              </a:extLst>
            </p:cNvPr>
            <p:cNvSpPr/>
            <p:nvPr/>
          </p:nvSpPr>
          <p:spPr>
            <a:xfrm>
              <a:off x="1664453" y="4583612"/>
              <a:ext cx="1312828" cy="269803"/>
            </a:xfrm>
            <a:prstGeom prst="homePlat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Pharmacy</a:t>
              </a:r>
            </a:p>
          </p:txBody>
        </p:sp>
        <p:sp>
          <p:nvSpPr>
            <p:cNvPr id="51" name="Arrow: Pentagon 50">
              <a:extLst>
                <a:ext uri="{FF2B5EF4-FFF2-40B4-BE49-F238E27FC236}">
                  <a16:creationId xmlns="" xmlns:a16="http://schemas.microsoft.com/office/drawing/2014/main" id="{8FA20ABF-8141-45EF-882D-7F9D80374D5A}"/>
                </a:ext>
              </a:extLst>
            </p:cNvPr>
            <p:cNvSpPr/>
            <p:nvPr/>
          </p:nvSpPr>
          <p:spPr>
            <a:xfrm>
              <a:off x="1664452" y="4252446"/>
              <a:ext cx="1312828" cy="269803"/>
            </a:xfrm>
            <a:prstGeom prst="homePlat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Medical Screening</a:t>
              </a:r>
            </a:p>
          </p:txBody>
        </p:sp>
        <p:sp>
          <p:nvSpPr>
            <p:cNvPr id="52" name="Arrow: Pentagon 51">
              <a:extLst>
                <a:ext uri="{FF2B5EF4-FFF2-40B4-BE49-F238E27FC236}">
                  <a16:creationId xmlns="" xmlns:a16="http://schemas.microsoft.com/office/drawing/2014/main" id="{D281683E-2299-426A-8E06-755C0A1F1223}"/>
                </a:ext>
              </a:extLst>
            </p:cNvPr>
            <p:cNvSpPr/>
            <p:nvPr/>
          </p:nvSpPr>
          <p:spPr>
            <a:xfrm>
              <a:off x="74507" y="4578028"/>
              <a:ext cx="1312828" cy="269803"/>
            </a:xfrm>
            <a:prstGeom prst="homePlat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Medical Accounts</a:t>
              </a:r>
            </a:p>
          </p:txBody>
        </p:sp>
        <p:sp>
          <p:nvSpPr>
            <p:cNvPr id="53" name="Arrow: Pentagon 52">
              <a:extLst>
                <a:ext uri="{FF2B5EF4-FFF2-40B4-BE49-F238E27FC236}">
                  <a16:creationId xmlns="" xmlns:a16="http://schemas.microsoft.com/office/drawing/2014/main" id="{59002BE1-5B6D-4366-AEDE-5CB420A30EB0}"/>
                </a:ext>
              </a:extLst>
            </p:cNvPr>
            <p:cNvSpPr/>
            <p:nvPr/>
          </p:nvSpPr>
          <p:spPr>
            <a:xfrm>
              <a:off x="4831042" y="4575680"/>
              <a:ext cx="1312828" cy="285668"/>
            </a:xfrm>
            <a:prstGeom prst="homePlat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Kitchen Duties</a:t>
              </a:r>
            </a:p>
          </p:txBody>
        </p:sp>
        <p:sp>
          <p:nvSpPr>
            <p:cNvPr id="54" name="Arrow: Pentagon 53">
              <a:extLst>
                <a:ext uri="{FF2B5EF4-FFF2-40B4-BE49-F238E27FC236}">
                  <a16:creationId xmlns="" xmlns:a16="http://schemas.microsoft.com/office/drawing/2014/main" id="{40C6F57C-05B6-4A1B-8D39-3184692D72EF}"/>
                </a:ext>
              </a:extLst>
            </p:cNvPr>
            <p:cNvSpPr/>
            <p:nvPr/>
          </p:nvSpPr>
          <p:spPr>
            <a:xfrm>
              <a:off x="6273694" y="4612862"/>
              <a:ext cx="1482986" cy="285668"/>
            </a:xfrm>
            <a:prstGeom prst="homePlat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Waste Management</a:t>
              </a:r>
            </a:p>
          </p:txBody>
        </p:sp>
        <p:sp>
          <p:nvSpPr>
            <p:cNvPr id="55" name="Arrow: Pentagon 54">
              <a:extLst>
                <a:ext uri="{FF2B5EF4-FFF2-40B4-BE49-F238E27FC236}">
                  <a16:creationId xmlns="" xmlns:a16="http://schemas.microsoft.com/office/drawing/2014/main" id="{14B3EDA6-F2E4-4EB1-AEF7-0DCB25042DC9}"/>
                </a:ext>
              </a:extLst>
            </p:cNvPr>
            <p:cNvSpPr/>
            <p:nvPr/>
          </p:nvSpPr>
          <p:spPr>
            <a:xfrm>
              <a:off x="1659297" y="4918710"/>
              <a:ext cx="2566492" cy="285668"/>
            </a:xfrm>
            <a:prstGeom prst="homePlat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Personal Hygiene Stock Control</a:t>
              </a:r>
            </a:p>
          </p:txBody>
        </p:sp>
        <p:sp>
          <p:nvSpPr>
            <p:cNvPr id="56" name="Arrow: Pentagon 55">
              <a:extLst>
                <a:ext uri="{FF2B5EF4-FFF2-40B4-BE49-F238E27FC236}">
                  <a16:creationId xmlns="" xmlns:a16="http://schemas.microsoft.com/office/drawing/2014/main" id="{7A9BF0B5-0040-4B12-9C23-EF4A2A0C62D5}"/>
                </a:ext>
              </a:extLst>
            </p:cNvPr>
            <p:cNvSpPr/>
            <p:nvPr/>
          </p:nvSpPr>
          <p:spPr>
            <a:xfrm>
              <a:off x="8785197" y="2967686"/>
              <a:ext cx="1792280" cy="269803"/>
            </a:xfrm>
            <a:prstGeom prst="homePlate">
              <a:avLst/>
            </a:prstGeom>
            <a:solidFill>
              <a:schemeClr val="accent1">
                <a:lumMod val="10000"/>
                <a:lumOff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Monitoring, Supervision &amp; Treatment</a:t>
              </a:r>
            </a:p>
          </p:txBody>
        </p:sp>
        <p:sp>
          <p:nvSpPr>
            <p:cNvPr id="57" name="Arrow: Pentagon 56">
              <a:extLst>
                <a:ext uri="{FF2B5EF4-FFF2-40B4-BE49-F238E27FC236}">
                  <a16:creationId xmlns="" xmlns:a16="http://schemas.microsoft.com/office/drawing/2014/main" id="{5C090ED3-48D8-4379-889B-1CF8E60C3E9A}"/>
                </a:ext>
              </a:extLst>
            </p:cNvPr>
            <p:cNvSpPr/>
            <p:nvPr/>
          </p:nvSpPr>
          <p:spPr>
            <a:xfrm>
              <a:off x="10220700" y="3328421"/>
              <a:ext cx="1151272" cy="269803"/>
            </a:xfrm>
            <a:prstGeom prst="homePlate">
              <a:avLst/>
            </a:prstGeom>
            <a:solidFill>
              <a:schemeClr val="accent1">
                <a:lumMod val="10000"/>
                <a:lumOff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000">
                  <a:solidFill>
                    <a:sysClr val="windowText" lastClr="000000"/>
                  </a:solidFill>
                </a:rPr>
                <a:t>Release</a:t>
              </a:r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01E57E20-7953-481D-A324-FC8ACEC0F506}"/>
              </a:ext>
            </a:extLst>
          </p:cNvPr>
          <p:cNvSpPr/>
          <p:nvPr/>
        </p:nvSpPr>
        <p:spPr>
          <a:xfrm>
            <a:off x="8894383" y="2626878"/>
            <a:ext cx="2846971" cy="1101094"/>
          </a:xfrm>
          <a:prstGeom prst="rect">
            <a:avLst/>
          </a:prstGeom>
          <a:noFill/>
          <a:ln w="1905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</a:endParaRPr>
          </a:p>
        </p:txBody>
      </p:sp>
      <p:sp>
        <p:nvSpPr>
          <p:cNvPr id="64" name="Rectangle: Rounded Corners 63">
            <a:extLst>
              <a:ext uri="{FF2B5EF4-FFF2-40B4-BE49-F238E27FC236}">
                <a16:creationId xmlns="" xmlns:a16="http://schemas.microsoft.com/office/drawing/2014/main" id="{79E37F96-7808-4180-ABDC-6C95911D6B4F}"/>
              </a:ext>
            </a:extLst>
          </p:cNvPr>
          <p:cNvSpPr/>
          <p:nvPr/>
        </p:nvSpPr>
        <p:spPr>
          <a:xfrm>
            <a:off x="507816" y="3147641"/>
            <a:ext cx="7678432" cy="1566700"/>
          </a:xfrm>
          <a:prstGeom prst="roundRect">
            <a:avLst/>
          </a:prstGeom>
          <a:solidFill>
            <a:schemeClr val="bg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defTabSz="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prstClr val="black"/>
                </a:solidFill>
              </a:rPr>
              <a:t>Lack of vehicles at some offices – monitoring staff unable to conduct monitoring visits</a:t>
            </a:r>
          </a:p>
          <a:p>
            <a:pPr marL="285750" indent="-285750" defTabSz="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prstClr val="black"/>
                </a:solidFill>
              </a:rPr>
              <a:t>High case loads – required monitoring visits not performed</a:t>
            </a:r>
          </a:p>
          <a:p>
            <a:pPr marL="285750" indent="-285750" defTabSz="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</a:rPr>
              <a:t>Highly </a:t>
            </a:r>
            <a:r>
              <a:rPr lang="en-GB" sz="1400" dirty="0">
                <a:solidFill>
                  <a:prstClr val="black"/>
                </a:solidFill>
              </a:rPr>
              <a:t>manual process – no use of technology in monitoring</a:t>
            </a:r>
          </a:p>
          <a:p>
            <a:pPr marL="285750" indent="-285750" defTabSz="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prstClr val="black"/>
                </a:solidFill>
              </a:rPr>
              <a:t>Community instability resulting in reoffending</a:t>
            </a:r>
          </a:p>
          <a:p>
            <a:pPr marL="285750" indent="-285750" defTabSz="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prstClr val="black"/>
                </a:solidFill>
              </a:rPr>
              <a:t>Backlog in digital migration</a:t>
            </a:r>
          </a:p>
        </p:txBody>
      </p:sp>
      <p:sp>
        <p:nvSpPr>
          <p:cNvPr id="60" name="Arrow: Pentagon 40">
            <a:extLst>
              <a:ext uri="{FF2B5EF4-FFF2-40B4-BE49-F238E27FC236}">
                <a16:creationId xmlns="" xmlns:a16="http://schemas.microsoft.com/office/drawing/2014/main" id="{53C48EFF-67FB-4B04-B6C9-25680A630D82}"/>
              </a:ext>
            </a:extLst>
          </p:cNvPr>
          <p:cNvSpPr/>
          <p:nvPr/>
        </p:nvSpPr>
        <p:spPr>
          <a:xfrm>
            <a:off x="7326855" y="2630499"/>
            <a:ext cx="1038816" cy="269803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GB" sz="1000" dirty="0">
                <a:solidFill>
                  <a:sysClr val="windowText" lastClr="000000"/>
                </a:solidFill>
              </a:rPr>
              <a:t>Pre - Release  Assessment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="" xmlns:a16="http://schemas.microsoft.com/office/drawing/2014/main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</a:t>
            </a:r>
            <a:r>
              <a:rPr lang="da-DK" sz="1400" b="1" dirty="0" smtClean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2)</a:t>
            </a:r>
            <a:endParaRPr lang="da-DK" sz="1400" b="1" dirty="0">
              <a:solidFill>
                <a:srgbClr val="FFFFFF"/>
              </a:solidFill>
              <a:latin typeface="Segoe UI Light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065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6D0D4A4D-E24D-2F41-9FA6-C98D876AAF6D}"/>
              </a:ext>
            </a:extLst>
          </p:cNvPr>
          <p:cNvSpPr/>
          <p:nvPr/>
        </p:nvSpPr>
        <p:spPr>
          <a:xfrm>
            <a:off x="246530" y="1"/>
            <a:ext cx="1119554" cy="5651970"/>
          </a:xfrm>
          <a:prstGeom prst="rect">
            <a:avLst/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B12DE1F-585B-2140-B2BD-40C67FF0C1F0}"/>
              </a:ext>
            </a:extLst>
          </p:cNvPr>
          <p:cNvSpPr/>
          <p:nvPr/>
        </p:nvSpPr>
        <p:spPr>
          <a:xfrm>
            <a:off x="1366084" y="0"/>
            <a:ext cx="2584934" cy="6858000"/>
          </a:xfrm>
          <a:prstGeom prst="rect">
            <a:avLst/>
          </a:prstGeom>
          <a:solidFill>
            <a:srgbClr val="54823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232FC7D8-2C69-3447-8C60-C8D12747CDF8}"/>
              </a:ext>
            </a:extLst>
          </p:cNvPr>
          <p:cNvSpPr/>
          <p:nvPr/>
        </p:nvSpPr>
        <p:spPr>
          <a:xfrm>
            <a:off x="246530" y="5651970"/>
            <a:ext cx="1119554" cy="1217293"/>
          </a:xfrm>
          <a:prstGeom prst="rect">
            <a:avLst/>
          </a:prstGeom>
          <a:solidFill>
            <a:srgbClr val="C7A96E">
              <a:lumMod val="60000"/>
              <a:lumOff val="4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30" name="Title 1">
            <a:extLst>
              <a:ext uri="{FF2B5EF4-FFF2-40B4-BE49-F238E27FC236}">
                <a16:creationId xmlns="" xmlns:a16="http://schemas.microsoft.com/office/drawing/2014/main" id="{F5A4D105-B434-874D-A09A-E945722F8660}"/>
              </a:ext>
            </a:extLst>
          </p:cNvPr>
          <p:cNvSpPr txBox="1">
            <a:spLocks/>
          </p:cNvSpPr>
          <p:nvPr/>
        </p:nvSpPr>
        <p:spPr>
          <a:xfrm rot="16200000">
            <a:off x="-863548" y="1392708"/>
            <a:ext cx="3402872" cy="8863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sz="3200" i="1" dirty="0" smtClean="0">
                <a:solidFill>
                  <a:srgbClr val="FFFFFF"/>
                </a:solidFill>
                <a:latin typeface="Georgia"/>
              </a:rPr>
              <a:t>Presentation outline</a:t>
            </a:r>
            <a:endParaRPr lang="en-US" sz="3200" i="1" dirty="0">
              <a:solidFill>
                <a:srgbClr val="FFFFFF"/>
              </a:solidFill>
              <a:latin typeface="Georgia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="" xmlns:a16="http://schemas.microsoft.com/office/drawing/2014/main" id="{ADE5B180-9DA6-5E46-AEB8-F210FCF9F0EA}"/>
              </a:ext>
            </a:extLst>
          </p:cNvPr>
          <p:cNvCxnSpPr/>
          <p:nvPr/>
        </p:nvCxnSpPr>
        <p:spPr>
          <a:xfrm>
            <a:off x="780592" y="3537341"/>
            <a:ext cx="0" cy="2002874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grpSp>
        <p:nvGrpSpPr>
          <p:cNvPr id="32" name="Group 31">
            <a:extLst>
              <a:ext uri="{FF2B5EF4-FFF2-40B4-BE49-F238E27FC236}">
                <a16:creationId xmlns="" xmlns:a16="http://schemas.microsoft.com/office/drawing/2014/main" id="{3754301D-7909-4E47-A8FF-76DB3A7026AC}"/>
              </a:ext>
            </a:extLst>
          </p:cNvPr>
          <p:cNvGrpSpPr/>
          <p:nvPr/>
        </p:nvGrpSpPr>
        <p:grpSpPr>
          <a:xfrm>
            <a:off x="534423" y="6109682"/>
            <a:ext cx="488832" cy="493336"/>
            <a:chOff x="2684463" y="3619500"/>
            <a:chExt cx="344487" cy="347663"/>
          </a:xfrm>
        </p:grpSpPr>
        <p:sp>
          <p:nvSpPr>
            <p:cNvPr id="33" name="Rectangle 32">
              <a:extLst>
                <a:ext uri="{FF2B5EF4-FFF2-40B4-BE49-F238E27FC236}">
                  <a16:creationId xmlns="" xmlns:a16="http://schemas.microsoft.com/office/drawing/2014/main" id="{B2D94E15-2FA1-FF47-BF7E-D9BE50FE34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8913" y="3709988"/>
              <a:ext cx="180975" cy="257175"/>
            </a:xfrm>
            <a:prstGeom prst="rect">
              <a:avLst/>
            </a:pr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  <p:sp>
          <p:nvSpPr>
            <p:cNvPr id="34" name="Freeform 33">
              <a:extLst>
                <a:ext uri="{FF2B5EF4-FFF2-40B4-BE49-F238E27FC236}">
                  <a16:creationId xmlns="" xmlns:a16="http://schemas.microsoft.com/office/drawing/2014/main" id="{21276784-E644-DE42-9D60-B45B2C1ECAF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4463" y="3619500"/>
              <a:ext cx="90488" cy="241300"/>
            </a:xfrm>
            <a:custGeom>
              <a:avLst/>
              <a:gdLst>
                <a:gd name="T0" fmla="*/ 12 w 24"/>
                <a:gd name="T1" fmla="*/ 64 h 64"/>
                <a:gd name="T2" fmla="*/ 0 w 24"/>
                <a:gd name="T3" fmla="*/ 64 h 64"/>
                <a:gd name="T4" fmla="*/ 0 w 24"/>
                <a:gd name="T5" fmla="*/ 12 h 64"/>
                <a:gd name="T6" fmla="*/ 12 w 24"/>
                <a:gd name="T7" fmla="*/ 0 h 64"/>
                <a:gd name="T8" fmla="*/ 24 w 24"/>
                <a:gd name="T9" fmla="*/ 12 h 64"/>
                <a:gd name="T10" fmla="*/ 12 w 24"/>
                <a:gd name="T11" fmla="*/ 24 h 64"/>
                <a:gd name="T12" fmla="*/ 12 w 24"/>
                <a:gd name="T13" fmla="*/ 16 h 64"/>
                <a:gd name="T14" fmla="*/ 23 w 24"/>
                <a:gd name="T15" fmla="*/ 16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64">
                  <a:moveTo>
                    <a:pt x="12" y="64"/>
                  </a:moveTo>
                  <a:cubicBezTo>
                    <a:pt x="0" y="64"/>
                    <a:pt x="0" y="64"/>
                    <a:pt x="0" y="64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9" y="0"/>
                    <a:pt x="24" y="5"/>
                    <a:pt x="24" y="12"/>
                  </a:cubicBezTo>
                  <a:cubicBezTo>
                    <a:pt x="24" y="19"/>
                    <a:pt x="19" y="24"/>
                    <a:pt x="12" y="24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23" y="16"/>
                    <a:pt x="23" y="16"/>
                    <a:pt x="23" y="16"/>
                  </a:cubicBezTo>
                </a:path>
              </a:pathLst>
            </a:cu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  <p:sp>
          <p:nvSpPr>
            <p:cNvPr id="35" name="Freeform 34">
              <a:extLst>
                <a:ext uri="{FF2B5EF4-FFF2-40B4-BE49-F238E27FC236}">
                  <a16:creationId xmlns="" xmlns:a16="http://schemas.microsoft.com/office/drawing/2014/main" id="{5CE7BAA0-5111-E049-A8FC-3DA51D4A76EA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8913" y="3619500"/>
              <a:ext cx="225425" cy="90488"/>
            </a:xfrm>
            <a:custGeom>
              <a:avLst/>
              <a:gdLst>
                <a:gd name="T0" fmla="*/ 48 w 60"/>
                <a:gd name="T1" fmla="*/ 24 h 24"/>
                <a:gd name="T2" fmla="*/ 60 w 60"/>
                <a:gd name="T3" fmla="*/ 12 h 24"/>
                <a:gd name="T4" fmla="*/ 48 w 60"/>
                <a:gd name="T5" fmla="*/ 0 h 24"/>
                <a:gd name="T6" fmla="*/ 0 w 60"/>
                <a:gd name="T7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24">
                  <a:moveTo>
                    <a:pt x="48" y="24"/>
                  </a:moveTo>
                  <a:cubicBezTo>
                    <a:pt x="55" y="24"/>
                    <a:pt x="60" y="19"/>
                    <a:pt x="60" y="12"/>
                  </a:cubicBezTo>
                  <a:cubicBezTo>
                    <a:pt x="60" y="5"/>
                    <a:pt x="55" y="0"/>
                    <a:pt x="48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  <p:sp>
          <p:nvSpPr>
            <p:cNvPr id="36" name="Line 8">
              <a:extLst>
                <a:ext uri="{FF2B5EF4-FFF2-40B4-BE49-F238E27FC236}">
                  <a16:creationId xmlns="" xmlns:a16="http://schemas.microsoft.com/office/drawing/2014/main" id="{89F9E849-A05B-F24B-852B-5A761D0294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19400" y="3770313"/>
              <a:ext cx="60325" cy="0"/>
            </a:xfrm>
            <a:prstGeom prst="line">
              <a:avLst/>
            </a:pr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  <p:sp>
          <p:nvSpPr>
            <p:cNvPr id="37" name="Line 9">
              <a:extLst>
                <a:ext uri="{FF2B5EF4-FFF2-40B4-BE49-F238E27FC236}">
                  <a16:creationId xmlns="" xmlns:a16="http://schemas.microsoft.com/office/drawing/2014/main" id="{DC79CA80-B487-554E-B037-F222E432C5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19400" y="3830638"/>
              <a:ext cx="60325" cy="0"/>
            </a:xfrm>
            <a:prstGeom prst="line">
              <a:avLst/>
            </a:pr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  <p:sp>
          <p:nvSpPr>
            <p:cNvPr id="38" name="Line 10">
              <a:extLst>
                <a:ext uri="{FF2B5EF4-FFF2-40B4-BE49-F238E27FC236}">
                  <a16:creationId xmlns="" xmlns:a16="http://schemas.microsoft.com/office/drawing/2014/main" id="{51D013D5-59E6-FA4E-A68D-173782DA12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19400" y="3892550"/>
              <a:ext cx="60325" cy="0"/>
            </a:xfrm>
            <a:prstGeom prst="line">
              <a:avLst/>
            </a:pr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  <p:sp>
          <p:nvSpPr>
            <p:cNvPr id="39" name="Freeform 38">
              <a:extLst>
                <a:ext uri="{FF2B5EF4-FFF2-40B4-BE49-F238E27FC236}">
                  <a16:creationId xmlns="" xmlns:a16="http://schemas.microsoft.com/office/drawing/2014/main" id="{A078636B-6B87-AF47-8C90-C4128E8FD4E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9075" y="3740150"/>
              <a:ext cx="38100" cy="30163"/>
            </a:xfrm>
            <a:custGeom>
              <a:avLst/>
              <a:gdLst>
                <a:gd name="T0" fmla="*/ 0 w 24"/>
                <a:gd name="T1" fmla="*/ 14 h 19"/>
                <a:gd name="T2" fmla="*/ 5 w 24"/>
                <a:gd name="T3" fmla="*/ 19 h 19"/>
                <a:gd name="T4" fmla="*/ 24 w 24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14"/>
                  </a:moveTo>
                  <a:lnTo>
                    <a:pt x="5" y="19"/>
                  </a:lnTo>
                  <a:lnTo>
                    <a:pt x="24" y="0"/>
                  </a:lnTo>
                </a:path>
              </a:pathLst>
            </a:cu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  <p:sp>
          <p:nvSpPr>
            <p:cNvPr id="40" name="Freeform 39">
              <a:extLst>
                <a:ext uri="{FF2B5EF4-FFF2-40B4-BE49-F238E27FC236}">
                  <a16:creationId xmlns="" xmlns:a16="http://schemas.microsoft.com/office/drawing/2014/main" id="{7EA4DE0E-17A1-5545-8B6A-D0835797A3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9075" y="3800475"/>
              <a:ext cx="38100" cy="30163"/>
            </a:xfrm>
            <a:custGeom>
              <a:avLst/>
              <a:gdLst>
                <a:gd name="T0" fmla="*/ 0 w 24"/>
                <a:gd name="T1" fmla="*/ 15 h 19"/>
                <a:gd name="T2" fmla="*/ 5 w 24"/>
                <a:gd name="T3" fmla="*/ 19 h 19"/>
                <a:gd name="T4" fmla="*/ 24 w 24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15"/>
                  </a:moveTo>
                  <a:lnTo>
                    <a:pt x="5" y="19"/>
                  </a:lnTo>
                  <a:lnTo>
                    <a:pt x="24" y="0"/>
                  </a:lnTo>
                </a:path>
              </a:pathLst>
            </a:cu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  <p:sp>
          <p:nvSpPr>
            <p:cNvPr id="41" name="Freeform 40">
              <a:extLst>
                <a:ext uri="{FF2B5EF4-FFF2-40B4-BE49-F238E27FC236}">
                  <a16:creationId xmlns="" xmlns:a16="http://schemas.microsoft.com/office/drawing/2014/main" id="{3F646A96-E533-1347-9880-1815BB5935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4500" y="3702050"/>
              <a:ext cx="44450" cy="265113"/>
            </a:xfrm>
            <a:custGeom>
              <a:avLst/>
              <a:gdLst>
                <a:gd name="T0" fmla="*/ 12 w 12"/>
                <a:gd name="T1" fmla="*/ 64 h 70"/>
                <a:gd name="T2" fmla="*/ 6 w 12"/>
                <a:gd name="T3" fmla="*/ 70 h 70"/>
                <a:gd name="T4" fmla="*/ 0 w 12"/>
                <a:gd name="T5" fmla="*/ 64 h 70"/>
                <a:gd name="T6" fmla="*/ 0 w 12"/>
                <a:gd name="T7" fmla="*/ 6 h 70"/>
                <a:gd name="T8" fmla="*/ 6 w 12"/>
                <a:gd name="T9" fmla="*/ 0 h 70"/>
                <a:gd name="T10" fmla="*/ 12 w 12"/>
                <a:gd name="T11" fmla="*/ 6 h 70"/>
                <a:gd name="T12" fmla="*/ 12 w 12"/>
                <a:gd name="T13" fmla="*/ 64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70">
                  <a:moveTo>
                    <a:pt x="12" y="64"/>
                  </a:moveTo>
                  <a:cubicBezTo>
                    <a:pt x="12" y="67"/>
                    <a:pt x="9" y="70"/>
                    <a:pt x="6" y="70"/>
                  </a:cubicBezTo>
                  <a:cubicBezTo>
                    <a:pt x="3" y="70"/>
                    <a:pt x="0" y="67"/>
                    <a:pt x="0" y="64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" y="0"/>
                    <a:pt x="12" y="3"/>
                    <a:pt x="12" y="6"/>
                  </a:cubicBezTo>
                  <a:lnTo>
                    <a:pt x="12" y="64"/>
                  </a:lnTo>
                  <a:close/>
                </a:path>
              </a:pathLst>
            </a:cu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  <p:sp>
          <p:nvSpPr>
            <p:cNvPr id="42" name="Line 14">
              <a:extLst>
                <a:ext uri="{FF2B5EF4-FFF2-40B4-BE49-F238E27FC236}">
                  <a16:creationId xmlns="" xmlns:a16="http://schemas.microsoft.com/office/drawing/2014/main" id="{3042381B-03B0-2340-BBD9-8B4BC5232F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84500" y="3937000"/>
              <a:ext cx="44450" cy="0"/>
            </a:xfrm>
            <a:prstGeom prst="line">
              <a:avLst/>
            </a:pr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  <p:sp>
          <p:nvSpPr>
            <p:cNvPr id="43" name="Line 15">
              <a:extLst>
                <a:ext uri="{FF2B5EF4-FFF2-40B4-BE49-F238E27FC236}">
                  <a16:creationId xmlns="" xmlns:a16="http://schemas.microsoft.com/office/drawing/2014/main" id="{8A0CD713-A0DF-FD46-9E43-C2241B0297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84500" y="3830638"/>
              <a:ext cx="44450" cy="0"/>
            </a:xfrm>
            <a:prstGeom prst="line">
              <a:avLst/>
            </a:pr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  <p:sp>
          <p:nvSpPr>
            <p:cNvPr id="44" name="Freeform 43">
              <a:extLst>
                <a:ext uri="{FF2B5EF4-FFF2-40B4-BE49-F238E27FC236}">
                  <a16:creationId xmlns="" xmlns:a16="http://schemas.microsoft.com/office/drawing/2014/main" id="{BFEA82A5-A081-F346-9158-CF8B5EF97B61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4338" y="3717925"/>
              <a:ext cx="30163" cy="136525"/>
            </a:xfrm>
            <a:custGeom>
              <a:avLst/>
              <a:gdLst>
                <a:gd name="T0" fmla="*/ 0 w 8"/>
                <a:gd name="T1" fmla="*/ 36 h 36"/>
                <a:gd name="T2" fmla="*/ 0 w 8"/>
                <a:gd name="T3" fmla="*/ 6 h 36"/>
                <a:gd name="T4" fmla="*/ 6 w 8"/>
                <a:gd name="T5" fmla="*/ 0 h 36"/>
                <a:gd name="T6" fmla="*/ 8 w 8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6">
                  <a:moveTo>
                    <a:pt x="0" y="3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8" y="0"/>
                    <a:pt x="8" y="0"/>
                    <a:pt x="8" y="0"/>
                  </a:cubicBezTo>
                </a:path>
              </a:pathLst>
            </a:cu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</p:grp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894969"/>
              </p:ext>
            </p:extLst>
          </p:nvPr>
        </p:nvGraphicFramePr>
        <p:xfrm>
          <a:off x="2209799" y="134470"/>
          <a:ext cx="8216154" cy="6362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7693"/>
                <a:gridCol w="5888461"/>
              </a:tblGrid>
              <a:tr h="7772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Georgia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Segoe UI Light"/>
                          <a:cs typeface="Segoe UI" panose="020B0502040204020203" pitchFamily="34" charset="0"/>
                        </a:rPr>
                        <a:t>Purpose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979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Georgia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Segoe UI Light"/>
                          <a:cs typeface="Segoe UI" panose="020B0502040204020203" pitchFamily="34" charset="0"/>
                        </a:rPr>
                        <a:t>Legislative framework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979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Georgia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Segoe UI Light"/>
                          <a:cs typeface="Segoe UI" panose="020B0502040204020203" pitchFamily="34" charset="0"/>
                        </a:rPr>
                        <a:t>Public Service Operations Management Framework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979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Georgia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Segoe UI Light"/>
                          <a:cs typeface="Segoe UI" panose="020B0502040204020203" pitchFamily="34" charset="0"/>
                        </a:rPr>
                        <a:t>DCS Value Chain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979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Georgia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Segoe UI Light"/>
                          <a:cs typeface="Segoe UI" panose="020B0502040204020203" pitchFamily="34" charset="0"/>
                        </a:rPr>
                        <a:t>Composition of Work Streams &amp; sub - work streams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979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Georgia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Segoe UI Light"/>
                          <a:cs typeface="Segoe UI" panose="020B0502040204020203" pitchFamily="34" charset="0"/>
                        </a:rPr>
                        <a:t>Progress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Segoe UI Light"/>
                          <a:cs typeface="Segoe UI" panose="020B0502040204020203" pitchFamily="34" charset="0"/>
                        </a:rPr>
                        <a:t>Workstream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Segoe UI Light"/>
                          <a:cs typeface="Segoe UI" panose="020B0502040204020203" pitchFamily="34" charset="0"/>
                        </a:rPr>
                        <a:t> deliverables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979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Georgia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Segoe UI Light"/>
                          <a:cs typeface="Segoe UI" panose="020B0502040204020203" pitchFamily="34" charset="0"/>
                        </a:rPr>
                        <a:t>Planned deliverables and timeframes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979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Georgia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Segoe UI Light"/>
                          <a:cs typeface="Segoe UI" panose="020B0502040204020203" pitchFamily="34" charset="0"/>
                        </a:rPr>
                        <a:t>Conclusion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593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="" xmlns:a16="http://schemas.microsoft.com/office/drawing/2014/main" id="{1F21FCF2-EDDF-4F57-B517-E318BF2E5054}"/>
              </a:ext>
            </a:extLst>
          </p:cNvPr>
          <p:cNvGrpSpPr/>
          <p:nvPr/>
        </p:nvGrpSpPr>
        <p:grpSpPr>
          <a:xfrm>
            <a:off x="5398849" y="1313504"/>
            <a:ext cx="2926082" cy="5207081"/>
            <a:chOff x="5029198" y="1294049"/>
            <a:chExt cx="6282114" cy="5207082"/>
          </a:xfrm>
        </p:grpSpPr>
        <p:sp>
          <p:nvSpPr>
            <p:cNvPr id="4" name="Rectangle: Rounded Corners 16">
              <a:extLst>
                <a:ext uri="{FF2B5EF4-FFF2-40B4-BE49-F238E27FC236}">
                  <a16:creationId xmlns="" xmlns:a16="http://schemas.microsoft.com/office/drawing/2014/main" id="{F087F3CA-8477-465A-9CFE-41FD19BF59AC}"/>
                </a:ext>
              </a:extLst>
            </p:cNvPr>
            <p:cNvSpPr/>
            <p:nvPr/>
          </p:nvSpPr>
          <p:spPr>
            <a:xfrm>
              <a:off x="5029198" y="5869120"/>
              <a:ext cx="6282114" cy="632011"/>
            </a:xfrm>
            <a:prstGeom prst="roundRect">
              <a:avLst/>
            </a:prstGeom>
            <a:solidFill>
              <a:srgbClr val="679F81">
                <a:lumMod val="40000"/>
                <a:lumOff val="60000"/>
              </a:srgbClr>
            </a:solidFill>
            <a:ln w="19050" cap="flat" cmpd="sng" algn="ctr">
              <a:solidFill>
                <a:srgbClr val="00542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457200"/>
              <a:r>
                <a:rPr lang="en-GB" kern="0" dirty="0" smtClean="0">
                  <a:solidFill>
                    <a:prstClr val="black"/>
                  </a:solidFill>
                  <a:latin typeface="Lato"/>
                </a:rPr>
                <a:t>Head Office, Regions</a:t>
              </a:r>
            </a:p>
          </p:txBody>
        </p:sp>
        <p:sp>
          <p:nvSpPr>
            <p:cNvPr id="5" name="Rectangle: Rounded Corners 9">
              <a:extLst>
                <a:ext uri="{FF2B5EF4-FFF2-40B4-BE49-F238E27FC236}">
                  <a16:creationId xmlns="" xmlns:a16="http://schemas.microsoft.com/office/drawing/2014/main" id="{3E3A3A16-2138-4069-8A18-1CF37F2F9145}"/>
                </a:ext>
              </a:extLst>
            </p:cNvPr>
            <p:cNvSpPr/>
            <p:nvPr/>
          </p:nvSpPr>
          <p:spPr>
            <a:xfrm>
              <a:off x="5029199" y="1294049"/>
              <a:ext cx="6282113" cy="632011"/>
            </a:xfrm>
            <a:prstGeom prst="roundRect">
              <a:avLst/>
            </a:prstGeom>
            <a:solidFill>
              <a:srgbClr val="679F81">
                <a:lumMod val="40000"/>
                <a:lumOff val="60000"/>
              </a:srgbClr>
            </a:solidFill>
            <a:ln w="19050" cap="flat" cmpd="sng" algn="ctr">
              <a:solidFill>
                <a:srgbClr val="00542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457200"/>
              <a:r>
                <a:rPr lang="en-GB" kern="0" smtClean="0">
                  <a:solidFill>
                    <a:prstClr val="black"/>
                  </a:solidFill>
                  <a:latin typeface="Lato"/>
                </a:rPr>
                <a:t>Modderbee</a:t>
              </a:r>
            </a:p>
          </p:txBody>
        </p:sp>
        <p:sp>
          <p:nvSpPr>
            <p:cNvPr id="6" name="Rectangle: Rounded Corners 10">
              <a:extLst>
                <a:ext uri="{FF2B5EF4-FFF2-40B4-BE49-F238E27FC236}">
                  <a16:creationId xmlns="" xmlns:a16="http://schemas.microsoft.com/office/drawing/2014/main" id="{028DDBDE-39DA-42F8-B49A-938BEF90760A}"/>
                </a:ext>
              </a:extLst>
            </p:cNvPr>
            <p:cNvSpPr/>
            <p:nvPr/>
          </p:nvSpPr>
          <p:spPr>
            <a:xfrm>
              <a:off x="5029198" y="2036639"/>
              <a:ext cx="6282113" cy="632011"/>
            </a:xfrm>
            <a:prstGeom prst="roundRect">
              <a:avLst/>
            </a:prstGeom>
            <a:solidFill>
              <a:srgbClr val="679F81">
                <a:lumMod val="40000"/>
                <a:lumOff val="60000"/>
              </a:srgbClr>
            </a:solidFill>
            <a:ln w="19050" cap="flat" cmpd="sng" algn="ctr">
              <a:solidFill>
                <a:srgbClr val="00542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457200"/>
              <a:r>
                <a:rPr lang="en-GB" kern="0" smtClean="0">
                  <a:solidFill>
                    <a:prstClr val="black"/>
                  </a:solidFill>
                  <a:latin typeface="Lato"/>
                </a:rPr>
                <a:t>Pietermaritzburg</a:t>
              </a:r>
            </a:p>
          </p:txBody>
        </p:sp>
        <p:sp>
          <p:nvSpPr>
            <p:cNvPr id="7" name="Rectangle: Rounded Corners 11">
              <a:extLst>
                <a:ext uri="{FF2B5EF4-FFF2-40B4-BE49-F238E27FC236}">
                  <a16:creationId xmlns="" xmlns:a16="http://schemas.microsoft.com/office/drawing/2014/main" id="{406434BA-19DD-49C3-99E0-B60C8A38B124}"/>
                </a:ext>
              </a:extLst>
            </p:cNvPr>
            <p:cNvSpPr/>
            <p:nvPr/>
          </p:nvSpPr>
          <p:spPr>
            <a:xfrm>
              <a:off x="5029198" y="2868242"/>
              <a:ext cx="6282113" cy="632011"/>
            </a:xfrm>
            <a:prstGeom prst="roundRect">
              <a:avLst/>
            </a:prstGeom>
            <a:solidFill>
              <a:srgbClr val="679F81">
                <a:lumMod val="40000"/>
                <a:lumOff val="60000"/>
              </a:srgbClr>
            </a:solidFill>
            <a:ln w="19050" cap="flat" cmpd="sng" algn="ctr">
              <a:solidFill>
                <a:srgbClr val="00542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457200"/>
              <a:r>
                <a:rPr lang="en-GB" kern="0" smtClean="0">
                  <a:solidFill>
                    <a:prstClr val="black"/>
                  </a:solidFill>
                  <a:latin typeface="Lato"/>
                </a:rPr>
                <a:t>Barberton</a:t>
              </a:r>
            </a:p>
          </p:txBody>
        </p:sp>
        <p:sp>
          <p:nvSpPr>
            <p:cNvPr id="8" name="Rectangle: Rounded Corners 12">
              <a:extLst>
                <a:ext uri="{FF2B5EF4-FFF2-40B4-BE49-F238E27FC236}">
                  <a16:creationId xmlns="" xmlns:a16="http://schemas.microsoft.com/office/drawing/2014/main" id="{AF5E953E-9E7F-402F-B1C4-37784DEF51CB}"/>
                </a:ext>
              </a:extLst>
            </p:cNvPr>
            <p:cNvSpPr/>
            <p:nvPr/>
          </p:nvSpPr>
          <p:spPr>
            <a:xfrm>
              <a:off x="5029198" y="3613918"/>
              <a:ext cx="6282113" cy="632011"/>
            </a:xfrm>
            <a:prstGeom prst="roundRect">
              <a:avLst/>
            </a:prstGeom>
            <a:solidFill>
              <a:srgbClr val="679F81">
                <a:lumMod val="40000"/>
                <a:lumOff val="60000"/>
              </a:srgbClr>
            </a:solidFill>
            <a:ln w="19050" cap="flat" cmpd="sng" algn="ctr">
              <a:solidFill>
                <a:srgbClr val="00542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457200"/>
              <a:r>
                <a:rPr lang="en-GB" kern="0" smtClean="0">
                  <a:solidFill>
                    <a:prstClr val="black"/>
                  </a:solidFill>
                  <a:latin typeface="Lato"/>
                </a:rPr>
                <a:t>Pollsmoor</a:t>
              </a:r>
            </a:p>
          </p:txBody>
        </p:sp>
        <p:sp>
          <p:nvSpPr>
            <p:cNvPr id="9" name="Rectangle: Rounded Corners 13">
              <a:extLst>
                <a:ext uri="{FF2B5EF4-FFF2-40B4-BE49-F238E27FC236}">
                  <a16:creationId xmlns="" xmlns:a16="http://schemas.microsoft.com/office/drawing/2014/main" id="{0EA2087E-80F5-4FEC-AED8-7FB96FC050FD}"/>
                </a:ext>
              </a:extLst>
            </p:cNvPr>
            <p:cNvSpPr/>
            <p:nvPr/>
          </p:nvSpPr>
          <p:spPr>
            <a:xfrm>
              <a:off x="5029199" y="4394374"/>
              <a:ext cx="6282113" cy="632011"/>
            </a:xfrm>
            <a:prstGeom prst="roundRect">
              <a:avLst/>
            </a:prstGeom>
            <a:solidFill>
              <a:srgbClr val="679F81">
                <a:lumMod val="40000"/>
                <a:lumOff val="60000"/>
              </a:srgbClr>
            </a:solidFill>
            <a:ln w="19050" cap="flat" cmpd="sng" algn="ctr">
              <a:solidFill>
                <a:srgbClr val="00542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457200"/>
              <a:r>
                <a:rPr lang="en-GB" kern="0" smtClean="0">
                  <a:solidFill>
                    <a:prstClr val="black"/>
                  </a:solidFill>
                  <a:latin typeface="Lato"/>
                </a:rPr>
                <a:t>St Albans</a:t>
              </a:r>
            </a:p>
          </p:txBody>
        </p:sp>
        <p:sp>
          <p:nvSpPr>
            <p:cNvPr id="10" name="Rectangle: Rounded Corners 14">
              <a:extLst>
                <a:ext uri="{FF2B5EF4-FFF2-40B4-BE49-F238E27FC236}">
                  <a16:creationId xmlns="" xmlns:a16="http://schemas.microsoft.com/office/drawing/2014/main" id="{94854E9D-3526-478F-86E0-DEC12EB428CB}"/>
                </a:ext>
              </a:extLst>
            </p:cNvPr>
            <p:cNvSpPr/>
            <p:nvPr/>
          </p:nvSpPr>
          <p:spPr>
            <a:xfrm>
              <a:off x="5029198" y="5131746"/>
              <a:ext cx="6282113" cy="632011"/>
            </a:xfrm>
            <a:prstGeom prst="roundRect">
              <a:avLst/>
            </a:prstGeom>
            <a:solidFill>
              <a:srgbClr val="679F81">
                <a:lumMod val="40000"/>
                <a:lumOff val="60000"/>
              </a:srgbClr>
            </a:solidFill>
            <a:ln w="19050" cap="flat" cmpd="sng" algn="ctr">
              <a:solidFill>
                <a:srgbClr val="00542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457200"/>
              <a:r>
                <a:rPr lang="en-GB" kern="0" smtClean="0">
                  <a:solidFill>
                    <a:prstClr val="black"/>
                  </a:solidFill>
                  <a:latin typeface="Lato"/>
                </a:rPr>
                <a:t>Grootvlei</a:t>
              </a:r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BBAA1283-A148-4E22-824F-17FBD9E00F5C}"/>
              </a:ext>
            </a:extLst>
          </p:cNvPr>
          <p:cNvSpPr/>
          <p:nvPr/>
        </p:nvSpPr>
        <p:spPr>
          <a:xfrm>
            <a:off x="647088" y="1278163"/>
            <a:ext cx="4940022" cy="1458233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5427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200"/>
            <a:r>
              <a:rPr lang="en-GB" b="1" kern="0" smtClean="0">
                <a:solidFill>
                  <a:prstClr val="black"/>
                </a:solidFill>
                <a:latin typeface="Lato"/>
              </a:rPr>
              <a:t>Sub-work stream 2.1</a:t>
            </a:r>
            <a:r>
              <a:rPr lang="en-GB" kern="0" smtClean="0">
                <a:solidFill>
                  <a:prstClr val="black"/>
                </a:solidFill>
                <a:latin typeface="Lato"/>
              </a:rPr>
              <a:t>: </a:t>
            </a:r>
          </a:p>
          <a:p>
            <a:pPr algn="ctr" defTabSz="457200"/>
            <a:r>
              <a:rPr lang="en-GB" kern="0" smtClean="0">
                <a:solidFill>
                  <a:prstClr val="black"/>
                </a:solidFill>
                <a:latin typeface="Lato"/>
              </a:rPr>
              <a:t>Incarceration, Rehabilitation and Care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53C21A88-406E-495C-ABA2-AD14C10279BA}"/>
              </a:ext>
            </a:extLst>
          </p:cNvPr>
          <p:cNvSpPr/>
          <p:nvPr/>
        </p:nvSpPr>
        <p:spPr>
          <a:xfrm>
            <a:off x="647088" y="2836550"/>
            <a:ext cx="4940022" cy="1458233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5427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200"/>
            <a:r>
              <a:rPr lang="en-GB" b="1" kern="0" smtClean="0">
                <a:solidFill>
                  <a:prstClr val="black"/>
                </a:solidFill>
                <a:latin typeface="Lato"/>
              </a:rPr>
              <a:t>Sub-work stream 2.2:</a:t>
            </a:r>
            <a:r>
              <a:rPr lang="en-GB" kern="0" smtClean="0">
                <a:solidFill>
                  <a:prstClr val="black"/>
                </a:solidFill>
                <a:latin typeface="Lato"/>
              </a:rPr>
              <a:t> </a:t>
            </a:r>
          </a:p>
          <a:p>
            <a:pPr algn="ctr" defTabSz="457200"/>
            <a:r>
              <a:rPr lang="en-GB" kern="0" smtClean="0">
                <a:solidFill>
                  <a:prstClr val="black"/>
                </a:solidFill>
                <a:latin typeface="Lato"/>
              </a:rPr>
              <a:t>Security, Facilities and Social Reintegration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5BC8C289-3360-4C63-A9B1-5B5919A6FF98}"/>
              </a:ext>
            </a:extLst>
          </p:cNvPr>
          <p:cNvSpPr/>
          <p:nvPr/>
        </p:nvSpPr>
        <p:spPr>
          <a:xfrm>
            <a:off x="647088" y="4394938"/>
            <a:ext cx="4940022" cy="2155092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5427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200"/>
            <a:r>
              <a:rPr lang="en-GB" b="1" kern="0" smtClean="0">
                <a:solidFill>
                  <a:prstClr val="black"/>
                </a:solidFill>
                <a:latin typeface="Lato"/>
              </a:rPr>
              <a:t>Sub-work stream 2.3: </a:t>
            </a:r>
          </a:p>
          <a:p>
            <a:pPr algn="ctr" defTabSz="457200"/>
            <a:r>
              <a:rPr lang="en-GB" kern="0" smtClean="0">
                <a:solidFill>
                  <a:prstClr val="black"/>
                </a:solidFill>
                <a:latin typeface="Lato"/>
              </a:rPr>
              <a:t>ICT, HR, Finance &amp; Supply Chain Management and all other Administration, Strategic Management, Legal Services, Internal Audit and Communication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7821" y="0"/>
            <a:ext cx="1194556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b="1" dirty="0">
                <a:solidFill>
                  <a:srgbClr val="000000"/>
                </a:solidFill>
                <a:latin typeface="Georgia"/>
                <a:ea typeface="+mj-ea"/>
                <a:cs typeface="+mj-cs"/>
              </a:rPr>
              <a:t>Detailed progress on </a:t>
            </a:r>
            <a:r>
              <a:rPr lang="en-US" sz="4000" b="1" dirty="0" err="1">
                <a:solidFill>
                  <a:srgbClr val="000000"/>
                </a:solidFill>
                <a:latin typeface="Georgia"/>
                <a:ea typeface="+mj-ea"/>
                <a:cs typeface="+mj-cs"/>
              </a:rPr>
              <a:t>Workstream</a:t>
            </a:r>
            <a:r>
              <a:rPr lang="en-US" sz="4000" b="1" dirty="0">
                <a:solidFill>
                  <a:srgbClr val="000000"/>
                </a:solidFill>
                <a:latin typeface="Georgia"/>
                <a:ea typeface="+mj-ea"/>
                <a:cs typeface="+mj-cs"/>
              </a:rPr>
              <a:t> </a:t>
            </a:r>
            <a:r>
              <a:rPr lang="en-US" sz="4000" b="1" dirty="0" smtClean="0">
                <a:solidFill>
                  <a:srgbClr val="000000"/>
                </a:solidFill>
                <a:latin typeface="Georgia"/>
                <a:ea typeface="+mj-ea"/>
                <a:cs typeface="+mj-cs"/>
              </a:rPr>
              <a:t>2 (“to-be”)</a:t>
            </a:r>
            <a:endParaRPr lang="en-US" sz="4000" b="1" dirty="0">
              <a:solidFill>
                <a:srgbClr val="000000"/>
              </a:solidFill>
              <a:latin typeface="Georgia"/>
              <a:ea typeface="+mj-ea"/>
              <a:cs typeface="+mj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</a:t>
            </a:r>
            <a:r>
              <a:rPr lang="da-DK" sz="1400" b="1" dirty="0" smtClean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2)</a:t>
            </a:r>
            <a:endParaRPr lang="da-DK" sz="1400" b="1" dirty="0">
              <a:solidFill>
                <a:srgbClr val="FFFFFF"/>
              </a:solidFill>
              <a:latin typeface="Segoe UI Light"/>
              <a:cs typeface="Segoe UI" panose="020B0502040204020203" pitchFamily="34" charset="0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="" xmlns:a16="http://schemas.microsoft.com/office/drawing/2014/main" id="{7027257E-3670-4751-AC44-942E418EC1A0}"/>
              </a:ext>
            </a:extLst>
          </p:cNvPr>
          <p:cNvGrpSpPr/>
          <p:nvPr/>
        </p:nvGrpSpPr>
        <p:grpSpPr>
          <a:xfrm>
            <a:off x="8396051" y="1313504"/>
            <a:ext cx="2205673" cy="5207081"/>
            <a:chOff x="5029198" y="1294049"/>
            <a:chExt cx="6282114" cy="5207081"/>
          </a:xfrm>
          <a:solidFill>
            <a:sysClr val="window" lastClr="FFFFFF"/>
          </a:solidFill>
        </p:grpSpPr>
        <p:sp>
          <p:nvSpPr>
            <p:cNvPr id="25" name="Rectangle: Rounded Corners 19">
              <a:extLst>
                <a:ext uri="{FF2B5EF4-FFF2-40B4-BE49-F238E27FC236}">
                  <a16:creationId xmlns="" xmlns:a16="http://schemas.microsoft.com/office/drawing/2014/main" id="{82E403CD-1919-45E1-9BBE-09D17CE5E98C}"/>
                </a:ext>
              </a:extLst>
            </p:cNvPr>
            <p:cNvSpPr/>
            <p:nvPr/>
          </p:nvSpPr>
          <p:spPr>
            <a:xfrm>
              <a:off x="5029198" y="5869119"/>
              <a:ext cx="6282113" cy="632011"/>
            </a:xfrm>
            <a:prstGeom prst="round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457200"/>
              <a:r>
                <a:rPr lang="en-GB" b="1" kern="0" dirty="0" smtClean="0">
                  <a:solidFill>
                    <a:prstClr val="black"/>
                  </a:solidFill>
                  <a:latin typeface="Lato"/>
                </a:rPr>
                <a:t>Jan &amp; Feb 2021</a:t>
              </a:r>
            </a:p>
          </p:txBody>
        </p:sp>
        <p:sp>
          <p:nvSpPr>
            <p:cNvPr id="26" name="Rectangle: Rounded Corners 20">
              <a:extLst>
                <a:ext uri="{FF2B5EF4-FFF2-40B4-BE49-F238E27FC236}">
                  <a16:creationId xmlns="" xmlns:a16="http://schemas.microsoft.com/office/drawing/2014/main" id="{5B6BACA5-86B3-48CC-852C-C18A3A36C190}"/>
                </a:ext>
              </a:extLst>
            </p:cNvPr>
            <p:cNvSpPr/>
            <p:nvPr/>
          </p:nvSpPr>
          <p:spPr>
            <a:xfrm>
              <a:off x="5029199" y="1294049"/>
              <a:ext cx="6282113" cy="632011"/>
            </a:xfrm>
            <a:prstGeom prst="round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457200"/>
              <a:r>
                <a:rPr lang="en-GB" b="1" kern="0" dirty="0" smtClean="0">
                  <a:solidFill>
                    <a:prstClr val="black"/>
                  </a:solidFill>
                  <a:latin typeface="Lato"/>
                </a:rPr>
                <a:t>21 – 25 Sept 2020</a:t>
              </a:r>
            </a:p>
          </p:txBody>
        </p:sp>
        <p:sp>
          <p:nvSpPr>
            <p:cNvPr id="27" name="Rectangle: Rounded Corners 21">
              <a:extLst>
                <a:ext uri="{FF2B5EF4-FFF2-40B4-BE49-F238E27FC236}">
                  <a16:creationId xmlns="" xmlns:a16="http://schemas.microsoft.com/office/drawing/2014/main" id="{98A6D436-0CD0-411C-A34B-E91F12E27F66}"/>
                </a:ext>
              </a:extLst>
            </p:cNvPr>
            <p:cNvSpPr/>
            <p:nvPr/>
          </p:nvSpPr>
          <p:spPr>
            <a:xfrm>
              <a:off x="5029198" y="2036639"/>
              <a:ext cx="6282113" cy="632011"/>
            </a:xfrm>
            <a:prstGeom prst="round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457200"/>
              <a:r>
                <a:rPr lang="en-GB" b="1" kern="0" dirty="0" smtClean="0">
                  <a:solidFill>
                    <a:prstClr val="black"/>
                  </a:solidFill>
                  <a:latin typeface="Lato"/>
                </a:rPr>
                <a:t>14 – 18 Sept 2020</a:t>
              </a:r>
            </a:p>
          </p:txBody>
        </p:sp>
        <p:sp>
          <p:nvSpPr>
            <p:cNvPr id="28" name="Rectangle: Rounded Corners 22">
              <a:extLst>
                <a:ext uri="{FF2B5EF4-FFF2-40B4-BE49-F238E27FC236}">
                  <a16:creationId xmlns="" xmlns:a16="http://schemas.microsoft.com/office/drawing/2014/main" id="{A3F106B1-C17E-48EB-B165-B50C875FA3E0}"/>
                </a:ext>
              </a:extLst>
            </p:cNvPr>
            <p:cNvSpPr/>
            <p:nvPr/>
          </p:nvSpPr>
          <p:spPr>
            <a:xfrm>
              <a:off x="5029198" y="2868242"/>
              <a:ext cx="6282113" cy="632011"/>
            </a:xfrm>
            <a:prstGeom prst="round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457200"/>
              <a:r>
                <a:rPr lang="en-GB" b="1" kern="0" dirty="0" smtClean="0">
                  <a:solidFill>
                    <a:prstClr val="black"/>
                  </a:solidFill>
                  <a:latin typeface="Lato"/>
                </a:rPr>
                <a:t>05 – 09 Oct 2020</a:t>
              </a:r>
            </a:p>
          </p:txBody>
        </p:sp>
        <p:sp>
          <p:nvSpPr>
            <p:cNvPr id="29" name="Rectangle: Rounded Corners 23">
              <a:extLst>
                <a:ext uri="{FF2B5EF4-FFF2-40B4-BE49-F238E27FC236}">
                  <a16:creationId xmlns="" xmlns:a16="http://schemas.microsoft.com/office/drawing/2014/main" id="{68CED8DB-FD39-4390-97CF-D9252137FEE6}"/>
                </a:ext>
              </a:extLst>
            </p:cNvPr>
            <p:cNvSpPr/>
            <p:nvPr/>
          </p:nvSpPr>
          <p:spPr>
            <a:xfrm>
              <a:off x="5029198" y="3613918"/>
              <a:ext cx="6282113" cy="632011"/>
            </a:xfrm>
            <a:prstGeom prst="round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457200"/>
              <a:r>
                <a:rPr lang="en-GB" b="1" kern="0" dirty="0" smtClean="0">
                  <a:solidFill>
                    <a:prstClr val="black"/>
                  </a:solidFill>
                  <a:latin typeface="Lato"/>
                </a:rPr>
                <a:t>19 – 23 Oct 2020</a:t>
              </a:r>
            </a:p>
          </p:txBody>
        </p:sp>
        <p:sp>
          <p:nvSpPr>
            <p:cNvPr id="30" name="Rectangle: Rounded Corners 24">
              <a:extLst>
                <a:ext uri="{FF2B5EF4-FFF2-40B4-BE49-F238E27FC236}">
                  <a16:creationId xmlns="" xmlns:a16="http://schemas.microsoft.com/office/drawing/2014/main" id="{387B5526-3BC5-4FFA-B63B-40F2A77675CA}"/>
                </a:ext>
              </a:extLst>
            </p:cNvPr>
            <p:cNvSpPr/>
            <p:nvPr/>
          </p:nvSpPr>
          <p:spPr>
            <a:xfrm>
              <a:off x="5029199" y="4394374"/>
              <a:ext cx="6282113" cy="632011"/>
            </a:xfrm>
            <a:prstGeom prst="round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457200"/>
              <a:r>
                <a:rPr lang="en-GB" b="1" kern="0" dirty="0" smtClean="0">
                  <a:solidFill>
                    <a:prstClr val="black"/>
                  </a:solidFill>
                  <a:latin typeface="Lato"/>
                </a:rPr>
                <a:t>15 </a:t>
              </a:r>
              <a:r>
                <a:rPr lang="en-GB" b="1" kern="0" dirty="0">
                  <a:solidFill>
                    <a:prstClr val="black"/>
                  </a:solidFill>
                  <a:latin typeface="Lato"/>
                </a:rPr>
                <a:t>– </a:t>
              </a:r>
              <a:r>
                <a:rPr lang="en-GB" b="1" kern="0" dirty="0" smtClean="0">
                  <a:solidFill>
                    <a:prstClr val="black"/>
                  </a:solidFill>
                  <a:latin typeface="Lato"/>
                </a:rPr>
                <a:t>19 Feb </a:t>
              </a:r>
              <a:r>
                <a:rPr lang="en-GB" b="1" kern="0" dirty="0">
                  <a:solidFill>
                    <a:prstClr val="black"/>
                  </a:solidFill>
                  <a:latin typeface="Lato"/>
                </a:rPr>
                <a:t>2020</a:t>
              </a:r>
            </a:p>
          </p:txBody>
        </p:sp>
        <p:sp>
          <p:nvSpPr>
            <p:cNvPr id="31" name="Rectangle: Rounded Corners 25">
              <a:extLst>
                <a:ext uri="{FF2B5EF4-FFF2-40B4-BE49-F238E27FC236}">
                  <a16:creationId xmlns="" xmlns:a16="http://schemas.microsoft.com/office/drawing/2014/main" id="{BF29CAC6-2399-4984-A167-C1A4AC3EF5D5}"/>
                </a:ext>
              </a:extLst>
            </p:cNvPr>
            <p:cNvSpPr/>
            <p:nvPr/>
          </p:nvSpPr>
          <p:spPr>
            <a:xfrm>
              <a:off x="5029198" y="5131746"/>
              <a:ext cx="6282113" cy="632011"/>
            </a:xfrm>
            <a:prstGeom prst="round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457200"/>
              <a:r>
                <a:rPr lang="en-GB" b="1" kern="0" dirty="0" smtClean="0">
                  <a:solidFill>
                    <a:prstClr val="black"/>
                  </a:solidFill>
                  <a:latin typeface="Lato"/>
                </a:rPr>
                <a:t>07 – 11 Dec 2020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743837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F9EDA4DD-5668-4D40-9FD9-47B3AC01D45D}"/>
              </a:ext>
            </a:extLst>
          </p:cNvPr>
          <p:cNvSpPr/>
          <p:nvPr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="" xmlns:a16="http://schemas.microsoft.com/office/drawing/2014/main" id="{3FF68B7E-2A3C-7445-840D-E03AC743B2BC}"/>
              </a:ext>
            </a:extLst>
          </p:cNvPr>
          <p:cNvSpPr/>
          <p:nvPr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</a:t>
            </a:r>
            <a:r>
              <a:rPr lang="da-DK" sz="1400" b="1" dirty="0" smtClean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2)</a:t>
            </a:r>
            <a:endParaRPr lang="da-DK" sz="1400" b="1" dirty="0">
              <a:solidFill>
                <a:srgbClr val="FFFFFF"/>
              </a:solidFill>
              <a:latin typeface="Segoe UI Light"/>
              <a:cs typeface="Segoe UI" panose="020B0502040204020203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D4D9F918-F730-4449-AB3E-2E8143B1A414}"/>
              </a:ext>
            </a:extLst>
          </p:cNvPr>
          <p:cNvCxnSpPr>
            <a:cxnSpLocks/>
          </p:cNvCxnSpPr>
          <p:nvPr/>
        </p:nvCxnSpPr>
        <p:spPr>
          <a:xfrm flipV="1">
            <a:off x="4173166" y="910723"/>
            <a:ext cx="7670260" cy="13405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6" name="Title 1">
            <a:extLst>
              <a:ext uri="{FF2B5EF4-FFF2-40B4-BE49-F238E27FC236}">
                <a16:creationId xmlns="" xmlns:a16="http://schemas.microsoft.com/office/drawing/2014/main" id="{4430A9AA-BB5E-FF43-8C3E-F42948508E5B}"/>
              </a:ext>
            </a:extLst>
          </p:cNvPr>
          <p:cNvSpPr txBox="1">
            <a:spLocks/>
          </p:cNvSpPr>
          <p:nvPr/>
        </p:nvSpPr>
        <p:spPr>
          <a:xfrm>
            <a:off x="718226" y="0"/>
            <a:ext cx="114737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Remaining deliverables and timeframes</a:t>
            </a:r>
            <a:endParaRPr lang="en-US" sz="4000" dirty="0">
              <a:solidFill>
                <a:srgbClr val="000000"/>
              </a:solidFill>
              <a:latin typeface="Georgia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905884" y="1123505"/>
            <a:ext cx="2805715" cy="490537"/>
            <a:chOff x="2260934" y="1232169"/>
            <a:chExt cx="2076776" cy="492108"/>
          </a:xfrm>
        </p:grpSpPr>
        <p:sp>
          <p:nvSpPr>
            <p:cNvPr id="136" name="Rectangle 135"/>
            <p:cNvSpPr/>
            <p:nvPr/>
          </p:nvSpPr>
          <p:spPr>
            <a:xfrm>
              <a:off x="2260934" y="1232169"/>
              <a:ext cx="2076776" cy="492108"/>
            </a:xfrm>
            <a:prstGeom prst="rect">
              <a:avLst/>
            </a:prstGeom>
            <a:solidFill>
              <a:sysClr val="window" lastClr="FFFFFF">
                <a:lumMod val="75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2920084" y="1293443"/>
              <a:ext cx="758472" cy="184666"/>
            </a:xfrm>
            <a:prstGeom prst="rect">
              <a:avLst/>
            </a:prstGeom>
            <a:noFill/>
            <a:ln w="6350">
              <a:noFill/>
              <a:prstDash val="dash"/>
            </a:ln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</a:rPr>
                <a:t>MONTH 1</a:t>
              </a:r>
            </a:p>
          </p:txBody>
        </p:sp>
        <p:grpSp>
          <p:nvGrpSpPr>
            <p:cNvPr id="138" name="Group 137"/>
            <p:cNvGrpSpPr/>
            <p:nvPr/>
          </p:nvGrpSpPr>
          <p:grpSpPr>
            <a:xfrm>
              <a:off x="2307570" y="1509115"/>
              <a:ext cx="1983504" cy="153888"/>
              <a:chOff x="2314713" y="1509115"/>
              <a:chExt cx="1983504" cy="153888"/>
            </a:xfrm>
          </p:grpSpPr>
          <p:sp>
            <p:nvSpPr>
              <p:cNvPr id="139" name="TextBox 138"/>
              <p:cNvSpPr txBox="1"/>
              <p:nvPr/>
            </p:nvSpPr>
            <p:spPr>
              <a:xfrm>
                <a:off x="2314713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1</a:t>
                </a:r>
              </a:p>
            </p:txBody>
          </p:sp>
          <p:sp>
            <p:nvSpPr>
              <p:cNvPr id="140" name="TextBox 139"/>
              <p:cNvSpPr txBox="1"/>
              <p:nvPr/>
            </p:nvSpPr>
            <p:spPr>
              <a:xfrm>
                <a:off x="2828561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2</a:t>
                </a:r>
              </a:p>
            </p:txBody>
          </p:sp>
          <p:sp>
            <p:nvSpPr>
              <p:cNvPr id="141" name="TextBox 140"/>
              <p:cNvSpPr txBox="1"/>
              <p:nvPr/>
            </p:nvSpPr>
            <p:spPr>
              <a:xfrm>
                <a:off x="3342409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3</a:t>
                </a:r>
              </a:p>
            </p:txBody>
          </p:sp>
          <p:sp>
            <p:nvSpPr>
              <p:cNvPr id="142" name="TextBox 141"/>
              <p:cNvSpPr txBox="1"/>
              <p:nvPr/>
            </p:nvSpPr>
            <p:spPr>
              <a:xfrm>
                <a:off x="3856255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4</a:t>
                </a:r>
              </a:p>
            </p:txBody>
          </p:sp>
          <p:cxnSp>
            <p:nvCxnSpPr>
              <p:cNvPr id="143" name="Straight Connector 142"/>
              <p:cNvCxnSpPr/>
              <p:nvPr/>
            </p:nvCxnSpPr>
            <p:spPr>
              <a:xfrm>
                <a:off x="2792618" y="1522469"/>
                <a:ext cx="0" cy="12718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44" name="Straight Connector 143"/>
              <p:cNvCxnSpPr/>
              <p:nvPr/>
            </p:nvCxnSpPr>
            <p:spPr>
              <a:xfrm>
                <a:off x="3306466" y="1522469"/>
                <a:ext cx="0" cy="12718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45" name="Straight Connector 144"/>
              <p:cNvCxnSpPr/>
              <p:nvPr/>
            </p:nvCxnSpPr>
            <p:spPr>
              <a:xfrm>
                <a:off x="3820314" y="1522469"/>
                <a:ext cx="0" cy="12718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  <a:miter lim="800000"/>
              </a:ln>
              <a:effectLst/>
            </p:spPr>
          </p:cxnSp>
        </p:grpSp>
      </p:grpSp>
      <p:grpSp>
        <p:nvGrpSpPr>
          <p:cNvPr id="9" name="Group 8"/>
          <p:cNvGrpSpPr/>
          <p:nvPr/>
        </p:nvGrpSpPr>
        <p:grpSpPr>
          <a:xfrm>
            <a:off x="458821" y="1818566"/>
            <a:ext cx="5891277" cy="690893"/>
            <a:chOff x="428696" y="949325"/>
            <a:chExt cx="4360694" cy="693106"/>
          </a:xfrm>
        </p:grpSpPr>
        <p:sp>
          <p:nvSpPr>
            <p:cNvPr id="112" name="Rectangle 111"/>
            <p:cNvSpPr/>
            <p:nvPr/>
          </p:nvSpPr>
          <p:spPr>
            <a:xfrm>
              <a:off x="428696" y="949325"/>
              <a:ext cx="1811303" cy="693106"/>
            </a:xfrm>
            <a:prstGeom prst="rect">
              <a:avLst/>
            </a:prstGeom>
            <a:solidFill>
              <a:sysClr val="window" lastClr="FFFFFF">
                <a:lumMod val="75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</a:endParaRPr>
            </a:p>
          </p:txBody>
        </p:sp>
        <p:grpSp>
          <p:nvGrpSpPr>
            <p:cNvPr id="113" name="Group 112"/>
            <p:cNvGrpSpPr/>
            <p:nvPr/>
          </p:nvGrpSpPr>
          <p:grpSpPr>
            <a:xfrm>
              <a:off x="2356560" y="949325"/>
              <a:ext cx="2432830" cy="602142"/>
              <a:chOff x="2147548" y="948956"/>
              <a:chExt cx="2432830" cy="602142"/>
            </a:xfrm>
          </p:grpSpPr>
          <p:sp>
            <p:nvSpPr>
              <p:cNvPr id="117" name="Line 6"/>
              <p:cNvSpPr>
                <a:spLocks noChangeShapeType="1"/>
              </p:cNvSpPr>
              <p:nvPr/>
            </p:nvSpPr>
            <p:spPr bwMode="auto">
              <a:xfrm>
                <a:off x="2591472" y="1300216"/>
                <a:ext cx="1988906" cy="0"/>
              </a:xfrm>
              <a:prstGeom prst="line">
                <a:avLst/>
              </a:prstGeom>
              <a:noFill/>
              <a:ln w="19050" cap="rnd">
                <a:solidFill>
                  <a:srgbClr val="E2583D"/>
                </a:solidFill>
                <a:prstDash val="solid"/>
                <a:round/>
                <a:headEnd/>
                <a:tailEnd type="oval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grpSp>
            <p:nvGrpSpPr>
              <p:cNvPr id="118" name="Group 117"/>
              <p:cNvGrpSpPr/>
              <p:nvPr/>
            </p:nvGrpSpPr>
            <p:grpSpPr>
              <a:xfrm>
                <a:off x="2147548" y="1059329"/>
                <a:ext cx="372038" cy="491769"/>
                <a:chOff x="2191245" y="1059329"/>
                <a:chExt cx="372038" cy="491769"/>
              </a:xfrm>
            </p:grpSpPr>
            <p:grpSp>
              <p:nvGrpSpPr>
                <p:cNvPr id="123" name="Group 122"/>
                <p:cNvGrpSpPr>
                  <a:grpSpLocks noChangeAspect="1"/>
                </p:cNvGrpSpPr>
                <p:nvPr/>
              </p:nvGrpSpPr>
              <p:grpSpPr>
                <a:xfrm>
                  <a:off x="2272005" y="1155311"/>
                  <a:ext cx="215384" cy="288000"/>
                  <a:chOff x="2947988" y="5462588"/>
                  <a:chExt cx="277812" cy="371476"/>
                </a:xfrm>
                <a:solidFill>
                  <a:sysClr val="window" lastClr="FFFFFF"/>
                </a:solidFill>
              </p:grpSpPr>
              <p:sp>
                <p:nvSpPr>
                  <p:cNvPr id="127" name="Freeform 8"/>
                  <p:cNvSpPr>
                    <a:spLocks/>
                  </p:cNvSpPr>
                  <p:nvPr/>
                </p:nvSpPr>
                <p:spPr bwMode="auto">
                  <a:xfrm>
                    <a:off x="3101975" y="5788026"/>
                    <a:ext cx="15875" cy="46038"/>
                  </a:xfrm>
                  <a:custGeom>
                    <a:avLst/>
                    <a:gdLst>
                      <a:gd name="T0" fmla="*/ 2 w 4"/>
                      <a:gd name="T1" fmla="*/ 12 h 12"/>
                      <a:gd name="T2" fmla="*/ 0 w 4"/>
                      <a:gd name="T3" fmla="*/ 10 h 12"/>
                      <a:gd name="T4" fmla="*/ 0 w 4"/>
                      <a:gd name="T5" fmla="*/ 2 h 12"/>
                      <a:gd name="T6" fmla="*/ 2 w 4"/>
                      <a:gd name="T7" fmla="*/ 0 h 12"/>
                      <a:gd name="T8" fmla="*/ 4 w 4"/>
                      <a:gd name="T9" fmla="*/ 2 h 12"/>
                      <a:gd name="T10" fmla="*/ 4 w 4"/>
                      <a:gd name="T11" fmla="*/ 10 h 12"/>
                      <a:gd name="T12" fmla="*/ 2 w 4"/>
                      <a:gd name="T13" fmla="*/ 12 h 1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4" h="12">
                        <a:moveTo>
                          <a:pt x="2" y="12"/>
                        </a:moveTo>
                        <a:cubicBezTo>
                          <a:pt x="1" y="12"/>
                          <a:pt x="0" y="11"/>
                          <a:pt x="0" y="10"/>
                        </a:cubicBezTo>
                        <a:cubicBezTo>
                          <a:pt x="0" y="2"/>
                          <a:pt x="0" y="2"/>
                          <a:pt x="0" y="2"/>
                        </a:cubicBezTo>
                        <a:cubicBezTo>
                          <a:pt x="0" y="1"/>
                          <a:pt x="1" y="0"/>
                          <a:pt x="2" y="0"/>
                        </a:cubicBezTo>
                        <a:cubicBezTo>
                          <a:pt x="3" y="0"/>
                          <a:pt x="4" y="1"/>
                          <a:pt x="4" y="2"/>
                        </a:cubicBezTo>
                        <a:cubicBezTo>
                          <a:pt x="4" y="10"/>
                          <a:pt x="4" y="10"/>
                          <a:pt x="4" y="10"/>
                        </a:cubicBezTo>
                        <a:cubicBezTo>
                          <a:pt x="4" y="11"/>
                          <a:pt x="3" y="12"/>
                          <a:pt x="2" y="12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28" name="Freeform 9"/>
                  <p:cNvSpPr>
                    <a:spLocks/>
                  </p:cNvSpPr>
                  <p:nvPr/>
                </p:nvSpPr>
                <p:spPr bwMode="auto">
                  <a:xfrm>
                    <a:off x="3101975" y="5462588"/>
                    <a:ext cx="15875" cy="31750"/>
                  </a:xfrm>
                  <a:custGeom>
                    <a:avLst/>
                    <a:gdLst>
                      <a:gd name="T0" fmla="*/ 2 w 4"/>
                      <a:gd name="T1" fmla="*/ 8 h 8"/>
                      <a:gd name="T2" fmla="*/ 0 w 4"/>
                      <a:gd name="T3" fmla="*/ 6 h 8"/>
                      <a:gd name="T4" fmla="*/ 0 w 4"/>
                      <a:gd name="T5" fmla="*/ 2 h 8"/>
                      <a:gd name="T6" fmla="*/ 2 w 4"/>
                      <a:gd name="T7" fmla="*/ 0 h 8"/>
                      <a:gd name="T8" fmla="*/ 4 w 4"/>
                      <a:gd name="T9" fmla="*/ 2 h 8"/>
                      <a:gd name="T10" fmla="*/ 4 w 4"/>
                      <a:gd name="T11" fmla="*/ 6 h 8"/>
                      <a:gd name="T12" fmla="*/ 2 w 4"/>
                      <a:gd name="T13" fmla="*/ 8 h 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4" h="8">
                        <a:moveTo>
                          <a:pt x="2" y="8"/>
                        </a:moveTo>
                        <a:cubicBezTo>
                          <a:pt x="1" y="8"/>
                          <a:pt x="0" y="7"/>
                          <a:pt x="0" y="6"/>
                        </a:cubicBezTo>
                        <a:cubicBezTo>
                          <a:pt x="0" y="2"/>
                          <a:pt x="0" y="2"/>
                          <a:pt x="0" y="2"/>
                        </a:cubicBezTo>
                        <a:cubicBezTo>
                          <a:pt x="0" y="1"/>
                          <a:pt x="1" y="0"/>
                          <a:pt x="2" y="0"/>
                        </a:cubicBezTo>
                        <a:cubicBezTo>
                          <a:pt x="3" y="0"/>
                          <a:pt x="4" y="1"/>
                          <a:pt x="4" y="2"/>
                        </a:cubicBezTo>
                        <a:cubicBezTo>
                          <a:pt x="4" y="6"/>
                          <a:pt x="4" y="6"/>
                          <a:pt x="4" y="6"/>
                        </a:cubicBezTo>
                        <a:cubicBezTo>
                          <a:pt x="4" y="7"/>
                          <a:pt x="3" y="8"/>
                          <a:pt x="2" y="8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31" name="Freeform 12"/>
                  <p:cNvSpPr>
                    <a:spLocks/>
                  </p:cNvSpPr>
                  <p:nvPr/>
                </p:nvSpPr>
                <p:spPr bwMode="auto">
                  <a:xfrm>
                    <a:off x="3198813" y="5713413"/>
                    <a:ext cx="26987" cy="28575"/>
                  </a:xfrm>
                  <a:custGeom>
                    <a:avLst/>
                    <a:gdLst>
                      <a:gd name="T0" fmla="*/ 5 w 7"/>
                      <a:gd name="T1" fmla="*/ 7 h 7"/>
                      <a:gd name="T2" fmla="*/ 4 w 7"/>
                      <a:gd name="T3" fmla="*/ 7 h 7"/>
                      <a:gd name="T4" fmla="*/ 1 w 7"/>
                      <a:gd name="T5" fmla="*/ 4 h 7"/>
                      <a:gd name="T6" fmla="*/ 1 w 7"/>
                      <a:gd name="T7" fmla="*/ 1 h 7"/>
                      <a:gd name="T8" fmla="*/ 4 w 7"/>
                      <a:gd name="T9" fmla="*/ 1 h 7"/>
                      <a:gd name="T10" fmla="*/ 7 w 7"/>
                      <a:gd name="T11" fmla="*/ 4 h 7"/>
                      <a:gd name="T12" fmla="*/ 7 w 7"/>
                      <a:gd name="T13" fmla="*/ 7 h 7"/>
                      <a:gd name="T14" fmla="*/ 5 w 7"/>
                      <a:gd name="T15" fmla="*/ 7 h 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7" h="7">
                        <a:moveTo>
                          <a:pt x="5" y="7"/>
                        </a:moveTo>
                        <a:cubicBezTo>
                          <a:pt x="5" y="7"/>
                          <a:pt x="4" y="7"/>
                          <a:pt x="4" y="7"/>
                        </a:cubicBezTo>
                        <a:cubicBezTo>
                          <a:pt x="1" y="4"/>
                          <a:pt x="1" y="4"/>
                          <a:pt x="1" y="4"/>
                        </a:cubicBezTo>
                        <a:cubicBezTo>
                          <a:pt x="0" y="3"/>
                          <a:pt x="0" y="2"/>
                          <a:pt x="1" y="1"/>
                        </a:cubicBezTo>
                        <a:cubicBezTo>
                          <a:pt x="2" y="0"/>
                          <a:pt x="3" y="0"/>
                          <a:pt x="4" y="1"/>
                        </a:cubicBezTo>
                        <a:cubicBezTo>
                          <a:pt x="7" y="4"/>
                          <a:pt x="7" y="4"/>
                          <a:pt x="7" y="4"/>
                        </a:cubicBezTo>
                        <a:cubicBezTo>
                          <a:pt x="7" y="5"/>
                          <a:pt x="7" y="6"/>
                          <a:pt x="7" y="7"/>
                        </a:cubicBezTo>
                        <a:cubicBezTo>
                          <a:pt x="6" y="7"/>
                          <a:pt x="6" y="7"/>
                          <a:pt x="5" y="7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33" name="Freeform 14"/>
                  <p:cNvSpPr>
                    <a:spLocks/>
                  </p:cNvSpPr>
                  <p:nvPr/>
                </p:nvSpPr>
                <p:spPr bwMode="auto">
                  <a:xfrm>
                    <a:off x="2947988" y="5618163"/>
                    <a:ext cx="30162" cy="14288"/>
                  </a:xfrm>
                  <a:custGeom>
                    <a:avLst/>
                    <a:gdLst>
                      <a:gd name="T0" fmla="*/ 6 w 8"/>
                      <a:gd name="T1" fmla="*/ 4 h 4"/>
                      <a:gd name="T2" fmla="*/ 2 w 8"/>
                      <a:gd name="T3" fmla="*/ 4 h 4"/>
                      <a:gd name="T4" fmla="*/ 0 w 8"/>
                      <a:gd name="T5" fmla="*/ 2 h 4"/>
                      <a:gd name="T6" fmla="*/ 2 w 8"/>
                      <a:gd name="T7" fmla="*/ 0 h 4"/>
                      <a:gd name="T8" fmla="*/ 6 w 8"/>
                      <a:gd name="T9" fmla="*/ 0 h 4"/>
                      <a:gd name="T10" fmla="*/ 8 w 8"/>
                      <a:gd name="T11" fmla="*/ 2 h 4"/>
                      <a:gd name="T12" fmla="*/ 6 w 8"/>
                      <a:gd name="T13" fmla="*/ 4 h 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8" h="4">
                        <a:moveTo>
                          <a:pt x="6" y="4"/>
                        </a:moveTo>
                        <a:cubicBezTo>
                          <a:pt x="2" y="4"/>
                          <a:pt x="2" y="4"/>
                          <a:pt x="2" y="4"/>
                        </a:cubicBezTo>
                        <a:cubicBezTo>
                          <a:pt x="1" y="4"/>
                          <a:pt x="0" y="3"/>
                          <a:pt x="0" y="2"/>
                        </a:cubicBezTo>
                        <a:cubicBezTo>
                          <a:pt x="0" y="1"/>
                          <a:pt x="1" y="0"/>
                          <a:pt x="2" y="0"/>
                        </a:cubicBezTo>
                        <a:cubicBezTo>
                          <a:pt x="6" y="0"/>
                          <a:pt x="6" y="0"/>
                          <a:pt x="6" y="0"/>
                        </a:cubicBezTo>
                        <a:cubicBezTo>
                          <a:pt x="7" y="0"/>
                          <a:pt x="8" y="1"/>
                          <a:pt x="8" y="2"/>
                        </a:cubicBezTo>
                        <a:cubicBezTo>
                          <a:pt x="8" y="3"/>
                          <a:pt x="7" y="4"/>
                          <a:pt x="6" y="4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34" name="Freeform 15"/>
                  <p:cNvSpPr>
                    <a:spLocks/>
                  </p:cNvSpPr>
                  <p:nvPr/>
                </p:nvSpPr>
                <p:spPr bwMode="auto">
                  <a:xfrm>
                    <a:off x="2994025" y="5713413"/>
                    <a:ext cx="26987" cy="28575"/>
                  </a:xfrm>
                  <a:custGeom>
                    <a:avLst/>
                    <a:gdLst>
                      <a:gd name="T0" fmla="*/ 2 w 7"/>
                      <a:gd name="T1" fmla="*/ 7 h 7"/>
                      <a:gd name="T2" fmla="*/ 0 w 7"/>
                      <a:gd name="T3" fmla="*/ 7 h 7"/>
                      <a:gd name="T4" fmla="*/ 0 w 7"/>
                      <a:gd name="T5" fmla="*/ 4 h 7"/>
                      <a:gd name="T6" fmla="*/ 3 w 7"/>
                      <a:gd name="T7" fmla="*/ 1 h 7"/>
                      <a:gd name="T8" fmla="*/ 6 w 7"/>
                      <a:gd name="T9" fmla="*/ 1 h 7"/>
                      <a:gd name="T10" fmla="*/ 6 w 7"/>
                      <a:gd name="T11" fmla="*/ 4 h 7"/>
                      <a:gd name="T12" fmla="*/ 3 w 7"/>
                      <a:gd name="T13" fmla="*/ 7 h 7"/>
                      <a:gd name="T14" fmla="*/ 2 w 7"/>
                      <a:gd name="T15" fmla="*/ 7 h 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7" h="7">
                        <a:moveTo>
                          <a:pt x="2" y="7"/>
                        </a:moveTo>
                        <a:cubicBezTo>
                          <a:pt x="1" y="7"/>
                          <a:pt x="1" y="7"/>
                          <a:pt x="0" y="7"/>
                        </a:cubicBezTo>
                        <a:cubicBezTo>
                          <a:pt x="0" y="6"/>
                          <a:pt x="0" y="5"/>
                          <a:pt x="0" y="4"/>
                        </a:cubicBezTo>
                        <a:cubicBezTo>
                          <a:pt x="3" y="1"/>
                          <a:pt x="3" y="1"/>
                          <a:pt x="3" y="1"/>
                        </a:cubicBezTo>
                        <a:cubicBezTo>
                          <a:pt x="4" y="0"/>
                          <a:pt x="5" y="0"/>
                          <a:pt x="6" y="1"/>
                        </a:cubicBezTo>
                        <a:cubicBezTo>
                          <a:pt x="7" y="2"/>
                          <a:pt x="7" y="3"/>
                          <a:pt x="6" y="4"/>
                        </a:cubicBezTo>
                        <a:cubicBezTo>
                          <a:pt x="3" y="7"/>
                          <a:pt x="3" y="7"/>
                          <a:pt x="3" y="7"/>
                        </a:cubicBezTo>
                        <a:cubicBezTo>
                          <a:pt x="3" y="7"/>
                          <a:pt x="2" y="7"/>
                          <a:pt x="2" y="7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</a:endParaRPr>
                  </a:p>
                </p:txBody>
              </p:sp>
            </p:grpSp>
            <p:sp>
              <p:nvSpPr>
                <p:cNvPr id="122" name="Oval 121"/>
                <p:cNvSpPr>
                  <a:spLocks noChangeAspect="1"/>
                </p:cNvSpPr>
                <p:nvPr/>
              </p:nvSpPr>
              <p:spPr>
                <a:xfrm>
                  <a:off x="2191245" y="1059329"/>
                  <a:ext cx="372038" cy="491769"/>
                </a:xfrm>
                <a:prstGeom prst="ellipse">
                  <a:avLst/>
                </a:prstGeom>
                <a:solidFill>
                  <a:srgbClr val="E2583D"/>
                </a:solidFill>
                <a:ln w="12700" cap="flat" cmpd="sng" algn="ctr">
                  <a:noFill/>
                  <a:prstDash val="solid"/>
                  <a:miter lim="800000"/>
                </a:ln>
                <a:effectLst>
                  <a:outerShdw blurRad="25400" dist="25400" dir="5400000" algn="t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</p:grpSp>
          <p:grpSp>
            <p:nvGrpSpPr>
              <p:cNvPr id="119" name="Group 118"/>
              <p:cNvGrpSpPr/>
              <p:nvPr/>
            </p:nvGrpSpPr>
            <p:grpSpPr>
              <a:xfrm>
                <a:off x="2637412" y="948956"/>
                <a:ext cx="1819595" cy="303026"/>
                <a:chOff x="2637412" y="816342"/>
                <a:chExt cx="1819595" cy="303026"/>
              </a:xfrm>
            </p:grpSpPr>
            <p:sp>
              <p:nvSpPr>
                <p:cNvPr id="120" name="TextBox 119"/>
                <p:cNvSpPr txBox="1"/>
                <p:nvPr/>
              </p:nvSpPr>
              <p:spPr>
                <a:xfrm>
                  <a:off x="2637413" y="816342"/>
                  <a:ext cx="1447670" cy="153888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E2583D"/>
                      </a:solidFill>
                      <a:effectLst/>
                      <a:uLnTx/>
                      <a:uFillTx/>
                      <a:latin typeface="Calibri Light"/>
                    </a:rPr>
                    <a:t>START – FINISH DATE</a:t>
                  </a:r>
                </a:p>
              </p:txBody>
            </p:sp>
            <p:sp>
              <p:nvSpPr>
                <p:cNvPr id="121" name="TextBox 120"/>
                <p:cNvSpPr txBox="1"/>
                <p:nvPr/>
              </p:nvSpPr>
              <p:spPr>
                <a:xfrm>
                  <a:off x="2637412" y="965480"/>
                  <a:ext cx="1819595" cy="153888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 Light"/>
                    </a:rPr>
                    <a:t>xxx</a:t>
                  </a:r>
                  <a:endPara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</p:grpSp>
        </p:grpSp>
        <p:grpSp>
          <p:nvGrpSpPr>
            <p:cNvPr id="114" name="Group 113"/>
            <p:cNvGrpSpPr/>
            <p:nvPr/>
          </p:nvGrpSpPr>
          <p:grpSpPr>
            <a:xfrm>
              <a:off x="610511" y="1062887"/>
              <a:ext cx="1447671" cy="528721"/>
              <a:chOff x="431799" y="990281"/>
              <a:chExt cx="1447671" cy="528721"/>
            </a:xfrm>
          </p:grpSpPr>
          <p:sp>
            <p:nvSpPr>
              <p:cNvPr id="115" name="TextBox 114"/>
              <p:cNvSpPr txBox="1"/>
              <p:nvPr/>
            </p:nvSpPr>
            <p:spPr>
              <a:xfrm>
                <a:off x="431799" y="990281"/>
                <a:ext cx="799411" cy="185257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Deliverable 1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431800" y="1148487"/>
                <a:ext cx="1447670" cy="370515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:r>
                  <a:rPr lang="en-US" sz="1200" kern="0" dirty="0">
                    <a:solidFill>
                      <a:prstClr val="black"/>
                    </a:solidFill>
                    <a:latin typeface="Calibri Light"/>
                  </a:rPr>
                  <a:t>Define HR Strategy and OD intervention </a:t>
                </a:r>
              </a:p>
            </p:txBody>
          </p:sp>
        </p:grpSp>
      </p:grpSp>
      <p:grpSp>
        <p:nvGrpSpPr>
          <p:cNvPr id="14" name="Group 13"/>
          <p:cNvGrpSpPr/>
          <p:nvPr/>
        </p:nvGrpSpPr>
        <p:grpSpPr>
          <a:xfrm>
            <a:off x="458821" y="2606250"/>
            <a:ext cx="7324662" cy="690893"/>
            <a:chOff x="428696" y="1784011"/>
            <a:chExt cx="5421678" cy="693106"/>
          </a:xfrm>
        </p:grpSpPr>
        <p:grpSp>
          <p:nvGrpSpPr>
            <p:cNvPr id="92" name="Group 91"/>
            <p:cNvGrpSpPr/>
            <p:nvPr/>
          </p:nvGrpSpPr>
          <p:grpSpPr>
            <a:xfrm>
              <a:off x="3306234" y="1784011"/>
              <a:ext cx="2544140" cy="563358"/>
              <a:chOff x="3169542" y="1832279"/>
              <a:chExt cx="2544140" cy="563358"/>
            </a:xfrm>
          </p:grpSpPr>
          <p:sp>
            <p:nvSpPr>
              <p:cNvPr id="98" name="Line 6"/>
              <p:cNvSpPr>
                <a:spLocks noChangeShapeType="1"/>
              </p:cNvSpPr>
              <p:nvPr/>
            </p:nvSpPr>
            <p:spPr bwMode="auto">
              <a:xfrm>
                <a:off x="3619602" y="2183660"/>
                <a:ext cx="2094080" cy="0"/>
              </a:xfrm>
              <a:prstGeom prst="line">
                <a:avLst/>
              </a:prstGeom>
              <a:noFill/>
              <a:ln w="19050" cap="rnd">
                <a:solidFill>
                  <a:srgbClr val="AFABAB"/>
                </a:solidFill>
                <a:prstDash val="solid"/>
                <a:round/>
                <a:headEnd/>
                <a:tailEnd type="oval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grpSp>
            <p:nvGrpSpPr>
              <p:cNvPr id="100" name="Group 99"/>
              <p:cNvGrpSpPr/>
              <p:nvPr/>
            </p:nvGrpSpPr>
            <p:grpSpPr>
              <a:xfrm>
                <a:off x="3698378" y="1832279"/>
                <a:ext cx="1819595" cy="303026"/>
                <a:chOff x="2637412" y="816342"/>
                <a:chExt cx="1819595" cy="303026"/>
              </a:xfrm>
            </p:grpSpPr>
            <p:sp>
              <p:nvSpPr>
                <p:cNvPr id="110" name="TextBox 109"/>
                <p:cNvSpPr txBox="1"/>
                <p:nvPr/>
              </p:nvSpPr>
              <p:spPr>
                <a:xfrm>
                  <a:off x="2637413" y="816342"/>
                  <a:ext cx="1447670" cy="153888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AFABAB"/>
                      </a:solidFill>
                      <a:effectLst/>
                      <a:uLnTx/>
                      <a:uFillTx/>
                      <a:latin typeface="Calibri Light"/>
                    </a:rPr>
                    <a:t>START – FINISH DATE</a:t>
                  </a:r>
                </a:p>
              </p:txBody>
            </p:sp>
            <p:sp>
              <p:nvSpPr>
                <p:cNvPr id="111" name="TextBox 110"/>
                <p:cNvSpPr txBox="1"/>
                <p:nvPr/>
              </p:nvSpPr>
              <p:spPr>
                <a:xfrm>
                  <a:off x="2637412" y="965480"/>
                  <a:ext cx="1819595" cy="153888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 Light"/>
                    </a:rPr>
                    <a:t>xx</a:t>
                  </a:r>
                  <a:endPara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</p:grpSp>
          <p:sp>
            <p:nvSpPr>
              <p:cNvPr id="105" name="Freeform 23"/>
              <p:cNvSpPr>
                <a:spLocks/>
              </p:cNvSpPr>
              <p:nvPr/>
            </p:nvSpPr>
            <p:spPr bwMode="auto">
              <a:xfrm>
                <a:off x="3289421" y="2279546"/>
                <a:ext cx="29077" cy="29077"/>
              </a:xfrm>
              <a:custGeom>
                <a:avLst/>
                <a:gdLst>
                  <a:gd name="T0" fmla="*/ 2 w 11"/>
                  <a:gd name="T1" fmla="*/ 11 h 11"/>
                  <a:gd name="T2" fmla="*/ 1 w 11"/>
                  <a:gd name="T3" fmla="*/ 10 h 11"/>
                  <a:gd name="T4" fmla="*/ 1 w 11"/>
                  <a:gd name="T5" fmla="*/ 8 h 11"/>
                  <a:gd name="T6" fmla="*/ 8 w 11"/>
                  <a:gd name="T7" fmla="*/ 1 h 11"/>
                  <a:gd name="T8" fmla="*/ 10 w 11"/>
                  <a:gd name="T9" fmla="*/ 1 h 11"/>
                  <a:gd name="T10" fmla="*/ 10 w 11"/>
                  <a:gd name="T11" fmla="*/ 3 h 11"/>
                  <a:gd name="T12" fmla="*/ 3 w 11"/>
                  <a:gd name="T13" fmla="*/ 10 h 11"/>
                  <a:gd name="T14" fmla="*/ 2 w 11"/>
                  <a:gd name="T15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" h="11">
                    <a:moveTo>
                      <a:pt x="2" y="11"/>
                    </a:moveTo>
                    <a:cubicBezTo>
                      <a:pt x="1" y="11"/>
                      <a:pt x="1" y="11"/>
                      <a:pt x="1" y="10"/>
                    </a:cubicBezTo>
                    <a:cubicBezTo>
                      <a:pt x="0" y="10"/>
                      <a:pt x="0" y="8"/>
                      <a:pt x="1" y="8"/>
                    </a:cubicBezTo>
                    <a:cubicBezTo>
                      <a:pt x="8" y="1"/>
                      <a:pt x="8" y="1"/>
                      <a:pt x="8" y="1"/>
                    </a:cubicBezTo>
                    <a:cubicBezTo>
                      <a:pt x="8" y="0"/>
                      <a:pt x="10" y="0"/>
                      <a:pt x="10" y="1"/>
                    </a:cubicBezTo>
                    <a:cubicBezTo>
                      <a:pt x="11" y="1"/>
                      <a:pt x="11" y="3"/>
                      <a:pt x="10" y="3"/>
                    </a:cubicBezTo>
                    <a:cubicBezTo>
                      <a:pt x="3" y="10"/>
                      <a:pt x="3" y="10"/>
                      <a:pt x="3" y="10"/>
                    </a:cubicBezTo>
                    <a:cubicBezTo>
                      <a:pt x="3" y="11"/>
                      <a:pt x="3" y="11"/>
                      <a:pt x="2" y="11"/>
                    </a:cubicBezTo>
                    <a:close/>
                  </a:path>
                </a:pathLst>
              </a:custGeom>
              <a:solidFill>
                <a:sysClr val="window" lastClr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9" name="Oval 98"/>
              <p:cNvSpPr>
                <a:spLocks noChangeAspect="1"/>
              </p:cNvSpPr>
              <p:nvPr/>
            </p:nvSpPr>
            <p:spPr>
              <a:xfrm>
                <a:off x="3169542" y="1936750"/>
                <a:ext cx="347019" cy="458887"/>
              </a:xfrm>
              <a:prstGeom prst="ellipse">
                <a:avLst/>
              </a:prstGeom>
              <a:solidFill>
                <a:srgbClr val="AFABAB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25400" dist="254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</p:grpSp>
        <p:grpSp>
          <p:nvGrpSpPr>
            <p:cNvPr id="93" name="Group 92"/>
            <p:cNvGrpSpPr/>
            <p:nvPr/>
          </p:nvGrpSpPr>
          <p:grpSpPr>
            <a:xfrm>
              <a:off x="428696" y="1784011"/>
              <a:ext cx="1811303" cy="693106"/>
              <a:chOff x="428696" y="1837130"/>
              <a:chExt cx="1811303" cy="693106"/>
            </a:xfrm>
          </p:grpSpPr>
          <p:sp>
            <p:nvSpPr>
              <p:cNvPr id="94" name="Rectangle 93"/>
              <p:cNvSpPr/>
              <p:nvPr/>
            </p:nvSpPr>
            <p:spPr>
              <a:xfrm>
                <a:off x="428696" y="1837130"/>
                <a:ext cx="1811303" cy="693106"/>
              </a:xfrm>
              <a:prstGeom prst="rect">
                <a:avLst/>
              </a:prstGeom>
              <a:solidFill>
                <a:sysClr val="window" lastClr="FFFFFF">
                  <a:lumMod val="75000"/>
                </a:sys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  <p:grpSp>
            <p:nvGrpSpPr>
              <p:cNvPr id="95" name="Group 94"/>
              <p:cNvGrpSpPr/>
              <p:nvPr/>
            </p:nvGrpSpPr>
            <p:grpSpPr>
              <a:xfrm>
                <a:off x="610510" y="1950692"/>
                <a:ext cx="1447672" cy="528721"/>
                <a:chOff x="431798" y="990281"/>
                <a:chExt cx="1447672" cy="528721"/>
              </a:xfrm>
            </p:grpSpPr>
            <p:sp>
              <p:nvSpPr>
                <p:cNvPr id="96" name="TextBox 95"/>
                <p:cNvSpPr txBox="1"/>
                <p:nvPr/>
              </p:nvSpPr>
              <p:spPr>
                <a:xfrm>
                  <a:off x="431798" y="990281"/>
                  <a:ext cx="799411" cy="185258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 Light"/>
                    </a:rPr>
                    <a:t>Deliverable 2</a:t>
                  </a:r>
                  <a:endPara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  <p:sp>
              <p:nvSpPr>
                <p:cNvPr id="97" name="TextBox 96"/>
                <p:cNvSpPr txBox="1"/>
                <p:nvPr/>
              </p:nvSpPr>
              <p:spPr>
                <a:xfrm>
                  <a:off x="431800" y="1148487"/>
                  <a:ext cx="1447670" cy="370515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defTabSz="914331">
                    <a:defRPr/>
                  </a:pPr>
                  <a:r>
                    <a:rPr lang="en-ZA" sz="1200" kern="0" dirty="0">
                      <a:solidFill>
                        <a:prstClr val="black"/>
                      </a:solidFill>
                      <a:latin typeface="Calibri Light"/>
                    </a:rPr>
                    <a:t>Conduct analysis and draft Macro Structure </a:t>
                  </a:r>
                </a:p>
              </p:txBody>
            </p:sp>
          </p:grpSp>
        </p:grpSp>
      </p:grpSp>
      <p:grpSp>
        <p:nvGrpSpPr>
          <p:cNvPr id="15" name="Group 14"/>
          <p:cNvGrpSpPr/>
          <p:nvPr/>
        </p:nvGrpSpPr>
        <p:grpSpPr>
          <a:xfrm>
            <a:off x="458821" y="4969304"/>
            <a:ext cx="6888511" cy="690893"/>
            <a:chOff x="428696" y="4288071"/>
            <a:chExt cx="5098841" cy="693106"/>
          </a:xfrm>
        </p:grpSpPr>
        <p:grpSp>
          <p:nvGrpSpPr>
            <p:cNvPr id="75" name="Group 74"/>
            <p:cNvGrpSpPr/>
            <p:nvPr/>
          </p:nvGrpSpPr>
          <p:grpSpPr>
            <a:xfrm>
              <a:off x="2753363" y="4288071"/>
              <a:ext cx="2774174" cy="596240"/>
              <a:chOff x="2616671" y="4481679"/>
              <a:chExt cx="2774174" cy="596240"/>
            </a:xfrm>
          </p:grpSpPr>
          <p:sp>
            <p:nvSpPr>
              <p:cNvPr id="81" name="Line 6"/>
              <p:cNvSpPr>
                <a:spLocks noChangeShapeType="1"/>
              </p:cNvSpPr>
              <p:nvPr/>
            </p:nvSpPr>
            <p:spPr bwMode="auto">
              <a:xfrm>
                <a:off x="3051393" y="4882629"/>
                <a:ext cx="2339452" cy="0"/>
              </a:xfrm>
              <a:prstGeom prst="line">
                <a:avLst/>
              </a:prstGeom>
              <a:noFill/>
              <a:ln w="19050" cap="rnd">
                <a:solidFill>
                  <a:schemeClr val="accent1">
                    <a:lumMod val="75000"/>
                  </a:schemeClr>
                </a:solidFill>
                <a:prstDash val="solid"/>
                <a:round/>
                <a:headEnd/>
                <a:tailEnd type="oval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2" name="Oval 81"/>
              <p:cNvSpPr>
                <a:spLocks noChangeAspect="1"/>
              </p:cNvSpPr>
              <p:nvPr/>
            </p:nvSpPr>
            <p:spPr>
              <a:xfrm>
                <a:off x="2616671" y="4586150"/>
                <a:ext cx="367070" cy="491769"/>
              </a:xfrm>
              <a:prstGeom prst="ellipse">
                <a:avLst/>
              </a:prstGeom>
              <a:solidFill>
                <a:schemeClr val="accent5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25400" dist="254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  <p:grpSp>
            <p:nvGrpSpPr>
              <p:cNvPr id="83" name="Group 82"/>
              <p:cNvGrpSpPr/>
              <p:nvPr/>
            </p:nvGrpSpPr>
            <p:grpSpPr>
              <a:xfrm>
                <a:off x="3145506" y="4481679"/>
                <a:ext cx="1819595" cy="303026"/>
                <a:chOff x="2637412" y="816342"/>
                <a:chExt cx="1819595" cy="303026"/>
              </a:xfrm>
            </p:grpSpPr>
            <p:sp>
              <p:nvSpPr>
                <p:cNvPr id="90" name="TextBox 89"/>
                <p:cNvSpPr txBox="1"/>
                <p:nvPr/>
              </p:nvSpPr>
              <p:spPr>
                <a:xfrm>
                  <a:off x="2637413" y="816342"/>
                  <a:ext cx="1447670" cy="153888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>
                          <a:lumMod val="50000"/>
                        </a:schemeClr>
                      </a:solidFill>
                      <a:effectLst/>
                      <a:uLnTx/>
                      <a:uFillTx/>
                      <a:latin typeface="Calibri Light"/>
                    </a:rPr>
                    <a:t>START – FINISH DATE</a:t>
                  </a:r>
                </a:p>
              </p:txBody>
            </p:sp>
            <p:sp>
              <p:nvSpPr>
                <p:cNvPr id="91" name="TextBox 90"/>
                <p:cNvSpPr txBox="1"/>
                <p:nvPr/>
              </p:nvSpPr>
              <p:spPr>
                <a:xfrm>
                  <a:off x="2637412" y="965480"/>
                  <a:ext cx="1819595" cy="153888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3B3939"/>
                      </a:solidFill>
                      <a:effectLst/>
                      <a:uLnTx/>
                      <a:uFillTx/>
                      <a:latin typeface="Calibri Light"/>
                    </a:rPr>
                    <a:t>xxx</a:t>
                  </a:r>
                  <a:endPara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3B3939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</p:grpSp>
        </p:grpSp>
        <p:grpSp>
          <p:nvGrpSpPr>
            <p:cNvPr id="76" name="Group 75"/>
            <p:cNvGrpSpPr/>
            <p:nvPr/>
          </p:nvGrpSpPr>
          <p:grpSpPr>
            <a:xfrm>
              <a:off x="428696" y="4288071"/>
              <a:ext cx="1811303" cy="693106"/>
              <a:chOff x="428696" y="4288071"/>
              <a:chExt cx="1811303" cy="693106"/>
            </a:xfrm>
          </p:grpSpPr>
          <p:sp>
            <p:nvSpPr>
              <p:cNvPr id="77" name="Rectangle 76"/>
              <p:cNvSpPr/>
              <p:nvPr/>
            </p:nvSpPr>
            <p:spPr>
              <a:xfrm>
                <a:off x="428696" y="4288071"/>
                <a:ext cx="1811303" cy="693106"/>
              </a:xfrm>
              <a:prstGeom prst="rect">
                <a:avLst/>
              </a:prstGeom>
              <a:solidFill>
                <a:sysClr val="window" lastClr="FFFFFF">
                  <a:lumMod val="75000"/>
                </a:sys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  <p:grpSp>
            <p:nvGrpSpPr>
              <p:cNvPr id="78" name="Group 77"/>
              <p:cNvGrpSpPr/>
              <p:nvPr/>
            </p:nvGrpSpPr>
            <p:grpSpPr>
              <a:xfrm>
                <a:off x="610511" y="4401633"/>
                <a:ext cx="1447671" cy="343463"/>
                <a:chOff x="431799" y="990281"/>
                <a:chExt cx="1447671" cy="343463"/>
              </a:xfrm>
            </p:grpSpPr>
            <p:sp>
              <p:nvSpPr>
                <p:cNvPr id="79" name="TextBox 78"/>
                <p:cNvSpPr txBox="1"/>
                <p:nvPr/>
              </p:nvSpPr>
              <p:spPr>
                <a:xfrm>
                  <a:off x="431799" y="990281"/>
                  <a:ext cx="799411" cy="185257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 Light"/>
                    </a:rPr>
                    <a:t>Deliverable 5</a:t>
                  </a:r>
                  <a:endPara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  <p:sp>
              <p:nvSpPr>
                <p:cNvPr id="80" name="TextBox 79"/>
                <p:cNvSpPr txBox="1"/>
                <p:nvPr/>
              </p:nvSpPr>
              <p:spPr>
                <a:xfrm>
                  <a:off x="431800" y="1148487"/>
                  <a:ext cx="1447670" cy="185257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lvl="0">
                    <a:defRPr/>
                  </a:pPr>
                  <a:r>
                    <a:rPr lang="en-US" sz="1200" kern="0" dirty="0">
                      <a:solidFill>
                        <a:prstClr val="black"/>
                      </a:solidFill>
                      <a:latin typeface="Calibri Light"/>
                    </a:rPr>
                    <a:t>Job Descriptions </a:t>
                  </a:r>
                </a:p>
              </p:txBody>
            </p:sp>
          </p:grpSp>
        </p:grpSp>
      </p:grpSp>
      <p:grpSp>
        <p:nvGrpSpPr>
          <p:cNvPr id="17" name="Group 16"/>
          <p:cNvGrpSpPr/>
          <p:nvPr/>
        </p:nvGrpSpPr>
        <p:grpSpPr>
          <a:xfrm>
            <a:off x="458821" y="3393935"/>
            <a:ext cx="10959860" cy="690893"/>
            <a:chOff x="428696" y="2618697"/>
            <a:chExt cx="8112433" cy="693106"/>
          </a:xfrm>
        </p:grpSpPr>
        <p:grpSp>
          <p:nvGrpSpPr>
            <p:cNvPr id="58" name="Group 57"/>
            <p:cNvGrpSpPr/>
            <p:nvPr/>
          </p:nvGrpSpPr>
          <p:grpSpPr>
            <a:xfrm>
              <a:off x="6010933" y="2618697"/>
              <a:ext cx="2530196" cy="596240"/>
              <a:chOff x="6010933" y="2719532"/>
              <a:chExt cx="2530196" cy="596240"/>
            </a:xfrm>
          </p:grpSpPr>
          <p:sp>
            <p:nvSpPr>
              <p:cNvPr id="64" name="Oval 63"/>
              <p:cNvSpPr>
                <a:spLocks noChangeAspect="1"/>
              </p:cNvSpPr>
              <p:nvPr/>
            </p:nvSpPr>
            <p:spPr>
              <a:xfrm>
                <a:off x="6010933" y="2824003"/>
                <a:ext cx="349664" cy="491769"/>
              </a:xfrm>
              <a:prstGeom prst="ellipse">
                <a:avLst/>
              </a:prstGeom>
              <a:solidFill>
                <a:srgbClr val="78D2D2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25400" dist="254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  <p:grpSp>
            <p:nvGrpSpPr>
              <p:cNvPr id="65" name="Group 64"/>
              <p:cNvGrpSpPr/>
              <p:nvPr/>
            </p:nvGrpSpPr>
            <p:grpSpPr>
              <a:xfrm>
                <a:off x="6441109" y="2719532"/>
                <a:ext cx="2100020" cy="347572"/>
                <a:chOff x="6441109" y="2719532"/>
                <a:chExt cx="2100020" cy="347572"/>
              </a:xfrm>
            </p:grpSpPr>
            <p:sp>
              <p:nvSpPr>
                <p:cNvPr id="66" name="Line 6"/>
                <p:cNvSpPr>
                  <a:spLocks noChangeShapeType="1"/>
                </p:cNvSpPr>
                <p:nvPr/>
              </p:nvSpPr>
              <p:spPr bwMode="auto">
                <a:xfrm>
                  <a:off x="6441109" y="3067104"/>
                  <a:ext cx="2100020" cy="0"/>
                </a:xfrm>
                <a:prstGeom prst="line">
                  <a:avLst/>
                </a:prstGeom>
                <a:noFill/>
                <a:ln w="19050" cap="rnd">
                  <a:solidFill>
                    <a:srgbClr val="78D2D2"/>
                  </a:solidFill>
                  <a:prstDash val="solid"/>
                  <a:round/>
                  <a:headEnd/>
                  <a:tailEnd type="oval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endParaRPr>
                </a:p>
              </p:txBody>
            </p:sp>
            <p:grpSp>
              <p:nvGrpSpPr>
                <p:cNvPr id="67" name="Group 66"/>
                <p:cNvGrpSpPr/>
                <p:nvPr/>
              </p:nvGrpSpPr>
              <p:grpSpPr>
                <a:xfrm>
                  <a:off x="6539768" y="2719532"/>
                  <a:ext cx="1819595" cy="303026"/>
                  <a:chOff x="2637412" y="816342"/>
                  <a:chExt cx="1819595" cy="303026"/>
                </a:xfrm>
              </p:grpSpPr>
              <p:sp>
                <p:nvSpPr>
                  <p:cNvPr id="73" name="TextBox 72"/>
                  <p:cNvSpPr txBox="1"/>
                  <p:nvPr/>
                </p:nvSpPr>
                <p:spPr>
                  <a:xfrm>
                    <a:off x="2637413" y="816342"/>
                    <a:ext cx="1447670" cy="153888"/>
                  </a:xfrm>
                  <a:prstGeom prst="rect">
                    <a:avLst/>
                  </a:prstGeom>
                  <a:noFill/>
                  <a:ln w="6350">
                    <a:noFill/>
                    <a:prstDash val="dash"/>
                  </a:ln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0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78D2D2"/>
                        </a:solidFill>
                        <a:effectLst/>
                        <a:uLnTx/>
                        <a:uFillTx/>
                        <a:latin typeface="Calibri Light"/>
                      </a:rPr>
                      <a:t>START – FINISH DATE</a:t>
                    </a:r>
                  </a:p>
                </p:txBody>
              </p:sp>
              <p:sp>
                <p:nvSpPr>
                  <p:cNvPr id="74" name="TextBox 73"/>
                  <p:cNvSpPr txBox="1"/>
                  <p:nvPr/>
                </p:nvSpPr>
                <p:spPr>
                  <a:xfrm>
                    <a:off x="2637412" y="965480"/>
                    <a:ext cx="1819595" cy="153888"/>
                  </a:xfrm>
                  <a:prstGeom prst="rect">
                    <a:avLst/>
                  </a:prstGeom>
                  <a:noFill/>
                  <a:ln w="6350">
                    <a:noFill/>
                    <a:prstDash val="dash"/>
                  </a:ln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0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 Light"/>
                      </a:rPr>
                      <a:t>xx</a:t>
                    </a:r>
                    <a:endPara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 Light"/>
                    </a:endParaRPr>
                  </a:p>
                </p:txBody>
              </p:sp>
            </p:grpSp>
          </p:grpSp>
        </p:grpSp>
        <p:grpSp>
          <p:nvGrpSpPr>
            <p:cNvPr id="59" name="Group 58"/>
            <p:cNvGrpSpPr/>
            <p:nvPr/>
          </p:nvGrpSpPr>
          <p:grpSpPr>
            <a:xfrm>
              <a:off x="428696" y="2618697"/>
              <a:ext cx="1811303" cy="693106"/>
              <a:chOff x="428696" y="2663174"/>
              <a:chExt cx="1811303" cy="693106"/>
            </a:xfrm>
          </p:grpSpPr>
          <p:sp>
            <p:nvSpPr>
              <p:cNvPr id="60" name="Rectangle 59"/>
              <p:cNvSpPr/>
              <p:nvPr/>
            </p:nvSpPr>
            <p:spPr>
              <a:xfrm>
                <a:off x="428696" y="2663174"/>
                <a:ext cx="1811303" cy="693106"/>
              </a:xfrm>
              <a:prstGeom prst="rect">
                <a:avLst/>
              </a:prstGeom>
              <a:solidFill>
                <a:sysClr val="window" lastClr="FFFFFF">
                  <a:lumMod val="75000"/>
                </a:sys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  <p:grpSp>
            <p:nvGrpSpPr>
              <p:cNvPr id="61" name="Group 60"/>
              <p:cNvGrpSpPr/>
              <p:nvPr/>
            </p:nvGrpSpPr>
            <p:grpSpPr>
              <a:xfrm>
                <a:off x="610511" y="2776736"/>
                <a:ext cx="1447671" cy="528721"/>
                <a:chOff x="431799" y="990281"/>
                <a:chExt cx="1447671" cy="528721"/>
              </a:xfrm>
            </p:grpSpPr>
            <p:sp>
              <p:nvSpPr>
                <p:cNvPr id="62" name="TextBox 61"/>
                <p:cNvSpPr txBox="1"/>
                <p:nvPr/>
              </p:nvSpPr>
              <p:spPr>
                <a:xfrm>
                  <a:off x="431799" y="990281"/>
                  <a:ext cx="799411" cy="185257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en-US" sz="1200" b="1" kern="0" dirty="0">
                      <a:solidFill>
                        <a:prstClr val="black"/>
                      </a:solidFill>
                      <a:latin typeface="Calibri Light"/>
                    </a:rPr>
                    <a:t>D</a:t>
                  </a:r>
                  <a:r>
                    <a:rPr lang="en-US" sz="1200" b="1" kern="0" dirty="0" smtClean="0">
                      <a:solidFill>
                        <a:prstClr val="black"/>
                      </a:solidFill>
                      <a:latin typeface="Calibri Light"/>
                    </a:rPr>
                    <a:t>eliverable</a:t>
                  </a:r>
                  <a:r>
                    <a:rPr kumimoji="0" lang="en-US" sz="12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 Light"/>
                    </a:rPr>
                    <a:t>3</a:t>
                  </a:r>
                  <a:endPara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  <p:sp>
              <p:nvSpPr>
                <p:cNvPr id="63" name="TextBox 62"/>
                <p:cNvSpPr txBox="1"/>
                <p:nvPr/>
              </p:nvSpPr>
              <p:spPr>
                <a:xfrm>
                  <a:off x="431800" y="1148487"/>
                  <a:ext cx="1447670" cy="370515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lvl="0">
                    <a:defRPr/>
                  </a:pPr>
                  <a:r>
                    <a:rPr lang="en-US" sz="1200" kern="0" dirty="0" err="1">
                      <a:solidFill>
                        <a:prstClr val="black"/>
                      </a:solidFill>
                      <a:latin typeface="Calibri Light"/>
                    </a:rPr>
                    <a:t>Finalisation</a:t>
                  </a:r>
                  <a:r>
                    <a:rPr lang="en-US" sz="1200" kern="0" dirty="0">
                      <a:solidFill>
                        <a:prstClr val="black"/>
                      </a:solidFill>
                      <a:latin typeface="Calibri Light"/>
                    </a:rPr>
                    <a:t> and approval of the Micro Structure </a:t>
                  </a:r>
                </a:p>
              </p:txBody>
            </p:sp>
          </p:grpSp>
        </p:grpSp>
      </p:grpSp>
      <p:grpSp>
        <p:nvGrpSpPr>
          <p:cNvPr id="18" name="Group 17"/>
          <p:cNvGrpSpPr/>
          <p:nvPr/>
        </p:nvGrpSpPr>
        <p:grpSpPr>
          <a:xfrm>
            <a:off x="458821" y="4181620"/>
            <a:ext cx="9766891" cy="690893"/>
            <a:chOff x="428696" y="3453383"/>
            <a:chExt cx="7229404" cy="693106"/>
          </a:xfrm>
        </p:grpSpPr>
        <p:grpSp>
          <p:nvGrpSpPr>
            <p:cNvPr id="41" name="Group 40"/>
            <p:cNvGrpSpPr/>
            <p:nvPr/>
          </p:nvGrpSpPr>
          <p:grpSpPr>
            <a:xfrm>
              <a:off x="428696" y="3453383"/>
              <a:ext cx="1811303" cy="693106"/>
              <a:chOff x="428696" y="3630644"/>
              <a:chExt cx="1811303" cy="693106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428696" y="3630644"/>
                <a:ext cx="1811303" cy="693106"/>
              </a:xfrm>
              <a:prstGeom prst="rect">
                <a:avLst/>
              </a:prstGeom>
              <a:solidFill>
                <a:sysClr val="window" lastClr="FFFFFF">
                  <a:lumMod val="75000"/>
                </a:sys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  <p:grpSp>
            <p:nvGrpSpPr>
              <p:cNvPr id="55" name="Group 54"/>
              <p:cNvGrpSpPr/>
              <p:nvPr/>
            </p:nvGrpSpPr>
            <p:grpSpPr>
              <a:xfrm>
                <a:off x="610511" y="3744206"/>
                <a:ext cx="1447671" cy="343463"/>
                <a:chOff x="431799" y="990281"/>
                <a:chExt cx="1447671" cy="343463"/>
              </a:xfrm>
            </p:grpSpPr>
            <p:sp>
              <p:nvSpPr>
                <p:cNvPr id="56" name="TextBox 55"/>
                <p:cNvSpPr txBox="1"/>
                <p:nvPr/>
              </p:nvSpPr>
              <p:spPr>
                <a:xfrm>
                  <a:off x="431799" y="990281"/>
                  <a:ext cx="799411" cy="185257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 Light"/>
                    </a:rPr>
                    <a:t>Deliverable 4</a:t>
                  </a:r>
                  <a:endPara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  <p:sp>
              <p:nvSpPr>
                <p:cNvPr id="57" name="TextBox 56"/>
                <p:cNvSpPr txBox="1"/>
                <p:nvPr/>
              </p:nvSpPr>
              <p:spPr>
                <a:xfrm>
                  <a:off x="431800" y="1148487"/>
                  <a:ext cx="1447670" cy="185257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lvl="0">
                    <a:defRPr/>
                  </a:pPr>
                  <a:r>
                    <a:rPr lang="en-US" sz="1200" kern="0" dirty="0">
                      <a:solidFill>
                        <a:prstClr val="black"/>
                      </a:solidFill>
                      <a:latin typeface="Calibri Light"/>
                    </a:rPr>
                    <a:t>Competency Model</a:t>
                  </a:r>
                </a:p>
              </p:txBody>
            </p:sp>
          </p:grpSp>
        </p:grpSp>
        <p:grpSp>
          <p:nvGrpSpPr>
            <p:cNvPr id="42" name="Group 41"/>
            <p:cNvGrpSpPr/>
            <p:nvPr/>
          </p:nvGrpSpPr>
          <p:grpSpPr>
            <a:xfrm>
              <a:off x="5184847" y="3453383"/>
              <a:ext cx="2473253" cy="596240"/>
              <a:chOff x="5184847" y="3596549"/>
              <a:chExt cx="2473253" cy="596240"/>
            </a:xfrm>
          </p:grpSpPr>
          <p:sp>
            <p:nvSpPr>
              <p:cNvPr id="43" name="Line 6"/>
              <p:cNvSpPr>
                <a:spLocks noChangeShapeType="1"/>
              </p:cNvSpPr>
              <p:nvPr/>
            </p:nvSpPr>
            <p:spPr bwMode="auto">
              <a:xfrm>
                <a:off x="5654665" y="3950548"/>
                <a:ext cx="2003435" cy="0"/>
              </a:xfrm>
              <a:prstGeom prst="line">
                <a:avLst/>
              </a:prstGeom>
              <a:noFill/>
              <a:ln w="19050" cap="rnd">
                <a:solidFill>
                  <a:srgbClr val="3B3939"/>
                </a:solidFill>
                <a:prstDash val="solid"/>
                <a:round/>
                <a:headEnd/>
                <a:tailEnd type="oval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4" name="Oval 43"/>
              <p:cNvSpPr>
                <a:spLocks noChangeAspect="1"/>
              </p:cNvSpPr>
              <p:nvPr/>
            </p:nvSpPr>
            <p:spPr>
              <a:xfrm>
                <a:off x="5184847" y="3701020"/>
                <a:ext cx="347018" cy="491769"/>
              </a:xfrm>
              <a:prstGeom prst="ellipse">
                <a:avLst/>
              </a:prstGeom>
              <a:solidFill>
                <a:srgbClr val="3B3939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25400" dist="254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  <p:grpSp>
            <p:nvGrpSpPr>
              <p:cNvPr id="45" name="Group 44"/>
              <p:cNvGrpSpPr/>
              <p:nvPr/>
            </p:nvGrpSpPr>
            <p:grpSpPr>
              <a:xfrm>
                <a:off x="5713682" y="3596549"/>
                <a:ext cx="1819595" cy="303026"/>
                <a:chOff x="2637412" y="816342"/>
                <a:chExt cx="1819595" cy="303026"/>
              </a:xfrm>
            </p:grpSpPr>
            <p:sp>
              <p:nvSpPr>
                <p:cNvPr id="52" name="TextBox 51"/>
                <p:cNvSpPr txBox="1"/>
                <p:nvPr/>
              </p:nvSpPr>
              <p:spPr>
                <a:xfrm>
                  <a:off x="2637413" y="816342"/>
                  <a:ext cx="1447670" cy="153888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3B3939"/>
                      </a:solidFill>
                      <a:effectLst/>
                      <a:uLnTx/>
                      <a:uFillTx/>
                      <a:latin typeface="Calibri Light"/>
                    </a:rPr>
                    <a:t>START – FINISH DATE</a:t>
                  </a:r>
                </a:p>
              </p:txBody>
            </p:sp>
            <p:sp>
              <p:nvSpPr>
                <p:cNvPr id="53" name="TextBox 52"/>
                <p:cNvSpPr txBox="1"/>
                <p:nvPr/>
              </p:nvSpPr>
              <p:spPr>
                <a:xfrm>
                  <a:off x="2637412" y="965480"/>
                  <a:ext cx="1819595" cy="153888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 Light"/>
                    </a:rPr>
                    <a:t>xx</a:t>
                  </a:r>
                  <a:endPara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</p:grpSp>
        </p:grpSp>
      </p:grpSp>
      <p:grpSp>
        <p:nvGrpSpPr>
          <p:cNvPr id="19" name="Group 18"/>
          <p:cNvGrpSpPr/>
          <p:nvPr/>
        </p:nvGrpSpPr>
        <p:grpSpPr>
          <a:xfrm>
            <a:off x="5838853" y="1123505"/>
            <a:ext cx="2805715" cy="490537"/>
            <a:chOff x="2260934" y="1232169"/>
            <a:chExt cx="2076776" cy="492108"/>
          </a:xfrm>
        </p:grpSpPr>
        <p:sp>
          <p:nvSpPr>
            <p:cNvPr id="31" name="Rectangle 30"/>
            <p:cNvSpPr/>
            <p:nvPr/>
          </p:nvSpPr>
          <p:spPr>
            <a:xfrm>
              <a:off x="2260934" y="1232169"/>
              <a:ext cx="2076776" cy="492108"/>
            </a:xfrm>
            <a:prstGeom prst="rect">
              <a:avLst/>
            </a:prstGeom>
            <a:solidFill>
              <a:sysClr val="window" lastClr="FFFFFF">
                <a:lumMod val="75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920084" y="1293443"/>
              <a:ext cx="758472" cy="184666"/>
            </a:xfrm>
            <a:prstGeom prst="rect">
              <a:avLst/>
            </a:prstGeom>
            <a:noFill/>
            <a:ln w="6350">
              <a:noFill/>
              <a:prstDash val="dash"/>
            </a:ln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</a:rPr>
                <a:t>MONTH 2</a:t>
              </a:r>
            </a:p>
          </p:txBody>
        </p:sp>
        <p:grpSp>
          <p:nvGrpSpPr>
            <p:cNvPr id="33" name="Group 32"/>
            <p:cNvGrpSpPr/>
            <p:nvPr/>
          </p:nvGrpSpPr>
          <p:grpSpPr>
            <a:xfrm>
              <a:off x="2307570" y="1509115"/>
              <a:ext cx="1983504" cy="153888"/>
              <a:chOff x="2314713" y="1509115"/>
              <a:chExt cx="1983504" cy="153888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2314713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1</a:t>
                </a: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2828561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2</a:t>
                </a: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3342409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3</a:t>
                </a: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3856255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4</a:t>
                </a:r>
              </a:p>
            </p:txBody>
          </p:sp>
          <p:cxnSp>
            <p:nvCxnSpPr>
              <p:cNvPr id="38" name="Straight Connector 37"/>
              <p:cNvCxnSpPr/>
              <p:nvPr/>
            </p:nvCxnSpPr>
            <p:spPr>
              <a:xfrm>
                <a:off x="2792618" y="1522469"/>
                <a:ext cx="0" cy="12718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3306466" y="1522469"/>
                <a:ext cx="0" cy="12718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3820314" y="1522469"/>
                <a:ext cx="0" cy="12718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  <a:miter lim="800000"/>
              </a:ln>
              <a:effectLst/>
            </p:spPr>
          </p:cxnSp>
        </p:grpSp>
      </p:grpSp>
      <p:grpSp>
        <p:nvGrpSpPr>
          <p:cNvPr id="20" name="Group 19"/>
          <p:cNvGrpSpPr/>
          <p:nvPr/>
        </p:nvGrpSpPr>
        <p:grpSpPr>
          <a:xfrm>
            <a:off x="8771821" y="1123505"/>
            <a:ext cx="2805715" cy="490537"/>
            <a:chOff x="2260934" y="1232169"/>
            <a:chExt cx="2076776" cy="492108"/>
          </a:xfrm>
        </p:grpSpPr>
        <p:sp>
          <p:nvSpPr>
            <p:cNvPr id="21" name="Rectangle 20"/>
            <p:cNvSpPr/>
            <p:nvPr/>
          </p:nvSpPr>
          <p:spPr>
            <a:xfrm>
              <a:off x="2260934" y="1232169"/>
              <a:ext cx="2076776" cy="492108"/>
            </a:xfrm>
            <a:prstGeom prst="rect">
              <a:avLst/>
            </a:prstGeom>
            <a:solidFill>
              <a:sysClr val="window" lastClr="FFFFFF">
                <a:lumMod val="75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920084" y="1293443"/>
              <a:ext cx="758472" cy="184666"/>
            </a:xfrm>
            <a:prstGeom prst="rect">
              <a:avLst/>
            </a:prstGeom>
            <a:noFill/>
            <a:ln w="6350">
              <a:noFill/>
              <a:prstDash val="dash"/>
            </a:ln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</a:rPr>
                <a:t>MONTH 3</a:t>
              </a:r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2307570" y="1509115"/>
              <a:ext cx="1983504" cy="153888"/>
              <a:chOff x="2314713" y="1509115"/>
              <a:chExt cx="1983504" cy="153888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2314713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1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2828561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2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342409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3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3856255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4</a:t>
                </a:r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792618" y="1522469"/>
                <a:ext cx="0" cy="12718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3306466" y="1522469"/>
                <a:ext cx="0" cy="12718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3820314" y="1522469"/>
                <a:ext cx="0" cy="12718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  <a:miter lim="800000"/>
              </a:ln>
              <a:effectLst/>
            </p:spPr>
          </p:cxnSp>
        </p:grpSp>
      </p:grpSp>
      <p:sp>
        <p:nvSpPr>
          <p:cNvPr id="146" name="Rectangle 145"/>
          <p:cNvSpPr/>
          <p:nvPr/>
        </p:nvSpPr>
        <p:spPr>
          <a:xfrm>
            <a:off x="458821" y="5773396"/>
            <a:ext cx="2447062" cy="690893"/>
          </a:xfrm>
          <a:prstGeom prst="rect">
            <a:avLst/>
          </a:prstGeom>
          <a:solidFill>
            <a:sysClr val="window" lastClr="FFFFFF">
              <a:lumMod val="7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704453" y="5886595"/>
            <a:ext cx="1080000" cy="184666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rPr>
              <a:t>Deliverable 6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704454" y="6044296"/>
            <a:ext cx="1955795" cy="184666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 lvl="0">
              <a:defRPr/>
            </a:pPr>
            <a:r>
              <a:rPr lang="en-US" sz="1200" kern="0" dirty="0">
                <a:solidFill>
                  <a:prstClr val="black"/>
                </a:solidFill>
                <a:latin typeface="Calibri Light"/>
              </a:rPr>
              <a:t>Job </a:t>
            </a:r>
            <a:r>
              <a:rPr lang="en-US" sz="1200" kern="0" dirty="0" smtClean="0">
                <a:solidFill>
                  <a:prstClr val="black"/>
                </a:solidFill>
                <a:latin typeface="Calibri Light"/>
              </a:rPr>
              <a:t>Evaluation </a:t>
            </a:r>
            <a:endParaRPr lang="en-US" sz="1200" kern="0" dirty="0">
              <a:solidFill>
                <a:prstClr val="black"/>
              </a:solidFill>
              <a:latin typeface="Calibri Light"/>
            </a:endParaRPr>
          </a:p>
        </p:txBody>
      </p:sp>
      <p:grpSp>
        <p:nvGrpSpPr>
          <p:cNvPr id="150" name="Group 149"/>
          <p:cNvGrpSpPr/>
          <p:nvPr/>
        </p:nvGrpSpPr>
        <p:grpSpPr>
          <a:xfrm>
            <a:off x="7730673" y="5811330"/>
            <a:ext cx="3747896" cy="594336"/>
            <a:chOff x="2616671" y="4481679"/>
            <a:chExt cx="2774174" cy="596240"/>
          </a:xfrm>
        </p:grpSpPr>
        <p:sp>
          <p:nvSpPr>
            <p:cNvPr id="156" name="Line 6"/>
            <p:cNvSpPr>
              <a:spLocks noChangeShapeType="1"/>
            </p:cNvSpPr>
            <p:nvPr/>
          </p:nvSpPr>
          <p:spPr bwMode="auto">
            <a:xfrm>
              <a:off x="3051393" y="4882629"/>
              <a:ext cx="2339452" cy="0"/>
            </a:xfrm>
            <a:prstGeom prst="line">
              <a:avLst/>
            </a:prstGeom>
            <a:noFill/>
            <a:ln w="19050" cap="rnd">
              <a:solidFill>
                <a:srgbClr val="6600FF"/>
              </a:solidFill>
              <a:prstDash val="solid"/>
              <a:round/>
              <a:headEnd/>
              <a:tailEnd type="oval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57" name="Oval 156"/>
            <p:cNvSpPr>
              <a:spLocks noChangeAspect="1"/>
            </p:cNvSpPr>
            <p:nvPr/>
          </p:nvSpPr>
          <p:spPr>
            <a:xfrm>
              <a:off x="2616671" y="4586150"/>
              <a:ext cx="367070" cy="491769"/>
            </a:xfrm>
            <a:prstGeom prst="ellipse">
              <a:avLst/>
            </a:prstGeom>
            <a:solidFill>
              <a:srgbClr val="6600FF"/>
            </a:solidFill>
            <a:ln w="12700" cap="flat" cmpd="sng" algn="ctr">
              <a:noFill/>
              <a:prstDash val="solid"/>
              <a:miter lim="800000"/>
            </a:ln>
            <a:effectLst>
              <a:outerShdw blurRad="25400" dist="25400" dir="5400000" algn="t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</a:endParaRPr>
            </a:p>
          </p:txBody>
        </p:sp>
        <p:grpSp>
          <p:nvGrpSpPr>
            <p:cNvPr id="158" name="Group 157"/>
            <p:cNvGrpSpPr/>
            <p:nvPr/>
          </p:nvGrpSpPr>
          <p:grpSpPr>
            <a:xfrm>
              <a:off x="3145506" y="4481679"/>
              <a:ext cx="1819595" cy="303026"/>
              <a:chOff x="2637412" y="816342"/>
              <a:chExt cx="1819595" cy="303026"/>
            </a:xfrm>
          </p:grpSpPr>
          <p:sp>
            <p:nvSpPr>
              <p:cNvPr id="159" name="TextBox 158"/>
              <p:cNvSpPr txBox="1"/>
              <p:nvPr/>
            </p:nvSpPr>
            <p:spPr>
              <a:xfrm>
                <a:off x="2637413" y="816342"/>
                <a:ext cx="1447670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6600FF"/>
                    </a:solidFill>
                    <a:effectLst/>
                    <a:uLnTx/>
                    <a:uFillTx/>
                    <a:latin typeface="Calibri Light"/>
                  </a:rPr>
                  <a:t>START – FINISH DATE</a:t>
                </a:r>
              </a:p>
            </p:txBody>
          </p:sp>
          <p:sp>
            <p:nvSpPr>
              <p:cNvPr id="160" name="TextBox 159"/>
              <p:cNvSpPr txBox="1"/>
              <p:nvPr/>
            </p:nvSpPr>
            <p:spPr>
              <a:xfrm>
                <a:off x="2637412" y="965480"/>
                <a:ext cx="1819595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3B3939"/>
                    </a:solidFill>
                    <a:effectLst/>
                    <a:uLnTx/>
                    <a:uFillTx/>
                    <a:latin typeface="Calibri Light"/>
                  </a:rPr>
                  <a:t>xxx</a:t>
                </a:r>
                <a:endPara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3B3939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9265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F9EDA4DD-5668-4D40-9FD9-47B3AC01D45D}"/>
              </a:ext>
            </a:extLst>
          </p:cNvPr>
          <p:cNvSpPr/>
          <p:nvPr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="" xmlns:a16="http://schemas.microsoft.com/office/drawing/2014/main" id="{3FF68B7E-2A3C-7445-840D-E03AC743B2BC}"/>
              </a:ext>
            </a:extLst>
          </p:cNvPr>
          <p:cNvSpPr/>
          <p:nvPr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</a:t>
            </a:r>
            <a:r>
              <a:rPr lang="da-DK" sz="1400" b="1" dirty="0" smtClean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2)</a:t>
            </a:r>
            <a:endParaRPr lang="da-DK" sz="1400" b="1" dirty="0">
              <a:solidFill>
                <a:srgbClr val="FFFFFF"/>
              </a:solidFill>
              <a:latin typeface="Segoe UI Light"/>
              <a:cs typeface="Segoe UI" panose="020B0502040204020203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D4D9F918-F730-4449-AB3E-2E8143B1A414}"/>
              </a:ext>
            </a:extLst>
          </p:cNvPr>
          <p:cNvCxnSpPr>
            <a:cxnSpLocks/>
          </p:cNvCxnSpPr>
          <p:nvPr/>
        </p:nvCxnSpPr>
        <p:spPr>
          <a:xfrm flipV="1">
            <a:off x="4173166" y="910723"/>
            <a:ext cx="7670260" cy="13405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6" name="Title 1">
            <a:extLst>
              <a:ext uri="{FF2B5EF4-FFF2-40B4-BE49-F238E27FC236}">
                <a16:creationId xmlns="" xmlns:a16="http://schemas.microsoft.com/office/drawing/2014/main" id="{4430A9AA-BB5E-FF43-8C3E-F42948508E5B}"/>
              </a:ext>
            </a:extLst>
          </p:cNvPr>
          <p:cNvSpPr txBox="1">
            <a:spLocks/>
          </p:cNvSpPr>
          <p:nvPr/>
        </p:nvSpPr>
        <p:spPr>
          <a:xfrm>
            <a:off x="718226" y="0"/>
            <a:ext cx="114737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Risk Management</a:t>
            </a:r>
            <a:endParaRPr lang="en-US" sz="4000" dirty="0">
              <a:solidFill>
                <a:srgbClr val="000000"/>
              </a:solidFill>
              <a:latin typeface="Georgia"/>
            </a:endParaRPr>
          </a:p>
        </p:txBody>
      </p:sp>
      <p:graphicFrame>
        <p:nvGraphicFramePr>
          <p:cNvPr id="124" name="Table 1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616690"/>
              </p:ext>
            </p:extLst>
          </p:nvPr>
        </p:nvGraphicFramePr>
        <p:xfrm>
          <a:off x="492754" y="1232661"/>
          <a:ext cx="11260881" cy="22976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753627"/>
                <a:gridCol w="3753627"/>
                <a:gridCol w="3753627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Deliverable</a:t>
                      </a:r>
                      <a:endParaRPr lang="en-ZA" dirty="0"/>
                    </a:p>
                  </a:txBody>
                  <a:tcPr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Strategi</a:t>
                      </a:r>
                      <a:r>
                        <a:rPr lang="en-US" baseline="0" dirty="0" smtClean="0"/>
                        <a:t>c Risk</a:t>
                      </a:r>
                      <a:endParaRPr lang="en-ZA" dirty="0"/>
                    </a:p>
                  </a:txBody>
                  <a:tcPr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Risk Mitigation</a:t>
                      </a:r>
                      <a:endParaRPr lang="en-ZA" dirty="0"/>
                    </a:p>
                  </a:txBody>
                  <a:tcPr>
                    <a:solidFill>
                      <a:srgbClr val="548235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ZA" sz="1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1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100" dirty="0"/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3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Mapping of  “To-Be” processes</a:t>
                      </a:r>
                    </a:p>
                  </a:txBody>
                  <a:tcPr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548235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548235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ZA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548235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7200">
                <a:tc>
                  <a:txBody>
                    <a:bodyPr/>
                    <a:lstStyle/>
                    <a:p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54823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340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F9EDA4DD-5668-4D40-9FD9-47B3AC01D45D}"/>
              </a:ext>
            </a:extLst>
          </p:cNvPr>
          <p:cNvSpPr/>
          <p:nvPr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="" xmlns:a16="http://schemas.microsoft.com/office/drawing/2014/main" id="{3FF68B7E-2A3C-7445-840D-E03AC743B2BC}"/>
              </a:ext>
            </a:extLst>
          </p:cNvPr>
          <p:cNvSpPr/>
          <p:nvPr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</a:t>
            </a:r>
            <a:r>
              <a:rPr lang="da-DK" sz="1400" b="1" dirty="0" smtClean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2)</a:t>
            </a:r>
            <a:endParaRPr lang="da-DK" sz="1400" b="1" dirty="0">
              <a:solidFill>
                <a:srgbClr val="FFFFFF"/>
              </a:solidFill>
              <a:latin typeface="Segoe UI Light"/>
              <a:cs typeface="Segoe UI" panose="020B0502040204020203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D4D9F918-F730-4449-AB3E-2E8143B1A414}"/>
              </a:ext>
            </a:extLst>
          </p:cNvPr>
          <p:cNvCxnSpPr>
            <a:cxnSpLocks/>
          </p:cNvCxnSpPr>
          <p:nvPr/>
        </p:nvCxnSpPr>
        <p:spPr>
          <a:xfrm flipV="1">
            <a:off x="4173166" y="910723"/>
            <a:ext cx="7670260" cy="13405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6" name="Title 1">
            <a:extLst>
              <a:ext uri="{FF2B5EF4-FFF2-40B4-BE49-F238E27FC236}">
                <a16:creationId xmlns="" xmlns:a16="http://schemas.microsoft.com/office/drawing/2014/main" id="{4430A9AA-BB5E-FF43-8C3E-F42948508E5B}"/>
              </a:ext>
            </a:extLst>
          </p:cNvPr>
          <p:cNvSpPr txBox="1">
            <a:spLocks/>
          </p:cNvSpPr>
          <p:nvPr/>
        </p:nvSpPr>
        <p:spPr>
          <a:xfrm>
            <a:off x="718226" y="0"/>
            <a:ext cx="114737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Conclusion</a:t>
            </a:r>
            <a:endParaRPr lang="en-US" sz="4000" dirty="0">
              <a:solidFill>
                <a:srgbClr val="000000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1631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DBE75937-E151-4B2B-8C64-9A22524FD06C}"/>
              </a:ext>
            </a:extLst>
          </p:cNvPr>
          <p:cNvSpPr/>
          <p:nvPr/>
        </p:nvSpPr>
        <p:spPr>
          <a:xfrm>
            <a:off x="0" y="5909529"/>
            <a:ext cx="2430272" cy="113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343C31C0-A678-488B-954D-3C31F9292F64}"/>
              </a:ext>
            </a:extLst>
          </p:cNvPr>
          <p:cNvSpPr/>
          <p:nvPr/>
        </p:nvSpPr>
        <p:spPr>
          <a:xfrm>
            <a:off x="2430271" y="1"/>
            <a:ext cx="9761728" cy="6857999"/>
          </a:xfrm>
          <a:prstGeom prst="rect">
            <a:avLst/>
          </a:prstGeom>
          <a:solidFill>
            <a:schemeClr val="accent6">
              <a:lumMod val="7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38DC1846-0E46-4E7D-93F6-E862AC9D9881}"/>
              </a:ext>
            </a:extLst>
          </p:cNvPr>
          <p:cNvSpPr/>
          <p:nvPr/>
        </p:nvSpPr>
        <p:spPr>
          <a:xfrm>
            <a:off x="0" y="-1"/>
            <a:ext cx="2311400" cy="5909529"/>
          </a:xfrm>
          <a:prstGeom prst="rect">
            <a:avLst/>
          </a:prstGeom>
          <a:solidFill>
            <a:schemeClr val="accent6">
              <a:lumMod val="75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07492E08-0E2F-4761-9D2E-B3813C92F001}"/>
              </a:ext>
            </a:extLst>
          </p:cNvPr>
          <p:cNvSpPr/>
          <p:nvPr/>
        </p:nvSpPr>
        <p:spPr>
          <a:xfrm>
            <a:off x="3385470" y="2751890"/>
            <a:ext cx="7851332" cy="1354217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8800" dirty="0">
                <a:solidFill>
                  <a:prstClr val="white"/>
                </a:solidFill>
                <a:latin typeface="Consolas" panose="020B0609020204030204"/>
              </a:rPr>
              <a:t>THANK YOU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D9DE8BFE-FE5B-4B85-95C6-4BC24BEA18CB}"/>
              </a:ext>
            </a:extLst>
          </p:cNvPr>
          <p:cNvSpPr/>
          <p:nvPr/>
        </p:nvSpPr>
        <p:spPr>
          <a:xfrm>
            <a:off x="2237362" y="0"/>
            <a:ext cx="192909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96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F9EDA4DD-5668-4D40-9FD9-47B3AC01D45D}"/>
              </a:ext>
            </a:extLst>
          </p:cNvPr>
          <p:cNvSpPr/>
          <p:nvPr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="" xmlns:a16="http://schemas.microsoft.com/office/drawing/2014/main" id="{3FF68B7E-2A3C-7445-840D-E03AC743B2BC}"/>
              </a:ext>
            </a:extLst>
          </p:cNvPr>
          <p:cNvSpPr/>
          <p:nvPr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 smtClean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2)</a:t>
            </a:r>
            <a:endParaRPr lang="da-DK" sz="1400" b="1" dirty="0">
              <a:solidFill>
                <a:srgbClr val="FFFFFF"/>
              </a:solidFill>
              <a:latin typeface="Segoe UI Light"/>
              <a:cs typeface="Segoe UI" panose="020B0502040204020203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D4D9F918-F730-4449-AB3E-2E8143B1A414}"/>
              </a:ext>
            </a:extLst>
          </p:cNvPr>
          <p:cNvCxnSpPr>
            <a:cxnSpLocks/>
          </p:cNvCxnSpPr>
          <p:nvPr/>
        </p:nvCxnSpPr>
        <p:spPr>
          <a:xfrm flipV="1">
            <a:off x="4173166" y="910723"/>
            <a:ext cx="7670260" cy="13405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6" name="Title 1">
            <a:extLst>
              <a:ext uri="{FF2B5EF4-FFF2-40B4-BE49-F238E27FC236}">
                <a16:creationId xmlns="" xmlns:a16="http://schemas.microsoft.com/office/drawing/2014/main" id="{4430A9AA-BB5E-FF43-8C3E-F42948508E5B}"/>
              </a:ext>
            </a:extLst>
          </p:cNvPr>
          <p:cNvSpPr txBox="1">
            <a:spLocks/>
          </p:cNvSpPr>
          <p:nvPr/>
        </p:nvSpPr>
        <p:spPr>
          <a:xfrm>
            <a:off x="718226" y="0"/>
            <a:ext cx="109403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Purpose</a:t>
            </a:r>
            <a:endParaRPr lang="en-US" sz="4000" dirty="0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3687" y="1242000"/>
            <a:ext cx="1128462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/>
              <a:t>The purpose of the presentation is to:</a:t>
            </a:r>
          </a:p>
          <a:p>
            <a:pPr algn="just"/>
            <a:endParaRPr lang="en-US" sz="2000" dirty="0"/>
          </a:p>
          <a:p>
            <a:pPr marL="342900" indent="-342900" algn="just">
              <a:spcAft>
                <a:spcPts val="1200"/>
              </a:spcAft>
              <a:buFontTx/>
              <a:buAutoNum type="arabicPeriod"/>
            </a:pPr>
            <a:r>
              <a:rPr lang="en-US" sz="2000" dirty="0" smtClean="0"/>
              <a:t>Provide context to the DCS Operations Management Framework Phase II with a focus on the deliverables of </a:t>
            </a:r>
            <a:r>
              <a:rPr lang="en-US" sz="2000" dirty="0" err="1" smtClean="0"/>
              <a:t>Workstream</a:t>
            </a:r>
            <a:r>
              <a:rPr lang="en-US" sz="2000" dirty="0" smtClean="0"/>
              <a:t> 2: People and Technology.</a:t>
            </a:r>
            <a:endParaRPr lang="en-US" sz="2000" dirty="0"/>
          </a:p>
          <a:p>
            <a:pPr marL="342900" indent="-342900" algn="just">
              <a:spcAft>
                <a:spcPts val="1200"/>
              </a:spcAft>
              <a:buFontTx/>
              <a:buAutoNum type="arabicPeriod"/>
            </a:pPr>
            <a:r>
              <a:rPr lang="en-US" sz="2000" dirty="0" smtClean="0"/>
              <a:t>Provide a summary of the guiding prescripts, guidelines, policy mandates that inform the work to be delivered by </a:t>
            </a:r>
            <a:r>
              <a:rPr lang="en-US" sz="2000" dirty="0" err="1"/>
              <a:t>Workstream</a:t>
            </a:r>
            <a:r>
              <a:rPr lang="en-US" sz="2000" dirty="0"/>
              <a:t> 2: People and Technology.</a:t>
            </a:r>
          </a:p>
          <a:p>
            <a:pPr marL="342900" indent="-342900" algn="just">
              <a:spcAft>
                <a:spcPts val="1200"/>
              </a:spcAft>
              <a:buFontTx/>
              <a:buAutoNum type="arabicPeriod"/>
            </a:pPr>
            <a:r>
              <a:rPr lang="en-US" sz="2000" dirty="0" smtClean="0"/>
              <a:t>Indicate the core members of </a:t>
            </a:r>
            <a:r>
              <a:rPr lang="en-US" sz="2000" dirty="0" err="1"/>
              <a:t>Workstream</a:t>
            </a:r>
            <a:r>
              <a:rPr lang="en-US" sz="2000" dirty="0"/>
              <a:t> 2: People and Technology that </a:t>
            </a:r>
            <a:r>
              <a:rPr lang="en-US" sz="2000" dirty="0" smtClean="0"/>
              <a:t>have been appointed to deliver on Phase II. </a:t>
            </a:r>
            <a:endParaRPr lang="en-US" sz="2000" dirty="0"/>
          </a:p>
          <a:p>
            <a:pPr marL="342900" indent="-342900" algn="just">
              <a:spcAft>
                <a:spcPts val="1200"/>
              </a:spcAft>
              <a:buFontTx/>
              <a:buAutoNum type="arabicPeriod"/>
            </a:pPr>
            <a:r>
              <a:rPr lang="en-US" sz="2000" dirty="0" smtClean="0"/>
              <a:t>Provide progress of the work completed by </a:t>
            </a:r>
            <a:r>
              <a:rPr lang="en-US" sz="2000" dirty="0" err="1"/>
              <a:t>Workstream</a:t>
            </a:r>
            <a:r>
              <a:rPr lang="en-US" sz="2000" dirty="0"/>
              <a:t> 2: People and Technology since </a:t>
            </a:r>
            <a:r>
              <a:rPr lang="en-US" sz="2000" dirty="0" smtClean="0"/>
              <a:t>the appointment of the </a:t>
            </a:r>
            <a:r>
              <a:rPr lang="en-US" sz="2000" dirty="0" err="1" smtClean="0"/>
              <a:t>workstream</a:t>
            </a:r>
            <a:r>
              <a:rPr lang="en-US" sz="2000" dirty="0" smtClean="0"/>
              <a:t> leaders and members in February 2019 (18 months).</a:t>
            </a:r>
            <a:endParaRPr lang="en-US" sz="2000" dirty="0"/>
          </a:p>
          <a:p>
            <a:pPr marL="342900" indent="-342900" algn="just">
              <a:spcAft>
                <a:spcPts val="1200"/>
              </a:spcAft>
              <a:buFontTx/>
              <a:buAutoNum type="arabicPeriod"/>
            </a:pPr>
            <a:r>
              <a:rPr lang="en-US" sz="2000" dirty="0" smtClean="0"/>
              <a:t>Indicate the outstanding deliverables for </a:t>
            </a:r>
            <a:r>
              <a:rPr lang="en-US" sz="2000" dirty="0" err="1"/>
              <a:t>Workstream</a:t>
            </a:r>
            <a:r>
              <a:rPr lang="en-US" sz="2000" dirty="0"/>
              <a:t> 2: People and Technology with </a:t>
            </a:r>
            <a:r>
              <a:rPr lang="en-US" sz="2000" dirty="0" smtClean="0"/>
              <a:t>timeframes against the OMF Phase II Charter.</a:t>
            </a:r>
            <a:endParaRPr lang="en-US" sz="2000" dirty="0"/>
          </a:p>
          <a:p>
            <a:pPr marL="342900" indent="-342900" algn="just">
              <a:spcAft>
                <a:spcPts val="1200"/>
              </a:spcAft>
              <a:buFontTx/>
              <a:buAutoNum type="arabicPeriod"/>
            </a:pPr>
            <a:r>
              <a:rPr lang="en-US" sz="2000" dirty="0" smtClean="0"/>
              <a:t>Provide concluding remarks on the deliverables of </a:t>
            </a:r>
            <a:r>
              <a:rPr lang="en-US" sz="2000" dirty="0" err="1"/>
              <a:t>Workstream</a:t>
            </a:r>
            <a:r>
              <a:rPr lang="en-US" sz="2000" dirty="0"/>
              <a:t> 2: People and Technology and </a:t>
            </a:r>
            <a:r>
              <a:rPr lang="en-US" sz="2000" dirty="0" smtClean="0"/>
              <a:t>the movement into the next phase.</a:t>
            </a:r>
            <a:endParaRPr lang="en-ZA" sz="2000" dirty="0"/>
          </a:p>
        </p:txBody>
      </p:sp>
    </p:spTree>
    <p:extLst>
      <p:ext uri="{BB962C8B-B14F-4D97-AF65-F5344CB8AC3E}">
        <p14:creationId xmlns:p14="http://schemas.microsoft.com/office/powerpoint/2010/main" val="186416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F9EDA4DD-5668-4D40-9FD9-47B3AC01D45D}"/>
              </a:ext>
            </a:extLst>
          </p:cNvPr>
          <p:cNvSpPr/>
          <p:nvPr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="" xmlns:a16="http://schemas.microsoft.com/office/drawing/2014/main" id="{3FF68B7E-2A3C-7445-840D-E03AC743B2BC}"/>
              </a:ext>
            </a:extLst>
          </p:cNvPr>
          <p:cNvSpPr/>
          <p:nvPr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</a:t>
            </a:r>
            <a:r>
              <a:rPr lang="da-DK" sz="1400" b="1" dirty="0" smtClean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2)</a:t>
            </a:r>
            <a:endParaRPr lang="da-DK" sz="1400" b="1" dirty="0">
              <a:solidFill>
                <a:srgbClr val="FFFFFF"/>
              </a:solidFill>
              <a:latin typeface="Segoe UI Light"/>
              <a:cs typeface="Segoe UI" panose="020B0502040204020203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D4D9F918-F730-4449-AB3E-2E8143B1A414}"/>
              </a:ext>
            </a:extLst>
          </p:cNvPr>
          <p:cNvCxnSpPr>
            <a:cxnSpLocks/>
          </p:cNvCxnSpPr>
          <p:nvPr/>
        </p:nvCxnSpPr>
        <p:spPr>
          <a:xfrm flipV="1">
            <a:off x="4173166" y="910723"/>
            <a:ext cx="7670260" cy="13405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6" name="Title 1">
            <a:extLst>
              <a:ext uri="{FF2B5EF4-FFF2-40B4-BE49-F238E27FC236}">
                <a16:creationId xmlns="" xmlns:a16="http://schemas.microsoft.com/office/drawing/2014/main" id="{4430A9AA-BB5E-FF43-8C3E-F42948508E5B}"/>
              </a:ext>
            </a:extLst>
          </p:cNvPr>
          <p:cNvSpPr txBox="1">
            <a:spLocks/>
          </p:cNvSpPr>
          <p:nvPr/>
        </p:nvSpPr>
        <p:spPr>
          <a:xfrm>
            <a:off x="718226" y="0"/>
            <a:ext cx="114737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Legislative framework - </a:t>
            </a:r>
            <a:r>
              <a:rPr lang="en-US" sz="4000" dirty="0" err="1" smtClean="0">
                <a:solidFill>
                  <a:srgbClr val="000000"/>
                </a:solidFill>
                <a:latin typeface="Georgia"/>
              </a:rPr>
              <a:t>Workstream</a:t>
            </a: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 2</a:t>
            </a:r>
            <a:endParaRPr lang="en-US" sz="4000" dirty="0">
              <a:solidFill>
                <a:srgbClr val="000000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72963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F9EDA4DD-5668-4D40-9FD9-47B3AC01D45D}"/>
              </a:ext>
            </a:extLst>
          </p:cNvPr>
          <p:cNvSpPr/>
          <p:nvPr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="" xmlns:a16="http://schemas.microsoft.com/office/drawing/2014/main" id="{3FF68B7E-2A3C-7445-840D-E03AC743B2BC}"/>
              </a:ext>
            </a:extLst>
          </p:cNvPr>
          <p:cNvSpPr/>
          <p:nvPr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</a:t>
            </a:r>
            <a:r>
              <a:rPr lang="da-DK" sz="1400" b="1" dirty="0" smtClean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2)</a:t>
            </a:r>
            <a:endParaRPr lang="da-DK" sz="1400" b="1" dirty="0">
              <a:solidFill>
                <a:srgbClr val="FFFFFF"/>
              </a:solidFill>
              <a:latin typeface="Segoe UI Light"/>
              <a:cs typeface="Segoe UI" panose="020B0502040204020203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D4D9F918-F730-4449-AB3E-2E8143B1A414}"/>
              </a:ext>
            </a:extLst>
          </p:cNvPr>
          <p:cNvCxnSpPr>
            <a:cxnSpLocks/>
          </p:cNvCxnSpPr>
          <p:nvPr/>
        </p:nvCxnSpPr>
        <p:spPr>
          <a:xfrm flipV="1">
            <a:off x="4173166" y="910723"/>
            <a:ext cx="7670260" cy="13405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6" name="Title 1">
            <a:extLst>
              <a:ext uri="{FF2B5EF4-FFF2-40B4-BE49-F238E27FC236}">
                <a16:creationId xmlns="" xmlns:a16="http://schemas.microsoft.com/office/drawing/2014/main" id="{4430A9AA-BB5E-FF43-8C3E-F42948508E5B}"/>
              </a:ext>
            </a:extLst>
          </p:cNvPr>
          <p:cNvSpPr txBox="1">
            <a:spLocks/>
          </p:cNvSpPr>
          <p:nvPr/>
        </p:nvSpPr>
        <p:spPr>
          <a:xfrm>
            <a:off x="635046" y="-16223"/>
            <a:ext cx="11485237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DCS Operations Management Framework</a:t>
            </a:r>
            <a:endParaRPr lang="en-US" sz="4000" dirty="0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ED0021AF-2298-418B-ADAD-F94098EE4C9E}"/>
              </a:ext>
            </a:extLst>
          </p:cNvPr>
          <p:cNvSpPr/>
          <p:nvPr/>
        </p:nvSpPr>
        <p:spPr>
          <a:xfrm>
            <a:off x="194494" y="1246030"/>
            <a:ext cx="900000" cy="5220000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12700" cap="flat" cmpd="sng" algn="ctr">
            <a:solidFill>
              <a:srgbClr val="005427">
                <a:shade val="50000"/>
              </a:srgbClr>
            </a:solidFill>
            <a:prstDash val="solid"/>
            <a:miter lim="800000"/>
          </a:ln>
          <a:effectLst/>
        </p:spPr>
        <p:txBody>
          <a:bodyPr vert="vert27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rPr>
              <a:t>DCS  STRATEGY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6BFFC864-4FE4-4C1F-B92B-73CA4072F6DE}"/>
              </a:ext>
            </a:extLst>
          </p:cNvPr>
          <p:cNvSpPr/>
          <p:nvPr/>
        </p:nvSpPr>
        <p:spPr>
          <a:xfrm>
            <a:off x="10505438" y="1246030"/>
            <a:ext cx="900000" cy="5220000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12700" cap="flat" cmpd="sng" algn="ctr">
            <a:solidFill>
              <a:srgbClr val="005427">
                <a:shade val="50000"/>
              </a:srgbClr>
            </a:solidFill>
            <a:prstDash val="solid"/>
            <a:miter lim="800000"/>
          </a:ln>
          <a:effectLst/>
        </p:spPr>
        <p:txBody>
          <a:bodyPr vert="vert27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rPr>
              <a:t>OPERATIONS</a:t>
            </a:r>
          </a:p>
        </p:txBody>
      </p:sp>
      <p:sp>
        <p:nvSpPr>
          <p:cNvPr id="15" name="Right Triangle 14">
            <a:extLst>
              <a:ext uri="{FF2B5EF4-FFF2-40B4-BE49-F238E27FC236}">
                <a16:creationId xmlns="" xmlns:a16="http://schemas.microsoft.com/office/drawing/2014/main" id="{0D7031F6-71BD-4220-AE5D-7059D4DAF729}"/>
              </a:ext>
            </a:extLst>
          </p:cNvPr>
          <p:cNvSpPr/>
          <p:nvPr/>
        </p:nvSpPr>
        <p:spPr>
          <a:xfrm rot="13462307">
            <a:off x="10058977" y="3270923"/>
            <a:ext cx="316154" cy="316154"/>
          </a:xfrm>
          <a:prstGeom prst="rtTriangle">
            <a:avLst/>
          </a:prstGeom>
          <a:solidFill>
            <a:srgbClr val="00542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="" xmlns:a16="http://schemas.microsoft.com/office/drawing/2014/main" id="{083DC72C-B575-4404-A0E9-6278514725D5}"/>
              </a:ext>
            </a:extLst>
          </p:cNvPr>
          <p:cNvGrpSpPr/>
          <p:nvPr/>
        </p:nvGrpSpPr>
        <p:grpSpPr>
          <a:xfrm>
            <a:off x="1656822" y="1612072"/>
            <a:ext cx="1343100" cy="4853958"/>
            <a:chOff x="1087671" y="2152140"/>
            <a:chExt cx="1343100" cy="4068000"/>
          </a:xfrm>
        </p:grpSpPr>
        <p:sp>
          <p:nvSpPr>
            <p:cNvPr id="18" name="Rectangle 17">
              <a:extLst>
                <a:ext uri="{FF2B5EF4-FFF2-40B4-BE49-F238E27FC236}">
                  <a16:creationId xmlns="" xmlns:a16="http://schemas.microsoft.com/office/drawing/2014/main" id="{9C83A900-61C4-4EDC-AE04-91B389F27CB4}"/>
                </a:ext>
              </a:extLst>
            </p:cNvPr>
            <p:cNvSpPr/>
            <p:nvPr/>
          </p:nvSpPr>
          <p:spPr>
            <a:xfrm>
              <a:off x="1087671" y="2152140"/>
              <a:ext cx="1343100" cy="4068000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rPr>
                <a:t> 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="" xmlns:a16="http://schemas.microsoft.com/office/drawing/2014/main" id="{01B61983-4E34-40B6-8D1D-5D682B0E975C}"/>
                </a:ext>
              </a:extLst>
            </p:cNvPr>
            <p:cNvSpPr txBox="1"/>
            <p:nvPr/>
          </p:nvSpPr>
          <p:spPr>
            <a:xfrm>
              <a:off x="1169220" y="2856917"/>
              <a:ext cx="1102244" cy="12461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05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Transformed Resources</a:t>
              </a: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05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/>
              </a:endParaRP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05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Material </a:t>
              </a: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05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Information</a:t>
              </a: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05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Service Beneficiaries 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="" xmlns:a16="http://schemas.microsoft.com/office/drawing/2014/main" id="{F56D82B4-4328-4898-A263-BF26CBE70E3B}"/>
                </a:ext>
              </a:extLst>
            </p:cNvPr>
            <p:cNvSpPr txBox="1"/>
            <p:nvPr/>
          </p:nvSpPr>
          <p:spPr>
            <a:xfrm>
              <a:off x="1195514" y="4624838"/>
              <a:ext cx="1102244" cy="7524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05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Transformed Resources</a:t>
              </a: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05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Facilities </a:t>
              </a: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05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Officials </a:t>
              </a: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53AA095B-690C-4FE3-8200-6098B129A73F}"/>
              </a:ext>
            </a:extLst>
          </p:cNvPr>
          <p:cNvSpPr/>
          <p:nvPr/>
        </p:nvSpPr>
        <p:spPr>
          <a:xfrm>
            <a:off x="1444651" y="1274894"/>
            <a:ext cx="8672362" cy="337178"/>
          </a:xfrm>
          <a:prstGeom prst="rect">
            <a:avLst/>
          </a:prstGeom>
          <a:solidFill>
            <a:sysClr val="windowText" lastClr="00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rPr>
              <a:t> National Development Plan  |  Medium-Term Strategic Framework   |  Strategic plan   |  Annual Operational Plan   | Annual Performance Plan  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D3288799-B031-4896-9236-7EF76372C3B6}"/>
              </a:ext>
            </a:extLst>
          </p:cNvPr>
          <p:cNvSpPr/>
          <p:nvPr/>
        </p:nvSpPr>
        <p:spPr>
          <a:xfrm>
            <a:off x="8525628" y="6078760"/>
            <a:ext cx="1374429" cy="409559"/>
          </a:xfrm>
          <a:prstGeom prst="rect">
            <a:avLst/>
          </a:prstGeom>
          <a:solidFill>
            <a:srgbClr val="CAAE5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100" b="1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/>
              </a:rPr>
              <a:t>Goods &amp; Services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="" xmlns:a16="http://schemas.microsoft.com/office/drawing/2014/main" id="{691203DD-8195-43AC-AE2A-7B9B652FB2EA}"/>
              </a:ext>
            </a:extLst>
          </p:cNvPr>
          <p:cNvGrpSpPr/>
          <p:nvPr/>
        </p:nvGrpSpPr>
        <p:grpSpPr>
          <a:xfrm>
            <a:off x="3211254" y="6071889"/>
            <a:ext cx="2520000" cy="409559"/>
            <a:chOff x="2546660" y="5927500"/>
            <a:chExt cx="3156012" cy="288000"/>
          </a:xfrm>
        </p:grpSpPr>
        <p:sp>
          <p:nvSpPr>
            <p:cNvPr id="24" name="Pentagon 20">
              <a:extLst>
                <a:ext uri="{FF2B5EF4-FFF2-40B4-BE49-F238E27FC236}">
                  <a16:creationId xmlns="" xmlns:a16="http://schemas.microsoft.com/office/drawing/2014/main" id="{B47AA623-4A73-43F1-8D11-A8F95EA759EB}"/>
                </a:ext>
              </a:extLst>
            </p:cNvPr>
            <p:cNvSpPr/>
            <p:nvPr/>
          </p:nvSpPr>
          <p:spPr>
            <a:xfrm>
              <a:off x="2546660" y="5929678"/>
              <a:ext cx="2880000" cy="280800"/>
            </a:xfrm>
            <a:prstGeom prst="homePlate">
              <a:avLst>
                <a:gd name="adj" fmla="val 29946"/>
              </a:avLst>
            </a:prstGeom>
            <a:solidFill>
              <a:sysClr val="windowText" lastClr="000000"/>
            </a:solidFill>
            <a:ln w="12700" cap="flat" cmpd="sng" algn="ctr">
              <a:solidFill>
                <a:srgbClr val="005427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200" b="1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rPr>
                <a:t>Transformation </a:t>
              </a:r>
            </a:p>
          </p:txBody>
        </p:sp>
        <p:sp>
          <p:nvSpPr>
            <p:cNvPr id="25" name="Chevron 22">
              <a:extLst>
                <a:ext uri="{FF2B5EF4-FFF2-40B4-BE49-F238E27FC236}">
                  <a16:creationId xmlns="" xmlns:a16="http://schemas.microsoft.com/office/drawing/2014/main" id="{F04A6ABC-8408-4D83-823B-B058FE01FB1C}"/>
                </a:ext>
              </a:extLst>
            </p:cNvPr>
            <p:cNvSpPr/>
            <p:nvPr/>
          </p:nvSpPr>
          <p:spPr>
            <a:xfrm>
              <a:off x="5432216" y="5927500"/>
              <a:ext cx="270456" cy="288000"/>
            </a:xfrm>
            <a:prstGeom prst="chevron">
              <a:avLst>
                <a:gd name="adj" fmla="val 34504"/>
              </a:avLst>
            </a:prstGeom>
            <a:solidFill>
              <a:sysClr val="windowText" lastClr="000000"/>
            </a:solidFill>
            <a:ln w="12700" cap="flat" cmpd="sng" algn="ctr">
              <a:solidFill>
                <a:srgbClr val="005427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/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="" xmlns:a16="http://schemas.microsoft.com/office/drawing/2014/main" id="{554E16FC-6AE1-4AA1-AC50-719858AE956B}"/>
              </a:ext>
            </a:extLst>
          </p:cNvPr>
          <p:cNvGrpSpPr/>
          <p:nvPr/>
        </p:nvGrpSpPr>
        <p:grpSpPr>
          <a:xfrm>
            <a:off x="5773126" y="6063871"/>
            <a:ext cx="2520000" cy="415030"/>
            <a:chOff x="5832444" y="5921105"/>
            <a:chExt cx="3154581" cy="291847"/>
          </a:xfrm>
        </p:grpSpPr>
        <p:sp>
          <p:nvSpPr>
            <p:cNvPr id="27" name="Pentagon 21">
              <a:extLst>
                <a:ext uri="{FF2B5EF4-FFF2-40B4-BE49-F238E27FC236}">
                  <a16:creationId xmlns="" xmlns:a16="http://schemas.microsoft.com/office/drawing/2014/main" id="{E08D963D-0505-438D-AAF2-862650C2D2BA}"/>
                </a:ext>
              </a:extLst>
            </p:cNvPr>
            <p:cNvSpPr/>
            <p:nvPr/>
          </p:nvSpPr>
          <p:spPr>
            <a:xfrm>
              <a:off x="5832444" y="5930249"/>
              <a:ext cx="2880000" cy="281490"/>
            </a:xfrm>
            <a:prstGeom prst="homePlate">
              <a:avLst>
                <a:gd name="adj" fmla="val 34375"/>
              </a:avLst>
            </a:prstGeom>
            <a:solidFill>
              <a:sysClr val="windowText" lastClr="000000"/>
            </a:solidFill>
            <a:ln w="12700" cap="flat" cmpd="sng" algn="ctr">
              <a:solidFill>
                <a:srgbClr val="005427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200" b="1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rPr>
                <a:t>Output</a:t>
              </a:r>
              <a:r>
                <a:rPr kumimoji="0" lang="en-ZA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rPr>
                <a:t> </a:t>
              </a:r>
            </a:p>
          </p:txBody>
        </p:sp>
        <p:sp>
          <p:nvSpPr>
            <p:cNvPr id="28" name="Chevron 22">
              <a:extLst>
                <a:ext uri="{FF2B5EF4-FFF2-40B4-BE49-F238E27FC236}">
                  <a16:creationId xmlns="" xmlns:a16="http://schemas.microsoft.com/office/drawing/2014/main" id="{E0383F9F-2D01-4F8D-9F7B-E5AD5DCD42F8}"/>
                </a:ext>
              </a:extLst>
            </p:cNvPr>
            <p:cNvSpPr/>
            <p:nvPr/>
          </p:nvSpPr>
          <p:spPr>
            <a:xfrm>
              <a:off x="8716569" y="5921105"/>
              <a:ext cx="270456" cy="291847"/>
            </a:xfrm>
            <a:prstGeom prst="chevron">
              <a:avLst>
                <a:gd name="adj" fmla="val 34504"/>
              </a:avLst>
            </a:prstGeom>
            <a:solidFill>
              <a:sysClr val="windowText" lastClr="000000"/>
            </a:solidFill>
            <a:ln w="12700" cap="flat" cmpd="sng" algn="ctr">
              <a:solidFill>
                <a:srgbClr val="005427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/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="" xmlns:a16="http://schemas.microsoft.com/office/drawing/2014/main" id="{A3F45854-9B57-42EC-BB88-2180D3CD1B36}"/>
              </a:ext>
            </a:extLst>
          </p:cNvPr>
          <p:cNvGrpSpPr/>
          <p:nvPr/>
        </p:nvGrpSpPr>
        <p:grpSpPr>
          <a:xfrm>
            <a:off x="3095455" y="1873584"/>
            <a:ext cx="3383417" cy="1823420"/>
            <a:chOff x="1390949" y="2235488"/>
            <a:chExt cx="4082847" cy="1483345"/>
          </a:xfrm>
        </p:grpSpPr>
        <p:sp>
          <p:nvSpPr>
            <p:cNvPr id="30" name="Rounded Rectangle 32">
              <a:extLst>
                <a:ext uri="{FF2B5EF4-FFF2-40B4-BE49-F238E27FC236}">
                  <a16:creationId xmlns="" xmlns:a16="http://schemas.microsoft.com/office/drawing/2014/main" id="{AE87992D-F644-465C-A920-596854403B2A}"/>
                </a:ext>
              </a:extLst>
            </p:cNvPr>
            <p:cNvSpPr/>
            <p:nvPr/>
          </p:nvSpPr>
          <p:spPr>
            <a:xfrm>
              <a:off x="1477128" y="2254540"/>
              <a:ext cx="3996668" cy="1464293"/>
            </a:xfrm>
            <a:prstGeom prst="roundRect">
              <a:avLst>
                <a:gd name="adj" fmla="val 12109"/>
              </a:avLst>
            </a:prstGeom>
            <a:solidFill>
              <a:srgbClr val="CAAE5F">
                <a:lumMod val="20000"/>
                <a:lumOff val="80000"/>
              </a:srgbClr>
            </a:solidFill>
            <a:ln w="9525" cap="flat" cmpd="sng" algn="ctr">
              <a:solidFill>
                <a:srgbClr val="A9711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CAAE5F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="" xmlns:a16="http://schemas.microsoft.com/office/drawing/2014/main" id="{F85D0172-221C-4EC0-BD51-53A7C68FD14F}"/>
                </a:ext>
              </a:extLst>
            </p:cNvPr>
            <p:cNvSpPr txBox="1"/>
            <p:nvPr/>
          </p:nvSpPr>
          <p:spPr>
            <a:xfrm>
              <a:off x="1860606" y="2275660"/>
              <a:ext cx="2474894" cy="14041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Organisational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 Functionality Assessment </a:t>
              </a:r>
            </a:p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Productivity Measurement  </a:t>
              </a:r>
            </a:p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Service Delivery Improvement Plan </a:t>
              </a:r>
            </a:p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Learning and Knowledge Management </a:t>
              </a:r>
            </a:p>
          </p:txBody>
        </p:sp>
        <p:sp>
          <p:nvSpPr>
            <p:cNvPr id="32" name="Rounded Rectangle 2">
              <a:extLst>
                <a:ext uri="{FF2B5EF4-FFF2-40B4-BE49-F238E27FC236}">
                  <a16:creationId xmlns="" xmlns:a16="http://schemas.microsoft.com/office/drawing/2014/main" id="{3A2350FF-4F84-4DED-ACB4-920239162F0E}"/>
                </a:ext>
              </a:extLst>
            </p:cNvPr>
            <p:cNvSpPr/>
            <p:nvPr/>
          </p:nvSpPr>
          <p:spPr>
            <a:xfrm>
              <a:off x="1390949" y="2235488"/>
              <a:ext cx="593606" cy="472598"/>
            </a:xfrm>
            <a:prstGeom prst="round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3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103959"/>
                  </a:solidFill>
                  <a:effectLst/>
                  <a:uLnTx/>
                  <a:uFillTx/>
                  <a:latin typeface="Lato"/>
                </a:rPr>
                <a:t>4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="" xmlns:a16="http://schemas.microsoft.com/office/drawing/2014/main" id="{37DCC14A-C51D-49F3-B9DC-A64A96F8773B}"/>
              </a:ext>
            </a:extLst>
          </p:cNvPr>
          <p:cNvGrpSpPr/>
          <p:nvPr/>
        </p:nvGrpSpPr>
        <p:grpSpPr>
          <a:xfrm>
            <a:off x="3122707" y="3933975"/>
            <a:ext cx="3384686" cy="1840522"/>
            <a:chOff x="2075594" y="4163657"/>
            <a:chExt cx="3393318" cy="1361986"/>
          </a:xfrm>
        </p:grpSpPr>
        <p:sp>
          <p:nvSpPr>
            <p:cNvPr id="34" name="Rounded Rectangle 32">
              <a:extLst>
                <a:ext uri="{FF2B5EF4-FFF2-40B4-BE49-F238E27FC236}">
                  <a16:creationId xmlns="" xmlns:a16="http://schemas.microsoft.com/office/drawing/2014/main" id="{13C9E889-6AAE-44BE-A769-275EAF827743}"/>
                </a:ext>
              </a:extLst>
            </p:cNvPr>
            <p:cNvSpPr/>
            <p:nvPr/>
          </p:nvSpPr>
          <p:spPr>
            <a:xfrm>
              <a:off x="2148466" y="4193643"/>
              <a:ext cx="3320446" cy="1332000"/>
            </a:xfrm>
            <a:prstGeom prst="roundRect">
              <a:avLst>
                <a:gd name="adj" fmla="val 12109"/>
              </a:avLst>
            </a:prstGeom>
            <a:solidFill>
              <a:srgbClr val="CAAE5F">
                <a:lumMod val="20000"/>
                <a:lumOff val="80000"/>
              </a:srgbClr>
            </a:solidFill>
            <a:ln w="9525" cap="flat" cmpd="sng" algn="ctr">
              <a:solidFill>
                <a:srgbClr val="A9711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CAAE5F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="" xmlns:a16="http://schemas.microsoft.com/office/drawing/2014/main" id="{1A373202-1EE9-42CB-9D5E-74021D23C57B}"/>
                </a:ext>
              </a:extLst>
            </p:cNvPr>
            <p:cNvSpPr txBox="1"/>
            <p:nvPr/>
          </p:nvSpPr>
          <p:spPr>
            <a:xfrm>
              <a:off x="2550431" y="4589361"/>
              <a:ext cx="2258576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Operational Forecasting </a:t>
              </a:r>
            </a:p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Operational Planning  </a:t>
              </a:r>
            </a:p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Operational Control &amp; Adjustments  </a:t>
              </a:r>
            </a:p>
          </p:txBody>
        </p:sp>
        <p:sp>
          <p:nvSpPr>
            <p:cNvPr id="36" name="Rounded Rectangle 52">
              <a:extLst>
                <a:ext uri="{FF2B5EF4-FFF2-40B4-BE49-F238E27FC236}">
                  <a16:creationId xmlns="" xmlns:a16="http://schemas.microsoft.com/office/drawing/2014/main" id="{D314FFF9-E1EB-401E-83B8-9E6FAA8D89A4}"/>
                </a:ext>
              </a:extLst>
            </p:cNvPr>
            <p:cNvSpPr/>
            <p:nvPr/>
          </p:nvSpPr>
          <p:spPr>
            <a:xfrm>
              <a:off x="2075594" y="4163657"/>
              <a:ext cx="593607" cy="472598"/>
            </a:xfrm>
            <a:prstGeom prst="round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3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103959"/>
                  </a:solidFill>
                  <a:effectLst/>
                  <a:uLnTx/>
                  <a:uFillTx/>
                  <a:latin typeface="Lato"/>
                </a:rPr>
                <a:t>3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="" xmlns:a16="http://schemas.microsoft.com/office/drawing/2014/main" id="{68D558AA-15F3-4AEA-848F-3750CF0474C9}"/>
              </a:ext>
            </a:extLst>
          </p:cNvPr>
          <p:cNvGrpSpPr/>
          <p:nvPr/>
        </p:nvGrpSpPr>
        <p:grpSpPr>
          <a:xfrm>
            <a:off x="6571238" y="1889031"/>
            <a:ext cx="3312000" cy="1800000"/>
            <a:chOff x="6159833" y="2234057"/>
            <a:chExt cx="5096696" cy="1833360"/>
          </a:xfrm>
        </p:grpSpPr>
        <p:sp>
          <p:nvSpPr>
            <p:cNvPr id="38" name="Rounded Rectangle 32">
              <a:extLst>
                <a:ext uri="{FF2B5EF4-FFF2-40B4-BE49-F238E27FC236}">
                  <a16:creationId xmlns="" xmlns:a16="http://schemas.microsoft.com/office/drawing/2014/main" id="{39643DDB-1B1B-4728-AE2C-A177C9C3B7E8}"/>
                </a:ext>
              </a:extLst>
            </p:cNvPr>
            <p:cNvSpPr/>
            <p:nvPr/>
          </p:nvSpPr>
          <p:spPr>
            <a:xfrm>
              <a:off x="6159833" y="2234057"/>
              <a:ext cx="5096696" cy="1833360"/>
            </a:xfrm>
            <a:prstGeom prst="roundRect">
              <a:avLst>
                <a:gd name="adj" fmla="val 12109"/>
              </a:avLst>
            </a:prstGeom>
            <a:solidFill>
              <a:srgbClr val="679F81">
                <a:lumMod val="20000"/>
                <a:lumOff val="80000"/>
              </a:srgbClr>
            </a:solidFill>
            <a:ln w="9525" cap="flat" cmpd="sng" algn="ctr">
              <a:solidFill>
                <a:srgbClr val="00542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CAAE5F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="" xmlns:a16="http://schemas.microsoft.com/office/drawing/2014/main" id="{8B1C0361-2367-4A23-92CF-B9EA5EFB4FF0}"/>
                </a:ext>
              </a:extLst>
            </p:cNvPr>
            <p:cNvSpPr txBox="1"/>
            <p:nvPr/>
          </p:nvSpPr>
          <p:spPr>
            <a:xfrm>
              <a:off x="7868696" y="3020658"/>
              <a:ext cx="2183109" cy="8260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Service Delivery Model (SM)  - completed</a:t>
              </a:r>
            </a:p>
          </p:txBody>
        </p:sp>
        <p:sp>
          <p:nvSpPr>
            <p:cNvPr id="40" name="Rounded Rectangle 61">
              <a:extLst>
                <a:ext uri="{FF2B5EF4-FFF2-40B4-BE49-F238E27FC236}">
                  <a16:creationId xmlns="" xmlns:a16="http://schemas.microsoft.com/office/drawing/2014/main" id="{73D78754-999E-4542-8010-E7C6D868B8C9}"/>
                </a:ext>
              </a:extLst>
            </p:cNvPr>
            <p:cNvSpPr/>
            <p:nvPr/>
          </p:nvSpPr>
          <p:spPr>
            <a:xfrm>
              <a:off x="10662921" y="2248687"/>
              <a:ext cx="593607" cy="472598"/>
            </a:xfrm>
            <a:prstGeom prst="round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3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103959"/>
                  </a:solidFill>
                  <a:effectLst/>
                  <a:uLnTx/>
                  <a:uFillTx/>
                  <a:latin typeface="Lato"/>
                </a:rPr>
                <a:t>1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="" xmlns:a16="http://schemas.microsoft.com/office/drawing/2014/main" id="{E37A9C33-6387-4AE3-A3AF-B529158C6237}"/>
              </a:ext>
            </a:extLst>
          </p:cNvPr>
          <p:cNvGrpSpPr/>
          <p:nvPr/>
        </p:nvGrpSpPr>
        <p:grpSpPr>
          <a:xfrm>
            <a:off x="6618325" y="3990721"/>
            <a:ext cx="3312000" cy="1682837"/>
            <a:chOff x="5920624" y="3783418"/>
            <a:chExt cx="5096694" cy="1948349"/>
          </a:xfrm>
        </p:grpSpPr>
        <p:sp>
          <p:nvSpPr>
            <p:cNvPr id="42" name="Rounded Rectangle 32">
              <a:extLst>
                <a:ext uri="{FF2B5EF4-FFF2-40B4-BE49-F238E27FC236}">
                  <a16:creationId xmlns="" xmlns:a16="http://schemas.microsoft.com/office/drawing/2014/main" id="{76C0F64F-DA16-41CB-8EB1-2BC82EBF0642}"/>
                </a:ext>
              </a:extLst>
            </p:cNvPr>
            <p:cNvSpPr/>
            <p:nvPr/>
          </p:nvSpPr>
          <p:spPr>
            <a:xfrm>
              <a:off x="5920624" y="3783418"/>
              <a:ext cx="5096694" cy="1948349"/>
            </a:xfrm>
            <a:prstGeom prst="roundRect">
              <a:avLst>
                <a:gd name="adj" fmla="val 12109"/>
              </a:avLst>
            </a:prstGeom>
            <a:solidFill>
              <a:srgbClr val="F4EFDF"/>
            </a:solidFill>
            <a:ln w="9525" cap="flat" cmpd="sng" algn="ctr">
              <a:solidFill>
                <a:srgbClr val="A9711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CAAE5F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="" xmlns:a16="http://schemas.microsoft.com/office/drawing/2014/main" id="{572DB3DB-8916-4B96-B918-118E1BFC9D6E}"/>
                </a:ext>
              </a:extLst>
            </p:cNvPr>
            <p:cNvSpPr txBox="1"/>
            <p:nvPr/>
          </p:nvSpPr>
          <p:spPr>
            <a:xfrm>
              <a:off x="7615413" y="3841551"/>
              <a:ext cx="3196067" cy="17994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/>
              </a:endParaRPr>
            </a:p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Business Process Management  - in progress</a:t>
              </a:r>
            </a:p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Standard Operating Procedure  </a:t>
              </a:r>
            </a:p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Service Standards  </a:t>
              </a:r>
            </a:p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Organisational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 Development </a:t>
              </a:r>
            </a:p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7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44" name="Rounded Rectangle 62">
              <a:extLst>
                <a:ext uri="{FF2B5EF4-FFF2-40B4-BE49-F238E27FC236}">
                  <a16:creationId xmlns="" xmlns:a16="http://schemas.microsoft.com/office/drawing/2014/main" id="{49AB7C24-4F07-4753-BD82-B6030A5E7574}"/>
                </a:ext>
              </a:extLst>
            </p:cNvPr>
            <p:cNvSpPr/>
            <p:nvPr/>
          </p:nvSpPr>
          <p:spPr>
            <a:xfrm>
              <a:off x="10351251" y="3891355"/>
              <a:ext cx="593606" cy="362475"/>
            </a:xfrm>
            <a:prstGeom prst="round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3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103959"/>
                  </a:solidFill>
                  <a:effectLst/>
                  <a:uLnTx/>
                  <a:uFillTx/>
                  <a:latin typeface="Lato"/>
                </a:rPr>
                <a:t>2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="" xmlns:a16="http://schemas.microsoft.com/office/drawing/2014/main" id="{7922CFCF-25D6-44D3-9B7C-3AC81360B3A5}"/>
              </a:ext>
            </a:extLst>
          </p:cNvPr>
          <p:cNvGrpSpPr/>
          <p:nvPr/>
        </p:nvGrpSpPr>
        <p:grpSpPr>
          <a:xfrm>
            <a:off x="5154148" y="2529590"/>
            <a:ext cx="2834297" cy="2791056"/>
            <a:chOff x="4459452" y="2727996"/>
            <a:chExt cx="2626039" cy="2500175"/>
          </a:xfrm>
        </p:grpSpPr>
        <p:grpSp>
          <p:nvGrpSpPr>
            <p:cNvPr id="46" name="Group 45">
              <a:extLst>
                <a:ext uri="{FF2B5EF4-FFF2-40B4-BE49-F238E27FC236}">
                  <a16:creationId xmlns="" xmlns:a16="http://schemas.microsoft.com/office/drawing/2014/main" id="{639BCC6F-8D78-4ACE-84AE-5CCCAFEC2E94}"/>
                </a:ext>
              </a:extLst>
            </p:cNvPr>
            <p:cNvGrpSpPr/>
            <p:nvPr/>
          </p:nvGrpSpPr>
          <p:grpSpPr>
            <a:xfrm>
              <a:off x="4459452" y="2727996"/>
              <a:ext cx="2626039" cy="2500175"/>
              <a:chOff x="4203258" y="2438086"/>
              <a:chExt cx="3111782" cy="2982021"/>
            </a:xfrm>
          </p:grpSpPr>
          <p:sp>
            <p:nvSpPr>
              <p:cNvPr id="50" name="Freeform: Shape 148">
                <a:extLst>
                  <a:ext uri="{FF2B5EF4-FFF2-40B4-BE49-F238E27FC236}">
                    <a16:creationId xmlns="" xmlns:a16="http://schemas.microsoft.com/office/drawing/2014/main" id="{9DF535FC-929C-4EC7-9E2E-4605DBDF7B24}"/>
                  </a:ext>
                </a:extLst>
              </p:cNvPr>
              <p:cNvSpPr/>
              <p:nvPr/>
            </p:nvSpPr>
            <p:spPr>
              <a:xfrm>
                <a:off x="4203258" y="2438086"/>
                <a:ext cx="1497969" cy="1459001"/>
              </a:xfrm>
              <a:custGeom>
                <a:avLst/>
                <a:gdLst>
                  <a:gd name="connsiteX0" fmla="*/ 0 w 1469545"/>
                  <a:gd name="connsiteY0" fmla="*/ 1469545 h 1469545"/>
                  <a:gd name="connsiteX1" fmla="*/ 1469545 w 1469545"/>
                  <a:gd name="connsiteY1" fmla="*/ 0 h 1469545"/>
                  <a:gd name="connsiteX2" fmla="*/ 1469545 w 1469545"/>
                  <a:gd name="connsiteY2" fmla="*/ 1469545 h 1469545"/>
                  <a:gd name="connsiteX3" fmla="*/ 0 w 1469545"/>
                  <a:gd name="connsiteY3" fmla="*/ 1469545 h 14695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69545" h="1469545">
                    <a:moveTo>
                      <a:pt x="0" y="1469545"/>
                    </a:moveTo>
                    <a:cubicBezTo>
                      <a:pt x="0" y="657938"/>
                      <a:pt x="657938" y="0"/>
                      <a:pt x="1469545" y="0"/>
                    </a:cubicBezTo>
                    <a:lnTo>
                      <a:pt x="1469545" y="1469545"/>
                    </a:lnTo>
                    <a:lnTo>
                      <a:pt x="0" y="1469545"/>
                    </a:lnTo>
                    <a:close/>
                  </a:path>
                </a:pathLst>
              </a:custGeom>
              <a:solidFill>
                <a:srgbClr val="A9711B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spcFirstLastPara="0" vert="horz" wrap="square" lIns="508652" tIns="508652" rIns="78232" bIns="78232" numCol="1" spcCol="1270" anchor="ctr" anchorCtr="0">
                <a:noAutofit/>
              </a:bodyPr>
              <a:lstStyle/>
              <a:p>
                <a:pPr marL="0" marR="0" lvl="0" indent="0" algn="ctr" defTabSz="466725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endParaRPr>
              </a:p>
            </p:txBody>
          </p:sp>
          <p:sp>
            <p:nvSpPr>
              <p:cNvPr id="51" name="Freeform: Shape 149">
                <a:extLst>
                  <a:ext uri="{FF2B5EF4-FFF2-40B4-BE49-F238E27FC236}">
                    <a16:creationId xmlns="" xmlns:a16="http://schemas.microsoft.com/office/drawing/2014/main" id="{A83ADA8C-34DD-4D38-BEED-F449BD79791D}"/>
                  </a:ext>
                </a:extLst>
              </p:cNvPr>
              <p:cNvSpPr/>
              <p:nvPr/>
            </p:nvSpPr>
            <p:spPr>
              <a:xfrm>
                <a:off x="5769101" y="2438086"/>
                <a:ext cx="1545939" cy="1459896"/>
              </a:xfrm>
              <a:custGeom>
                <a:avLst/>
                <a:gdLst>
                  <a:gd name="connsiteX0" fmla="*/ 0 w 1469545"/>
                  <a:gd name="connsiteY0" fmla="*/ 1469545 h 1469545"/>
                  <a:gd name="connsiteX1" fmla="*/ 1469545 w 1469545"/>
                  <a:gd name="connsiteY1" fmla="*/ 0 h 1469545"/>
                  <a:gd name="connsiteX2" fmla="*/ 1469545 w 1469545"/>
                  <a:gd name="connsiteY2" fmla="*/ 1469545 h 1469545"/>
                  <a:gd name="connsiteX3" fmla="*/ 0 w 1469545"/>
                  <a:gd name="connsiteY3" fmla="*/ 1469545 h 14695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69545" h="1469545">
                    <a:moveTo>
                      <a:pt x="0" y="0"/>
                    </a:moveTo>
                    <a:cubicBezTo>
                      <a:pt x="811607" y="0"/>
                      <a:pt x="1469545" y="657938"/>
                      <a:pt x="1469545" y="1469545"/>
                    </a:cubicBezTo>
                    <a:lnTo>
                      <a:pt x="0" y="146954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427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spcFirstLastPara="0" vert="horz" wrap="square" lIns="78232" tIns="508652" rIns="508652" bIns="78232" numCol="1" spcCol="1270" anchor="ctr" anchorCtr="0">
                <a:noAutofit/>
              </a:bodyPr>
              <a:lstStyle/>
              <a:p>
                <a:pPr marL="0" marR="0" lvl="0" indent="0" algn="ctr" defTabSz="466725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ato"/>
                  </a:rPr>
                  <a:t>Operations Strategy</a:t>
                </a:r>
              </a:p>
              <a:p>
                <a:pPr marL="0" marR="0" lvl="0" indent="0" algn="ctr" defTabSz="466725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endParaRPr>
              </a:p>
            </p:txBody>
          </p:sp>
          <p:sp>
            <p:nvSpPr>
              <p:cNvPr id="52" name="Freeform: Shape 150">
                <a:extLst>
                  <a:ext uri="{FF2B5EF4-FFF2-40B4-BE49-F238E27FC236}">
                    <a16:creationId xmlns="" xmlns:a16="http://schemas.microsoft.com/office/drawing/2014/main" id="{B7BB2A57-DD67-478D-B9A3-47EA25A0ABF0}"/>
                  </a:ext>
                </a:extLst>
              </p:cNvPr>
              <p:cNvSpPr/>
              <p:nvPr/>
            </p:nvSpPr>
            <p:spPr>
              <a:xfrm>
                <a:off x="5769102" y="3951497"/>
                <a:ext cx="1545937" cy="1468610"/>
              </a:xfrm>
              <a:custGeom>
                <a:avLst/>
                <a:gdLst>
                  <a:gd name="connsiteX0" fmla="*/ 0 w 1469545"/>
                  <a:gd name="connsiteY0" fmla="*/ 1469545 h 1469545"/>
                  <a:gd name="connsiteX1" fmla="*/ 1469545 w 1469545"/>
                  <a:gd name="connsiteY1" fmla="*/ 0 h 1469545"/>
                  <a:gd name="connsiteX2" fmla="*/ 1469545 w 1469545"/>
                  <a:gd name="connsiteY2" fmla="*/ 1469545 h 1469545"/>
                  <a:gd name="connsiteX3" fmla="*/ 0 w 1469545"/>
                  <a:gd name="connsiteY3" fmla="*/ 1469545 h 14695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69545" h="1469545">
                    <a:moveTo>
                      <a:pt x="1469545" y="0"/>
                    </a:moveTo>
                    <a:cubicBezTo>
                      <a:pt x="1469545" y="811607"/>
                      <a:pt x="811607" y="1469545"/>
                      <a:pt x="0" y="1469545"/>
                    </a:cubicBezTo>
                    <a:lnTo>
                      <a:pt x="0" y="0"/>
                    </a:lnTo>
                    <a:lnTo>
                      <a:pt x="1469545" y="0"/>
                    </a:lnTo>
                    <a:close/>
                  </a:path>
                </a:pathLst>
              </a:custGeom>
              <a:solidFill>
                <a:srgbClr val="CAAE5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spcFirstLastPara="0" vert="horz" wrap="square" lIns="92456" tIns="92457" rIns="522876" bIns="522876" numCol="1" spcCol="1270" anchor="ctr" anchorCtr="0">
                <a:noAutofit/>
              </a:bodyPr>
              <a:lstStyle/>
              <a:p>
                <a:pPr marL="0" marR="0" lvl="0" indent="0" algn="ctr" defTabSz="57785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endParaRPr>
              </a:p>
            </p:txBody>
          </p:sp>
          <p:sp>
            <p:nvSpPr>
              <p:cNvPr id="53" name="Freeform: Shape 151">
                <a:extLst>
                  <a:ext uri="{FF2B5EF4-FFF2-40B4-BE49-F238E27FC236}">
                    <a16:creationId xmlns="" xmlns:a16="http://schemas.microsoft.com/office/drawing/2014/main" id="{D1768F41-29C2-4900-99F4-58DB2A4EEB77}"/>
                  </a:ext>
                </a:extLst>
              </p:cNvPr>
              <p:cNvSpPr/>
              <p:nvPr/>
            </p:nvSpPr>
            <p:spPr>
              <a:xfrm>
                <a:off x="4203258" y="3960211"/>
                <a:ext cx="1499666" cy="1459896"/>
              </a:xfrm>
              <a:custGeom>
                <a:avLst/>
                <a:gdLst>
                  <a:gd name="connsiteX0" fmla="*/ 0 w 1469545"/>
                  <a:gd name="connsiteY0" fmla="*/ 1469545 h 1469545"/>
                  <a:gd name="connsiteX1" fmla="*/ 1469545 w 1469545"/>
                  <a:gd name="connsiteY1" fmla="*/ 0 h 1469545"/>
                  <a:gd name="connsiteX2" fmla="*/ 1469545 w 1469545"/>
                  <a:gd name="connsiteY2" fmla="*/ 1469545 h 1469545"/>
                  <a:gd name="connsiteX3" fmla="*/ 0 w 1469545"/>
                  <a:gd name="connsiteY3" fmla="*/ 1469545 h 14695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69545" h="1469545">
                    <a:moveTo>
                      <a:pt x="1469545" y="1469545"/>
                    </a:moveTo>
                    <a:cubicBezTo>
                      <a:pt x="657938" y="1469545"/>
                      <a:pt x="0" y="811607"/>
                      <a:pt x="0" y="0"/>
                    </a:cubicBezTo>
                    <a:lnTo>
                      <a:pt x="1469545" y="0"/>
                    </a:lnTo>
                    <a:lnTo>
                      <a:pt x="1469545" y="1469545"/>
                    </a:lnTo>
                    <a:close/>
                  </a:path>
                </a:pathLst>
              </a:custGeom>
              <a:solidFill>
                <a:srgbClr val="E9A43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spcFirstLastPara="0" vert="horz" wrap="square" lIns="508652" tIns="78232" rIns="78232" bIns="508652" numCol="1" spcCol="1270" anchor="ctr" anchorCtr="0">
                <a:noAutofit/>
              </a:bodyPr>
              <a:lstStyle/>
              <a:p>
                <a:pPr marL="0" marR="0" lvl="0" indent="0" algn="ctr" defTabSz="466725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1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endParaRPr>
              </a:p>
            </p:txBody>
          </p:sp>
        </p:grpSp>
        <p:sp>
          <p:nvSpPr>
            <p:cNvPr id="47" name="Rectangle 46">
              <a:extLst>
                <a:ext uri="{FF2B5EF4-FFF2-40B4-BE49-F238E27FC236}">
                  <a16:creationId xmlns="" xmlns:a16="http://schemas.microsoft.com/office/drawing/2014/main" id="{A3CD0288-42B6-414B-A77C-DA8B9FBEB6C8}"/>
                </a:ext>
              </a:extLst>
            </p:cNvPr>
            <p:cNvSpPr/>
            <p:nvPr/>
          </p:nvSpPr>
          <p:spPr>
            <a:xfrm>
              <a:off x="4568233" y="2988993"/>
              <a:ext cx="1197876" cy="998252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rPr>
                <a:t>Operations Analysis &amp; Improvement</a:t>
              </a: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0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="" xmlns:a16="http://schemas.microsoft.com/office/drawing/2014/main" id="{0FA3A61A-A710-4E36-A2F7-36B226CDD6B6}"/>
                </a:ext>
              </a:extLst>
            </p:cNvPr>
            <p:cNvSpPr/>
            <p:nvPr/>
          </p:nvSpPr>
          <p:spPr>
            <a:xfrm>
              <a:off x="5858761" y="4213327"/>
              <a:ext cx="878671" cy="540241"/>
            </a:xfrm>
            <a:prstGeom prst="rect">
              <a:avLst/>
            </a:prstGeom>
            <a:solidFill>
              <a:srgbClr val="CAAE5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5778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endParaRPr>
            </a:p>
            <a:p>
              <a:pPr marL="0" marR="0" lvl="0" indent="0" algn="ctr" defTabSz="5778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rPr>
                <a:t>Operations Design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="" xmlns:a16="http://schemas.microsoft.com/office/drawing/2014/main" id="{DE3CFF7D-DB00-47AB-920F-8E4BDA73F8C4}"/>
                </a:ext>
              </a:extLst>
            </p:cNvPr>
            <p:cNvSpPr/>
            <p:nvPr/>
          </p:nvSpPr>
          <p:spPr>
            <a:xfrm>
              <a:off x="4815121" y="4272060"/>
              <a:ext cx="957376" cy="529136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66725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endParaRPr>
            </a:p>
            <a:p>
              <a:pPr marL="0" marR="0" lvl="0" indent="0" algn="ctr" defTabSz="466725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rPr>
                <a:t>Operations Planning &amp; Control</a:t>
              </a:r>
            </a:p>
          </p:txBody>
        </p:sp>
      </p:grpSp>
      <p:sp>
        <p:nvSpPr>
          <p:cNvPr id="54" name="Right Triangle 53">
            <a:extLst>
              <a:ext uri="{FF2B5EF4-FFF2-40B4-BE49-F238E27FC236}">
                <a16:creationId xmlns="" xmlns:a16="http://schemas.microsoft.com/office/drawing/2014/main" id="{D5EDD26C-9B2F-4E66-9678-0CB94302702D}"/>
              </a:ext>
            </a:extLst>
          </p:cNvPr>
          <p:cNvSpPr/>
          <p:nvPr/>
        </p:nvSpPr>
        <p:spPr>
          <a:xfrm rot="13462307">
            <a:off x="1035534" y="3270923"/>
            <a:ext cx="316154" cy="316154"/>
          </a:xfrm>
          <a:prstGeom prst="rtTriangle">
            <a:avLst/>
          </a:prstGeom>
          <a:solidFill>
            <a:srgbClr val="00542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"/>
            </a:endParaRPr>
          </a:p>
        </p:txBody>
      </p:sp>
      <p:grpSp>
        <p:nvGrpSpPr>
          <p:cNvPr id="55" name="Group 54">
            <a:extLst>
              <a:ext uri="{FF2B5EF4-FFF2-40B4-BE49-F238E27FC236}">
                <a16:creationId xmlns="" xmlns:a16="http://schemas.microsoft.com/office/drawing/2014/main" id="{7EFC7C22-DF75-4BE4-8686-F62067292CAC}"/>
              </a:ext>
            </a:extLst>
          </p:cNvPr>
          <p:cNvGrpSpPr/>
          <p:nvPr/>
        </p:nvGrpSpPr>
        <p:grpSpPr>
          <a:xfrm>
            <a:off x="6222897" y="3619041"/>
            <a:ext cx="668371" cy="664026"/>
            <a:chOff x="6102333" y="3850392"/>
            <a:chExt cx="668371" cy="664026"/>
          </a:xfrm>
        </p:grpSpPr>
        <p:sp>
          <p:nvSpPr>
            <p:cNvPr id="56" name="Oval 55">
              <a:extLst>
                <a:ext uri="{FF2B5EF4-FFF2-40B4-BE49-F238E27FC236}">
                  <a16:creationId xmlns="" xmlns:a16="http://schemas.microsoft.com/office/drawing/2014/main" id="{94035112-A169-4449-A917-A94FC567ED3E}"/>
                </a:ext>
              </a:extLst>
            </p:cNvPr>
            <p:cNvSpPr/>
            <p:nvPr/>
          </p:nvSpPr>
          <p:spPr>
            <a:xfrm>
              <a:off x="6102333" y="3850392"/>
              <a:ext cx="668371" cy="664026"/>
            </a:xfrm>
            <a:prstGeom prst="ellipse">
              <a:avLst/>
            </a:prstGeom>
            <a:solidFill>
              <a:srgbClr val="11151A">
                <a:lumMod val="50000"/>
                <a:lumOff val="5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000" b="1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57" name="Rectangle 56">
              <a:extLst>
                <a:ext uri="{FF2B5EF4-FFF2-40B4-BE49-F238E27FC236}">
                  <a16:creationId xmlns="" xmlns:a16="http://schemas.microsoft.com/office/drawing/2014/main" id="{9E1DE38A-6463-4145-82CA-40A2CE9A4337}"/>
                </a:ext>
              </a:extLst>
            </p:cNvPr>
            <p:cNvSpPr/>
            <p:nvPr/>
          </p:nvSpPr>
          <p:spPr>
            <a:xfrm>
              <a:off x="6128498" y="3951573"/>
              <a:ext cx="61604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200" b="1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rPr>
                <a:t>Batho Pele</a:t>
              </a:r>
            </a:p>
          </p:txBody>
        </p:sp>
      </p:grpSp>
      <p:sp>
        <p:nvSpPr>
          <p:cNvPr id="58" name="Bent-Up Arrow 16">
            <a:extLst>
              <a:ext uri="{FF2B5EF4-FFF2-40B4-BE49-F238E27FC236}">
                <a16:creationId xmlns="" xmlns:a16="http://schemas.microsoft.com/office/drawing/2014/main" id="{34EA5132-6B23-49F0-A824-0AD5FD416208}"/>
              </a:ext>
            </a:extLst>
          </p:cNvPr>
          <p:cNvSpPr/>
          <p:nvPr/>
        </p:nvSpPr>
        <p:spPr>
          <a:xfrm rot="5400000">
            <a:off x="-639490" y="3685270"/>
            <a:ext cx="4853960" cy="684000"/>
          </a:xfrm>
          <a:prstGeom prst="bentUpArrow">
            <a:avLst>
              <a:gd name="adj1" fmla="val 42291"/>
              <a:gd name="adj2" fmla="val 19957"/>
              <a:gd name="adj3" fmla="val 13684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9" name="Chevron 22">
            <a:extLst>
              <a:ext uri="{FF2B5EF4-FFF2-40B4-BE49-F238E27FC236}">
                <a16:creationId xmlns="" xmlns:a16="http://schemas.microsoft.com/office/drawing/2014/main" id="{AB39CBD8-36EA-45A3-B094-60BD8FD48413}"/>
              </a:ext>
            </a:extLst>
          </p:cNvPr>
          <p:cNvSpPr/>
          <p:nvPr/>
        </p:nvSpPr>
        <p:spPr>
          <a:xfrm>
            <a:off x="2107053" y="6129579"/>
            <a:ext cx="252000" cy="348233"/>
          </a:xfrm>
          <a:prstGeom prst="chevron">
            <a:avLst>
              <a:gd name="adj" fmla="val 34504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>
              <a:solidFill>
                <a:schemeClr val="tx1"/>
              </a:solidFill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="" xmlns:a16="http://schemas.microsoft.com/office/drawing/2014/main" id="{BE33C92E-D405-4424-A6AE-440783F35AFE}"/>
              </a:ext>
            </a:extLst>
          </p:cNvPr>
          <p:cNvSpPr/>
          <p:nvPr/>
        </p:nvSpPr>
        <p:spPr>
          <a:xfrm>
            <a:off x="6558041" y="3820759"/>
            <a:ext cx="3435472" cy="1993730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650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F9EDA4DD-5668-4D40-9FD9-47B3AC01D45D}"/>
              </a:ext>
            </a:extLst>
          </p:cNvPr>
          <p:cNvSpPr/>
          <p:nvPr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="" xmlns:a16="http://schemas.microsoft.com/office/drawing/2014/main" id="{3FF68B7E-2A3C-7445-840D-E03AC743B2BC}"/>
              </a:ext>
            </a:extLst>
          </p:cNvPr>
          <p:cNvSpPr/>
          <p:nvPr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</a:t>
            </a:r>
            <a:r>
              <a:rPr lang="da-DK" sz="1400" b="1" dirty="0" smtClean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2)</a:t>
            </a:r>
            <a:endParaRPr lang="da-DK" sz="1400" b="1" dirty="0">
              <a:solidFill>
                <a:srgbClr val="FFFFFF"/>
              </a:solidFill>
              <a:latin typeface="Segoe UI Light"/>
              <a:cs typeface="Segoe UI" panose="020B0502040204020203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D4D9F918-F730-4449-AB3E-2E8143B1A414}"/>
              </a:ext>
            </a:extLst>
          </p:cNvPr>
          <p:cNvCxnSpPr>
            <a:cxnSpLocks/>
          </p:cNvCxnSpPr>
          <p:nvPr/>
        </p:nvCxnSpPr>
        <p:spPr>
          <a:xfrm flipV="1">
            <a:off x="4173166" y="910723"/>
            <a:ext cx="7670260" cy="13405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6" name="Title 1">
            <a:extLst>
              <a:ext uri="{FF2B5EF4-FFF2-40B4-BE49-F238E27FC236}">
                <a16:creationId xmlns="" xmlns:a16="http://schemas.microsoft.com/office/drawing/2014/main" id="{4430A9AA-BB5E-FF43-8C3E-F42948508E5B}"/>
              </a:ext>
            </a:extLst>
          </p:cNvPr>
          <p:cNvSpPr txBox="1">
            <a:spLocks/>
          </p:cNvSpPr>
          <p:nvPr/>
        </p:nvSpPr>
        <p:spPr>
          <a:xfrm>
            <a:off x="718226" y="0"/>
            <a:ext cx="109403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DCS Value Chain…..and structure</a:t>
            </a:r>
            <a:endParaRPr lang="en-US" sz="4000" dirty="0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7016" y="1242000"/>
            <a:ext cx="112846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solidFill>
                  <a:prstClr val="black"/>
                </a:solidFill>
              </a:rPr>
              <a:t>xx</a:t>
            </a:r>
            <a:endParaRPr lang="en-ZA" sz="2000" dirty="0">
              <a:solidFill>
                <a:srgbClr val="FF0000"/>
              </a:solidFill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xmlns="" id="{06E5FE37-D64A-4CBB-94F0-5A89119A78EB}"/>
              </a:ext>
            </a:extLst>
          </p:cNvPr>
          <p:cNvGrpSpPr/>
          <p:nvPr/>
        </p:nvGrpSpPr>
        <p:grpSpPr>
          <a:xfrm>
            <a:off x="371769" y="1225824"/>
            <a:ext cx="10069963" cy="5295992"/>
            <a:chOff x="154692" y="1181007"/>
            <a:chExt cx="10069963" cy="5295992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xmlns="" id="{3715295D-4478-4013-ABB2-B1716BC1B5C1}"/>
                </a:ext>
              </a:extLst>
            </p:cNvPr>
            <p:cNvSpPr/>
            <p:nvPr/>
          </p:nvSpPr>
          <p:spPr>
            <a:xfrm>
              <a:off x="177800" y="1225824"/>
              <a:ext cx="10046855" cy="5251175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xmlns="" id="{642944E4-0313-466D-A620-2FE162BD06BA}"/>
                </a:ext>
              </a:extLst>
            </p:cNvPr>
            <p:cNvSpPr/>
            <p:nvPr/>
          </p:nvSpPr>
          <p:spPr>
            <a:xfrm>
              <a:off x="586691" y="5858337"/>
              <a:ext cx="1413101" cy="54000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4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STRATEGY &amp; PLANNING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xmlns="" id="{CD3DCCB3-9AD2-4DBB-8167-9389DB7E5ED7}"/>
                </a:ext>
              </a:extLst>
            </p:cNvPr>
            <p:cNvSpPr/>
            <p:nvPr/>
          </p:nvSpPr>
          <p:spPr>
            <a:xfrm>
              <a:off x="2051791" y="5858337"/>
              <a:ext cx="1524307" cy="54000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4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POLICY &amp; PROGRAMMES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xmlns="" id="{3FA950C9-B9B1-47F1-B34A-E591AE43F566}"/>
                </a:ext>
              </a:extLst>
            </p:cNvPr>
            <p:cNvSpPr/>
            <p:nvPr/>
          </p:nvSpPr>
          <p:spPr>
            <a:xfrm>
              <a:off x="3628097" y="5858337"/>
              <a:ext cx="1524307" cy="54000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4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RISK &amp; GOVERNANCE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xmlns="" id="{36A5224F-156B-421C-9DD8-F38C34FE0891}"/>
                </a:ext>
              </a:extLst>
            </p:cNvPr>
            <p:cNvSpPr/>
            <p:nvPr/>
          </p:nvSpPr>
          <p:spPr>
            <a:xfrm>
              <a:off x="7860789" y="5858337"/>
              <a:ext cx="1573808" cy="54000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4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MONITORING &amp; EVALUATION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xmlns="" id="{08918069-22AE-4DB7-AB01-D7C0083AEB3C}"/>
                </a:ext>
              </a:extLst>
            </p:cNvPr>
            <p:cNvSpPr/>
            <p:nvPr/>
          </p:nvSpPr>
          <p:spPr>
            <a:xfrm>
              <a:off x="5204403" y="5858337"/>
              <a:ext cx="1573808" cy="54000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STRATEGIC PARTNERSHIPS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xmlns="" id="{C98E91B9-D3B3-4848-959D-3850B7D5E4F1}"/>
                </a:ext>
              </a:extLst>
            </p:cNvPr>
            <p:cNvSpPr txBox="1"/>
            <p:nvPr/>
          </p:nvSpPr>
          <p:spPr>
            <a:xfrm>
              <a:off x="154692" y="1181007"/>
              <a:ext cx="261606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400" b="1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CENTRE OF EXCELLENCE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xmlns="" id="{605CD42E-361A-4D07-BF27-6AC34659ECED}"/>
                </a:ext>
              </a:extLst>
            </p:cNvPr>
            <p:cNvSpPr/>
            <p:nvPr/>
          </p:nvSpPr>
          <p:spPr>
            <a:xfrm>
              <a:off x="6830210" y="5858337"/>
              <a:ext cx="978582" cy="54000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4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FINANCE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xmlns="" id="{66467F07-EF4F-43DB-9C36-6727B028ACCE}"/>
              </a:ext>
            </a:extLst>
          </p:cNvPr>
          <p:cNvGrpSpPr/>
          <p:nvPr/>
        </p:nvGrpSpPr>
        <p:grpSpPr>
          <a:xfrm>
            <a:off x="902978" y="1533601"/>
            <a:ext cx="9030651" cy="4236160"/>
            <a:chOff x="468736" y="1449708"/>
            <a:chExt cx="9030651" cy="4236160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xmlns="" id="{AE981F96-9A03-406A-8818-FEEAD6DA580C}"/>
                </a:ext>
              </a:extLst>
            </p:cNvPr>
            <p:cNvSpPr/>
            <p:nvPr/>
          </p:nvSpPr>
          <p:spPr>
            <a:xfrm>
              <a:off x="586691" y="1449708"/>
              <a:ext cx="8912696" cy="399791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005427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endParaRPr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xmlns="" id="{7A444096-2CAE-4C7D-B654-6EED8300864A}"/>
                </a:ext>
              </a:extLst>
            </p:cNvPr>
            <p:cNvGrpSpPr/>
            <p:nvPr/>
          </p:nvGrpSpPr>
          <p:grpSpPr>
            <a:xfrm>
              <a:off x="468736" y="1449708"/>
              <a:ext cx="8830184" cy="4236160"/>
              <a:chOff x="468736" y="1449708"/>
              <a:chExt cx="8830184" cy="4236160"/>
            </a:xfrm>
          </p:grpSpPr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xmlns="" id="{278CE2E0-F7EE-46B1-A6CE-25428FDD2CEF}"/>
                  </a:ext>
                </a:extLst>
              </p:cNvPr>
              <p:cNvSpPr/>
              <p:nvPr/>
            </p:nvSpPr>
            <p:spPr>
              <a:xfrm>
                <a:off x="1096220" y="5145868"/>
                <a:ext cx="1867355" cy="540000"/>
              </a:xfrm>
              <a:prstGeom prst="rect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ZA" sz="1400" b="1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ato"/>
                  </a:rPr>
                  <a:t>FACILITIES</a:t>
                </a:r>
              </a:p>
            </p:txBody>
          </p:sp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xmlns="" id="{2E5B71E8-3B3B-476F-8F22-2FE7B619B880}"/>
                  </a:ext>
                </a:extLst>
              </p:cNvPr>
              <p:cNvGrpSpPr/>
              <p:nvPr/>
            </p:nvGrpSpPr>
            <p:grpSpPr>
              <a:xfrm>
                <a:off x="468736" y="1449708"/>
                <a:ext cx="8830184" cy="4236160"/>
                <a:chOff x="468736" y="1449708"/>
                <a:chExt cx="8830184" cy="4236160"/>
              </a:xfrm>
            </p:grpSpPr>
            <p:sp>
              <p:nvSpPr>
                <p:cNvPr id="36" name="Rectangle 35">
                  <a:extLst>
                    <a:ext uri="{FF2B5EF4-FFF2-40B4-BE49-F238E27FC236}">
                      <a16:creationId xmlns:a16="http://schemas.microsoft.com/office/drawing/2014/main" xmlns="" id="{1EFA72AA-064B-47AB-BEF1-F95135F7ECA8}"/>
                    </a:ext>
                  </a:extLst>
                </p:cNvPr>
                <p:cNvSpPr/>
                <p:nvPr/>
              </p:nvSpPr>
              <p:spPr>
                <a:xfrm>
                  <a:off x="3208002" y="5145868"/>
                  <a:ext cx="1867355" cy="540000"/>
                </a:xfrm>
                <a:prstGeom prst="rect">
                  <a:avLst/>
                </a:prstGeom>
                <a:solidFill>
                  <a:sysClr val="windowText" lastClr="000000">
                    <a:lumMod val="50000"/>
                    <a:lumOff val="50000"/>
                  </a:sys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ZA" sz="1400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Lato"/>
                    </a:rPr>
                    <a:t>ICT</a:t>
                  </a:r>
                </a:p>
              </p:txBody>
            </p:sp>
            <p:sp>
              <p:nvSpPr>
                <p:cNvPr id="37" name="Rectangle 36">
                  <a:extLst>
                    <a:ext uri="{FF2B5EF4-FFF2-40B4-BE49-F238E27FC236}">
                      <a16:creationId xmlns:a16="http://schemas.microsoft.com/office/drawing/2014/main" xmlns="" id="{739F001C-4BDA-4318-B7C2-6B46D50B3B74}"/>
                    </a:ext>
                  </a:extLst>
                </p:cNvPr>
                <p:cNvSpPr/>
                <p:nvPr/>
              </p:nvSpPr>
              <p:spPr>
                <a:xfrm>
                  <a:off x="5319784" y="5145868"/>
                  <a:ext cx="1867355" cy="540000"/>
                </a:xfrm>
                <a:prstGeom prst="rect">
                  <a:avLst/>
                </a:prstGeom>
                <a:solidFill>
                  <a:sysClr val="windowText" lastClr="000000">
                    <a:lumMod val="50000"/>
                    <a:lumOff val="50000"/>
                  </a:sys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ZA" sz="1400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Lato"/>
                    </a:rPr>
                    <a:t>HUMAN RESOURCES</a:t>
                  </a:r>
                </a:p>
              </p:txBody>
            </p:sp>
            <p:sp>
              <p:nvSpPr>
                <p:cNvPr id="38" name="Rectangle 37">
                  <a:extLst>
                    <a:ext uri="{FF2B5EF4-FFF2-40B4-BE49-F238E27FC236}">
                      <a16:creationId xmlns:a16="http://schemas.microsoft.com/office/drawing/2014/main" xmlns="" id="{EFF4D943-921D-467C-BDD7-F2622B4D658F}"/>
                    </a:ext>
                  </a:extLst>
                </p:cNvPr>
                <p:cNvSpPr/>
                <p:nvPr/>
              </p:nvSpPr>
              <p:spPr>
                <a:xfrm>
                  <a:off x="7431565" y="5145868"/>
                  <a:ext cx="1867355" cy="540000"/>
                </a:xfrm>
                <a:prstGeom prst="rect">
                  <a:avLst/>
                </a:prstGeom>
                <a:solidFill>
                  <a:sysClr val="windowText" lastClr="000000">
                    <a:lumMod val="50000"/>
                    <a:lumOff val="50000"/>
                  </a:sys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ZA" sz="1400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Lato"/>
                    </a:rPr>
                    <a:t>SUPPLY CHAIN</a:t>
                  </a:r>
                </a:p>
              </p:txBody>
            </p:sp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xmlns="" id="{E7639507-1729-4FF5-BBA8-D9A1390A6DE7}"/>
                    </a:ext>
                  </a:extLst>
                </p:cNvPr>
                <p:cNvSpPr txBox="1"/>
                <p:nvPr/>
              </p:nvSpPr>
              <p:spPr>
                <a:xfrm>
                  <a:off x="468736" y="1449708"/>
                  <a:ext cx="261606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ZA" sz="1400" b="1" i="0" u="sng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Lato"/>
                    </a:rPr>
                    <a:t>THEATRE OF OPERATIONS</a:t>
                  </a:r>
                </a:p>
              </p:txBody>
            </p:sp>
          </p:grpSp>
        </p:grpSp>
      </p:grpSp>
      <p:sp>
        <p:nvSpPr>
          <p:cNvPr id="40" name="Arrow: Chevron 86">
            <a:extLst>
              <a:ext uri="{FF2B5EF4-FFF2-40B4-BE49-F238E27FC236}">
                <a16:creationId xmlns:a16="http://schemas.microsoft.com/office/drawing/2014/main" xmlns="" id="{68119177-EAA8-4775-B53B-CE15B84C946C}"/>
              </a:ext>
            </a:extLst>
          </p:cNvPr>
          <p:cNvSpPr/>
          <p:nvPr/>
        </p:nvSpPr>
        <p:spPr>
          <a:xfrm>
            <a:off x="10134293" y="1262978"/>
            <a:ext cx="1524307" cy="5258838"/>
          </a:xfrm>
          <a:prstGeom prst="chevron">
            <a:avLst>
              <a:gd name="adj" fmla="val 20395"/>
            </a:avLst>
          </a:prstGeom>
          <a:solidFill>
            <a:sysClr val="windowText" lastClr="00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vert="vert27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rPr>
              <a:t>Providing the best Correctional Services for 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rPr>
              <a:t>a safer South Africa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968F7E7C-BAC6-4408-959E-A1963ED09D60}"/>
              </a:ext>
            </a:extLst>
          </p:cNvPr>
          <p:cNvSpPr/>
          <p:nvPr/>
        </p:nvSpPr>
        <p:spPr>
          <a:xfrm rot="16200000">
            <a:off x="-382281" y="3263202"/>
            <a:ext cx="2496447" cy="2246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200" b="1" u="sng">
                <a:solidFill>
                  <a:schemeClr val="tx1"/>
                </a:solidFill>
              </a:rPr>
              <a:t>CORE SERVICES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xmlns="" id="{68605464-CAEF-4373-8568-CBC4638CB34C}"/>
              </a:ext>
            </a:extLst>
          </p:cNvPr>
          <p:cNvGrpSpPr/>
          <p:nvPr/>
        </p:nvGrpSpPr>
        <p:grpSpPr>
          <a:xfrm>
            <a:off x="1190812" y="1820928"/>
            <a:ext cx="8357337" cy="2977293"/>
            <a:chOff x="1060051" y="1769993"/>
            <a:chExt cx="8357337" cy="301999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xmlns="" id="{73C385D3-69F0-48D5-8F0A-F4B96BA144E0}"/>
                </a:ext>
              </a:extLst>
            </p:cNvPr>
            <p:cNvGrpSpPr/>
            <p:nvPr/>
          </p:nvGrpSpPr>
          <p:grpSpPr>
            <a:xfrm>
              <a:off x="1060051" y="1769993"/>
              <a:ext cx="8334991" cy="3019993"/>
              <a:chOff x="-8597734" y="-623069"/>
              <a:chExt cx="7139589" cy="3215335"/>
            </a:xfrm>
            <a:gradFill>
              <a:gsLst>
                <a:gs pos="0">
                  <a:schemeClr val="accent1">
                    <a:lumMod val="10000"/>
                    <a:lumOff val="90000"/>
                  </a:schemeClr>
                </a:gs>
                <a:gs pos="7500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54" name="Arrow: Chevron 90">
                <a:extLst>
                  <a:ext uri="{FF2B5EF4-FFF2-40B4-BE49-F238E27FC236}">
                    <a16:creationId xmlns:a16="http://schemas.microsoft.com/office/drawing/2014/main" xmlns="" id="{ACB69551-DB30-4721-A02D-3E4BA3F9DA18}"/>
                  </a:ext>
                </a:extLst>
              </p:cNvPr>
              <p:cNvSpPr/>
              <p:nvPr/>
            </p:nvSpPr>
            <p:spPr>
              <a:xfrm>
                <a:off x="-2831752" y="-623069"/>
                <a:ext cx="1373607" cy="3215335"/>
              </a:xfrm>
              <a:prstGeom prst="chevron">
                <a:avLst>
                  <a:gd name="adj" fmla="val 26742"/>
                </a:avLst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ZA" sz="1500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Arrow: Pentagon 91">
                <a:extLst>
                  <a:ext uri="{FF2B5EF4-FFF2-40B4-BE49-F238E27FC236}">
                    <a16:creationId xmlns:a16="http://schemas.microsoft.com/office/drawing/2014/main" xmlns="" id="{9E4AEC3E-8FD8-4AA4-853F-360E204E8E4F}"/>
                  </a:ext>
                </a:extLst>
              </p:cNvPr>
              <p:cNvSpPr/>
              <p:nvPr/>
            </p:nvSpPr>
            <p:spPr>
              <a:xfrm>
                <a:off x="-8597734" y="-623068"/>
                <a:ext cx="6489179" cy="328187"/>
              </a:xfrm>
              <a:prstGeom prst="homePlate">
                <a:avLst>
                  <a:gd name="adj" fmla="val 22853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ZA" sz="1400" b="1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xmlns="" id="{C01430E0-90FF-43C7-8885-B561AF180B19}"/>
                </a:ext>
              </a:extLst>
            </p:cNvPr>
            <p:cNvSpPr/>
            <p:nvPr/>
          </p:nvSpPr>
          <p:spPr>
            <a:xfrm>
              <a:off x="8048557" y="2938347"/>
              <a:ext cx="1368831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ZA" sz="1200" b="1">
                  <a:solidFill>
                    <a:schemeClr val="bg1"/>
                  </a:solidFill>
                </a:rPr>
                <a:t>SOCIAL</a:t>
              </a:r>
            </a:p>
            <a:p>
              <a:pPr algn="ctr"/>
              <a:r>
                <a:rPr lang="en-ZA" sz="1200" b="1">
                  <a:solidFill>
                    <a:schemeClr val="bg1"/>
                  </a:solidFill>
                </a:rPr>
                <a:t> RE-INTEGRATION</a:t>
              </a:r>
            </a:p>
          </p:txBody>
        </p:sp>
      </p:grpSp>
      <p:sp>
        <p:nvSpPr>
          <p:cNvPr id="56" name="Rectangle 55">
            <a:extLst>
              <a:ext uri="{FF2B5EF4-FFF2-40B4-BE49-F238E27FC236}">
                <a16:creationId xmlns:a16="http://schemas.microsoft.com/office/drawing/2014/main" xmlns="" id="{1421400C-B9DC-4118-8A71-3BC252AC5997}"/>
              </a:ext>
            </a:extLst>
          </p:cNvPr>
          <p:cNvSpPr/>
          <p:nvPr/>
        </p:nvSpPr>
        <p:spPr>
          <a:xfrm rot="16200000">
            <a:off x="85969" y="4625416"/>
            <a:ext cx="1275063" cy="5095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ZA" sz="1200">
                <a:solidFill>
                  <a:schemeClr val="tx1"/>
                </a:solidFill>
              </a:rPr>
              <a:t>OPERATIONAL</a:t>
            </a: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xmlns="" id="{FDA36743-105F-4D8F-867F-B2DC40B1B7FA}"/>
              </a:ext>
            </a:extLst>
          </p:cNvPr>
          <p:cNvGrpSpPr/>
          <p:nvPr/>
        </p:nvGrpSpPr>
        <p:grpSpPr>
          <a:xfrm>
            <a:off x="1487824" y="2128887"/>
            <a:ext cx="5505670" cy="311755"/>
            <a:chOff x="1487824" y="2079727"/>
            <a:chExt cx="5505670" cy="311755"/>
          </a:xfrm>
        </p:grpSpPr>
        <p:sp>
          <p:nvSpPr>
            <p:cNvPr id="63" name="Arrow: Up 74">
              <a:extLst>
                <a:ext uri="{FF2B5EF4-FFF2-40B4-BE49-F238E27FC236}">
                  <a16:creationId xmlns:a16="http://schemas.microsoft.com/office/drawing/2014/main" xmlns="" id="{3029A188-5459-443E-B6A0-272F261A06AC}"/>
                </a:ext>
              </a:extLst>
            </p:cNvPr>
            <p:cNvSpPr/>
            <p:nvPr/>
          </p:nvSpPr>
          <p:spPr>
            <a:xfrm>
              <a:off x="1487824" y="2083235"/>
              <a:ext cx="594841" cy="308247"/>
            </a:xfrm>
            <a:prstGeom prst="upArrow">
              <a:avLst/>
            </a:prstGeom>
            <a:solidFill>
              <a:srgbClr val="CAAE5F">
                <a:lumMod val="40000"/>
                <a:lumOff val="60000"/>
              </a:srgbClr>
            </a:solidFill>
            <a:ln w="12700" cap="flat" cmpd="sng" algn="ctr">
              <a:noFill/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64" name="Arrow: Up 75">
              <a:extLst>
                <a:ext uri="{FF2B5EF4-FFF2-40B4-BE49-F238E27FC236}">
                  <a16:creationId xmlns:a16="http://schemas.microsoft.com/office/drawing/2014/main" xmlns="" id="{EAC3B7A3-4889-45F0-AB2E-9DE024D4287D}"/>
                </a:ext>
              </a:extLst>
            </p:cNvPr>
            <p:cNvSpPr/>
            <p:nvPr/>
          </p:nvSpPr>
          <p:spPr>
            <a:xfrm rot="10800000">
              <a:off x="2975698" y="2083235"/>
              <a:ext cx="594841" cy="308247"/>
            </a:xfrm>
            <a:prstGeom prst="upArrow">
              <a:avLst/>
            </a:prstGeom>
            <a:solidFill>
              <a:srgbClr val="679F81">
                <a:lumMod val="60000"/>
                <a:lumOff val="40000"/>
              </a:srgbClr>
            </a:solidFill>
            <a:ln w="12700" cap="flat" cmpd="sng" algn="ctr">
              <a:noFill/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65" name="Arrow: Up 76">
              <a:extLst>
                <a:ext uri="{FF2B5EF4-FFF2-40B4-BE49-F238E27FC236}">
                  <a16:creationId xmlns:a16="http://schemas.microsoft.com/office/drawing/2014/main" xmlns="" id="{69535468-4A12-4FE0-8AEB-BA8878050FE0}"/>
                </a:ext>
              </a:extLst>
            </p:cNvPr>
            <p:cNvSpPr/>
            <p:nvPr/>
          </p:nvSpPr>
          <p:spPr>
            <a:xfrm>
              <a:off x="5208200" y="2079727"/>
              <a:ext cx="594841" cy="308247"/>
            </a:xfrm>
            <a:prstGeom prst="upArrow">
              <a:avLst/>
            </a:prstGeom>
            <a:solidFill>
              <a:srgbClr val="CAAE5F">
                <a:lumMod val="60000"/>
                <a:lumOff val="40000"/>
              </a:srgbClr>
            </a:solidFill>
            <a:ln w="12700" cap="flat" cmpd="sng" algn="ctr">
              <a:noFill/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66" name="Arrow: Up 77">
              <a:extLst>
                <a:ext uri="{FF2B5EF4-FFF2-40B4-BE49-F238E27FC236}">
                  <a16:creationId xmlns:a16="http://schemas.microsoft.com/office/drawing/2014/main" xmlns="" id="{76AB7436-676F-42D6-8DC3-25634D637DFE}"/>
                </a:ext>
              </a:extLst>
            </p:cNvPr>
            <p:cNvSpPr/>
            <p:nvPr/>
          </p:nvSpPr>
          <p:spPr>
            <a:xfrm>
              <a:off x="5803427" y="2079727"/>
              <a:ext cx="594841" cy="308247"/>
            </a:xfrm>
            <a:prstGeom prst="upArrow">
              <a:avLst/>
            </a:prstGeom>
            <a:solidFill>
              <a:srgbClr val="CAAE5F">
                <a:lumMod val="60000"/>
                <a:lumOff val="40000"/>
              </a:srgbClr>
            </a:solidFill>
            <a:ln w="12700" cap="flat" cmpd="sng" algn="ctr">
              <a:noFill/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67" name="Arrow: Up 78">
              <a:extLst>
                <a:ext uri="{FF2B5EF4-FFF2-40B4-BE49-F238E27FC236}">
                  <a16:creationId xmlns:a16="http://schemas.microsoft.com/office/drawing/2014/main" xmlns="" id="{694679B6-CBFE-4B8D-9C22-0EA09ECAE53D}"/>
                </a:ext>
              </a:extLst>
            </p:cNvPr>
            <p:cNvSpPr/>
            <p:nvPr/>
          </p:nvSpPr>
          <p:spPr>
            <a:xfrm>
              <a:off x="6398653" y="2079727"/>
              <a:ext cx="594841" cy="308247"/>
            </a:xfrm>
            <a:prstGeom prst="upArrow">
              <a:avLst/>
            </a:prstGeom>
            <a:solidFill>
              <a:srgbClr val="CAAE5F">
                <a:lumMod val="60000"/>
                <a:lumOff val="40000"/>
              </a:srgbClr>
            </a:solidFill>
            <a:ln w="12700" cap="flat" cmpd="sng" algn="ctr">
              <a:noFill/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endParaRPr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xmlns="" id="{29CE1EC3-DCA5-4CB4-A395-0428BE115E97}"/>
              </a:ext>
            </a:extLst>
          </p:cNvPr>
          <p:cNvGrpSpPr/>
          <p:nvPr/>
        </p:nvGrpSpPr>
        <p:grpSpPr>
          <a:xfrm>
            <a:off x="1060053" y="2443400"/>
            <a:ext cx="6897645" cy="2342963"/>
            <a:chOff x="1060053" y="2394240"/>
            <a:chExt cx="6897645" cy="23429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9" name="Arrow: Pentagon 81">
              <a:extLst>
                <a:ext uri="{FF2B5EF4-FFF2-40B4-BE49-F238E27FC236}">
                  <a16:creationId xmlns:a16="http://schemas.microsoft.com/office/drawing/2014/main" xmlns="" id="{4CEED67E-AC2E-4977-AEF9-2737471FFC73}"/>
                </a:ext>
              </a:extLst>
            </p:cNvPr>
            <p:cNvSpPr/>
            <p:nvPr/>
          </p:nvSpPr>
          <p:spPr>
            <a:xfrm>
              <a:off x="1060053" y="2396035"/>
              <a:ext cx="3409113" cy="682081"/>
            </a:xfrm>
            <a:prstGeom prst="homePlate">
              <a:avLst>
                <a:gd name="adj" fmla="val 25947"/>
              </a:avLst>
            </a:prstGeom>
            <a:gradFill>
              <a:gsLst>
                <a:gs pos="100000">
                  <a:srgbClr val="679F81"/>
                </a:gs>
                <a:gs pos="0">
                  <a:srgbClr val="CAAE5F">
                    <a:lumMod val="40000"/>
                    <a:lumOff val="60000"/>
                  </a:srgbClr>
                </a:gs>
                <a:gs pos="88000">
                  <a:srgbClr val="CAAE5F"/>
                </a:gs>
              </a:gsLst>
              <a:lin ang="0" scaled="1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4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INCARCERATION</a:t>
              </a:r>
            </a:p>
          </p:txBody>
        </p:sp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xmlns="" id="{83724478-BE88-41E2-A522-931FC8D42574}"/>
                </a:ext>
              </a:extLst>
            </p:cNvPr>
            <p:cNvGrpSpPr/>
            <p:nvPr/>
          </p:nvGrpSpPr>
          <p:grpSpPr>
            <a:xfrm>
              <a:off x="1060053" y="2394240"/>
              <a:ext cx="6897645" cy="2342963"/>
              <a:chOff x="1076526" y="2115919"/>
              <a:chExt cx="6897645" cy="2342963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71" name="Arrow: Chevron 83">
                <a:extLst>
                  <a:ext uri="{FF2B5EF4-FFF2-40B4-BE49-F238E27FC236}">
                    <a16:creationId xmlns:a16="http://schemas.microsoft.com/office/drawing/2014/main" xmlns="" id="{E457D512-B7C9-4CAB-B6E0-09E1ABAD56B1}"/>
                  </a:ext>
                </a:extLst>
              </p:cNvPr>
              <p:cNvSpPr/>
              <p:nvPr/>
            </p:nvSpPr>
            <p:spPr>
              <a:xfrm>
                <a:off x="4398808" y="2115919"/>
                <a:ext cx="3575363" cy="682081"/>
              </a:xfrm>
              <a:prstGeom prst="chevron">
                <a:avLst>
                  <a:gd name="adj" fmla="val 26704"/>
                </a:avLst>
              </a:prstGeom>
              <a:gradFill>
                <a:gsLst>
                  <a:gs pos="100000">
                    <a:srgbClr val="679F81"/>
                  </a:gs>
                  <a:gs pos="0">
                    <a:srgbClr val="CAAE5F">
                      <a:lumMod val="40000"/>
                      <a:lumOff val="60000"/>
                    </a:srgbClr>
                  </a:gs>
                  <a:gs pos="88000">
                    <a:srgbClr val="CAAE5F"/>
                  </a:gs>
                </a:gsLst>
                <a:lin ang="0" scaled="1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ZA" sz="14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Lato"/>
                  </a:rPr>
                  <a:t>REHABILITATION</a:t>
                </a:r>
              </a:p>
            </p:txBody>
          </p:sp>
          <p:sp>
            <p:nvSpPr>
              <p:cNvPr id="72" name="Arrow: Pentagon 84">
                <a:extLst>
                  <a:ext uri="{FF2B5EF4-FFF2-40B4-BE49-F238E27FC236}">
                    <a16:creationId xmlns:a16="http://schemas.microsoft.com/office/drawing/2014/main" xmlns="" id="{A1A46C57-29AF-44C7-A5F1-D34A88A83E1F}"/>
                  </a:ext>
                </a:extLst>
              </p:cNvPr>
              <p:cNvSpPr/>
              <p:nvPr/>
            </p:nvSpPr>
            <p:spPr>
              <a:xfrm>
                <a:off x="1076526" y="2947257"/>
                <a:ext cx="6897645" cy="682081"/>
              </a:xfrm>
              <a:prstGeom prst="homePlate">
                <a:avLst>
                  <a:gd name="adj" fmla="val 16066"/>
                </a:avLst>
              </a:prstGeom>
              <a:gradFill>
                <a:gsLst>
                  <a:gs pos="100000">
                    <a:srgbClr val="679F81"/>
                  </a:gs>
                  <a:gs pos="0">
                    <a:srgbClr val="CAAE5F">
                      <a:lumMod val="40000"/>
                      <a:lumOff val="60000"/>
                    </a:srgbClr>
                  </a:gs>
                  <a:gs pos="88000">
                    <a:srgbClr val="CAAE5F"/>
                  </a:gs>
                </a:gsLst>
                <a:lin ang="0" scaled="1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ZA" sz="14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Lato"/>
                  </a:rPr>
                  <a:t>SECURITY</a:t>
                </a:r>
              </a:p>
            </p:txBody>
          </p:sp>
          <p:sp>
            <p:nvSpPr>
              <p:cNvPr id="73" name="Arrow: Pentagon 85">
                <a:extLst>
                  <a:ext uri="{FF2B5EF4-FFF2-40B4-BE49-F238E27FC236}">
                    <a16:creationId xmlns:a16="http://schemas.microsoft.com/office/drawing/2014/main" xmlns="" id="{4B4B3D1D-D80A-4052-8057-360E3D7DC9C3}"/>
                  </a:ext>
                </a:extLst>
              </p:cNvPr>
              <p:cNvSpPr/>
              <p:nvPr/>
            </p:nvSpPr>
            <p:spPr>
              <a:xfrm>
                <a:off x="1076526" y="3776801"/>
                <a:ext cx="6897645" cy="682081"/>
              </a:xfrm>
              <a:prstGeom prst="homePlate">
                <a:avLst>
                  <a:gd name="adj" fmla="val 14709"/>
                </a:avLst>
              </a:prstGeom>
              <a:gradFill>
                <a:gsLst>
                  <a:gs pos="100000">
                    <a:srgbClr val="679F81"/>
                  </a:gs>
                  <a:gs pos="0">
                    <a:srgbClr val="CAAE5F">
                      <a:lumMod val="40000"/>
                      <a:lumOff val="60000"/>
                    </a:srgbClr>
                  </a:gs>
                  <a:gs pos="88000">
                    <a:srgbClr val="CAAE5F"/>
                  </a:gs>
                </a:gsLst>
                <a:lin ang="0" scaled="1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ZA" sz="14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Lato"/>
                  </a:rPr>
                  <a:t>CARE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7812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F9EDA4DD-5668-4D40-9FD9-47B3AC01D45D}"/>
              </a:ext>
            </a:extLst>
          </p:cNvPr>
          <p:cNvSpPr/>
          <p:nvPr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="" xmlns:a16="http://schemas.microsoft.com/office/drawing/2014/main" id="{3FF68B7E-2A3C-7445-840D-E03AC743B2BC}"/>
              </a:ext>
            </a:extLst>
          </p:cNvPr>
          <p:cNvSpPr/>
          <p:nvPr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</a:t>
            </a:r>
            <a:r>
              <a:rPr lang="da-DK" sz="1400" b="1" dirty="0" smtClean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2)</a:t>
            </a:r>
            <a:endParaRPr lang="da-DK" sz="1400" b="1" dirty="0">
              <a:solidFill>
                <a:srgbClr val="FFFFFF"/>
              </a:solidFill>
              <a:latin typeface="Segoe UI Light"/>
              <a:cs typeface="Segoe UI" panose="020B0502040204020203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D4D9F918-F730-4449-AB3E-2E8143B1A414}"/>
              </a:ext>
            </a:extLst>
          </p:cNvPr>
          <p:cNvCxnSpPr>
            <a:cxnSpLocks/>
          </p:cNvCxnSpPr>
          <p:nvPr/>
        </p:nvCxnSpPr>
        <p:spPr>
          <a:xfrm flipV="1">
            <a:off x="4173166" y="910723"/>
            <a:ext cx="7670260" cy="13405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6" name="Title 1">
            <a:extLst>
              <a:ext uri="{FF2B5EF4-FFF2-40B4-BE49-F238E27FC236}">
                <a16:creationId xmlns="" xmlns:a16="http://schemas.microsoft.com/office/drawing/2014/main" id="{4430A9AA-BB5E-FF43-8C3E-F42948508E5B}"/>
              </a:ext>
            </a:extLst>
          </p:cNvPr>
          <p:cNvSpPr txBox="1">
            <a:spLocks/>
          </p:cNvSpPr>
          <p:nvPr/>
        </p:nvSpPr>
        <p:spPr>
          <a:xfrm>
            <a:off x="718226" y="0"/>
            <a:ext cx="114737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Phase II </a:t>
            </a:r>
            <a:r>
              <a:rPr lang="en-US" sz="4000" dirty="0" err="1" smtClean="0">
                <a:solidFill>
                  <a:srgbClr val="000000"/>
                </a:solidFill>
                <a:latin typeface="Georgia"/>
              </a:rPr>
              <a:t>Workstreams</a:t>
            </a:r>
            <a:endParaRPr lang="en-US" sz="4000" dirty="0">
              <a:solidFill>
                <a:srgbClr val="000000"/>
              </a:solidFill>
              <a:latin typeface="Georgia"/>
            </a:endParaRPr>
          </a:p>
        </p:txBody>
      </p:sp>
      <p:cxnSp>
        <p:nvCxnSpPr>
          <p:cNvPr id="74" name="Straight Connector 73">
            <a:extLst>
              <a:ext uri="{FF2B5EF4-FFF2-40B4-BE49-F238E27FC236}">
                <a16:creationId xmlns="" xmlns:a16="http://schemas.microsoft.com/office/drawing/2014/main" id="{BA929098-AD32-4210-B737-BCD614C07400}"/>
              </a:ext>
            </a:extLst>
          </p:cNvPr>
          <p:cNvCxnSpPr/>
          <p:nvPr/>
        </p:nvCxnSpPr>
        <p:spPr>
          <a:xfrm flipH="1">
            <a:off x="3702724" y="3275831"/>
            <a:ext cx="3340" cy="3312000"/>
          </a:xfrm>
          <a:prstGeom prst="line">
            <a:avLst/>
          </a:prstGeom>
          <a:noFill/>
          <a:ln w="6350" cap="flat" cmpd="sng" algn="ctr">
            <a:solidFill>
              <a:srgbClr val="3C5D7A"/>
            </a:solidFill>
            <a:prstDash val="solid"/>
            <a:miter lim="800000"/>
            <a:tailEnd type="oval"/>
          </a:ln>
          <a:effectLst/>
        </p:spPr>
      </p:cxnSp>
      <p:cxnSp>
        <p:nvCxnSpPr>
          <p:cNvPr id="75" name="Straight Connector 74">
            <a:extLst>
              <a:ext uri="{FF2B5EF4-FFF2-40B4-BE49-F238E27FC236}">
                <a16:creationId xmlns="" xmlns:a16="http://schemas.microsoft.com/office/drawing/2014/main" id="{ABC964D6-A678-41D2-9782-71DAD492DEC1}"/>
              </a:ext>
            </a:extLst>
          </p:cNvPr>
          <p:cNvCxnSpPr>
            <a:cxnSpLocks/>
          </p:cNvCxnSpPr>
          <p:nvPr/>
        </p:nvCxnSpPr>
        <p:spPr>
          <a:xfrm flipH="1">
            <a:off x="1356908" y="3214736"/>
            <a:ext cx="1534" cy="3312000"/>
          </a:xfrm>
          <a:prstGeom prst="line">
            <a:avLst/>
          </a:prstGeom>
          <a:noFill/>
          <a:ln w="6350" cap="flat" cmpd="sng" algn="ctr">
            <a:solidFill>
              <a:srgbClr val="92667D"/>
            </a:solidFill>
            <a:prstDash val="solid"/>
            <a:miter lim="800000"/>
            <a:tailEnd type="oval"/>
          </a:ln>
          <a:effectLst/>
        </p:spPr>
      </p:cxnSp>
      <p:cxnSp>
        <p:nvCxnSpPr>
          <p:cNvPr id="76" name="Straight Connector 75">
            <a:extLst>
              <a:ext uri="{FF2B5EF4-FFF2-40B4-BE49-F238E27FC236}">
                <a16:creationId xmlns="" xmlns:a16="http://schemas.microsoft.com/office/drawing/2014/main" id="{A5BC571D-01B3-4E83-91E1-17B5566934DD}"/>
              </a:ext>
            </a:extLst>
          </p:cNvPr>
          <p:cNvCxnSpPr>
            <a:cxnSpLocks/>
          </p:cNvCxnSpPr>
          <p:nvPr/>
        </p:nvCxnSpPr>
        <p:spPr>
          <a:xfrm>
            <a:off x="6123602" y="3248954"/>
            <a:ext cx="11811" cy="3356744"/>
          </a:xfrm>
          <a:prstGeom prst="line">
            <a:avLst/>
          </a:prstGeom>
          <a:noFill/>
          <a:ln w="6350" cap="flat" cmpd="sng" algn="ctr">
            <a:solidFill>
              <a:srgbClr val="D17083"/>
            </a:solidFill>
            <a:prstDash val="solid"/>
            <a:miter lim="800000"/>
            <a:tailEnd type="oval"/>
          </a:ln>
          <a:effectLst/>
        </p:spPr>
      </p:cxnSp>
      <p:cxnSp>
        <p:nvCxnSpPr>
          <p:cNvPr id="77" name="Straight Connector 76">
            <a:extLst>
              <a:ext uri="{FF2B5EF4-FFF2-40B4-BE49-F238E27FC236}">
                <a16:creationId xmlns="" xmlns:a16="http://schemas.microsoft.com/office/drawing/2014/main" id="{816AA755-517D-498A-941C-A587E1ABFD19}"/>
              </a:ext>
            </a:extLst>
          </p:cNvPr>
          <p:cNvCxnSpPr>
            <a:cxnSpLocks/>
          </p:cNvCxnSpPr>
          <p:nvPr/>
        </p:nvCxnSpPr>
        <p:spPr>
          <a:xfrm flipH="1">
            <a:off x="8399648" y="3203831"/>
            <a:ext cx="1262" cy="3384000"/>
          </a:xfrm>
          <a:prstGeom prst="line">
            <a:avLst/>
          </a:prstGeom>
          <a:noFill/>
          <a:ln w="6350" cap="flat" cmpd="sng" algn="ctr">
            <a:solidFill>
              <a:srgbClr val="FF788B"/>
            </a:solidFill>
            <a:prstDash val="solid"/>
            <a:miter lim="800000"/>
            <a:tailEnd type="oval"/>
          </a:ln>
          <a:effectLst/>
        </p:spPr>
      </p:cxnSp>
      <p:sp>
        <p:nvSpPr>
          <p:cNvPr id="78" name="Diamond 77">
            <a:extLst>
              <a:ext uri="{FF2B5EF4-FFF2-40B4-BE49-F238E27FC236}">
                <a16:creationId xmlns="" xmlns:a16="http://schemas.microsoft.com/office/drawing/2014/main" id="{76FF4B26-11AC-4EDE-AA3B-7CFA55B822B2}"/>
              </a:ext>
            </a:extLst>
          </p:cNvPr>
          <p:cNvSpPr/>
          <p:nvPr/>
        </p:nvSpPr>
        <p:spPr>
          <a:xfrm>
            <a:off x="844899" y="2239637"/>
            <a:ext cx="1009318" cy="1009318"/>
          </a:xfrm>
          <a:prstGeom prst="diamond">
            <a:avLst/>
          </a:prstGeom>
          <a:solidFill>
            <a:srgbClr val="A9D18E"/>
          </a:solidFill>
          <a:ln w="3175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entury Gothic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="" xmlns:a16="http://schemas.microsoft.com/office/drawing/2014/main" id="{0A160CFD-43D7-4E00-9F3C-55BF3603DE22}"/>
              </a:ext>
            </a:extLst>
          </p:cNvPr>
          <p:cNvSpPr txBox="1"/>
          <p:nvPr/>
        </p:nvSpPr>
        <p:spPr>
          <a:xfrm>
            <a:off x="344113" y="1181135"/>
            <a:ext cx="2160000" cy="923330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2000" b="1" dirty="0" err="1" smtClean="0">
                <a:latin typeface="Calibri Light"/>
              </a:rPr>
              <a:t>Workstream</a:t>
            </a:r>
            <a:r>
              <a:rPr lang="en-US" sz="2000" b="1" dirty="0" smtClean="0">
                <a:latin typeface="Calibri Light"/>
              </a:rPr>
              <a:t> 1: People and structure alignment</a:t>
            </a:r>
            <a:endParaRPr lang="en-US" sz="2000" b="1" dirty="0">
              <a:latin typeface="Calibri Light"/>
            </a:endParaRPr>
          </a:p>
        </p:txBody>
      </p:sp>
      <p:sp>
        <p:nvSpPr>
          <p:cNvPr id="80" name="Diamond 79">
            <a:extLst>
              <a:ext uri="{FF2B5EF4-FFF2-40B4-BE49-F238E27FC236}">
                <a16:creationId xmlns="" xmlns:a16="http://schemas.microsoft.com/office/drawing/2014/main" id="{62916D38-2F36-4448-9D69-AFACFD642566}"/>
              </a:ext>
            </a:extLst>
          </p:cNvPr>
          <p:cNvSpPr/>
          <p:nvPr/>
        </p:nvSpPr>
        <p:spPr>
          <a:xfrm>
            <a:off x="3192910" y="2239637"/>
            <a:ext cx="1009318" cy="1009318"/>
          </a:xfrm>
          <a:prstGeom prst="diamond">
            <a:avLst/>
          </a:prstGeom>
          <a:solidFill>
            <a:srgbClr val="3C5D7A"/>
          </a:solidFill>
          <a:ln w="3175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entury Gothic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="" xmlns:a16="http://schemas.microsoft.com/office/drawing/2014/main" id="{BFD70F71-3EEE-4D9D-B569-6F3CB693D2C7}"/>
              </a:ext>
            </a:extLst>
          </p:cNvPr>
          <p:cNvSpPr txBox="1"/>
          <p:nvPr/>
        </p:nvSpPr>
        <p:spPr>
          <a:xfrm>
            <a:off x="2782031" y="1192388"/>
            <a:ext cx="2160000" cy="923330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2000" b="1" dirty="0" err="1" smtClean="0">
                <a:latin typeface="Calibri Light"/>
              </a:rPr>
              <a:t>Workstream</a:t>
            </a:r>
            <a:r>
              <a:rPr lang="en-US" sz="2000" b="1" dirty="0" smtClean="0">
                <a:latin typeface="Calibri Light"/>
              </a:rPr>
              <a:t> 2: Process and technology</a:t>
            </a:r>
            <a:endParaRPr lang="en-US" sz="2000" b="1" dirty="0">
              <a:latin typeface="Calibri Light"/>
            </a:endParaRPr>
          </a:p>
        </p:txBody>
      </p:sp>
      <p:sp>
        <p:nvSpPr>
          <p:cNvPr id="82" name="Diamond 81">
            <a:extLst>
              <a:ext uri="{FF2B5EF4-FFF2-40B4-BE49-F238E27FC236}">
                <a16:creationId xmlns="" xmlns:a16="http://schemas.microsoft.com/office/drawing/2014/main" id="{1E13CDCD-F632-4603-AE7A-EB3BBAA3200E}"/>
              </a:ext>
            </a:extLst>
          </p:cNvPr>
          <p:cNvSpPr/>
          <p:nvPr/>
        </p:nvSpPr>
        <p:spPr>
          <a:xfrm>
            <a:off x="5600742" y="2107657"/>
            <a:ext cx="1009318" cy="1009318"/>
          </a:xfrm>
          <a:prstGeom prst="diamond">
            <a:avLst/>
          </a:prstGeom>
          <a:solidFill>
            <a:schemeClr val="accent6">
              <a:lumMod val="60000"/>
              <a:lumOff val="40000"/>
            </a:schemeClr>
          </a:solidFill>
          <a:ln w="3175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entury Gothic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="" xmlns:a16="http://schemas.microsoft.com/office/drawing/2014/main" id="{68CFDE06-E85F-4067-8A96-351F0AC10372}"/>
              </a:ext>
            </a:extLst>
          </p:cNvPr>
          <p:cNvSpPr txBox="1"/>
          <p:nvPr/>
        </p:nvSpPr>
        <p:spPr>
          <a:xfrm>
            <a:off x="4952356" y="1199822"/>
            <a:ext cx="2160000" cy="61555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2000" b="1" dirty="0" err="1" smtClean="0">
                <a:latin typeface="Calibri Light"/>
              </a:rPr>
              <a:t>Workstream</a:t>
            </a:r>
            <a:r>
              <a:rPr lang="en-US" sz="2000" b="1" dirty="0" smtClean="0">
                <a:latin typeface="Calibri Light"/>
              </a:rPr>
              <a:t> 3: Governance</a:t>
            </a:r>
            <a:endParaRPr lang="en-US" sz="2000" b="1" dirty="0">
              <a:latin typeface="Calibri Light"/>
            </a:endParaRPr>
          </a:p>
        </p:txBody>
      </p:sp>
      <p:sp>
        <p:nvSpPr>
          <p:cNvPr id="84" name="Diamond 83">
            <a:extLst>
              <a:ext uri="{FF2B5EF4-FFF2-40B4-BE49-F238E27FC236}">
                <a16:creationId xmlns="" xmlns:a16="http://schemas.microsoft.com/office/drawing/2014/main" id="{C8E5DB5C-D386-43FC-A2D7-CBC276ECDF14}"/>
              </a:ext>
            </a:extLst>
          </p:cNvPr>
          <p:cNvSpPr/>
          <p:nvPr/>
        </p:nvSpPr>
        <p:spPr>
          <a:xfrm>
            <a:off x="7894989" y="2081746"/>
            <a:ext cx="1009318" cy="1009318"/>
          </a:xfrm>
          <a:prstGeom prst="diamond">
            <a:avLst/>
          </a:prstGeom>
          <a:solidFill>
            <a:schemeClr val="accent6">
              <a:lumMod val="60000"/>
              <a:lumOff val="40000"/>
            </a:schemeClr>
          </a:solidFill>
          <a:ln w="3175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entury Gothic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="" xmlns:a16="http://schemas.microsoft.com/office/drawing/2014/main" id="{ADE09240-E0F9-4612-A47D-BDAB5AF46832}"/>
              </a:ext>
            </a:extLst>
          </p:cNvPr>
          <p:cNvSpPr txBox="1"/>
          <p:nvPr/>
        </p:nvSpPr>
        <p:spPr>
          <a:xfrm>
            <a:off x="7201853" y="1211378"/>
            <a:ext cx="2160000" cy="61555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2000" b="1" dirty="0" err="1" smtClean="0">
                <a:latin typeface="Calibri Light"/>
              </a:rPr>
              <a:t>Workstream</a:t>
            </a:r>
            <a:r>
              <a:rPr lang="en-US" sz="2000" b="1" dirty="0" smtClean="0">
                <a:latin typeface="Calibri Light"/>
              </a:rPr>
              <a:t> 4: Change Management</a:t>
            </a:r>
            <a:endParaRPr lang="en-US" sz="2000" b="1" dirty="0">
              <a:latin typeface="Calibri Light"/>
            </a:endParaRPr>
          </a:p>
        </p:txBody>
      </p:sp>
      <p:sp>
        <p:nvSpPr>
          <p:cNvPr id="86" name="Rectangle: Rounded Corners 22">
            <a:extLst>
              <a:ext uri="{FF2B5EF4-FFF2-40B4-BE49-F238E27FC236}">
                <a16:creationId xmlns="" xmlns:a16="http://schemas.microsoft.com/office/drawing/2014/main" id="{552CB79F-547E-4D7D-8311-0FA8D32ECD55}"/>
              </a:ext>
            </a:extLst>
          </p:cNvPr>
          <p:cNvSpPr/>
          <p:nvPr/>
        </p:nvSpPr>
        <p:spPr>
          <a:xfrm>
            <a:off x="349796" y="3463416"/>
            <a:ext cx="2160000" cy="2795870"/>
          </a:xfrm>
          <a:prstGeom prst="roundRect">
            <a:avLst>
              <a:gd name="adj" fmla="val 6637"/>
            </a:avLst>
          </a:prstGeom>
          <a:solidFill>
            <a:srgbClr val="A9D18E"/>
          </a:solidFill>
          <a:ln w="3175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 Light"/>
              </a:rPr>
              <a:t>.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 Light"/>
            </a:endParaRPr>
          </a:p>
        </p:txBody>
      </p:sp>
      <p:sp>
        <p:nvSpPr>
          <p:cNvPr id="87" name="Rectangle: Rounded Corners 24">
            <a:extLst>
              <a:ext uri="{FF2B5EF4-FFF2-40B4-BE49-F238E27FC236}">
                <a16:creationId xmlns="" xmlns:a16="http://schemas.microsoft.com/office/drawing/2014/main" id="{D610454D-9BD5-4A5A-AF40-8DB7360A5E09}"/>
              </a:ext>
            </a:extLst>
          </p:cNvPr>
          <p:cNvSpPr/>
          <p:nvPr/>
        </p:nvSpPr>
        <p:spPr>
          <a:xfrm>
            <a:off x="2670378" y="3463416"/>
            <a:ext cx="2160000" cy="2795870"/>
          </a:xfrm>
          <a:prstGeom prst="roundRect">
            <a:avLst>
              <a:gd name="adj" fmla="val 6637"/>
            </a:avLst>
          </a:prstGeom>
          <a:solidFill>
            <a:srgbClr val="3C5D7A"/>
          </a:solidFill>
          <a:ln w="3175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 Light"/>
            </a:endParaRPr>
          </a:p>
        </p:txBody>
      </p:sp>
      <p:sp>
        <p:nvSpPr>
          <p:cNvPr id="88" name="Rectangle: Rounded Corners 26">
            <a:extLst>
              <a:ext uri="{FF2B5EF4-FFF2-40B4-BE49-F238E27FC236}">
                <a16:creationId xmlns="" xmlns:a16="http://schemas.microsoft.com/office/drawing/2014/main" id="{F291D2D3-7FB7-4B79-BCEA-EE247E021B41}"/>
              </a:ext>
            </a:extLst>
          </p:cNvPr>
          <p:cNvSpPr/>
          <p:nvPr/>
        </p:nvSpPr>
        <p:spPr>
          <a:xfrm>
            <a:off x="5041853" y="3472802"/>
            <a:ext cx="2160000" cy="2795870"/>
          </a:xfrm>
          <a:prstGeom prst="roundRect">
            <a:avLst>
              <a:gd name="adj" fmla="val 6637"/>
            </a:avLst>
          </a:prstGeom>
          <a:solidFill>
            <a:srgbClr val="A9D18E"/>
          </a:solidFill>
          <a:ln w="3175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 Light"/>
            </a:endParaRPr>
          </a:p>
        </p:txBody>
      </p:sp>
      <p:sp>
        <p:nvSpPr>
          <p:cNvPr id="89" name="Rectangle: Rounded Corners 28">
            <a:extLst>
              <a:ext uri="{FF2B5EF4-FFF2-40B4-BE49-F238E27FC236}">
                <a16:creationId xmlns="" xmlns:a16="http://schemas.microsoft.com/office/drawing/2014/main" id="{33E5557B-879D-4E0E-B98E-12D2871EBC87}"/>
              </a:ext>
            </a:extLst>
          </p:cNvPr>
          <p:cNvSpPr/>
          <p:nvPr/>
        </p:nvSpPr>
        <p:spPr>
          <a:xfrm>
            <a:off x="7365028" y="3463416"/>
            <a:ext cx="2160000" cy="2795870"/>
          </a:xfrm>
          <a:prstGeom prst="roundRect">
            <a:avLst>
              <a:gd name="adj" fmla="val 6637"/>
            </a:avLst>
          </a:prstGeom>
          <a:solidFill>
            <a:schemeClr val="accent6">
              <a:lumMod val="60000"/>
              <a:lumOff val="40000"/>
            </a:schemeClr>
          </a:solidFill>
          <a:ln w="3175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 Light"/>
            </a:endParaRPr>
          </a:p>
        </p:txBody>
      </p:sp>
      <p:cxnSp>
        <p:nvCxnSpPr>
          <p:cNvPr id="122" name="Straight Connector 121">
            <a:extLst>
              <a:ext uri="{FF2B5EF4-FFF2-40B4-BE49-F238E27FC236}">
                <a16:creationId xmlns="" xmlns:a16="http://schemas.microsoft.com/office/drawing/2014/main" id="{816AA755-517D-498A-941C-A587E1ABFD19}"/>
              </a:ext>
            </a:extLst>
          </p:cNvPr>
          <p:cNvCxnSpPr>
            <a:cxnSpLocks/>
          </p:cNvCxnSpPr>
          <p:nvPr/>
        </p:nvCxnSpPr>
        <p:spPr>
          <a:xfrm flipH="1">
            <a:off x="10793447" y="3248954"/>
            <a:ext cx="1262" cy="3312000"/>
          </a:xfrm>
          <a:prstGeom prst="line">
            <a:avLst/>
          </a:prstGeom>
          <a:noFill/>
          <a:ln w="6350" cap="flat" cmpd="sng" algn="ctr">
            <a:solidFill>
              <a:srgbClr val="FF788B"/>
            </a:solidFill>
            <a:prstDash val="solid"/>
            <a:miter lim="800000"/>
            <a:tailEnd type="oval"/>
          </a:ln>
          <a:effectLst/>
        </p:spPr>
      </p:cxnSp>
      <p:sp>
        <p:nvSpPr>
          <p:cNvPr id="123" name="Diamond 122">
            <a:extLst>
              <a:ext uri="{FF2B5EF4-FFF2-40B4-BE49-F238E27FC236}">
                <a16:creationId xmlns="" xmlns:a16="http://schemas.microsoft.com/office/drawing/2014/main" id="{C8E5DB5C-D386-43FC-A2D7-CBC276ECDF14}"/>
              </a:ext>
            </a:extLst>
          </p:cNvPr>
          <p:cNvSpPr/>
          <p:nvPr/>
        </p:nvSpPr>
        <p:spPr>
          <a:xfrm>
            <a:off x="10300377" y="2143079"/>
            <a:ext cx="1009318" cy="1009318"/>
          </a:xfrm>
          <a:prstGeom prst="diamond">
            <a:avLst/>
          </a:prstGeom>
          <a:solidFill>
            <a:schemeClr val="accent6">
              <a:lumMod val="60000"/>
              <a:lumOff val="40000"/>
            </a:schemeClr>
          </a:solidFill>
          <a:ln w="3175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entury Gothic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="" xmlns:a16="http://schemas.microsoft.com/office/drawing/2014/main" id="{ADE09240-E0F9-4612-A47D-BDAB5AF46832}"/>
              </a:ext>
            </a:extLst>
          </p:cNvPr>
          <p:cNvSpPr txBox="1"/>
          <p:nvPr/>
        </p:nvSpPr>
        <p:spPr>
          <a:xfrm>
            <a:off x="9725036" y="1195457"/>
            <a:ext cx="2160000" cy="61555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2000" b="1" dirty="0" err="1" smtClean="0">
                <a:latin typeface="Calibri Light"/>
              </a:rPr>
              <a:t>Workstream</a:t>
            </a:r>
            <a:r>
              <a:rPr lang="en-US" sz="2000" b="1" dirty="0" smtClean="0">
                <a:latin typeface="Calibri Light"/>
              </a:rPr>
              <a:t> 5: Self sufficiency</a:t>
            </a:r>
            <a:endParaRPr lang="en-US" sz="2000" b="1" dirty="0">
              <a:latin typeface="Calibri Light"/>
            </a:endParaRPr>
          </a:p>
        </p:txBody>
      </p:sp>
      <p:sp>
        <p:nvSpPr>
          <p:cNvPr id="125" name="Rectangle: Rounded Corners 28">
            <a:extLst>
              <a:ext uri="{FF2B5EF4-FFF2-40B4-BE49-F238E27FC236}">
                <a16:creationId xmlns="" xmlns:a16="http://schemas.microsoft.com/office/drawing/2014/main" id="{33E5557B-879D-4E0E-B98E-12D2871EBC87}"/>
              </a:ext>
            </a:extLst>
          </p:cNvPr>
          <p:cNvSpPr/>
          <p:nvPr/>
        </p:nvSpPr>
        <p:spPr>
          <a:xfrm>
            <a:off x="9688203" y="3472801"/>
            <a:ext cx="2160000" cy="2795870"/>
          </a:xfrm>
          <a:prstGeom prst="roundRect">
            <a:avLst>
              <a:gd name="adj" fmla="val 6637"/>
            </a:avLst>
          </a:prstGeom>
          <a:solidFill>
            <a:schemeClr val="accent6">
              <a:lumMod val="60000"/>
              <a:lumOff val="40000"/>
            </a:schemeClr>
          </a:solidFill>
          <a:ln w="3175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 Light"/>
            </a:endParaRPr>
          </a:p>
        </p:txBody>
      </p:sp>
      <p:pic>
        <p:nvPicPr>
          <p:cNvPr id="32" name="Picture 4" descr="Image result for migration ICON">
            <a:extLst>
              <a:ext uri="{FF2B5EF4-FFF2-40B4-BE49-F238E27FC236}">
                <a16:creationId xmlns="" xmlns:a16="http://schemas.microsoft.com/office/drawing/2014/main" id="{2120FCB6-B308-4A9C-8452-21A6E1E112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9" t="3569" r="3569" b="3569"/>
          <a:stretch/>
        </p:blipFill>
        <p:spPr bwMode="auto">
          <a:xfrm>
            <a:off x="1154113" y="2462278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6" descr="Image result for operating model ICON">
            <a:extLst>
              <a:ext uri="{FF2B5EF4-FFF2-40B4-BE49-F238E27FC236}">
                <a16:creationId xmlns="" xmlns:a16="http://schemas.microsoft.com/office/drawing/2014/main" id="{6BBD01D9-1F78-46F5-9EE5-F7DFA26E3F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46" t="4546" r="4546" b="4546"/>
          <a:stretch/>
        </p:blipFill>
        <p:spPr bwMode="auto">
          <a:xfrm>
            <a:off x="3432732" y="2483419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8" descr="Image result for policy icon">
            <a:extLst>
              <a:ext uri="{FF2B5EF4-FFF2-40B4-BE49-F238E27FC236}">
                <a16:creationId xmlns="" xmlns:a16="http://schemas.microsoft.com/office/drawing/2014/main" id="{301D3291-F319-459B-B638-AD11AF85D4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93" t="5286" r="449"/>
          <a:stretch/>
        </p:blipFill>
        <p:spPr bwMode="auto">
          <a:xfrm>
            <a:off x="5912485" y="2378592"/>
            <a:ext cx="495203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Image result for CHANGE ICON">
            <a:extLst>
              <a:ext uri="{FF2B5EF4-FFF2-40B4-BE49-F238E27FC236}">
                <a16:creationId xmlns="" xmlns:a16="http://schemas.microsoft.com/office/drawing/2014/main" id="{36C7760B-B1E5-4DEC-994B-98F8D0E01A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9969" y="2312621"/>
            <a:ext cx="534547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4" descr="Image result for migration ICON">
            <a:extLst>
              <a:ext uri="{FF2B5EF4-FFF2-40B4-BE49-F238E27FC236}">
                <a16:creationId xmlns="" xmlns:a16="http://schemas.microsoft.com/office/drawing/2014/main" id="{2120FCB6-B308-4A9C-8452-21A6E1E112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9" t="3569" r="3569" b="3569"/>
          <a:stretch/>
        </p:blipFill>
        <p:spPr bwMode="auto">
          <a:xfrm>
            <a:off x="10629545" y="2361416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DDA9E74D-9280-428E-BEFE-A8C113AA9030}"/>
              </a:ext>
            </a:extLst>
          </p:cNvPr>
          <p:cNvSpPr txBox="1"/>
          <p:nvPr/>
        </p:nvSpPr>
        <p:spPr>
          <a:xfrm>
            <a:off x="328335" y="3545490"/>
            <a:ext cx="2202921" cy="25930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GB" sz="1250" dirty="0">
                <a:latin typeface="Lato"/>
              </a:rPr>
              <a:t>Review the organisational structure</a:t>
            </a:r>
          </a:p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GB" sz="1250" dirty="0">
                <a:latin typeface="Lato"/>
              </a:rPr>
              <a:t>Conduct specialised HR exercises to define key concepts such as the ‘ideal correctional official’, the ideal culture, the competency sets required across the organisation for greater professionalisation</a:t>
            </a:r>
          </a:p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ZA" sz="1250" dirty="0">
                <a:latin typeface="Lato"/>
              </a:rPr>
              <a:t>Deploy culture interventions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="" xmlns:a16="http://schemas.microsoft.com/office/drawing/2014/main" id="{B3E6AA2B-9ABB-4695-B67D-322FFFDCC52E}"/>
              </a:ext>
            </a:extLst>
          </p:cNvPr>
          <p:cNvSpPr txBox="1"/>
          <p:nvPr/>
        </p:nvSpPr>
        <p:spPr>
          <a:xfrm>
            <a:off x="2685554" y="3595504"/>
            <a:ext cx="216397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/>
                </a:solidFill>
                <a:latin typeface="Lato"/>
              </a:rPr>
              <a:t>Mapping of business processes reflective of the Service Delivery Model</a:t>
            </a:r>
          </a:p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ZA" sz="1200" dirty="0">
                <a:solidFill>
                  <a:schemeClr val="bg1"/>
                </a:solidFill>
                <a:latin typeface="Lato"/>
              </a:rPr>
              <a:t>Incorporating workflows into standardised documentation</a:t>
            </a:r>
          </a:p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ZA" sz="1200" dirty="0">
                <a:solidFill>
                  <a:schemeClr val="bg1"/>
                </a:solidFill>
                <a:latin typeface="Lato"/>
              </a:rPr>
              <a:t>Input of workflows into system design and enhancement</a:t>
            </a:r>
          </a:p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ZA" sz="1200" dirty="0">
                <a:solidFill>
                  <a:schemeClr val="bg1"/>
                </a:solidFill>
                <a:latin typeface="Lato"/>
              </a:rPr>
              <a:t>Training for users on processes and technology</a:t>
            </a:r>
          </a:p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ZA" sz="1200" dirty="0">
                <a:solidFill>
                  <a:schemeClr val="bg1"/>
                </a:solidFill>
                <a:latin typeface="Lato"/>
              </a:rPr>
              <a:t>Facilitate centralisation of ICT 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="" xmlns:a16="http://schemas.microsoft.com/office/drawing/2014/main" id="{570F1AB6-F2A1-497E-A0D0-A79DBE677E71}"/>
              </a:ext>
            </a:extLst>
          </p:cNvPr>
          <p:cNvSpPr txBox="1"/>
          <p:nvPr/>
        </p:nvSpPr>
        <p:spPr>
          <a:xfrm>
            <a:off x="5146660" y="3622082"/>
            <a:ext cx="196569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defTabSz="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prstClr val="black">
                    <a:lumMod val="65000"/>
                    <a:lumOff val="35000"/>
                  </a:prstClr>
                </a:solidFill>
                <a:latin typeface="Lato"/>
              </a:rPr>
              <a:t>Update any affected policies</a:t>
            </a:r>
          </a:p>
          <a:p>
            <a:pPr marL="171450" indent="-171450" defTabSz="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prstClr val="black">
                    <a:lumMod val="65000"/>
                    <a:lumOff val="35000"/>
                  </a:prstClr>
                </a:solidFill>
                <a:latin typeface="Lato"/>
              </a:rPr>
              <a:t>Update of the Delegations of Authority</a:t>
            </a:r>
          </a:p>
          <a:p>
            <a:pPr marL="171450" indent="-171450" defTabSz="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prstClr val="black">
                    <a:lumMod val="65000"/>
                    <a:lumOff val="35000"/>
                  </a:prstClr>
                </a:solidFill>
                <a:latin typeface="Lato"/>
              </a:rPr>
              <a:t>Update the B-Order and ORP </a:t>
            </a:r>
            <a:endParaRPr lang="en-ZA" dirty="0">
              <a:solidFill>
                <a:prstClr val="black">
                  <a:lumMod val="65000"/>
                  <a:lumOff val="35000"/>
                </a:prstClr>
              </a:solidFill>
              <a:latin typeface="Lato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="" xmlns:a16="http://schemas.microsoft.com/office/drawing/2014/main" id="{6E128783-7D69-4D7D-A4E3-262E772788E0}"/>
              </a:ext>
            </a:extLst>
          </p:cNvPr>
          <p:cNvSpPr txBox="1"/>
          <p:nvPr/>
        </p:nvSpPr>
        <p:spPr>
          <a:xfrm>
            <a:off x="7394180" y="3637823"/>
            <a:ext cx="2110714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defTabSz="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Lato"/>
              </a:rPr>
              <a:t>Communication Strategy and Implementation Plan (Comms)</a:t>
            </a:r>
          </a:p>
          <a:p>
            <a:pPr marL="171450" indent="-171450" defTabSz="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Lato"/>
              </a:rPr>
              <a:t>Selection and Capacitation of Change Leaders and Change Champions</a:t>
            </a:r>
          </a:p>
          <a:p>
            <a:pPr marL="171450" indent="-171450" defTabSz="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Lato"/>
              </a:rPr>
              <a:t>Monitoring and Evaluation </a:t>
            </a:r>
          </a:p>
          <a:p>
            <a:pPr marL="171450" indent="-171450" defTabSz="4572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ZA" sz="1400" dirty="0">
              <a:solidFill>
                <a:prstClr val="black"/>
              </a:solidFill>
              <a:latin typeface="Lato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="" xmlns:a16="http://schemas.microsoft.com/office/drawing/2014/main" id="{6E128783-7D69-4D7D-A4E3-262E772788E0}"/>
              </a:ext>
            </a:extLst>
          </p:cNvPr>
          <p:cNvSpPr txBox="1"/>
          <p:nvPr/>
        </p:nvSpPr>
        <p:spPr>
          <a:xfrm>
            <a:off x="9712846" y="3637823"/>
            <a:ext cx="2110714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defTabSz="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Lato"/>
              </a:rPr>
              <a:t>Defining the value of self sufficiency in support of self sustenance and revenue generation</a:t>
            </a:r>
            <a:endParaRPr lang="en-GB" sz="1600" dirty="0">
              <a:solidFill>
                <a:prstClr val="black">
                  <a:lumMod val="65000"/>
                  <a:lumOff val="35000"/>
                </a:prstClr>
              </a:solidFill>
              <a:latin typeface="Lato"/>
            </a:endParaRPr>
          </a:p>
          <a:p>
            <a:pPr marL="171450" indent="-171450" defTabSz="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Lato"/>
              </a:rPr>
              <a:t>Production workshops</a:t>
            </a:r>
            <a:endParaRPr lang="en-GB" sz="1600" dirty="0">
              <a:solidFill>
                <a:prstClr val="black">
                  <a:lumMod val="65000"/>
                  <a:lumOff val="35000"/>
                </a:prstClr>
              </a:solidFill>
              <a:latin typeface="Lato"/>
            </a:endParaRPr>
          </a:p>
          <a:p>
            <a:pPr marL="171450" indent="-171450" defTabSz="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Lato"/>
              </a:rPr>
              <a:t>Financial sustainability</a:t>
            </a:r>
            <a:endParaRPr lang="en-GB" sz="1600" dirty="0">
              <a:solidFill>
                <a:prstClr val="black">
                  <a:lumMod val="65000"/>
                  <a:lumOff val="35000"/>
                </a:prstClr>
              </a:solidFill>
              <a:latin typeface="Lato"/>
            </a:endParaRPr>
          </a:p>
          <a:p>
            <a:pPr marL="171450" indent="-171450" defTabSz="4572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ZA" sz="1600" dirty="0">
              <a:solidFill>
                <a:prstClr val="black"/>
              </a:solidFill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325168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Rectangle 155"/>
          <p:cNvSpPr/>
          <p:nvPr/>
        </p:nvSpPr>
        <p:spPr>
          <a:xfrm>
            <a:off x="0" y="1090935"/>
            <a:ext cx="12187460" cy="5312366"/>
          </a:xfrm>
          <a:prstGeom prst="rect">
            <a:avLst/>
          </a:prstGeom>
          <a:gradFill flip="none" rotWithShape="1">
            <a:gsLst>
              <a:gs pos="52000">
                <a:srgbClr val="8D5632">
                  <a:lumMod val="99000"/>
                  <a:lumOff val="1000"/>
                  <a:alpha val="70000"/>
                </a:srgbClr>
              </a:gs>
              <a:gs pos="0">
                <a:srgbClr val="FC7B01">
                  <a:alpha val="40000"/>
                </a:srgbClr>
              </a:gs>
              <a:gs pos="100000">
                <a:srgbClr val="1D3164">
                  <a:alpha val="5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</a:t>
            </a:r>
          </a:p>
        </p:txBody>
      </p:sp>
      <p:sp>
        <p:nvSpPr>
          <p:cNvPr id="153" name="Rectangle: Rounded Corners 57"/>
          <p:cNvSpPr/>
          <p:nvPr/>
        </p:nvSpPr>
        <p:spPr>
          <a:xfrm>
            <a:off x="8285723" y="2346033"/>
            <a:ext cx="2147542" cy="523900"/>
          </a:xfrm>
          <a:prstGeom prst="roundRect">
            <a:avLst>
              <a:gd name="adj" fmla="val 50000"/>
            </a:avLst>
          </a:prstGeom>
          <a:solidFill>
            <a:srgbClr val="22336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06" name="Rectangle: Rounded Corners 57"/>
          <p:cNvSpPr/>
          <p:nvPr/>
        </p:nvSpPr>
        <p:spPr>
          <a:xfrm>
            <a:off x="4678371" y="1489192"/>
            <a:ext cx="2484000" cy="523900"/>
          </a:xfrm>
          <a:prstGeom prst="roundRect">
            <a:avLst>
              <a:gd name="adj" fmla="val 50000"/>
            </a:avLst>
          </a:prstGeom>
          <a:solidFill>
            <a:srgbClr val="DC710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cxnSp>
        <p:nvCxnSpPr>
          <p:cNvPr id="122" name="Elbow Connector 121"/>
          <p:cNvCxnSpPr/>
          <p:nvPr/>
        </p:nvCxnSpPr>
        <p:spPr>
          <a:xfrm rot="10800000" flipV="1">
            <a:off x="7162374" y="2869933"/>
            <a:ext cx="2310196" cy="389260"/>
          </a:xfrm>
          <a:prstGeom prst="bentConnector3">
            <a:avLst>
              <a:gd name="adj1" fmla="val -58"/>
            </a:avLst>
          </a:prstGeom>
          <a:noFill/>
          <a:ln w="635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</p:cxnSp>
      <p:sp>
        <p:nvSpPr>
          <p:cNvPr id="124" name="TextBox 123"/>
          <p:cNvSpPr txBox="1"/>
          <p:nvPr/>
        </p:nvSpPr>
        <p:spPr>
          <a:xfrm>
            <a:off x="5327061" y="1531236"/>
            <a:ext cx="1863824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Sub </a:t>
            </a:r>
            <a:r>
              <a:rPr lang="en-US" sz="1400" dirty="0" err="1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Workstream</a:t>
            </a:r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0 Leader (DC GITO)</a:t>
            </a:r>
            <a:endParaRPr lang="en-US" sz="1400" dirty="0">
              <a:solidFill>
                <a:prstClr val="white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8801373" y="2366690"/>
            <a:ext cx="1663551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Sub </a:t>
            </a:r>
            <a:r>
              <a:rPr lang="en-US" sz="1400" dirty="0" err="1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Workstream</a:t>
            </a:r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1</a:t>
            </a:r>
          </a:p>
          <a:p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Leader (DRC LMN)</a:t>
            </a:r>
            <a:endParaRPr lang="en-US" sz="1400" dirty="0">
              <a:solidFill>
                <a:prstClr val="white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cxnSp>
        <p:nvCxnSpPr>
          <p:cNvPr id="127" name="Straight Connector 126"/>
          <p:cNvCxnSpPr/>
          <p:nvPr/>
        </p:nvCxnSpPr>
        <p:spPr>
          <a:xfrm>
            <a:off x="5977684" y="2030241"/>
            <a:ext cx="7329" cy="2603663"/>
          </a:xfrm>
          <a:prstGeom prst="line">
            <a:avLst/>
          </a:prstGeom>
          <a:noFill/>
          <a:ln w="9525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</p:cxnSp>
      <p:sp>
        <p:nvSpPr>
          <p:cNvPr id="129" name="Freeform 128"/>
          <p:cNvSpPr/>
          <p:nvPr/>
        </p:nvSpPr>
        <p:spPr>
          <a:xfrm>
            <a:off x="4335198" y="3035164"/>
            <a:ext cx="3512524" cy="787672"/>
          </a:xfrm>
          <a:custGeom>
            <a:avLst/>
            <a:gdLst>
              <a:gd name="connsiteX0" fmla="*/ 523568 w 4669568"/>
              <a:gd name="connsiteY0" fmla="*/ 0 h 1047137"/>
              <a:gd name="connsiteX1" fmla="*/ 532645 w 4669568"/>
              <a:gd name="connsiteY1" fmla="*/ 915 h 1047137"/>
              <a:gd name="connsiteX2" fmla="*/ 532645 w 4669568"/>
              <a:gd name="connsiteY2" fmla="*/ 2 h 1047137"/>
              <a:gd name="connsiteX3" fmla="*/ 4145990 w 4669568"/>
              <a:gd name="connsiteY3" fmla="*/ 2 h 1047137"/>
              <a:gd name="connsiteX4" fmla="*/ 4146000 w 4669568"/>
              <a:gd name="connsiteY4" fmla="*/ 1 h 1047137"/>
              <a:gd name="connsiteX5" fmla="*/ 4669568 w 4669568"/>
              <a:gd name="connsiteY5" fmla="*/ 523569 h 1047137"/>
              <a:gd name="connsiteX6" fmla="*/ 4146000 w 4669568"/>
              <a:gd name="connsiteY6" fmla="*/ 1047137 h 1047137"/>
              <a:gd name="connsiteX7" fmla="*/ 532645 w 4669568"/>
              <a:gd name="connsiteY7" fmla="*/ 1047137 h 1047137"/>
              <a:gd name="connsiteX8" fmla="*/ 532645 w 4669568"/>
              <a:gd name="connsiteY8" fmla="*/ 1046221 h 1047137"/>
              <a:gd name="connsiteX9" fmla="*/ 523568 w 4669568"/>
              <a:gd name="connsiteY9" fmla="*/ 1047136 h 1047137"/>
              <a:gd name="connsiteX10" fmla="*/ 0 w 4669568"/>
              <a:gd name="connsiteY10" fmla="*/ 523568 h 1047137"/>
              <a:gd name="connsiteX11" fmla="*/ 523568 w 4669568"/>
              <a:gd name="connsiteY11" fmla="*/ 0 h 104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669568" h="1047137">
                <a:moveTo>
                  <a:pt x="523568" y="0"/>
                </a:moveTo>
                <a:lnTo>
                  <a:pt x="532645" y="915"/>
                </a:lnTo>
                <a:lnTo>
                  <a:pt x="532645" y="2"/>
                </a:lnTo>
                <a:lnTo>
                  <a:pt x="4145990" y="2"/>
                </a:lnTo>
                <a:lnTo>
                  <a:pt x="4146000" y="1"/>
                </a:lnTo>
                <a:cubicBezTo>
                  <a:pt x="4435159" y="1"/>
                  <a:pt x="4669568" y="234410"/>
                  <a:pt x="4669568" y="523569"/>
                </a:cubicBezTo>
                <a:cubicBezTo>
                  <a:pt x="4669568" y="812728"/>
                  <a:pt x="4435159" y="1047137"/>
                  <a:pt x="4146000" y="1047137"/>
                </a:cubicBezTo>
                <a:lnTo>
                  <a:pt x="532645" y="1047137"/>
                </a:lnTo>
                <a:lnTo>
                  <a:pt x="532645" y="1046221"/>
                </a:lnTo>
                <a:lnTo>
                  <a:pt x="523568" y="1047136"/>
                </a:lnTo>
                <a:cubicBezTo>
                  <a:pt x="234409" y="1047136"/>
                  <a:pt x="0" y="812727"/>
                  <a:pt x="0" y="523568"/>
                </a:cubicBezTo>
                <a:cubicBezTo>
                  <a:pt x="0" y="234409"/>
                  <a:pt x="234409" y="0"/>
                  <a:pt x="523568" y="0"/>
                </a:cubicBezTo>
                <a:close/>
              </a:path>
            </a:pathLst>
          </a:custGeom>
          <a:gradFill flip="none" rotWithShape="1">
            <a:gsLst>
              <a:gs pos="52000">
                <a:srgbClr val="8D5632">
                  <a:lumMod val="99000"/>
                  <a:lumOff val="1000"/>
                </a:srgbClr>
              </a:gs>
              <a:gs pos="0">
                <a:srgbClr val="FC7B01"/>
              </a:gs>
              <a:gs pos="100000">
                <a:srgbClr val="1D3164"/>
              </a:gs>
            </a:gsLst>
            <a:path path="circle">
              <a:fillToRect l="100000" t="100000"/>
            </a:path>
            <a:tileRect r="-100000" b="-100000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4588290" y="3057096"/>
            <a:ext cx="3077105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3200" dirty="0" err="1" smtClean="0">
                <a:solidFill>
                  <a:prstClr val="white"/>
                </a:solidFill>
                <a:latin typeface="Segoe UI Semilight"/>
                <a:cs typeface="Segoe UI Semibold" panose="020B0702040204020203" pitchFamily="34" charset="0"/>
              </a:rPr>
              <a:t>Workstream</a:t>
            </a:r>
            <a:r>
              <a:rPr lang="en-US" sz="3200" dirty="0" smtClean="0">
                <a:solidFill>
                  <a:prstClr val="white"/>
                </a:solidFill>
                <a:latin typeface="Segoe UI Semilight"/>
                <a:cs typeface="Segoe UI Semibold" panose="020B0702040204020203" pitchFamily="34" charset="0"/>
              </a:rPr>
              <a:t> 2</a:t>
            </a:r>
          </a:p>
          <a:p>
            <a:pPr algn="ctr"/>
            <a:r>
              <a:rPr lang="en-US" sz="1600" dirty="0" smtClean="0">
                <a:solidFill>
                  <a:prstClr val="white"/>
                </a:solidFill>
                <a:latin typeface="Segoe UI Semilight"/>
                <a:cs typeface="Segoe UI Semibold" panose="020B0702040204020203" pitchFamily="34" charset="0"/>
              </a:rPr>
              <a:t>People and Technology</a:t>
            </a:r>
            <a:endParaRPr lang="en-US" sz="2000" dirty="0">
              <a:solidFill>
                <a:prstClr val="white"/>
              </a:solidFill>
              <a:latin typeface="Segoe UI Semilight"/>
              <a:cs typeface="Segoe UI Semibold" panose="020B0702040204020203" pitchFamily="34" charset="0"/>
            </a:endParaRPr>
          </a:p>
        </p:txBody>
      </p:sp>
      <p:sp>
        <p:nvSpPr>
          <p:cNvPr id="133" name="Oval 132"/>
          <p:cNvSpPr/>
          <p:nvPr/>
        </p:nvSpPr>
        <p:spPr>
          <a:xfrm>
            <a:off x="4733372" y="1549401"/>
            <a:ext cx="393615" cy="393615"/>
          </a:xfrm>
          <a:prstGeom prst="ellipse">
            <a:avLst/>
          </a:prstGeom>
          <a:solidFill>
            <a:srgbClr val="36395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37" name="Rectangle: Rounded Corners 57"/>
          <p:cNvSpPr/>
          <p:nvPr/>
        </p:nvSpPr>
        <p:spPr>
          <a:xfrm>
            <a:off x="1183526" y="2342683"/>
            <a:ext cx="2318123" cy="523900"/>
          </a:xfrm>
          <a:prstGeom prst="roundRect">
            <a:avLst>
              <a:gd name="adj" fmla="val 50000"/>
            </a:avLst>
          </a:prstGeom>
          <a:solidFill>
            <a:srgbClr val="DC710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39" name="Oval 138"/>
          <p:cNvSpPr/>
          <p:nvPr/>
        </p:nvSpPr>
        <p:spPr>
          <a:xfrm>
            <a:off x="1268760" y="2393754"/>
            <a:ext cx="393615" cy="393615"/>
          </a:xfrm>
          <a:prstGeom prst="ellipse">
            <a:avLst/>
          </a:prstGeom>
          <a:solidFill>
            <a:srgbClr val="36395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49" name="Oval 148"/>
          <p:cNvSpPr/>
          <p:nvPr/>
        </p:nvSpPr>
        <p:spPr>
          <a:xfrm>
            <a:off x="8285723" y="2418494"/>
            <a:ext cx="393615" cy="393615"/>
          </a:xfrm>
          <a:prstGeom prst="ellipse">
            <a:avLst/>
          </a:prstGeom>
          <a:solidFill>
            <a:srgbClr val="DC710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50" name="Rectangle: Rounded Corners 129">
            <a:extLst>
              <a:ext uri="{FF2B5EF4-FFF2-40B4-BE49-F238E27FC236}">
                <a16:creationId xmlns:a16="http://schemas.microsoft.com/office/drawing/2014/main" xmlns="" id="{25E520A2-F864-4667-999D-A56ACB66DEDC}"/>
              </a:ext>
            </a:extLst>
          </p:cNvPr>
          <p:cNvSpPr/>
          <p:nvPr/>
        </p:nvSpPr>
        <p:spPr>
          <a:xfrm>
            <a:off x="4743012" y="4565809"/>
            <a:ext cx="2484000" cy="523900"/>
          </a:xfrm>
          <a:prstGeom prst="roundRect">
            <a:avLst>
              <a:gd name="adj" fmla="val 50000"/>
            </a:avLst>
          </a:prstGeom>
          <a:solidFill>
            <a:srgbClr val="22336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51" name="Oval 150"/>
          <p:cNvSpPr/>
          <p:nvPr/>
        </p:nvSpPr>
        <p:spPr>
          <a:xfrm>
            <a:off x="4811186" y="4648099"/>
            <a:ext cx="393615" cy="393615"/>
          </a:xfrm>
          <a:prstGeom prst="ellipse">
            <a:avLst/>
          </a:prstGeom>
          <a:solidFill>
            <a:srgbClr val="DC710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57" name="TextBox 156">
            <a:extLst>
              <a:ext uri="{FF2B5EF4-FFF2-40B4-BE49-F238E27FC236}">
                <a16:creationId xmlns="" xmlns:a16="http://schemas.microsoft.com/office/drawing/2014/main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</a:t>
            </a:r>
            <a:r>
              <a:rPr lang="da-DK" sz="1400" b="1" dirty="0" smtClean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2)</a:t>
            </a:r>
            <a:endParaRPr lang="da-DK" sz="1400" b="1" dirty="0">
              <a:solidFill>
                <a:srgbClr val="FFFFFF"/>
              </a:solidFill>
              <a:latin typeface="Segoe UI Light"/>
              <a:cs typeface="Segoe UI" panose="020B0502040204020203" pitchFamily="34" charset="0"/>
            </a:endParaRPr>
          </a:p>
        </p:txBody>
      </p:sp>
      <p:sp>
        <p:nvSpPr>
          <p:cNvPr id="158" name="Title 1">
            <a:extLst>
              <a:ext uri="{FF2B5EF4-FFF2-40B4-BE49-F238E27FC236}">
                <a16:creationId xmlns="" xmlns:a16="http://schemas.microsoft.com/office/drawing/2014/main" id="{4430A9AA-BB5E-FF43-8C3E-F42948508E5B}"/>
              </a:ext>
            </a:extLst>
          </p:cNvPr>
          <p:cNvSpPr txBox="1">
            <a:spLocks/>
          </p:cNvSpPr>
          <p:nvPr/>
        </p:nvSpPr>
        <p:spPr>
          <a:xfrm>
            <a:off x="718226" y="0"/>
            <a:ext cx="114737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Composition of  </a:t>
            </a:r>
            <a:r>
              <a:rPr lang="en-US" sz="4000" dirty="0" err="1" smtClean="0">
                <a:solidFill>
                  <a:srgbClr val="000000"/>
                </a:solidFill>
                <a:latin typeface="Georgia"/>
              </a:rPr>
              <a:t>Workstream</a:t>
            </a: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 2</a:t>
            </a:r>
            <a:endParaRPr lang="en-US" sz="4000" dirty="0">
              <a:solidFill>
                <a:srgbClr val="000000"/>
              </a:solidFill>
              <a:latin typeface="Georgia"/>
            </a:endParaRPr>
          </a:p>
        </p:txBody>
      </p:sp>
      <p:cxnSp>
        <p:nvCxnSpPr>
          <p:cNvPr id="159" name="Elbow Connector 158"/>
          <p:cNvCxnSpPr/>
          <p:nvPr/>
        </p:nvCxnSpPr>
        <p:spPr>
          <a:xfrm>
            <a:off x="2466541" y="2787369"/>
            <a:ext cx="1886295" cy="544704"/>
          </a:xfrm>
          <a:prstGeom prst="bentConnector3">
            <a:avLst>
              <a:gd name="adj1" fmla="val 493"/>
            </a:avLst>
          </a:prstGeom>
          <a:noFill/>
          <a:ln w="635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5450429" y="4629464"/>
            <a:ext cx="1740456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Sub </a:t>
            </a:r>
            <a:r>
              <a:rPr lang="en-US" sz="1400" dirty="0" err="1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Workstream</a:t>
            </a:r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3</a:t>
            </a:r>
          </a:p>
          <a:p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Leader (DC SCM)</a:t>
            </a:r>
            <a:endParaRPr lang="en-US" sz="1400" dirty="0">
              <a:solidFill>
                <a:prstClr val="white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768848" y="2362689"/>
            <a:ext cx="1663551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Sub </a:t>
            </a:r>
            <a:r>
              <a:rPr lang="en-US" sz="1400" dirty="0" err="1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Workstream</a:t>
            </a:r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2</a:t>
            </a:r>
          </a:p>
          <a:p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Leader (RC LMN)</a:t>
            </a:r>
            <a:endParaRPr lang="en-US" sz="1400" dirty="0">
              <a:solidFill>
                <a:prstClr val="white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42" name="Rectangle: Rounded Corners 57"/>
          <p:cNvSpPr/>
          <p:nvPr/>
        </p:nvSpPr>
        <p:spPr>
          <a:xfrm>
            <a:off x="270245" y="3052163"/>
            <a:ext cx="2135821" cy="1087528"/>
          </a:xfrm>
          <a:prstGeom prst="roundRect">
            <a:avLst>
              <a:gd name="adj" fmla="val 50000"/>
            </a:avLst>
          </a:prstGeom>
          <a:noFill/>
          <a:ln w="57150" cap="flat" cmpd="sng" algn="ctr">
            <a:solidFill>
              <a:schemeClr val="accent2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25513" y="3138656"/>
            <a:ext cx="1663551" cy="86177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4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Capturing of business processes for Security, Facilities and Social Reintegration</a:t>
            </a:r>
            <a:endParaRPr lang="en-US" sz="14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44" name="Rectangle: Rounded Corners 57"/>
          <p:cNvSpPr/>
          <p:nvPr/>
        </p:nvSpPr>
        <p:spPr>
          <a:xfrm>
            <a:off x="9472570" y="3161145"/>
            <a:ext cx="2230211" cy="968202"/>
          </a:xfrm>
          <a:prstGeom prst="roundRect">
            <a:avLst>
              <a:gd name="adj" fmla="val 50000"/>
            </a:avLst>
          </a:prstGeom>
          <a:noFill/>
          <a:ln w="57150" cap="flat" cmpd="sng" algn="ctr">
            <a:solidFill>
              <a:schemeClr val="accent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9840997" y="3214359"/>
            <a:ext cx="1663551" cy="86177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4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Capturing of business processes for Incarceration, Care and Rehabilitation</a:t>
            </a:r>
            <a:endParaRPr lang="en-US" sz="14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49" name="Rectangle: Rounded Corners 57"/>
          <p:cNvSpPr/>
          <p:nvPr/>
        </p:nvSpPr>
        <p:spPr>
          <a:xfrm>
            <a:off x="4996727" y="5187451"/>
            <a:ext cx="2135821" cy="827037"/>
          </a:xfrm>
          <a:prstGeom prst="roundRect">
            <a:avLst>
              <a:gd name="adj" fmla="val 50000"/>
            </a:avLst>
          </a:prstGeom>
          <a:noFill/>
          <a:ln w="57150" cap="flat" cmpd="sng" algn="ctr">
            <a:solidFill>
              <a:schemeClr val="accent1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180878" y="5265391"/>
            <a:ext cx="1767518" cy="64633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4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Capturing of business processes for support functions</a:t>
            </a:r>
            <a:endParaRPr lang="en-US" sz="14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51" name="Rectangle: Rounded Corners 57"/>
          <p:cNvSpPr/>
          <p:nvPr/>
        </p:nvSpPr>
        <p:spPr>
          <a:xfrm>
            <a:off x="3953628" y="2127197"/>
            <a:ext cx="1942921" cy="512089"/>
          </a:xfrm>
          <a:prstGeom prst="roundRect">
            <a:avLst>
              <a:gd name="adj" fmla="val 50000"/>
            </a:avLst>
          </a:prstGeom>
          <a:noFill/>
          <a:ln w="57150" cap="flat" cmpd="sng" algn="ctr">
            <a:solidFill>
              <a:schemeClr val="accent2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091267" y="2166325"/>
            <a:ext cx="1663551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4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System and mapping support </a:t>
            </a:r>
            <a:endParaRPr lang="en-US" sz="14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415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-4915" y="1072723"/>
            <a:ext cx="12187460" cy="5312366"/>
          </a:xfrm>
          <a:prstGeom prst="rect">
            <a:avLst/>
          </a:prstGeom>
          <a:gradFill flip="none" rotWithShape="1">
            <a:gsLst>
              <a:gs pos="52000">
                <a:srgbClr val="8D5632">
                  <a:lumMod val="99000"/>
                  <a:lumOff val="1000"/>
                  <a:alpha val="70000"/>
                </a:srgbClr>
              </a:gs>
              <a:gs pos="0">
                <a:srgbClr val="FC7B01">
                  <a:alpha val="40000"/>
                </a:srgbClr>
              </a:gs>
              <a:gs pos="100000">
                <a:srgbClr val="1D3164">
                  <a:alpha val="5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F9EDA4DD-5668-4D40-9FD9-47B3AC01D45D}"/>
              </a:ext>
            </a:extLst>
          </p:cNvPr>
          <p:cNvSpPr/>
          <p:nvPr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="" xmlns:a16="http://schemas.microsoft.com/office/drawing/2014/main" id="{3FF68B7E-2A3C-7445-840D-E03AC743B2BC}"/>
              </a:ext>
            </a:extLst>
          </p:cNvPr>
          <p:cNvSpPr/>
          <p:nvPr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</a:t>
            </a:r>
            <a:r>
              <a:rPr lang="da-DK" sz="1400" b="1" dirty="0" smtClean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2)</a:t>
            </a:r>
            <a:endParaRPr lang="da-DK" sz="1400" b="1" dirty="0">
              <a:solidFill>
                <a:srgbClr val="FFFFFF"/>
              </a:solidFill>
              <a:latin typeface="Segoe UI Light"/>
              <a:cs typeface="Segoe UI" panose="020B0502040204020203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D4D9F918-F730-4449-AB3E-2E8143B1A414}"/>
              </a:ext>
            </a:extLst>
          </p:cNvPr>
          <p:cNvCxnSpPr>
            <a:cxnSpLocks/>
          </p:cNvCxnSpPr>
          <p:nvPr/>
        </p:nvCxnSpPr>
        <p:spPr>
          <a:xfrm flipV="1">
            <a:off x="4173166" y="910723"/>
            <a:ext cx="7670260" cy="13405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6" name="Title 1">
            <a:extLst>
              <a:ext uri="{FF2B5EF4-FFF2-40B4-BE49-F238E27FC236}">
                <a16:creationId xmlns="" xmlns:a16="http://schemas.microsoft.com/office/drawing/2014/main" id="{4430A9AA-BB5E-FF43-8C3E-F42948508E5B}"/>
              </a:ext>
            </a:extLst>
          </p:cNvPr>
          <p:cNvSpPr txBox="1">
            <a:spLocks/>
          </p:cNvSpPr>
          <p:nvPr/>
        </p:nvSpPr>
        <p:spPr>
          <a:xfrm>
            <a:off x="718226" y="0"/>
            <a:ext cx="114737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Overview of </a:t>
            </a:r>
            <a:r>
              <a:rPr lang="en-US" sz="4000" dirty="0" err="1" smtClean="0">
                <a:solidFill>
                  <a:srgbClr val="000000"/>
                </a:solidFill>
                <a:latin typeface="Georgia"/>
              </a:rPr>
              <a:t>Workstream</a:t>
            </a: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 2 progress</a:t>
            </a:r>
            <a:endParaRPr lang="en-US" sz="4000" dirty="0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381809" y="3551027"/>
            <a:ext cx="595086" cy="595086"/>
          </a:xfrm>
          <a:prstGeom prst="ellipse">
            <a:avLst/>
          </a:prstGeom>
          <a:solidFill>
            <a:srgbClr val="22336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Segoe UI Semiligh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-32190" y="4252905"/>
            <a:ext cx="1423084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dirty="0" err="1">
                <a:latin typeface="Segoe UI Semibold"/>
              </a:rPr>
              <a:t>Preparation</a:t>
            </a:r>
            <a:r>
              <a:rPr lang="fr-FR" dirty="0">
                <a:latin typeface="Segoe UI Semibold"/>
              </a:rPr>
              <a:t> and activation</a:t>
            </a:r>
          </a:p>
        </p:txBody>
      </p:sp>
      <p:sp>
        <p:nvSpPr>
          <p:cNvPr id="18" name="Oval 17"/>
          <p:cNvSpPr/>
          <p:nvPr/>
        </p:nvSpPr>
        <p:spPr>
          <a:xfrm>
            <a:off x="2579037" y="3551027"/>
            <a:ext cx="595086" cy="595086"/>
          </a:xfrm>
          <a:prstGeom prst="ellipse">
            <a:avLst/>
          </a:prstGeom>
          <a:solidFill>
            <a:srgbClr val="DD731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Segoe UI Semiligh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65038" y="4252905"/>
            <a:ext cx="1423084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600" dirty="0" err="1" smtClean="0">
                <a:latin typeface="Segoe UI Semibold"/>
              </a:rPr>
              <a:t>Mapping</a:t>
            </a:r>
            <a:r>
              <a:rPr lang="fr-FR" sz="1600" dirty="0" smtClean="0">
                <a:latin typeface="Segoe UI Semibold"/>
              </a:rPr>
              <a:t> of the « As-Is » </a:t>
            </a:r>
            <a:r>
              <a:rPr lang="fr-FR" sz="1600" dirty="0" err="1" smtClean="0">
                <a:latin typeface="Segoe UI Semibold"/>
              </a:rPr>
              <a:t>processes</a:t>
            </a:r>
            <a:endParaRPr lang="fr-FR" sz="1600" dirty="0">
              <a:latin typeface="Segoe UI Semibold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4647650" y="3551027"/>
            <a:ext cx="595086" cy="595086"/>
          </a:xfrm>
          <a:prstGeom prst="ellipse">
            <a:avLst/>
          </a:prstGeom>
          <a:solidFill>
            <a:srgbClr val="95A7D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Segoe UI Semiligh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33651" y="4252905"/>
            <a:ext cx="1423084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600" dirty="0" err="1">
                <a:latin typeface="Segoe UI Semibold"/>
              </a:rPr>
              <a:t>Determine</a:t>
            </a:r>
            <a:r>
              <a:rPr lang="fr-FR" sz="1600" dirty="0">
                <a:latin typeface="Segoe UI Semibold"/>
              </a:rPr>
              <a:t> </a:t>
            </a:r>
            <a:r>
              <a:rPr lang="fr-FR" sz="1600" dirty="0" err="1">
                <a:latin typeface="Segoe UI Semibold"/>
              </a:rPr>
              <a:t>improvement</a:t>
            </a:r>
            <a:r>
              <a:rPr lang="fr-FR" sz="1600" dirty="0">
                <a:latin typeface="Segoe UI Semibold"/>
              </a:rPr>
              <a:t> </a:t>
            </a:r>
            <a:r>
              <a:rPr lang="fr-FR" sz="1600" dirty="0" err="1">
                <a:latin typeface="Segoe UI Semibold"/>
              </a:rPr>
              <a:t>approach</a:t>
            </a:r>
            <a:endParaRPr lang="fr-FR" sz="1600" dirty="0">
              <a:latin typeface="Segoe UI Semibold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8980510" y="3551027"/>
            <a:ext cx="595086" cy="595086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Segoe UI Semiligh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566511" y="4252905"/>
            <a:ext cx="1423084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600" dirty="0" err="1" smtClean="0">
                <a:latin typeface="Segoe UI Semibold"/>
              </a:rPr>
              <a:t>Implement</a:t>
            </a:r>
            <a:r>
              <a:rPr lang="fr-FR" sz="1600" dirty="0" smtClean="0">
                <a:latin typeface="Segoe UI Semibold"/>
              </a:rPr>
              <a:t> business </a:t>
            </a:r>
            <a:r>
              <a:rPr lang="fr-FR" sz="1600" dirty="0" err="1" smtClean="0">
                <a:latin typeface="Segoe UI Semibold"/>
              </a:rPr>
              <a:t>processes</a:t>
            </a:r>
            <a:endParaRPr lang="fr-FR" sz="1600" dirty="0">
              <a:latin typeface="Segoe UI Semibold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6832719" y="3533489"/>
            <a:ext cx="595086" cy="595086"/>
          </a:xfrm>
          <a:prstGeom prst="ellipse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Segoe UI Semiligh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418720" y="4235367"/>
            <a:ext cx="1423084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600" dirty="0" err="1" smtClean="0">
                <a:latin typeface="Segoe UI Semibold"/>
              </a:rPr>
              <a:t>Mapping</a:t>
            </a:r>
            <a:r>
              <a:rPr lang="fr-FR" sz="1600" dirty="0" smtClean="0">
                <a:latin typeface="Segoe UI Semibold"/>
              </a:rPr>
              <a:t> of « To-Be » </a:t>
            </a:r>
            <a:r>
              <a:rPr lang="fr-FR" sz="1600" dirty="0" err="1" smtClean="0">
                <a:latin typeface="Segoe UI Semibold"/>
              </a:rPr>
              <a:t>processes</a:t>
            </a:r>
            <a:endParaRPr lang="fr-FR" sz="1600" dirty="0">
              <a:latin typeface="Segoe UI Semibold"/>
            </a:endParaRPr>
          </a:p>
        </p:txBody>
      </p:sp>
      <p:graphicFrame>
        <p:nvGraphicFramePr>
          <p:cNvPr id="28" name="Chart 27"/>
          <p:cNvGraphicFramePr/>
          <p:nvPr>
            <p:extLst>
              <p:ext uri="{D42A27DB-BD31-4B8C-83A1-F6EECF244321}">
                <p14:modId xmlns:p14="http://schemas.microsoft.com/office/powerpoint/2010/main" val="1174882009"/>
              </p:ext>
            </p:extLst>
          </p:nvPr>
        </p:nvGraphicFramePr>
        <p:xfrm>
          <a:off x="2086821" y="1072723"/>
          <a:ext cx="1800000" cy="236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9" name="Chart 28"/>
          <p:cNvGraphicFramePr/>
          <p:nvPr>
            <p:extLst>
              <p:ext uri="{D42A27DB-BD31-4B8C-83A1-F6EECF244321}">
                <p14:modId xmlns:p14="http://schemas.microsoft.com/office/powerpoint/2010/main" val="2794033842"/>
              </p:ext>
            </p:extLst>
          </p:nvPr>
        </p:nvGraphicFramePr>
        <p:xfrm>
          <a:off x="4123020" y="1209165"/>
          <a:ext cx="1800000" cy="236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0" name="Chart 29"/>
          <p:cNvGraphicFramePr/>
          <p:nvPr>
            <p:extLst>
              <p:ext uri="{D42A27DB-BD31-4B8C-83A1-F6EECF244321}">
                <p14:modId xmlns:p14="http://schemas.microsoft.com/office/powerpoint/2010/main" val="2299916103"/>
              </p:ext>
            </p:extLst>
          </p:nvPr>
        </p:nvGraphicFramePr>
        <p:xfrm>
          <a:off x="6221449" y="1121798"/>
          <a:ext cx="1800000" cy="236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1" name="Chart 30"/>
          <p:cNvGraphicFramePr/>
          <p:nvPr>
            <p:extLst>
              <p:ext uri="{D42A27DB-BD31-4B8C-83A1-F6EECF244321}">
                <p14:modId xmlns:p14="http://schemas.microsoft.com/office/powerpoint/2010/main" val="2448687082"/>
              </p:ext>
            </p:extLst>
          </p:nvPr>
        </p:nvGraphicFramePr>
        <p:xfrm>
          <a:off x="8268456" y="1080000"/>
          <a:ext cx="1800000" cy="24557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2" name="Chart 31"/>
          <p:cNvGraphicFramePr/>
          <p:nvPr>
            <p:extLst>
              <p:ext uri="{D42A27DB-BD31-4B8C-83A1-F6EECF244321}">
                <p14:modId xmlns:p14="http://schemas.microsoft.com/office/powerpoint/2010/main" val="3847794668"/>
              </p:ext>
            </p:extLst>
          </p:nvPr>
        </p:nvGraphicFramePr>
        <p:xfrm>
          <a:off x="-90840" y="1126225"/>
          <a:ext cx="1800000" cy="2364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33" name="Oval 32"/>
          <p:cNvSpPr/>
          <p:nvPr/>
        </p:nvSpPr>
        <p:spPr>
          <a:xfrm>
            <a:off x="410542" y="1807328"/>
            <a:ext cx="900000" cy="900000"/>
          </a:xfrm>
          <a:prstGeom prst="ellipse">
            <a:avLst/>
          </a:prstGeom>
          <a:gradFill flip="none" rotWithShape="1">
            <a:gsLst>
              <a:gs pos="52000">
                <a:srgbClr val="8D5632">
                  <a:lumMod val="99000"/>
                  <a:lumOff val="1000"/>
                </a:srgbClr>
              </a:gs>
              <a:gs pos="0">
                <a:srgbClr val="FC7B01"/>
              </a:gs>
              <a:gs pos="100000">
                <a:srgbClr val="1D3164"/>
              </a:gs>
            </a:gsLst>
            <a:path path="circle">
              <a:fillToRect l="100000" t="100000"/>
            </a:path>
            <a:tileRect r="-100000" b="-100000"/>
          </a:gradFill>
          <a:ln w="12700" cap="flat" cmpd="sng" algn="ctr">
            <a:noFill/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2999" y="1958809"/>
            <a:ext cx="5950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bg1"/>
                </a:solidFill>
              </a:rPr>
              <a:t>i</a:t>
            </a:r>
            <a:r>
              <a:rPr lang="en-US" sz="2800" dirty="0" smtClean="0">
                <a:solidFill>
                  <a:schemeClr val="bg1"/>
                </a:solidFill>
              </a:rPr>
              <a:t>.</a:t>
            </a:r>
            <a:endParaRPr lang="en-ZA" sz="2800" dirty="0">
              <a:solidFill>
                <a:schemeClr val="bg1"/>
              </a:solidFill>
            </a:endParaRPr>
          </a:p>
        </p:txBody>
      </p:sp>
      <p:graphicFrame>
        <p:nvGraphicFramePr>
          <p:cNvPr id="43" name="Chart 42"/>
          <p:cNvGraphicFramePr/>
          <p:nvPr>
            <p:extLst>
              <p:ext uri="{D42A27DB-BD31-4B8C-83A1-F6EECF244321}">
                <p14:modId xmlns:p14="http://schemas.microsoft.com/office/powerpoint/2010/main" val="3196821384"/>
              </p:ext>
            </p:extLst>
          </p:nvPr>
        </p:nvGraphicFramePr>
        <p:xfrm>
          <a:off x="10110905" y="1108807"/>
          <a:ext cx="1800000" cy="2364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pSp>
        <p:nvGrpSpPr>
          <p:cNvPr id="3" name="Group 2"/>
          <p:cNvGrpSpPr/>
          <p:nvPr/>
        </p:nvGrpSpPr>
        <p:grpSpPr>
          <a:xfrm>
            <a:off x="2528742" y="1829519"/>
            <a:ext cx="900000" cy="900000"/>
            <a:chOff x="2529713" y="2666423"/>
            <a:chExt cx="900000" cy="900000"/>
          </a:xfrm>
        </p:grpSpPr>
        <p:sp>
          <p:nvSpPr>
            <p:cNvPr id="44" name="Oval 43"/>
            <p:cNvSpPr/>
            <p:nvPr/>
          </p:nvSpPr>
          <p:spPr>
            <a:xfrm>
              <a:off x="2529713" y="2666423"/>
              <a:ext cx="900000" cy="900000"/>
            </a:xfrm>
            <a:prstGeom prst="ellipse">
              <a:avLst/>
            </a:prstGeom>
            <a:gradFill flip="none" rotWithShape="1">
              <a:gsLst>
                <a:gs pos="52000">
                  <a:srgbClr val="8D5632">
                    <a:lumMod val="99000"/>
                    <a:lumOff val="1000"/>
                  </a:srgbClr>
                </a:gs>
                <a:gs pos="0">
                  <a:srgbClr val="FC7B01"/>
                </a:gs>
                <a:gs pos="100000">
                  <a:srgbClr val="1D3164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38100" dir="5400000" algn="t" rotWithShape="0">
                <a:prstClr val="black">
                  <a:alpha val="2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Semilight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735131" y="2854813"/>
              <a:ext cx="595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solidFill>
                    <a:schemeClr val="bg1"/>
                  </a:solidFill>
                </a:rPr>
                <a:t>ii.</a:t>
              </a:r>
              <a:endParaRPr lang="en-ZA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6658568" y="1879526"/>
            <a:ext cx="900000" cy="900000"/>
            <a:chOff x="2529713" y="2666423"/>
            <a:chExt cx="900000" cy="900000"/>
          </a:xfrm>
        </p:grpSpPr>
        <p:sp>
          <p:nvSpPr>
            <p:cNvPr id="46" name="Oval 45"/>
            <p:cNvSpPr/>
            <p:nvPr/>
          </p:nvSpPr>
          <p:spPr>
            <a:xfrm>
              <a:off x="2529713" y="2666423"/>
              <a:ext cx="900000" cy="900000"/>
            </a:xfrm>
            <a:prstGeom prst="ellipse">
              <a:avLst/>
            </a:prstGeom>
            <a:gradFill flip="none" rotWithShape="1">
              <a:gsLst>
                <a:gs pos="52000">
                  <a:srgbClr val="8D5632">
                    <a:lumMod val="99000"/>
                    <a:lumOff val="1000"/>
                  </a:srgbClr>
                </a:gs>
                <a:gs pos="0">
                  <a:srgbClr val="FC7B01"/>
                </a:gs>
                <a:gs pos="100000">
                  <a:srgbClr val="1D3164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38100" dir="5400000" algn="t" rotWithShape="0">
                <a:prstClr val="black">
                  <a:alpha val="2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Semilight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735131" y="2854813"/>
              <a:ext cx="595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solidFill>
                    <a:schemeClr val="bg1"/>
                  </a:solidFill>
                </a:rPr>
                <a:t>iv.</a:t>
              </a:r>
              <a:endParaRPr lang="en-ZA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8717949" y="1856361"/>
            <a:ext cx="900000" cy="900000"/>
            <a:chOff x="2529713" y="2666423"/>
            <a:chExt cx="900000" cy="900000"/>
          </a:xfrm>
        </p:grpSpPr>
        <p:sp>
          <p:nvSpPr>
            <p:cNvPr id="49" name="Oval 48"/>
            <p:cNvSpPr/>
            <p:nvPr/>
          </p:nvSpPr>
          <p:spPr>
            <a:xfrm>
              <a:off x="2529713" y="2666423"/>
              <a:ext cx="900000" cy="900000"/>
            </a:xfrm>
            <a:prstGeom prst="ellipse">
              <a:avLst/>
            </a:prstGeom>
            <a:gradFill flip="none" rotWithShape="1">
              <a:gsLst>
                <a:gs pos="52000">
                  <a:srgbClr val="8D5632">
                    <a:lumMod val="99000"/>
                    <a:lumOff val="1000"/>
                  </a:srgbClr>
                </a:gs>
                <a:gs pos="0">
                  <a:srgbClr val="FC7B01"/>
                </a:gs>
                <a:gs pos="100000">
                  <a:srgbClr val="1D3164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38100" dir="5400000" algn="t" rotWithShape="0">
                <a:prstClr val="black">
                  <a:alpha val="2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Semilight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735131" y="2854813"/>
              <a:ext cx="595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chemeClr val="bg1"/>
                  </a:solidFill>
                </a:rPr>
                <a:t>v</a:t>
              </a:r>
              <a:r>
                <a:rPr lang="en-US" sz="2800" dirty="0" smtClean="0">
                  <a:solidFill>
                    <a:schemeClr val="bg1"/>
                  </a:solidFill>
                </a:rPr>
                <a:t>.</a:t>
              </a:r>
              <a:endParaRPr lang="en-ZA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10622605" y="1798073"/>
            <a:ext cx="900000" cy="900000"/>
            <a:chOff x="2529713" y="2666423"/>
            <a:chExt cx="900000" cy="900000"/>
          </a:xfrm>
        </p:grpSpPr>
        <p:sp>
          <p:nvSpPr>
            <p:cNvPr id="52" name="Oval 51"/>
            <p:cNvSpPr/>
            <p:nvPr/>
          </p:nvSpPr>
          <p:spPr>
            <a:xfrm>
              <a:off x="2529713" y="2666423"/>
              <a:ext cx="900000" cy="900000"/>
            </a:xfrm>
            <a:prstGeom prst="ellipse">
              <a:avLst/>
            </a:prstGeom>
            <a:gradFill flip="none" rotWithShape="1">
              <a:gsLst>
                <a:gs pos="52000">
                  <a:srgbClr val="8D5632">
                    <a:lumMod val="99000"/>
                    <a:lumOff val="1000"/>
                  </a:srgbClr>
                </a:gs>
                <a:gs pos="0">
                  <a:srgbClr val="FC7B01"/>
                </a:gs>
                <a:gs pos="100000">
                  <a:srgbClr val="1D3164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38100" dir="5400000" algn="t" rotWithShape="0">
                <a:prstClr val="black">
                  <a:alpha val="2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Semilight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735131" y="2854813"/>
              <a:ext cx="595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solidFill>
                    <a:schemeClr val="bg1"/>
                  </a:solidFill>
                </a:rPr>
                <a:t>vi.</a:t>
              </a:r>
              <a:endParaRPr lang="en-ZA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4572355" y="1854398"/>
            <a:ext cx="900000" cy="900000"/>
            <a:chOff x="2529713" y="2666423"/>
            <a:chExt cx="900000" cy="900000"/>
          </a:xfrm>
        </p:grpSpPr>
        <p:sp>
          <p:nvSpPr>
            <p:cNvPr id="55" name="Oval 54"/>
            <p:cNvSpPr/>
            <p:nvPr/>
          </p:nvSpPr>
          <p:spPr>
            <a:xfrm>
              <a:off x="2529713" y="2666423"/>
              <a:ext cx="900000" cy="900000"/>
            </a:xfrm>
            <a:prstGeom prst="ellipse">
              <a:avLst/>
            </a:prstGeom>
            <a:gradFill flip="none" rotWithShape="1">
              <a:gsLst>
                <a:gs pos="52000">
                  <a:srgbClr val="8D5632">
                    <a:lumMod val="99000"/>
                    <a:lumOff val="1000"/>
                  </a:srgbClr>
                </a:gs>
                <a:gs pos="0">
                  <a:srgbClr val="FC7B01"/>
                </a:gs>
                <a:gs pos="100000">
                  <a:srgbClr val="1D3164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38100" dir="5400000" algn="t" rotWithShape="0">
                <a:prstClr val="black">
                  <a:alpha val="2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Semilight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735131" y="2854813"/>
              <a:ext cx="595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solidFill>
                    <a:schemeClr val="bg1"/>
                  </a:solidFill>
                </a:rPr>
                <a:t>iii.</a:t>
              </a:r>
              <a:endParaRPr lang="en-ZA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63" name="Oval 62"/>
          <p:cNvSpPr/>
          <p:nvPr/>
        </p:nvSpPr>
        <p:spPr>
          <a:xfrm>
            <a:off x="10899991" y="3533489"/>
            <a:ext cx="595086" cy="595086"/>
          </a:xfrm>
          <a:prstGeom prst="ellipse">
            <a:avLst/>
          </a:prstGeom>
          <a:solidFill>
            <a:srgbClr val="6600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Segoe UI Semilight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0485992" y="4235367"/>
            <a:ext cx="1423084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600" dirty="0" smtClean="0">
                <a:latin typeface="Segoe UI Semibold"/>
              </a:rPr>
              <a:t>Monitor and </a:t>
            </a:r>
            <a:r>
              <a:rPr lang="fr-FR" sz="1600" dirty="0" err="1" smtClean="0">
                <a:latin typeface="Segoe UI Semibold"/>
              </a:rPr>
              <a:t>maintain</a:t>
            </a:r>
            <a:endParaRPr lang="fr-FR" sz="1600" dirty="0">
              <a:latin typeface="Segoe UI Semibol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87018" y="5037735"/>
            <a:ext cx="15327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4400" dirty="0" smtClean="0">
                <a:solidFill>
                  <a:prstClr val="black"/>
                </a:solidFill>
                <a:latin typeface="Segoe UI Semibold"/>
              </a:rPr>
              <a:t>100%</a:t>
            </a:r>
            <a:endParaRPr lang="en-US" sz="4400" dirty="0">
              <a:solidFill>
                <a:prstClr val="black"/>
              </a:solidFill>
              <a:latin typeface="Segoe UI Semibold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030805" y="5066363"/>
            <a:ext cx="15327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4400" dirty="0" smtClean="0">
                <a:solidFill>
                  <a:prstClr val="black"/>
                </a:solidFill>
                <a:latin typeface="Segoe UI Semibold"/>
              </a:rPr>
              <a:t>100%</a:t>
            </a:r>
            <a:endParaRPr lang="en-US" sz="4400" dirty="0">
              <a:solidFill>
                <a:prstClr val="black"/>
              </a:solidFill>
              <a:latin typeface="Segoe UI Semibold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178823" y="5037734"/>
            <a:ext cx="15327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4400" dirty="0" smtClean="0">
                <a:solidFill>
                  <a:prstClr val="black"/>
                </a:solidFill>
                <a:latin typeface="Segoe UI Semibold"/>
              </a:rPr>
              <a:t>100%</a:t>
            </a:r>
            <a:endParaRPr lang="en-US" sz="4400" dirty="0">
              <a:solidFill>
                <a:prstClr val="black"/>
              </a:solidFill>
              <a:latin typeface="Segoe UI Semibold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473548" y="5089392"/>
            <a:ext cx="15327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4400" dirty="0" smtClean="0">
                <a:solidFill>
                  <a:prstClr val="black"/>
                </a:solidFill>
                <a:latin typeface="Segoe UI Semibold"/>
              </a:rPr>
              <a:t>75%</a:t>
            </a:r>
            <a:endParaRPr lang="en-US" sz="4400" dirty="0">
              <a:solidFill>
                <a:prstClr val="black"/>
              </a:solidFill>
              <a:latin typeface="Segoe UI Semibold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8717949" y="5066362"/>
            <a:ext cx="15327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4400" dirty="0" smtClean="0">
                <a:solidFill>
                  <a:prstClr val="black"/>
                </a:solidFill>
                <a:latin typeface="Segoe UI Semibold"/>
              </a:rPr>
              <a:t>17%</a:t>
            </a:r>
            <a:endParaRPr lang="en-US" sz="4400" dirty="0">
              <a:solidFill>
                <a:prstClr val="black"/>
              </a:solidFill>
              <a:latin typeface="Segoe UI Semibold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0444640" y="5089392"/>
            <a:ext cx="15327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4400" dirty="0">
                <a:solidFill>
                  <a:prstClr val="black"/>
                </a:solidFill>
                <a:latin typeface="Segoe UI Semibold"/>
              </a:rPr>
              <a:t>35%</a:t>
            </a:r>
            <a:endParaRPr lang="en-US" sz="4400" dirty="0">
              <a:solidFill>
                <a:prstClr val="black"/>
              </a:solidFill>
              <a:latin typeface="Segoe UI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273984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Office Theme">
  <a:themeElements>
    <a:clrScheme name="Custom 9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AFABAB"/>
      </a:accent1>
      <a:accent2>
        <a:srgbClr val="E2583D"/>
      </a:accent2>
      <a:accent3>
        <a:srgbClr val="78D2D2"/>
      </a:accent3>
      <a:accent4>
        <a:srgbClr val="3B3939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Theme">
  <a:themeElements>
    <a:clrScheme name="Custom 9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AFABAB"/>
      </a:accent1>
      <a:accent2>
        <a:srgbClr val="E2583D"/>
      </a:accent2>
      <a:accent3>
        <a:srgbClr val="78D2D2"/>
      </a:accent3>
      <a:accent4>
        <a:srgbClr val="3B3939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Custom 4">
    <a:majorFont>
      <a:latin typeface="Segoe UI Semibold"/>
      <a:ea typeface=""/>
      <a:cs typeface=""/>
    </a:majorFont>
    <a:minorFont>
      <a:latin typeface="Segoe UI Semiligh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Custom 4">
    <a:majorFont>
      <a:latin typeface="Segoe UI Semibold"/>
      <a:ea typeface=""/>
      <a:cs typeface=""/>
    </a:majorFont>
    <a:minorFont>
      <a:latin typeface="Segoe UI Semiligh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Custom 4">
    <a:majorFont>
      <a:latin typeface="Segoe UI Semibold"/>
      <a:ea typeface=""/>
      <a:cs typeface=""/>
    </a:majorFont>
    <a:minorFont>
      <a:latin typeface="Segoe UI Semiligh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631</TotalTime>
  <Words>2752</Words>
  <Application>Microsoft Office PowerPoint</Application>
  <PresentationFormat>Widescreen</PresentationFormat>
  <Paragraphs>625</Paragraphs>
  <Slides>24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24</vt:i4>
      </vt:variant>
    </vt:vector>
  </HeadingPairs>
  <TitlesOfParts>
    <vt:vector size="40" baseType="lpstr">
      <vt:lpstr>Arial</vt:lpstr>
      <vt:lpstr>Calibri</vt:lpstr>
      <vt:lpstr>Calibri Light</vt:lpstr>
      <vt:lpstr>Century Gothic</vt:lpstr>
      <vt:lpstr>Consolas</vt:lpstr>
      <vt:lpstr>Georgia</vt:lpstr>
      <vt:lpstr>Lato</vt:lpstr>
      <vt:lpstr>Segoe UI</vt:lpstr>
      <vt:lpstr>Segoe UI Light</vt:lpstr>
      <vt:lpstr>Segoe UI Semibold</vt:lpstr>
      <vt:lpstr>Segoe UI Semilight</vt:lpstr>
      <vt:lpstr>Verdana</vt:lpstr>
      <vt:lpstr>2_Office Theme</vt:lpstr>
      <vt:lpstr>Office Theme</vt:lpstr>
      <vt:lpstr>3_Office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At a Management Area and Centre level, different components of the SDM are being realised according to the processes with overlaps in certain areas</vt:lpstr>
      <vt:lpstr>The current shift structure does not appear to be aligned to operational needs in many cases…</vt:lpstr>
      <vt:lpstr>… and the variability in the staff to inmate ratio at a centre level compounds the complexity of the environment</vt:lpstr>
      <vt:lpstr>Process gaps in Incarceration are linked to ICT gaps, sharing of human resources and coordination with external stakeholders</vt:lpstr>
      <vt:lpstr>Process gaps in Security relate to non-compliance, perceived staff shortages, technology and high variability in demand for security services</vt:lpstr>
      <vt:lpstr>Process gaps in Rehabilitation are linked to sharing of human resources, insufficient security personnel and skill.</vt:lpstr>
      <vt:lpstr>Process gaps in Care are linked to non-dedicated resources, ICT, facilities and staff retention</vt:lpstr>
      <vt:lpstr>Process gaps in Social Reintegration are linked to vehicles, volume, lack of ICT systems and community instability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Correctional Services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Anbigay Naicker</dc:creator>
  <cp:lastModifiedBy>Anbigay Naicker</cp:lastModifiedBy>
  <cp:revision>74</cp:revision>
  <dcterms:created xsi:type="dcterms:W3CDTF">2020-09-29T12:34:43Z</dcterms:created>
  <dcterms:modified xsi:type="dcterms:W3CDTF">2020-10-08T17:12:37Z</dcterms:modified>
</cp:coreProperties>
</file>