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 id="2147483672" r:id="rId2"/>
  </p:sldMasterIdLst>
  <p:notesMasterIdLst>
    <p:notesMasterId r:id="rId26"/>
  </p:notesMasterIdLst>
  <p:handoutMasterIdLst>
    <p:handoutMasterId r:id="rId27"/>
  </p:handoutMasterIdLst>
  <p:sldIdLst>
    <p:sldId id="257" r:id="rId3"/>
    <p:sldId id="260" r:id="rId4"/>
    <p:sldId id="266" r:id="rId5"/>
    <p:sldId id="267" r:id="rId6"/>
    <p:sldId id="265" r:id="rId7"/>
    <p:sldId id="263" r:id="rId8"/>
    <p:sldId id="269" r:id="rId9"/>
    <p:sldId id="283" r:id="rId10"/>
    <p:sldId id="274" r:id="rId11"/>
    <p:sldId id="282" r:id="rId12"/>
    <p:sldId id="272" r:id="rId13"/>
    <p:sldId id="273" r:id="rId14"/>
    <p:sldId id="275" r:id="rId15"/>
    <p:sldId id="271" r:id="rId16"/>
    <p:sldId id="270" r:id="rId17"/>
    <p:sldId id="276" r:id="rId18"/>
    <p:sldId id="278" r:id="rId19"/>
    <p:sldId id="279" r:id="rId20"/>
    <p:sldId id="284" r:id="rId21"/>
    <p:sldId id="285" r:id="rId22"/>
    <p:sldId id="286" r:id="rId23"/>
    <p:sldId id="287" r:id="rId24"/>
    <p:sldId id="288" r:id="rId25"/>
  </p:sldIdLst>
  <p:sldSz cx="91265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73"/>
    <p:restoredTop sz="97225"/>
  </p:normalViewPr>
  <p:slideViewPr>
    <p:cSldViewPr snapToGrid="0" snapToObjects="1">
      <p:cViewPr varScale="1">
        <p:scale>
          <a:sx n="85" d="100"/>
          <a:sy n="85" d="100"/>
        </p:scale>
        <p:origin x="15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40DC0A5-A86E-4ABD-B0DC-24970BF65EBB}" type="datetimeFigureOut">
              <a:rPr lang="en-ZA" smtClean="0"/>
              <a:t>2020/11/25</a:t>
            </a:fld>
            <a:endParaRPr lang="en-Z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DA3C9F-BE17-4A91-9006-628B4A5C5E76}" type="slidenum">
              <a:rPr lang="en-ZA" smtClean="0"/>
              <a:t>‹#›</a:t>
            </a:fld>
            <a:endParaRPr lang="en-ZA"/>
          </a:p>
        </p:txBody>
      </p:sp>
    </p:spTree>
    <p:extLst>
      <p:ext uri="{BB962C8B-B14F-4D97-AF65-F5344CB8AC3E}">
        <p14:creationId xmlns:p14="http://schemas.microsoft.com/office/powerpoint/2010/main" val="667502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57ADE5-15C1-A54B-874C-72B12F78043E}" type="datetimeFigureOut">
              <a:rPr lang="en-US" smtClean="0"/>
              <a:t>11/25/2020</a:t>
            </a:fld>
            <a:endParaRPr lang="en-US"/>
          </a:p>
        </p:txBody>
      </p:sp>
      <p:sp>
        <p:nvSpPr>
          <p:cNvPr id="4" name="Slide Image Placeholder 3"/>
          <p:cNvSpPr>
            <a:spLocks noGrp="1" noRot="1" noChangeAspect="1"/>
          </p:cNvSpPr>
          <p:nvPr>
            <p:ph type="sldImg" idx="2"/>
          </p:nvPr>
        </p:nvSpPr>
        <p:spPr>
          <a:xfrm>
            <a:off x="1374775" y="1143000"/>
            <a:ext cx="4108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9921F3-9F47-664D-892E-81AF3ED0032F}" type="slidenum">
              <a:rPr lang="en-US" smtClean="0"/>
              <a:t>‹#›</a:t>
            </a:fld>
            <a:endParaRPr lang="en-US"/>
          </a:p>
        </p:txBody>
      </p:sp>
    </p:spTree>
    <p:extLst>
      <p:ext uri="{BB962C8B-B14F-4D97-AF65-F5344CB8AC3E}">
        <p14:creationId xmlns:p14="http://schemas.microsoft.com/office/powerpoint/2010/main" val="1967558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9921F3-9F47-664D-892E-81AF3ED0032F}" type="slidenum">
              <a:rPr lang="en-US" smtClean="0"/>
              <a:t>19</a:t>
            </a:fld>
            <a:endParaRPr lang="en-US" dirty="0"/>
          </a:p>
        </p:txBody>
      </p:sp>
    </p:spTree>
    <p:extLst>
      <p:ext uri="{BB962C8B-B14F-4D97-AF65-F5344CB8AC3E}">
        <p14:creationId xmlns:p14="http://schemas.microsoft.com/office/powerpoint/2010/main" val="47706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900" b="1" dirty="0">
                <a:latin typeface="Arial" panose="020B0604020202020204" pitchFamily="34" charset="0"/>
                <a:cs typeface="Arial" panose="020B0604020202020204" pitchFamily="34" charset="0"/>
              </a:rPr>
              <a:t>If no reforms are enacted, we expect the following to happen: </a:t>
            </a:r>
          </a:p>
          <a:p>
            <a:pPr marL="171450" indent="-171450">
              <a:buFont typeface="Arial" panose="020B0604020202020204" pitchFamily="34" charset="0"/>
              <a:buChar char="•"/>
            </a:pPr>
            <a:r>
              <a:rPr lang="en-ZA" sz="900" b="0" dirty="0">
                <a:latin typeface="Arial" panose="020B0604020202020204" pitchFamily="34" charset="0"/>
                <a:cs typeface="Arial" panose="020B0604020202020204" pitchFamily="34" charset="0"/>
              </a:rPr>
              <a:t>GDP growth would remain low owing to structural impediments</a:t>
            </a:r>
          </a:p>
          <a:p>
            <a:pPr marL="171450" indent="-171450">
              <a:buFont typeface="Arial" panose="020B0604020202020204" pitchFamily="34" charset="0"/>
              <a:buChar char="•"/>
            </a:pPr>
            <a:r>
              <a:rPr lang="en-ZA" sz="900" b="0" dirty="0">
                <a:latin typeface="Arial" panose="020B0604020202020204" pitchFamily="34" charset="0"/>
                <a:cs typeface="Arial" panose="020B0604020202020204" pitchFamily="34" charset="0"/>
              </a:rPr>
              <a:t>There would be a further deterioration in public finances</a:t>
            </a:r>
          </a:p>
          <a:p>
            <a:pPr marL="171450" indent="-171450">
              <a:buFont typeface="Arial" panose="020B0604020202020204" pitchFamily="34" charset="0"/>
              <a:buChar char="•"/>
            </a:pPr>
            <a:r>
              <a:rPr lang="en-ZA" sz="900" dirty="0">
                <a:latin typeface="Arial" panose="020B0604020202020204" pitchFamily="34" charset="0"/>
                <a:cs typeface="Arial" panose="020B0604020202020204" pitchFamily="34" charset="0"/>
              </a:rPr>
              <a:t>The increased fiscal deficit takes the  sovereign borrowing requirement to unsustainable levels. </a:t>
            </a:r>
          </a:p>
          <a:p>
            <a:pPr marL="171450" indent="-171450">
              <a:buFont typeface="Arial" panose="020B0604020202020204" pitchFamily="34" charset="0"/>
              <a:buChar char="•"/>
            </a:pPr>
            <a:r>
              <a:rPr lang="en-ZA" sz="900" dirty="0">
                <a:latin typeface="Arial" panose="020B0604020202020204" pitchFamily="34" charset="0"/>
                <a:cs typeface="Arial" panose="020B0604020202020204" pitchFamily="34" charset="0"/>
              </a:rPr>
              <a:t>Lower credit worthiness creates </a:t>
            </a:r>
            <a:r>
              <a:rPr lang="en-GB" sz="900" dirty="0">
                <a:latin typeface="Arial" panose="020B0604020202020204" pitchFamily="34" charset="0"/>
                <a:cs typeface="Arial" panose="020B0604020202020204" pitchFamily="34" charset="0"/>
              </a:rPr>
              <a:t>higher risk aversion towards SA’s assets, elevating the risk premium and government bond yields, and weakening the currency .</a:t>
            </a:r>
          </a:p>
          <a:p>
            <a:pPr marL="171450" indent="-171450">
              <a:buFont typeface="Arial" panose="020B0604020202020204" pitchFamily="34" charset="0"/>
              <a:buChar char="•"/>
            </a:pPr>
            <a:r>
              <a:rPr lang="en-GB" sz="900" dirty="0">
                <a:latin typeface="Arial" panose="020B0604020202020204" pitchFamily="34" charset="0"/>
                <a:cs typeface="Arial" panose="020B0604020202020204" pitchFamily="34" charset="0"/>
              </a:rPr>
              <a:t>The increased bond yields crowd out private investment as the cost of borrowing across all asset classes increase.</a:t>
            </a:r>
          </a:p>
          <a:p>
            <a:pPr marL="171450" indent="-171450">
              <a:buFont typeface="Arial" panose="020B0604020202020204" pitchFamily="34" charset="0"/>
              <a:buChar char="•"/>
            </a:pPr>
            <a:r>
              <a:rPr lang="en-GB" sz="900" dirty="0">
                <a:latin typeface="Arial" panose="020B0604020202020204" pitchFamily="34" charset="0"/>
                <a:cs typeface="Arial" panose="020B0604020202020204" pitchFamily="34" charset="0"/>
              </a:rPr>
              <a:t>This lowers appetite to investment, reducing production levels and employment demand, leading to slow growth in wages and household consumption. </a:t>
            </a:r>
          </a:p>
          <a:p>
            <a:pPr marL="171450" indent="-171450">
              <a:buFont typeface="Arial" panose="020B0604020202020204" pitchFamily="34" charset="0"/>
              <a:buChar char="•"/>
            </a:pPr>
            <a:r>
              <a:rPr lang="en-GB" sz="900" dirty="0">
                <a:latin typeface="Arial" panose="020B0604020202020204" pitchFamily="34" charset="0"/>
                <a:cs typeface="Arial" panose="020B0604020202020204" pitchFamily="34" charset="0"/>
              </a:rPr>
              <a:t>The crowding out of private sector investment continues into the medium-to-long term, further eroding capital stock accumulation and production, reducing the productive capacity of the economy. </a:t>
            </a:r>
          </a:p>
          <a:p>
            <a:pPr marL="171450" indent="-171450">
              <a:buFont typeface="Arial" panose="020B0604020202020204" pitchFamily="34" charset="0"/>
              <a:buChar char="•"/>
            </a:pPr>
            <a:r>
              <a:rPr lang="en-ZA" sz="900" dirty="0">
                <a:latin typeface="Arial" panose="020B0604020202020204" pitchFamily="34" charset="0"/>
                <a:cs typeface="Arial" panose="020B0604020202020204" pitchFamily="34" charset="0"/>
              </a:rPr>
              <a:t>The level of GDP only reaches 2019 levels by 2028, while inflation remains above the baseline in the first 6 years (2020-2025)</a:t>
            </a:r>
          </a:p>
          <a:p>
            <a:endParaRPr lang="en-ZA" dirty="0"/>
          </a:p>
        </p:txBody>
      </p:sp>
      <p:sp>
        <p:nvSpPr>
          <p:cNvPr id="4" name="Slide Number Placeholder 3"/>
          <p:cNvSpPr>
            <a:spLocks noGrp="1"/>
          </p:cNvSpPr>
          <p:nvPr>
            <p:ph type="sldNum" sz="quarter" idx="10"/>
          </p:nvPr>
        </p:nvSpPr>
        <p:spPr/>
        <p:txBody>
          <a:bodyPr/>
          <a:lstStyle/>
          <a:p>
            <a:fld id="{8F9921F3-9F47-664D-892E-81AF3ED0032F}" type="slidenum">
              <a:rPr lang="en-US" smtClean="0"/>
              <a:t>20</a:t>
            </a:fld>
            <a:endParaRPr lang="en-US" dirty="0"/>
          </a:p>
        </p:txBody>
      </p:sp>
    </p:spTree>
    <p:extLst>
      <p:ext uri="{BB962C8B-B14F-4D97-AF65-F5344CB8AC3E}">
        <p14:creationId xmlns:p14="http://schemas.microsoft.com/office/powerpoint/2010/main" val="3437717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900" b="1" dirty="0">
                <a:latin typeface="Arial" panose="020B0604020202020204" pitchFamily="34" charset="0"/>
                <a:cs typeface="Arial" panose="020B0604020202020204" pitchFamily="34" charset="0"/>
              </a:rPr>
              <a:t>I</a:t>
            </a:r>
            <a:endParaRPr lang="en-ZA" dirty="0"/>
          </a:p>
        </p:txBody>
      </p:sp>
      <p:sp>
        <p:nvSpPr>
          <p:cNvPr id="4" name="Slide Number Placeholder 3"/>
          <p:cNvSpPr>
            <a:spLocks noGrp="1"/>
          </p:cNvSpPr>
          <p:nvPr>
            <p:ph type="sldNum" sz="quarter" idx="10"/>
          </p:nvPr>
        </p:nvSpPr>
        <p:spPr/>
        <p:txBody>
          <a:bodyPr/>
          <a:lstStyle/>
          <a:p>
            <a:fld id="{8F9921F3-9F47-664D-892E-81AF3ED0032F}" type="slidenum">
              <a:rPr lang="en-US" smtClean="0"/>
              <a:t>21</a:t>
            </a:fld>
            <a:endParaRPr lang="en-US" dirty="0"/>
          </a:p>
        </p:txBody>
      </p:sp>
    </p:spTree>
    <p:extLst>
      <p:ext uri="{BB962C8B-B14F-4D97-AF65-F5344CB8AC3E}">
        <p14:creationId xmlns:p14="http://schemas.microsoft.com/office/powerpoint/2010/main" val="30885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900" b="1" dirty="0">
                <a:latin typeface="Arial" panose="020B0604020202020204" pitchFamily="34" charset="0"/>
                <a:cs typeface="Arial" panose="020B0604020202020204" pitchFamily="34" charset="0"/>
              </a:rPr>
              <a:t>I</a:t>
            </a:r>
            <a:endParaRPr lang="en-ZA" dirty="0"/>
          </a:p>
        </p:txBody>
      </p:sp>
      <p:sp>
        <p:nvSpPr>
          <p:cNvPr id="4" name="Slide Number Placeholder 3"/>
          <p:cNvSpPr>
            <a:spLocks noGrp="1"/>
          </p:cNvSpPr>
          <p:nvPr>
            <p:ph type="sldNum" sz="quarter" idx="10"/>
          </p:nvPr>
        </p:nvSpPr>
        <p:spPr/>
        <p:txBody>
          <a:bodyPr/>
          <a:lstStyle/>
          <a:p>
            <a:fld id="{8F9921F3-9F47-664D-892E-81AF3ED0032F}" type="slidenum">
              <a:rPr lang="en-US" smtClean="0"/>
              <a:t>22</a:t>
            </a:fld>
            <a:endParaRPr lang="en-US" dirty="0"/>
          </a:p>
        </p:txBody>
      </p:sp>
    </p:spTree>
    <p:extLst>
      <p:ext uri="{BB962C8B-B14F-4D97-AF65-F5344CB8AC3E}">
        <p14:creationId xmlns:p14="http://schemas.microsoft.com/office/powerpoint/2010/main" val="967229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491" y="1122363"/>
            <a:ext cx="7757557" cy="2387600"/>
          </a:xfrm>
        </p:spPr>
        <p:txBody>
          <a:bodyPr anchor="b"/>
          <a:lstStyle>
            <a:lvl1pPr algn="ctr">
              <a:defRPr sz="5989"/>
            </a:lvl1pPr>
          </a:lstStyle>
          <a:p>
            <a:r>
              <a:rPr lang="en-US"/>
              <a:t>Click to edit Master title style</a:t>
            </a:r>
            <a:endParaRPr lang="en-US" dirty="0"/>
          </a:p>
        </p:txBody>
      </p:sp>
      <p:sp>
        <p:nvSpPr>
          <p:cNvPr id="3" name="Subtitle 2"/>
          <p:cNvSpPr>
            <a:spLocks noGrp="1"/>
          </p:cNvSpPr>
          <p:nvPr>
            <p:ph type="subTitle" idx="1"/>
          </p:nvPr>
        </p:nvSpPr>
        <p:spPr>
          <a:xfrm>
            <a:off x="1140817" y="3602038"/>
            <a:ext cx="6844904" cy="1655762"/>
          </a:xfrm>
        </p:spPr>
        <p:txBody>
          <a:bodyPr/>
          <a:lstStyle>
            <a:lvl1pPr marL="0" indent="0" algn="ctr">
              <a:buNone/>
              <a:defRPr sz="2395"/>
            </a:lvl1pPr>
            <a:lvl2pPr marL="456331" indent="0" algn="ctr">
              <a:buNone/>
              <a:defRPr sz="1996"/>
            </a:lvl2pPr>
            <a:lvl3pPr marL="912663" indent="0" algn="ctr">
              <a:buNone/>
              <a:defRPr sz="1797"/>
            </a:lvl3pPr>
            <a:lvl4pPr marL="1368994" indent="0" algn="ctr">
              <a:buNone/>
              <a:defRPr sz="1597"/>
            </a:lvl4pPr>
            <a:lvl5pPr marL="1825325" indent="0" algn="ctr">
              <a:buNone/>
              <a:defRPr sz="1597"/>
            </a:lvl5pPr>
            <a:lvl6pPr marL="2281657" indent="0" algn="ctr">
              <a:buNone/>
              <a:defRPr sz="1597"/>
            </a:lvl6pPr>
            <a:lvl7pPr marL="2737988" indent="0" algn="ctr">
              <a:buNone/>
              <a:defRPr sz="1597"/>
            </a:lvl7pPr>
            <a:lvl8pPr marL="3194319" indent="0" algn="ctr">
              <a:buNone/>
              <a:defRPr sz="1597"/>
            </a:lvl8pPr>
            <a:lvl9pPr marL="3650651" indent="0" algn="ctr">
              <a:buNone/>
              <a:defRPr sz="1597"/>
            </a:lvl9pPr>
          </a:lstStyle>
          <a:p>
            <a:r>
              <a:rPr lang="en-US"/>
              <a:t>Click to edit Master subtitle style</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fld id="{5A1CD9A7-D116-824E-AB0D-7E21F004A3D9}" type="datetime1">
              <a:rPr lang="en-ZA" smtClean="0"/>
              <a:t>2020/11/25</a:t>
            </a:fld>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804634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fld id="{1B191042-A61B-9E41-BF9C-8A37F243699F}" type="datetime1">
              <a:rPr lang="en-ZA" smtClean="0"/>
              <a:t>2020/11/25</a:t>
            </a:fld>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971300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1179" y="365125"/>
            <a:ext cx="196791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7450" y="365125"/>
            <a:ext cx="5789648"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fld id="{F9400803-2887-0F4E-8C89-209320539ECF}" type="datetime1">
              <a:rPr lang="en-ZA" smtClean="0"/>
              <a:t>2020/11/25</a:t>
            </a:fld>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274940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491" y="1122363"/>
            <a:ext cx="7757557" cy="2387600"/>
          </a:xfrm>
        </p:spPr>
        <p:txBody>
          <a:bodyPr anchor="b"/>
          <a:lstStyle>
            <a:lvl1pPr algn="ctr">
              <a:defRPr sz="5989"/>
            </a:lvl1pPr>
          </a:lstStyle>
          <a:p>
            <a:r>
              <a:rPr lang="en-US"/>
              <a:t>Click to edit Master title style</a:t>
            </a:r>
            <a:endParaRPr lang="en-US" dirty="0"/>
          </a:p>
        </p:txBody>
      </p:sp>
      <p:sp>
        <p:nvSpPr>
          <p:cNvPr id="3" name="Subtitle 2"/>
          <p:cNvSpPr>
            <a:spLocks noGrp="1"/>
          </p:cNvSpPr>
          <p:nvPr>
            <p:ph type="subTitle" idx="1"/>
          </p:nvPr>
        </p:nvSpPr>
        <p:spPr>
          <a:xfrm>
            <a:off x="1140817" y="3602038"/>
            <a:ext cx="6844904" cy="1655762"/>
          </a:xfrm>
        </p:spPr>
        <p:txBody>
          <a:bodyPr/>
          <a:lstStyle>
            <a:lvl1pPr marL="0" indent="0" algn="ctr">
              <a:buNone/>
              <a:defRPr sz="2395"/>
            </a:lvl1pPr>
            <a:lvl2pPr marL="456331" indent="0" algn="ctr">
              <a:buNone/>
              <a:defRPr sz="1996"/>
            </a:lvl2pPr>
            <a:lvl3pPr marL="912663" indent="0" algn="ctr">
              <a:buNone/>
              <a:defRPr sz="1797"/>
            </a:lvl3pPr>
            <a:lvl4pPr marL="1368994" indent="0" algn="ctr">
              <a:buNone/>
              <a:defRPr sz="1597"/>
            </a:lvl4pPr>
            <a:lvl5pPr marL="1825325" indent="0" algn="ctr">
              <a:buNone/>
              <a:defRPr sz="1597"/>
            </a:lvl5pPr>
            <a:lvl6pPr marL="2281657" indent="0" algn="ctr">
              <a:buNone/>
              <a:defRPr sz="1597"/>
            </a:lvl6pPr>
            <a:lvl7pPr marL="2737988" indent="0" algn="ctr">
              <a:buNone/>
              <a:defRPr sz="1597"/>
            </a:lvl7pPr>
            <a:lvl8pPr marL="3194319" indent="0" algn="ctr">
              <a:buNone/>
              <a:defRPr sz="1597"/>
            </a:lvl8pPr>
            <a:lvl9pPr marL="3650651" indent="0" algn="ctr">
              <a:buNone/>
              <a:defRPr sz="1597"/>
            </a:lvl9pPr>
          </a:lstStyle>
          <a:p>
            <a:r>
              <a:rPr lang="en-US"/>
              <a:t>Click to edit Master subtitle style</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09738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1"/>
            <a:ext cx="8421624" cy="1257300"/>
          </a:xfrm>
        </p:spPr>
        <p:txBody>
          <a:bodyPr/>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42900" y="1485901"/>
            <a:ext cx="8421624" cy="4598376"/>
          </a:xfrm>
        </p:spPr>
        <p:txBody>
          <a:bodyPr>
            <a:normAutofit/>
          </a:bodyPr>
          <a:lstStyle>
            <a:lvl1pPr marL="0" indent="0">
              <a:buNone/>
              <a:defRPr sz="1600"/>
            </a:lvl1pPr>
            <a:lvl2pPr marL="456331" indent="0">
              <a:buNone/>
              <a:defRPr sz="1600"/>
            </a:lvl2pPr>
            <a:lvl3pPr marL="912662" indent="0">
              <a:buNone/>
              <a:defRPr sz="1600"/>
            </a:lvl3pPr>
            <a:lvl4pPr marL="1368994" indent="0">
              <a:buNone/>
              <a:defRPr sz="1600"/>
            </a:lvl4pPr>
            <a:lvl5pPr marL="1825325"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95476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2697" y="1709740"/>
            <a:ext cx="7871639" cy="2852737"/>
          </a:xfrm>
        </p:spPr>
        <p:txBody>
          <a:bodyPr anchor="b"/>
          <a:lstStyle>
            <a:lvl1pPr>
              <a:defRPr sz="5989"/>
            </a:lvl1pPr>
          </a:lstStyle>
          <a:p>
            <a:r>
              <a:rPr lang="en-US"/>
              <a:t>Click to edit Master title style</a:t>
            </a:r>
            <a:endParaRPr lang="en-US" dirty="0"/>
          </a:p>
        </p:txBody>
      </p:sp>
      <p:sp>
        <p:nvSpPr>
          <p:cNvPr id="3" name="Text Placeholder 2"/>
          <p:cNvSpPr>
            <a:spLocks noGrp="1"/>
          </p:cNvSpPr>
          <p:nvPr>
            <p:ph type="body" idx="1"/>
          </p:nvPr>
        </p:nvSpPr>
        <p:spPr>
          <a:xfrm>
            <a:off x="622697" y="4589465"/>
            <a:ext cx="7871639" cy="1500187"/>
          </a:xfrm>
        </p:spPr>
        <p:txBody>
          <a:bodyPr/>
          <a:lstStyle>
            <a:lvl1pPr marL="0" indent="0">
              <a:buNone/>
              <a:defRPr sz="2395">
                <a:solidFill>
                  <a:schemeClr val="tx1"/>
                </a:solidFill>
              </a:defRPr>
            </a:lvl1pPr>
            <a:lvl2pPr marL="456331" indent="0">
              <a:buNone/>
              <a:defRPr sz="1996">
                <a:solidFill>
                  <a:schemeClr val="tx1">
                    <a:tint val="75000"/>
                  </a:schemeClr>
                </a:solidFill>
              </a:defRPr>
            </a:lvl2pPr>
            <a:lvl3pPr marL="912663" indent="0">
              <a:buNone/>
              <a:defRPr sz="1797">
                <a:solidFill>
                  <a:schemeClr val="tx1">
                    <a:tint val="75000"/>
                  </a:schemeClr>
                </a:solidFill>
              </a:defRPr>
            </a:lvl3pPr>
            <a:lvl4pPr marL="1368994" indent="0">
              <a:buNone/>
              <a:defRPr sz="1597">
                <a:solidFill>
                  <a:schemeClr val="tx1">
                    <a:tint val="75000"/>
                  </a:schemeClr>
                </a:solidFill>
              </a:defRPr>
            </a:lvl4pPr>
            <a:lvl5pPr marL="1825325" indent="0">
              <a:buNone/>
              <a:defRPr sz="1597">
                <a:solidFill>
                  <a:schemeClr val="tx1">
                    <a:tint val="75000"/>
                  </a:schemeClr>
                </a:solidFill>
              </a:defRPr>
            </a:lvl5pPr>
            <a:lvl6pPr marL="2281657" indent="0">
              <a:buNone/>
              <a:defRPr sz="1597">
                <a:solidFill>
                  <a:schemeClr val="tx1">
                    <a:tint val="75000"/>
                  </a:schemeClr>
                </a:solidFill>
              </a:defRPr>
            </a:lvl6pPr>
            <a:lvl7pPr marL="2737988" indent="0">
              <a:buNone/>
              <a:defRPr sz="1597">
                <a:solidFill>
                  <a:schemeClr val="tx1">
                    <a:tint val="75000"/>
                  </a:schemeClr>
                </a:solidFill>
              </a:defRPr>
            </a:lvl7pPr>
            <a:lvl8pPr marL="3194319" indent="0">
              <a:buNone/>
              <a:defRPr sz="1597">
                <a:solidFill>
                  <a:schemeClr val="tx1">
                    <a:tint val="75000"/>
                  </a:schemeClr>
                </a:solidFill>
              </a:defRPr>
            </a:lvl8pPr>
            <a:lvl9pPr marL="3650651" indent="0">
              <a:buNone/>
              <a:defRPr sz="159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2900" y="5522057"/>
            <a:ext cx="2338021" cy="365125"/>
          </a:xfrm>
          <a:prstGeom prst="rect">
            <a:avLst/>
          </a:prstGeom>
        </p:spPr>
        <p:txBody>
          <a:bodyPr/>
          <a:lstStyle/>
          <a:p>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788118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7449" y="1825625"/>
            <a:ext cx="387877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0310" y="1825625"/>
            <a:ext cx="387877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342900" y="5522057"/>
            <a:ext cx="2338021" cy="365125"/>
          </a:xfrm>
          <a:prstGeom prst="rect">
            <a:avLst/>
          </a:prstGeom>
        </p:spPr>
        <p:txBody>
          <a:bodyPr/>
          <a:lstStyle/>
          <a:p>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673202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8638" y="365127"/>
            <a:ext cx="7871639"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8639" y="1681163"/>
            <a:ext cx="3860953" cy="823912"/>
          </a:xfrm>
        </p:spPr>
        <p:txBody>
          <a:bodyPr anchor="b"/>
          <a:lstStyle>
            <a:lvl1pPr marL="0" indent="0">
              <a:buNone/>
              <a:defRPr sz="2395" b="1"/>
            </a:lvl1pPr>
            <a:lvl2pPr marL="456331" indent="0">
              <a:buNone/>
              <a:defRPr sz="1996" b="1"/>
            </a:lvl2pPr>
            <a:lvl3pPr marL="912663" indent="0">
              <a:buNone/>
              <a:defRPr sz="1797" b="1"/>
            </a:lvl3pPr>
            <a:lvl4pPr marL="1368994" indent="0">
              <a:buNone/>
              <a:defRPr sz="1597" b="1"/>
            </a:lvl4pPr>
            <a:lvl5pPr marL="1825325" indent="0">
              <a:buNone/>
              <a:defRPr sz="1597" b="1"/>
            </a:lvl5pPr>
            <a:lvl6pPr marL="2281657" indent="0">
              <a:buNone/>
              <a:defRPr sz="1597" b="1"/>
            </a:lvl6pPr>
            <a:lvl7pPr marL="2737988" indent="0">
              <a:buNone/>
              <a:defRPr sz="1597" b="1"/>
            </a:lvl7pPr>
            <a:lvl8pPr marL="3194319" indent="0">
              <a:buNone/>
              <a:defRPr sz="1597" b="1"/>
            </a:lvl8pPr>
            <a:lvl9pPr marL="3650651" indent="0">
              <a:buNone/>
              <a:defRPr sz="1597" b="1"/>
            </a:lvl9pPr>
          </a:lstStyle>
          <a:p>
            <a:pPr lvl="0"/>
            <a:r>
              <a:rPr lang="en-US"/>
              <a:t>Click to edit Master text styles</a:t>
            </a:r>
          </a:p>
        </p:txBody>
      </p:sp>
      <p:sp>
        <p:nvSpPr>
          <p:cNvPr id="4" name="Content Placeholder 3"/>
          <p:cNvSpPr>
            <a:spLocks noGrp="1"/>
          </p:cNvSpPr>
          <p:nvPr>
            <p:ph sz="half" idx="2"/>
          </p:nvPr>
        </p:nvSpPr>
        <p:spPr>
          <a:xfrm>
            <a:off x="628639" y="2505075"/>
            <a:ext cx="386095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0311" y="1681163"/>
            <a:ext cx="3879967" cy="823912"/>
          </a:xfrm>
        </p:spPr>
        <p:txBody>
          <a:bodyPr anchor="b"/>
          <a:lstStyle>
            <a:lvl1pPr marL="0" indent="0">
              <a:buNone/>
              <a:defRPr sz="2395" b="1"/>
            </a:lvl1pPr>
            <a:lvl2pPr marL="456331" indent="0">
              <a:buNone/>
              <a:defRPr sz="1996" b="1"/>
            </a:lvl2pPr>
            <a:lvl3pPr marL="912663" indent="0">
              <a:buNone/>
              <a:defRPr sz="1797" b="1"/>
            </a:lvl3pPr>
            <a:lvl4pPr marL="1368994" indent="0">
              <a:buNone/>
              <a:defRPr sz="1597" b="1"/>
            </a:lvl4pPr>
            <a:lvl5pPr marL="1825325" indent="0">
              <a:buNone/>
              <a:defRPr sz="1597" b="1"/>
            </a:lvl5pPr>
            <a:lvl6pPr marL="2281657" indent="0">
              <a:buNone/>
              <a:defRPr sz="1597" b="1"/>
            </a:lvl6pPr>
            <a:lvl7pPr marL="2737988" indent="0">
              <a:buNone/>
              <a:defRPr sz="1597" b="1"/>
            </a:lvl7pPr>
            <a:lvl8pPr marL="3194319" indent="0">
              <a:buNone/>
              <a:defRPr sz="1597" b="1"/>
            </a:lvl8pPr>
            <a:lvl9pPr marL="3650651" indent="0">
              <a:buNone/>
              <a:defRPr sz="1597" b="1"/>
            </a:lvl9pPr>
          </a:lstStyle>
          <a:p>
            <a:pPr lvl="0"/>
            <a:r>
              <a:rPr lang="en-US"/>
              <a:t>Click to edit Master text styles</a:t>
            </a:r>
          </a:p>
        </p:txBody>
      </p:sp>
      <p:sp>
        <p:nvSpPr>
          <p:cNvPr id="6" name="Content Placeholder 5"/>
          <p:cNvSpPr>
            <a:spLocks noGrp="1"/>
          </p:cNvSpPr>
          <p:nvPr>
            <p:ph sz="quarter" idx="4"/>
          </p:nvPr>
        </p:nvSpPr>
        <p:spPr>
          <a:xfrm>
            <a:off x="4620311" y="2505075"/>
            <a:ext cx="387996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342900" y="5522057"/>
            <a:ext cx="2338021" cy="365125"/>
          </a:xfrm>
          <a:prstGeom prst="rect">
            <a:avLst/>
          </a:prstGeom>
        </p:spPr>
        <p:txBody>
          <a:bodyPr/>
          <a:lstStyle/>
          <a:p>
            <a:endParaRPr lang="en-US"/>
          </a:p>
        </p:txBody>
      </p:sp>
      <p:sp>
        <p:nvSpPr>
          <p:cNvPr id="8" name="Footer Placeholder 7"/>
          <p:cNvSpPr>
            <a:spLocks noGrp="1"/>
          </p:cNvSpPr>
          <p:nvPr>
            <p:ph type="ftr" sz="quarter" idx="11"/>
          </p:nvPr>
        </p:nvSpPr>
        <p:spPr>
          <a:xfrm>
            <a:off x="3023166" y="5522057"/>
            <a:ext cx="3080207"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58200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342900" y="5522057"/>
            <a:ext cx="2338021" cy="365125"/>
          </a:xfrm>
          <a:prstGeom prst="rect">
            <a:avLst/>
          </a:prstGeom>
        </p:spPr>
        <p:txBody>
          <a:bodyPr/>
          <a:lstStyle/>
          <a:p>
            <a:endParaRPr lang="en-US"/>
          </a:p>
        </p:txBody>
      </p:sp>
      <p:sp>
        <p:nvSpPr>
          <p:cNvPr id="4" name="Footer Placeholder 3"/>
          <p:cNvSpPr>
            <a:spLocks noGrp="1"/>
          </p:cNvSpPr>
          <p:nvPr>
            <p:ph type="ftr" sz="quarter" idx="11"/>
          </p:nvPr>
        </p:nvSpPr>
        <p:spPr>
          <a:xfrm>
            <a:off x="3023166" y="5522057"/>
            <a:ext cx="3080207"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967489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42900" y="5522057"/>
            <a:ext cx="2338021" cy="365125"/>
          </a:xfrm>
          <a:prstGeom prst="rect">
            <a:avLst/>
          </a:prstGeom>
        </p:spPr>
        <p:txBody>
          <a:bodyPr/>
          <a:lstStyle/>
          <a:p>
            <a:endParaRPr lang="en-US"/>
          </a:p>
        </p:txBody>
      </p:sp>
      <p:sp>
        <p:nvSpPr>
          <p:cNvPr id="3" name="Footer Placeholder 2"/>
          <p:cNvSpPr>
            <a:spLocks noGrp="1"/>
          </p:cNvSpPr>
          <p:nvPr>
            <p:ph type="ftr" sz="quarter" idx="11"/>
          </p:nvPr>
        </p:nvSpPr>
        <p:spPr>
          <a:xfrm>
            <a:off x="3023166" y="5522057"/>
            <a:ext cx="3080207"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973511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38" y="457200"/>
            <a:ext cx="2943546" cy="1600200"/>
          </a:xfrm>
        </p:spPr>
        <p:txBody>
          <a:bodyPr anchor="b"/>
          <a:lstStyle>
            <a:lvl1pPr>
              <a:defRPr sz="3194"/>
            </a:lvl1pPr>
          </a:lstStyle>
          <a:p>
            <a:r>
              <a:rPr lang="en-US"/>
              <a:t>Click to edit Master title style</a:t>
            </a:r>
            <a:endParaRPr lang="en-US" dirty="0"/>
          </a:p>
        </p:txBody>
      </p:sp>
      <p:sp>
        <p:nvSpPr>
          <p:cNvPr id="3" name="Content Placeholder 2"/>
          <p:cNvSpPr>
            <a:spLocks noGrp="1"/>
          </p:cNvSpPr>
          <p:nvPr>
            <p:ph idx="1"/>
          </p:nvPr>
        </p:nvSpPr>
        <p:spPr>
          <a:xfrm>
            <a:off x="3879967" y="987427"/>
            <a:ext cx="4620310" cy="4873625"/>
          </a:xfrm>
        </p:spPr>
        <p:txBody>
          <a:bodyPr/>
          <a:lstStyle>
            <a:lvl1pPr>
              <a:defRPr sz="3194"/>
            </a:lvl1pPr>
            <a:lvl2pPr>
              <a:defRPr sz="2795"/>
            </a:lvl2pPr>
            <a:lvl3pPr>
              <a:defRPr sz="2395"/>
            </a:lvl3pPr>
            <a:lvl4pPr>
              <a:defRPr sz="1996"/>
            </a:lvl4pPr>
            <a:lvl5pPr>
              <a:defRPr sz="1996"/>
            </a:lvl5pPr>
            <a:lvl6pPr>
              <a:defRPr sz="1996"/>
            </a:lvl6pPr>
            <a:lvl7pPr>
              <a:defRPr sz="1996"/>
            </a:lvl7pPr>
            <a:lvl8pPr>
              <a:defRPr sz="1996"/>
            </a:lvl8pPr>
            <a:lvl9pPr>
              <a:defRPr sz="199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8638" y="2057400"/>
            <a:ext cx="2943546" cy="3811588"/>
          </a:xfrm>
        </p:spPr>
        <p:txBody>
          <a:bodyPr/>
          <a:lstStyle>
            <a:lvl1pPr marL="0" indent="0">
              <a:buNone/>
              <a:defRPr sz="1597"/>
            </a:lvl1pPr>
            <a:lvl2pPr marL="456331" indent="0">
              <a:buNone/>
              <a:defRPr sz="1397"/>
            </a:lvl2pPr>
            <a:lvl3pPr marL="912663" indent="0">
              <a:buNone/>
              <a:defRPr sz="1198"/>
            </a:lvl3pPr>
            <a:lvl4pPr marL="1368994" indent="0">
              <a:buNone/>
              <a:defRPr sz="998"/>
            </a:lvl4pPr>
            <a:lvl5pPr marL="1825325" indent="0">
              <a:buNone/>
              <a:defRPr sz="998"/>
            </a:lvl5pPr>
            <a:lvl6pPr marL="2281657" indent="0">
              <a:buNone/>
              <a:defRPr sz="998"/>
            </a:lvl6pPr>
            <a:lvl7pPr marL="2737988" indent="0">
              <a:buNone/>
              <a:defRPr sz="998"/>
            </a:lvl7pPr>
            <a:lvl8pPr marL="3194319" indent="0">
              <a:buNone/>
              <a:defRPr sz="998"/>
            </a:lvl8pPr>
            <a:lvl9pPr marL="3650651" indent="0">
              <a:buNone/>
              <a:defRPr sz="998"/>
            </a:lvl9pPr>
          </a:lstStyle>
          <a:p>
            <a:pPr lvl="0"/>
            <a:r>
              <a:rPr lang="en-US"/>
              <a:t>Click to edit Master text styles</a:t>
            </a:r>
          </a:p>
        </p:txBody>
      </p:sp>
      <p:sp>
        <p:nvSpPr>
          <p:cNvPr id="5" name="Date Placeholder 4"/>
          <p:cNvSpPr>
            <a:spLocks noGrp="1"/>
          </p:cNvSpPr>
          <p:nvPr>
            <p:ph type="dt" sz="half" idx="10"/>
          </p:nvPr>
        </p:nvSpPr>
        <p:spPr>
          <a:xfrm>
            <a:off x="342900" y="5522057"/>
            <a:ext cx="2338021" cy="365125"/>
          </a:xfrm>
          <a:prstGeom prst="rect">
            <a:avLst/>
          </a:prstGeom>
        </p:spPr>
        <p:txBody>
          <a:bodyPr/>
          <a:lstStyle/>
          <a:p>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73860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1"/>
            <a:ext cx="8421624" cy="1257300"/>
          </a:xfrm>
        </p:spPr>
        <p:txBody>
          <a:bodyPr/>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42900" y="1485901"/>
            <a:ext cx="8421624" cy="4598376"/>
          </a:xfrm>
        </p:spPr>
        <p:txBody>
          <a:bodyPr>
            <a:normAutofit/>
          </a:bodyPr>
          <a:lstStyle>
            <a:lvl1pPr marL="0" indent="0">
              <a:buNone/>
              <a:defRPr sz="1600"/>
            </a:lvl1pPr>
            <a:lvl2pPr marL="456331" indent="0">
              <a:buNone/>
              <a:defRPr sz="1600"/>
            </a:lvl2pPr>
            <a:lvl3pPr marL="912662" indent="0">
              <a:buNone/>
              <a:defRPr sz="1600"/>
            </a:lvl3pPr>
            <a:lvl4pPr marL="1368994" indent="0">
              <a:buNone/>
              <a:defRPr sz="1600"/>
            </a:lvl4pPr>
            <a:lvl5pPr marL="1825325"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78125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38" y="457200"/>
            <a:ext cx="2943546" cy="1600200"/>
          </a:xfrm>
        </p:spPr>
        <p:txBody>
          <a:bodyPr anchor="b"/>
          <a:lstStyle>
            <a:lvl1pPr>
              <a:defRPr sz="3194"/>
            </a:lvl1pPr>
          </a:lstStyle>
          <a:p>
            <a:r>
              <a:rPr lang="en-US"/>
              <a:t>Click to edit Master title style</a:t>
            </a:r>
            <a:endParaRPr lang="en-US" dirty="0"/>
          </a:p>
        </p:txBody>
      </p:sp>
      <p:sp>
        <p:nvSpPr>
          <p:cNvPr id="3" name="Picture Placeholder 2"/>
          <p:cNvSpPr>
            <a:spLocks noGrp="1" noChangeAspect="1"/>
          </p:cNvSpPr>
          <p:nvPr>
            <p:ph type="pic" idx="1"/>
          </p:nvPr>
        </p:nvSpPr>
        <p:spPr>
          <a:xfrm>
            <a:off x="3879967" y="987427"/>
            <a:ext cx="4620310" cy="4873625"/>
          </a:xfrm>
        </p:spPr>
        <p:txBody>
          <a:bodyPr anchor="t"/>
          <a:lstStyle>
            <a:lvl1pPr marL="0" indent="0">
              <a:buNone/>
              <a:defRPr sz="3194"/>
            </a:lvl1pPr>
            <a:lvl2pPr marL="456331" indent="0">
              <a:buNone/>
              <a:defRPr sz="2795"/>
            </a:lvl2pPr>
            <a:lvl3pPr marL="912663" indent="0">
              <a:buNone/>
              <a:defRPr sz="2395"/>
            </a:lvl3pPr>
            <a:lvl4pPr marL="1368994" indent="0">
              <a:buNone/>
              <a:defRPr sz="1996"/>
            </a:lvl4pPr>
            <a:lvl5pPr marL="1825325" indent="0">
              <a:buNone/>
              <a:defRPr sz="1996"/>
            </a:lvl5pPr>
            <a:lvl6pPr marL="2281657" indent="0">
              <a:buNone/>
              <a:defRPr sz="1996"/>
            </a:lvl6pPr>
            <a:lvl7pPr marL="2737988" indent="0">
              <a:buNone/>
              <a:defRPr sz="1996"/>
            </a:lvl7pPr>
            <a:lvl8pPr marL="3194319" indent="0">
              <a:buNone/>
              <a:defRPr sz="1996"/>
            </a:lvl8pPr>
            <a:lvl9pPr marL="3650651" indent="0">
              <a:buNone/>
              <a:defRPr sz="1996"/>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8638" y="2057400"/>
            <a:ext cx="2943546" cy="3811588"/>
          </a:xfrm>
        </p:spPr>
        <p:txBody>
          <a:bodyPr/>
          <a:lstStyle>
            <a:lvl1pPr marL="0" indent="0">
              <a:buNone/>
              <a:defRPr sz="1597"/>
            </a:lvl1pPr>
            <a:lvl2pPr marL="456331" indent="0">
              <a:buNone/>
              <a:defRPr sz="1397"/>
            </a:lvl2pPr>
            <a:lvl3pPr marL="912663" indent="0">
              <a:buNone/>
              <a:defRPr sz="1198"/>
            </a:lvl3pPr>
            <a:lvl4pPr marL="1368994" indent="0">
              <a:buNone/>
              <a:defRPr sz="998"/>
            </a:lvl4pPr>
            <a:lvl5pPr marL="1825325" indent="0">
              <a:buNone/>
              <a:defRPr sz="998"/>
            </a:lvl5pPr>
            <a:lvl6pPr marL="2281657" indent="0">
              <a:buNone/>
              <a:defRPr sz="998"/>
            </a:lvl6pPr>
            <a:lvl7pPr marL="2737988" indent="0">
              <a:buNone/>
              <a:defRPr sz="998"/>
            </a:lvl7pPr>
            <a:lvl8pPr marL="3194319" indent="0">
              <a:buNone/>
              <a:defRPr sz="998"/>
            </a:lvl8pPr>
            <a:lvl9pPr marL="3650651" indent="0">
              <a:buNone/>
              <a:defRPr sz="998"/>
            </a:lvl9pPr>
          </a:lstStyle>
          <a:p>
            <a:pPr lvl="0"/>
            <a:r>
              <a:rPr lang="en-US"/>
              <a:t>Click to edit Master text styles</a:t>
            </a:r>
          </a:p>
        </p:txBody>
      </p:sp>
      <p:sp>
        <p:nvSpPr>
          <p:cNvPr id="5" name="Date Placeholder 4"/>
          <p:cNvSpPr>
            <a:spLocks noGrp="1"/>
          </p:cNvSpPr>
          <p:nvPr>
            <p:ph type="dt" sz="half" idx="10"/>
          </p:nvPr>
        </p:nvSpPr>
        <p:spPr>
          <a:xfrm>
            <a:off x="342900" y="5522057"/>
            <a:ext cx="2338021" cy="365125"/>
          </a:xfrm>
          <a:prstGeom prst="rect">
            <a:avLst/>
          </a:prstGeom>
        </p:spPr>
        <p:txBody>
          <a:bodyPr/>
          <a:lstStyle/>
          <a:p>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166917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75773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1179" y="365125"/>
            <a:ext cx="196791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7450" y="365125"/>
            <a:ext cx="5789648"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42900" y="5522057"/>
            <a:ext cx="2338021" cy="365125"/>
          </a:xfrm>
          <a:prstGeom prst="rect">
            <a:avLst/>
          </a:prstGeom>
        </p:spPr>
        <p:txBody>
          <a:bodyPr/>
          <a:lstStyle/>
          <a:p>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975441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2697" y="1709740"/>
            <a:ext cx="7871639" cy="2852737"/>
          </a:xfrm>
        </p:spPr>
        <p:txBody>
          <a:bodyPr anchor="b"/>
          <a:lstStyle>
            <a:lvl1pPr>
              <a:defRPr sz="5989"/>
            </a:lvl1pPr>
          </a:lstStyle>
          <a:p>
            <a:r>
              <a:rPr lang="en-US"/>
              <a:t>Click to edit Master title style</a:t>
            </a:r>
            <a:endParaRPr lang="en-US" dirty="0"/>
          </a:p>
        </p:txBody>
      </p:sp>
      <p:sp>
        <p:nvSpPr>
          <p:cNvPr id="3" name="Text Placeholder 2"/>
          <p:cNvSpPr>
            <a:spLocks noGrp="1"/>
          </p:cNvSpPr>
          <p:nvPr>
            <p:ph type="body" idx="1"/>
          </p:nvPr>
        </p:nvSpPr>
        <p:spPr>
          <a:xfrm>
            <a:off x="622697" y="4589465"/>
            <a:ext cx="7871639" cy="1500187"/>
          </a:xfrm>
        </p:spPr>
        <p:txBody>
          <a:bodyPr/>
          <a:lstStyle>
            <a:lvl1pPr marL="0" indent="0">
              <a:buNone/>
              <a:defRPr sz="2395">
                <a:solidFill>
                  <a:schemeClr val="tx1"/>
                </a:solidFill>
              </a:defRPr>
            </a:lvl1pPr>
            <a:lvl2pPr marL="456331" indent="0">
              <a:buNone/>
              <a:defRPr sz="1996">
                <a:solidFill>
                  <a:schemeClr val="tx1">
                    <a:tint val="75000"/>
                  </a:schemeClr>
                </a:solidFill>
              </a:defRPr>
            </a:lvl2pPr>
            <a:lvl3pPr marL="912663" indent="0">
              <a:buNone/>
              <a:defRPr sz="1797">
                <a:solidFill>
                  <a:schemeClr val="tx1">
                    <a:tint val="75000"/>
                  </a:schemeClr>
                </a:solidFill>
              </a:defRPr>
            </a:lvl3pPr>
            <a:lvl4pPr marL="1368994" indent="0">
              <a:buNone/>
              <a:defRPr sz="1597">
                <a:solidFill>
                  <a:schemeClr val="tx1">
                    <a:tint val="75000"/>
                  </a:schemeClr>
                </a:solidFill>
              </a:defRPr>
            </a:lvl4pPr>
            <a:lvl5pPr marL="1825325" indent="0">
              <a:buNone/>
              <a:defRPr sz="1597">
                <a:solidFill>
                  <a:schemeClr val="tx1">
                    <a:tint val="75000"/>
                  </a:schemeClr>
                </a:solidFill>
              </a:defRPr>
            </a:lvl5pPr>
            <a:lvl6pPr marL="2281657" indent="0">
              <a:buNone/>
              <a:defRPr sz="1597">
                <a:solidFill>
                  <a:schemeClr val="tx1">
                    <a:tint val="75000"/>
                  </a:schemeClr>
                </a:solidFill>
              </a:defRPr>
            </a:lvl6pPr>
            <a:lvl7pPr marL="2737988" indent="0">
              <a:buNone/>
              <a:defRPr sz="1597">
                <a:solidFill>
                  <a:schemeClr val="tx1">
                    <a:tint val="75000"/>
                  </a:schemeClr>
                </a:solidFill>
              </a:defRPr>
            </a:lvl7pPr>
            <a:lvl8pPr marL="3194319" indent="0">
              <a:buNone/>
              <a:defRPr sz="1597">
                <a:solidFill>
                  <a:schemeClr val="tx1">
                    <a:tint val="75000"/>
                  </a:schemeClr>
                </a:solidFill>
              </a:defRPr>
            </a:lvl8pPr>
            <a:lvl9pPr marL="3650651" indent="0">
              <a:buNone/>
              <a:defRPr sz="159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2900" y="5522057"/>
            <a:ext cx="2338021" cy="365125"/>
          </a:xfrm>
          <a:prstGeom prst="rect">
            <a:avLst/>
          </a:prstGeom>
        </p:spPr>
        <p:txBody>
          <a:bodyPr/>
          <a:lstStyle/>
          <a:p>
            <a:fld id="{864FDBD9-2153-7542-B9F7-FBC2954CFC94}" type="datetime1">
              <a:rPr lang="en-ZA" smtClean="0"/>
              <a:t>2020/11/25</a:t>
            </a:fld>
            <a:endParaRPr lang="en-US"/>
          </a:p>
        </p:txBody>
      </p:sp>
      <p:sp>
        <p:nvSpPr>
          <p:cNvPr id="5" name="Footer Placeholder 4"/>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6" name="Slide Number Placeholder 5"/>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2126053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7449" y="1825625"/>
            <a:ext cx="387877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0310" y="1825625"/>
            <a:ext cx="387877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342900" y="5522057"/>
            <a:ext cx="2338021" cy="365125"/>
          </a:xfrm>
          <a:prstGeom prst="rect">
            <a:avLst/>
          </a:prstGeom>
        </p:spPr>
        <p:txBody>
          <a:bodyPr/>
          <a:lstStyle/>
          <a:p>
            <a:fld id="{E33E76A4-9B0D-2E4D-854F-55457A2C383C}" type="datetime1">
              <a:rPr lang="en-ZA" smtClean="0"/>
              <a:t>2020/11/25</a:t>
            </a:fld>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593612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8638" y="365127"/>
            <a:ext cx="7871639"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8639" y="1681163"/>
            <a:ext cx="3860953" cy="823912"/>
          </a:xfrm>
        </p:spPr>
        <p:txBody>
          <a:bodyPr anchor="b"/>
          <a:lstStyle>
            <a:lvl1pPr marL="0" indent="0">
              <a:buNone/>
              <a:defRPr sz="2395" b="1"/>
            </a:lvl1pPr>
            <a:lvl2pPr marL="456331" indent="0">
              <a:buNone/>
              <a:defRPr sz="1996" b="1"/>
            </a:lvl2pPr>
            <a:lvl3pPr marL="912663" indent="0">
              <a:buNone/>
              <a:defRPr sz="1797" b="1"/>
            </a:lvl3pPr>
            <a:lvl4pPr marL="1368994" indent="0">
              <a:buNone/>
              <a:defRPr sz="1597" b="1"/>
            </a:lvl4pPr>
            <a:lvl5pPr marL="1825325" indent="0">
              <a:buNone/>
              <a:defRPr sz="1597" b="1"/>
            </a:lvl5pPr>
            <a:lvl6pPr marL="2281657" indent="0">
              <a:buNone/>
              <a:defRPr sz="1597" b="1"/>
            </a:lvl6pPr>
            <a:lvl7pPr marL="2737988" indent="0">
              <a:buNone/>
              <a:defRPr sz="1597" b="1"/>
            </a:lvl7pPr>
            <a:lvl8pPr marL="3194319" indent="0">
              <a:buNone/>
              <a:defRPr sz="1597" b="1"/>
            </a:lvl8pPr>
            <a:lvl9pPr marL="3650651" indent="0">
              <a:buNone/>
              <a:defRPr sz="1597" b="1"/>
            </a:lvl9pPr>
          </a:lstStyle>
          <a:p>
            <a:pPr lvl="0"/>
            <a:r>
              <a:rPr lang="en-US"/>
              <a:t>Click to edit Master text styles</a:t>
            </a:r>
          </a:p>
        </p:txBody>
      </p:sp>
      <p:sp>
        <p:nvSpPr>
          <p:cNvPr id="4" name="Content Placeholder 3"/>
          <p:cNvSpPr>
            <a:spLocks noGrp="1"/>
          </p:cNvSpPr>
          <p:nvPr>
            <p:ph sz="half" idx="2"/>
          </p:nvPr>
        </p:nvSpPr>
        <p:spPr>
          <a:xfrm>
            <a:off x="628639" y="2505075"/>
            <a:ext cx="386095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0311" y="1681163"/>
            <a:ext cx="3879967" cy="823912"/>
          </a:xfrm>
        </p:spPr>
        <p:txBody>
          <a:bodyPr anchor="b"/>
          <a:lstStyle>
            <a:lvl1pPr marL="0" indent="0">
              <a:buNone/>
              <a:defRPr sz="2395" b="1"/>
            </a:lvl1pPr>
            <a:lvl2pPr marL="456331" indent="0">
              <a:buNone/>
              <a:defRPr sz="1996" b="1"/>
            </a:lvl2pPr>
            <a:lvl3pPr marL="912663" indent="0">
              <a:buNone/>
              <a:defRPr sz="1797" b="1"/>
            </a:lvl3pPr>
            <a:lvl4pPr marL="1368994" indent="0">
              <a:buNone/>
              <a:defRPr sz="1597" b="1"/>
            </a:lvl4pPr>
            <a:lvl5pPr marL="1825325" indent="0">
              <a:buNone/>
              <a:defRPr sz="1597" b="1"/>
            </a:lvl5pPr>
            <a:lvl6pPr marL="2281657" indent="0">
              <a:buNone/>
              <a:defRPr sz="1597" b="1"/>
            </a:lvl6pPr>
            <a:lvl7pPr marL="2737988" indent="0">
              <a:buNone/>
              <a:defRPr sz="1597" b="1"/>
            </a:lvl7pPr>
            <a:lvl8pPr marL="3194319" indent="0">
              <a:buNone/>
              <a:defRPr sz="1597" b="1"/>
            </a:lvl8pPr>
            <a:lvl9pPr marL="3650651" indent="0">
              <a:buNone/>
              <a:defRPr sz="1597" b="1"/>
            </a:lvl9pPr>
          </a:lstStyle>
          <a:p>
            <a:pPr lvl="0"/>
            <a:r>
              <a:rPr lang="en-US"/>
              <a:t>Click to edit Master text styles</a:t>
            </a:r>
          </a:p>
        </p:txBody>
      </p:sp>
      <p:sp>
        <p:nvSpPr>
          <p:cNvPr id="6" name="Content Placeholder 5"/>
          <p:cNvSpPr>
            <a:spLocks noGrp="1"/>
          </p:cNvSpPr>
          <p:nvPr>
            <p:ph sz="quarter" idx="4"/>
          </p:nvPr>
        </p:nvSpPr>
        <p:spPr>
          <a:xfrm>
            <a:off x="4620311" y="2505075"/>
            <a:ext cx="387996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342900" y="5522057"/>
            <a:ext cx="2338021" cy="365125"/>
          </a:xfrm>
          <a:prstGeom prst="rect">
            <a:avLst/>
          </a:prstGeom>
        </p:spPr>
        <p:txBody>
          <a:bodyPr/>
          <a:lstStyle/>
          <a:p>
            <a:fld id="{0FF9599A-BD6B-9841-852C-751B31CFF227}" type="datetime1">
              <a:rPr lang="en-ZA" smtClean="0"/>
              <a:t>2020/11/25</a:t>
            </a:fld>
            <a:endParaRPr lang="en-US"/>
          </a:p>
        </p:txBody>
      </p:sp>
      <p:sp>
        <p:nvSpPr>
          <p:cNvPr id="8" name="Footer Placeholder 7"/>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9" name="Slide Number Placeholder 8"/>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78013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342900" y="5522057"/>
            <a:ext cx="2338021" cy="365125"/>
          </a:xfrm>
          <a:prstGeom prst="rect">
            <a:avLst/>
          </a:prstGeom>
        </p:spPr>
        <p:txBody>
          <a:bodyPr/>
          <a:lstStyle/>
          <a:p>
            <a:fld id="{2C417A36-76AB-8849-BBCC-18880B3E0188}" type="datetime1">
              <a:rPr lang="en-ZA" smtClean="0"/>
              <a:t>2020/11/25</a:t>
            </a:fld>
            <a:endParaRPr lang="en-US"/>
          </a:p>
        </p:txBody>
      </p:sp>
      <p:sp>
        <p:nvSpPr>
          <p:cNvPr id="4" name="Footer Placeholder 3"/>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5" name="Slide Number Placeholder 4"/>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2112073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42900" y="5522057"/>
            <a:ext cx="2338021" cy="365125"/>
          </a:xfrm>
          <a:prstGeom prst="rect">
            <a:avLst/>
          </a:prstGeom>
        </p:spPr>
        <p:txBody>
          <a:bodyPr/>
          <a:lstStyle/>
          <a:p>
            <a:fld id="{601490E5-9C2C-6149-8B50-32EC598E0AFD}" type="datetime1">
              <a:rPr lang="en-ZA" smtClean="0"/>
              <a:t>2020/11/25</a:t>
            </a:fld>
            <a:endParaRPr lang="en-US"/>
          </a:p>
        </p:txBody>
      </p:sp>
      <p:sp>
        <p:nvSpPr>
          <p:cNvPr id="3" name="Footer Placeholder 2"/>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4" name="Slide Number Placeholder 3"/>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860482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38" y="457200"/>
            <a:ext cx="2943546" cy="1600200"/>
          </a:xfrm>
        </p:spPr>
        <p:txBody>
          <a:bodyPr anchor="b"/>
          <a:lstStyle>
            <a:lvl1pPr>
              <a:defRPr sz="3194"/>
            </a:lvl1pPr>
          </a:lstStyle>
          <a:p>
            <a:r>
              <a:rPr lang="en-US"/>
              <a:t>Click to edit Master title style</a:t>
            </a:r>
            <a:endParaRPr lang="en-US" dirty="0"/>
          </a:p>
        </p:txBody>
      </p:sp>
      <p:sp>
        <p:nvSpPr>
          <p:cNvPr id="3" name="Content Placeholder 2"/>
          <p:cNvSpPr>
            <a:spLocks noGrp="1"/>
          </p:cNvSpPr>
          <p:nvPr>
            <p:ph idx="1"/>
          </p:nvPr>
        </p:nvSpPr>
        <p:spPr>
          <a:xfrm>
            <a:off x="3879967" y="987427"/>
            <a:ext cx="4620310" cy="4873625"/>
          </a:xfrm>
        </p:spPr>
        <p:txBody>
          <a:bodyPr/>
          <a:lstStyle>
            <a:lvl1pPr>
              <a:defRPr sz="3194"/>
            </a:lvl1pPr>
            <a:lvl2pPr>
              <a:defRPr sz="2795"/>
            </a:lvl2pPr>
            <a:lvl3pPr>
              <a:defRPr sz="2395"/>
            </a:lvl3pPr>
            <a:lvl4pPr>
              <a:defRPr sz="1996"/>
            </a:lvl4pPr>
            <a:lvl5pPr>
              <a:defRPr sz="1996"/>
            </a:lvl5pPr>
            <a:lvl6pPr>
              <a:defRPr sz="1996"/>
            </a:lvl6pPr>
            <a:lvl7pPr>
              <a:defRPr sz="1996"/>
            </a:lvl7pPr>
            <a:lvl8pPr>
              <a:defRPr sz="1996"/>
            </a:lvl8pPr>
            <a:lvl9pPr>
              <a:defRPr sz="199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8638" y="2057400"/>
            <a:ext cx="2943546" cy="3811588"/>
          </a:xfrm>
        </p:spPr>
        <p:txBody>
          <a:bodyPr/>
          <a:lstStyle>
            <a:lvl1pPr marL="0" indent="0">
              <a:buNone/>
              <a:defRPr sz="1597"/>
            </a:lvl1pPr>
            <a:lvl2pPr marL="456331" indent="0">
              <a:buNone/>
              <a:defRPr sz="1397"/>
            </a:lvl2pPr>
            <a:lvl3pPr marL="912663" indent="0">
              <a:buNone/>
              <a:defRPr sz="1198"/>
            </a:lvl3pPr>
            <a:lvl4pPr marL="1368994" indent="0">
              <a:buNone/>
              <a:defRPr sz="998"/>
            </a:lvl4pPr>
            <a:lvl5pPr marL="1825325" indent="0">
              <a:buNone/>
              <a:defRPr sz="998"/>
            </a:lvl5pPr>
            <a:lvl6pPr marL="2281657" indent="0">
              <a:buNone/>
              <a:defRPr sz="998"/>
            </a:lvl6pPr>
            <a:lvl7pPr marL="2737988" indent="0">
              <a:buNone/>
              <a:defRPr sz="998"/>
            </a:lvl7pPr>
            <a:lvl8pPr marL="3194319" indent="0">
              <a:buNone/>
              <a:defRPr sz="998"/>
            </a:lvl8pPr>
            <a:lvl9pPr marL="3650651" indent="0">
              <a:buNone/>
              <a:defRPr sz="998"/>
            </a:lvl9pPr>
          </a:lstStyle>
          <a:p>
            <a:pPr lvl="0"/>
            <a:r>
              <a:rPr lang="en-US"/>
              <a:t>Click to edit Master text styles</a:t>
            </a:r>
          </a:p>
        </p:txBody>
      </p:sp>
      <p:sp>
        <p:nvSpPr>
          <p:cNvPr id="5" name="Date Placeholder 4"/>
          <p:cNvSpPr>
            <a:spLocks noGrp="1"/>
          </p:cNvSpPr>
          <p:nvPr>
            <p:ph type="dt" sz="half" idx="10"/>
          </p:nvPr>
        </p:nvSpPr>
        <p:spPr>
          <a:xfrm>
            <a:off x="342900" y="5522057"/>
            <a:ext cx="2338021" cy="365125"/>
          </a:xfrm>
          <a:prstGeom prst="rect">
            <a:avLst/>
          </a:prstGeom>
        </p:spPr>
        <p:txBody>
          <a:bodyPr/>
          <a:lstStyle/>
          <a:p>
            <a:fld id="{8F7045C7-5DAD-904C-B901-F83D025D8B9C}" type="datetime1">
              <a:rPr lang="en-ZA" smtClean="0"/>
              <a:t>2020/11/25</a:t>
            </a:fld>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177517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38" y="457200"/>
            <a:ext cx="2943546" cy="1600200"/>
          </a:xfrm>
        </p:spPr>
        <p:txBody>
          <a:bodyPr anchor="b"/>
          <a:lstStyle>
            <a:lvl1pPr>
              <a:defRPr sz="3194"/>
            </a:lvl1pPr>
          </a:lstStyle>
          <a:p>
            <a:r>
              <a:rPr lang="en-US"/>
              <a:t>Click to edit Master title style</a:t>
            </a:r>
            <a:endParaRPr lang="en-US" dirty="0"/>
          </a:p>
        </p:txBody>
      </p:sp>
      <p:sp>
        <p:nvSpPr>
          <p:cNvPr id="3" name="Picture Placeholder 2"/>
          <p:cNvSpPr>
            <a:spLocks noGrp="1" noChangeAspect="1"/>
          </p:cNvSpPr>
          <p:nvPr>
            <p:ph type="pic" idx="1"/>
          </p:nvPr>
        </p:nvSpPr>
        <p:spPr>
          <a:xfrm>
            <a:off x="3879967" y="987427"/>
            <a:ext cx="4620310" cy="4873625"/>
          </a:xfrm>
        </p:spPr>
        <p:txBody>
          <a:bodyPr anchor="t"/>
          <a:lstStyle>
            <a:lvl1pPr marL="0" indent="0">
              <a:buNone/>
              <a:defRPr sz="3194"/>
            </a:lvl1pPr>
            <a:lvl2pPr marL="456331" indent="0">
              <a:buNone/>
              <a:defRPr sz="2795"/>
            </a:lvl2pPr>
            <a:lvl3pPr marL="912663" indent="0">
              <a:buNone/>
              <a:defRPr sz="2395"/>
            </a:lvl3pPr>
            <a:lvl4pPr marL="1368994" indent="0">
              <a:buNone/>
              <a:defRPr sz="1996"/>
            </a:lvl4pPr>
            <a:lvl5pPr marL="1825325" indent="0">
              <a:buNone/>
              <a:defRPr sz="1996"/>
            </a:lvl5pPr>
            <a:lvl6pPr marL="2281657" indent="0">
              <a:buNone/>
              <a:defRPr sz="1996"/>
            </a:lvl6pPr>
            <a:lvl7pPr marL="2737988" indent="0">
              <a:buNone/>
              <a:defRPr sz="1996"/>
            </a:lvl7pPr>
            <a:lvl8pPr marL="3194319" indent="0">
              <a:buNone/>
              <a:defRPr sz="1996"/>
            </a:lvl8pPr>
            <a:lvl9pPr marL="3650651" indent="0">
              <a:buNone/>
              <a:defRPr sz="1996"/>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8638" y="2057400"/>
            <a:ext cx="2943546" cy="3811588"/>
          </a:xfrm>
        </p:spPr>
        <p:txBody>
          <a:bodyPr/>
          <a:lstStyle>
            <a:lvl1pPr marL="0" indent="0">
              <a:buNone/>
              <a:defRPr sz="1597"/>
            </a:lvl1pPr>
            <a:lvl2pPr marL="456331" indent="0">
              <a:buNone/>
              <a:defRPr sz="1397"/>
            </a:lvl2pPr>
            <a:lvl3pPr marL="912663" indent="0">
              <a:buNone/>
              <a:defRPr sz="1198"/>
            </a:lvl3pPr>
            <a:lvl4pPr marL="1368994" indent="0">
              <a:buNone/>
              <a:defRPr sz="998"/>
            </a:lvl4pPr>
            <a:lvl5pPr marL="1825325" indent="0">
              <a:buNone/>
              <a:defRPr sz="998"/>
            </a:lvl5pPr>
            <a:lvl6pPr marL="2281657" indent="0">
              <a:buNone/>
              <a:defRPr sz="998"/>
            </a:lvl6pPr>
            <a:lvl7pPr marL="2737988" indent="0">
              <a:buNone/>
              <a:defRPr sz="998"/>
            </a:lvl7pPr>
            <a:lvl8pPr marL="3194319" indent="0">
              <a:buNone/>
              <a:defRPr sz="998"/>
            </a:lvl8pPr>
            <a:lvl9pPr marL="3650651" indent="0">
              <a:buNone/>
              <a:defRPr sz="998"/>
            </a:lvl9pPr>
          </a:lstStyle>
          <a:p>
            <a:pPr lvl="0"/>
            <a:r>
              <a:rPr lang="en-US"/>
              <a:t>Click to edit Master text styles</a:t>
            </a:r>
          </a:p>
        </p:txBody>
      </p:sp>
      <p:sp>
        <p:nvSpPr>
          <p:cNvPr id="5" name="Date Placeholder 4"/>
          <p:cNvSpPr>
            <a:spLocks noGrp="1"/>
          </p:cNvSpPr>
          <p:nvPr>
            <p:ph type="dt" sz="half" idx="10"/>
          </p:nvPr>
        </p:nvSpPr>
        <p:spPr>
          <a:xfrm>
            <a:off x="342900" y="5522057"/>
            <a:ext cx="2338021" cy="365125"/>
          </a:xfrm>
          <a:prstGeom prst="rect">
            <a:avLst/>
          </a:prstGeom>
        </p:spPr>
        <p:txBody>
          <a:bodyPr/>
          <a:lstStyle/>
          <a:p>
            <a:fld id="{6CE731E9-857D-B44B-BE01-B0CA6D2589EA}" type="datetime1">
              <a:rPr lang="en-ZA" smtClean="0"/>
              <a:t>2020/11/25</a:t>
            </a:fld>
            <a:endParaRPr lang="en-US"/>
          </a:p>
        </p:txBody>
      </p:sp>
      <p:sp>
        <p:nvSpPr>
          <p:cNvPr id="6" name="Footer Placeholder 5"/>
          <p:cNvSpPr>
            <a:spLocks noGrp="1"/>
          </p:cNvSpPr>
          <p:nvPr>
            <p:ph type="ftr" sz="quarter" idx="11"/>
          </p:nvPr>
        </p:nvSpPr>
        <p:spPr>
          <a:xfrm>
            <a:off x="3023166" y="5522057"/>
            <a:ext cx="3080207" cy="365125"/>
          </a:xfrm>
          <a:prstGeom prst="rect">
            <a:avLst/>
          </a:prstGeom>
        </p:spPr>
        <p:txBody>
          <a:bodyPr/>
          <a:lstStyle/>
          <a:p>
            <a:r>
              <a:rPr lang="fi-FI"/>
              <a:t>2017 MTBPS</a:t>
            </a:r>
            <a:endParaRPr lang="en-US"/>
          </a:p>
        </p:txBody>
      </p:sp>
      <p:sp>
        <p:nvSpPr>
          <p:cNvPr id="7" name="Slide Number Placeholder 6"/>
          <p:cNvSpPr>
            <a:spLocks noGrp="1"/>
          </p:cNvSpPr>
          <p:nvPr>
            <p:ph type="sldNum" sz="quarter" idx="12"/>
          </p:nvPr>
        </p:nvSpPr>
        <p:spPr>
          <a:xfrm>
            <a:off x="6445617" y="5522057"/>
            <a:ext cx="2318907" cy="365125"/>
          </a:xfrm>
          <a:prstGeom prst="rect">
            <a:avLst/>
          </a:prstGeom>
        </p:spPr>
        <p:txBody>
          <a:bodyPr/>
          <a:lstStyle/>
          <a:p>
            <a:fld id="{1EACCDCA-67D7-C34B-BD10-4FF299ACD466}" type="slidenum">
              <a:rPr lang="en-US" smtClean="0"/>
              <a:t>‹#›</a:t>
            </a:fld>
            <a:endParaRPr lang="en-US"/>
          </a:p>
        </p:txBody>
      </p:sp>
    </p:spTree>
    <p:extLst>
      <p:ext uri="{BB962C8B-B14F-4D97-AF65-F5344CB8AC3E}">
        <p14:creationId xmlns:p14="http://schemas.microsoft.com/office/powerpoint/2010/main" val="372320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4452615-6115-4A4A-8779-C3BF1807767B}"/>
              </a:ext>
            </a:extLst>
          </p:cNvPr>
          <p:cNvPicPr>
            <a:picLocks noChangeAspect="1"/>
          </p:cNvPicPr>
          <p:nvPr userDrawn="1"/>
        </p:nvPicPr>
        <p:blipFill>
          <a:blip r:embed="rId13"/>
          <a:stretch>
            <a:fillRect/>
          </a:stretch>
        </p:blipFill>
        <p:spPr>
          <a:xfrm>
            <a:off x="12676" y="-18267"/>
            <a:ext cx="9101186" cy="1356305"/>
          </a:xfrm>
          <a:prstGeom prst="rect">
            <a:avLst/>
          </a:prstGeom>
        </p:spPr>
      </p:pic>
      <p:sp>
        <p:nvSpPr>
          <p:cNvPr id="2" name="Title Placeholder 1"/>
          <p:cNvSpPr>
            <a:spLocks noGrp="1"/>
          </p:cNvSpPr>
          <p:nvPr>
            <p:ph type="title"/>
          </p:nvPr>
        </p:nvSpPr>
        <p:spPr>
          <a:xfrm>
            <a:off x="404446" y="261049"/>
            <a:ext cx="8360078" cy="861507"/>
          </a:xfrm>
          <a:prstGeom prst="rect">
            <a:avLst/>
          </a:prstGeom>
        </p:spPr>
        <p:txBody>
          <a:bodyPr vert="horz" lIns="91440" tIns="45720" rIns="91440" bIns="45720" rtlCol="0" anchor="ctr">
            <a:normAutofit/>
          </a:bodyPr>
          <a:lstStyle/>
          <a:p>
            <a:r>
              <a:rPr lang="en-US" dirty="0"/>
              <a:t>Click to edit Master title style</a:t>
            </a:r>
            <a:br>
              <a:rPr lang="en-US" dirty="0"/>
            </a:br>
            <a:r>
              <a:rPr lang="en-US" dirty="0" err="1"/>
              <a:t>zxfvxdvxzdvzxvzdvzdfv</a:t>
            </a:r>
            <a:endParaRPr lang="en-US" dirty="0"/>
          </a:p>
        </p:txBody>
      </p:sp>
      <p:sp>
        <p:nvSpPr>
          <p:cNvPr id="3" name="Text Placeholder 2"/>
          <p:cNvSpPr>
            <a:spLocks noGrp="1"/>
          </p:cNvSpPr>
          <p:nvPr>
            <p:ph type="body" idx="1"/>
          </p:nvPr>
        </p:nvSpPr>
        <p:spPr>
          <a:xfrm>
            <a:off x="342900" y="1546302"/>
            <a:ext cx="8421624" cy="45273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14"/>
          <a:stretch>
            <a:fillRect/>
          </a:stretch>
        </p:blipFill>
        <p:spPr>
          <a:xfrm>
            <a:off x="348488" y="6362700"/>
            <a:ext cx="8407400" cy="304800"/>
          </a:xfrm>
          <a:prstGeom prst="rect">
            <a:avLst/>
          </a:prstGeom>
        </p:spPr>
      </p:pic>
    </p:spTree>
    <p:extLst>
      <p:ext uri="{BB962C8B-B14F-4D97-AF65-F5344CB8AC3E}">
        <p14:creationId xmlns:p14="http://schemas.microsoft.com/office/powerpoint/2010/main" val="2689421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p:titleStyle>
    <p:body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p:bodyStyle>
    <p:otherStyle>
      <a:defPPr>
        <a:defRPr lang="en-US"/>
      </a:defPPr>
      <a:lvl1pPr marL="0" algn="l" defTabSz="912663" rtl="0" eaLnBrk="1" latinLnBrk="0" hangingPunct="1">
        <a:defRPr sz="1797" kern="1200">
          <a:solidFill>
            <a:schemeClr val="tx1"/>
          </a:solidFill>
          <a:latin typeface="+mn-lt"/>
          <a:ea typeface="+mn-ea"/>
          <a:cs typeface="+mn-cs"/>
        </a:defRPr>
      </a:lvl1pPr>
      <a:lvl2pPr marL="456331" algn="l" defTabSz="912663" rtl="0" eaLnBrk="1" latinLnBrk="0" hangingPunct="1">
        <a:defRPr sz="1797" kern="1200">
          <a:solidFill>
            <a:schemeClr val="tx1"/>
          </a:solidFill>
          <a:latin typeface="+mn-lt"/>
          <a:ea typeface="+mn-ea"/>
          <a:cs typeface="+mn-cs"/>
        </a:defRPr>
      </a:lvl2pPr>
      <a:lvl3pPr marL="912663" algn="l" defTabSz="912663" rtl="0" eaLnBrk="1" latinLnBrk="0" hangingPunct="1">
        <a:defRPr sz="1797" kern="1200">
          <a:solidFill>
            <a:schemeClr val="tx1"/>
          </a:solidFill>
          <a:latin typeface="+mn-lt"/>
          <a:ea typeface="+mn-ea"/>
          <a:cs typeface="+mn-cs"/>
        </a:defRPr>
      </a:lvl3pPr>
      <a:lvl4pPr marL="1368994" algn="l" defTabSz="912663" rtl="0" eaLnBrk="1" latinLnBrk="0" hangingPunct="1">
        <a:defRPr sz="1797" kern="1200">
          <a:solidFill>
            <a:schemeClr val="tx1"/>
          </a:solidFill>
          <a:latin typeface="+mn-lt"/>
          <a:ea typeface="+mn-ea"/>
          <a:cs typeface="+mn-cs"/>
        </a:defRPr>
      </a:lvl4pPr>
      <a:lvl5pPr marL="1825325" algn="l" defTabSz="912663" rtl="0" eaLnBrk="1" latinLnBrk="0" hangingPunct="1">
        <a:defRPr sz="1797" kern="1200">
          <a:solidFill>
            <a:schemeClr val="tx1"/>
          </a:solidFill>
          <a:latin typeface="+mn-lt"/>
          <a:ea typeface="+mn-ea"/>
          <a:cs typeface="+mn-cs"/>
        </a:defRPr>
      </a:lvl5pPr>
      <a:lvl6pPr marL="2281657" algn="l" defTabSz="912663" rtl="0" eaLnBrk="1" latinLnBrk="0" hangingPunct="1">
        <a:defRPr sz="1797" kern="1200">
          <a:solidFill>
            <a:schemeClr val="tx1"/>
          </a:solidFill>
          <a:latin typeface="+mn-lt"/>
          <a:ea typeface="+mn-ea"/>
          <a:cs typeface="+mn-cs"/>
        </a:defRPr>
      </a:lvl6pPr>
      <a:lvl7pPr marL="2737988" algn="l" defTabSz="912663" rtl="0" eaLnBrk="1" latinLnBrk="0" hangingPunct="1">
        <a:defRPr sz="1797" kern="1200">
          <a:solidFill>
            <a:schemeClr val="tx1"/>
          </a:solidFill>
          <a:latin typeface="+mn-lt"/>
          <a:ea typeface="+mn-ea"/>
          <a:cs typeface="+mn-cs"/>
        </a:defRPr>
      </a:lvl7pPr>
      <a:lvl8pPr marL="3194319" algn="l" defTabSz="912663" rtl="0" eaLnBrk="1" latinLnBrk="0" hangingPunct="1">
        <a:defRPr sz="1797" kern="1200">
          <a:solidFill>
            <a:schemeClr val="tx1"/>
          </a:solidFill>
          <a:latin typeface="+mn-lt"/>
          <a:ea typeface="+mn-ea"/>
          <a:cs typeface="+mn-cs"/>
        </a:defRPr>
      </a:lvl8pPr>
      <a:lvl9pPr marL="3650651" algn="l" defTabSz="912663" rtl="0" eaLnBrk="1" latinLnBrk="0" hangingPunct="1">
        <a:defRPr sz="179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4452615-6115-4A4A-8779-C3BF1807767B}"/>
              </a:ext>
            </a:extLst>
          </p:cNvPr>
          <p:cNvPicPr>
            <a:picLocks noChangeAspect="1"/>
          </p:cNvPicPr>
          <p:nvPr userDrawn="1"/>
        </p:nvPicPr>
        <p:blipFill>
          <a:blip r:embed="rId13"/>
          <a:stretch>
            <a:fillRect/>
          </a:stretch>
        </p:blipFill>
        <p:spPr>
          <a:xfrm>
            <a:off x="12676" y="-18267"/>
            <a:ext cx="9101186" cy="1356305"/>
          </a:xfrm>
          <a:prstGeom prst="rect">
            <a:avLst/>
          </a:prstGeom>
        </p:spPr>
      </p:pic>
      <p:sp>
        <p:nvSpPr>
          <p:cNvPr id="2" name="Title Placeholder 1"/>
          <p:cNvSpPr>
            <a:spLocks noGrp="1"/>
          </p:cNvSpPr>
          <p:nvPr>
            <p:ph type="title"/>
          </p:nvPr>
        </p:nvSpPr>
        <p:spPr>
          <a:xfrm>
            <a:off x="404446" y="261049"/>
            <a:ext cx="8360078" cy="861507"/>
          </a:xfrm>
          <a:prstGeom prst="rect">
            <a:avLst/>
          </a:prstGeom>
        </p:spPr>
        <p:txBody>
          <a:bodyPr vert="horz" lIns="91440" tIns="45720" rIns="91440" bIns="45720" rtlCol="0" anchor="ctr">
            <a:normAutofit/>
          </a:bodyPr>
          <a:lstStyle/>
          <a:p>
            <a:r>
              <a:rPr lang="en-US" dirty="0"/>
              <a:t>Click to edit Master title style</a:t>
            </a:r>
            <a:br>
              <a:rPr lang="en-US" dirty="0"/>
            </a:br>
            <a:r>
              <a:rPr lang="en-US" dirty="0" err="1"/>
              <a:t>zxfvxdvxzdvzxvzdvzdfv</a:t>
            </a:r>
            <a:endParaRPr lang="en-US" dirty="0"/>
          </a:p>
        </p:txBody>
      </p:sp>
      <p:sp>
        <p:nvSpPr>
          <p:cNvPr id="3" name="Text Placeholder 2"/>
          <p:cNvSpPr>
            <a:spLocks noGrp="1"/>
          </p:cNvSpPr>
          <p:nvPr>
            <p:ph type="body" idx="1"/>
          </p:nvPr>
        </p:nvSpPr>
        <p:spPr>
          <a:xfrm>
            <a:off x="342900" y="1546302"/>
            <a:ext cx="8421624" cy="45273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14"/>
          <a:stretch>
            <a:fillRect/>
          </a:stretch>
        </p:blipFill>
        <p:spPr>
          <a:xfrm>
            <a:off x="348488" y="6362700"/>
            <a:ext cx="8407400" cy="304800"/>
          </a:xfrm>
          <a:prstGeom prst="rect">
            <a:avLst/>
          </a:prstGeom>
        </p:spPr>
      </p:pic>
    </p:spTree>
    <p:extLst>
      <p:ext uri="{BB962C8B-B14F-4D97-AF65-F5344CB8AC3E}">
        <p14:creationId xmlns:p14="http://schemas.microsoft.com/office/powerpoint/2010/main" val="14890748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p:titleStyle>
    <p:body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p:bodyStyle>
    <p:otherStyle>
      <a:defPPr>
        <a:defRPr lang="en-US"/>
      </a:defPPr>
      <a:lvl1pPr marL="0" algn="l" defTabSz="912663" rtl="0" eaLnBrk="1" latinLnBrk="0" hangingPunct="1">
        <a:defRPr sz="1797" kern="1200">
          <a:solidFill>
            <a:schemeClr val="tx1"/>
          </a:solidFill>
          <a:latin typeface="+mn-lt"/>
          <a:ea typeface="+mn-ea"/>
          <a:cs typeface="+mn-cs"/>
        </a:defRPr>
      </a:lvl1pPr>
      <a:lvl2pPr marL="456331" algn="l" defTabSz="912663" rtl="0" eaLnBrk="1" latinLnBrk="0" hangingPunct="1">
        <a:defRPr sz="1797" kern="1200">
          <a:solidFill>
            <a:schemeClr val="tx1"/>
          </a:solidFill>
          <a:latin typeface="+mn-lt"/>
          <a:ea typeface="+mn-ea"/>
          <a:cs typeface="+mn-cs"/>
        </a:defRPr>
      </a:lvl2pPr>
      <a:lvl3pPr marL="912663" algn="l" defTabSz="912663" rtl="0" eaLnBrk="1" latinLnBrk="0" hangingPunct="1">
        <a:defRPr sz="1797" kern="1200">
          <a:solidFill>
            <a:schemeClr val="tx1"/>
          </a:solidFill>
          <a:latin typeface="+mn-lt"/>
          <a:ea typeface="+mn-ea"/>
          <a:cs typeface="+mn-cs"/>
        </a:defRPr>
      </a:lvl3pPr>
      <a:lvl4pPr marL="1368994" algn="l" defTabSz="912663" rtl="0" eaLnBrk="1" latinLnBrk="0" hangingPunct="1">
        <a:defRPr sz="1797" kern="1200">
          <a:solidFill>
            <a:schemeClr val="tx1"/>
          </a:solidFill>
          <a:latin typeface="+mn-lt"/>
          <a:ea typeface="+mn-ea"/>
          <a:cs typeface="+mn-cs"/>
        </a:defRPr>
      </a:lvl4pPr>
      <a:lvl5pPr marL="1825325" algn="l" defTabSz="912663" rtl="0" eaLnBrk="1" latinLnBrk="0" hangingPunct="1">
        <a:defRPr sz="1797" kern="1200">
          <a:solidFill>
            <a:schemeClr val="tx1"/>
          </a:solidFill>
          <a:latin typeface="+mn-lt"/>
          <a:ea typeface="+mn-ea"/>
          <a:cs typeface="+mn-cs"/>
        </a:defRPr>
      </a:lvl5pPr>
      <a:lvl6pPr marL="2281657" algn="l" defTabSz="912663" rtl="0" eaLnBrk="1" latinLnBrk="0" hangingPunct="1">
        <a:defRPr sz="1797" kern="1200">
          <a:solidFill>
            <a:schemeClr val="tx1"/>
          </a:solidFill>
          <a:latin typeface="+mn-lt"/>
          <a:ea typeface="+mn-ea"/>
          <a:cs typeface="+mn-cs"/>
        </a:defRPr>
      </a:lvl6pPr>
      <a:lvl7pPr marL="2737988" algn="l" defTabSz="912663" rtl="0" eaLnBrk="1" latinLnBrk="0" hangingPunct="1">
        <a:defRPr sz="1797" kern="1200">
          <a:solidFill>
            <a:schemeClr val="tx1"/>
          </a:solidFill>
          <a:latin typeface="+mn-lt"/>
          <a:ea typeface="+mn-ea"/>
          <a:cs typeface="+mn-cs"/>
        </a:defRPr>
      </a:lvl7pPr>
      <a:lvl8pPr marL="3194319" algn="l" defTabSz="912663" rtl="0" eaLnBrk="1" latinLnBrk="0" hangingPunct="1">
        <a:defRPr sz="1797" kern="1200">
          <a:solidFill>
            <a:schemeClr val="tx1"/>
          </a:solidFill>
          <a:latin typeface="+mn-lt"/>
          <a:ea typeface="+mn-ea"/>
          <a:cs typeface="+mn-cs"/>
        </a:defRPr>
      </a:lvl8pPr>
      <a:lvl9pPr marL="3650651" algn="l" defTabSz="912663" rtl="0" eaLnBrk="1" latinLnBrk="0" hangingPunct="1">
        <a:defRPr sz="179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6EE36BD4-F352-6D46-A6E0-61229F2EE23A}"/>
              </a:ext>
            </a:extLst>
          </p:cNvPr>
          <p:cNvPicPr>
            <a:picLocks noChangeAspect="1"/>
          </p:cNvPicPr>
          <p:nvPr/>
        </p:nvPicPr>
        <p:blipFill>
          <a:blip r:embed="rId2"/>
          <a:stretch>
            <a:fillRect/>
          </a:stretch>
        </p:blipFill>
        <p:spPr>
          <a:xfrm>
            <a:off x="-10029" y="-34001"/>
            <a:ext cx="9191199" cy="6877508"/>
          </a:xfrm>
          <a:prstGeom prst="rect">
            <a:avLst/>
          </a:prstGeom>
        </p:spPr>
      </p:pic>
      <p:sp>
        <p:nvSpPr>
          <p:cNvPr id="6" name="TextBox 5"/>
          <p:cNvSpPr txBox="1"/>
          <p:nvPr/>
        </p:nvSpPr>
        <p:spPr>
          <a:xfrm>
            <a:off x="1100984" y="3764685"/>
            <a:ext cx="6989279" cy="461665"/>
          </a:xfrm>
          <a:prstGeom prst="rect">
            <a:avLst/>
          </a:prstGeom>
          <a:noFill/>
        </p:spPr>
        <p:txBody>
          <a:bodyPr wrap="square" rtlCol="0">
            <a:spAutoFit/>
          </a:bodyPr>
          <a:lstStyle/>
          <a:p>
            <a:r>
              <a:rPr lang="en-GB" sz="2400" b="1" dirty="0">
                <a:solidFill>
                  <a:schemeClr val="bg1"/>
                </a:solidFill>
              </a:rPr>
              <a:t>SECURING ECONOMIC RECOVERY BEYOND COVID-19</a:t>
            </a:r>
            <a:endParaRPr lang="en-US" sz="2400" b="1" dirty="0">
              <a:solidFill>
                <a:schemeClr val="bg1"/>
              </a:solidFill>
            </a:endParaRPr>
          </a:p>
        </p:txBody>
      </p:sp>
    </p:spTree>
    <p:extLst>
      <p:ext uri="{BB962C8B-B14F-4D97-AF65-F5344CB8AC3E}">
        <p14:creationId xmlns:p14="http://schemas.microsoft.com/office/powerpoint/2010/main" val="7250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0" y="1603568"/>
            <a:ext cx="8807570"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Relative to the 2020 Budget, </a:t>
            </a:r>
            <a:r>
              <a:rPr lang="en-ZA" sz="2000" dirty="0">
                <a:solidFill>
                  <a:prstClr val="black"/>
                </a:solidFill>
              </a:rPr>
              <a:t>main budget non-interest spending (excluding technical adjustments) </a:t>
            </a:r>
            <a:r>
              <a:rPr lang="en-GB" sz="2000" dirty="0">
                <a:solidFill>
                  <a:prstClr val="black"/>
                </a:solidFill>
              </a:rPr>
              <a:t>is reduced by R60 billion in 2021/22, R90 billion in 2022/23 and R150 billion in 2023/24, with constrained spending growth in the following two years.</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The largest share of reductions falls on compensation. Other non-interest spending items are also reduced, while funding for buildings and other fixed structures, provincial and local capital grants, and the Infrastructure Fund is protected.</a:t>
            </a:r>
          </a:p>
          <a:p>
            <a:pPr marL="285750" indent="-285750" algn="just">
              <a:spcBef>
                <a:spcPts val="600"/>
              </a:spcBef>
              <a:spcAft>
                <a:spcPts val="600"/>
              </a:spcAft>
              <a:buFont typeface="Wingdings" panose="05000000000000000000" pitchFamily="2" charset="2"/>
              <a:buChar char="§"/>
            </a:pPr>
            <a:r>
              <a:rPr lang="en-GB" sz="2000" dirty="0">
                <a:solidFill>
                  <a:prstClr val="black"/>
                </a:solidFill>
              </a:rPr>
              <a:t>To assist with the consolidation, government has projected tax increases of       R5 billion in 2021/22, R10 billion in 2022/23, R10 billion in 2023/24 and           R15 billion in 2024/25. </a:t>
            </a:r>
          </a:p>
          <a:p>
            <a:pPr marL="285750" indent="-285750" algn="just">
              <a:spcBef>
                <a:spcPts val="600"/>
              </a:spcBef>
              <a:spcAft>
                <a:spcPts val="600"/>
              </a:spcAft>
              <a:buFont typeface="Wingdings" panose="05000000000000000000" pitchFamily="2" charset="2"/>
              <a:buChar char="§"/>
            </a:pPr>
            <a:r>
              <a:rPr lang="en-GB" sz="2000" dirty="0">
                <a:solidFill>
                  <a:prstClr val="black"/>
                </a:solidFill>
              </a:rPr>
              <a:t>The aim is to reach a main budget primary surplus by 2025/26. This target is expected to result in debt stabilising at 95.3 per cent of GDP in the same year.</a:t>
            </a:r>
            <a:endParaRPr lang="en-ZA" sz="2000" dirty="0">
              <a:solidFill>
                <a:prstClr val="black"/>
              </a:solidFill>
            </a:endParaRPr>
          </a:p>
          <a:p>
            <a:pPr marL="285750" indent="-285750" algn="just">
              <a:spcBef>
                <a:spcPts val="385"/>
              </a:spcBef>
              <a:spcAft>
                <a:spcPts val="385"/>
              </a:spcAft>
              <a:buFont typeface="Wingdings" panose="05000000000000000000" pitchFamily="2" charset="2"/>
              <a:buChar char="§"/>
            </a:pPr>
            <a:endParaRPr lang="en-GB" sz="1600" dirty="0">
              <a:solidFill>
                <a:prstClr val="black"/>
              </a:solidFill>
            </a:endParaRPr>
          </a:p>
          <a:p>
            <a:pPr marL="742081" lvl="1" indent="-285750" algn="just">
              <a:spcBef>
                <a:spcPts val="385"/>
              </a:spcBef>
              <a:spcAft>
                <a:spcPts val="385"/>
              </a:spcAft>
              <a:buFont typeface="Wingdings" panose="05000000000000000000" pitchFamily="2" charset="2"/>
              <a:buChar char="§"/>
            </a:pPr>
            <a:endParaRPr lang="en-GB" sz="1400" dirty="0">
              <a:solidFill>
                <a:prstClr val="black"/>
              </a:solidFill>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Proposed steps to reduce the fiscal deficit and stabilise the debt-to-GDP ratio over a five-year period </a:t>
            </a:r>
            <a:endParaRPr lang="en-US" sz="2800" dirty="0">
              <a:solidFill>
                <a:schemeClr val="bg1"/>
              </a:solidFill>
            </a:endParaRPr>
          </a:p>
        </p:txBody>
      </p:sp>
    </p:spTree>
    <p:extLst>
      <p:ext uri="{BB962C8B-B14F-4D97-AF65-F5344CB8AC3E}">
        <p14:creationId xmlns:p14="http://schemas.microsoft.com/office/powerpoint/2010/main" val="1464849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The main budget and primary balances will narrow over the medium term</a:t>
            </a:r>
            <a:endParaRPr lang="en-US" sz="2800" dirty="0">
              <a:solidFill>
                <a:schemeClr val="bg1"/>
              </a:solidFill>
            </a:endParaRPr>
          </a:p>
        </p:txBody>
      </p:sp>
      <p:sp>
        <p:nvSpPr>
          <p:cNvPr id="3" name="TextBox 2"/>
          <p:cNvSpPr txBox="1"/>
          <p:nvPr/>
        </p:nvSpPr>
        <p:spPr>
          <a:xfrm>
            <a:off x="1" y="1336440"/>
            <a:ext cx="4554071" cy="338554"/>
          </a:xfrm>
          <a:prstGeom prst="rect">
            <a:avLst/>
          </a:prstGeom>
          <a:noFill/>
        </p:spPr>
        <p:txBody>
          <a:bodyPr wrap="square" rtlCol="0">
            <a:spAutoFit/>
          </a:bodyPr>
          <a:lstStyle/>
          <a:p>
            <a:r>
              <a:rPr lang="en-GB" sz="1600" b="1" dirty="0"/>
              <a:t>Main budget primary balance* </a:t>
            </a:r>
          </a:p>
        </p:txBody>
      </p:sp>
      <p:sp>
        <p:nvSpPr>
          <p:cNvPr id="8" name="TextBox 7"/>
          <p:cNvSpPr txBox="1"/>
          <p:nvPr/>
        </p:nvSpPr>
        <p:spPr>
          <a:xfrm>
            <a:off x="65628" y="4840784"/>
            <a:ext cx="4775314" cy="523220"/>
          </a:xfrm>
          <a:prstGeom prst="rect">
            <a:avLst/>
          </a:prstGeom>
          <a:noFill/>
        </p:spPr>
        <p:txBody>
          <a:bodyPr wrap="square" rtlCol="0">
            <a:spAutoFit/>
          </a:bodyPr>
          <a:lstStyle/>
          <a:p>
            <a:r>
              <a:rPr lang="en-ZA" sz="1400" i="1" dirty="0"/>
              <a:t>*</a:t>
            </a:r>
            <a:r>
              <a:rPr lang="en-GB" sz="1400" i="1" dirty="0"/>
              <a:t>Excludes Eskom financial support and transactions in financial assets and liabilities </a:t>
            </a:r>
            <a:endParaRPr lang="en-ZA" sz="1400" i="1" dirty="0"/>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648" y="1755244"/>
            <a:ext cx="4374776" cy="2997024"/>
          </a:xfrm>
          <a:prstGeom prst="rect">
            <a:avLst/>
          </a:prstGeom>
          <a:noFill/>
          <a:ln>
            <a:noFill/>
          </a:ln>
        </p:spPr>
      </p:pic>
      <p:sp>
        <p:nvSpPr>
          <p:cNvPr id="10" name="TextBox 9"/>
          <p:cNvSpPr txBox="1"/>
          <p:nvPr/>
        </p:nvSpPr>
        <p:spPr>
          <a:xfrm>
            <a:off x="4840942" y="1353936"/>
            <a:ext cx="3836894" cy="338554"/>
          </a:xfrm>
          <a:prstGeom prst="rect">
            <a:avLst/>
          </a:prstGeom>
          <a:noFill/>
        </p:spPr>
        <p:txBody>
          <a:bodyPr wrap="square" rtlCol="0">
            <a:spAutoFit/>
          </a:bodyPr>
          <a:lstStyle/>
          <a:p>
            <a:r>
              <a:rPr lang="en-GB" sz="1600" b="1" dirty="0"/>
              <a:t>Main budget deficit</a:t>
            </a:r>
          </a:p>
        </p:txBody>
      </p:sp>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4377" y="1755941"/>
            <a:ext cx="3971363" cy="2996327"/>
          </a:xfrm>
          <a:prstGeom prst="rect">
            <a:avLst/>
          </a:prstGeom>
          <a:noFill/>
          <a:ln>
            <a:noFill/>
          </a:ln>
        </p:spPr>
      </p:pic>
    </p:spTree>
    <p:extLst>
      <p:ext uri="{BB962C8B-B14F-4D97-AF65-F5344CB8AC3E}">
        <p14:creationId xmlns:p14="http://schemas.microsoft.com/office/powerpoint/2010/main" val="1423560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Gross loan debt outlook</a:t>
            </a:r>
            <a:endParaRPr lang="en-US" sz="2800" dirty="0">
              <a:solidFill>
                <a:schemeClr val="bg1"/>
              </a:solidFill>
            </a:endParaRPr>
          </a:p>
        </p:txBody>
      </p:sp>
      <p:pic>
        <p:nvPicPr>
          <p:cNvPr id="12" name="Picture 1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294" y="1381450"/>
            <a:ext cx="6927812" cy="4961611"/>
          </a:xfrm>
          <a:prstGeom prst="rect">
            <a:avLst/>
          </a:prstGeom>
          <a:noFill/>
          <a:ln>
            <a:noFill/>
          </a:ln>
        </p:spPr>
      </p:pic>
    </p:spTree>
    <p:extLst>
      <p:ext uri="{BB962C8B-B14F-4D97-AF65-F5344CB8AC3E}">
        <p14:creationId xmlns:p14="http://schemas.microsoft.com/office/powerpoint/2010/main" val="2939935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Fiscal framework</a:t>
            </a:r>
            <a:endParaRPr lang="en-US" sz="2800" dirty="0">
              <a:solidFill>
                <a:schemeClr val="bg1"/>
              </a:solidFill>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616" y="1475741"/>
            <a:ext cx="8158490" cy="2782494"/>
          </a:xfrm>
          <a:prstGeom prst="rect">
            <a:avLst/>
          </a:prstGeom>
          <a:noFill/>
          <a:ln>
            <a:noFill/>
          </a:ln>
        </p:spPr>
      </p:pic>
      <p:sp>
        <p:nvSpPr>
          <p:cNvPr id="3" name="Rectangle 2"/>
          <p:cNvSpPr/>
          <p:nvPr/>
        </p:nvSpPr>
        <p:spPr>
          <a:xfrm>
            <a:off x="65628" y="4645951"/>
            <a:ext cx="8427431" cy="1477328"/>
          </a:xfrm>
          <a:prstGeom prst="rect">
            <a:avLst/>
          </a:prstGeom>
        </p:spPr>
        <p:txBody>
          <a:bodyPr wrap="square">
            <a:spAutoFit/>
          </a:bodyPr>
          <a:lstStyle/>
          <a:p>
            <a:pPr marL="285750" indent="-285750" algn="just">
              <a:spcBef>
                <a:spcPts val="600"/>
              </a:spcBef>
              <a:spcAft>
                <a:spcPts val="600"/>
              </a:spcAft>
              <a:buFont typeface="Wingdings" panose="05000000000000000000" pitchFamily="2" charset="2"/>
              <a:buChar char="§"/>
            </a:pPr>
            <a:r>
              <a:rPr lang="en-GB" sz="2000" dirty="0"/>
              <a:t>The consolidated deficit includes national and provincial government, social security funds and public entities.</a:t>
            </a:r>
          </a:p>
          <a:p>
            <a:pPr marL="285750" indent="-285750" algn="just">
              <a:spcBef>
                <a:spcPts val="600"/>
              </a:spcBef>
              <a:spcAft>
                <a:spcPts val="600"/>
              </a:spcAft>
              <a:buFont typeface="Wingdings" panose="05000000000000000000" pitchFamily="2" charset="2"/>
              <a:buChar char="§"/>
            </a:pPr>
            <a:r>
              <a:rPr lang="en-GB" sz="2000" dirty="0"/>
              <a:t>The consolidated deficit will narrow from 15.7 per cent of GDP in 2020/21 to 10.1 per cent in 2021/22 and 7.3 per cent by the outer year.</a:t>
            </a:r>
            <a:endParaRPr lang="en-ZA" sz="2000" dirty="0"/>
          </a:p>
        </p:txBody>
      </p:sp>
    </p:spTree>
    <p:extLst>
      <p:ext uri="{BB962C8B-B14F-4D97-AF65-F5344CB8AC3E}">
        <p14:creationId xmlns:p14="http://schemas.microsoft.com/office/powerpoint/2010/main" val="1690003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The proposed spending reductions will improve the composition of spending from consumption towards investment</a:t>
            </a:r>
            <a:endParaRPr lang="en-US" sz="2800" dirty="0">
              <a:solidFill>
                <a:schemeClr val="bg1"/>
              </a:solidFill>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1" y="1674106"/>
            <a:ext cx="5692588" cy="4323286"/>
          </a:xfrm>
          <a:prstGeom prst="rect">
            <a:avLst/>
          </a:prstGeom>
          <a:noFill/>
          <a:ln>
            <a:noFill/>
          </a:ln>
        </p:spPr>
      </p:pic>
      <p:sp>
        <p:nvSpPr>
          <p:cNvPr id="3" name="TextBox 2"/>
          <p:cNvSpPr txBox="1"/>
          <p:nvPr/>
        </p:nvSpPr>
        <p:spPr>
          <a:xfrm>
            <a:off x="1360323" y="1312109"/>
            <a:ext cx="6299313" cy="338554"/>
          </a:xfrm>
          <a:prstGeom prst="rect">
            <a:avLst/>
          </a:prstGeom>
          <a:noFill/>
        </p:spPr>
        <p:txBody>
          <a:bodyPr wrap="square" rtlCol="0">
            <a:spAutoFit/>
          </a:bodyPr>
          <a:lstStyle/>
          <a:p>
            <a:r>
              <a:rPr lang="en-GB" sz="1600" b="1" dirty="0"/>
              <a:t>Average nominal consolidated spending growth, 2020/21 – 2023/24* </a:t>
            </a:r>
          </a:p>
        </p:txBody>
      </p:sp>
      <p:sp>
        <p:nvSpPr>
          <p:cNvPr id="8" name="TextBox 7"/>
          <p:cNvSpPr txBox="1"/>
          <p:nvPr/>
        </p:nvSpPr>
        <p:spPr>
          <a:xfrm>
            <a:off x="1219201" y="5993945"/>
            <a:ext cx="7530353" cy="307777"/>
          </a:xfrm>
          <a:prstGeom prst="rect">
            <a:avLst/>
          </a:prstGeom>
          <a:noFill/>
        </p:spPr>
        <p:txBody>
          <a:bodyPr wrap="square" rtlCol="0">
            <a:spAutoFit/>
          </a:bodyPr>
          <a:lstStyle/>
          <a:p>
            <a:r>
              <a:rPr lang="en-ZA" sz="1400" i="1" dirty="0"/>
              <a:t>*</a:t>
            </a:r>
            <a:r>
              <a:rPr lang="en-GB" sz="1400" i="1" dirty="0"/>
              <a:t>Excludes COVID-19 fiscal relief measures in 2020/21 </a:t>
            </a:r>
            <a:endParaRPr lang="en-ZA" sz="1400" i="1" dirty="0"/>
          </a:p>
        </p:txBody>
      </p:sp>
    </p:spTree>
    <p:extLst>
      <p:ext uri="{BB962C8B-B14F-4D97-AF65-F5344CB8AC3E}">
        <p14:creationId xmlns:p14="http://schemas.microsoft.com/office/powerpoint/2010/main" val="991381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225781" y="1612884"/>
            <a:ext cx="8568398"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Government proposes growth in the public-service wage bill of 1.8 per cent in the current year and average annual growth of 0.8 per cent over the 2021 MTEF period.</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Government has not implemented the third year of the 2018 wage agreement. </a:t>
            </a:r>
            <a:r>
              <a:rPr lang="en-ZA" sz="2000" dirty="0">
                <a:solidFill>
                  <a:prstClr val="black"/>
                </a:solidFill>
              </a:rPr>
              <a:t>Notwithstanding that the matter is before the labour court, government is actively engaging with labour unions to find a solution to a more sustainable cost of employment.</a:t>
            </a:r>
            <a:endParaRPr lang="en-GB" sz="2000" dirty="0">
              <a:solidFill>
                <a:prstClr val="black"/>
              </a:solidFill>
            </a:endParaRP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Furthermore, the Budget Guidelines propose a wage freeze for the next three years.</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Additional options to be explored include harmonising the allowances and benefits available to public servants, reconsidering pay progression rules and reviewing occupation-specific dispensations.</a:t>
            </a: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Achieving wage bill reductions</a:t>
            </a:r>
            <a:endParaRPr lang="en-US" sz="2800" dirty="0">
              <a:solidFill>
                <a:schemeClr val="bg1"/>
              </a:solidFill>
            </a:endParaRPr>
          </a:p>
        </p:txBody>
      </p:sp>
    </p:spTree>
    <p:extLst>
      <p:ext uri="{BB962C8B-B14F-4D97-AF65-F5344CB8AC3E}">
        <p14:creationId xmlns:p14="http://schemas.microsoft.com/office/powerpoint/2010/main" val="3370615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Fastest-growing functions</a:t>
            </a:r>
            <a:endParaRPr lang="en-US" sz="2800" dirty="0">
              <a:solidFill>
                <a:schemeClr val="bg1"/>
              </a:solidFill>
            </a:endParaRPr>
          </a:p>
        </p:txBody>
      </p:sp>
      <p:sp>
        <p:nvSpPr>
          <p:cNvPr id="3" name="Rectangle 2"/>
          <p:cNvSpPr/>
          <p:nvPr/>
        </p:nvSpPr>
        <p:spPr>
          <a:xfrm>
            <a:off x="6297339" y="2135236"/>
            <a:ext cx="2914264" cy="2862322"/>
          </a:xfrm>
          <a:prstGeom prst="rect">
            <a:avLst/>
          </a:prstGeom>
        </p:spPr>
        <p:txBody>
          <a:bodyPr wrap="square">
            <a:spAutoFit/>
          </a:bodyPr>
          <a:lstStyle/>
          <a:p>
            <a:pPr marL="285750" indent="-285750">
              <a:spcBef>
                <a:spcPts val="380"/>
              </a:spcBef>
              <a:spcAft>
                <a:spcPts val="380"/>
              </a:spcAft>
              <a:buFont typeface="Wingdings" panose="05000000000000000000" pitchFamily="2" charset="2"/>
              <a:buChar char="§"/>
            </a:pPr>
            <a:r>
              <a:rPr lang="en-GB" dirty="0"/>
              <a:t>Economic development and community development are the fastest-growing functions mainly due to above-inflation growth in road infrastructure and expanded access to basic services in line with economic recovery plan</a:t>
            </a:r>
            <a:endParaRPr lang="en-ZA" dirty="0"/>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29508"/>
            <a:ext cx="6077336" cy="4317735"/>
          </a:xfrm>
          <a:prstGeom prst="rect">
            <a:avLst/>
          </a:prstGeom>
          <a:noFill/>
        </p:spPr>
      </p:pic>
      <p:sp>
        <p:nvSpPr>
          <p:cNvPr id="11" name="TextBox 10"/>
          <p:cNvSpPr txBox="1"/>
          <p:nvPr/>
        </p:nvSpPr>
        <p:spPr>
          <a:xfrm>
            <a:off x="0" y="1354167"/>
            <a:ext cx="7055224" cy="338554"/>
          </a:xfrm>
          <a:prstGeom prst="rect">
            <a:avLst/>
          </a:prstGeom>
          <a:noFill/>
        </p:spPr>
        <p:txBody>
          <a:bodyPr wrap="square" rtlCol="0">
            <a:spAutoFit/>
          </a:bodyPr>
          <a:lstStyle/>
          <a:p>
            <a:r>
              <a:rPr lang="en-GB" sz="1600" b="1" dirty="0"/>
              <a:t>Consolidated government expenditure by function, 2021/22 – 2023/24</a:t>
            </a:r>
          </a:p>
        </p:txBody>
      </p:sp>
    </p:spTree>
    <p:extLst>
      <p:ext uri="{BB962C8B-B14F-4D97-AF65-F5344CB8AC3E}">
        <p14:creationId xmlns:p14="http://schemas.microsoft.com/office/powerpoint/2010/main" val="911008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Risks to the fiscal outlook</a:t>
            </a:r>
            <a:endParaRPr lang="en-US" sz="2800" dirty="0">
              <a:solidFill>
                <a:schemeClr val="bg1"/>
              </a:solidFill>
            </a:endParaRPr>
          </a:p>
        </p:txBody>
      </p:sp>
      <p:sp>
        <p:nvSpPr>
          <p:cNvPr id="3" name="Rectangle 2"/>
          <p:cNvSpPr/>
          <p:nvPr/>
        </p:nvSpPr>
        <p:spPr>
          <a:xfrm>
            <a:off x="177141" y="1616772"/>
            <a:ext cx="8353543" cy="3285515"/>
          </a:xfrm>
          <a:prstGeom prst="rect">
            <a:avLst/>
          </a:prstGeom>
        </p:spPr>
        <p:txBody>
          <a:bodyPr wrap="square">
            <a:spAutoFit/>
          </a:bodyPr>
          <a:lstStyle/>
          <a:p>
            <a:pPr algn="just">
              <a:spcBef>
                <a:spcPts val="340"/>
              </a:spcBef>
              <a:spcAft>
                <a:spcPts val="340"/>
              </a:spcAft>
            </a:pPr>
            <a:r>
              <a:rPr lang="en-GB" dirty="0"/>
              <a:t>The major short- to medium-term risks to the fiscal framework include:</a:t>
            </a:r>
          </a:p>
          <a:p>
            <a:pPr marL="285750" indent="-285750" algn="just">
              <a:spcBef>
                <a:spcPts val="600"/>
              </a:spcBef>
              <a:spcAft>
                <a:spcPts val="600"/>
              </a:spcAft>
              <a:buFont typeface="Wingdings" panose="05000000000000000000" pitchFamily="2" charset="2"/>
              <a:buChar char="§"/>
            </a:pPr>
            <a:r>
              <a:rPr lang="en-GB" dirty="0"/>
              <a:t>Uncertainty around the speed of the economic recovery – including the medium-term effects of the lockdown, both domestically and internationally. Globally, several developed economies have returned to strict lockdowns.</a:t>
            </a:r>
          </a:p>
          <a:p>
            <a:pPr marL="285750" indent="-285750" algn="just">
              <a:spcBef>
                <a:spcPts val="600"/>
              </a:spcBef>
              <a:spcAft>
                <a:spcPts val="600"/>
              </a:spcAft>
              <a:buFont typeface="Wingdings" panose="05000000000000000000" pitchFamily="2" charset="2"/>
              <a:buChar char="§"/>
            </a:pPr>
            <a:r>
              <a:rPr lang="en-GB" dirty="0"/>
              <a:t>Implementation risks for expenditure reductions, particularly on the wage bill. Both the upcoming decision on the final year of the current wage agreement and the upcoming wage talks pose significant risks to the expenditure ceiling.</a:t>
            </a:r>
          </a:p>
          <a:p>
            <a:pPr marL="285750" indent="-285750" algn="just">
              <a:spcBef>
                <a:spcPts val="600"/>
              </a:spcBef>
              <a:spcAft>
                <a:spcPts val="600"/>
              </a:spcAft>
              <a:buFont typeface="Wingdings" panose="05000000000000000000" pitchFamily="2" charset="2"/>
              <a:buChar char="§"/>
            </a:pPr>
            <a:r>
              <a:rPr lang="en-GB" dirty="0"/>
              <a:t>Additional spending pressures from state-owned companies. Several companies, including South African Airways, are insolvent and have insufficient funds to cover operational expenses.</a:t>
            </a:r>
          </a:p>
        </p:txBody>
      </p:sp>
    </p:spTree>
    <p:extLst>
      <p:ext uri="{BB962C8B-B14F-4D97-AF65-F5344CB8AC3E}">
        <p14:creationId xmlns:p14="http://schemas.microsoft.com/office/powerpoint/2010/main" val="2827596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Conclusion</a:t>
            </a:r>
            <a:endParaRPr lang="en-US" sz="2800" dirty="0">
              <a:solidFill>
                <a:schemeClr val="bg1"/>
              </a:solidFill>
            </a:endParaRPr>
          </a:p>
        </p:txBody>
      </p:sp>
      <p:sp>
        <p:nvSpPr>
          <p:cNvPr id="3" name="Rectangle 2"/>
          <p:cNvSpPr/>
          <p:nvPr/>
        </p:nvSpPr>
        <p:spPr>
          <a:xfrm>
            <a:off x="87335" y="1646371"/>
            <a:ext cx="8845290" cy="4401205"/>
          </a:xfrm>
          <a:prstGeom prst="rect">
            <a:avLst/>
          </a:prstGeom>
        </p:spPr>
        <p:txBody>
          <a:bodyPr wrap="square">
            <a:spAutoFit/>
          </a:bodyPr>
          <a:lstStyle/>
          <a:p>
            <a:pPr marL="285750" indent="-285750" algn="just">
              <a:spcBef>
                <a:spcPts val="340"/>
              </a:spcBef>
              <a:spcAft>
                <a:spcPts val="340"/>
              </a:spcAft>
              <a:buFont typeface="Wingdings" panose="05000000000000000000" pitchFamily="2" charset="2"/>
              <a:buChar char="§"/>
            </a:pPr>
            <a:r>
              <a:rPr lang="en-GB" sz="2000" dirty="0"/>
              <a:t>Government remains committed to closing the budget deficit and stabilising the national debt-to-GDP ratio. </a:t>
            </a:r>
          </a:p>
          <a:p>
            <a:pPr marL="285750" indent="-285750" algn="just">
              <a:spcBef>
                <a:spcPts val="340"/>
              </a:spcBef>
              <a:spcAft>
                <a:spcPts val="340"/>
              </a:spcAft>
              <a:buFont typeface="Wingdings" panose="05000000000000000000" pitchFamily="2" charset="2"/>
              <a:buChar char="§"/>
            </a:pPr>
            <a:r>
              <a:rPr lang="en-GB" sz="2000" dirty="0"/>
              <a:t>A combination of expenditure and revenue measures will narrow the main budget deficit from 14.6 per cent of GDP in 2020/21 to 7.3 per cent by 2023/24. Gross national debt is projected to stabilise at 95.3 per cent of GDP by 2025/26.</a:t>
            </a:r>
          </a:p>
          <a:p>
            <a:pPr marL="285750" indent="-285750" algn="just">
              <a:spcBef>
                <a:spcPts val="340"/>
              </a:spcBef>
              <a:spcAft>
                <a:spcPts val="340"/>
              </a:spcAft>
              <a:buFont typeface="Wingdings" panose="05000000000000000000" pitchFamily="2" charset="2"/>
              <a:buChar char="§"/>
            </a:pPr>
            <a:r>
              <a:rPr lang="en-GB" sz="2000" dirty="0"/>
              <a:t>Achieving these targets will require large reductions in non-interest spending over the next three years. The majority of these reductions will be applied to the wage bill. Government will aim to protect funding for infrastructure investment.</a:t>
            </a:r>
          </a:p>
          <a:p>
            <a:pPr marL="285750" indent="-285750" algn="just">
              <a:spcBef>
                <a:spcPts val="340"/>
              </a:spcBef>
              <a:spcAft>
                <a:spcPts val="340"/>
              </a:spcAft>
              <a:buFont typeface="Wingdings" panose="05000000000000000000" pitchFamily="2" charset="2"/>
              <a:buChar char="§"/>
            </a:pPr>
            <a:r>
              <a:rPr lang="en-GB" sz="2000" dirty="0"/>
              <a:t>To assist with the consolidation, government has projected tax increases of       R5 billion in 2021/22, R10 billion in 2022/23, R10 billion in 2023/24 and            R15 billion in 2024/25.</a:t>
            </a:r>
          </a:p>
          <a:p>
            <a:pPr marL="285750" indent="-285750" algn="just">
              <a:spcBef>
                <a:spcPts val="340"/>
              </a:spcBef>
              <a:spcAft>
                <a:spcPts val="340"/>
              </a:spcAft>
              <a:buFont typeface="Wingdings" panose="05000000000000000000" pitchFamily="2" charset="2"/>
              <a:buChar char="§"/>
            </a:pPr>
            <a:r>
              <a:rPr lang="en-GB" sz="2000" dirty="0"/>
              <a:t>Learning and culture receives the largest funding allocation, while economic development and community development are the fastest-growing functions.</a:t>
            </a:r>
          </a:p>
        </p:txBody>
      </p:sp>
    </p:spTree>
    <p:extLst>
      <p:ext uri="{BB962C8B-B14F-4D97-AF65-F5344CB8AC3E}">
        <p14:creationId xmlns:p14="http://schemas.microsoft.com/office/powerpoint/2010/main" val="817245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chemeClr val="tx1"/>
                </a:solidFill>
              </a:rPr>
              <a:t>What is the ERRP?</a:t>
            </a:r>
          </a:p>
        </p:txBody>
      </p:sp>
      <p:sp>
        <p:nvSpPr>
          <p:cNvPr id="3" name="Content Placeholder 2"/>
          <p:cNvSpPr>
            <a:spLocks noGrp="1"/>
          </p:cNvSpPr>
          <p:nvPr>
            <p:ph idx="1"/>
          </p:nvPr>
        </p:nvSpPr>
        <p:spPr/>
        <p:txBody>
          <a:bodyPr/>
          <a:lstStyle/>
          <a:p>
            <a:pPr marL="285750" indent="-285750">
              <a:buFont typeface="Arial" panose="020B0604020202020204" pitchFamily="34" charset="0"/>
              <a:buChar char="•"/>
            </a:pPr>
            <a:r>
              <a:rPr lang="en-ZA" dirty="0"/>
              <a:t>Developed through extensive consultation between social partners, the Economic Recovery and Reconstruction Plan (ERRP) targets short-term measures alongside crucial structural reforms to raise both short- and long-term growth</a:t>
            </a:r>
          </a:p>
          <a:p>
            <a:pPr marL="285750" indent="-285750">
              <a:buFont typeface="Arial" panose="020B0604020202020204" pitchFamily="34" charset="0"/>
              <a:buChar char="•"/>
            </a:pPr>
            <a:r>
              <a:rPr lang="en-ZA" dirty="0"/>
              <a:t>In the short term the plan aims to:</a:t>
            </a:r>
          </a:p>
          <a:p>
            <a:pPr marL="742081" lvl="1" indent="-285750">
              <a:buFont typeface="Arial" panose="020B0604020202020204" pitchFamily="34" charset="0"/>
              <a:buChar char="•"/>
            </a:pPr>
            <a:r>
              <a:rPr lang="en-ZA" dirty="0"/>
              <a:t>Rebuild investor, consumer and public confidence;</a:t>
            </a:r>
          </a:p>
          <a:p>
            <a:pPr marL="742081" lvl="1" indent="-285750">
              <a:buFont typeface="Arial" panose="020B0604020202020204" pitchFamily="34" charset="0"/>
              <a:buChar char="•"/>
            </a:pPr>
            <a:r>
              <a:rPr lang="en-ZA" dirty="0"/>
              <a:t>Kick-start the economy; and</a:t>
            </a:r>
          </a:p>
          <a:p>
            <a:pPr marL="742081" lvl="1" indent="-285750">
              <a:buFont typeface="Arial" panose="020B0604020202020204" pitchFamily="34" charset="0"/>
              <a:buChar char="•"/>
            </a:pPr>
            <a:r>
              <a:rPr lang="en-ZA" dirty="0"/>
              <a:t>Continue to provide relief to mitigate the impact of the Covid-19 pandemic </a:t>
            </a:r>
          </a:p>
          <a:p>
            <a:pPr marL="285750" indent="-285750">
              <a:buFont typeface="Arial" panose="020B0604020202020204" pitchFamily="34" charset="0"/>
              <a:buChar char="•"/>
            </a:pPr>
            <a:r>
              <a:rPr lang="en-ZA" dirty="0"/>
              <a:t>In the medium term, the plan will put the economy on a higher and more inclusive growth path through the implementation of a set of structural reforms that will enable faster, more inclusive growth and employment over the medium to long term. </a:t>
            </a:r>
          </a:p>
          <a:p>
            <a:pPr marL="285750" indent="-285750">
              <a:buFont typeface="Arial" panose="020B0604020202020204" pitchFamily="34" charset="0"/>
              <a:buChar char="•"/>
            </a:pPr>
            <a:r>
              <a:rPr lang="en-ZA" dirty="0"/>
              <a:t>Many of these reforms are drawn from government’s long-term structural reform agenda as outlined in the </a:t>
            </a:r>
            <a:r>
              <a:rPr lang="en-ZA" i="1" dirty="0"/>
              <a:t>Economic Transformation, Inclusive Growth, and Competitiveness: A Contribution Towards a Growth Agenda for the South African Economy</a:t>
            </a:r>
            <a:r>
              <a:rPr lang="en-ZA" dirty="0"/>
              <a:t> document. </a:t>
            </a:r>
          </a:p>
          <a:p>
            <a:pPr marL="285750" indent="-285750">
              <a:buFont typeface="Arial" panose="020B0604020202020204" pitchFamily="34" charset="0"/>
              <a:buChar char="•"/>
            </a:pPr>
            <a:r>
              <a:rPr lang="en-ZA" dirty="0"/>
              <a:t>Reforms to modernise network industries, reduce barriers to entry, facilitate regional trade and integration, promote labour-absorbing sectors, and re-imagine our industrial policy are cornerstones of government’s growth strategy.</a:t>
            </a:r>
          </a:p>
          <a:p>
            <a:endParaRPr lang="en-ZA" dirty="0"/>
          </a:p>
        </p:txBody>
      </p:sp>
    </p:spTree>
    <p:extLst>
      <p:ext uri="{BB962C8B-B14F-4D97-AF65-F5344CB8AC3E}">
        <p14:creationId xmlns:p14="http://schemas.microsoft.com/office/powerpoint/2010/main" val="3865488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301082" y="1596139"/>
            <a:ext cx="8572115"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indent="-285750" algn="just">
              <a:spcBef>
                <a:spcPts val="600"/>
              </a:spcBef>
              <a:spcAft>
                <a:spcPts val="600"/>
              </a:spcAft>
              <a:buFont typeface="Wingdings" panose="05000000000000000000" pitchFamily="2" charset="2"/>
              <a:buChar char="§"/>
            </a:pPr>
            <a:r>
              <a:rPr lang="en-GB" sz="2000" dirty="0">
                <a:solidFill>
                  <a:prstClr val="black"/>
                </a:solidFill>
              </a:rPr>
              <a:t>Government’s medium-term policy priorities are economic recovery and fiscal consolidation.</a:t>
            </a:r>
          </a:p>
          <a:p>
            <a:pPr marL="285750" indent="-285750" algn="just">
              <a:spcBef>
                <a:spcPts val="600"/>
              </a:spcBef>
              <a:spcAft>
                <a:spcPts val="600"/>
              </a:spcAft>
              <a:buFont typeface="Wingdings" panose="05000000000000000000" pitchFamily="2" charset="2"/>
              <a:buChar char="§"/>
            </a:pPr>
            <a:r>
              <a:rPr lang="en-GB" sz="2000" dirty="0">
                <a:solidFill>
                  <a:prstClr val="black"/>
                </a:solidFill>
              </a:rPr>
              <a:t>The social compact agreed to between government, business, labour and civil society prioritises short-term measures to support the economy, alongside crucial structural economic reforms. </a:t>
            </a:r>
          </a:p>
          <a:p>
            <a:pPr marL="285750" indent="-285750" algn="just">
              <a:spcBef>
                <a:spcPts val="600"/>
              </a:spcBef>
              <a:spcAft>
                <a:spcPts val="600"/>
              </a:spcAft>
              <a:buFont typeface="Wingdings" panose="05000000000000000000" pitchFamily="2" charset="2"/>
              <a:buChar char="§"/>
            </a:pPr>
            <a:r>
              <a:rPr lang="en-GB" sz="2000" dirty="0">
                <a:solidFill>
                  <a:prstClr val="black"/>
                </a:solidFill>
              </a:rPr>
              <a:t>The economy is expected to contract by 7.8 per cent in 2020, recovering to real GDP growth of 3.3 per cent in 2021. Economic growth is expected to average 2.1 per cent over the three-year forecast period.</a:t>
            </a:r>
          </a:p>
          <a:p>
            <a:pPr marL="285750" indent="-285750" algn="just">
              <a:spcBef>
                <a:spcPts val="600"/>
              </a:spcBef>
              <a:spcAft>
                <a:spcPts val="600"/>
              </a:spcAft>
              <a:buFont typeface="Wingdings" panose="05000000000000000000" pitchFamily="2" charset="2"/>
              <a:buChar char="§"/>
            </a:pPr>
            <a:r>
              <a:rPr lang="en-GB" sz="2000" dirty="0">
                <a:solidFill>
                  <a:prstClr val="black"/>
                </a:solidFill>
              </a:rPr>
              <a:t>Fiscal measures – primarily reductions to the wage bill – will narrow the budget deficit and stabilise debt over the next five years to return the public finances to a sustainable position.</a:t>
            </a:r>
          </a:p>
          <a:p>
            <a:pPr marL="285750" indent="-285750" algn="just">
              <a:spcBef>
                <a:spcPts val="600"/>
              </a:spcBef>
              <a:spcAft>
                <a:spcPts val="600"/>
              </a:spcAft>
              <a:buFont typeface="Wingdings" panose="05000000000000000000" pitchFamily="2" charset="2"/>
              <a:buChar char="§"/>
            </a:pPr>
            <a:r>
              <a:rPr lang="en-ZA" sz="2000" dirty="0">
                <a:solidFill>
                  <a:prstClr val="black"/>
                </a:solidFill>
              </a:rPr>
              <a:t>The consolidated deficit narrows from 15.7 per cent of GDP in 2020/21 to    7.3 per cent by 2023/24. Gross national debt is projected to stabilise at       95.3 per cent of GDP by 2025/26.</a:t>
            </a:r>
          </a:p>
        </p:txBody>
      </p:sp>
      <p:sp>
        <p:nvSpPr>
          <p:cNvPr id="5" name="TextBox 4"/>
          <p:cNvSpPr txBox="1"/>
          <p:nvPr/>
        </p:nvSpPr>
        <p:spPr>
          <a:xfrm>
            <a:off x="0" y="0"/>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r>
              <a:rPr lang="en-ZA" sz="2800" dirty="0">
                <a:solidFill>
                  <a:schemeClr val="bg1"/>
                </a:solidFill>
              </a:rPr>
              <a:t>Overview</a:t>
            </a:r>
            <a:endParaRPr lang="en-US" sz="2800" dirty="0">
              <a:solidFill>
                <a:schemeClr val="bg1"/>
              </a:solidFill>
            </a:endParaRPr>
          </a:p>
        </p:txBody>
      </p:sp>
    </p:spTree>
    <p:extLst>
      <p:ext uri="{BB962C8B-B14F-4D97-AF65-F5344CB8AC3E}">
        <p14:creationId xmlns:p14="http://schemas.microsoft.com/office/powerpoint/2010/main" val="92971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
            <a:ext cx="7369865" cy="1257300"/>
          </a:xfrm>
        </p:spPr>
        <p:txBody>
          <a:bodyPr/>
          <a:lstStyle/>
          <a:p>
            <a:r>
              <a:rPr lang="en-ZA" dirty="0">
                <a:solidFill>
                  <a:schemeClr val="tx1"/>
                </a:solidFill>
              </a:rPr>
              <a:t>ERP raises growth to over 3% by 2030</a:t>
            </a:r>
            <a:endParaRPr lang="en-US" dirty="0">
              <a:solidFill>
                <a:schemeClr val="tx1"/>
              </a:solidFill>
            </a:endParaRPr>
          </a:p>
        </p:txBody>
      </p:sp>
      <p:sp>
        <p:nvSpPr>
          <p:cNvPr id="6" name="Content Placeholder 2"/>
          <p:cNvSpPr txBox="1">
            <a:spLocks/>
          </p:cNvSpPr>
          <p:nvPr/>
        </p:nvSpPr>
        <p:spPr>
          <a:xfrm>
            <a:off x="830581" y="5835018"/>
            <a:ext cx="5901369" cy="275028"/>
          </a:xfrm>
          <a:prstGeom prst="rect">
            <a:avLst/>
          </a:prstGeom>
        </p:spPr>
        <p:txBody>
          <a:bodyPr vert="horz" lIns="91440" tIns="45720" rIns="91440" bIns="45720" rtlCol="0">
            <a:noAutofit/>
          </a:bodyPr>
          <a:lstStyle>
            <a:lvl1pPr marL="0" indent="0" algn="l" defTabSz="912663" rtl="0" eaLnBrk="1" latinLnBrk="0" hangingPunct="1">
              <a:lnSpc>
                <a:spcPct val="90000"/>
              </a:lnSpc>
              <a:spcBef>
                <a:spcPts val="998"/>
              </a:spcBef>
              <a:buFont typeface="Arial" panose="020B0604020202020204" pitchFamily="34" charset="0"/>
              <a:buNone/>
              <a:defRPr sz="1600" kern="1200">
                <a:solidFill>
                  <a:schemeClr val="tx1"/>
                </a:solidFill>
                <a:latin typeface="+mn-lt"/>
                <a:ea typeface="+mn-ea"/>
                <a:cs typeface="+mn-cs"/>
              </a:defRPr>
            </a:lvl1pPr>
            <a:lvl2pPr marL="456331"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2pPr>
            <a:lvl3pPr marL="912662"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3pPr>
            <a:lvl4pPr marL="1368994"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4pPr>
            <a:lvl5pPr marL="1825325"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a:spcBef>
                <a:spcPts val="0"/>
              </a:spcBef>
            </a:pPr>
            <a:r>
              <a:rPr lang="en-ZA" sz="900" i="1" dirty="0"/>
              <a:t>*Agriculture and industrial initiatives</a:t>
            </a:r>
          </a:p>
          <a:p>
            <a:pPr>
              <a:spcBef>
                <a:spcPts val="0"/>
              </a:spcBef>
            </a:pPr>
            <a:r>
              <a:rPr lang="en-ZA" sz="900" i="1" dirty="0"/>
              <a:t>** Reducing barriers to entry, easing the skills constraint, and implementing tourism initiatives</a:t>
            </a:r>
            <a:endParaRPr lang="en-US" sz="900" i="1" dirty="0"/>
          </a:p>
        </p:txBody>
      </p:sp>
      <p:pic>
        <p:nvPicPr>
          <p:cNvPr id="4" name="Picture 3"/>
          <p:cNvPicPr>
            <a:picLocks noChangeAspect="1"/>
          </p:cNvPicPr>
          <p:nvPr/>
        </p:nvPicPr>
        <p:blipFill>
          <a:blip r:embed="rId3"/>
          <a:stretch>
            <a:fillRect/>
          </a:stretch>
        </p:blipFill>
        <p:spPr>
          <a:xfrm>
            <a:off x="568411" y="1325601"/>
            <a:ext cx="7536051" cy="4462889"/>
          </a:xfrm>
          <a:prstGeom prst="rect">
            <a:avLst/>
          </a:prstGeom>
        </p:spPr>
      </p:pic>
    </p:spTree>
    <p:extLst>
      <p:ext uri="{BB962C8B-B14F-4D97-AF65-F5344CB8AC3E}">
        <p14:creationId xmlns:p14="http://schemas.microsoft.com/office/powerpoint/2010/main" val="2272902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94"/>
            <a:ext cx="8421624" cy="1257300"/>
          </a:xfrm>
        </p:spPr>
        <p:txBody>
          <a:bodyPr/>
          <a:lstStyle/>
          <a:p>
            <a:r>
              <a:rPr lang="en-ZA" dirty="0">
                <a:solidFill>
                  <a:schemeClr val="tx1"/>
                </a:solidFill>
              </a:rPr>
              <a:t>What is at stake</a:t>
            </a:r>
          </a:p>
        </p:txBody>
      </p:sp>
      <p:sp>
        <p:nvSpPr>
          <p:cNvPr id="5" name="Rectangle 8">
            <a:extLst>
              <a:ext uri="{FF2B5EF4-FFF2-40B4-BE49-F238E27FC236}">
                <a16:creationId xmlns:a16="http://schemas.microsoft.com/office/drawing/2014/main" xmlns="" id="{89909BE3-EAC4-443A-8CA4-A2009D067DEE}"/>
              </a:ext>
            </a:extLst>
          </p:cNvPr>
          <p:cNvSpPr>
            <a:spLocks noChangeArrowheads="1"/>
          </p:cNvSpPr>
          <p:nvPr/>
        </p:nvSpPr>
        <p:spPr bwMode="auto">
          <a:xfrm>
            <a:off x="1" y="1311719"/>
            <a:ext cx="4343399" cy="339733"/>
          </a:xfrm>
          <a:prstGeom prst="rect">
            <a:avLst/>
          </a:prstGeom>
          <a:solidFill>
            <a:srgbClr val="80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tx1"/>
                </a:solidFill>
                <a:latin typeface="Arial" panose="020B0604020202020204" pitchFamily="34" charset="0"/>
                <a:ea typeface="Osaka"/>
                <a:cs typeface="Osaka"/>
              </a:defRPr>
            </a:lvl1pPr>
            <a:lvl2pPr marL="742950" indent="-285750">
              <a:spcBef>
                <a:spcPct val="20000"/>
              </a:spcBef>
              <a:buChar char="–"/>
              <a:defRPr sz="2000">
                <a:solidFill>
                  <a:schemeClr val="tx1"/>
                </a:solidFill>
                <a:latin typeface="Arial" panose="020B0604020202020204" pitchFamily="34" charset="0"/>
                <a:ea typeface="Osaka"/>
                <a:cs typeface="Osaka"/>
              </a:defRPr>
            </a:lvl2pPr>
            <a:lvl3pPr marL="1143000" indent="-228600">
              <a:spcBef>
                <a:spcPct val="20000"/>
              </a:spcBef>
              <a:buChar char="•"/>
              <a:defRPr sz="2000">
                <a:solidFill>
                  <a:schemeClr val="tx1"/>
                </a:solidFill>
                <a:latin typeface="Arial" panose="020B0604020202020204" pitchFamily="34" charset="0"/>
                <a:ea typeface="Osaka"/>
                <a:cs typeface="Osaka"/>
              </a:defRPr>
            </a:lvl3pPr>
            <a:lvl4pPr marL="1600200" indent="-228600">
              <a:spcBef>
                <a:spcPct val="20000"/>
              </a:spcBef>
              <a:buChar char="–"/>
              <a:defRPr sz="2000">
                <a:solidFill>
                  <a:schemeClr val="tx1"/>
                </a:solidFill>
                <a:latin typeface="Arial" panose="020B0604020202020204" pitchFamily="34" charset="0"/>
                <a:ea typeface="Osaka"/>
                <a:cs typeface="Osaka"/>
              </a:defRPr>
            </a:lvl4pPr>
            <a:lvl5pPr marL="2057400" indent="-228600">
              <a:spcBef>
                <a:spcPct val="20000"/>
              </a:spcBef>
              <a:buChar char="»"/>
              <a:defRPr sz="2000">
                <a:solidFill>
                  <a:schemeClr val="tx1"/>
                </a:solidFill>
                <a:latin typeface="Arial" panose="020B0604020202020204" pitchFamily="34" charset="0"/>
                <a:ea typeface="Osaka"/>
                <a:cs typeface="Osaka"/>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9pPr>
          </a:lstStyle>
          <a:p>
            <a:pPr algn="ctr">
              <a:spcBef>
                <a:spcPct val="0"/>
              </a:spcBef>
              <a:buFontTx/>
              <a:buNone/>
            </a:pPr>
            <a:r>
              <a:rPr lang="en-US" altLang="en-US" sz="1797" b="1" dirty="0">
                <a:solidFill>
                  <a:schemeClr val="bg1"/>
                </a:solidFill>
                <a:ea typeface="MS PGothic" panose="020B0600070205080204" pitchFamily="34" charset="-128"/>
              </a:rPr>
              <a:t>GDP growth</a:t>
            </a:r>
          </a:p>
        </p:txBody>
      </p:sp>
      <p:pic>
        <p:nvPicPr>
          <p:cNvPr id="6" name="Picture 5">
            <a:extLst>
              <a:ext uri="{FF2B5EF4-FFF2-40B4-BE49-F238E27FC236}">
                <a16:creationId xmlns:a16="http://schemas.microsoft.com/office/drawing/2014/main" xmlns="" id="{7DD8203B-0DB0-4CBF-BB27-8167A1D6058D}"/>
              </a:ext>
            </a:extLst>
          </p:cNvPr>
          <p:cNvPicPr>
            <a:picLocks noChangeAspect="1"/>
          </p:cNvPicPr>
          <p:nvPr/>
        </p:nvPicPr>
        <p:blipFill>
          <a:blip r:embed="rId3"/>
          <a:stretch>
            <a:fillRect/>
          </a:stretch>
        </p:blipFill>
        <p:spPr>
          <a:xfrm>
            <a:off x="-1" y="1651452"/>
            <a:ext cx="4533535" cy="3462808"/>
          </a:xfrm>
          <a:prstGeom prst="rect">
            <a:avLst/>
          </a:prstGeom>
        </p:spPr>
      </p:pic>
      <p:sp>
        <p:nvSpPr>
          <p:cNvPr id="7" name="Rectangle 9">
            <a:extLst>
              <a:ext uri="{FF2B5EF4-FFF2-40B4-BE49-F238E27FC236}">
                <a16:creationId xmlns:a16="http://schemas.microsoft.com/office/drawing/2014/main" xmlns="" id="{F899DE90-BD8C-4F3D-996C-A447156915F7}"/>
              </a:ext>
            </a:extLst>
          </p:cNvPr>
          <p:cNvSpPr>
            <a:spLocks noChangeArrowheads="1"/>
          </p:cNvSpPr>
          <p:nvPr/>
        </p:nvSpPr>
        <p:spPr bwMode="auto">
          <a:xfrm>
            <a:off x="4552122" y="1301780"/>
            <a:ext cx="4544311" cy="349672"/>
          </a:xfrm>
          <a:prstGeom prst="rect">
            <a:avLst/>
          </a:prstGeom>
          <a:solidFill>
            <a:srgbClr val="80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tx1"/>
                </a:solidFill>
                <a:latin typeface="Arial" panose="020B0604020202020204" pitchFamily="34" charset="0"/>
                <a:ea typeface="Osaka"/>
                <a:cs typeface="Osaka"/>
              </a:defRPr>
            </a:lvl1pPr>
            <a:lvl2pPr marL="742950" indent="-285750">
              <a:spcBef>
                <a:spcPct val="20000"/>
              </a:spcBef>
              <a:buChar char="–"/>
              <a:defRPr sz="2000">
                <a:solidFill>
                  <a:schemeClr val="tx1"/>
                </a:solidFill>
                <a:latin typeface="Arial" panose="020B0604020202020204" pitchFamily="34" charset="0"/>
                <a:ea typeface="Osaka"/>
                <a:cs typeface="Osaka"/>
              </a:defRPr>
            </a:lvl2pPr>
            <a:lvl3pPr marL="1143000" indent="-228600">
              <a:spcBef>
                <a:spcPct val="20000"/>
              </a:spcBef>
              <a:buChar char="•"/>
              <a:defRPr sz="2000">
                <a:solidFill>
                  <a:schemeClr val="tx1"/>
                </a:solidFill>
                <a:latin typeface="Arial" panose="020B0604020202020204" pitchFamily="34" charset="0"/>
                <a:ea typeface="Osaka"/>
                <a:cs typeface="Osaka"/>
              </a:defRPr>
            </a:lvl3pPr>
            <a:lvl4pPr marL="1600200" indent="-228600">
              <a:spcBef>
                <a:spcPct val="20000"/>
              </a:spcBef>
              <a:buChar char="–"/>
              <a:defRPr sz="2000">
                <a:solidFill>
                  <a:schemeClr val="tx1"/>
                </a:solidFill>
                <a:latin typeface="Arial" panose="020B0604020202020204" pitchFamily="34" charset="0"/>
                <a:ea typeface="Osaka"/>
                <a:cs typeface="Osaka"/>
              </a:defRPr>
            </a:lvl4pPr>
            <a:lvl5pPr marL="2057400" indent="-228600">
              <a:spcBef>
                <a:spcPct val="20000"/>
              </a:spcBef>
              <a:buChar char="»"/>
              <a:defRPr sz="2000">
                <a:solidFill>
                  <a:schemeClr val="tx1"/>
                </a:solidFill>
                <a:latin typeface="Arial" panose="020B0604020202020204" pitchFamily="34" charset="0"/>
                <a:ea typeface="Osaka"/>
                <a:cs typeface="Osaka"/>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Osaka"/>
                <a:cs typeface="Osaka"/>
              </a:defRPr>
            </a:lvl9pPr>
          </a:lstStyle>
          <a:p>
            <a:pPr algn="ctr">
              <a:spcBef>
                <a:spcPct val="0"/>
              </a:spcBef>
              <a:buFontTx/>
              <a:buNone/>
            </a:pPr>
            <a:r>
              <a:rPr lang="en-US" altLang="en-US" sz="1797" b="1" dirty="0">
                <a:solidFill>
                  <a:schemeClr val="bg1"/>
                </a:solidFill>
                <a:ea typeface="MS PGothic" panose="020B0600070205080204" pitchFamily="34" charset="-128"/>
              </a:rPr>
              <a:t>GDP level </a:t>
            </a:r>
          </a:p>
        </p:txBody>
      </p:sp>
      <p:pic>
        <p:nvPicPr>
          <p:cNvPr id="8" name="Picture 7">
            <a:extLst>
              <a:ext uri="{FF2B5EF4-FFF2-40B4-BE49-F238E27FC236}">
                <a16:creationId xmlns:a16="http://schemas.microsoft.com/office/drawing/2014/main" xmlns="" id="{BAF5D2C5-A673-45C2-991E-311696BFE811}"/>
              </a:ext>
            </a:extLst>
          </p:cNvPr>
          <p:cNvPicPr>
            <a:picLocks noChangeAspect="1"/>
          </p:cNvPicPr>
          <p:nvPr/>
        </p:nvPicPr>
        <p:blipFill>
          <a:blip r:embed="rId4"/>
          <a:stretch>
            <a:fillRect/>
          </a:stretch>
        </p:blipFill>
        <p:spPr>
          <a:xfrm>
            <a:off x="4552122" y="1644070"/>
            <a:ext cx="4544311" cy="3470190"/>
          </a:xfrm>
          <a:prstGeom prst="rect">
            <a:avLst/>
          </a:prstGeom>
        </p:spPr>
      </p:pic>
      <p:sp>
        <p:nvSpPr>
          <p:cNvPr id="11" name="Content Placeholder 2"/>
          <p:cNvSpPr txBox="1">
            <a:spLocks/>
          </p:cNvSpPr>
          <p:nvPr/>
        </p:nvSpPr>
        <p:spPr>
          <a:xfrm>
            <a:off x="145312" y="5316279"/>
            <a:ext cx="9161846" cy="1319396"/>
          </a:xfrm>
          <a:prstGeom prst="rect">
            <a:avLst/>
          </a:prstGeom>
        </p:spPr>
        <p:txBody>
          <a:bodyPr vert="horz" lIns="91440" tIns="45720" rIns="91440" bIns="45720" rtlCol="0">
            <a:noAutofit/>
          </a:bodyPr>
          <a:lstStyle>
            <a:lvl1pPr marL="0" indent="0" algn="l" defTabSz="912663" rtl="0" eaLnBrk="1" latinLnBrk="0" hangingPunct="1">
              <a:lnSpc>
                <a:spcPct val="90000"/>
              </a:lnSpc>
              <a:spcBef>
                <a:spcPts val="998"/>
              </a:spcBef>
              <a:buFont typeface="Arial" panose="020B0604020202020204" pitchFamily="34" charset="0"/>
              <a:buNone/>
              <a:defRPr sz="1600" kern="1200">
                <a:solidFill>
                  <a:schemeClr val="tx1"/>
                </a:solidFill>
                <a:latin typeface="+mn-lt"/>
                <a:ea typeface="+mn-ea"/>
                <a:cs typeface="+mn-cs"/>
              </a:defRPr>
            </a:lvl1pPr>
            <a:lvl2pPr marL="456331"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2pPr>
            <a:lvl3pPr marL="912662"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3pPr>
            <a:lvl4pPr marL="1368994"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4pPr>
            <a:lvl5pPr marL="1825325"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indent="-285750">
              <a:buFont typeface="Arial" panose="020B0604020202020204" pitchFamily="34" charset="0"/>
              <a:buChar char="•"/>
            </a:pPr>
            <a:r>
              <a:rPr lang="en-ZA" dirty="0">
                <a:cs typeface="Arial" panose="020B0604020202020204" pitchFamily="34" charset="0"/>
              </a:rPr>
              <a:t>If no reforms are enacted, GDP growth remains below 2 per cent over the medium term</a:t>
            </a:r>
          </a:p>
          <a:p>
            <a:pPr marL="285750" indent="-285750">
              <a:buFont typeface="Arial" panose="020B0604020202020204" pitchFamily="34" charset="0"/>
              <a:buChar char="•"/>
            </a:pPr>
            <a:r>
              <a:rPr lang="en-ZA" dirty="0">
                <a:cs typeface="Arial" panose="020B0604020202020204" pitchFamily="34" charset="0"/>
              </a:rPr>
              <a:t>At these growth rates the level of GDP only reaches 2019 levels by 2028 </a:t>
            </a:r>
          </a:p>
          <a:p>
            <a:pPr marL="285750" indent="-285750">
              <a:buFont typeface="Arial" panose="020B0604020202020204" pitchFamily="34" charset="0"/>
              <a:buChar char="•"/>
            </a:pPr>
            <a:r>
              <a:rPr lang="en-ZA" dirty="0">
                <a:cs typeface="Arial" panose="020B0604020202020204" pitchFamily="34" charset="0"/>
              </a:rPr>
              <a:t>This means that per capita GDP will not increase and unacceptably high unemployment levels will persist</a:t>
            </a:r>
          </a:p>
          <a:p>
            <a:pPr marL="285750" indent="-285750">
              <a:buFont typeface="Arial" panose="020B0604020202020204" pitchFamily="34" charset="0"/>
              <a:buChar char="•"/>
            </a:pPr>
            <a:endParaRPr lang="en-ZA" dirty="0">
              <a:cs typeface="Arial" panose="020B0604020202020204" pitchFamily="34" charset="0"/>
            </a:endParaRPr>
          </a:p>
          <a:p>
            <a:endParaRPr lang="en-ZA" dirty="0">
              <a:cs typeface="Arial" panose="020B0604020202020204" pitchFamily="34" charset="0"/>
            </a:endParaRPr>
          </a:p>
          <a:p>
            <a:endParaRPr lang="en-ZA" dirty="0">
              <a:cs typeface="Arial" panose="020B0604020202020204" pitchFamily="34" charset="0"/>
            </a:endParaRPr>
          </a:p>
          <a:p>
            <a:endParaRPr lang="en-ZA" dirty="0">
              <a:cs typeface="Arial" panose="020B0604020202020204" pitchFamily="34" charset="0"/>
            </a:endParaRPr>
          </a:p>
        </p:txBody>
      </p:sp>
    </p:spTree>
    <p:extLst>
      <p:ext uri="{BB962C8B-B14F-4D97-AF65-F5344CB8AC3E}">
        <p14:creationId xmlns:p14="http://schemas.microsoft.com/office/powerpoint/2010/main" val="2011926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94"/>
            <a:ext cx="8421624" cy="1257300"/>
          </a:xfrm>
        </p:spPr>
        <p:txBody>
          <a:bodyPr/>
          <a:lstStyle/>
          <a:p>
            <a:r>
              <a:rPr lang="en-ZA" dirty="0">
                <a:solidFill>
                  <a:schemeClr val="tx1"/>
                </a:solidFill>
              </a:rPr>
              <a:t>Operation Vulindlela</a:t>
            </a:r>
          </a:p>
        </p:txBody>
      </p:sp>
      <p:sp>
        <p:nvSpPr>
          <p:cNvPr id="11" name="Content Placeholder 2"/>
          <p:cNvSpPr txBox="1">
            <a:spLocks/>
          </p:cNvSpPr>
          <p:nvPr/>
        </p:nvSpPr>
        <p:spPr>
          <a:xfrm>
            <a:off x="0" y="1435395"/>
            <a:ext cx="9161846" cy="3157870"/>
          </a:xfrm>
          <a:prstGeom prst="rect">
            <a:avLst/>
          </a:prstGeom>
        </p:spPr>
        <p:txBody>
          <a:bodyPr vert="horz" lIns="91440" tIns="45720" rIns="91440" bIns="45720" rtlCol="0">
            <a:noAutofit/>
          </a:bodyPr>
          <a:lstStyle>
            <a:lvl1pPr marL="0" indent="0" algn="l" defTabSz="912663" rtl="0" eaLnBrk="1" latinLnBrk="0" hangingPunct="1">
              <a:lnSpc>
                <a:spcPct val="90000"/>
              </a:lnSpc>
              <a:spcBef>
                <a:spcPts val="998"/>
              </a:spcBef>
              <a:buFont typeface="Arial" panose="020B0604020202020204" pitchFamily="34" charset="0"/>
              <a:buNone/>
              <a:defRPr sz="1600" kern="1200">
                <a:solidFill>
                  <a:schemeClr val="tx1"/>
                </a:solidFill>
                <a:latin typeface="+mn-lt"/>
                <a:ea typeface="+mn-ea"/>
                <a:cs typeface="+mn-cs"/>
              </a:defRPr>
            </a:lvl1pPr>
            <a:lvl2pPr marL="456331"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2pPr>
            <a:lvl3pPr marL="912662"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3pPr>
            <a:lvl4pPr marL="1368994"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4pPr>
            <a:lvl5pPr marL="1825325"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indent="-285750">
              <a:buFont typeface="Arial" panose="020B0604020202020204" pitchFamily="34" charset="0"/>
              <a:buChar char="•"/>
            </a:pPr>
            <a:r>
              <a:rPr lang="en-ZA" dirty="0">
                <a:cs typeface="Arial" panose="020B0604020202020204" pitchFamily="34" charset="0"/>
              </a:rPr>
              <a:t>Despite being required for economic growth, and being of keen interest to the public, social partners at Nedlac and the investor community, implementation of structural reforms has been slow.</a:t>
            </a:r>
          </a:p>
          <a:p>
            <a:pPr marL="285750" indent="-285750">
              <a:buFont typeface="Arial" panose="020B0604020202020204" pitchFamily="34" charset="0"/>
              <a:buChar char="•"/>
            </a:pPr>
            <a:r>
              <a:rPr lang="en-ZA" dirty="0">
                <a:cs typeface="Arial" panose="020B0604020202020204" pitchFamily="34" charset="0"/>
              </a:rPr>
              <a:t>Operation Vulindlela is a joint initiative between the Presidency and the National Treasury to fast-track priority structural reforms.</a:t>
            </a:r>
          </a:p>
          <a:p>
            <a:pPr marL="285750" indent="-285750">
              <a:buFont typeface="Arial" panose="020B0604020202020204" pitchFamily="34" charset="0"/>
              <a:buChar char="•"/>
            </a:pPr>
            <a:r>
              <a:rPr lang="en-ZA" dirty="0">
                <a:cs typeface="Arial" panose="020B0604020202020204" pitchFamily="34" charset="0"/>
              </a:rPr>
              <a:t>OV draws on lessons from previous initiatives such as Operation Phakisa, as well as international experience of ‘delivery units in that it focuses on a limited number of priority reforms and the President plays a key role. </a:t>
            </a:r>
          </a:p>
          <a:p>
            <a:pPr marL="285750" indent="-285750">
              <a:buFont typeface="Arial" panose="020B0604020202020204" pitchFamily="34" charset="0"/>
              <a:buChar char="•"/>
            </a:pPr>
            <a:r>
              <a:rPr lang="en-ZA" dirty="0">
                <a:cs typeface="Arial" panose="020B0604020202020204" pitchFamily="34" charset="0"/>
              </a:rPr>
              <a:t>The objective of OV is to support the Cluster, Cabinet, National Economic Recovery Council and President to ensure that approved priority structural reforms are implemented efficiently, effectively and expeditiously.</a:t>
            </a:r>
          </a:p>
          <a:p>
            <a:pPr marL="285750" indent="-285750">
              <a:buFont typeface="Arial" panose="020B0604020202020204" pitchFamily="34" charset="0"/>
              <a:buChar char="•"/>
            </a:pPr>
            <a:r>
              <a:rPr lang="en-ZA" dirty="0">
                <a:cs typeface="Arial" panose="020B0604020202020204" pitchFamily="34" charset="0"/>
              </a:rPr>
              <a:t>It does not take away responsibility for implementing reforms from reform implementers; reform implementing Ministers remain accountable for  implementation of reforms for which they are responsible – in some cases, this responsibility and accountability is enshrined in law.</a:t>
            </a:r>
          </a:p>
          <a:p>
            <a:pPr marL="285750" indent="-285750">
              <a:buFont typeface="Arial" panose="020B0604020202020204" pitchFamily="34" charset="0"/>
              <a:buChar char="•"/>
            </a:pPr>
            <a:r>
              <a:rPr lang="en-ZA" dirty="0">
                <a:cs typeface="Arial" panose="020B0604020202020204" pitchFamily="34" charset="0"/>
              </a:rPr>
              <a:t>Instead, the small dedicated Vulindlela unit (which draws on additional expertise from public and private sectors as required) helps by monitoring progress, engaging with reform implementers, escalating challenges, and providing support to fast-track implementation. </a:t>
            </a:r>
          </a:p>
          <a:p>
            <a:endParaRPr lang="en-ZA" dirty="0">
              <a:cs typeface="Arial" panose="020B0604020202020204" pitchFamily="34" charset="0"/>
            </a:endParaRPr>
          </a:p>
          <a:p>
            <a:endParaRPr lang="en-ZA" dirty="0">
              <a:cs typeface="Arial" panose="020B0604020202020204" pitchFamily="34" charset="0"/>
            </a:endParaRPr>
          </a:p>
          <a:p>
            <a:endParaRPr lang="en-ZA" dirty="0">
              <a:cs typeface="Arial" panose="020B0604020202020204" pitchFamily="34" charset="0"/>
            </a:endParaRPr>
          </a:p>
          <a:p>
            <a:endParaRPr lang="en-ZA" dirty="0">
              <a:cs typeface="Arial" panose="020B0604020202020204" pitchFamily="34" charset="0"/>
            </a:endParaRPr>
          </a:p>
          <a:p>
            <a:endParaRPr lang="en-ZA" dirty="0">
              <a:cs typeface="Arial" panose="020B0604020202020204" pitchFamily="34" charset="0"/>
            </a:endParaRPr>
          </a:p>
        </p:txBody>
      </p:sp>
    </p:spTree>
    <p:extLst>
      <p:ext uri="{BB962C8B-B14F-4D97-AF65-F5344CB8AC3E}">
        <p14:creationId xmlns:p14="http://schemas.microsoft.com/office/powerpoint/2010/main" val="3777719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94"/>
            <a:ext cx="8421624" cy="1257300"/>
          </a:xfrm>
        </p:spPr>
        <p:txBody>
          <a:bodyPr/>
          <a:lstStyle/>
          <a:p>
            <a:r>
              <a:rPr lang="en-ZA" dirty="0">
                <a:solidFill>
                  <a:schemeClr val="tx1"/>
                </a:solidFill>
              </a:rPr>
              <a:t>Progress on key reforms</a:t>
            </a:r>
          </a:p>
        </p:txBody>
      </p:sp>
      <p:sp>
        <p:nvSpPr>
          <p:cNvPr id="11" name="Content Placeholder 2"/>
          <p:cNvSpPr txBox="1">
            <a:spLocks/>
          </p:cNvSpPr>
          <p:nvPr/>
        </p:nvSpPr>
        <p:spPr>
          <a:xfrm>
            <a:off x="0" y="1541721"/>
            <a:ext cx="9161846" cy="1319396"/>
          </a:xfrm>
          <a:prstGeom prst="rect">
            <a:avLst/>
          </a:prstGeom>
        </p:spPr>
        <p:txBody>
          <a:bodyPr vert="horz" lIns="91440" tIns="45720" rIns="91440" bIns="45720" rtlCol="0">
            <a:noAutofit/>
          </a:bodyPr>
          <a:lstStyle>
            <a:lvl1pPr marL="0" indent="0" algn="l" defTabSz="912663" rtl="0" eaLnBrk="1" latinLnBrk="0" hangingPunct="1">
              <a:lnSpc>
                <a:spcPct val="90000"/>
              </a:lnSpc>
              <a:spcBef>
                <a:spcPts val="998"/>
              </a:spcBef>
              <a:buFont typeface="Arial" panose="020B0604020202020204" pitchFamily="34" charset="0"/>
              <a:buNone/>
              <a:defRPr sz="1600" kern="1200">
                <a:solidFill>
                  <a:schemeClr val="tx1"/>
                </a:solidFill>
                <a:latin typeface="+mn-lt"/>
                <a:ea typeface="+mn-ea"/>
                <a:cs typeface="+mn-cs"/>
              </a:defRPr>
            </a:lvl1pPr>
            <a:lvl2pPr marL="456331"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2pPr>
            <a:lvl3pPr marL="912662"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3pPr>
            <a:lvl4pPr marL="1368994"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4pPr>
            <a:lvl5pPr marL="1825325" indent="0" algn="l" defTabSz="912663" rtl="0" eaLnBrk="1" latinLnBrk="0" hangingPunct="1">
              <a:lnSpc>
                <a:spcPct val="90000"/>
              </a:lnSpc>
              <a:spcBef>
                <a:spcPts val="499"/>
              </a:spcBef>
              <a:buFont typeface="Arial" panose="020B0604020202020204" pitchFamily="34" charset="0"/>
              <a:buNone/>
              <a:defRPr sz="1600"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endParaRPr lang="en-ZA" dirty="0">
              <a:cs typeface="Arial" panose="020B0604020202020204" pitchFamily="34" charset="0"/>
            </a:endParaRPr>
          </a:p>
        </p:txBody>
      </p:sp>
      <p:sp>
        <p:nvSpPr>
          <p:cNvPr id="3" name="Rectangle 2"/>
          <p:cNvSpPr/>
          <p:nvPr/>
        </p:nvSpPr>
        <p:spPr>
          <a:xfrm>
            <a:off x="201328" y="1313308"/>
            <a:ext cx="8704768" cy="5047536"/>
          </a:xfrm>
          <a:prstGeom prst="rect">
            <a:avLst/>
          </a:prstGeom>
        </p:spPr>
        <p:txBody>
          <a:bodyPr wrap="square">
            <a:spAutoFit/>
          </a:bodyPr>
          <a:lstStyle/>
          <a:p>
            <a:r>
              <a:rPr lang="en-ZA" sz="1400" b="1" dirty="0"/>
              <a:t>Energy:</a:t>
            </a:r>
            <a:r>
              <a:rPr lang="en-ZA" sz="1400" dirty="0"/>
              <a:t> </a:t>
            </a:r>
          </a:p>
          <a:p>
            <a:pPr marL="171450" indent="-171450">
              <a:buFont typeface="Arial" panose="020B0604020202020204" pitchFamily="34" charset="0"/>
              <a:buChar char="•"/>
            </a:pPr>
            <a:r>
              <a:rPr lang="en-ZA" sz="1400" dirty="0"/>
              <a:t>Issuance  of Request for Proposals (RFP) of 2000MW of emergency power for the emergency Risk Mitigation Independent Power Producers Procurement Programme (RMIPPPP) on 21 August 2020. Projects are expected to be fully operational no later than June 2022. </a:t>
            </a:r>
          </a:p>
          <a:p>
            <a:pPr marL="171450" indent="-171450">
              <a:buFont typeface="Arial" panose="020B0604020202020204" pitchFamily="34" charset="0"/>
              <a:buChar char="•"/>
            </a:pPr>
            <a:r>
              <a:rPr lang="en-ZA" sz="1400" dirty="0"/>
              <a:t>In September 2020 NERSA provided its concurrence to Section 34 Ministerial Determination issued in February, which opened the way for the procurement of 11 813 MW of new electricity capacity, including: 6 800MW to be generated from renewable energy sources.</a:t>
            </a:r>
          </a:p>
          <a:p>
            <a:pPr marL="171450" indent="-171450">
              <a:buFont typeface="Arial" panose="020B0604020202020204" pitchFamily="34" charset="0"/>
              <a:buChar char="•"/>
            </a:pPr>
            <a:r>
              <a:rPr lang="en-ZA" sz="1400" dirty="0"/>
              <a:t>The DMRE has indicated that the RFP for Bid Window 5 should launch by December 2020. </a:t>
            </a:r>
          </a:p>
          <a:p>
            <a:r>
              <a:rPr lang="en-ZA" sz="1400" b="1" dirty="0"/>
              <a:t>Transport:</a:t>
            </a:r>
          </a:p>
          <a:p>
            <a:pPr marL="171450" indent="-171450">
              <a:buFont typeface="Arial" panose="020B0604020202020204" pitchFamily="34" charset="0"/>
              <a:buChar char="•"/>
            </a:pPr>
            <a:r>
              <a:rPr lang="en-ZA" sz="1400" dirty="0"/>
              <a:t>The Economic Regulation of Transport Bill, which allows for third party access into the rail sector, was approved by Cabinet in November 2019 and currently before the Transport Committee of the National Assembly.</a:t>
            </a:r>
          </a:p>
          <a:p>
            <a:pPr marL="171450" indent="-171450">
              <a:buFont typeface="Arial" panose="020B0604020202020204" pitchFamily="34" charset="0"/>
              <a:buChar char="•"/>
            </a:pPr>
            <a:r>
              <a:rPr lang="en-ZA" sz="1400" dirty="0"/>
              <a:t>Transnet has established a Port of Durban Decongestion Task Team. The Task Team has implemented various measures, including; the use of new equipment, improved access roads leading to the port, increased workforce and port operating hours, training of gantry crane operators and a truck booking system. </a:t>
            </a:r>
          </a:p>
          <a:p>
            <a:pPr marL="171450" indent="-171450">
              <a:buFont typeface="Arial" panose="020B0604020202020204" pitchFamily="34" charset="0"/>
              <a:buChar char="•"/>
            </a:pPr>
            <a:r>
              <a:rPr lang="en-ZA" sz="1400" dirty="0"/>
              <a:t>Transnet noted that they were engaging various stakeholders around corporatisation of TNPA (in line with the National Ports Act) and expect the process to be finalised by the end of the 2020/2021 financial year. </a:t>
            </a:r>
          </a:p>
          <a:p>
            <a:r>
              <a:rPr lang="en-ZA" sz="1400" b="1" dirty="0"/>
              <a:t>Spectrum:</a:t>
            </a:r>
          </a:p>
          <a:p>
            <a:pPr marL="171450" indent="-171450">
              <a:buFont typeface="Arial" panose="020B0604020202020204" pitchFamily="34" charset="0"/>
              <a:buChar char="•"/>
            </a:pPr>
            <a:r>
              <a:rPr lang="en-ZA" sz="1400" dirty="0"/>
              <a:t>In response to the National State of Disaster, the regulator introduced the temporary licensing of high demand spectrum to ensure the sector could meet increased demand for ICT services. This spectrum is valid until the March 2021 (previously November 2020). </a:t>
            </a:r>
          </a:p>
          <a:p>
            <a:pPr marL="171450" indent="-171450">
              <a:buFont typeface="Arial" panose="020B0604020202020204" pitchFamily="34" charset="0"/>
              <a:buChar char="•"/>
            </a:pPr>
            <a:r>
              <a:rPr lang="en-ZA" sz="1400" dirty="0"/>
              <a:t>In terms of licensing spectrum on a permanent basis, the regulator has released the invitations to apply (ITA) for (i) the International Mobile Telecommunications (IMT) (high demand spectrum), and (ii) the Wireless Open Access Network (WOAN). The spectrum is expected to be auctioned by March 2021.</a:t>
            </a:r>
          </a:p>
        </p:txBody>
      </p:sp>
    </p:spTree>
    <p:extLst>
      <p:ext uri="{BB962C8B-B14F-4D97-AF65-F5344CB8AC3E}">
        <p14:creationId xmlns:p14="http://schemas.microsoft.com/office/powerpoint/2010/main" val="729438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106195" y="5523530"/>
            <a:ext cx="8807570" cy="840072"/>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385"/>
              </a:spcBef>
              <a:spcAft>
                <a:spcPts val="385"/>
              </a:spcAft>
              <a:buFont typeface="Wingdings" panose="05000000000000000000" pitchFamily="2" charset="2"/>
              <a:buChar char="§"/>
            </a:pPr>
            <a:r>
              <a:rPr lang="en-GB" sz="1600" dirty="0">
                <a:solidFill>
                  <a:prstClr val="black"/>
                </a:solidFill>
              </a:rPr>
              <a:t>Containment of COVID-19 is expected to support an improving growth outlook in advanced economies in 2021. </a:t>
            </a:r>
          </a:p>
          <a:p>
            <a:pPr marL="285750" lvl="0" indent="-285750" algn="just">
              <a:spcBef>
                <a:spcPts val="385"/>
              </a:spcBef>
              <a:spcAft>
                <a:spcPts val="385"/>
              </a:spcAft>
              <a:buFont typeface="Wingdings" panose="05000000000000000000" pitchFamily="2" charset="2"/>
              <a:buChar char="§"/>
            </a:pPr>
            <a:r>
              <a:rPr lang="en-GB" sz="1600" dirty="0">
                <a:solidFill>
                  <a:prstClr val="black"/>
                </a:solidFill>
              </a:rPr>
              <a:t>Developing countries are set to grow faster than their developed counterparts next year.</a:t>
            </a: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Global economic recovery is expected to be long and uneven</a:t>
            </a:r>
            <a:endParaRPr lang="en-US" sz="2800" dirty="0">
              <a:solidFill>
                <a:schemeClr val="bg1"/>
              </a:solidFill>
            </a:endParaRPr>
          </a:p>
        </p:txBody>
      </p:sp>
      <p:pic>
        <p:nvPicPr>
          <p:cNvPr id="7" name="Picture 6"/>
          <p:cNvPicPr>
            <a:picLocks noChangeAspect="1"/>
          </p:cNvPicPr>
          <p:nvPr/>
        </p:nvPicPr>
        <p:blipFill>
          <a:blip r:embed="rId2"/>
          <a:stretch>
            <a:fillRect/>
          </a:stretch>
        </p:blipFill>
        <p:spPr>
          <a:xfrm>
            <a:off x="171940" y="1339792"/>
            <a:ext cx="6679115" cy="4156843"/>
          </a:xfrm>
          <a:prstGeom prst="rect">
            <a:avLst/>
          </a:prstGeom>
        </p:spPr>
      </p:pic>
    </p:spTree>
    <p:extLst>
      <p:ext uri="{BB962C8B-B14F-4D97-AF65-F5344CB8AC3E}">
        <p14:creationId xmlns:p14="http://schemas.microsoft.com/office/powerpoint/2010/main" val="2023122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r>
              <a:rPr lang="en-ZA" sz="2800" dirty="0">
                <a:solidFill>
                  <a:schemeClr val="bg1"/>
                </a:solidFill>
              </a:rPr>
              <a:t>Domestic economic outlook</a:t>
            </a:r>
            <a:endParaRPr lang="en-US" sz="2800" dirty="0">
              <a:solidFill>
                <a:schemeClr val="bg1"/>
              </a:solidFill>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675" y="1455470"/>
            <a:ext cx="7584748" cy="2415186"/>
          </a:xfrm>
          <a:prstGeom prst="rect">
            <a:avLst/>
          </a:prstGeom>
          <a:noFill/>
          <a:ln>
            <a:noFill/>
          </a:ln>
        </p:spPr>
      </p:pic>
      <p:sp>
        <p:nvSpPr>
          <p:cNvPr id="3" name="Rectangle 2"/>
          <p:cNvSpPr/>
          <p:nvPr/>
        </p:nvSpPr>
        <p:spPr>
          <a:xfrm>
            <a:off x="65628" y="4008746"/>
            <a:ext cx="8650474" cy="2339102"/>
          </a:xfrm>
          <a:prstGeom prst="rect">
            <a:avLst/>
          </a:prstGeom>
        </p:spPr>
        <p:txBody>
          <a:bodyPr wrap="square">
            <a:spAutoFit/>
          </a:bodyPr>
          <a:lstStyle/>
          <a:p>
            <a:pPr marL="285750" indent="-285750" algn="just">
              <a:spcBef>
                <a:spcPts val="600"/>
              </a:spcBef>
              <a:spcAft>
                <a:spcPts val="600"/>
              </a:spcAft>
              <a:buFont typeface="Wingdings" panose="05000000000000000000" pitchFamily="2" charset="2"/>
              <a:buChar char="§"/>
            </a:pPr>
            <a:r>
              <a:rPr lang="en-GB" dirty="0"/>
              <a:t>Following a sharp, synchronised 2020 COVID-19 recession, SA real GDP growth will average 2.1 per cent over the medium term, with output only returning to pre-pandemic levels in 2024.</a:t>
            </a:r>
          </a:p>
          <a:p>
            <a:pPr marL="285750" indent="-285750" algn="just">
              <a:spcBef>
                <a:spcPts val="600"/>
              </a:spcBef>
              <a:spcAft>
                <a:spcPts val="600"/>
              </a:spcAft>
              <a:buFont typeface="Wingdings" panose="05000000000000000000" pitchFamily="2" charset="2"/>
              <a:buChar char="§"/>
            </a:pPr>
            <a:r>
              <a:rPr lang="en-GB" dirty="0"/>
              <a:t>The main risks to the economic outlook are weaker-than-expected growth, continued deterioration in the public finances and a failure to implement structural reforms.</a:t>
            </a:r>
          </a:p>
          <a:p>
            <a:pPr marL="285750" indent="-285750" algn="just">
              <a:spcBef>
                <a:spcPts val="600"/>
              </a:spcBef>
              <a:spcAft>
                <a:spcPts val="600"/>
              </a:spcAft>
              <a:buFont typeface="Wingdings" panose="05000000000000000000" pitchFamily="2" charset="2"/>
              <a:buChar char="§"/>
            </a:pPr>
            <a:r>
              <a:rPr lang="en-GB" dirty="0"/>
              <a:t>A second wave of COVID-19 infections, accompanied by new restrictions on economic activity, would have significant implications for the outlook.</a:t>
            </a:r>
          </a:p>
        </p:txBody>
      </p:sp>
    </p:spTree>
    <p:extLst>
      <p:ext uri="{BB962C8B-B14F-4D97-AF65-F5344CB8AC3E}">
        <p14:creationId xmlns:p14="http://schemas.microsoft.com/office/powerpoint/2010/main" val="1300420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65628" y="1495992"/>
            <a:ext cx="8807570"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Main budget non-interest spending increased by R36 billion in the current year compared with 2020 Budget estimates, including COVID-19 fiscal relief package allocations to critical frontline services.</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The state’s contingent liabilities increased through a R200 billion credit guarantee scheme for firms. In addition, the June 2020 special adjustments budget made provision for additional tax relief of R70 billion and temporary unemployment relief of R40 billion.</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By the end of September, R47.4 billion had been paid to 10.6 million beneficiaries from over 931 000 employers through the temporary employer/employee relief scheme. </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The Reserve Bank has also provided support to households and firms by lowering the main interest rate (the repurchase rate) by 2.75 percentage points since March 2020.</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Details on the take-up and effects of tax relief measures will be provided in the 2021 Budget Review.</a:t>
            </a:r>
          </a:p>
        </p:txBody>
      </p:sp>
      <p:sp>
        <p:nvSpPr>
          <p:cNvPr id="5" name="TextBox 4"/>
          <p:cNvSpPr txBox="1"/>
          <p:nvPr/>
        </p:nvSpPr>
        <p:spPr>
          <a:xfrm>
            <a:off x="0" y="70850"/>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r>
              <a:rPr lang="en-ZA" sz="2800" dirty="0">
                <a:solidFill>
                  <a:schemeClr val="bg1"/>
                </a:solidFill>
              </a:rPr>
              <a:t>The COVID-19 fiscal relief package</a:t>
            </a:r>
            <a:endParaRPr lang="en-US" sz="2800" dirty="0">
              <a:solidFill>
                <a:schemeClr val="bg1"/>
              </a:solidFill>
            </a:endParaRPr>
          </a:p>
        </p:txBody>
      </p:sp>
    </p:spTree>
    <p:extLst>
      <p:ext uri="{BB962C8B-B14F-4D97-AF65-F5344CB8AC3E}">
        <p14:creationId xmlns:p14="http://schemas.microsoft.com/office/powerpoint/2010/main" val="1475678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65628" y="1326754"/>
            <a:ext cx="8807570" cy="5155139"/>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Working with its social partners in business, labour and civil society, government has begun implementing an economic recovery plan, with immediate measures to boost confidence and investment, and longer-term reforms to promote sustained higher economic growth.</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In the short term, the economic recovery plan will focus on building infrastructure, expanding electricity generation, allocating digital spectrum, and supporting rapid industrialisation and employment. </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At the same time, government will roll out structural reforms such as modernising network industries, reducing barriers to entry, and increasing regional integration and trade. The National Treasury estimates that, in combination, these reforms can raise growth to over 3 per cent over the next   10 years and create more than 1 million jobs.</a:t>
            </a:r>
          </a:p>
          <a:p>
            <a:pPr marL="285750" lvl="0" indent="-285750" algn="just">
              <a:spcBef>
                <a:spcPts val="600"/>
              </a:spcBef>
              <a:spcAft>
                <a:spcPts val="600"/>
              </a:spcAft>
              <a:buFont typeface="Wingdings" panose="05000000000000000000" pitchFamily="2" charset="2"/>
              <a:buChar char="§"/>
            </a:pPr>
            <a:r>
              <a:rPr lang="en-GB" sz="2000" dirty="0">
                <a:solidFill>
                  <a:prstClr val="black"/>
                </a:solidFill>
              </a:rPr>
              <a:t>The Infrastructure Fund will complement the plan’s focus on capital investments.</a:t>
            </a:r>
          </a:p>
          <a:p>
            <a:pPr marL="285750" lvl="0" indent="-285750" algn="just">
              <a:spcBef>
                <a:spcPts val="600"/>
              </a:spcBef>
              <a:spcAft>
                <a:spcPts val="600"/>
              </a:spcAft>
              <a:buFont typeface="Wingdings" panose="05000000000000000000" pitchFamily="2" charset="2"/>
              <a:buChar char="§"/>
            </a:pPr>
            <a:r>
              <a:rPr lang="en-ZA" sz="2000" dirty="0">
                <a:solidFill>
                  <a:prstClr val="black"/>
                </a:solidFill>
              </a:rPr>
              <a:t>Operation </a:t>
            </a:r>
            <a:r>
              <a:rPr lang="en-ZA" sz="2000" dirty="0" err="1">
                <a:solidFill>
                  <a:prstClr val="black"/>
                </a:solidFill>
              </a:rPr>
              <a:t>Vulindlela</a:t>
            </a:r>
            <a:r>
              <a:rPr lang="en-ZA" sz="2000" dirty="0">
                <a:solidFill>
                  <a:prstClr val="black"/>
                </a:solidFill>
              </a:rPr>
              <a:t> implementation unit will be staffed by a full-time technical team that draws on additional expertise and capacity in the public and private sectors.</a:t>
            </a:r>
            <a:endParaRPr lang="en-GB" sz="2000" dirty="0">
              <a:solidFill>
                <a:prstClr val="black"/>
              </a:solidFill>
            </a:endParaRPr>
          </a:p>
        </p:txBody>
      </p:sp>
      <p:sp>
        <p:nvSpPr>
          <p:cNvPr id="5" name="TextBox 4"/>
          <p:cNvSpPr txBox="1"/>
          <p:nvPr/>
        </p:nvSpPr>
        <p:spPr>
          <a:xfrm>
            <a:off x="0" y="0"/>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r>
              <a:rPr lang="en-ZA" sz="2800" dirty="0">
                <a:solidFill>
                  <a:schemeClr val="bg1"/>
                </a:solidFill>
              </a:rPr>
              <a:t>The economic recovery plan</a:t>
            </a:r>
            <a:endParaRPr lang="en-US" sz="2800" dirty="0">
              <a:solidFill>
                <a:schemeClr val="bg1"/>
              </a:solidFill>
            </a:endParaRPr>
          </a:p>
        </p:txBody>
      </p:sp>
    </p:spTree>
    <p:extLst>
      <p:ext uri="{BB962C8B-B14F-4D97-AF65-F5344CB8AC3E}">
        <p14:creationId xmlns:p14="http://schemas.microsoft.com/office/powerpoint/2010/main" val="3258437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65628" y="1353240"/>
            <a:ext cx="8807570"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285750" lvl="0" indent="-285750" algn="just">
              <a:spcBef>
                <a:spcPts val="385"/>
              </a:spcBef>
              <a:spcAft>
                <a:spcPts val="385"/>
              </a:spcAft>
              <a:buFont typeface="Wingdings" panose="05000000000000000000" pitchFamily="2" charset="2"/>
              <a:buChar char="§"/>
            </a:pPr>
            <a:endParaRPr lang="en-GB" sz="1400" dirty="0">
              <a:solidFill>
                <a:prstClr val="black"/>
              </a:solidFill>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Revenue outlook</a:t>
            </a:r>
            <a:endParaRPr lang="en-US" sz="2800" dirty="0">
              <a:solidFill>
                <a:schemeClr val="bg1"/>
              </a:solidFill>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593" y="1380135"/>
            <a:ext cx="8063612" cy="2564336"/>
          </a:xfrm>
          <a:prstGeom prst="rect">
            <a:avLst/>
          </a:prstGeom>
          <a:noFill/>
          <a:ln>
            <a:noFill/>
          </a:ln>
        </p:spPr>
      </p:pic>
      <p:sp>
        <p:nvSpPr>
          <p:cNvPr id="3" name="Rectangle 2"/>
          <p:cNvSpPr/>
          <p:nvPr/>
        </p:nvSpPr>
        <p:spPr>
          <a:xfrm>
            <a:off x="65628" y="4084178"/>
            <a:ext cx="8566056" cy="2062103"/>
          </a:xfrm>
          <a:prstGeom prst="rect">
            <a:avLst/>
          </a:prstGeom>
        </p:spPr>
        <p:txBody>
          <a:bodyPr wrap="square">
            <a:spAutoFit/>
          </a:bodyPr>
          <a:lstStyle/>
          <a:p>
            <a:pPr marL="285750" indent="-285750" algn="just">
              <a:spcBef>
                <a:spcPts val="600"/>
              </a:spcBef>
              <a:spcAft>
                <a:spcPts val="600"/>
              </a:spcAft>
              <a:buFont typeface="Wingdings" panose="05000000000000000000" pitchFamily="2" charset="2"/>
              <a:buChar char="§"/>
            </a:pPr>
            <a:r>
              <a:rPr lang="en-GB" dirty="0"/>
              <a:t>The extraordinary shock to economic output in 2020/21 translates into large revenue shortfalls that will persist over the medium term. </a:t>
            </a:r>
          </a:p>
          <a:p>
            <a:pPr marL="285750" indent="-285750" algn="just">
              <a:spcBef>
                <a:spcPts val="600"/>
              </a:spcBef>
              <a:spcAft>
                <a:spcPts val="600"/>
              </a:spcAft>
              <a:buFont typeface="Wingdings" panose="05000000000000000000" pitchFamily="2" charset="2"/>
              <a:buChar char="§"/>
            </a:pPr>
            <a:r>
              <a:rPr lang="en-GB" dirty="0"/>
              <a:t>Although overall buoyancies appear relatively large up until the end of the MTEF period, this reflects a slow improvement in the tax-to-GDP ratio after the large once-off decrease in 2020/21.</a:t>
            </a:r>
          </a:p>
          <a:p>
            <a:pPr marL="285750" indent="-285750" algn="just">
              <a:spcBef>
                <a:spcPts val="600"/>
              </a:spcBef>
              <a:spcAft>
                <a:spcPts val="600"/>
              </a:spcAft>
              <a:buFont typeface="Wingdings" panose="05000000000000000000" pitchFamily="2" charset="2"/>
              <a:buChar char="§"/>
            </a:pPr>
            <a:r>
              <a:rPr lang="en-GB" dirty="0"/>
              <a:t>The tax-to-GDP ratio is only expected to recover to the 2019/20 level by 2027/28.</a:t>
            </a:r>
            <a:endParaRPr lang="en-ZA" dirty="0"/>
          </a:p>
        </p:txBody>
      </p:sp>
    </p:spTree>
    <p:extLst>
      <p:ext uri="{BB962C8B-B14F-4D97-AF65-F5344CB8AC3E}">
        <p14:creationId xmlns:p14="http://schemas.microsoft.com/office/powerpoint/2010/main" val="1863347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South Africa in global context</a:t>
            </a:r>
            <a:endParaRPr lang="en-US" sz="2800" dirty="0">
              <a:solidFill>
                <a:schemeClr val="bg1"/>
              </a:solidFill>
            </a:endParaRPr>
          </a:p>
        </p:txBody>
      </p:sp>
      <p:sp>
        <p:nvSpPr>
          <p:cNvPr id="8" name="Rectangle 7"/>
          <p:cNvSpPr/>
          <p:nvPr/>
        </p:nvSpPr>
        <p:spPr>
          <a:xfrm>
            <a:off x="152254" y="5155602"/>
            <a:ext cx="8630380" cy="1267014"/>
          </a:xfrm>
          <a:prstGeom prst="rect">
            <a:avLst/>
          </a:prstGeom>
        </p:spPr>
        <p:txBody>
          <a:bodyPr wrap="square">
            <a:spAutoFit/>
          </a:bodyPr>
          <a:lstStyle/>
          <a:p>
            <a:pPr marL="285750" indent="-285750" algn="just" defTabSz="912663">
              <a:lnSpc>
                <a:spcPct val="90000"/>
              </a:lnSpc>
              <a:spcBef>
                <a:spcPts val="385"/>
              </a:spcBef>
              <a:spcAft>
                <a:spcPts val="385"/>
              </a:spcAft>
              <a:buFont typeface="Wingdings" panose="05000000000000000000" pitchFamily="2" charset="2"/>
              <a:buChar char="§"/>
            </a:pPr>
            <a:r>
              <a:rPr lang="en-ZA" sz="1400" dirty="0">
                <a:solidFill>
                  <a:prstClr val="black"/>
                </a:solidFill>
              </a:rPr>
              <a:t>In comparison with a wide range of other developing countries, South Africa’s average primary balance over the last 10 years falls in the middle of the distribution. </a:t>
            </a:r>
          </a:p>
          <a:p>
            <a:pPr marL="285750" indent="-285750" algn="just" defTabSz="912663">
              <a:lnSpc>
                <a:spcPct val="90000"/>
              </a:lnSpc>
              <a:spcBef>
                <a:spcPts val="385"/>
              </a:spcBef>
              <a:spcAft>
                <a:spcPts val="385"/>
              </a:spcAft>
              <a:buFont typeface="Wingdings" panose="05000000000000000000" pitchFamily="2" charset="2"/>
              <a:buChar char="§"/>
            </a:pPr>
            <a:r>
              <a:rPr lang="en-ZA" sz="1400" dirty="0">
                <a:solidFill>
                  <a:prstClr val="black"/>
                </a:solidFill>
              </a:rPr>
              <a:t>But South Africa’s three-year increase in debt to GDP is the among the largest. </a:t>
            </a:r>
          </a:p>
          <a:p>
            <a:pPr marL="285750" indent="-285750" algn="just" defTabSz="912663">
              <a:lnSpc>
                <a:spcPct val="90000"/>
              </a:lnSpc>
              <a:spcBef>
                <a:spcPts val="385"/>
              </a:spcBef>
              <a:spcAft>
                <a:spcPts val="385"/>
              </a:spcAft>
              <a:buFont typeface="Wingdings" panose="05000000000000000000" pitchFamily="2" charset="2"/>
              <a:buChar char="§"/>
            </a:pPr>
            <a:r>
              <a:rPr lang="en-ZA" sz="1400" dirty="0">
                <a:solidFill>
                  <a:prstClr val="black"/>
                </a:solidFill>
              </a:rPr>
              <a:t>Fiscal distress is mounting in developing countries amid historically high indebtedness. In this environment of rising fiscal pressures, South Africa is losing ground to its peers. </a:t>
            </a: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756" y="1683666"/>
            <a:ext cx="4404688" cy="3121083"/>
          </a:xfrm>
          <a:prstGeom prst="rect">
            <a:avLst/>
          </a:prstGeom>
          <a:noFill/>
          <a:ln>
            <a:noFill/>
          </a:ln>
        </p:spPr>
      </p:pic>
      <p:sp>
        <p:nvSpPr>
          <p:cNvPr id="10" name="TextBox 9"/>
          <p:cNvSpPr txBox="1"/>
          <p:nvPr/>
        </p:nvSpPr>
        <p:spPr>
          <a:xfrm>
            <a:off x="1" y="1336440"/>
            <a:ext cx="4554071" cy="338554"/>
          </a:xfrm>
          <a:prstGeom prst="rect">
            <a:avLst/>
          </a:prstGeom>
          <a:noFill/>
        </p:spPr>
        <p:txBody>
          <a:bodyPr wrap="square" rtlCol="0">
            <a:spAutoFit/>
          </a:bodyPr>
          <a:lstStyle/>
          <a:p>
            <a:r>
              <a:rPr lang="en-GB" sz="1600" b="1" dirty="0"/>
              <a:t>Average primary balance, 2009 – 2019 </a:t>
            </a:r>
          </a:p>
        </p:txBody>
      </p:sp>
      <p:sp>
        <p:nvSpPr>
          <p:cNvPr id="11" name="TextBox 10"/>
          <p:cNvSpPr txBox="1"/>
          <p:nvPr/>
        </p:nvSpPr>
        <p:spPr>
          <a:xfrm>
            <a:off x="4572468" y="1344640"/>
            <a:ext cx="4024686" cy="338554"/>
          </a:xfrm>
          <a:prstGeom prst="rect">
            <a:avLst/>
          </a:prstGeom>
          <a:noFill/>
        </p:spPr>
        <p:txBody>
          <a:bodyPr wrap="square" rtlCol="0">
            <a:spAutoFit/>
          </a:bodyPr>
          <a:lstStyle/>
          <a:p>
            <a:r>
              <a:rPr lang="en-GB" sz="1600" b="1" dirty="0"/>
              <a:t>Projected three-year increase in debt</a:t>
            </a:r>
          </a:p>
        </p:txBody>
      </p:sp>
      <p:pic>
        <p:nvPicPr>
          <p:cNvPr id="12" name="Picture 11"/>
          <p:cNvPicPr preferRelativeResize="0"/>
          <p:nvPr/>
        </p:nvPicPr>
        <p:blipFill>
          <a:blip r:embed="rId3" cstate="print">
            <a:extLst>
              <a:ext uri="{28A0092B-C50C-407E-A947-70E740481C1C}">
                <a14:useLocalDpi xmlns:a14="http://schemas.microsoft.com/office/drawing/2010/main" val="0"/>
              </a:ext>
            </a:extLst>
          </a:blip>
          <a:srcRect/>
          <a:stretch>
            <a:fillRect/>
          </a:stretch>
        </p:blipFill>
        <p:spPr bwMode="auto">
          <a:xfrm>
            <a:off x="4662115" y="1674594"/>
            <a:ext cx="4406400" cy="3121200"/>
          </a:xfrm>
          <a:prstGeom prst="rect">
            <a:avLst/>
          </a:prstGeom>
          <a:noFill/>
          <a:ln>
            <a:noFill/>
          </a:ln>
        </p:spPr>
      </p:pic>
      <p:sp>
        <p:nvSpPr>
          <p:cNvPr id="3" name="TextBox 2"/>
          <p:cNvSpPr txBox="1"/>
          <p:nvPr/>
        </p:nvSpPr>
        <p:spPr>
          <a:xfrm>
            <a:off x="439271" y="4849282"/>
            <a:ext cx="4625788" cy="246221"/>
          </a:xfrm>
          <a:prstGeom prst="rect">
            <a:avLst/>
          </a:prstGeom>
          <a:noFill/>
        </p:spPr>
        <p:txBody>
          <a:bodyPr wrap="square" rtlCol="0">
            <a:spAutoFit/>
          </a:bodyPr>
          <a:lstStyle/>
          <a:p>
            <a:r>
              <a:rPr lang="en-GB" sz="1000" i="1" dirty="0"/>
              <a:t>Source: IMF Fiscal Monitor, October 2020</a:t>
            </a:r>
            <a:endParaRPr lang="en-ZA" sz="1000" i="1" dirty="0"/>
          </a:p>
        </p:txBody>
      </p:sp>
    </p:spTree>
    <p:extLst>
      <p:ext uri="{BB962C8B-B14F-4D97-AF65-F5344CB8AC3E}">
        <p14:creationId xmlns:p14="http://schemas.microsoft.com/office/powerpoint/2010/main" val="804642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350527" y="6369956"/>
            <a:ext cx="2318907" cy="365125"/>
          </a:xfrm>
        </p:spPr>
        <p:txBody>
          <a:bodyPr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fld id="{1EACCDCA-67D7-C34B-BD10-4FF299ACD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2">
            <a:extLst>
              <a:ext uri="{FF2B5EF4-FFF2-40B4-BE49-F238E27FC236}">
                <a16:creationId xmlns:a16="http://schemas.microsoft.com/office/drawing/2014/main" xmlns="" id="{A82422BA-FAC5-7549-AA7F-3AA31648937F}"/>
              </a:ext>
            </a:extLst>
          </p:cNvPr>
          <p:cNvSpPr txBox="1">
            <a:spLocks/>
          </p:cNvSpPr>
          <p:nvPr/>
        </p:nvSpPr>
        <p:spPr>
          <a:xfrm>
            <a:off x="222738" y="1603568"/>
            <a:ext cx="8584832" cy="4948950"/>
          </a:xfrm>
          <a:prstGeom prst="rect">
            <a:avLst/>
          </a:prstGeom>
        </p:spPr>
        <p:txBody>
          <a:bodyPr>
            <a:noAutofit/>
          </a:bodyPr>
          <a:lstStyle>
            <a:lvl1pPr marL="228166" indent="-228166" algn="l" defTabSz="912663" rtl="0" eaLnBrk="1" latinLnBrk="0" hangingPunct="1">
              <a:lnSpc>
                <a:spcPct val="90000"/>
              </a:lnSpc>
              <a:spcBef>
                <a:spcPts val="998"/>
              </a:spcBef>
              <a:buFont typeface="Arial" panose="020B0604020202020204" pitchFamily="34" charset="0"/>
              <a:buChar char="•"/>
              <a:defRPr sz="2795" kern="1200">
                <a:solidFill>
                  <a:schemeClr val="tx1"/>
                </a:solidFill>
                <a:latin typeface="+mn-lt"/>
                <a:ea typeface="+mn-ea"/>
                <a:cs typeface="+mn-cs"/>
              </a:defRPr>
            </a:lvl1pPr>
            <a:lvl2pPr marL="684497" indent="-228166" algn="l" defTabSz="912663" rtl="0" eaLnBrk="1" latinLnBrk="0" hangingPunct="1">
              <a:lnSpc>
                <a:spcPct val="90000"/>
              </a:lnSpc>
              <a:spcBef>
                <a:spcPts val="499"/>
              </a:spcBef>
              <a:buFont typeface="Arial" panose="020B0604020202020204" pitchFamily="34" charset="0"/>
              <a:buChar char="•"/>
              <a:defRPr sz="2395" kern="1200">
                <a:solidFill>
                  <a:schemeClr val="tx1"/>
                </a:solidFill>
                <a:latin typeface="+mn-lt"/>
                <a:ea typeface="+mn-ea"/>
                <a:cs typeface="+mn-cs"/>
              </a:defRPr>
            </a:lvl2pPr>
            <a:lvl3pPr marL="1140828" indent="-228166" algn="l" defTabSz="912663" rtl="0" eaLnBrk="1" latinLnBrk="0" hangingPunct="1">
              <a:lnSpc>
                <a:spcPct val="90000"/>
              </a:lnSpc>
              <a:spcBef>
                <a:spcPts val="499"/>
              </a:spcBef>
              <a:buFont typeface="Arial" panose="020B0604020202020204" pitchFamily="34" charset="0"/>
              <a:buChar char="•"/>
              <a:defRPr sz="1996" kern="1200">
                <a:solidFill>
                  <a:schemeClr val="tx1"/>
                </a:solidFill>
                <a:latin typeface="+mn-lt"/>
                <a:ea typeface="+mn-ea"/>
                <a:cs typeface="+mn-cs"/>
              </a:defRPr>
            </a:lvl3pPr>
            <a:lvl4pPr marL="1597160"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4pPr>
            <a:lvl5pPr marL="2053491"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5pPr>
            <a:lvl6pPr marL="2509822"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6pPr>
            <a:lvl7pPr marL="2966154"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7pPr>
            <a:lvl8pPr marL="3422485"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8pPr>
            <a:lvl9pPr marL="3878816" indent="-228166" algn="l" defTabSz="912663" rtl="0" eaLnBrk="1" latinLnBrk="0" hangingPunct="1">
              <a:lnSpc>
                <a:spcPct val="90000"/>
              </a:lnSpc>
              <a:spcBef>
                <a:spcPts val="499"/>
              </a:spcBef>
              <a:buFont typeface="Arial" panose="020B0604020202020204" pitchFamily="34" charset="0"/>
              <a:buChar char="•"/>
              <a:defRPr sz="1797" kern="1200">
                <a:solidFill>
                  <a:schemeClr val="tx1"/>
                </a:solidFill>
                <a:latin typeface="+mn-lt"/>
                <a:ea typeface="+mn-ea"/>
                <a:cs typeface="+mn-cs"/>
              </a:defRPr>
            </a:lvl9pPr>
          </a:lstStyle>
          <a:p>
            <a:pPr marL="0" lvl="0" indent="0" algn="just">
              <a:spcBef>
                <a:spcPts val="600"/>
              </a:spcBef>
              <a:spcAft>
                <a:spcPts val="600"/>
              </a:spcAft>
              <a:buNone/>
            </a:pPr>
            <a:r>
              <a:rPr lang="en-ZA" sz="2000" dirty="0">
                <a:solidFill>
                  <a:prstClr val="black"/>
                </a:solidFill>
              </a:rPr>
              <a:t>Over the past five years, the fiscal environment has been characterised by:</a:t>
            </a:r>
          </a:p>
          <a:p>
            <a:pPr marL="285750" indent="-285750" algn="just">
              <a:spcBef>
                <a:spcPts val="600"/>
              </a:spcBef>
              <a:spcAft>
                <a:spcPts val="600"/>
              </a:spcAft>
              <a:buFont typeface="Wingdings" panose="05000000000000000000" pitchFamily="2" charset="2"/>
              <a:buChar char="§"/>
            </a:pPr>
            <a:r>
              <a:rPr lang="en-ZA" sz="2000" dirty="0">
                <a:solidFill>
                  <a:prstClr val="black"/>
                </a:solidFill>
              </a:rPr>
              <a:t>Interest payments absorbing a growing share of limited public resources, which increasingly crowds out spending on social and economic investment. Debt-service costs are now 4.8 per cent of GDP, up from 3.3 per cent in 2016/17.</a:t>
            </a:r>
          </a:p>
          <a:p>
            <a:pPr marL="285750" lvl="0" indent="-285750" algn="just">
              <a:spcBef>
                <a:spcPts val="600"/>
              </a:spcBef>
              <a:spcAft>
                <a:spcPts val="600"/>
              </a:spcAft>
              <a:buFont typeface="Wingdings" panose="05000000000000000000" pitchFamily="2" charset="2"/>
              <a:buChar char="§"/>
            </a:pPr>
            <a:r>
              <a:rPr lang="en-ZA" sz="2000" dirty="0">
                <a:solidFill>
                  <a:prstClr val="black"/>
                </a:solidFill>
              </a:rPr>
              <a:t>A sharp drop in public infrastructure investment, mostly driven by declines in spending by state-owned companies. Between 2016/17 and 2019/20, total public infrastructure spending fell from R250 billion to R183 billion, or from 5.7 to 4 per cent of GDP.</a:t>
            </a:r>
          </a:p>
          <a:p>
            <a:pPr marL="285750" lvl="0" indent="-285750" algn="just">
              <a:spcBef>
                <a:spcPts val="600"/>
              </a:spcBef>
              <a:spcAft>
                <a:spcPts val="600"/>
              </a:spcAft>
              <a:buFont typeface="Wingdings" panose="05000000000000000000" pitchFamily="2" charset="2"/>
              <a:buChar char="§"/>
            </a:pPr>
            <a:r>
              <a:rPr lang="en-ZA" sz="2000" dirty="0">
                <a:solidFill>
                  <a:prstClr val="black"/>
                </a:solidFill>
              </a:rPr>
              <a:t>A deteriorating government balance sheet, including state-owned companies and municipalities struggling to pay salaries and other operational costs.</a:t>
            </a:r>
          </a:p>
          <a:p>
            <a:pPr marL="0" lvl="0" indent="0" algn="just">
              <a:spcBef>
                <a:spcPts val="600"/>
              </a:spcBef>
              <a:spcAft>
                <a:spcPts val="600"/>
              </a:spcAft>
              <a:buNone/>
            </a:pPr>
            <a:r>
              <a:rPr lang="en-ZA" sz="2000" dirty="0">
                <a:solidFill>
                  <a:prstClr val="black"/>
                </a:solidFill>
              </a:rPr>
              <a:t>Options to stabilise the </a:t>
            </a:r>
            <a:r>
              <a:rPr lang="en-ZA" sz="2000" dirty="0" err="1">
                <a:solidFill>
                  <a:prstClr val="black"/>
                </a:solidFill>
              </a:rPr>
              <a:t>fiscus</a:t>
            </a:r>
            <a:r>
              <a:rPr lang="en-ZA" sz="2000" dirty="0">
                <a:solidFill>
                  <a:prstClr val="black"/>
                </a:solidFill>
              </a:rPr>
              <a:t> are becoming increasingly limited. Growth reforms are only expected to begin yielding results over the next several years, implying continued weakness in revenue collection over the period ahead. </a:t>
            </a:r>
            <a:endParaRPr lang="en-GB" sz="1400" dirty="0">
              <a:solidFill>
                <a:prstClr val="black"/>
              </a:solidFill>
            </a:endParaRPr>
          </a:p>
        </p:txBody>
      </p:sp>
      <p:sp>
        <p:nvSpPr>
          <p:cNvPr id="5" name="TextBox 4"/>
          <p:cNvSpPr txBox="1"/>
          <p:nvPr/>
        </p:nvSpPr>
        <p:spPr>
          <a:xfrm>
            <a:off x="0" y="26895"/>
            <a:ext cx="7754471" cy="1290485"/>
          </a:xfrm>
          <a:prstGeom prst="rect">
            <a:avLst/>
          </a:prstGeom>
          <a:solidFill>
            <a:srgbClr val="9A0000"/>
          </a:solidFill>
        </p:spPr>
        <p:txBody>
          <a:bodyPr wrap="square" rtlCol="0">
            <a:spAutoFit/>
          </a:bodyPr>
          <a:lstStyle/>
          <a:p>
            <a:endParaRPr lang="en-ZA" dirty="0"/>
          </a:p>
        </p:txBody>
      </p:sp>
      <p:sp>
        <p:nvSpPr>
          <p:cNvPr id="6" name="Title 1"/>
          <p:cNvSpPr txBox="1">
            <a:spLocks/>
          </p:cNvSpPr>
          <p:nvPr/>
        </p:nvSpPr>
        <p:spPr>
          <a:xfrm>
            <a:off x="65628" y="33185"/>
            <a:ext cx="7688843" cy="1257300"/>
          </a:xfrm>
          <a:prstGeom prst="rect">
            <a:avLst/>
          </a:prstGeom>
        </p:spPr>
        <p:txBody>
          <a:bodyPr anchor="ctr"/>
          <a:lstStyle>
            <a:lvl1pPr algn="l" defTabSz="912663" rtl="0" eaLnBrk="1" latinLnBrk="0" hangingPunct="1">
              <a:lnSpc>
                <a:spcPts val="4070"/>
              </a:lnSpc>
              <a:spcBef>
                <a:spcPct val="0"/>
              </a:spcBef>
              <a:buNone/>
              <a:defRPr sz="4392" b="1" kern="1200">
                <a:solidFill>
                  <a:schemeClr val="tx1"/>
                </a:solidFill>
                <a:latin typeface="+mn-lt"/>
                <a:ea typeface="+mj-ea"/>
                <a:cs typeface="+mj-cs"/>
              </a:defRPr>
            </a:lvl1pPr>
          </a:lstStyle>
          <a:p>
            <a:pPr>
              <a:lnSpc>
                <a:spcPct val="100000"/>
              </a:lnSpc>
            </a:pPr>
            <a:r>
              <a:rPr lang="en-GB" sz="2800" dirty="0">
                <a:solidFill>
                  <a:schemeClr val="bg1"/>
                </a:solidFill>
              </a:rPr>
              <a:t>Fiscal metrics are deteriorating</a:t>
            </a:r>
            <a:endParaRPr lang="en-US" sz="2800" dirty="0">
              <a:solidFill>
                <a:schemeClr val="bg1"/>
              </a:solidFill>
            </a:endParaRPr>
          </a:p>
        </p:txBody>
      </p:sp>
    </p:spTree>
    <p:extLst>
      <p:ext uri="{BB962C8B-B14F-4D97-AF65-F5344CB8AC3E}">
        <p14:creationId xmlns:p14="http://schemas.microsoft.com/office/powerpoint/2010/main" val="7617519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2392</TotalTime>
  <Words>2575</Words>
  <Application>Microsoft Office PowerPoint</Application>
  <PresentationFormat>Custom</PresentationFormat>
  <Paragraphs>152</Paragraphs>
  <Slides>23</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MS PGothic</vt:lpstr>
      <vt:lpstr>Arial</vt:lpstr>
      <vt:lpstr>Calibri</vt:lpstr>
      <vt:lpstr>Osaka</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the ERRP?</vt:lpstr>
      <vt:lpstr>ERP raises growth to over 3% by 2030</vt:lpstr>
      <vt:lpstr>What is at stake</vt:lpstr>
      <vt:lpstr>Operation Vulindlela</vt:lpstr>
      <vt:lpstr>Progress on key reforms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Anbigay Naicker</cp:lastModifiedBy>
  <cp:revision>85</cp:revision>
  <dcterms:created xsi:type="dcterms:W3CDTF">2016-08-23T08:03:22Z</dcterms:created>
  <dcterms:modified xsi:type="dcterms:W3CDTF">2020-11-25T15:06:06Z</dcterms:modified>
</cp:coreProperties>
</file>