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14" r:id="rId1"/>
    <p:sldMasterId id="2147483826" r:id="rId2"/>
  </p:sldMasterIdLst>
  <p:notesMasterIdLst>
    <p:notesMasterId r:id="rId10"/>
  </p:notesMasterIdLst>
  <p:handoutMasterIdLst>
    <p:handoutMasterId r:id="rId11"/>
  </p:handoutMasterIdLst>
  <p:sldIdLst>
    <p:sldId id="1010" r:id="rId3"/>
    <p:sldId id="1038" r:id="rId4"/>
    <p:sldId id="1043" r:id="rId5"/>
    <p:sldId id="1042" r:id="rId6"/>
    <p:sldId id="1041" r:id="rId7"/>
    <p:sldId id="1009" r:id="rId8"/>
    <p:sldId id="941" r:id="rId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247">
          <p15:clr>
            <a:srgbClr val="A4A3A4"/>
          </p15:clr>
        </p15:guide>
        <p15:guide id="2" orient="horz" pos="3918">
          <p15:clr>
            <a:srgbClr val="A4A3A4"/>
          </p15:clr>
        </p15:guide>
        <p15:guide id="3" orient="horz" pos="1159">
          <p15:clr>
            <a:srgbClr val="A4A3A4"/>
          </p15:clr>
        </p15:guide>
        <p15:guide id="4" orient="horz" pos="4156">
          <p15:clr>
            <a:srgbClr val="A4A3A4"/>
          </p15:clr>
        </p15:guide>
        <p15:guide id="5" pos="2880">
          <p15:clr>
            <a:srgbClr val="A4A3A4"/>
          </p15:clr>
        </p15:guide>
        <p15:guide id="6" pos="158">
          <p15:clr>
            <a:srgbClr val="A4A3A4"/>
          </p15:clr>
        </p15:guide>
        <p15:guide id="7" pos="56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lokomme, Moutloane" initials="M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DEDED"/>
    <a:srgbClr val="D8D8D8"/>
    <a:srgbClr val="00CC00"/>
    <a:srgbClr val="FF8C08"/>
    <a:srgbClr val="339966"/>
    <a:srgbClr val="66FF33"/>
    <a:srgbClr val="CCFFFF"/>
    <a:srgbClr val="FF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8" autoAdjust="0"/>
    <p:restoredTop sz="93143" autoAdjust="0"/>
  </p:normalViewPr>
  <p:slideViewPr>
    <p:cSldViewPr snapToObjects="1">
      <p:cViewPr varScale="1">
        <p:scale>
          <a:sx n="64" d="100"/>
          <a:sy n="64" d="100"/>
        </p:scale>
        <p:origin x="-1504" y="-68"/>
      </p:cViewPr>
      <p:guideLst>
        <p:guide orient="horz" pos="4247"/>
        <p:guide orient="horz" pos="3918"/>
        <p:guide orient="horz" pos="1159"/>
        <p:guide orient="horz" pos="4156"/>
        <p:guide pos="2880"/>
        <p:guide pos="158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210"/>
    </p:cViewPr>
  </p:sorterViewPr>
  <p:notesViewPr>
    <p:cSldViewPr snapToObjects="1">
      <p:cViewPr varScale="1">
        <p:scale>
          <a:sx n="51" d="100"/>
          <a:sy n="51" d="100"/>
        </p:scale>
        <p:origin x="-1920" y="-10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94C88CBE-E755-4996-AEBD-89E8BD814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97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5482"/>
            <a:ext cx="5437550" cy="44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8105FAE8-03D8-4D98-AAFC-7A059A239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0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2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1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05FAE8-03D8-4D98-AAFC-7A059A2391E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0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05FAE8-03D8-4D98-AAFC-7A059A2391E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0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73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3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1141415" y="3124202"/>
            <a:ext cx="6861175" cy="401648"/>
          </a:xfrm>
          <a:ln algn="ctr"/>
        </p:spPr>
        <p:txBody>
          <a:bodyPr anchor="ctr"/>
          <a:lstStyle>
            <a:lvl1pPr algn="ctr">
              <a:defRPr sz="2900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351341"/>
            <a:ext cx="6400800" cy="221599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i="1"/>
            </a:lvl1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2241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3588" y="2092327"/>
            <a:ext cx="1329595" cy="3545587"/>
          </a:xfrm>
        </p:spPr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022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6182" y="596901"/>
            <a:ext cx="276999" cy="4140200"/>
          </a:xfrm>
        </p:spPr>
        <p:txBody>
          <a:bodyPr vert="eaVert"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0603" y="596901"/>
            <a:ext cx="1329595" cy="4140200"/>
          </a:xfrm>
        </p:spPr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1202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6A2AF-CE8A-4052-9E11-5A33A14BD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BC8BDE-2CDB-4D06-BB98-EFB2EA75D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EFF71A-9358-4B52-8F69-D818A299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F9A7F1-AF4A-4435-83B7-9FD02E3B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1A303C-E75C-4CB2-B059-CDCB87FA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36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2D422B-ED00-40B0-9165-87546F8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960440-5F7E-4060-A858-F632AB3D5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E873D-DFB9-4985-8BF9-F11835D4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D25987-3B62-444F-836C-52217B2B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C289B-B3FB-499F-8C27-2F4BB1DF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9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D5997-2C5C-475E-872C-553B60F6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B594CB-B266-4610-9584-5998A4742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5AC40-F003-4FA9-A42C-BFFD1131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438BE5-E698-48C8-BC01-73323E73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CC469D-2098-45FC-A204-48FD3684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25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E4FF29-24FF-4DE5-ADB9-9A804AF4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98DA1E-348D-4E37-848E-E68E9F06A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71B82F-C8CB-4287-8AE0-4CBB4CA41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A0E6C2-3321-45C3-AB18-326A30EF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729858-C3DE-4AC6-888E-33B4C604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8D0C1C-5108-4F61-8F4F-82344E0E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41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F2DEA-EB9C-42C7-BFC0-CE953326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A942AE-40AA-4307-9C2C-0814D1038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A15E67-9C61-4678-8924-1F2A98D2A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F47BDE-0CA5-4AC0-9774-66333A032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F71CA5-160B-453D-AC4C-E5A8683CD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00ECAD-1DC0-4DB8-B23F-2978DA2F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904712-6C20-43C7-BCC8-45796173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94997E3-7A47-4FD1-BF6C-E9F8C29D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48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650026-D873-40BB-8914-E0C241D9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E8D620-46AF-4A8A-813F-7F131B4A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0AC39B4-11C7-47A4-8F28-647004B9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9310B8E-38B6-4D4D-B39F-3BF1159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49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770769F-807C-4E43-BB3A-690A3E86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C89C88-05E9-491E-BDFB-6B854351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84F9D3-83AC-4455-AEBE-6F04076F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18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913A89-D4A0-487D-A149-C9511B1E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02240-6504-4AE9-83C4-538754923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3F8497-C477-4825-B17D-5CF8B62B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4D6A41-4772-4D52-AE79-7A6CFB4D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BC2376-8C81-4D02-ABFA-CF217512A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FDEF3E-6D04-4CA1-B76A-1CBDF7DD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1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063" y="2092329"/>
            <a:ext cx="8647112" cy="132959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7905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778F86-49DF-434F-A916-CCFADFF8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ED303B-92A4-4D0B-89F0-E639F369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3CEC67-1110-4B8B-98F4-CF156268B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D3C3E4-F4A6-412E-8CE9-25BA6323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EA047C-50CA-48A9-BB35-8C6233FB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5DFE21-9CD8-49CC-AF1B-BDE10114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02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869B78-F27F-495B-A2C2-2793284F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64751-C514-4419-85E0-DFFC94D1D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053D27-EB3C-4610-8A69-DCC125D3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5A532C-1325-482A-9DEB-DDFA0FCB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36A21A-59B8-469A-9D91-EEE5988A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17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475ECF-C99D-4889-88D7-F7E198685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439734-D441-499E-B507-BC7A82D1A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5E774-C302-49D4-9659-E21D0FDE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7F6840-67C3-4206-A20E-75019B3C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DBE94B-D67A-44B7-923C-887C0945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0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080296"/>
          </a:xfrm>
        </p:spPr>
        <p:txBody>
          <a:bodyPr/>
          <a:lstStyle>
            <a:lvl1pPr algn="ctr">
              <a:defRPr sz="3900" b="1" cap="all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276999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165" indent="0">
              <a:buNone/>
              <a:defRPr sz="1800"/>
            </a:lvl2pPr>
            <a:lvl3pPr marL="914331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6" indent="0">
              <a:buNone/>
              <a:defRPr sz="1400"/>
            </a:lvl6pPr>
            <a:lvl7pPr marL="2742990" indent="0">
              <a:buNone/>
              <a:defRPr sz="1400"/>
            </a:lvl7pPr>
            <a:lvl8pPr marL="3200156" indent="0">
              <a:buNone/>
              <a:defRPr sz="1400"/>
            </a:lvl8pPr>
            <a:lvl9pPr marL="3657321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35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2092328"/>
            <a:ext cx="4246562" cy="21882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092328"/>
            <a:ext cx="4248150" cy="21882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440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4"/>
            <a:ext cx="8686800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35117"/>
            <a:ext cx="4268788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6"/>
            <a:ext cx="4268788" cy="189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270375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270375" cy="189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119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4228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2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23887"/>
            <a:ext cx="3008313" cy="5539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623888"/>
            <a:ext cx="5111750" cy="25176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785941"/>
            <a:ext cx="3008313" cy="199439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84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2769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43198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1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6" indent="0">
              <a:buNone/>
              <a:defRPr sz="2000"/>
            </a:lvl6pPr>
            <a:lvl7pPr marL="2742990" indent="0">
              <a:buNone/>
              <a:defRPr sz="2000"/>
            </a:lvl7pPr>
            <a:lvl8pPr marL="3200156" indent="0">
              <a:buNone/>
              <a:defRPr sz="2000"/>
            </a:lvl8pPr>
            <a:lvl9pPr marL="3657321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199439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24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596900"/>
          </a:xfrm>
          <a:prstGeom prst="rect">
            <a:avLst/>
          </a:prstGeom>
          <a:solidFill>
            <a:srgbClr val="00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None/>
              <a:tabLst/>
            </a:pPr>
            <a:endParaRPr kumimoji="0" lang="en-ZA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7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00221" y="113724"/>
            <a:ext cx="86471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Headline: (20 pt.) Arial bold</a:t>
            </a:r>
          </a:p>
        </p:txBody>
      </p:sp>
      <p:sp>
        <p:nvSpPr>
          <p:cNvPr id="3076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2092325"/>
            <a:ext cx="8647112" cy="26590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Text: 16-pt. Arial with Wingdings square square bullet 100%</a:t>
            </a:r>
          </a:p>
          <a:p>
            <a:pPr lvl="1"/>
            <a:r>
              <a:rPr lang="en-GB" smtClean="0"/>
              <a:t>Second-level bullet — Arial round</a:t>
            </a:r>
          </a:p>
          <a:p>
            <a:pPr lvl="2"/>
            <a:r>
              <a:rPr lang="en-GB" smtClean="0"/>
              <a:t>Third-level bullet — Arial Em dash</a:t>
            </a:r>
          </a:p>
          <a:p>
            <a:pPr lvl="3"/>
            <a:r>
              <a:rPr lang="en-GB" smtClean="0"/>
              <a:t>Fourth-level bullet — Arial Em dash</a:t>
            </a:r>
          </a:p>
          <a:p>
            <a:pPr lvl="4"/>
            <a:r>
              <a:rPr lang="en-GB" smtClean="0"/>
              <a:t>xx</a:t>
            </a:r>
          </a:p>
          <a:p>
            <a:pPr lvl="0"/>
            <a:r>
              <a:rPr lang="en-GB" smtClean="0"/>
              <a:t>Text: 16 pt. Arial, plain text sentence case</a:t>
            </a:r>
          </a:p>
          <a:p>
            <a:pPr lvl="1"/>
            <a:r>
              <a:rPr lang="en-GB" smtClean="0"/>
              <a:t>Second-level bullet</a:t>
            </a:r>
          </a:p>
          <a:p>
            <a:pPr lvl="2"/>
            <a:r>
              <a:rPr lang="en-GB" smtClean="0"/>
              <a:t>Third-level bullet</a:t>
            </a:r>
          </a:p>
          <a:p>
            <a:pPr lvl="3"/>
            <a:r>
              <a:rPr lang="en-GB" smtClean="0"/>
              <a:t>Fourth-level bullet</a:t>
            </a:r>
          </a:p>
        </p:txBody>
      </p:sp>
      <p:sp>
        <p:nvSpPr>
          <p:cNvPr id="1029" name="Rectangle 28"/>
          <p:cNvSpPr>
            <a:spLocks noChangeArrowheads="1"/>
          </p:cNvSpPr>
          <p:nvPr/>
        </p:nvSpPr>
        <p:spPr bwMode="auto">
          <a:xfrm>
            <a:off x="8650288" y="6705600"/>
            <a:ext cx="265112" cy="138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 eaLnBrk="0" hangingPunct="0">
              <a:defRPr/>
            </a:pPr>
            <a:fld id="{851172FB-5EEA-4105-882C-8D3DDB9655BA}" type="slidenum">
              <a:rPr lang="en-GB" sz="900">
                <a:solidFill>
                  <a:srgbClr val="77787B"/>
                </a:solidFill>
              </a:rPr>
              <a:pPr algn="r" eaLnBrk="0" hangingPunct="0">
                <a:defRPr/>
              </a:pPr>
              <a:t>‹#›</a:t>
            </a:fld>
            <a:endParaRPr lang="en-GB" sz="900" dirty="0">
              <a:solidFill>
                <a:srgbClr val="77787B"/>
              </a:solidFill>
            </a:endParaRPr>
          </a:p>
        </p:txBody>
      </p:sp>
      <p:pic>
        <p:nvPicPr>
          <p:cNvPr id="3079" name="Picture 6" descr="C:\Users\jmumaw\Desktop\DCS\Pics\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88100"/>
            <a:ext cx="1362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259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5pPr>
      <a:lvl6pPr marL="45716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33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49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6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66700" indent="-266700" algn="l" rtl="0" eaLnBrk="0" fontAlgn="base" hangingPunct="0">
        <a:lnSpc>
          <a:spcPct val="90000"/>
        </a:lnSpc>
        <a:spcBef>
          <a:spcPct val="9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88913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623888" indent="-1619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bg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793750" indent="-166688" algn="l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lr>
          <a:schemeClr val="bg2"/>
        </a:buClr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955675" indent="-1587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5pPr>
      <a:lvl6pPr marL="1414356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6pPr>
      <a:lvl7pPr marL="1871520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7pPr>
      <a:lvl8pPr marL="2328685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8pPr>
      <a:lvl9pPr marL="2785851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80F6169-38FE-4D43-931B-75DCBAF3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67E026-CA9D-4CE7-8F50-786D9315F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7351D-0748-4ECA-8FA1-525802B73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11/20/2020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C33111-923A-4592-97A8-3CFB72DB7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0A99A5-B9C1-4B3F-B652-92C5DD77A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27006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BE75937-E151-4B2B-8C64-9A22524FD06C}"/>
              </a:ext>
            </a:extLst>
          </p:cNvPr>
          <p:cNvSpPr/>
          <p:nvPr/>
        </p:nvSpPr>
        <p:spPr>
          <a:xfrm>
            <a:off x="0" y="4076700"/>
            <a:ext cx="9144000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9DE8BFE-FE5B-4B85-95C6-4BC24BEA18CB}"/>
              </a:ext>
            </a:extLst>
          </p:cNvPr>
          <p:cNvSpPr/>
          <p:nvPr/>
        </p:nvSpPr>
        <p:spPr>
          <a:xfrm>
            <a:off x="1725976" y="-2752"/>
            <a:ext cx="89154" cy="6860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3C31C0-A678-488B-954D-3C31F9292F64}"/>
              </a:ext>
            </a:extLst>
          </p:cNvPr>
          <p:cNvSpPr/>
          <p:nvPr/>
        </p:nvSpPr>
        <p:spPr>
          <a:xfrm>
            <a:off x="1822704" y="-8966"/>
            <a:ext cx="7321296" cy="4078939"/>
          </a:xfrm>
          <a:prstGeom prst="rect">
            <a:avLst/>
          </a:prstGeom>
          <a:solidFill>
            <a:srgbClr val="84D68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B460027-1BF7-4B04-A53C-BB6E7681BBF8}"/>
              </a:ext>
            </a:extLst>
          </p:cNvPr>
          <p:cNvSpPr/>
          <p:nvPr/>
        </p:nvSpPr>
        <p:spPr>
          <a:xfrm>
            <a:off x="1815130" y="4169150"/>
            <a:ext cx="7321296" cy="2688849"/>
          </a:xfrm>
          <a:prstGeom prst="rect">
            <a:avLst/>
          </a:prstGeom>
          <a:solidFill>
            <a:srgbClr val="BCEAB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7492E08-0E2F-4761-9D2E-B3813C92F001}"/>
              </a:ext>
            </a:extLst>
          </p:cNvPr>
          <p:cNvSpPr/>
          <p:nvPr/>
        </p:nvSpPr>
        <p:spPr>
          <a:xfrm>
            <a:off x="2158715" y="415169"/>
            <a:ext cx="6677123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white"/>
                </a:solidFill>
                <a:latin typeface="Consolas" panose="020B0609020204030204"/>
              </a:rPr>
              <a:t>BRANCH COMMUNITY CORRECTIONS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white"/>
                </a:solidFill>
                <a:latin typeface="Consolas" panose="020B0609020204030204"/>
              </a:rPr>
              <a:t>2020/21</a:t>
            </a:r>
            <a:endParaRPr lang="en-US" sz="4000" dirty="0">
              <a:solidFill>
                <a:prstClr val="white"/>
              </a:solidFill>
              <a:latin typeface="Consolas" panose="020B0609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  <a:latin typeface="Consolas" panose="020B0609020204030204"/>
              </a:rPr>
              <a:t>PERFORMANCE TARGETS NOT ACHIEVED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492E08-0E2F-4761-9D2E-B3813C92F001}"/>
              </a:ext>
            </a:extLst>
          </p:cNvPr>
          <p:cNvSpPr/>
          <p:nvPr/>
        </p:nvSpPr>
        <p:spPr>
          <a:xfrm>
            <a:off x="2181127" y="4286250"/>
            <a:ext cx="5888499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prstClr val="white"/>
                </a:solidFill>
                <a:latin typeface="Consolas" panose="020B0609020204030204"/>
              </a:rPr>
              <a:t>2020/21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prstClr val="white"/>
                </a:solidFill>
                <a:latin typeface="Consolas" panose="020B0609020204030204"/>
              </a:rPr>
              <a:t>QUARTER 2</a:t>
            </a:r>
          </a:p>
        </p:txBody>
      </p:sp>
    </p:spTree>
    <p:extLst>
      <p:ext uri="{BB962C8B-B14F-4D97-AF65-F5344CB8AC3E}">
        <p14:creationId xmlns:p14="http://schemas.microsoft.com/office/powerpoint/2010/main" val="40211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514125"/>
              </p:ext>
            </p:extLst>
          </p:nvPr>
        </p:nvGraphicFramePr>
        <p:xfrm>
          <a:off x="-1" y="581025"/>
          <a:ext cx="9102913" cy="5471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346"/>
                <a:gridCol w="599055"/>
                <a:gridCol w="1371600"/>
                <a:gridCol w="1143000"/>
                <a:gridCol w="1415626"/>
                <a:gridCol w="870374"/>
                <a:gridCol w="1143000"/>
                <a:gridCol w="1482912"/>
              </a:tblGrid>
              <a:tr h="588610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5: SOCIAL REINTEGRATION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COMMUNITY REINTEGRATION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567">
                <a:tc>
                  <a:txBody>
                    <a:bodyPr/>
                    <a:lstStyle/>
                    <a:p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2020/21 </a:t>
                      </a: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466559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Percentage increase of victims participating in Restorative Justice Programme 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7% 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-85.76%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(-10 721/12 501)</a:t>
                      </a:r>
                      <a:endParaRPr lang="en-US" sz="12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Restorative Justice  processes  were facilitated in line with Disaster Management Strategy</a:t>
                      </a:r>
                      <a:r>
                        <a:rPr lang="en-ZA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ZA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(Level 2)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ZA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Implement</a:t>
                      </a:r>
                      <a:r>
                        <a:rPr lang="en-ZA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RJ processes in line with Disaster Management Strategy </a:t>
                      </a:r>
                      <a:r>
                        <a:rPr lang="en-ZA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(Level 1)</a:t>
                      </a:r>
                      <a:r>
                        <a:rPr lang="en-ZA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Use of audio visual connections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Review and update victims data base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Use a bigger venue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Market RJ</a:t>
                      </a:r>
                      <a:r>
                        <a:rPr lang="en-ZA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continuously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Letter writing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Use all media platforms to market </a:t>
                      </a:r>
                      <a:r>
                        <a:rPr lang="en-ZA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Restorative Justice  processes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2020/21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 Commissioners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RH Corrections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 Coordinator SR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Area Commissioners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Restorative Justice  processes  were facilitated in line with Disaster Management Strategy </a:t>
                      </a:r>
                      <a:r>
                        <a:rPr lang="en-ZA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(Level 2)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Use of bigger venue and Audio visual connections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07821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</a:p>
        </p:txBody>
      </p:sp>
    </p:spTree>
    <p:extLst>
      <p:ext uri="{BB962C8B-B14F-4D97-AF65-F5344CB8AC3E}">
        <p14:creationId xmlns:p14="http://schemas.microsoft.com/office/powerpoint/2010/main" val="12857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832843"/>
              </p:ext>
            </p:extLst>
          </p:nvPr>
        </p:nvGraphicFramePr>
        <p:xfrm>
          <a:off x="-13959" y="581025"/>
          <a:ext cx="9157958" cy="3038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861"/>
                <a:gridCol w="758898"/>
                <a:gridCol w="1143000"/>
                <a:gridCol w="1295400"/>
                <a:gridCol w="1219200"/>
                <a:gridCol w="859644"/>
                <a:gridCol w="1183629"/>
                <a:gridCol w="1614326"/>
              </a:tblGrid>
              <a:tr h="588610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5: SOCIAL REINTEGRATION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COMMUNITY REINTEGRATION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567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2020/21 </a:t>
                      </a: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798853">
                <a:tc>
                  <a:txBody>
                    <a:bodyPr/>
                    <a:lstStyle/>
                    <a:p>
                      <a:pPr marL="0" marR="0" lvl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Percentage increase of offenders  participating in Restorative Justice Programme )</a:t>
                      </a:r>
                    </a:p>
                    <a:p>
                      <a:pPr marL="0" marR="0" lvl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3% (4176)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74,38%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(-3</a:t>
                      </a:r>
                      <a:r>
                        <a:rPr lang="en-US" sz="11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016/4 055</a:t>
                      </a:r>
                      <a:r>
                        <a:rPr lang="en-US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US" sz="11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Restorative Justice  processes  were facilitated in line with Disaster Management </a:t>
                      </a:r>
                      <a:r>
                        <a:rPr lang="en-ZA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Strategy </a:t>
                      </a:r>
                      <a:r>
                        <a:rPr lang="en-ZA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(Level 2)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Implementation of the risk adjustment</a:t>
                      </a:r>
                      <a:r>
                        <a:rPr lang="en-ZA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strategy </a:t>
                      </a:r>
                      <a:r>
                        <a:rPr lang="en-ZA" sz="11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(Level 1)</a:t>
                      </a:r>
                      <a:endParaRPr lang="en-ZA" sz="11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Market</a:t>
                      </a:r>
                      <a:r>
                        <a:rPr lang="en-ZA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RJ continuously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RJ Forums to be fully effective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2020/2021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 Commissioners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RH Corrections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 Coordinator SR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Area Commissioners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Restorative Justice  processes  were facilitated in line with Disaster Management Strateg</a:t>
                      </a:r>
                      <a:r>
                        <a:rPr lang="en-ZA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y (</a:t>
                      </a:r>
                      <a:r>
                        <a:rPr lang="en-ZA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Level 2)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07821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</a:p>
        </p:txBody>
      </p:sp>
    </p:spTree>
    <p:extLst>
      <p:ext uri="{BB962C8B-B14F-4D97-AF65-F5344CB8AC3E}">
        <p14:creationId xmlns:p14="http://schemas.microsoft.com/office/powerpoint/2010/main" val="9686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602" y="0"/>
            <a:ext cx="88363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OF UNDER-ACHIEVEMENT AT REGIONAL LEVEL: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ZA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Percentage </a:t>
            </a:r>
            <a:r>
              <a:rPr lang="en-ZA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increase of victims participating in Restorative Justice Programme </a:t>
            </a:r>
            <a:r>
              <a:rPr lang="en-ZA" sz="1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ZA" sz="1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292540"/>
              </p:ext>
            </p:extLst>
          </p:nvPr>
        </p:nvGraphicFramePr>
        <p:xfrm>
          <a:off x="136150" y="960673"/>
          <a:ext cx="8998325" cy="5372311"/>
        </p:xfrm>
        <a:graphic>
          <a:graphicData uri="http://schemas.openxmlformats.org/drawingml/2006/table">
            <a:tbl>
              <a:tblPr firstRow="1" bandRow="1"/>
              <a:tblGrid>
                <a:gridCol w="13547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338373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417101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245919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057275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829218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+mj-lt"/>
                          <a:ea typeface=""/>
                          <a:cs typeface="Arial"/>
                        </a:rPr>
                        <a:t>Q2 TARGET 2020/21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+mj-lt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618581">
                <a:tc>
                  <a:txBody>
                    <a:bodyPr/>
                    <a:lstStyle/>
                    <a:p>
                      <a:r>
                        <a:rPr lang="en-ZA" sz="1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(1073) 7%</a:t>
                      </a:r>
                      <a:endParaRPr lang="en-Z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9 (-99.16%)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W.C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Lockdown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has resulted in that no Restorative justice engagement occurred during the first quarter 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COVID 19 pandemic and Lockdown regulations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Increased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community violence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Victim dissatisfaction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and complaint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553037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(1550) 7%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264 (-88.97%)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E.C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VOD Activities were suspended due to COVID-19 pandemic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1066155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(1621) 7%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294(-81.86%)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KZN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Due to COVID-19  Regulations Restorative Justice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programmes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remained suspended  as well as contact sessions with parolees /probationers could not be conducted  effectively.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(1981) 7%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306(-84.76%)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FS/NC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Due to COVID-19  Regulations Restorative Justice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programmes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remained suspended  as well as contact sessions with parolees /probationers could not be conducted  effectively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6992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mtClean="0">
                          <a:solidFill>
                            <a:schemeClr val="tx1"/>
                          </a:solidFill>
                          <a:latin typeface="+mn-lt"/>
                        </a:rPr>
                        <a:t>(4249) 7%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353(-91.69%)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LMN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not achieved due to the suspension of  RJ because of lockdown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69927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(2027) 7%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554(-72.67%)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VOD Activities were suspended due to COVID-19 pandemic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9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5441" y="76200"/>
            <a:ext cx="8836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OF UNDER-ACHIEVEMENT AT </a:t>
            </a:r>
            <a:r>
              <a:rPr lang="en-GB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(Percentage </a:t>
            </a:r>
            <a:r>
              <a:rPr lang="en-ZA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increase of offenders  participating in Restorative Justice Programme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ZA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714303"/>
              </p:ext>
            </p:extLst>
          </p:nvPr>
        </p:nvGraphicFramePr>
        <p:xfrm>
          <a:off x="161926" y="1066800"/>
          <a:ext cx="8626480" cy="5341143"/>
        </p:xfrm>
        <a:graphic>
          <a:graphicData uri="http://schemas.openxmlformats.org/drawingml/2006/table">
            <a:tbl>
              <a:tblPr firstRow="1" bandRow="1"/>
              <a:tblGrid>
                <a:gridCol w="1298794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83066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58541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974623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73709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3774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5801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617696">
                <a:tc>
                  <a:txBody>
                    <a:bodyPr/>
                    <a:lstStyle/>
                    <a:p>
                      <a:r>
                        <a:rPr lang="en-ZA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536</a:t>
                      </a:r>
                      <a:endParaRPr lang="en-ZA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 (-99.04%)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W.C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Lockdown has resulted in that no restorative justice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engagements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occurred during the 1st quarter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COVIC 19 Pandemic and Lockdown regulations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Increased complaints from inmates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Increased security incidents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Increased reoffending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1021556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422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84(-79.51%)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KZN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Restorative Justice Programme suspended due to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Covid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19 Risk Adjusted Strategy (Suspension of visits to Correctional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Centres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1021556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656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128(-79.91%)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E.C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Due to COVID-19  Regulations Restorative Justice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programmes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remained suspended  as well as contact sessions with parolees/ probationers could not be conducted  effectively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627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204(-66.50%)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GP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VOD Activities were suspended due to COVID-19 pandemic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857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359(-72.26%)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FS/NC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Due to COVID-19  Regulations and lockdown protocols, Restorative Justice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programmes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Imbizos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remained suspended  and contact sessions with victims could not be conducted.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5548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1078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259(-56.85%)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LMN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The suspension of RJ process during the months of July and August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9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2007"/>
            <a:ext cx="8686800" cy="276999"/>
          </a:xfrm>
        </p:spPr>
        <p:txBody>
          <a:bodyPr/>
          <a:lstStyle/>
          <a:p>
            <a:r>
              <a:rPr lang="en-ZA" smtClean="0"/>
              <a:t>SUMMARY OF IMPROVEMENTS FOR Q2</a:t>
            </a:r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SUMMARY OF IMPROVEMENTS FOR Q2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906052"/>
            <a:ext cx="83820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itchFamily="2" charset="2"/>
              <a:buChar char="n"/>
            </a:pP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GB" sz="1600" kern="0" dirty="0">
                <a:solidFill>
                  <a:srgbClr val="000000"/>
                </a:solidFill>
                <a:latin typeface="Arial"/>
                <a:cs typeface="Arial"/>
              </a:rPr>
              <a:t>following options can be </a:t>
            </a: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explored to improve on restorative justice:</a:t>
            </a:r>
            <a:endParaRPr lang="en-GB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1688" lvl="0" indent="-28575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anose="05000000000000000000" pitchFamily="2" charset="2"/>
              <a:buChar char="Ø"/>
            </a:pP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Connection </a:t>
            </a:r>
            <a:r>
              <a:rPr lang="en-GB" sz="1600" kern="0" dirty="0">
                <a:solidFill>
                  <a:srgbClr val="000000"/>
                </a:solidFill>
                <a:latin typeface="Arial"/>
                <a:cs typeface="Arial"/>
              </a:rPr>
              <a:t>of Audio Visual should be considered.</a:t>
            </a:r>
          </a:p>
          <a:p>
            <a:pPr marL="801688" lvl="0" indent="-28575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anose="05000000000000000000" pitchFamily="2" charset="2"/>
              <a:buChar char="Ø"/>
            </a:pPr>
            <a:r>
              <a:rPr lang="en-GB" sz="1600" kern="0" dirty="0">
                <a:solidFill>
                  <a:srgbClr val="000000"/>
                </a:solidFill>
                <a:latin typeface="Arial"/>
                <a:cs typeface="Arial"/>
              </a:rPr>
              <a:t>Review and update victims data </a:t>
            </a: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base continuously.</a:t>
            </a:r>
          </a:p>
          <a:p>
            <a:pPr marL="801688" lvl="0" indent="-28575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anose="05000000000000000000" pitchFamily="2" charset="2"/>
              <a:buChar char="Ø"/>
            </a:pP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Tracing of victims must be a collective effort.</a:t>
            </a:r>
            <a:endParaRPr lang="en-GB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1688" lvl="0" indent="-28575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anose="05000000000000000000" pitchFamily="2" charset="2"/>
              <a:buChar char="Ø"/>
            </a:pPr>
            <a:r>
              <a:rPr lang="en-GB" sz="1600" kern="0" dirty="0">
                <a:solidFill>
                  <a:srgbClr val="000000"/>
                </a:solidFill>
                <a:latin typeface="Arial"/>
                <a:cs typeface="Arial"/>
              </a:rPr>
              <a:t>RJ Forums to be fully effective (quantify and qualify performance</a:t>
            </a: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).</a:t>
            </a:r>
            <a:endParaRPr lang="en-GB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1688" lvl="0" indent="-28575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anose="05000000000000000000" pitchFamily="2" charset="2"/>
              <a:buChar char="Ø"/>
            </a:pPr>
            <a:r>
              <a:rPr lang="en-GB" sz="1600" kern="0" dirty="0">
                <a:solidFill>
                  <a:srgbClr val="000000"/>
                </a:solidFill>
                <a:latin typeface="Arial"/>
                <a:cs typeface="Arial"/>
              </a:rPr>
              <a:t>Involve all media platforms to continuously market RJ at all </a:t>
            </a: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levels.</a:t>
            </a:r>
            <a:endParaRPr lang="en-GB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1688" lvl="0" indent="-28575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anose="05000000000000000000" pitchFamily="2" charset="2"/>
              <a:buChar char="Ø"/>
            </a:pPr>
            <a:r>
              <a:rPr lang="en-GB" sz="1600" kern="0" dirty="0">
                <a:solidFill>
                  <a:srgbClr val="000000"/>
                </a:solidFill>
                <a:latin typeface="Arial"/>
                <a:cs typeface="Arial"/>
              </a:rPr>
              <a:t>A bigger venue to accommodate social distancing with less </a:t>
            </a: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participants </a:t>
            </a:r>
            <a:r>
              <a:rPr lang="en-GB" sz="1600" kern="0" dirty="0">
                <a:solidFill>
                  <a:srgbClr val="000000"/>
                </a:solidFill>
                <a:latin typeface="Arial"/>
                <a:cs typeface="Arial"/>
              </a:rPr>
              <a:t>in the room to be considered, within </a:t>
            </a: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COVID-19 regulations.</a:t>
            </a:r>
            <a:endParaRPr lang="en-GB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1688" lvl="0" indent="-28575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anose="05000000000000000000" pitchFamily="2" charset="2"/>
              <a:buChar char="Ø"/>
            </a:pPr>
            <a:r>
              <a:rPr lang="en-GB" sz="1600" kern="0" dirty="0">
                <a:solidFill>
                  <a:srgbClr val="000000"/>
                </a:solidFill>
                <a:latin typeface="Arial"/>
                <a:cs typeface="Arial"/>
              </a:rPr>
              <a:t>A letter writing exercise should also be </a:t>
            </a:r>
            <a:r>
              <a:rPr lang="en-GB" sz="1600" kern="0" dirty="0" smtClean="0">
                <a:solidFill>
                  <a:srgbClr val="000000"/>
                </a:solidFill>
                <a:latin typeface="Arial"/>
                <a:cs typeface="Arial"/>
              </a:rPr>
              <a:t>explored.</a:t>
            </a:r>
          </a:p>
          <a:p>
            <a:pPr marL="266700" lvl="0" indent="-26670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itchFamily="2" charset="2"/>
              <a:buChar char="n"/>
            </a:pPr>
            <a:endParaRPr lang="en-GB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66700" lvl="0" indent="-26670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  <a:buFont typeface="Wingdings" pitchFamily="2" charset="2"/>
              <a:buChar char="n"/>
            </a:pPr>
            <a:endParaRPr lang="en-GB" sz="16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0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</a:pPr>
            <a:endParaRPr lang="en-GB" sz="16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34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1 Template_1.2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528" y="271596"/>
            <a:ext cx="4522887" cy="70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white"/>
                </a:solidFill>
                <a:latin typeface="Calibri"/>
                <a:cs typeface="Arial Black"/>
              </a:rPr>
              <a:t>Thank You</a:t>
            </a:r>
            <a:endParaRPr lang="en-US" sz="4000" dirty="0">
              <a:solidFill>
                <a:prstClr val="white"/>
              </a:solidFill>
              <a:latin typeface="Calibri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9500" y="423996"/>
            <a:ext cx="6338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THANK YOU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ZA" sz="2000" b="1" dirty="0">
              <a:solidFill>
                <a:srgbClr val="005300"/>
              </a:solidFill>
              <a:latin typeface="Calibri"/>
              <a:cs typeface="Arial Black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STRIVING FOR A SOUTH AFRICA IN WHICH PEOPLE ARE AND FEEL SAFE</a:t>
            </a:r>
          </a:p>
        </p:txBody>
      </p:sp>
    </p:spTree>
    <p:extLst>
      <p:ext uri="{BB962C8B-B14F-4D97-AF65-F5344CB8AC3E}">
        <p14:creationId xmlns:p14="http://schemas.microsoft.com/office/powerpoint/2010/main" val="11654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THINKCELLSTATEDONOTDELETE" val="7xKqHXCsmEqpYS9D3W9JOA"/>
</p:tagLst>
</file>

<file path=ppt/theme/theme1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7D0900"/>
      </a:lt2>
      <a:accent1>
        <a:srgbClr val="808080"/>
      </a:accent1>
      <a:accent2>
        <a:srgbClr val="A0A0A0"/>
      </a:accent2>
      <a:accent3>
        <a:srgbClr val="FFFFFF"/>
      </a:accent3>
      <a:accent4>
        <a:srgbClr val="000000"/>
      </a:accent4>
      <a:accent5>
        <a:srgbClr val="C0C0C0"/>
      </a:accent5>
      <a:accent6>
        <a:srgbClr val="919191"/>
      </a:accent6>
      <a:hlink>
        <a:srgbClr val="B9B9B9"/>
      </a:hlink>
      <a:folHlink>
        <a:srgbClr val="DCDCDC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7D0900"/>
        </a:lt2>
        <a:accent1>
          <a:srgbClr val="808080"/>
        </a:accent1>
        <a:accent2>
          <a:srgbClr val="A0A0A0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919191"/>
        </a:accent6>
        <a:hlink>
          <a:srgbClr val="B9B9B9"/>
        </a:hlink>
        <a:folHlink>
          <a:srgbClr val="DCDC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FABAB"/>
      </a:accent1>
      <a:accent2>
        <a:srgbClr val="E2583D"/>
      </a:accent2>
      <a:accent3>
        <a:srgbClr val="78D2D2"/>
      </a:accent3>
      <a:accent4>
        <a:srgbClr val="3B393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36492</TotalTime>
  <Words>707</Words>
  <Application>Microsoft Office PowerPoint</Application>
  <PresentationFormat>On-screen Show (4:3)</PresentationFormat>
  <Paragraphs>157</Paragraphs>
  <Slides>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3_Blank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IMPROVEMENTS FOR Q2</vt:lpstr>
      <vt:lpstr>PowerPoint Presentation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high level vision will be developed which will determine the required operating model…  Scope will include all core elements of DCS</dc:title>
  <dc:creator>Rowan Smyth</dc:creator>
  <cp:lastModifiedBy>Molokomme, Moutloane</cp:lastModifiedBy>
  <cp:revision>4009</cp:revision>
  <cp:lastPrinted>2020-11-04T06:46:21Z</cp:lastPrinted>
  <dcterms:created xsi:type="dcterms:W3CDTF">2011-05-16T12:44:01Z</dcterms:created>
  <dcterms:modified xsi:type="dcterms:W3CDTF">2020-11-20T13:17:10Z</dcterms:modified>
</cp:coreProperties>
</file>