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0"/>
  </p:notesMasterIdLst>
  <p:handoutMasterIdLst>
    <p:handoutMasterId r:id="rId11"/>
  </p:handoutMasterIdLst>
  <p:sldIdLst>
    <p:sldId id="1010" r:id="rId3"/>
    <p:sldId id="1038" r:id="rId4"/>
    <p:sldId id="1043" r:id="rId5"/>
    <p:sldId id="1042" r:id="rId6"/>
    <p:sldId id="1041" r:id="rId7"/>
    <p:sldId id="1009" r:id="rId8"/>
    <p:sldId id="941" r:id="rId9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olokomme, Moutloane" initials="M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258" autoAdjust="0"/>
    <p:restoredTop sz="93143" autoAdjust="0"/>
  </p:normalViewPr>
  <p:slideViewPr>
    <p:cSldViewPr snapToObjects="1">
      <p:cViewPr varScale="1">
        <p:scale>
          <a:sx n="101" d="100"/>
          <a:sy n="101" d="100"/>
        </p:scale>
        <p:origin x="462" y="108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3210"/>
    </p:cViewPr>
  </p:sorterViewPr>
  <p:notesViewPr>
    <p:cSldViewPr snapToObjects="1">
      <p:cViewPr varScale="1">
        <p:scale>
          <a:sx n="51" d="100"/>
          <a:sy n="51" d="100"/>
        </p:scale>
        <p:origin x="-1920" y="-108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20-11-11T17:36:43.809" idx="1">
    <p:pos x="1478" y="1584"/>
    <p:text>For consistency can we put numerator and denominator on performance</p:text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5FAE8-03D8-4D98-AAFC-7A059A2391E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2080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Z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105FAE8-03D8-4D98-AAFC-7A059A2391EA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4208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7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11/17/2020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11/17/2020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07776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onsolas" panose="020B0609020204030204"/>
              </a:rPr>
              <a:t>BRANCH COMMUNITY CORRECTIONS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onsolas" panose="020B0609020204030204"/>
              </a:rPr>
              <a:t>2020/21</a:t>
            </a:r>
            <a:endParaRPr lang="en-US" sz="4000" dirty="0">
              <a:solidFill>
                <a:prstClr val="white"/>
              </a:solidFill>
              <a:latin typeface="Consolas" panose="020B0609020204030204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2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2203182"/>
              </p:ext>
            </p:extLst>
          </p:nvPr>
        </p:nvGraphicFramePr>
        <p:xfrm>
          <a:off x="-1" y="581025"/>
          <a:ext cx="9102913" cy="5288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7346"/>
                <a:gridCol w="751455"/>
                <a:gridCol w="1066800"/>
                <a:gridCol w="1295400"/>
                <a:gridCol w="1415626"/>
                <a:gridCol w="870374"/>
                <a:gridCol w="1143000"/>
                <a:gridCol w="1482912"/>
              </a:tblGrid>
              <a:tr h="588610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5: SOCIAL REINTEGRATION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COMMUNITY REINTEGRATION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567">
                <a:tc>
                  <a:txBody>
                    <a:bodyPr/>
                    <a:lstStyle/>
                    <a:p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3466559"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increase of victims participating in Restorative Justice Programme 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7% (13278)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-85.76%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(13278/1780)</a:t>
                      </a:r>
                      <a:endParaRPr lang="en-US" sz="12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Restorative Justice  processes  were facilitated in line with Disaster Management Strategy</a:t>
                      </a:r>
                      <a:r>
                        <a:rPr lang="en-ZA" sz="12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ZA" sz="12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(Level 2)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ZA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Implement</a:t>
                      </a:r>
                      <a:r>
                        <a:rPr lang="en-ZA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RJ processes in line with Disaster Management Strategy </a:t>
                      </a:r>
                      <a:r>
                        <a:rPr lang="en-ZA" sz="12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(Level 1)</a:t>
                      </a:r>
                      <a:r>
                        <a:rPr lang="en-ZA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: 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audio visual connections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Review and update victims data base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a bigger venue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Market RJ</a:t>
                      </a:r>
                      <a:r>
                        <a:rPr lang="en-ZA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continuously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Letter writing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all media platforms to market </a:t>
                      </a: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Restorative Justice  processes</a:t>
                      </a: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2020/21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Regional Commissioners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RH Corrections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Regional Coordinator SR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Area Commissioners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Restorative Justice  processes  were facilitated in line with Disaster Management Strategy </a:t>
                      </a:r>
                      <a:r>
                        <a:rPr lang="en-ZA" sz="12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(Level 2)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Use of bigger venue and Audio visual connections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2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07821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1285777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0579317"/>
              </p:ext>
            </p:extLst>
          </p:nvPr>
        </p:nvGraphicFramePr>
        <p:xfrm>
          <a:off x="-13959" y="581025"/>
          <a:ext cx="9157958" cy="30380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861"/>
                <a:gridCol w="758898"/>
                <a:gridCol w="999816"/>
                <a:gridCol w="1438584"/>
                <a:gridCol w="1219200"/>
                <a:gridCol w="859644"/>
                <a:gridCol w="1183629"/>
                <a:gridCol w="1614326"/>
              </a:tblGrid>
              <a:tr h="588610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5: SOCIAL REINTEGRATION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COMMUNITY REINTEGRATION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0567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798853">
                <a:tc>
                  <a:txBody>
                    <a:bodyPr/>
                    <a:lstStyle/>
                    <a:p>
                      <a:pPr marL="0" marR="0" lvl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ZA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increase of offenders  participating in Restorative Justice Programme )</a:t>
                      </a:r>
                    </a:p>
                    <a:p>
                      <a:pPr marL="0" marR="0" lvl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3% (4176)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1100" b="1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74,38%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(4176/1039)</a:t>
                      </a:r>
                      <a:endParaRPr lang="en-US" sz="1100" b="1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Restorative Justice  processes  were facilitated in line with Disaster Management </a:t>
                      </a:r>
                      <a:r>
                        <a:rPr lang="en-ZA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Strategy </a:t>
                      </a:r>
                      <a:r>
                        <a:rPr lang="en-ZA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(Level 2)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Implementation of the risk adjustment</a:t>
                      </a:r>
                      <a:r>
                        <a:rPr lang="en-ZA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strategy </a:t>
                      </a:r>
                      <a:r>
                        <a:rPr lang="en-ZA" sz="1100" b="1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(Level 1)</a:t>
                      </a:r>
                      <a:endParaRPr lang="en-ZA" sz="1100" b="1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Market</a:t>
                      </a:r>
                      <a:r>
                        <a:rPr lang="en-ZA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 RJ continuously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sz="11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RJ Forums to be fully effective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2020/2021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Regional Commissioners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RH Corrections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Regional Coordinator SR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noProof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Area Commissioners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ZA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Restorative Justice  processes  were facilitated in line with Disaster Management Strateg</a:t>
                      </a:r>
                      <a:r>
                        <a:rPr lang="en-ZA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y (</a:t>
                      </a:r>
                      <a:r>
                        <a:rPr lang="en-ZA" sz="1100" b="1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Level 2)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07821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968660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07602" y="0"/>
            <a:ext cx="883639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REGIONAL LEVEL: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ZA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Percentage </a:t>
            </a:r>
            <a:r>
              <a:rPr lang="en-ZA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increase of victims participating in Restorative Justice Programme </a:t>
            </a:r>
            <a:r>
              <a:rPr lang="en-ZA" sz="18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ZA" sz="18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3292540"/>
              </p:ext>
            </p:extLst>
          </p:nvPr>
        </p:nvGraphicFramePr>
        <p:xfrm>
          <a:off x="136150" y="960673"/>
          <a:ext cx="8998325" cy="5372311"/>
        </p:xfrm>
        <a:graphic>
          <a:graphicData uri="http://schemas.openxmlformats.org/drawingml/2006/table">
            <a:tbl>
              <a:tblPr firstRow="1" bandRow="1"/>
              <a:tblGrid>
                <a:gridCol w="1354779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338373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417101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2459197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057275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829218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j-lt"/>
                          <a:ea typeface=""/>
                          <a:cs typeface="Arial"/>
                        </a:rPr>
                        <a:t>Q2 TARGET 2020/21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j-lt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618581">
                <a:tc>
                  <a:txBody>
                    <a:bodyPr/>
                    <a:lstStyle/>
                    <a:p>
                      <a:r>
                        <a:rPr lang="en-ZA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 (1073) 7%</a:t>
                      </a:r>
                      <a:endParaRPr lang="en-ZA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9 (-99.16%)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W.C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Lockdown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has resulted in that no Restorative justice engagement occurred during the first quarter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COVID 19 pandemic and Lockdown regulations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Increased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community violence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Victim dissatisfaction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and complaint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  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553037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(1550) 7%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264 (-88.97%)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E.C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VOD Activities were suspended due to COVID-19 pandemic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106615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(1621) 7%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294(-81.86%)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KZN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Due to COVID-19  Regulations Restorative Justice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remained suspended  as well as contact sessions with parolees /probationers could not be conducted  effectively.</a:t>
                      </a:r>
                      <a:b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8382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(1981) 7%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306(-84.76%)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FS/NC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Due to COVID-19  Regulations Restorative Justice </a:t>
                      </a:r>
                      <a:r>
                        <a:rPr lang="en-US" sz="1100" b="0" i="0" u="none" strike="noStrike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programmes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remained suspended  as well as contact sessions with parolees /probationers could not be conducted  effectively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6992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smtClean="0">
                          <a:solidFill>
                            <a:schemeClr val="tx1"/>
                          </a:solidFill>
                          <a:latin typeface="+mn-lt"/>
                        </a:rPr>
                        <a:t>(4249) 7%</a:t>
                      </a:r>
                      <a:endParaRPr lang="en-US" sz="1100" b="1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353(-91.69%)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LMN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Target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</a:rPr>
                        <a:t> not achieved due to the suspension of  RJ because of lockdown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69927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 smtClean="0">
                          <a:solidFill>
                            <a:schemeClr val="tx1"/>
                          </a:solidFill>
                          <a:latin typeface="+mn-lt"/>
                        </a:rPr>
                        <a:t>(2027) 7%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chemeClr val="tx1"/>
                          </a:solidFill>
                        </a:rPr>
                        <a:t>554(-72.67%)</a:t>
                      </a:r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  <a:endParaRPr lang="en-US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VOD Activities were suspended due to COVID-19 pandemic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5295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55441" y="76200"/>
            <a:ext cx="88363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ZA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(Percentage </a:t>
            </a:r>
            <a:r>
              <a:rPr lang="en-ZA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increase of offenders  participating in Restorative Justice Programme )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ZA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714303"/>
              </p:ext>
            </p:extLst>
          </p:nvPr>
        </p:nvGraphicFramePr>
        <p:xfrm>
          <a:off x="161926" y="1066800"/>
          <a:ext cx="8626480" cy="5341143"/>
        </p:xfrm>
        <a:graphic>
          <a:graphicData uri="http://schemas.openxmlformats.org/drawingml/2006/table">
            <a:tbl>
              <a:tblPr firstRow="1" bandRow="1"/>
              <a:tblGrid>
                <a:gridCol w="1298794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83066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58541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974623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273709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3774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58015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617696">
                <a:tc>
                  <a:txBody>
                    <a:bodyPr/>
                    <a:lstStyle/>
                    <a:p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536</a:t>
                      </a:r>
                      <a:endParaRPr lang="en-ZA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5 (-99.04%)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W.C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Lockdown has resulted in that no restorative justice 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engagements 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occurred during the 1st quarter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COVIC 19 Pandemic and Lockdown regulations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6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Increased complaints from inmates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Increased security incidents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Increased reoffending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1021556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422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84(-79.51%)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KZN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Restorative Justice Programme suspended due to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Covid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19 Risk Adjusted Strategy (Suspension of visits to Correctional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Centres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ZA"/>
                    </a:p>
                  </a:txBody>
                  <a:tcPr/>
                </a:tc>
              </a:tr>
              <a:tr h="1021556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656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128(-79.91%)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E.C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Due to COVID-19  Regulations Restorative Justice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remained suspended  as well as contact sessions with parolees/ probationers could not be conducted  effectively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381000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627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204(-66.50%)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GP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VOD Activities were suspended due to COVID-19 pandemic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10668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857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359(-72.26%)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FS/NC</a:t>
                      </a:r>
                      <a:endParaRPr lang="en-US" sz="1100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Due to COVID-19  Regulations and lockdown protocols, Restorative Justice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programmes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and </a:t>
                      </a:r>
                      <a:r>
                        <a:rPr lang="en-US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Imbizos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remained suspended  and contact sessions with victims could not be conducted.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55483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1078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259(-56.85%)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LMN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suspension of RJ process during the months of July and August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1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49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912007"/>
            <a:ext cx="8686800" cy="276999"/>
          </a:xfrm>
        </p:spPr>
        <p:txBody>
          <a:bodyPr/>
          <a:lstStyle/>
          <a:p>
            <a:r>
              <a:rPr lang="en-ZA" smtClean="0"/>
              <a:t>SUMMARY OF IMPROVEMENTS FOR Q2</a:t>
            </a:r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SUMMARY OF IMPROVEMENTS FOR Q2</a:t>
            </a:r>
          </a:p>
        </p:txBody>
      </p:sp>
      <p:sp>
        <p:nvSpPr>
          <p:cNvPr id="4" name="Rectangle 3"/>
          <p:cNvSpPr/>
          <p:nvPr/>
        </p:nvSpPr>
        <p:spPr>
          <a:xfrm>
            <a:off x="228600" y="906052"/>
            <a:ext cx="8382000" cy="4967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6700" lvl="0" indent="-26670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itchFamily="2" charset="2"/>
              <a:buChar char="n"/>
            </a:pP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The </a:t>
            </a: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following options can be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explored to improve on restorative justice:</a:t>
            </a: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Connection </a:t>
            </a: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of Audio Visual should be considered.</a:t>
            </a: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Review and update victims data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base continuously.</a:t>
            </a: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Tracing of victims must be a collective effort.</a:t>
            </a: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RJ Forums to be fully effective (quantify and qualify performance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).</a:t>
            </a: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Involve all media platforms to continuously market RJ at all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levels.</a:t>
            </a: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A bigger venue to accommodate social distancing with less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participants </a:t>
            </a: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in the room to be considered, within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COVID-19 regulations.</a:t>
            </a: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801688" lvl="0" indent="-28575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anose="05000000000000000000" pitchFamily="2" charset="2"/>
              <a:buChar char="Ø"/>
            </a:pPr>
            <a:r>
              <a:rPr lang="en-GB" sz="1600" kern="0" dirty="0">
                <a:solidFill>
                  <a:srgbClr val="000000"/>
                </a:solidFill>
                <a:latin typeface="Arial"/>
                <a:cs typeface="Arial"/>
              </a:rPr>
              <a:t>A letter writing exercise should also be </a:t>
            </a:r>
            <a:r>
              <a:rPr lang="en-GB" sz="1600" kern="0" dirty="0" smtClean="0">
                <a:solidFill>
                  <a:srgbClr val="000000"/>
                </a:solidFill>
                <a:latin typeface="Arial"/>
                <a:cs typeface="Arial"/>
              </a:rPr>
              <a:t>explored.</a:t>
            </a:r>
          </a:p>
          <a:p>
            <a:pPr marL="266700" lvl="0" indent="-26670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itchFamily="2" charset="2"/>
              <a:buChar char="n"/>
            </a:pP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  <a:p>
            <a:pPr marL="266700" lvl="0" indent="-26670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  <a:buFont typeface="Wingdings" pitchFamily="2" charset="2"/>
              <a:buChar char="n"/>
            </a:pPr>
            <a:endParaRPr lang="en-GB" sz="1600" kern="0" dirty="0" smtClean="0">
              <a:solidFill>
                <a:srgbClr val="000000"/>
              </a:solidFill>
              <a:latin typeface="Arial"/>
              <a:cs typeface="Arial"/>
            </a:endParaRPr>
          </a:p>
          <a:p>
            <a:pPr lvl="0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</a:pPr>
            <a:endParaRPr lang="en-GB" sz="1600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49342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36490</TotalTime>
  <Words>706</Words>
  <Application>Microsoft Office PowerPoint</Application>
  <PresentationFormat>On-screen Show (4:3)</PresentationFormat>
  <Paragraphs>157</Paragraphs>
  <Slides>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Arial Black</vt:lpstr>
      <vt:lpstr>Calibri</vt:lpstr>
      <vt:lpstr>Calibri Light</vt:lpstr>
      <vt:lpstr>Consolas</vt:lpstr>
      <vt:lpstr>Verdana</vt:lpstr>
      <vt:lpstr>Wingdings</vt:lpstr>
      <vt:lpstr>3_Blank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Kraai, Jeanette</cp:lastModifiedBy>
  <cp:revision>4007</cp:revision>
  <cp:lastPrinted>2020-11-04T06:46:21Z</cp:lastPrinted>
  <dcterms:created xsi:type="dcterms:W3CDTF">2011-05-16T12:44:01Z</dcterms:created>
  <dcterms:modified xsi:type="dcterms:W3CDTF">2020-11-17T10:45:01Z</dcterms:modified>
</cp:coreProperties>
</file>