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14" r:id="rId1"/>
    <p:sldMasterId id="2147483855" r:id="rId2"/>
  </p:sldMasterIdLst>
  <p:notesMasterIdLst>
    <p:notesMasterId r:id="rId49"/>
  </p:notesMasterIdLst>
  <p:handoutMasterIdLst>
    <p:handoutMasterId r:id="rId50"/>
  </p:handoutMasterIdLst>
  <p:sldIdLst>
    <p:sldId id="943" r:id="rId3"/>
    <p:sldId id="1044" r:id="rId4"/>
    <p:sldId id="1037" r:id="rId5"/>
    <p:sldId id="1017" r:id="rId6"/>
    <p:sldId id="1064" r:id="rId7"/>
    <p:sldId id="1052" r:id="rId8"/>
    <p:sldId id="1054" r:id="rId9"/>
    <p:sldId id="1074" r:id="rId10"/>
    <p:sldId id="1075" r:id="rId11"/>
    <p:sldId id="1076" r:id="rId12"/>
    <p:sldId id="1055" r:id="rId13"/>
    <p:sldId id="1048" r:id="rId14"/>
    <p:sldId id="1066" r:id="rId15"/>
    <p:sldId id="1081" r:id="rId16"/>
    <p:sldId id="1083" r:id="rId17"/>
    <p:sldId id="1073" r:id="rId18"/>
    <p:sldId id="1053" r:id="rId19"/>
    <p:sldId id="1038" r:id="rId20"/>
    <p:sldId id="1090" r:id="rId21"/>
    <p:sldId id="1091" r:id="rId22"/>
    <p:sldId id="1092" r:id="rId23"/>
    <p:sldId id="1093" r:id="rId24"/>
    <p:sldId id="1051" r:id="rId25"/>
    <p:sldId id="1047" r:id="rId26"/>
    <p:sldId id="1068" r:id="rId27"/>
    <p:sldId id="1041" r:id="rId28"/>
    <p:sldId id="1045" r:id="rId29"/>
    <p:sldId id="1077" r:id="rId30"/>
    <p:sldId id="1082" r:id="rId31"/>
    <p:sldId id="1080" r:id="rId32"/>
    <p:sldId id="1049" r:id="rId33"/>
    <p:sldId id="1069" r:id="rId34"/>
    <p:sldId id="1046" r:id="rId35"/>
    <p:sldId id="1050" r:id="rId36"/>
    <p:sldId id="1087" r:id="rId37"/>
    <p:sldId id="1084" r:id="rId38"/>
    <p:sldId id="1085" r:id="rId39"/>
    <p:sldId id="1086" r:id="rId40"/>
    <p:sldId id="1056" r:id="rId41"/>
    <p:sldId id="1057" r:id="rId42"/>
    <p:sldId id="1071" r:id="rId43"/>
    <p:sldId id="1058" r:id="rId44"/>
    <p:sldId id="1061" r:id="rId45"/>
    <p:sldId id="1072" r:id="rId46"/>
    <p:sldId id="1062" r:id="rId47"/>
    <p:sldId id="941" r:id="rId48"/>
  </p:sldIdLst>
  <p:sldSz cx="12192000" cy="6858000"/>
  <p:notesSz cx="6797675" cy="9926638"/>
  <p:defaultTextStyle>
    <a:defPPr>
      <a:defRPr lang="en-US"/>
    </a:defPPr>
    <a:lvl1pPr algn="l" rtl="0" fontAlgn="base">
      <a:spcBef>
        <a:spcPct val="0"/>
      </a:spcBef>
      <a:spcAft>
        <a:spcPct val="0"/>
      </a:spcAft>
      <a:defRPr sz="1400" kern="1200">
        <a:solidFill>
          <a:schemeClr val="tx1"/>
        </a:solidFill>
        <a:latin typeface="Arial" charset="0"/>
        <a:ea typeface="+mn-ea"/>
        <a:cs typeface="Arial" charset="0"/>
      </a:defRPr>
    </a:lvl1pPr>
    <a:lvl2pPr marL="455613" indent="1588" algn="l" rtl="0" fontAlgn="base">
      <a:spcBef>
        <a:spcPct val="0"/>
      </a:spcBef>
      <a:spcAft>
        <a:spcPct val="0"/>
      </a:spcAft>
      <a:defRPr sz="1400" kern="1200">
        <a:solidFill>
          <a:schemeClr val="tx1"/>
        </a:solidFill>
        <a:latin typeface="Arial" charset="0"/>
        <a:ea typeface="+mn-ea"/>
        <a:cs typeface="Arial" charset="0"/>
      </a:defRPr>
    </a:lvl2pPr>
    <a:lvl3pPr marL="912813" indent="1588" algn="l" rtl="0" fontAlgn="base">
      <a:spcBef>
        <a:spcPct val="0"/>
      </a:spcBef>
      <a:spcAft>
        <a:spcPct val="0"/>
      </a:spcAft>
      <a:defRPr sz="1400" kern="1200">
        <a:solidFill>
          <a:schemeClr val="tx1"/>
        </a:solidFill>
        <a:latin typeface="Arial" charset="0"/>
        <a:ea typeface="+mn-ea"/>
        <a:cs typeface="Arial" charset="0"/>
      </a:defRPr>
    </a:lvl3pPr>
    <a:lvl4pPr marL="1370013" indent="1588" algn="l" rtl="0" fontAlgn="base">
      <a:spcBef>
        <a:spcPct val="0"/>
      </a:spcBef>
      <a:spcAft>
        <a:spcPct val="0"/>
      </a:spcAft>
      <a:defRPr sz="1400" kern="1200">
        <a:solidFill>
          <a:schemeClr val="tx1"/>
        </a:solidFill>
        <a:latin typeface="Arial" charset="0"/>
        <a:ea typeface="+mn-ea"/>
        <a:cs typeface="Arial" charset="0"/>
      </a:defRPr>
    </a:lvl4pPr>
    <a:lvl5pPr marL="1827213" indent="1588" algn="l"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4247" userDrawn="1">
          <p15:clr>
            <a:srgbClr val="A4A3A4"/>
          </p15:clr>
        </p15:guide>
        <p15:guide id="2" orient="horz" pos="3918" userDrawn="1">
          <p15:clr>
            <a:srgbClr val="A4A3A4"/>
          </p15:clr>
        </p15:guide>
        <p15:guide id="3" orient="horz" pos="1159" userDrawn="1">
          <p15:clr>
            <a:srgbClr val="A4A3A4"/>
          </p15:clr>
        </p15:guide>
        <p15:guide id="4" orient="horz" pos="4156" userDrawn="1">
          <p15:clr>
            <a:srgbClr val="A4A3A4"/>
          </p15:clr>
        </p15:guide>
        <p15:guide id="5" pos="3840" userDrawn="1">
          <p15:clr>
            <a:srgbClr val="A4A3A4"/>
          </p15:clr>
        </p15:guide>
        <p15:guide id="6" pos="211" userDrawn="1">
          <p15:clr>
            <a:srgbClr val="A4A3A4"/>
          </p15:clr>
        </p15:guide>
        <p15:guide id="7" pos="7469" userDrawn="1">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lokomme, Moutloane" initials="MM"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6C"/>
    <a:srgbClr val="00CC99"/>
    <a:srgbClr val="009900"/>
    <a:srgbClr val="BCEABC"/>
    <a:srgbClr val="A6E4A6"/>
    <a:srgbClr val="86DA86"/>
    <a:srgbClr val="EBF9EB"/>
    <a:srgbClr val="84D684"/>
    <a:srgbClr val="339966"/>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39" autoAdjust="0"/>
    <p:restoredTop sz="99871" autoAdjust="0"/>
  </p:normalViewPr>
  <p:slideViewPr>
    <p:cSldViewPr snapToObjects="1">
      <p:cViewPr>
        <p:scale>
          <a:sx n="59" d="100"/>
          <a:sy n="59" d="100"/>
        </p:scale>
        <p:origin x="-584" y="-276"/>
      </p:cViewPr>
      <p:guideLst>
        <p:guide orient="horz" pos="4247"/>
        <p:guide orient="horz" pos="3918"/>
        <p:guide orient="horz" pos="1159"/>
        <p:guide orient="horz" pos="4156"/>
        <p:guide pos="3840"/>
        <p:guide pos="211"/>
        <p:guide pos="74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4" d="100"/>
          <a:sy n="64" d="100"/>
        </p:scale>
        <p:origin x="-2760"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1426" name="Rectangle 2"/>
          <p:cNvSpPr>
            <a:spLocks noGrp="1" noChangeArrowheads="1"/>
          </p:cNvSpPr>
          <p:nvPr>
            <p:ph type="hdr" sz="quarter"/>
          </p:nvPr>
        </p:nvSpPr>
        <p:spPr bwMode="auto">
          <a:xfrm>
            <a:off x="4" y="4"/>
            <a:ext cx="2945955" cy="495675"/>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l" defTabSz="966594">
              <a:lnSpc>
                <a:spcPct val="100000"/>
              </a:lnSpc>
              <a:spcBef>
                <a:spcPct val="0"/>
              </a:spcBef>
              <a:buClrTx/>
              <a:defRPr sz="1300"/>
            </a:lvl1pPr>
          </a:lstStyle>
          <a:p>
            <a:pPr>
              <a:defRPr/>
            </a:pPr>
            <a:endParaRPr lang="en-US"/>
          </a:p>
        </p:txBody>
      </p:sp>
      <p:sp>
        <p:nvSpPr>
          <p:cNvPr id="231427" name="Rectangle 3"/>
          <p:cNvSpPr>
            <a:spLocks noGrp="1" noChangeArrowheads="1"/>
          </p:cNvSpPr>
          <p:nvPr>
            <p:ph type="dt" sz="quarter" idx="1"/>
          </p:nvPr>
        </p:nvSpPr>
        <p:spPr bwMode="auto">
          <a:xfrm>
            <a:off x="3850248" y="4"/>
            <a:ext cx="2945955" cy="495675"/>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594">
              <a:lnSpc>
                <a:spcPct val="100000"/>
              </a:lnSpc>
              <a:spcBef>
                <a:spcPct val="0"/>
              </a:spcBef>
              <a:buClrTx/>
              <a:defRPr sz="1300"/>
            </a:lvl1pPr>
          </a:lstStyle>
          <a:p>
            <a:pPr>
              <a:defRPr/>
            </a:pPr>
            <a:endParaRPr lang="en-US"/>
          </a:p>
        </p:txBody>
      </p:sp>
      <p:sp>
        <p:nvSpPr>
          <p:cNvPr id="231428" name="Rectangle 4"/>
          <p:cNvSpPr>
            <a:spLocks noGrp="1" noChangeArrowheads="1"/>
          </p:cNvSpPr>
          <p:nvPr>
            <p:ph type="ftr" sz="quarter" idx="2"/>
          </p:nvPr>
        </p:nvSpPr>
        <p:spPr bwMode="auto">
          <a:xfrm>
            <a:off x="4" y="9429326"/>
            <a:ext cx="2945955" cy="495675"/>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l" defTabSz="966594">
              <a:lnSpc>
                <a:spcPct val="100000"/>
              </a:lnSpc>
              <a:spcBef>
                <a:spcPct val="0"/>
              </a:spcBef>
              <a:buClrTx/>
              <a:defRPr sz="1300"/>
            </a:lvl1pPr>
          </a:lstStyle>
          <a:p>
            <a:pPr>
              <a:defRPr/>
            </a:pPr>
            <a:endParaRPr lang="en-US"/>
          </a:p>
        </p:txBody>
      </p:sp>
      <p:sp>
        <p:nvSpPr>
          <p:cNvPr id="231429" name="Rectangle 5"/>
          <p:cNvSpPr>
            <a:spLocks noGrp="1" noChangeArrowheads="1"/>
          </p:cNvSpPr>
          <p:nvPr>
            <p:ph type="sldNum" sz="quarter" idx="3"/>
          </p:nvPr>
        </p:nvSpPr>
        <p:spPr bwMode="auto">
          <a:xfrm>
            <a:off x="3850248" y="9429326"/>
            <a:ext cx="2945955" cy="495675"/>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594">
              <a:lnSpc>
                <a:spcPct val="100000"/>
              </a:lnSpc>
              <a:spcBef>
                <a:spcPct val="0"/>
              </a:spcBef>
              <a:buClrTx/>
              <a:defRPr sz="1300"/>
            </a:lvl1pPr>
          </a:lstStyle>
          <a:p>
            <a:pPr>
              <a:defRPr/>
            </a:pPr>
            <a:fld id="{94C88CBE-E755-4996-AEBD-89E8BD814D18}" type="slidenum">
              <a:rPr lang="en-US"/>
              <a:pPr>
                <a:defRPr/>
              </a:pPr>
              <a:t>‹#›</a:t>
            </a:fld>
            <a:endParaRPr lang="en-US" dirty="0"/>
          </a:p>
        </p:txBody>
      </p:sp>
    </p:spTree>
    <p:extLst>
      <p:ext uri="{BB962C8B-B14F-4D97-AF65-F5344CB8AC3E}">
        <p14:creationId xmlns:p14="http://schemas.microsoft.com/office/powerpoint/2010/main" val="3770997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4" y="4"/>
            <a:ext cx="2945955" cy="495675"/>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l" defTabSz="966594">
              <a:lnSpc>
                <a:spcPct val="100000"/>
              </a:lnSpc>
              <a:spcBef>
                <a:spcPct val="0"/>
              </a:spcBef>
              <a:buClrTx/>
              <a:defRPr sz="1300"/>
            </a:lvl1pPr>
          </a:lstStyle>
          <a:p>
            <a:pPr>
              <a:defRPr/>
            </a:pPr>
            <a:endParaRPr lang="en-US"/>
          </a:p>
        </p:txBody>
      </p:sp>
      <p:sp>
        <p:nvSpPr>
          <p:cNvPr id="12291" name="Rectangle 3"/>
          <p:cNvSpPr>
            <a:spLocks noGrp="1" noChangeArrowheads="1"/>
          </p:cNvSpPr>
          <p:nvPr>
            <p:ph type="dt" idx="1"/>
          </p:nvPr>
        </p:nvSpPr>
        <p:spPr bwMode="auto">
          <a:xfrm>
            <a:off x="3850248" y="4"/>
            <a:ext cx="2945955" cy="495675"/>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594">
              <a:lnSpc>
                <a:spcPct val="100000"/>
              </a:lnSpc>
              <a:spcBef>
                <a:spcPct val="0"/>
              </a:spcBef>
              <a:buClrTx/>
              <a:defRPr sz="13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80063" y="4715482"/>
            <a:ext cx="5437550" cy="4466002"/>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4" y="9429326"/>
            <a:ext cx="2945955" cy="495675"/>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l" defTabSz="966594">
              <a:lnSpc>
                <a:spcPct val="100000"/>
              </a:lnSpc>
              <a:spcBef>
                <a:spcPct val="0"/>
              </a:spcBef>
              <a:buClrTx/>
              <a:defRPr sz="1300"/>
            </a:lvl1pPr>
          </a:lstStyle>
          <a:p>
            <a:pPr>
              <a:defRPr/>
            </a:pPr>
            <a:endParaRPr lang="en-US"/>
          </a:p>
        </p:txBody>
      </p:sp>
      <p:sp>
        <p:nvSpPr>
          <p:cNvPr id="12295" name="Rectangle 7"/>
          <p:cNvSpPr>
            <a:spLocks noGrp="1" noChangeArrowheads="1"/>
          </p:cNvSpPr>
          <p:nvPr>
            <p:ph type="sldNum" sz="quarter" idx="5"/>
          </p:nvPr>
        </p:nvSpPr>
        <p:spPr bwMode="auto">
          <a:xfrm>
            <a:off x="3850248" y="9429326"/>
            <a:ext cx="2945955" cy="495675"/>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594">
              <a:lnSpc>
                <a:spcPct val="100000"/>
              </a:lnSpc>
              <a:spcBef>
                <a:spcPct val="0"/>
              </a:spcBef>
              <a:buClrTx/>
              <a:defRPr sz="1300"/>
            </a:lvl1pPr>
          </a:lstStyle>
          <a:p>
            <a:pPr>
              <a:defRPr/>
            </a:pPr>
            <a:fld id="{8105FAE8-03D8-4D98-AAFC-7A059A2391EA}" type="slidenum">
              <a:rPr lang="en-US"/>
              <a:pPr>
                <a:defRPr/>
              </a:pPr>
              <a:t>‹#›</a:t>
            </a:fld>
            <a:endParaRPr lang="en-US" dirty="0"/>
          </a:p>
        </p:txBody>
      </p:sp>
    </p:spTree>
    <p:extLst>
      <p:ext uri="{BB962C8B-B14F-4D97-AF65-F5344CB8AC3E}">
        <p14:creationId xmlns:p14="http://schemas.microsoft.com/office/powerpoint/2010/main" val="3603700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5613"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2813"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0013"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7213"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5826" algn="l" defTabSz="914331" rtl="0" eaLnBrk="1" latinLnBrk="0" hangingPunct="1">
      <a:defRPr sz="1200" kern="1200">
        <a:solidFill>
          <a:schemeClr val="tx1"/>
        </a:solidFill>
        <a:latin typeface="+mn-lt"/>
        <a:ea typeface="+mn-ea"/>
        <a:cs typeface="+mn-cs"/>
      </a:defRPr>
    </a:lvl6pPr>
    <a:lvl7pPr marL="2742990" algn="l" defTabSz="914331" rtl="0" eaLnBrk="1" latinLnBrk="0" hangingPunct="1">
      <a:defRPr sz="1200" kern="1200">
        <a:solidFill>
          <a:schemeClr val="tx1"/>
        </a:solidFill>
        <a:latin typeface="+mn-lt"/>
        <a:ea typeface="+mn-ea"/>
        <a:cs typeface="+mn-cs"/>
      </a:defRPr>
    </a:lvl7pPr>
    <a:lvl8pPr marL="3200156" algn="l" defTabSz="914331" rtl="0" eaLnBrk="1" latinLnBrk="0" hangingPunct="1">
      <a:defRPr sz="1200" kern="1200">
        <a:solidFill>
          <a:schemeClr val="tx1"/>
        </a:solidFill>
        <a:latin typeface="+mn-lt"/>
        <a:ea typeface="+mn-ea"/>
        <a:cs typeface="+mn-cs"/>
      </a:defRPr>
    </a:lvl8pPr>
    <a:lvl9pPr marL="3657321" algn="l" defTabSz="91433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F0CE56A3-CE0D-43A0-8814-9EAD3873BAC3}" type="slidenum">
              <a:rPr lang="en-US" smtClean="0">
                <a:solidFill>
                  <a:prstClr val="black"/>
                </a:solidFill>
              </a:rPr>
              <a:pPr/>
              <a:t>0</a:t>
            </a:fld>
            <a:endParaRPr lang="en-US" dirty="0" smtClean="0">
              <a:solidFill>
                <a:prstClr val="black"/>
              </a:solidFill>
            </a:endParaRPr>
          </a:p>
        </p:txBody>
      </p:sp>
      <p:sp>
        <p:nvSpPr>
          <p:cNvPr id="27651" name="Rectangle 2"/>
          <p:cNvSpPr>
            <a:spLocks noGrp="1" noRot="1" noChangeAspect="1" noChangeArrowheads="1" noTextEdit="1"/>
          </p:cNvSpPr>
          <p:nvPr>
            <p:ph type="sldImg"/>
          </p:nvPr>
        </p:nvSpPr>
        <p:spPr>
          <a:xfrm>
            <a:off x="273050" y="836613"/>
            <a:ext cx="6194425" cy="3484562"/>
          </a:xfrm>
          <a:ln/>
        </p:spPr>
      </p:sp>
      <p:sp>
        <p:nvSpPr>
          <p:cNvPr id="27652" name="Rectangle 3"/>
          <p:cNvSpPr>
            <a:spLocks noGrp="1" noChangeArrowheads="1"/>
          </p:cNvSpPr>
          <p:nvPr>
            <p:ph type="body" idx="1"/>
          </p:nvPr>
        </p:nvSpPr>
        <p:spPr>
          <a:xfrm>
            <a:off x="907248" y="4715482"/>
            <a:ext cx="4983191" cy="4466002"/>
          </a:xfrm>
          <a:noFill/>
          <a:ln/>
        </p:spPr>
        <p:txBody>
          <a:bodyPr/>
          <a:lstStyle/>
          <a:p>
            <a:pPr eaLnBrk="1" hangingPunct="1"/>
            <a:endParaRPr lang="de-DE" smtClean="0">
              <a:solidFill>
                <a:srgbClr val="000000"/>
              </a:solidFill>
              <a:latin typeface="Arial Unicode MS" pitchFamily="34" charset="-128"/>
            </a:endParaRPr>
          </a:p>
        </p:txBody>
      </p:sp>
    </p:spTree>
    <p:extLst>
      <p:ext uri="{BB962C8B-B14F-4D97-AF65-F5344CB8AC3E}">
        <p14:creationId xmlns:p14="http://schemas.microsoft.com/office/powerpoint/2010/main" val="24001500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jpeg"/><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73"/>
          <p:cNvGraphicFramePr>
            <a:graphicFrameLocks/>
          </p:cNvGraphicFramePr>
          <p:nvPr>
            <p:custDataLst>
              <p:tags r:id="rId2"/>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51415" r:id="rId4" imgW="0" imgH="0" progId="">
                  <p:embed/>
                </p:oleObj>
              </mc:Choice>
              <mc:Fallback>
                <p:oleObj r:id="rId4" imgW="0" imgH="0" progId="">
                  <p:embed/>
                  <p:pic>
                    <p:nvPicPr>
                      <p:cNvPr id="0" name="AutoShape 1206"/>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6" name="Rectangle 22"/>
          <p:cNvSpPr>
            <a:spLocks noGrp="1" noChangeArrowheads="1"/>
          </p:cNvSpPr>
          <p:nvPr>
            <p:ph type="ctrTitle" sz="quarter"/>
          </p:nvPr>
        </p:nvSpPr>
        <p:spPr>
          <a:xfrm>
            <a:off x="1521888" y="3124202"/>
            <a:ext cx="9148233" cy="401648"/>
          </a:xfrm>
          <a:prstGeom prst="rect">
            <a:avLst/>
          </a:prstGeom>
          <a:ln algn="ctr"/>
        </p:spPr>
        <p:txBody>
          <a:bodyPr anchor="ctr"/>
          <a:lstStyle>
            <a:lvl1pPr algn="ctr">
              <a:defRPr sz="2900"/>
            </a:lvl1pPr>
          </a:lstStyle>
          <a:p>
            <a:r>
              <a:rPr lang="en-US" noProof="0" smtClean="0"/>
              <a:t>Click to edit Master title style</a:t>
            </a:r>
            <a:endParaRPr lang="en-GB" noProof="0"/>
          </a:p>
        </p:txBody>
      </p:sp>
      <p:sp>
        <p:nvSpPr>
          <p:cNvPr id="6167" name="Rectangle 23"/>
          <p:cNvSpPr>
            <a:spLocks noGrp="1" noChangeArrowheads="1"/>
          </p:cNvSpPr>
          <p:nvPr>
            <p:ph type="subTitle" sz="quarter" idx="1"/>
          </p:nvPr>
        </p:nvSpPr>
        <p:spPr>
          <a:xfrm>
            <a:off x="1828800" y="4351342"/>
            <a:ext cx="8534400" cy="221599"/>
          </a:xfrm>
          <a:prstGeom prst="rect">
            <a:avLst/>
          </a:prstGeom>
        </p:spPr>
        <p:txBody>
          <a:bodyPr anchor="ctr"/>
          <a:lstStyle>
            <a:lvl1pPr marL="0" indent="0" algn="ctr">
              <a:buFont typeface="Wingdings" pitchFamily="2" charset="2"/>
              <a:buNone/>
              <a:defRPr i="1"/>
            </a:lvl1pPr>
          </a:lstStyle>
          <a:p>
            <a:r>
              <a:rPr lang="en-US" noProof="0" smtClean="0"/>
              <a:t>Click to edit Master subtitle style</a:t>
            </a:r>
            <a:endParaRPr lang="en-GB" noProof="0"/>
          </a:p>
        </p:txBody>
      </p:sp>
      <p:pic>
        <p:nvPicPr>
          <p:cNvPr id="5" name="Picture 6" descr="C:\Users\jmumaw\Desktop\DCS\Pics\Logo.JPG"/>
          <p:cNvPicPr>
            <a:picLocks noChangeAspect="1" noChangeArrowheads="1"/>
          </p:cNvPicPr>
          <p:nvPr userDrawn="1"/>
        </p:nvPicPr>
        <p:blipFill>
          <a:blip r:embed="rId5" cstate="print"/>
          <a:srcRect/>
          <a:stretch>
            <a:fillRect/>
          </a:stretch>
        </p:blipFill>
        <p:spPr bwMode="auto">
          <a:xfrm>
            <a:off x="203201" y="6396039"/>
            <a:ext cx="1816100" cy="447675"/>
          </a:xfrm>
          <a:prstGeom prst="rect">
            <a:avLst/>
          </a:prstGeom>
          <a:noFill/>
          <a:ln w="9525">
            <a:noFill/>
            <a:miter lim="800000"/>
            <a:headEnd/>
            <a:tailEnd/>
          </a:ln>
        </p:spPr>
      </p:pic>
    </p:spTree>
    <p:extLst>
      <p:ext uri="{BB962C8B-B14F-4D97-AF65-F5344CB8AC3E}">
        <p14:creationId xmlns:p14="http://schemas.microsoft.com/office/powerpoint/2010/main" val="1942241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28084" y="596901"/>
            <a:ext cx="11529483" cy="276225"/>
          </a:xfrm>
          <a:prstGeom prst="rect">
            <a:avLst/>
          </a:prstGeom>
        </p:spPr>
        <p:txBody>
          <a:bodyPr/>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10084785" y="2092328"/>
            <a:ext cx="1772793" cy="3545587"/>
          </a:xfrm>
          <a:prstGeom prst="rect">
            <a:avLst/>
          </a:prstGeo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pic>
        <p:nvPicPr>
          <p:cNvPr id="5" name="Picture 6" descr="C:\Users\jmumaw\Desktop\DCS\Pics\Logo.JPG"/>
          <p:cNvPicPr>
            <a:picLocks noChangeAspect="1" noChangeArrowheads="1"/>
          </p:cNvPicPr>
          <p:nvPr userDrawn="1"/>
        </p:nvPicPr>
        <p:blipFill>
          <a:blip r:embed="rId2" cstate="print"/>
          <a:srcRect/>
          <a:stretch>
            <a:fillRect/>
          </a:stretch>
        </p:blipFill>
        <p:spPr bwMode="auto">
          <a:xfrm>
            <a:off x="203201" y="6396039"/>
            <a:ext cx="1816100" cy="447675"/>
          </a:xfrm>
          <a:prstGeom prst="rect">
            <a:avLst/>
          </a:prstGeom>
          <a:noFill/>
          <a:ln w="9525">
            <a:noFill/>
            <a:miter lim="800000"/>
            <a:headEnd/>
            <a:tailEnd/>
          </a:ln>
        </p:spPr>
      </p:pic>
    </p:spTree>
    <p:extLst>
      <p:ext uri="{BB962C8B-B14F-4D97-AF65-F5344CB8AC3E}">
        <p14:creationId xmlns:p14="http://schemas.microsoft.com/office/powerpoint/2010/main" val="2460223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88243" y="596901"/>
            <a:ext cx="369332" cy="4140200"/>
          </a:xfrm>
          <a:prstGeom prst="rect">
            <a:avLst/>
          </a:prstGeom>
        </p:spPr>
        <p:txBody>
          <a:bodyPr vert="eaVert"/>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7000805" y="596901"/>
            <a:ext cx="1772793" cy="4140200"/>
          </a:xfrm>
          <a:prstGeom prst="rect">
            <a:avLst/>
          </a:prstGeo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3161202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084" y="2092330"/>
            <a:ext cx="11529483" cy="1329595"/>
          </a:xfrm>
          <a:prstGeom prst="rect">
            <a:avLst/>
          </a:prstGeo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pic>
        <p:nvPicPr>
          <p:cNvPr id="4" name="Picture 6" descr="C:\Users\jmumaw\Desktop\DCS\Pics\Logo.JPG"/>
          <p:cNvPicPr>
            <a:picLocks noChangeAspect="1" noChangeArrowheads="1"/>
          </p:cNvPicPr>
          <p:nvPr userDrawn="1"/>
        </p:nvPicPr>
        <p:blipFill>
          <a:blip r:embed="rId2" cstate="print"/>
          <a:srcRect/>
          <a:stretch>
            <a:fillRect/>
          </a:stretch>
        </p:blipFill>
        <p:spPr bwMode="auto">
          <a:xfrm>
            <a:off x="203201" y="6396039"/>
            <a:ext cx="1816100" cy="447675"/>
          </a:xfrm>
          <a:prstGeom prst="rect">
            <a:avLst/>
          </a:prstGeom>
          <a:noFill/>
          <a:ln w="9525">
            <a:noFill/>
            <a:miter lim="800000"/>
            <a:headEnd/>
            <a:tailEnd/>
          </a:ln>
        </p:spPr>
      </p:pic>
    </p:spTree>
    <p:extLst>
      <p:ext uri="{BB962C8B-B14F-4D97-AF65-F5344CB8AC3E}">
        <p14:creationId xmlns:p14="http://schemas.microsoft.com/office/powerpoint/2010/main" val="702941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084" y="2092330"/>
            <a:ext cx="11529483" cy="1329595"/>
          </a:xfrm>
          <a:prstGeom prst="rect">
            <a:avLst/>
          </a:prstGeo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pic>
        <p:nvPicPr>
          <p:cNvPr id="4" name="Picture 6" descr="C:\Users\jmumaw\Desktop\DCS\Pics\Logo.JPG"/>
          <p:cNvPicPr>
            <a:picLocks noChangeAspect="1" noChangeArrowheads="1"/>
          </p:cNvPicPr>
          <p:nvPr userDrawn="1"/>
        </p:nvPicPr>
        <p:blipFill>
          <a:blip r:embed="rId2" cstate="print"/>
          <a:srcRect/>
          <a:stretch>
            <a:fillRect/>
          </a:stretch>
        </p:blipFill>
        <p:spPr bwMode="auto">
          <a:xfrm>
            <a:off x="203201" y="6396039"/>
            <a:ext cx="1816100" cy="447675"/>
          </a:xfrm>
          <a:prstGeom prst="rect">
            <a:avLst/>
          </a:prstGeom>
          <a:noFill/>
          <a:ln w="9525">
            <a:noFill/>
            <a:miter lim="800000"/>
            <a:headEnd/>
            <a:tailEnd/>
          </a:ln>
        </p:spPr>
      </p:pic>
    </p:spTree>
    <p:extLst>
      <p:ext uri="{BB962C8B-B14F-4D97-AF65-F5344CB8AC3E}">
        <p14:creationId xmlns:p14="http://schemas.microsoft.com/office/powerpoint/2010/main" val="700671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B6A2AF-CE8A-4052-9E11-5A33A14BD1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0BC8BDE-2CDB-4D06-BB98-EFB2EA75D8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1EFF71A-9358-4B52-8F69-D818A2998810}"/>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11/13/2020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1F9A7F1-AF4A-4435-83B7-9FD02E3B174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21A303C-E75C-4CB2-B059-CDCB87FAF84C}"/>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34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2D422B-ED00-40B0-9165-87546F8A16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A960440-5F7E-4060-A858-F632AB3D5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2DE873D-DFB9-4985-8BF9-F11835D4CAAF}"/>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11/13/2020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ACD25987-3B62-444F-836C-52217B2B36E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99C289B-B3FB-499F-8C27-2F4BB1DF2362}"/>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696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ED5997-2C5C-475E-872C-553B60F658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6B594CB-B266-4610-9584-5998A4742F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685AC40-F003-4FA9-A42C-BFFD1131BA2A}"/>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11/13/2020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B438BE5-E698-48C8-BC01-73323E730EB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9CC469D-2098-45FC-A204-48FD368472E0}"/>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1325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E4FF29-24FF-4DE5-ADB9-9A804AF448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898DA1E-348D-4E37-848E-E68E9F06AC5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771B82F-C8CB-4287-8AE0-4CBB4CA41CB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1A0E6C2-3321-45C3-AB18-326A30EF3285}"/>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11/13/2020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E729858-C3DE-4AC6-888E-33B4C60408E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2C8D0C1C-5108-4F61-8F4F-82344E0E25AD}"/>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918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4F2DEA-EB9C-42C7-BFC0-CE95332687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8A942AE-40AA-4307-9C2C-0814D10389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C2A15E67-9C61-4678-8924-1F2A98D2A6E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8F47BDE-0CA5-4AC0-9774-66333A0320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4F71CA5-160B-453D-AC4C-E5A8683CD3B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000ECAD-1DC0-4DB8-B23F-2978DA2F7FA5}"/>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11/13/2020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D5904712-6C20-43C7-BCC8-45796173AFC6}"/>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294997E3-7A47-4FD1-BF6C-E9F8C29D1567}"/>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654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650026-D873-40BB-8914-E0C241D919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0E8D620-46AF-4A8A-813F-7F131B4A93A4}"/>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11/13/2020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C0AC39B4-11C7-47A4-8F28-647004B9242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19310B8E-38B6-4D4D-B39F-3BF1159EAA7F}"/>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1122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084" y="2092330"/>
            <a:ext cx="11529483" cy="1329595"/>
          </a:xfrm>
          <a:prstGeom prst="rect">
            <a:avLst/>
          </a:prstGeo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pic>
        <p:nvPicPr>
          <p:cNvPr id="5" name="Picture 6" descr="C:\Users\jmumaw\Desktop\DCS\Pics\Logo.JPG"/>
          <p:cNvPicPr>
            <a:picLocks noChangeAspect="1" noChangeArrowheads="1"/>
          </p:cNvPicPr>
          <p:nvPr userDrawn="1"/>
        </p:nvPicPr>
        <p:blipFill>
          <a:blip r:embed="rId2" cstate="print"/>
          <a:srcRect/>
          <a:stretch>
            <a:fillRect/>
          </a:stretch>
        </p:blipFill>
        <p:spPr bwMode="auto">
          <a:xfrm>
            <a:off x="203201" y="6396039"/>
            <a:ext cx="1816100" cy="447675"/>
          </a:xfrm>
          <a:prstGeom prst="rect">
            <a:avLst/>
          </a:prstGeom>
          <a:noFill/>
          <a:ln w="9525">
            <a:noFill/>
            <a:miter lim="800000"/>
            <a:headEnd/>
            <a:tailEnd/>
          </a:ln>
        </p:spPr>
      </p:pic>
    </p:spTree>
    <p:extLst>
      <p:ext uri="{BB962C8B-B14F-4D97-AF65-F5344CB8AC3E}">
        <p14:creationId xmlns:p14="http://schemas.microsoft.com/office/powerpoint/2010/main" val="2237905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770769F-807C-4E43-BB3A-690A3E86240A}"/>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11/13/2020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5DC89C88-05E9-491E-BDFB-6B854351DCF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8584F9D3-83AC-4455-AEBE-6F04076F5D72}"/>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657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13A89-D4A0-487D-A149-C9511B1EDB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9402240-6504-4AE9-83C4-538754923F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73F8497-C477-4825-B17D-5CF8B62B87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24D6A41-4772-4D52-AE79-7A6CFB4D75D5}"/>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11/13/2020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A8BC2376-8C81-4D02-ABFA-CF217512AB0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AFDEF3E-6D04-4CA1-B76A-1CBDF7DDDE84}"/>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939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778F86-49DF-434F-A916-CCFADFF83D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2ED303B-92A4-4D0B-89F0-E639F369E4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33CEC67-1110-4B8B-98F4-CF156268B6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3D3C3E4-F4A6-412E-8CE9-25BA63237BC4}"/>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11/13/2020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8EA047C-50CA-48A9-BB35-8C6233FBF88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925DFE21-9CD8-49CC-AF1B-BDE101142380}"/>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886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869B78-F27F-495B-A2C2-2793284F67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7064751-C514-4419-85E0-DFFC94D1DFC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3053D27-EB3C-4610-8A69-DCC125D37F38}"/>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11/13/2020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45A532C-1325-482A-9DEB-DDFA0FCBEEF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D36A21A-59B8-469A-9D91-EEE5988A2F89}"/>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1166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F475ECF-C99D-4889-88D7-F7E198685A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3439734-D441-499E-B507-BC7A82D1A12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565E774-C302-49D4-9659-E21D0FDEA20C}"/>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11/13/2020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97F6840-67C3-4206-A20E-75019B3C2B5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DDBE94B-D67A-44B7-923C-887C09451398}"/>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34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080296"/>
          </a:xfrm>
          <a:prstGeom prst="rect">
            <a:avLst/>
          </a:prstGeom>
        </p:spPr>
        <p:txBody>
          <a:bodyPr/>
          <a:lstStyle>
            <a:lvl1pPr algn="ctr">
              <a:defRPr sz="3900" b="1" cap="all"/>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963084" y="2906718"/>
            <a:ext cx="10363200" cy="276999"/>
          </a:xfrm>
          <a:prstGeom prst="rect">
            <a:avLst/>
          </a:prstGeom>
        </p:spPr>
        <p:txBody>
          <a:bodyPr anchor="b"/>
          <a:lstStyle>
            <a:lvl1pPr marL="0" indent="0" algn="ctr">
              <a:buNone/>
              <a:defRPr sz="2000"/>
            </a:lvl1pPr>
            <a:lvl2pPr marL="457165" indent="0">
              <a:buNone/>
              <a:defRPr sz="1800"/>
            </a:lvl2pPr>
            <a:lvl3pPr marL="914331" indent="0">
              <a:buNone/>
              <a:defRPr sz="1600"/>
            </a:lvl3pPr>
            <a:lvl4pPr marL="1371495" indent="0">
              <a:buNone/>
              <a:defRPr sz="1400"/>
            </a:lvl4pPr>
            <a:lvl5pPr marL="1828660" indent="0">
              <a:buNone/>
              <a:defRPr sz="1400"/>
            </a:lvl5pPr>
            <a:lvl6pPr marL="2285826" indent="0">
              <a:buNone/>
              <a:defRPr sz="1400"/>
            </a:lvl6pPr>
            <a:lvl7pPr marL="2742990" indent="0">
              <a:buNone/>
              <a:defRPr sz="1400"/>
            </a:lvl7pPr>
            <a:lvl8pPr marL="3200156" indent="0">
              <a:buNone/>
              <a:defRPr sz="1400"/>
            </a:lvl8pPr>
            <a:lvl9pPr marL="3657321"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2904357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8084" y="596901"/>
            <a:ext cx="11529483" cy="276225"/>
          </a:xfrm>
          <a:prstGeom prst="rect">
            <a:avLst/>
          </a:prstGeom>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328084" y="2092329"/>
            <a:ext cx="5662083" cy="218829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6193367" y="2092329"/>
            <a:ext cx="5664200" cy="218829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pic>
        <p:nvPicPr>
          <p:cNvPr id="6" name="Picture 6" descr="C:\Users\jmumaw\Desktop\DCS\Pics\Logo.JPG"/>
          <p:cNvPicPr>
            <a:picLocks noChangeAspect="1" noChangeArrowheads="1"/>
          </p:cNvPicPr>
          <p:nvPr userDrawn="1"/>
        </p:nvPicPr>
        <p:blipFill>
          <a:blip r:embed="rId2" cstate="print"/>
          <a:srcRect/>
          <a:stretch>
            <a:fillRect/>
          </a:stretch>
        </p:blipFill>
        <p:spPr bwMode="auto">
          <a:xfrm>
            <a:off x="203201" y="6396039"/>
            <a:ext cx="1816100" cy="447675"/>
          </a:xfrm>
          <a:prstGeom prst="rect">
            <a:avLst/>
          </a:prstGeom>
          <a:noFill/>
          <a:ln w="9525">
            <a:noFill/>
            <a:miter lim="800000"/>
            <a:headEnd/>
            <a:tailEnd/>
          </a:ln>
        </p:spPr>
      </p:pic>
    </p:spTree>
    <p:extLst>
      <p:ext uri="{BB962C8B-B14F-4D97-AF65-F5344CB8AC3E}">
        <p14:creationId xmlns:p14="http://schemas.microsoft.com/office/powerpoint/2010/main" val="2964402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5"/>
            <a:ext cx="11582400" cy="276999"/>
          </a:xfrm>
          <a:prstGeom prst="rect">
            <a:avLst/>
          </a:prstGeom>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304800" y="1535118"/>
            <a:ext cx="5691717" cy="664797"/>
          </a:xfrm>
          <a:prstGeom prst="rect">
            <a:avLst/>
          </a:prstGeo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304800" y="2174876"/>
            <a:ext cx="5691717" cy="189590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6193373" y="1535118"/>
            <a:ext cx="5693833" cy="664797"/>
          </a:xfrm>
          <a:prstGeom prst="rect">
            <a:avLst/>
          </a:prstGeo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6193373" y="2174876"/>
            <a:ext cx="5693833" cy="189590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pic>
        <p:nvPicPr>
          <p:cNvPr id="8" name="Picture 6" descr="C:\Users\jmumaw\Desktop\DCS\Pics\Logo.JPG"/>
          <p:cNvPicPr>
            <a:picLocks noChangeAspect="1" noChangeArrowheads="1"/>
          </p:cNvPicPr>
          <p:nvPr userDrawn="1"/>
        </p:nvPicPr>
        <p:blipFill>
          <a:blip r:embed="rId2" cstate="print"/>
          <a:srcRect/>
          <a:stretch>
            <a:fillRect/>
          </a:stretch>
        </p:blipFill>
        <p:spPr bwMode="auto">
          <a:xfrm>
            <a:off x="203201" y="6396039"/>
            <a:ext cx="1816100" cy="447675"/>
          </a:xfrm>
          <a:prstGeom prst="rect">
            <a:avLst/>
          </a:prstGeom>
          <a:noFill/>
          <a:ln w="9525">
            <a:noFill/>
            <a:miter lim="800000"/>
            <a:headEnd/>
            <a:tailEnd/>
          </a:ln>
        </p:spPr>
      </p:pic>
    </p:spTree>
    <p:extLst>
      <p:ext uri="{BB962C8B-B14F-4D97-AF65-F5344CB8AC3E}">
        <p14:creationId xmlns:p14="http://schemas.microsoft.com/office/powerpoint/2010/main" val="1231197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8084" y="596901"/>
            <a:ext cx="11529483" cy="276225"/>
          </a:xfrm>
          <a:prstGeom prst="rect">
            <a:avLst/>
          </a:prstGeom>
        </p:spPr>
        <p:txBody>
          <a:bodyPr/>
          <a:lstStyle/>
          <a:p>
            <a:r>
              <a:rPr lang="en-US" noProof="0" dirty="0" smtClean="0"/>
              <a:t>Click to edit Master title style</a:t>
            </a:r>
            <a:endParaRPr lang="en-GB" noProof="0" dirty="0"/>
          </a:p>
        </p:txBody>
      </p:sp>
      <p:pic>
        <p:nvPicPr>
          <p:cNvPr id="4" name="Picture 6" descr="C:\Users\jmumaw\Desktop\DCS\Pics\Logo.JPG"/>
          <p:cNvPicPr>
            <a:picLocks noChangeAspect="1" noChangeArrowheads="1"/>
          </p:cNvPicPr>
          <p:nvPr userDrawn="1"/>
        </p:nvPicPr>
        <p:blipFill>
          <a:blip r:embed="rId2" cstate="print"/>
          <a:srcRect/>
          <a:stretch>
            <a:fillRect/>
          </a:stretch>
        </p:blipFill>
        <p:spPr bwMode="auto">
          <a:xfrm>
            <a:off x="203201" y="6396039"/>
            <a:ext cx="1816100" cy="447675"/>
          </a:xfrm>
          <a:prstGeom prst="rect">
            <a:avLst/>
          </a:prstGeom>
          <a:noFill/>
          <a:ln w="9525">
            <a:noFill/>
            <a:miter lim="800000"/>
            <a:headEnd/>
            <a:tailEnd/>
          </a:ln>
        </p:spPr>
      </p:pic>
    </p:spTree>
    <p:extLst>
      <p:ext uri="{BB962C8B-B14F-4D97-AF65-F5344CB8AC3E}">
        <p14:creationId xmlns:p14="http://schemas.microsoft.com/office/powerpoint/2010/main" val="3542286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7225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623887"/>
            <a:ext cx="4011084" cy="553998"/>
          </a:xfrm>
          <a:prstGeom prst="rect">
            <a:avLst/>
          </a:prstGeom>
        </p:spPr>
        <p:txBody>
          <a:bodyPr anchor="b"/>
          <a:lstStyle>
            <a:lvl1pPr algn="l">
              <a:defRPr sz="2000" b="1"/>
            </a:lvl1pPr>
          </a:lstStyle>
          <a:p>
            <a:r>
              <a:rPr lang="en-US" noProof="0" smtClean="0"/>
              <a:t>Click to edit Master title style</a:t>
            </a:r>
            <a:endParaRPr lang="en-GB" noProof="0"/>
          </a:p>
        </p:txBody>
      </p:sp>
      <p:sp>
        <p:nvSpPr>
          <p:cNvPr id="3" name="Content Placeholder 2"/>
          <p:cNvSpPr>
            <a:spLocks noGrp="1"/>
          </p:cNvSpPr>
          <p:nvPr>
            <p:ph idx="1"/>
          </p:nvPr>
        </p:nvSpPr>
        <p:spPr>
          <a:xfrm>
            <a:off x="4766735" y="623888"/>
            <a:ext cx="6815667" cy="25176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Text Placeholder 3"/>
          <p:cNvSpPr>
            <a:spLocks noGrp="1"/>
          </p:cNvSpPr>
          <p:nvPr>
            <p:ph type="body" sz="half" idx="2"/>
          </p:nvPr>
        </p:nvSpPr>
        <p:spPr>
          <a:xfrm>
            <a:off x="609606" y="1785942"/>
            <a:ext cx="4011084" cy="199439"/>
          </a:xfrm>
          <a:prstGeom prst="rect">
            <a:avLst/>
          </a:prstGeo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pic>
        <p:nvPicPr>
          <p:cNvPr id="6" name="Picture 6" descr="C:\Users\jmumaw\Desktop\DCS\Pics\Logo.JPG"/>
          <p:cNvPicPr>
            <a:picLocks noChangeAspect="1" noChangeArrowheads="1"/>
          </p:cNvPicPr>
          <p:nvPr userDrawn="1"/>
        </p:nvPicPr>
        <p:blipFill>
          <a:blip r:embed="rId2" cstate="print"/>
          <a:srcRect/>
          <a:stretch>
            <a:fillRect/>
          </a:stretch>
        </p:blipFill>
        <p:spPr bwMode="auto">
          <a:xfrm>
            <a:off x="203201" y="6396039"/>
            <a:ext cx="1816100" cy="447675"/>
          </a:xfrm>
          <a:prstGeom prst="rect">
            <a:avLst/>
          </a:prstGeom>
          <a:noFill/>
          <a:ln w="9525">
            <a:noFill/>
            <a:miter lim="800000"/>
            <a:headEnd/>
            <a:tailEnd/>
          </a:ln>
        </p:spPr>
      </p:pic>
    </p:spTree>
    <p:extLst>
      <p:ext uri="{BB962C8B-B14F-4D97-AF65-F5344CB8AC3E}">
        <p14:creationId xmlns:p14="http://schemas.microsoft.com/office/powerpoint/2010/main" val="2757840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5"/>
            <a:ext cx="7315200" cy="276999"/>
          </a:xfrm>
          <a:prstGeom prst="rect">
            <a:avLst/>
          </a:prstGeom>
        </p:spPr>
        <p:txBody>
          <a:bodyPr anchor="b"/>
          <a:lstStyle>
            <a:lvl1pPr algn="l">
              <a:defRPr sz="20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2389717" y="612775"/>
            <a:ext cx="7315200" cy="443198"/>
          </a:xfrm>
          <a:prstGeom prst="rect">
            <a:avLst/>
          </a:prstGeom>
        </p:spPr>
        <p:txBody>
          <a:bodyPr/>
          <a:lstStyle>
            <a:lvl1pPr marL="0" indent="0">
              <a:buNone/>
              <a:defRPr sz="3200"/>
            </a:lvl1pPr>
            <a:lvl2pPr marL="457165" indent="0">
              <a:buNone/>
              <a:defRPr sz="2800"/>
            </a:lvl2pPr>
            <a:lvl3pPr marL="914331" indent="0">
              <a:buNone/>
              <a:defRPr sz="2400"/>
            </a:lvl3pPr>
            <a:lvl4pPr marL="1371495" indent="0">
              <a:buNone/>
              <a:defRPr sz="2000"/>
            </a:lvl4pPr>
            <a:lvl5pPr marL="1828660" indent="0">
              <a:buNone/>
              <a:defRPr sz="2000"/>
            </a:lvl5pPr>
            <a:lvl6pPr marL="2285826" indent="0">
              <a:buNone/>
              <a:defRPr sz="2000"/>
            </a:lvl6pPr>
            <a:lvl7pPr marL="2742990" indent="0">
              <a:buNone/>
              <a:defRPr sz="2000"/>
            </a:lvl7pPr>
            <a:lvl8pPr marL="3200156" indent="0">
              <a:buNone/>
              <a:defRPr sz="2000"/>
            </a:lvl8pPr>
            <a:lvl9pPr marL="3657321"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2389717" y="5367342"/>
            <a:ext cx="7315200" cy="199439"/>
          </a:xfrm>
          <a:prstGeom prst="rect">
            <a:avLst/>
          </a:prstGeo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pic>
        <p:nvPicPr>
          <p:cNvPr id="6" name="Picture 6" descr="C:\Users\jmumaw\Desktop\DCS\Pics\Logo.JPG"/>
          <p:cNvPicPr>
            <a:picLocks noChangeAspect="1" noChangeArrowheads="1"/>
          </p:cNvPicPr>
          <p:nvPr userDrawn="1"/>
        </p:nvPicPr>
        <p:blipFill>
          <a:blip r:embed="rId2" cstate="print"/>
          <a:srcRect/>
          <a:stretch>
            <a:fillRect/>
          </a:stretch>
        </p:blipFill>
        <p:spPr bwMode="auto">
          <a:xfrm>
            <a:off x="203201" y="6396039"/>
            <a:ext cx="1816100" cy="447675"/>
          </a:xfrm>
          <a:prstGeom prst="rect">
            <a:avLst/>
          </a:prstGeom>
          <a:noFill/>
          <a:ln w="9525">
            <a:noFill/>
            <a:miter lim="800000"/>
            <a:headEnd/>
            <a:tailEnd/>
          </a:ln>
        </p:spPr>
      </p:pic>
    </p:spTree>
    <p:extLst>
      <p:ext uri="{BB962C8B-B14F-4D97-AF65-F5344CB8AC3E}">
        <p14:creationId xmlns:p14="http://schemas.microsoft.com/office/powerpoint/2010/main" val="3775240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9" name="Rectangle 28"/>
          <p:cNvSpPr>
            <a:spLocks noChangeArrowheads="1"/>
          </p:cNvSpPr>
          <p:nvPr/>
        </p:nvSpPr>
        <p:spPr bwMode="auto">
          <a:xfrm>
            <a:off x="11533717" y="6705601"/>
            <a:ext cx="353483" cy="138113"/>
          </a:xfrm>
          <a:prstGeom prst="rect">
            <a:avLst/>
          </a:prstGeom>
          <a:noFill/>
          <a:ln w="12700">
            <a:noFill/>
            <a:miter lim="800000"/>
            <a:headEnd/>
            <a:tailEnd/>
          </a:ln>
        </p:spPr>
        <p:txBody>
          <a:bodyPr lIns="0" tIns="0" rIns="0" bIns="0" anchor="ctr">
            <a:spAutoFit/>
          </a:bodyPr>
          <a:lstStyle/>
          <a:p>
            <a:pPr algn="r" eaLnBrk="0" hangingPunct="0">
              <a:defRPr/>
            </a:pPr>
            <a:fld id="{851172FB-5EEA-4105-882C-8D3DDB9655BA}" type="slidenum">
              <a:rPr lang="en-GB" sz="900">
                <a:solidFill>
                  <a:srgbClr val="77787B"/>
                </a:solidFill>
              </a:rPr>
              <a:pPr algn="r" eaLnBrk="0" hangingPunct="0">
                <a:defRPr/>
              </a:pPr>
              <a:t>‹#›</a:t>
            </a:fld>
            <a:endParaRPr lang="en-GB" sz="900" dirty="0">
              <a:solidFill>
                <a:srgbClr val="77787B"/>
              </a:solidFill>
            </a:endParaRPr>
          </a:p>
        </p:txBody>
      </p:sp>
    </p:spTree>
    <p:extLst>
      <p:ext uri="{BB962C8B-B14F-4D97-AF65-F5344CB8AC3E}">
        <p14:creationId xmlns:p14="http://schemas.microsoft.com/office/powerpoint/2010/main" val="562599078"/>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53" r:id="rId12"/>
    <p:sldLayoutId id="2147483851" r:id="rId13"/>
  </p:sldLayoutIdLst>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p:titleStyle>
    <p:body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331" rtl="0" eaLnBrk="1" latinLnBrk="0" hangingPunct="1">
        <a:defRPr sz="1800" kern="1200">
          <a:solidFill>
            <a:schemeClr val="tx1"/>
          </a:solidFill>
          <a:latin typeface="+mn-lt"/>
          <a:ea typeface="+mn-ea"/>
          <a:cs typeface="+mn-cs"/>
        </a:defRPr>
      </a:lvl1pPr>
      <a:lvl2pPr marL="457165"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5" algn="l" defTabSz="914331" rtl="0" eaLnBrk="1" latinLnBrk="0" hangingPunct="1">
        <a:defRPr sz="1800" kern="1200">
          <a:solidFill>
            <a:schemeClr val="tx1"/>
          </a:solidFill>
          <a:latin typeface="+mn-lt"/>
          <a:ea typeface="+mn-ea"/>
          <a:cs typeface="+mn-cs"/>
        </a:defRPr>
      </a:lvl4pPr>
      <a:lvl5pPr marL="1828660" algn="l" defTabSz="914331" rtl="0" eaLnBrk="1" latinLnBrk="0" hangingPunct="1">
        <a:defRPr sz="1800" kern="1200">
          <a:solidFill>
            <a:schemeClr val="tx1"/>
          </a:solidFill>
          <a:latin typeface="+mn-lt"/>
          <a:ea typeface="+mn-ea"/>
          <a:cs typeface="+mn-cs"/>
        </a:defRPr>
      </a:lvl5pPr>
      <a:lvl6pPr marL="2285826" algn="l" defTabSz="914331" rtl="0" eaLnBrk="1" latinLnBrk="0" hangingPunct="1">
        <a:defRPr sz="1800" kern="1200">
          <a:solidFill>
            <a:schemeClr val="tx1"/>
          </a:solidFill>
          <a:latin typeface="+mn-lt"/>
          <a:ea typeface="+mn-ea"/>
          <a:cs typeface="+mn-cs"/>
        </a:defRPr>
      </a:lvl6pPr>
      <a:lvl7pPr marL="2742990" algn="l" defTabSz="914331" rtl="0" eaLnBrk="1" latinLnBrk="0" hangingPunct="1">
        <a:defRPr sz="1800" kern="1200">
          <a:solidFill>
            <a:schemeClr val="tx1"/>
          </a:solidFill>
          <a:latin typeface="+mn-lt"/>
          <a:ea typeface="+mn-ea"/>
          <a:cs typeface="+mn-cs"/>
        </a:defRPr>
      </a:lvl7pPr>
      <a:lvl8pPr marL="3200156" algn="l" defTabSz="914331" rtl="0" eaLnBrk="1" latinLnBrk="0" hangingPunct="1">
        <a:defRPr sz="1800" kern="1200">
          <a:solidFill>
            <a:schemeClr val="tx1"/>
          </a:solidFill>
          <a:latin typeface="+mn-lt"/>
          <a:ea typeface="+mn-ea"/>
          <a:cs typeface="+mn-cs"/>
        </a:defRPr>
      </a:lvl8pPr>
      <a:lvl9pPr marL="3657321" algn="l" defTabSz="91433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80F6169-38FE-4D43-931B-75DCBAF308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D67E026-CA9D-4CE7-8F50-786D9315F1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B87351D-0748-4ECA-8FA1-525802B73D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92EA062-DD63-490A-B8E6-ECEBD6CA674D}" type="datetimeFigureOut">
              <a:rPr lang="en-US" smtClean="0">
                <a:solidFill>
                  <a:prstClr val="black">
                    <a:tint val="75000"/>
                  </a:prstClr>
                </a:solidFill>
                <a:latin typeface="Verdana" panose="020B0604030504040204"/>
              </a:rPr>
              <a:pPr fontAlgn="auto">
                <a:spcBef>
                  <a:spcPts val="0"/>
                </a:spcBef>
                <a:spcAft>
                  <a:spcPts val="0"/>
                </a:spcAft>
              </a:pPr>
              <a:t>11/13/2020</a:t>
            </a:fld>
            <a:endParaRPr lang="en-US">
              <a:solidFill>
                <a:prstClr val="black">
                  <a:tint val="75000"/>
                </a:prstClr>
              </a:solidFill>
              <a:latin typeface="Verdana" panose="020B0604030504040204"/>
            </a:endParaRPr>
          </a:p>
        </p:txBody>
      </p:sp>
      <p:sp>
        <p:nvSpPr>
          <p:cNvPr id="5" name="Footer Placeholder 4">
            <a:extLst>
              <a:ext uri="{FF2B5EF4-FFF2-40B4-BE49-F238E27FC236}">
                <a16:creationId xmlns:a16="http://schemas.microsoft.com/office/drawing/2014/main" xmlns="" id="{D3C33111-923A-4592-97A8-3CFB72DB7D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Verdana" panose="020B0604030504040204"/>
            </a:endParaRPr>
          </a:p>
        </p:txBody>
      </p:sp>
      <p:sp>
        <p:nvSpPr>
          <p:cNvPr id="6" name="Slide Number Placeholder 5">
            <a:extLst>
              <a:ext uri="{FF2B5EF4-FFF2-40B4-BE49-F238E27FC236}">
                <a16:creationId xmlns:a16="http://schemas.microsoft.com/office/drawing/2014/main" xmlns="" id="{B40A99A5-B9C1-4B3F-B652-92C5DD77A4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BDD1549-1324-4EFF-87C0-B692114AC8D2}" type="slidenum">
              <a:rPr lang="en-US" smtClean="0">
                <a:solidFill>
                  <a:prstClr val="black">
                    <a:tint val="75000"/>
                  </a:prstClr>
                </a:solidFill>
                <a:latin typeface="Verdana" panose="020B0604030504040204"/>
              </a:rPr>
              <a:pPr fontAlgn="auto">
                <a:spcBef>
                  <a:spcPts val="0"/>
                </a:spcBef>
                <a:spcAft>
                  <a:spcPts val="0"/>
                </a:spcAft>
              </a:pPr>
              <a:t>‹#›</a:t>
            </a:fld>
            <a:endParaRPr lang="en-US">
              <a:solidFill>
                <a:prstClr val="black">
                  <a:tint val="75000"/>
                </a:prstClr>
              </a:solidFill>
              <a:latin typeface="Verdana" panose="020B0604030504040204"/>
            </a:endParaRPr>
          </a:p>
        </p:txBody>
      </p:sp>
    </p:spTree>
    <p:extLst>
      <p:ext uri="{BB962C8B-B14F-4D97-AF65-F5344CB8AC3E}">
        <p14:creationId xmlns:p14="http://schemas.microsoft.com/office/powerpoint/2010/main" val="2668530847"/>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 Template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12700"/>
            <a:ext cx="12179300" cy="6858000"/>
          </a:xfrm>
          <a:prstGeom prst="rect">
            <a:avLst/>
          </a:prstGeom>
        </p:spPr>
      </p:pic>
      <p:sp>
        <p:nvSpPr>
          <p:cNvPr id="3" name="Rectangle 2"/>
          <p:cNvSpPr/>
          <p:nvPr/>
        </p:nvSpPr>
        <p:spPr>
          <a:xfrm>
            <a:off x="203404" y="914400"/>
            <a:ext cx="5968796" cy="3416320"/>
          </a:xfrm>
          <a:prstGeom prst="rect">
            <a:avLst/>
          </a:prstGeom>
        </p:spPr>
        <p:txBody>
          <a:bodyPr wrap="square">
            <a:spAutoFit/>
          </a:bodyPr>
          <a:lstStyle/>
          <a:p>
            <a:pPr algn="ctr"/>
            <a:r>
              <a:rPr lang="en-US" sz="3600" b="1" kern="0" dirty="0">
                <a:solidFill>
                  <a:srgbClr val="006600"/>
                </a:solidFill>
                <a:effectLst>
                  <a:outerShdw blurRad="38100" dist="38100" dir="2700000" algn="tl">
                    <a:srgbClr val="000000">
                      <a:alpha val="43137"/>
                    </a:srgbClr>
                  </a:outerShdw>
                </a:effectLst>
                <a:latin typeface="Arial"/>
                <a:cs typeface="Arial"/>
              </a:rPr>
              <a:t>NATIONAL MANAGEMENT QUARTERLY</a:t>
            </a:r>
          </a:p>
          <a:p>
            <a:pPr algn="ctr"/>
            <a:r>
              <a:rPr lang="en-US" sz="3600" b="1" kern="0" dirty="0">
                <a:solidFill>
                  <a:srgbClr val="006600"/>
                </a:solidFill>
                <a:effectLst>
                  <a:outerShdw blurRad="38100" dist="38100" dir="2700000" algn="tl">
                    <a:srgbClr val="000000">
                      <a:alpha val="43137"/>
                    </a:srgbClr>
                  </a:outerShdw>
                </a:effectLst>
                <a:latin typeface="Arial"/>
                <a:cs typeface="Arial"/>
              </a:rPr>
              <a:t>PERFORMANCE REVIEW </a:t>
            </a:r>
          </a:p>
          <a:p>
            <a:pPr algn="ctr"/>
            <a:endParaRPr lang="en-US" sz="3600" b="1" kern="0" dirty="0">
              <a:solidFill>
                <a:srgbClr val="006600"/>
              </a:solidFill>
              <a:effectLst>
                <a:outerShdw blurRad="38100" dist="38100" dir="2700000" algn="tl">
                  <a:srgbClr val="000000">
                    <a:alpha val="43137"/>
                  </a:srgbClr>
                </a:outerShdw>
              </a:effectLst>
              <a:latin typeface="Arial"/>
              <a:cs typeface="Arial"/>
            </a:endParaRPr>
          </a:p>
          <a:p>
            <a:pPr algn="ctr"/>
            <a:r>
              <a:rPr lang="en-US" sz="3600" b="1" kern="0" dirty="0" smtClean="0">
                <a:solidFill>
                  <a:srgbClr val="006600"/>
                </a:solidFill>
                <a:effectLst>
                  <a:outerShdw blurRad="38100" dist="38100" dir="2700000" algn="tl">
                    <a:srgbClr val="000000">
                      <a:alpha val="43137"/>
                    </a:srgbClr>
                  </a:outerShdw>
                </a:effectLst>
                <a:latin typeface="Arial"/>
                <a:cs typeface="Arial"/>
              </a:rPr>
              <a:t>EASTERN CAPE </a:t>
            </a:r>
            <a:r>
              <a:rPr lang="en-US" sz="3600" b="1" kern="0" dirty="0">
                <a:solidFill>
                  <a:srgbClr val="006600"/>
                </a:solidFill>
                <a:effectLst>
                  <a:outerShdw blurRad="38100" dist="38100" dir="2700000" algn="tl">
                    <a:srgbClr val="000000">
                      <a:alpha val="43137"/>
                    </a:srgbClr>
                  </a:outerShdw>
                </a:effectLst>
                <a:latin typeface="Arial"/>
                <a:cs typeface="Arial"/>
              </a:rPr>
              <a:t>REGION</a:t>
            </a:r>
            <a:endParaRPr lang="en-US" sz="3600" dirty="0">
              <a:solidFill>
                <a:srgbClr val="006600"/>
              </a:solidFill>
              <a:effectLst>
                <a:outerShdw blurRad="38100" dist="38100" dir="2700000" algn="tl">
                  <a:srgbClr val="000000">
                    <a:alpha val="43137"/>
                  </a:srgbClr>
                </a:outerShdw>
              </a:effectLst>
            </a:endParaRPr>
          </a:p>
        </p:txBody>
      </p:sp>
      <p:sp>
        <p:nvSpPr>
          <p:cNvPr id="6" name="Rectangle 5"/>
          <p:cNvSpPr/>
          <p:nvPr/>
        </p:nvSpPr>
        <p:spPr>
          <a:xfrm>
            <a:off x="1371600" y="4970810"/>
            <a:ext cx="4713150" cy="523220"/>
          </a:xfrm>
          <a:prstGeom prst="rect">
            <a:avLst/>
          </a:prstGeom>
        </p:spPr>
        <p:txBody>
          <a:bodyPr wrap="none">
            <a:spAutoFit/>
          </a:bodyPr>
          <a:lstStyle/>
          <a:p>
            <a:r>
              <a:rPr lang="en-GB" sz="2800" kern="0" dirty="0" smtClean="0">
                <a:solidFill>
                  <a:srgbClr val="000000"/>
                </a:solidFill>
                <a:effectLst>
                  <a:outerShdw blurRad="38100" dist="38100" dir="2700000" algn="tl">
                    <a:srgbClr val="000000">
                      <a:alpha val="43137"/>
                    </a:srgbClr>
                  </a:outerShdw>
                </a:effectLst>
                <a:latin typeface="Century Gothic" panose="020B0502020202020204" pitchFamily="34" charset="0"/>
                <a:cs typeface="Arial"/>
              </a:rPr>
              <a:t>Date:  24</a:t>
            </a:r>
            <a:r>
              <a:rPr lang="en-GB" sz="2800" kern="0" dirty="0" smtClean="0">
                <a:effectLst>
                  <a:outerShdw blurRad="38100" dist="38100" dir="2700000" algn="tl">
                    <a:srgbClr val="000000">
                      <a:alpha val="43137"/>
                    </a:srgbClr>
                  </a:outerShdw>
                </a:effectLst>
                <a:latin typeface="Century Gothic" panose="020B0502020202020204" pitchFamily="34" charset="0"/>
                <a:cs typeface="Arial"/>
              </a:rPr>
              <a:t> NOVEMBER </a:t>
            </a:r>
            <a:r>
              <a:rPr lang="en-GB" sz="2800" kern="0" dirty="0" smtClean="0">
                <a:solidFill>
                  <a:srgbClr val="000000"/>
                </a:solidFill>
                <a:effectLst>
                  <a:outerShdw blurRad="38100" dist="38100" dir="2700000" algn="tl">
                    <a:srgbClr val="000000">
                      <a:alpha val="43137"/>
                    </a:srgbClr>
                  </a:outerShdw>
                </a:effectLst>
                <a:latin typeface="Century Gothic" panose="020B0502020202020204" pitchFamily="34" charset="0"/>
                <a:cs typeface="Arial"/>
              </a:rPr>
              <a:t>2020</a:t>
            </a:r>
            <a:endParaRPr lang="en-US"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233078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 xmlns:a16="http://schemas.microsoft.com/office/drawing/2014/main" id="{935013CF-ED1D-4C99-9BBC-342742B95A80}"/>
              </a:ext>
            </a:extLst>
          </p:cNvPr>
          <p:cNvSpPr/>
          <p:nvPr/>
        </p:nvSpPr>
        <p:spPr>
          <a:xfrm rot="5400000">
            <a:off x="4821169"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9" name="TextBox 8"/>
          <p:cNvSpPr txBox="1"/>
          <p:nvPr/>
        </p:nvSpPr>
        <p:spPr>
          <a:xfrm>
            <a:off x="-228600" y="1673596"/>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a:t>
            </a:r>
            <a:r>
              <a:rPr lang="en-GB" sz="1800" b="1" kern="0" dirty="0" smtClean="0">
                <a:solidFill>
                  <a:prstClr val="black"/>
                </a:solidFill>
              </a:rPr>
              <a:t>3. </a:t>
            </a:r>
            <a:r>
              <a:rPr lang="en-GB" sz="1800" b="1" kern="0" dirty="0">
                <a:solidFill>
                  <a:prstClr val="black"/>
                </a:solidFill>
              </a:rPr>
              <a:t>SOURCE OF </a:t>
            </a:r>
            <a:r>
              <a:rPr lang="en-GB" sz="1800" b="1" kern="0" dirty="0" smtClean="0">
                <a:solidFill>
                  <a:prstClr val="black"/>
                </a:solidFill>
              </a:rPr>
              <a:t>UNDER-ACHIEVEMENT AT CORRECTIONAL CENTRE LEVEL</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514916762"/>
              </p:ext>
            </p:extLst>
          </p:nvPr>
        </p:nvGraphicFramePr>
        <p:xfrm>
          <a:off x="215900" y="2042928"/>
          <a:ext cx="11518899" cy="3301365"/>
        </p:xfrm>
        <a:graphic>
          <a:graphicData uri="http://schemas.openxmlformats.org/drawingml/2006/table">
            <a:tbl>
              <a:tblPr firstRow="1" bandRow="1"/>
              <a:tblGrid>
                <a:gridCol w="1199580">
                  <a:extLst>
                    <a:ext uri="{9D8B030D-6E8A-4147-A177-3AD203B41FA5}">
                      <a16:colId xmlns="" xmlns:a16="http://schemas.microsoft.com/office/drawing/2014/main" val="3171785473"/>
                    </a:ext>
                  </a:extLst>
                </a:gridCol>
                <a:gridCol w="1440160">
                  <a:extLst>
                    <a:ext uri="{9D8B030D-6E8A-4147-A177-3AD203B41FA5}">
                      <a16:colId xmlns="" xmlns:a16="http://schemas.microsoft.com/office/drawing/2014/main" val="3307568538"/>
                    </a:ext>
                  </a:extLst>
                </a:gridCol>
                <a:gridCol w="1296144">
                  <a:extLst>
                    <a:ext uri="{9D8B030D-6E8A-4147-A177-3AD203B41FA5}">
                      <a16:colId xmlns="" xmlns:a16="http://schemas.microsoft.com/office/drawing/2014/main" val="3177246977"/>
                    </a:ext>
                  </a:extLst>
                </a:gridCol>
                <a:gridCol w="1296144">
                  <a:extLst>
                    <a:ext uri="{9D8B030D-6E8A-4147-A177-3AD203B41FA5}">
                      <a16:colId xmlns="" xmlns:a16="http://schemas.microsoft.com/office/drawing/2014/main" val="1905890460"/>
                    </a:ext>
                  </a:extLst>
                </a:gridCol>
                <a:gridCol w="2952328">
                  <a:extLst>
                    <a:ext uri="{9D8B030D-6E8A-4147-A177-3AD203B41FA5}">
                      <a16:colId xmlns="" xmlns:a16="http://schemas.microsoft.com/office/drawing/2014/main" val="551651354"/>
                    </a:ext>
                  </a:extLst>
                </a:gridCol>
                <a:gridCol w="1872208">
                  <a:extLst>
                    <a:ext uri="{9D8B030D-6E8A-4147-A177-3AD203B41FA5}">
                      <a16:colId xmlns="" xmlns:a16="http://schemas.microsoft.com/office/drawing/2014/main" val="106908959"/>
                    </a:ext>
                  </a:extLst>
                </a:gridCol>
                <a:gridCol w="1462335">
                  <a:extLst>
                    <a:ext uri="{9D8B030D-6E8A-4147-A177-3AD203B41FA5}">
                      <a16:colId xmlns="" xmlns:a16="http://schemas.microsoft.com/office/drawing/2014/main" val="2307743238"/>
                    </a:ext>
                  </a:extLst>
                </a:gridCol>
              </a:tblGrid>
              <a:tr h="375654">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Q2 TARGET 2020/21</a:t>
                      </a:r>
                      <a:endParaRPr lang="en-US" sz="12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QUARTER 2</a:t>
                      </a:r>
                      <a:br>
                        <a:rPr lang="en-US" sz="1200" b="1" kern="1200" dirty="0" smtClean="0">
                          <a:solidFill>
                            <a:schemeClr val="bg1"/>
                          </a:solidFill>
                          <a:latin typeface="Arial"/>
                          <a:ea typeface=""/>
                          <a:cs typeface="Arial"/>
                        </a:rPr>
                      </a:br>
                      <a:r>
                        <a:rPr lang="en-US" sz="1200" b="1" kern="1200" dirty="0" smtClean="0">
                          <a:solidFill>
                            <a:schemeClr val="bg1"/>
                          </a:solidFill>
                          <a:latin typeface="Arial"/>
                          <a:ea typeface=""/>
                          <a:cs typeface="Arial"/>
                        </a:rPr>
                        <a:t>PERFORMANCE</a:t>
                      </a:r>
                      <a:endParaRPr lang="en-US" sz="1200" b="1" kern="1200" dirty="0">
                        <a:solidFill>
                          <a:schemeClr val="bg1"/>
                        </a:solidFill>
                        <a:latin typeface="Arial"/>
                        <a:ea typeface=""/>
                        <a:cs typeface="Arial"/>
                      </a:endParaRP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000" b="1" kern="1200" dirty="0" smtClean="0">
                          <a:solidFill>
                            <a:schemeClr val="bg1"/>
                          </a:solidFill>
                          <a:latin typeface="Arial"/>
                          <a:ea typeface=""/>
                          <a:cs typeface="Arial"/>
                        </a:rPr>
                        <a:t>MANAGEMENT AREAS THAT CONTRIBUTED TOWARDS UNDER-ACHIEVEMENT </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CORRECTIONAL CENTRE</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REASONS FOR UNDER</a:t>
                      </a:r>
                    </a:p>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PERFORMANCE</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ROOT CAUSES</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ASSOCIATED RISKS </a:t>
                      </a:r>
                      <a:endParaRPr lang="en-ZA"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 xmlns:a16="http://schemas.microsoft.com/office/drawing/2014/main" val="2208647457"/>
                  </a:ext>
                </a:extLst>
              </a:tr>
              <a:tr h="375654">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Light" panose="020F0302020204030204" pitchFamily="34" charset="0"/>
                        <a:cs typeface="Calibri Light" panose="020F0302020204030204" pitchFamily="34" charset="0"/>
                      </a:endParaRPr>
                    </a:p>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Light" panose="020F0302020204030204" pitchFamily="34" charset="0"/>
                        <a:cs typeface="Calibri Light" panose="020F0302020204030204" pitchFamily="34" charset="0"/>
                      </a:endParaRPr>
                    </a:p>
                    <a:p>
                      <a:pPr algn="ctr"/>
                      <a:r>
                        <a:rPr lang="en-US" sz="1100" b="1" dirty="0" smtClean="0">
                          <a:solidFill>
                            <a:schemeClr val="tx1"/>
                          </a:solidFill>
                          <a:latin typeface="Calibri Light" panose="020F0302020204030204" pitchFamily="34" charset="0"/>
                          <a:cs typeface="Calibri Light" panose="020F0302020204030204" pitchFamily="34" charset="0"/>
                        </a:rPr>
                        <a:t>2.33%</a:t>
                      </a:r>
                      <a:br>
                        <a:rPr lang="en-US" sz="1100" b="1" dirty="0" smtClean="0">
                          <a:solidFill>
                            <a:schemeClr val="tx1"/>
                          </a:solidFill>
                          <a:latin typeface="Calibri Light" panose="020F0302020204030204" pitchFamily="34" charset="0"/>
                          <a:cs typeface="Calibri Light" panose="020F0302020204030204" pitchFamily="34" charset="0"/>
                        </a:rPr>
                      </a:b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ZA" sz="1100" b="1" dirty="0" smtClean="0">
                        <a:solidFill>
                          <a:schemeClr val="tx1"/>
                        </a:solidFill>
                        <a:latin typeface="Calibri Light" panose="020F0302020204030204" pitchFamily="34" charset="0"/>
                        <a:cs typeface="Calibri Light" panose="020F0302020204030204" pitchFamily="34" charset="0"/>
                      </a:endParaRPr>
                    </a:p>
                    <a:p>
                      <a:pPr marL="0" marR="0" indent="0" algn="ctr" defTabSz="914331" rtl="0" eaLnBrk="1" fontAlgn="auto" latinLnBrk="0" hangingPunct="1">
                        <a:lnSpc>
                          <a:spcPct val="100000"/>
                        </a:lnSpc>
                        <a:spcBef>
                          <a:spcPts val="0"/>
                        </a:spcBef>
                        <a:spcAft>
                          <a:spcPts val="0"/>
                        </a:spcAft>
                        <a:buClrTx/>
                        <a:buSzTx/>
                        <a:buFontTx/>
                        <a:buNone/>
                        <a:tabLst/>
                        <a:defRPr/>
                      </a:pPr>
                      <a:endParaRPr lang="en-ZA" sz="1100" b="1" dirty="0" smtClean="0">
                        <a:solidFill>
                          <a:schemeClr val="tx1"/>
                        </a:solidFill>
                        <a:latin typeface="Calibri Light" panose="020F0302020204030204" pitchFamily="34" charset="0"/>
                        <a:cs typeface="Calibri Light" panose="020F0302020204030204" pitchFamily="34" charset="0"/>
                      </a:endParaRPr>
                    </a:p>
                    <a:p>
                      <a:pPr marL="0" marR="0" indent="0" algn="ctr" defTabSz="914331" rtl="0" eaLnBrk="1" fontAlgn="auto" latinLnBrk="0" hangingPunct="1">
                        <a:lnSpc>
                          <a:spcPct val="100000"/>
                        </a:lnSpc>
                        <a:spcBef>
                          <a:spcPts val="0"/>
                        </a:spcBef>
                        <a:spcAft>
                          <a:spcPts val="0"/>
                        </a:spcAft>
                        <a:buClrTx/>
                        <a:buSzTx/>
                        <a:buFontTx/>
                        <a:buNone/>
                        <a:tabLst/>
                        <a:defRPr/>
                      </a:pPr>
                      <a:r>
                        <a:rPr lang="en-ZA" sz="1100" b="1" dirty="0" smtClean="0">
                          <a:solidFill>
                            <a:schemeClr val="tx1"/>
                          </a:solidFill>
                          <a:latin typeface="Calibri Light" panose="020F0302020204030204" pitchFamily="34" charset="0"/>
                          <a:cs typeface="Calibri Light" panose="020F0302020204030204" pitchFamily="34" charset="0"/>
                        </a:rPr>
                        <a:t>6.03% </a:t>
                      </a:r>
                    </a:p>
                    <a:p>
                      <a:pPr marL="0" marR="0" indent="0" algn="ctr" defTabSz="914331" rtl="0" eaLnBrk="1" fontAlgn="auto" latinLnBrk="0" hangingPunct="1">
                        <a:lnSpc>
                          <a:spcPct val="100000"/>
                        </a:lnSpc>
                        <a:spcBef>
                          <a:spcPts val="0"/>
                        </a:spcBef>
                        <a:spcAft>
                          <a:spcPts val="0"/>
                        </a:spcAft>
                        <a:buClrTx/>
                        <a:buSzTx/>
                        <a:buFontTx/>
                        <a:buNone/>
                        <a:tabLst/>
                        <a:defRPr/>
                      </a:pPr>
                      <a:r>
                        <a:rPr lang="en-ZA" sz="1100" b="1" dirty="0" smtClean="0">
                          <a:solidFill>
                            <a:schemeClr val="tx1"/>
                          </a:solidFill>
                          <a:latin typeface="Calibri Light" panose="020F0302020204030204" pitchFamily="34" charset="0"/>
                          <a:cs typeface="Calibri Light" panose="020F0302020204030204" pitchFamily="34" charset="0"/>
                        </a:rPr>
                        <a:t>(12/199)</a:t>
                      </a: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2">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St Albans</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Patensie</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r>
                        <a:rPr lang="en-US" sz="1100" b="1" kern="1200" dirty="0" smtClean="0">
                          <a:solidFill>
                            <a:schemeClr val="tx1"/>
                          </a:solidFill>
                          <a:latin typeface="Calibri Light"/>
                          <a:ea typeface=""/>
                          <a:cs typeface=""/>
                        </a:rPr>
                        <a:t>Due</a:t>
                      </a:r>
                      <a:r>
                        <a:rPr lang="en-US" sz="1100" b="1" kern="1200" baseline="0" dirty="0" smtClean="0">
                          <a:solidFill>
                            <a:schemeClr val="tx1"/>
                          </a:solidFill>
                          <a:latin typeface="Calibri Light"/>
                          <a:ea typeface=""/>
                          <a:cs typeface=""/>
                        </a:rPr>
                        <a:t> to </a:t>
                      </a:r>
                      <a:r>
                        <a:rPr lang="en-US" sz="1100" b="1" kern="1200" dirty="0" smtClean="0">
                          <a:solidFill>
                            <a:schemeClr val="tx1"/>
                          </a:solidFill>
                          <a:latin typeface="Calibri Light"/>
                          <a:ea typeface=""/>
                          <a:cs typeface=""/>
                        </a:rPr>
                        <a:t>lockdown restrictions,</a:t>
                      </a:r>
                      <a:r>
                        <a:rPr lang="en-US" sz="1100" b="1" kern="1200" baseline="0" dirty="0" smtClean="0">
                          <a:solidFill>
                            <a:schemeClr val="tx1"/>
                          </a:solidFill>
                          <a:latin typeface="Calibri Light"/>
                          <a:ea typeface=""/>
                          <a:cs typeface=""/>
                        </a:rPr>
                        <a:t> </a:t>
                      </a:r>
                      <a:r>
                        <a:rPr lang="en-US" sz="1100" b="1" kern="1200" dirty="0" smtClean="0">
                          <a:solidFill>
                            <a:schemeClr val="tx1"/>
                          </a:solidFill>
                          <a:latin typeface="Calibri Light"/>
                          <a:ea typeface=""/>
                          <a:cs typeface=""/>
                        </a:rPr>
                        <a:t> Inmates rioting against the closure of visits and court appearances. They</a:t>
                      </a:r>
                      <a:r>
                        <a:rPr lang="en-US" sz="1100" b="1" kern="1200" baseline="0" dirty="0" smtClean="0">
                          <a:solidFill>
                            <a:schemeClr val="tx1"/>
                          </a:solidFill>
                          <a:latin typeface="Calibri Light"/>
                          <a:ea typeface=""/>
                          <a:cs typeface=""/>
                        </a:rPr>
                        <a:t> also do not co-operate well during search operations, leading to alleged assaults.</a:t>
                      </a:r>
                      <a:endParaRPr lang="en-GB" sz="1100" b="1" kern="1200" dirty="0">
                        <a:solidFill>
                          <a:schemeClr val="tx1"/>
                        </a:solidFill>
                        <a:latin typeface="Calibri Light"/>
                        <a:ea typeface=""/>
                        <a:cs typeface=""/>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latin typeface="Calibri" panose="020F0502020204030204" pitchFamily="34" charset="0"/>
                          <a:cs typeface="Calibri" panose="020F0502020204030204" pitchFamily="34" charset="0"/>
                        </a:rPr>
                        <a:t>The restrictions</a:t>
                      </a:r>
                      <a:r>
                        <a:rPr lang="en-US" sz="1100" b="1" baseline="0" smtClean="0">
                          <a:solidFill>
                            <a:schemeClr val="tx1"/>
                          </a:solidFill>
                          <a:latin typeface="Calibri" panose="020F0502020204030204" pitchFamily="34" charset="0"/>
                          <a:cs typeface="Calibri" panose="020F0502020204030204" pitchFamily="34" charset="0"/>
                        </a:rPr>
                        <a:t> on Lockdown had a impact on the frustration levels of inmates , added by required regular search operations to confiscate contraband and offenders  not co-operating. </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panose="020F0502020204030204" pitchFamily="34" charset="0"/>
                          <a:cs typeface="Calibri" panose="020F0502020204030204" pitchFamily="34" charset="0"/>
                        </a:rPr>
                        <a:t>Possible Litigations by </a:t>
                      </a:r>
                      <a:r>
                        <a:rPr lang="en-US" sz="1100" b="1" baseline="0" dirty="0" smtClean="0">
                          <a:solidFill>
                            <a:schemeClr val="tx1"/>
                          </a:solidFill>
                          <a:latin typeface="Calibri" panose="020F0502020204030204" pitchFamily="34" charset="0"/>
                          <a:cs typeface="Calibri" panose="020F0502020204030204" pitchFamily="34" charset="0"/>
                        </a:rPr>
                        <a:t> inmates</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950242310"/>
                  </a:ext>
                </a:extLst>
              </a:tr>
              <a:tr h="375654">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Light" panose="020F0302020204030204" pitchFamily="34" charset="0"/>
                        <a:cs typeface="Calibri Light" panose="020F0302020204030204" pitchFamily="34" charset="0"/>
                      </a:endParaRPr>
                    </a:p>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Light" panose="020F0302020204030204" pitchFamily="34" charset="0"/>
                        <a:cs typeface="Calibri Light" panose="020F0302020204030204" pitchFamily="34" charset="0"/>
                      </a:endParaRPr>
                    </a:p>
                    <a:p>
                      <a:pPr algn="ctr"/>
                      <a:r>
                        <a:rPr lang="en-US" sz="1100" b="1" dirty="0" smtClean="0">
                          <a:solidFill>
                            <a:schemeClr val="tx1"/>
                          </a:solidFill>
                          <a:latin typeface="Calibri Light" panose="020F0302020204030204" pitchFamily="34" charset="0"/>
                          <a:cs typeface="Calibri Light" panose="020F0302020204030204" pitchFamily="34" charset="0"/>
                        </a:rPr>
                        <a:t>2.33%</a:t>
                      </a:r>
                      <a:br>
                        <a:rPr lang="en-US" sz="1100" b="1" dirty="0" smtClean="0">
                          <a:solidFill>
                            <a:schemeClr val="tx1"/>
                          </a:solidFill>
                          <a:latin typeface="Calibri Light" panose="020F0302020204030204" pitchFamily="34" charset="0"/>
                          <a:cs typeface="Calibri Light" panose="020F0302020204030204" pitchFamily="34" charset="0"/>
                        </a:rPr>
                      </a:b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ZA" sz="1100" b="1" dirty="0" smtClean="0">
                        <a:solidFill>
                          <a:schemeClr val="tx1"/>
                        </a:solidFill>
                        <a:latin typeface="Calibri Light" panose="020F0302020204030204" pitchFamily="34" charset="0"/>
                        <a:cs typeface="Calibri Light" panose="020F0302020204030204" pitchFamily="34" charset="0"/>
                      </a:endParaRPr>
                    </a:p>
                    <a:p>
                      <a:pPr marL="0" marR="0" indent="0" algn="ctr" defTabSz="914331" rtl="0" eaLnBrk="1" fontAlgn="auto" latinLnBrk="0" hangingPunct="1">
                        <a:lnSpc>
                          <a:spcPct val="100000"/>
                        </a:lnSpc>
                        <a:spcBef>
                          <a:spcPts val="0"/>
                        </a:spcBef>
                        <a:spcAft>
                          <a:spcPts val="0"/>
                        </a:spcAft>
                        <a:buClrTx/>
                        <a:buSzTx/>
                        <a:buFontTx/>
                        <a:buNone/>
                        <a:tabLst/>
                        <a:defRPr/>
                      </a:pPr>
                      <a:endParaRPr lang="en-ZA" sz="1100" b="1" dirty="0" smtClean="0">
                        <a:solidFill>
                          <a:schemeClr val="tx1"/>
                        </a:solidFill>
                        <a:latin typeface="Calibri Light" panose="020F0302020204030204" pitchFamily="34" charset="0"/>
                        <a:cs typeface="Calibri Light" panose="020F0302020204030204" pitchFamily="34" charset="0"/>
                      </a:endParaRPr>
                    </a:p>
                    <a:p>
                      <a:pPr marL="0" marR="0" indent="0" algn="ctr" defTabSz="914331" rtl="0" eaLnBrk="1" fontAlgn="auto" latinLnBrk="0" hangingPunct="1">
                        <a:lnSpc>
                          <a:spcPct val="100000"/>
                        </a:lnSpc>
                        <a:spcBef>
                          <a:spcPts val="0"/>
                        </a:spcBef>
                        <a:spcAft>
                          <a:spcPts val="0"/>
                        </a:spcAft>
                        <a:buClrTx/>
                        <a:buSzTx/>
                        <a:buFontTx/>
                        <a:buNone/>
                        <a:tabLst/>
                        <a:defRPr/>
                      </a:pPr>
                      <a:r>
                        <a:rPr lang="en-ZA" sz="1100" b="1" dirty="0" smtClean="0">
                          <a:solidFill>
                            <a:schemeClr val="tx1"/>
                          </a:solidFill>
                          <a:latin typeface="Calibri Light" panose="020F0302020204030204" pitchFamily="34" charset="0"/>
                          <a:cs typeface="Calibri Light" panose="020F0302020204030204" pitchFamily="34" charset="0"/>
                        </a:rPr>
                        <a:t>2.94%</a:t>
                      </a:r>
                    </a:p>
                    <a:p>
                      <a:pPr marL="0" marR="0" indent="0" algn="ctr" defTabSz="914331" rtl="0" eaLnBrk="1" fontAlgn="auto" latinLnBrk="0" hangingPunct="1">
                        <a:lnSpc>
                          <a:spcPct val="100000"/>
                        </a:lnSpc>
                        <a:spcBef>
                          <a:spcPts val="0"/>
                        </a:spcBef>
                        <a:spcAft>
                          <a:spcPts val="0"/>
                        </a:spcAft>
                        <a:buClrTx/>
                        <a:buSzTx/>
                        <a:buFontTx/>
                        <a:buNone/>
                        <a:tabLst/>
                        <a:defRPr/>
                      </a:pPr>
                      <a:r>
                        <a:rPr lang="en-ZA" sz="1100" b="1" dirty="0" smtClean="0">
                          <a:solidFill>
                            <a:schemeClr val="tx1"/>
                          </a:solidFill>
                          <a:latin typeface="Calibri Light" panose="020F0302020204030204" pitchFamily="34" charset="0"/>
                          <a:cs typeface="Calibri Light" panose="020F0302020204030204" pitchFamily="34" charset="0"/>
                        </a:rPr>
                        <a:t> (14/476)</a:t>
                      </a: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Port Elizabeth</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r>
                        <a:rPr lang="en-US" sz="1100" b="1" kern="1200" dirty="0" smtClean="0">
                          <a:solidFill>
                            <a:schemeClr val="tx1"/>
                          </a:solidFill>
                          <a:latin typeface="Calibri Light"/>
                          <a:ea typeface=""/>
                          <a:cs typeface=""/>
                        </a:rPr>
                        <a:t>Due</a:t>
                      </a:r>
                      <a:r>
                        <a:rPr lang="en-US" sz="1100" b="1" kern="1200" baseline="0" dirty="0" smtClean="0">
                          <a:solidFill>
                            <a:schemeClr val="tx1"/>
                          </a:solidFill>
                          <a:latin typeface="Calibri Light"/>
                          <a:ea typeface=""/>
                          <a:cs typeface=""/>
                        </a:rPr>
                        <a:t> to </a:t>
                      </a:r>
                      <a:r>
                        <a:rPr lang="en-US" sz="1100" b="1" kern="1200" dirty="0" smtClean="0">
                          <a:solidFill>
                            <a:schemeClr val="tx1"/>
                          </a:solidFill>
                          <a:latin typeface="Calibri Light"/>
                          <a:ea typeface=""/>
                          <a:cs typeface=""/>
                        </a:rPr>
                        <a:t>lockdown restrictions,</a:t>
                      </a:r>
                      <a:r>
                        <a:rPr lang="en-US" sz="1100" b="1" kern="1200" baseline="0" dirty="0" smtClean="0">
                          <a:solidFill>
                            <a:schemeClr val="tx1"/>
                          </a:solidFill>
                          <a:latin typeface="Calibri Light"/>
                          <a:ea typeface=""/>
                          <a:cs typeface=""/>
                        </a:rPr>
                        <a:t> </a:t>
                      </a:r>
                      <a:r>
                        <a:rPr lang="en-US" sz="1100" b="1" kern="1200" dirty="0" smtClean="0">
                          <a:solidFill>
                            <a:schemeClr val="tx1"/>
                          </a:solidFill>
                          <a:latin typeface="Calibri Light"/>
                          <a:ea typeface=""/>
                          <a:cs typeface=""/>
                        </a:rPr>
                        <a:t> Inmates rioting against the closure of visits and court appearances. They</a:t>
                      </a:r>
                      <a:r>
                        <a:rPr lang="en-US" sz="1100" b="1" kern="1200" baseline="0" dirty="0" smtClean="0">
                          <a:solidFill>
                            <a:schemeClr val="tx1"/>
                          </a:solidFill>
                          <a:latin typeface="Calibri Light"/>
                          <a:ea typeface=""/>
                          <a:cs typeface=""/>
                        </a:rPr>
                        <a:t> also do not co-operate well during search operations, leading to alleged assaults.</a:t>
                      </a:r>
                      <a:endParaRPr lang="en-GB" sz="1100" b="1" kern="1200" dirty="0">
                        <a:solidFill>
                          <a:schemeClr val="tx1"/>
                        </a:solidFill>
                        <a:latin typeface="Calibri Light"/>
                        <a:ea typeface=""/>
                        <a:cs typeface=""/>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panose="020F0502020204030204" pitchFamily="34" charset="0"/>
                          <a:cs typeface="Calibri" panose="020F0502020204030204" pitchFamily="34" charset="0"/>
                        </a:rPr>
                        <a:t>The restrictions</a:t>
                      </a:r>
                      <a:r>
                        <a:rPr lang="en-US" sz="1100" b="1" baseline="0" dirty="0" smtClean="0">
                          <a:solidFill>
                            <a:schemeClr val="tx1"/>
                          </a:solidFill>
                          <a:latin typeface="Calibri" panose="020F0502020204030204" pitchFamily="34" charset="0"/>
                          <a:cs typeface="Calibri" panose="020F0502020204030204" pitchFamily="34" charset="0"/>
                        </a:rPr>
                        <a:t> on Lockdown had a impact on the frustration levels of inmates , added by required regular search operations to confiscate contraband and offenders  not co-operating. </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panose="020F0502020204030204" pitchFamily="34" charset="0"/>
                          <a:cs typeface="Calibri" panose="020F0502020204030204" pitchFamily="34" charset="0"/>
                        </a:rPr>
                        <a:t>Possible Litigations by </a:t>
                      </a:r>
                      <a:r>
                        <a:rPr lang="en-US" sz="1100" b="1" baseline="0" dirty="0" smtClean="0">
                          <a:solidFill>
                            <a:schemeClr val="tx1"/>
                          </a:solidFill>
                          <a:latin typeface="Calibri" panose="020F0502020204030204" pitchFamily="34" charset="0"/>
                          <a:cs typeface="Calibri" panose="020F0502020204030204" pitchFamily="34" charset="0"/>
                        </a:rPr>
                        <a:t> inmates</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chemeClr val="bg1"/>
                </a:solidFill>
                <a:latin typeface="Arial Black" panose="020B0A04020102020204" pitchFamily="34" charset="0"/>
              </a:rPr>
              <a:t>PERFORMANCE INDICATOR NOT ACHIEVED:</a:t>
            </a:r>
          </a:p>
          <a:p>
            <a:pPr defTabSz="914331" eaLnBrk="1" fontAlgn="t" hangingPunct="1"/>
            <a:r>
              <a:rPr lang="en-US" sz="2400" dirty="0">
                <a:solidFill>
                  <a:schemeClr val="bg1"/>
                </a:solidFill>
              </a:rPr>
              <a:t>Percentage of inmates injured as a result of reported assaults in Correctional Facilities </a:t>
            </a:r>
          </a:p>
          <a:p>
            <a:endParaRPr lang="en-GB" sz="3200" kern="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94114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 xmlns:a16="http://schemas.microsoft.com/office/drawing/2014/main" id="{935013CF-ED1D-4C99-9BBC-342742B95A80}"/>
              </a:ext>
            </a:extLst>
          </p:cNvPr>
          <p:cNvSpPr/>
          <p:nvPr/>
        </p:nvSpPr>
        <p:spPr>
          <a:xfrm rot="5400000">
            <a:off x="4821169"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9" name="TextBox 8"/>
          <p:cNvSpPr txBox="1"/>
          <p:nvPr/>
        </p:nvSpPr>
        <p:spPr>
          <a:xfrm>
            <a:off x="-228600" y="1673596"/>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a:t>
            </a:r>
            <a:r>
              <a:rPr lang="en-GB" sz="1800" b="1" kern="0" dirty="0" smtClean="0">
                <a:solidFill>
                  <a:prstClr val="black"/>
                </a:solidFill>
              </a:rPr>
              <a:t>4. PROJECT PLAN TO ADDRESS UNDER PERFORMANCE</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499472227"/>
              </p:ext>
            </p:extLst>
          </p:nvPr>
        </p:nvGraphicFramePr>
        <p:xfrm>
          <a:off x="215900" y="2276872"/>
          <a:ext cx="10909300" cy="3383280"/>
        </p:xfrm>
        <a:graphic>
          <a:graphicData uri="http://schemas.openxmlformats.org/drawingml/2006/table">
            <a:tbl>
              <a:tblPr firstRow="1" bandRow="1"/>
              <a:tblGrid>
                <a:gridCol w="1945217">
                  <a:extLst>
                    <a:ext uri="{9D8B030D-6E8A-4147-A177-3AD203B41FA5}">
                      <a16:colId xmlns="" xmlns:a16="http://schemas.microsoft.com/office/drawing/2014/main" val="3171785473"/>
                    </a:ext>
                  </a:extLst>
                </a:gridCol>
                <a:gridCol w="2410883">
                  <a:extLst>
                    <a:ext uri="{9D8B030D-6E8A-4147-A177-3AD203B41FA5}">
                      <a16:colId xmlns="" xmlns:a16="http://schemas.microsoft.com/office/drawing/2014/main" val="3177246977"/>
                    </a:ext>
                  </a:extLst>
                </a:gridCol>
                <a:gridCol w="2133600">
                  <a:extLst>
                    <a:ext uri="{9D8B030D-6E8A-4147-A177-3AD203B41FA5}">
                      <a16:colId xmlns="" xmlns:a16="http://schemas.microsoft.com/office/drawing/2014/main" val="1905890460"/>
                    </a:ext>
                  </a:extLst>
                </a:gridCol>
                <a:gridCol w="1981200">
                  <a:extLst>
                    <a:ext uri="{9D8B030D-6E8A-4147-A177-3AD203B41FA5}">
                      <a16:colId xmlns="" xmlns:a16="http://schemas.microsoft.com/office/drawing/2014/main" val="551651354"/>
                    </a:ext>
                  </a:extLst>
                </a:gridCol>
                <a:gridCol w="2438400">
                  <a:extLst>
                    <a:ext uri="{9D8B030D-6E8A-4147-A177-3AD203B41FA5}">
                      <a16:colId xmlns="" xmlns:a16="http://schemas.microsoft.com/office/drawing/2014/main" val="106908959"/>
                    </a:ext>
                  </a:extLst>
                </a:gridCol>
              </a:tblGrid>
              <a:tr h="491271">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MANAGEMENT AREA</a:t>
                      </a:r>
                      <a:endParaRPr lang="en-US" sz="14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ACTIVITY / ACTIVITIES</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RESPONSIBILITY</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TIME FRAME</a:t>
                      </a:r>
                      <a:endParaRPr lang="en-US" sz="14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PROGRESS</a:t>
                      </a:r>
                      <a:endParaRPr lang="en-US" sz="14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extLst>
                  <a:ext uri="{0D108BD9-81ED-4DB2-BD59-A6C34878D82A}">
                    <a16:rowId xmlns="" xmlns:a16="http://schemas.microsoft.com/office/drawing/2014/main" val="2208647457"/>
                  </a:ext>
                </a:extLst>
              </a:tr>
              <a:tr h="1199278">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fontAlgn="t"/>
                      <a:r>
                        <a:rPr lang="en-US" sz="1100" b="1" i="0" u="none" strike="noStrike" dirty="0" smtClean="0">
                          <a:solidFill>
                            <a:srgbClr val="000000"/>
                          </a:solidFill>
                          <a:effectLst/>
                          <a:latin typeface="Calibri" panose="020F0502020204030204" pitchFamily="34" charset="0"/>
                        </a:rPr>
                        <a:t>East London</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Down management of overcrowding.</a:t>
                      </a:r>
                    </a:p>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Reclassification of ill disciplined offenders.  </a:t>
                      </a:r>
                    </a:p>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Implementation</a:t>
                      </a:r>
                      <a:r>
                        <a:rPr lang="en-US" sz="1100" b="1" baseline="0" dirty="0" smtClean="0">
                          <a:solidFill>
                            <a:schemeClr val="tx1"/>
                          </a:solidFill>
                        </a:rPr>
                        <a:t> of a structured day programme to suit the current situation</a:t>
                      </a:r>
                      <a:endParaRPr lang="en-US" sz="1100" b="1" dirty="0">
                        <a:solidFill>
                          <a:schemeClr val="tx1"/>
                        </a:solidFill>
                      </a:endParaRPr>
                    </a:p>
                  </a:txBody>
                  <a:tcPr marL="68580" marR="6858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Area</a:t>
                      </a:r>
                      <a:r>
                        <a:rPr lang="en-US" sz="1100" b="1" baseline="0" dirty="0" smtClean="0">
                          <a:solidFill>
                            <a:schemeClr val="tx1"/>
                          </a:solidFill>
                        </a:rPr>
                        <a:t> Commissioner</a:t>
                      </a:r>
                    </a:p>
                    <a:p>
                      <a:pPr algn="ctr"/>
                      <a:r>
                        <a:rPr lang="en-US" sz="1100" b="1" baseline="0" dirty="0" smtClean="0">
                          <a:solidFill>
                            <a:schemeClr val="tx1"/>
                          </a:solidFill>
                        </a:rPr>
                        <a:t>Regional Head Corrections </a:t>
                      </a:r>
                    </a:p>
                    <a:p>
                      <a:pPr algn="ctr"/>
                      <a:r>
                        <a:rPr lang="en-US" sz="1100" b="1" baseline="0" dirty="0" smtClean="0">
                          <a:solidFill>
                            <a:schemeClr val="tx1"/>
                          </a:solidFill>
                        </a:rPr>
                        <a:t>Regional Head Facilities </a:t>
                      </a:r>
                    </a:p>
                    <a:p>
                      <a:pPr algn="ctr"/>
                      <a:r>
                        <a:rPr lang="en-US" sz="1100" b="1" baseline="0" dirty="0" smtClean="0">
                          <a:solidFill>
                            <a:schemeClr val="tx1"/>
                          </a:solidFill>
                        </a:rPr>
                        <a:t>Regional Commissioner </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Immediately and ongoing </a:t>
                      </a:r>
                    </a:p>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baseline="0" dirty="0" smtClean="0">
                          <a:solidFill>
                            <a:schemeClr val="tx1"/>
                          </a:solidFill>
                        </a:rPr>
                        <a:t>Overcrowding remains a challenge</a:t>
                      </a:r>
                    </a:p>
                    <a:p>
                      <a:pPr marL="0" marR="0" indent="0" algn="ctr" defTabSz="914331" rtl="0" eaLnBrk="1" fontAlgn="auto" latinLnBrk="0" hangingPunct="1">
                        <a:lnSpc>
                          <a:spcPct val="100000"/>
                        </a:lnSpc>
                        <a:spcBef>
                          <a:spcPts val="0"/>
                        </a:spcBef>
                        <a:spcAft>
                          <a:spcPts val="0"/>
                        </a:spcAft>
                        <a:buClrTx/>
                        <a:buSzTx/>
                        <a:buFontTx/>
                        <a:buNone/>
                        <a:tabLst/>
                        <a:defRPr/>
                      </a:pPr>
                      <a:r>
                        <a:rPr lang="en-US" sz="1100" b="1" baseline="0" dirty="0" smtClean="0">
                          <a:solidFill>
                            <a:schemeClr val="tx1"/>
                          </a:solidFill>
                        </a:rPr>
                        <a:t>Number of incidents fluctuates for each month  due to  lockdown restrictions </a:t>
                      </a:r>
                      <a:endParaRPr lang="en-US" sz="1100" b="1" dirty="0" smtClean="0">
                        <a:solidFill>
                          <a:schemeClr val="tx1"/>
                        </a:solidFill>
                      </a:endParaRPr>
                    </a:p>
                    <a:p>
                      <a:pPr algn="ctr"/>
                      <a:r>
                        <a:rPr lang="en-US" sz="1100" b="1" baseline="0" dirty="0" smtClean="0">
                          <a:solidFill>
                            <a:schemeClr val="tx1"/>
                          </a:solidFill>
                        </a:rPr>
                        <a:t>18/9/12=39</a:t>
                      </a:r>
                    </a:p>
                    <a:p>
                      <a:pPr algn="ctr"/>
                      <a:r>
                        <a:rPr lang="en-US" sz="1100" b="1" baseline="0" dirty="0" smtClean="0">
                          <a:solidFill>
                            <a:schemeClr val="tx1"/>
                          </a:solidFill>
                        </a:rPr>
                        <a:t>14/27/19=98</a:t>
                      </a:r>
                    </a:p>
                    <a:p>
                      <a:pPr algn="ctr"/>
                      <a:endParaRPr lang="en-US" sz="1100" b="1" baseline="0" dirty="0" smtClean="0">
                        <a:solidFill>
                          <a:schemeClr val="tx1"/>
                        </a:solidFill>
                      </a:endParaRPr>
                    </a:p>
                  </a:txBody>
                  <a:tcPr marL="68580" marR="6858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796501867"/>
                  </a:ext>
                </a:extLst>
              </a:tr>
              <a:tr h="1358219">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fontAlgn="t"/>
                      <a:r>
                        <a:rPr lang="en-US" sz="1100" b="1" i="0" u="none" strike="noStrike" dirty="0" smtClean="0">
                          <a:solidFill>
                            <a:srgbClr val="000000"/>
                          </a:solidFill>
                          <a:effectLst/>
                          <a:latin typeface="Calibri" panose="020F0502020204030204" pitchFamily="34" charset="0"/>
                        </a:rPr>
                        <a:t>St Albans </a:t>
                      </a:r>
                      <a:endParaRPr lang="en-US" sz="1100" b="1" i="0" u="none" strike="noStrike" dirty="0">
                        <a:solidFill>
                          <a:srgbClr val="000000"/>
                        </a:solidFill>
                        <a:effectLst/>
                        <a:latin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Down management of overcrowding.</a:t>
                      </a:r>
                    </a:p>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Reclassification of ill disciplined offenders.  </a:t>
                      </a:r>
                    </a:p>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Implementation</a:t>
                      </a:r>
                      <a:r>
                        <a:rPr lang="en-US" sz="1100" b="1" baseline="0" dirty="0" smtClean="0">
                          <a:solidFill>
                            <a:schemeClr val="tx1"/>
                          </a:solidFill>
                        </a:rPr>
                        <a:t> of a structured day programme to suit the current situation</a:t>
                      </a:r>
                      <a:endParaRPr lang="en-US" sz="1100" b="1" dirty="0">
                        <a:solidFill>
                          <a:schemeClr val="tx1"/>
                        </a:solidFill>
                      </a:endParaRPr>
                    </a:p>
                  </a:txBody>
                  <a:tcPr marL="68580" marR="6858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Area</a:t>
                      </a:r>
                      <a:r>
                        <a:rPr lang="en-US" sz="1100" b="1" baseline="0" dirty="0" smtClean="0">
                          <a:solidFill>
                            <a:schemeClr val="tx1"/>
                          </a:solidFill>
                        </a:rPr>
                        <a:t> Commissioner</a:t>
                      </a:r>
                    </a:p>
                    <a:p>
                      <a:pPr algn="ctr"/>
                      <a:r>
                        <a:rPr lang="en-US" sz="1100" b="1" baseline="0" dirty="0" smtClean="0">
                          <a:solidFill>
                            <a:schemeClr val="tx1"/>
                          </a:solidFill>
                        </a:rPr>
                        <a:t>Regional Head Corrections </a:t>
                      </a:r>
                    </a:p>
                    <a:p>
                      <a:pPr algn="ctr"/>
                      <a:r>
                        <a:rPr lang="en-US" sz="1100" b="1" baseline="0" dirty="0" smtClean="0">
                          <a:solidFill>
                            <a:schemeClr val="tx1"/>
                          </a:solidFill>
                        </a:rPr>
                        <a:t>Regional Head Facilities </a:t>
                      </a:r>
                    </a:p>
                    <a:p>
                      <a:pPr algn="ctr"/>
                      <a:r>
                        <a:rPr lang="en-US" sz="1100" b="1" baseline="0" dirty="0" smtClean="0">
                          <a:solidFill>
                            <a:schemeClr val="tx1"/>
                          </a:solidFill>
                        </a:rPr>
                        <a:t>Regional Commissioner</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Immediately and ongoing </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Implement assault prevention plan and management involvement.</a:t>
                      </a:r>
                    </a:p>
                    <a:p>
                      <a:pPr marL="0" marR="0" indent="0" algn="ctr" defTabSz="914331" rtl="0" eaLnBrk="1" fontAlgn="auto" latinLnBrk="0" hangingPunct="1">
                        <a:lnSpc>
                          <a:spcPct val="100000"/>
                        </a:lnSpc>
                        <a:spcBef>
                          <a:spcPts val="0"/>
                        </a:spcBef>
                        <a:spcAft>
                          <a:spcPts val="0"/>
                        </a:spcAft>
                        <a:buClrTx/>
                        <a:buSzTx/>
                        <a:buFontTx/>
                        <a:buNone/>
                        <a:tabLst/>
                        <a:defRPr/>
                      </a:pPr>
                      <a:r>
                        <a:rPr lang="en-US" sz="1100" b="1" baseline="0" dirty="0" smtClean="0">
                          <a:solidFill>
                            <a:schemeClr val="tx1"/>
                          </a:solidFill>
                        </a:rPr>
                        <a:t>Number of incidents fluctuates for each month  due to  lockdown restrictions </a:t>
                      </a:r>
                      <a:endParaRPr lang="en-US" sz="1100" b="1" dirty="0" smtClean="0">
                        <a:solidFill>
                          <a:schemeClr val="tx1"/>
                        </a:solidFill>
                      </a:endParaRPr>
                    </a:p>
                    <a:p>
                      <a:pPr algn="ctr"/>
                      <a:endParaRPr lang="en-US" sz="1100" b="1" dirty="0" smtClean="0">
                        <a:solidFill>
                          <a:schemeClr val="tx1"/>
                        </a:solidFill>
                      </a:endParaRPr>
                    </a:p>
                    <a:p>
                      <a:pPr algn="ctr"/>
                      <a:r>
                        <a:rPr lang="en-US" sz="1100" b="1" dirty="0" smtClean="0">
                          <a:solidFill>
                            <a:schemeClr val="tx1"/>
                          </a:solidFill>
                        </a:rPr>
                        <a:t>33/50/95=178</a:t>
                      </a:r>
                    </a:p>
                    <a:p>
                      <a:pPr algn="ctr"/>
                      <a:r>
                        <a:rPr lang="en-US" sz="1100" b="1" dirty="0" smtClean="0">
                          <a:solidFill>
                            <a:schemeClr val="tx1"/>
                          </a:solidFill>
                        </a:rPr>
                        <a:t>27/18/42=265</a:t>
                      </a:r>
                    </a:p>
                  </a:txBody>
                  <a:tcPr marL="68580" marR="6858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950242310"/>
                  </a:ext>
                </a:extLst>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rgbClr val="FFFFFF"/>
                </a:solidFill>
                <a:latin typeface="Arial Black" panose="020B0A04020102020204" pitchFamily="34" charset="0"/>
              </a:rPr>
              <a:t>PLAN TO ADDRESS UNDER PERFORMANCE:</a:t>
            </a:r>
          </a:p>
          <a:p>
            <a:r>
              <a:rPr lang="en-US" sz="2400" kern="0" dirty="0">
                <a:solidFill>
                  <a:schemeClr val="bg1"/>
                </a:solidFill>
                <a:latin typeface="Arial Black" panose="020B0A04020102020204" pitchFamily="34" charset="0"/>
              </a:rPr>
              <a:t>Percentage of inmates injured as a result of reported assaults in Correctional Facilities</a:t>
            </a:r>
            <a:endParaRPr lang="en-ZA" sz="2400" kern="0" dirty="0">
              <a:solidFill>
                <a:schemeClr val="bg1"/>
              </a:solidFill>
              <a:latin typeface="Arial Black" panose="020B0A04020102020204" pitchFamily="34" charset="0"/>
            </a:endParaRPr>
          </a:p>
          <a:p>
            <a:endParaRPr lang="en-GB" sz="3200" kern="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3000608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4821169"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5" name="Title 1"/>
          <p:cNvSpPr txBox="1">
            <a:spLocks/>
          </p:cNvSpPr>
          <p:nvPr/>
        </p:nvSpPr>
        <p:spPr>
          <a:xfrm>
            <a:off x="63103" y="0"/>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chemeClr val="bg1"/>
                </a:solidFill>
                <a:latin typeface="Arial Black" panose="020B0A04020102020204" pitchFamily="34" charset="0"/>
              </a:rPr>
              <a:t>PERFORMANCE INDICATOR NOT ACHIEVED:</a:t>
            </a:r>
          </a:p>
          <a:p>
            <a:r>
              <a:rPr lang="en-US" sz="2400" kern="0" dirty="0">
                <a:solidFill>
                  <a:schemeClr val="bg1"/>
                </a:solidFill>
                <a:latin typeface="Arial Black" panose="020B0A04020102020204" pitchFamily="34" charset="0"/>
              </a:rPr>
              <a:t>Percentage of overcrowding in correctional facilities in excess of approved  </a:t>
            </a:r>
            <a:r>
              <a:rPr lang="en-US" sz="2400" kern="0" dirty="0" smtClean="0">
                <a:solidFill>
                  <a:schemeClr val="bg1"/>
                </a:solidFill>
                <a:latin typeface="Arial Black" panose="020B0A04020102020204" pitchFamily="34" charset="0"/>
              </a:rPr>
              <a:t>bed-space </a:t>
            </a:r>
            <a:r>
              <a:rPr lang="en-US" sz="2400" kern="0" dirty="0">
                <a:solidFill>
                  <a:schemeClr val="bg1"/>
                </a:solidFill>
                <a:latin typeface="Arial Black" panose="020B0A04020102020204" pitchFamily="34" charset="0"/>
              </a:rPr>
              <a:t>capacity</a:t>
            </a:r>
            <a:endParaRPr lang="en-GB" sz="3200" kern="0" dirty="0">
              <a:solidFill>
                <a:schemeClr val="bg1"/>
              </a:solidFill>
              <a:latin typeface="Arial Black" panose="020B0A04020102020204" pitchFamily="34" charset="0"/>
            </a:endParaRPr>
          </a:p>
        </p:txBody>
      </p:sp>
      <p:sp>
        <p:nvSpPr>
          <p:cNvPr id="8" name="TextBox 7"/>
          <p:cNvSpPr txBox="1"/>
          <p:nvPr/>
        </p:nvSpPr>
        <p:spPr>
          <a:xfrm>
            <a:off x="266700" y="1479034"/>
            <a:ext cx="8928319"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1. REGIONAL TARGET VERSUS PERFORMANCE FOR </a:t>
            </a:r>
            <a:r>
              <a:rPr lang="en-GB" sz="1800" b="1" kern="0" dirty="0" smtClean="0">
                <a:solidFill>
                  <a:prstClr val="black"/>
                </a:solidFill>
              </a:rPr>
              <a:t>2</a:t>
            </a:r>
            <a:r>
              <a:rPr lang="en-GB" sz="1800" b="1" kern="0" baseline="30000" dirty="0" smtClean="0">
                <a:solidFill>
                  <a:prstClr val="black"/>
                </a:solidFill>
              </a:rPr>
              <a:t>nd</a:t>
            </a:r>
            <a:r>
              <a:rPr lang="en-GB" sz="1800" b="1" kern="0" dirty="0" smtClean="0">
                <a:solidFill>
                  <a:prstClr val="black"/>
                </a:solidFill>
              </a:rPr>
              <a:t> QUARTER </a:t>
            </a:r>
            <a:r>
              <a:rPr lang="en-GB" sz="1800" b="1" kern="0" dirty="0">
                <a:solidFill>
                  <a:prstClr val="black"/>
                </a:solidFill>
              </a:rPr>
              <a:t>(2020/2021) </a:t>
            </a:r>
            <a:endParaRPr lang="en-ZA" sz="1800" b="1" kern="0" dirty="0">
              <a:solidFill>
                <a:prstClr val="black"/>
              </a:solidFill>
            </a:endParaRPr>
          </a:p>
        </p:txBody>
      </p:sp>
      <p:sp>
        <p:nvSpPr>
          <p:cNvPr id="9" name="TextBox 8"/>
          <p:cNvSpPr txBox="1"/>
          <p:nvPr/>
        </p:nvSpPr>
        <p:spPr>
          <a:xfrm>
            <a:off x="278219" y="2941135"/>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a:t>
            </a:r>
            <a:r>
              <a:rPr lang="en-GB" sz="1800" b="1" kern="0" dirty="0" smtClean="0">
                <a:solidFill>
                  <a:prstClr val="black"/>
                </a:solidFill>
              </a:rPr>
              <a:t>2</a:t>
            </a:r>
            <a:r>
              <a:rPr lang="en-GB" sz="1800" b="1" kern="0" dirty="0">
                <a:solidFill>
                  <a:prstClr val="black"/>
                </a:solidFill>
              </a:rPr>
              <a:t>. SOURCE OF </a:t>
            </a:r>
            <a:r>
              <a:rPr lang="en-GB" sz="1800" b="1" kern="0" dirty="0" smtClean="0">
                <a:solidFill>
                  <a:prstClr val="black"/>
                </a:solidFill>
              </a:rPr>
              <a:t>UNDER-ACHIEVEMENT AT MANAGEMENT AREA LEVEL</a:t>
            </a:r>
            <a:endParaRPr lang="en-ZA" sz="1800" b="1" kern="0"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328259566"/>
              </p:ext>
            </p:extLst>
          </p:nvPr>
        </p:nvGraphicFramePr>
        <p:xfrm>
          <a:off x="278219" y="1848366"/>
          <a:ext cx="11658600" cy="1021080"/>
        </p:xfrm>
        <a:graphic>
          <a:graphicData uri="http://schemas.openxmlformats.org/drawingml/2006/table">
            <a:tbl>
              <a:tblPr firstRow="1" bandRow="1"/>
              <a:tblGrid>
                <a:gridCol w="1295400">
                  <a:extLst>
                    <a:ext uri="{9D8B030D-6E8A-4147-A177-3AD203B41FA5}">
                      <a16:colId xmlns:a16="http://schemas.microsoft.com/office/drawing/2014/main" xmlns="" val="3171785473"/>
                    </a:ext>
                  </a:extLst>
                </a:gridCol>
                <a:gridCol w="1295400">
                  <a:extLst>
                    <a:ext uri="{9D8B030D-6E8A-4147-A177-3AD203B41FA5}">
                      <a16:colId xmlns:a16="http://schemas.microsoft.com/office/drawing/2014/main" xmlns="" val="3307568538"/>
                    </a:ext>
                  </a:extLst>
                </a:gridCol>
                <a:gridCol w="1295400">
                  <a:extLst>
                    <a:ext uri="{9D8B030D-6E8A-4147-A177-3AD203B41FA5}">
                      <a16:colId xmlns:a16="http://schemas.microsoft.com/office/drawing/2014/main" xmlns="" val="3177246977"/>
                    </a:ext>
                  </a:extLst>
                </a:gridCol>
                <a:gridCol w="1295400">
                  <a:extLst>
                    <a:ext uri="{9D8B030D-6E8A-4147-A177-3AD203B41FA5}">
                      <a16:colId xmlns:a16="http://schemas.microsoft.com/office/drawing/2014/main" xmlns="" val="1905890460"/>
                    </a:ext>
                  </a:extLst>
                </a:gridCol>
                <a:gridCol w="1295400">
                  <a:extLst>
                    <a:ext uri="{9D8B030D-6E8A-4147-A177-3AD203B41FA5}">
                      <a16:colId xmlns:a16="http://schemas.microsoft.com/office/drawing/2014/main" xmlns="" val="551651354"/>
                    </a:ext>
                  </a:extLst>
                </a:gridCol>
                <a:gridCol w="1295400">
                  <a:extLst>
                    <a:ext uri="{9D8B030D-6E8A-4147-A177-3AD203B41FA5}">
                      <a16:colId xmlns:a16="http://schemas.microsoft.com/office/drawing/2014/main" xmlns="" val="106908959"/>
                    </a:ext>
                  </a:extLst>
                </a:gridCol>
                <a:gridCol w="1295400">
                  <a:extLst>
                    <a:ext uri="{9D8B030D-6E8A-4147-A177-3AD203B41FA5}">
                      <a16:colId xmlns:a16="http://schemas.microsoft.com/office/drawing/2014/main" xmlns="" val="2307743238"/>
                    </a:ext>
                  </a:extLst>
                </a:gridCol>
                <a:gridCol w="1295400">
                  <a:extLst>
                    <a:ext uri="{9D8B030D-6E8A-4147-A177-3AD203B41FA5}">
                      <a16:colId xmlns:a16="http://schemas.microsoft.com/office/drawing/2014/main" xmlns="" val="2723634297"/>
                    </a:ext>
                  </a:extLst>
                </a:gridCol>
                <a:gridCol w="1295400">
                  <a:extLst>
                    <a:ext uri="{9D8B030D-6E8A-4147-A177-3AD203B41FA5}">
                      <a16:colId xmlns:a16="http://schemas.microsoft.com/office/drawing/2014/main" xmlns="" val="971921"/>
                    </a:ext>
                  </a:extLst>
                </a:gridCol>
              </a:tblGrid>
              <a:tr h="375654">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REGION</a:t>
                      </a:r>
                      <a:endParaRPr lang="en-ZA" sz="1100" dirty="0">
                        <a:solidFill>
                          <a:schemeClr val="bg1"/>
                        </a:solidFil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JULY</a:t>
                      </a:r>
                      <a:r>
                        <a:rPr lang="en-ZA" sz="1100" baseline="0" dirty="0" smtClean="0">
                          <a:solidFill>
                            <a:schemeClr val="bg1"/>
                          </a:solidFill>
                        </a:rPr>
                        <a:t> </a:t>
                      </a:r>
                      <a:r>
                        <a:rPr lang="en-ZA" sz="1100" dirty="0" smtClean="0">
                          <a:solidFill>
                            <a:schemeClr val="bg1"/>
                          </a:solidFill>
                        </a:rPr>
                        <a:t>2020</a:t>
                      </a:r>
                      <a:br>
                        <a:rPr lang="en-ZA" sz="1100" dirty="0" smtClean="0">
                          <a:solidFill>
                            <a:schemeClr val="bg1"/>
                          </a:solidFill>
                        </a:rPr>
                      </a:br>
                      <a:r>
                        <a:rPr lang="en-ZA" sz="1100" dirty="0" smtClean="0">
                          <a:solidFill>
                            <a:schemeClr val="bg1"/>
                          </a:solidFill>
                        </a:rPr>
                        <a:t>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JULY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AUGUST</a:t>
                      </a:r>
                      <a:r>
                        <a:rPr lang="en-ZA" sz="1100" baseline="0" dirty="0" smtClean="0">
                          <a:solidFill>
                            <a:schemeClr val="bg1"/>
                          </a:solidFill>
                        </a:rPr>
                        <a:t> </a:t>
                      </a:r>
                      <a:r>
                        <a:rPr lang="en-ZA" sz="1100" dirty="0" smtClean="0">
                          <a:solidFill>
                            <a:schemeClr val="bg1"/>
                          </a:solidFill>
                        </a:rPr>
                        <a:t>2020</a:t>
                      </a:r>
                      <a:br>
                        <a:rPr lang="en-ZA" sz="1100" dirty="0" smtClean="0">
                          <a:solidFill>
                            <a:schemeClr val="bg1"/>
                          </a:solidFill>
                        </a:rPr>
                      </a:br>
                      <a:r>
                        <a:rPr lang="en-ZA" sz="1100" dirty="0" smtClean="0">
                          <a:solidFill>
                            <a:schemeClr val="bg1"/>
                          </a:solidFill>
                        </a:rPr>
                        <a:t>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AUGUST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SEPTEMBER 2020 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SEPTEMBER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Q2 TARGET: 2020-2021</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extLst>
                  <a:ext uri="{0D108BD9-81ED-4DB2-BD59-A6C34878D82A}">
                    <a16:rowId xmlns:a16="http://schemas.microsoft.com/office/drawing/2014/main" xmlns="" val="2208647457"/>
                  </a:ext>
                </a:extLst>
              </a:tr>
              <a:tr h="562636">
                <a:tc>
                  <a:txBody>
                    <a:bodyPr/>
                    <a:lstStyle/>
                    <a:p>
                      <a:r>
                        <a:rPr lang="en-ZA" sz="1100" b="1" dirty="0" smtClean="0">
                          <a:solidFill>
                            <a:schemeClr val="tx1"/>
                          </a:solidFill>
                          <a:latin typeface="Calibri Light" panose="020F0302020204030204" pitchFamily="34" charset="0"/>
                          <a:cs typeface="Calibri Light" panose="020F0302020204030204" pitchFamily="34" charset="0"/>
                        </a:rPr>
                        <a:t>Eastern Cape </a:t>
                      </a:r>
                      <a:endParaRPr lang="en-ZA"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38%</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46.23%</a:t>
                      </a:r>
                    </a:p>
                    <a:p>
                      <a:pPr algn="ctr"/>
                      <a:r>
                        <a:rPr lang="en-US" sz="1100" b="1" dirty="0" smtClean="0">
                          <a:solidFill>
                            <a:schemeClr val="tx1"/>
                          </a:solidFill>
                        </a:rPr>
                        <a:t>(5939/12846)</a:t>
                      </a:r>
                    </a:p>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38%</a:t>
                      </a:r>
                    </a:p>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43.84%</a:t>
                      </a:r>
                    </a:p>
                    <a:p>
                      <a:pPr algn="ctr"/>
                      <a:r>
                        <a:rPr lang="en-US" sz="1100" b="1" dirty="0" smtClean="0">
                          <a:solidFill>
                            <a:schemeClr val="tx1"/>
                          </a:solidFill>
                        </a:rPr>
                        <a:t>(5632/12846)</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38%</a:t>
                      </a:r>
                      <a:br>
                        <a:rPr lang="en-US" sz="1100" b="1" dirty="0" smtClean="0">
                          <a:solidFill>
                            <a:schemeClr val="tx1"/>
                          </a:solidFill>
                        </a:rPr>
                      </a:b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45.64%</a:t>
                      </a:r>
                    </a:p>
                    <a:p>
                      <a:pPr algn="ctr"/>
                      <a:r>
                        <a:rPr lang="en-US" sz="1100" b="1" dirty="0" smtClean="0">
                          <a:solidFill>
                            <a:schemeClr val="tx1"/>
                          </a:solidFill>
                        </a:rPr>
                        <a:t>(5863/12846)</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38%</a:t>
                      </a:r>
                      <a:br>
                        <a:rPr lang="en-US" sz="1100" b="1" dirty="0" smtClean="0">
                          <a:solidFill>
                            <a:schemeClr val="tx1"/>
                          </a:solidFill>
                        </a:rPr>
                      </a:b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45.64%</a:t>
                      </a:r>
                    </a:p>
                    <a:p>
                      <a:pPr algn="ctr"/>
                      <a:r>
                        <a:rPr lang="en-US" sz="1100" b="1" dirty="0" smtClean="0">
                          <a:solidFill>
                            <a:schemeClr val="tx1"/>
                          </a:solidFill>
                        </a:rPr>
                        <a:t>(5863/12846)</a:t>
                      </a:r>
                    </a:p>
                    <a:p>
                      <a:pPr algn="ctr"/>
                      <a:r>
                        <a:rPr lang="en-US" sz="1100" b="1" dirty="0" smtClean="0">
                          <a:solidFill>
                            <a:schemeClr val="tx1"/>
                          </a:solidFill>
                        </a:rPr>
                        <a:t> </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796501867"/>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278833501"/>
              </p:ext>
            </p:extLst>
          </p:nvPr>
        </p:nvGraphicFramePr>
        <p:xfrm>
          <a:off x="278219" y="3310467"/>
          <a:ext cx="11658600" cy="2987040"/>
        </p:xfrm>
        <a:graphic>
          <a:graphicData uri="http://schemas.openxmlformats.org/drawingml/2006/table">
            <a:tbl>
              <a:tblPr firstRow="1" bandRow="1"/>
              <a:tblGrid>
                <a:gridCol w="1295400">
                  <a:extLst>
                    <a:ext uri="{9D8B030D-6E8A-4147-A177-3AD203B41FA5}">
                      <a16:colId xmlns:a16="http://schemas.microsoft.com/office/drawing/2014/main" xmlns="" val="3171785473"/>
                    </a:ext>
                  </a:extLst>
                </a:gridCol>
                <a:gridCol w="1295400">
                  <a:extLst>
                    <a:ext uri="{9D8B030D-6E8A-4147-A177-3AD203B41FA5}">
                      <a16:colId xmlns:a16="http://schemas.microsoft.com/office/drawing/2014/main" xmlns="" val="3307568538"/>
                    </a:ext>
                  </a:extLst>
                </a:gridCol>
                <a:gridCol w="1295400">
                  <a:extLst>
                    <a:ext uri="{9D8B030D-6E8A-4147-A177-3AD203B41FA5}">
                      <a16:colId xmlns:a16="http://schemas.microsoft.com/office/drawing/2014/main" xmlns="" val="3177246977"/>
                    </a:ext>
                  </a:extLst>
                </a:gridCol>
                <a:gridCol w="1295400">
                  <a:extLst>
                    <a:ext uri="{9D8B030D-6E8A-4147-A177-3AD203B41FA5}">
                      <a16:colId xmlns:a16="http://schemas.microsoft.com/office/drawing/2014/main" xmlns="" val="1905890460"/>
                    </a:ext>
                  </a:extLst>
                </a:gridCol>
                <a:gridCol w="1295400">
                  <a:extLst>
                    <a:ext uri="{9D8B030D-6E8A-4147-A177-3AD203B41FA5}">
                      <a16:colId xmlns:a16="http://schemas.microsoft.com/office/drawing/2014/main" xmlns="" val="551651354"/>
                    </a:ext>
                  </a:extLst>
                </a:gridCol>
                <a:gridCol w="1295400">
                  <a:extLst>
                    <a:ext uri="{9D8B030D-6E8A-4147-A177-3AD203B41FA5}">
                      <a16:colId xmlns:a16="http://schemas.microsoft.com/office/drawing/2014/main" xmlns="" val="106908959"/>
                    </a:ext>
                  </a:extLst>
                </a:gridCol>
                <a:gridCol w="1295400">
                  <a:extLst>
                    <a:ext uri="{9D8B030D-6E8A-4147-A177-3AD203B41FA5}">
                      <a16:colId xmlns:a16="http://schemas.microsoft.com/office/drawing/2014/main" xmlns="" val="2307743238"/>
                    </a:ext>
                  </a:extLst>
                </a:gridCol>
                <a:gridCol w="1295400">
                  <a:extLst>
                    <a:ext uri="{9D8B030D-6E8A-4147-A177-3AD203B41FA5}">
                      <a16:colId xmlns:a16="http://schemas.microsoft.com/office/drawing/2014/main" xmlns="" val="2723634297"/>
                    </a:ext>
                  </a:extLst>
                </a:gridCol>
                <a:gridCol w="1295400">
                  <a:extLst>
                    <a:ext uri="{9D8B030D-6E8A-4147-A177-3AD203B41FA5}">
                      <a16:colId xmlns:a16="http://schemas.microsoft.com/office/drawing/2014/main" xmlns="" val="971921"/>
                    </a:ext>
                  </a:extLst>
                </a:gridCol>
              </a:tblGrid>
              <a:tr h="375654">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MANAGEMENT AREA</a:t>
                      </a:r>
                      <a:endParaRPr lang="en-ZA" sz="11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JULY 2020</a:t>
                      </a:r>
                      <a:br>
                        <a:rPr lang="en-ZA" sz="1100" b="1" kern="1200" dirty="0" smtClean="0">
                          <a:solidFill>
                            <a:schemeClr val="bg1"/>
                          </a:solidFill>
                          <a:latin typeface="Arial"/>
                          <a:ea typeface=""/>
                          <a:cs typeface="Arial"/>
                        </a:rPr>
                      </a:br>
                      <a:r>
                        <a:rPr lang="en-ZA" sz="1100" b="1" kern="1200" dirty="0" smtClean="0">
                          <a:solidFill>
                            <a:schemeClr val="bg1"/>
                          </a:solidFill>
                          <a:latin typeface="Arial"/>
                          <a:ea typeface=""/>
                          <a:cs typeface="Arial"/>
                        </a:rPr>
                        <a:t>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JULY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AUGUST 2020</a:t>
                      </a:r>
                      <a:br>
                        <a:rPr lang="en-ZA" sz="1100" b="1" kern="1200" dirty="0" smtClean="0">
                          <a:solidFill>
                            <a:schemeClr val="bg1"/>
                          </a:solidFill>
                          <a:latin typeface="Arial"/>
                          <a:ea typeface=""/>
                          <a:cs typeface="Arial"/>
                        </a:rPr>
                      </a:br>
                      <a:r>
                        <a:rPr lang="en-ZA" sz="1100" b="1" kern="1200" dirty="0" smtClean="0">
                          <a:solidFill>
                            <a:schemeClr val="bg1"/>
                          </a:solidFill>
                          <a:latin typeface="Arial"/>
                          <a:ea typeface=""/>
                          <a:cs typeface="Arial"/>
                        </a:rPr>
                        <a:t>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AUGUST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SEPTEMBER 2020 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SEPTEMBER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Q2 TARGET: 2020-2021</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xmlns="" val="2208647457"/>
                  </a:ext>
                </a:extLst>
              </a:tr>
              <a:tr h="375654">
                <a:tc>
                  <a:txBody>
                    <a:bodyPr/>
                    <a:lstStyle/>
                    <a:p>
                      <a:r>
                        <a:rPr lang="en-ZA" sz="1200" b="1" dirty="0" smtClean="0">
                          <a:solidFill>
                            <a:schemeClr val="tx1"/>
                          </a:solidFill>
                          <a:latin typeface="Calibri Light" panose="020F0302020204030204" pitchFamily="34" charset="0"/>
                          <a:cs typeface="Calibri Light" panose="020F0302020204030204" pitchFamily="34" charset="0"/>
                        </a:rPr>
                        <a:t>Amathole</a:t>
                      </a:r>
                      <a:endParaRPr lang="en-ZA" sz="12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rPr>
                        <a:t>38%</a:t>
                      </a:r>
                      <a:endParaRPr lang="en-US" sz="1100" b="1" dirty="0" smtClean="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54.04%</a:t>
                      </a:r>
                    </a:p>
                    <a:p>
                      <a:pPr algn="ctr"/>
                      <a:r>
                        <a:rPr lang="en-US" sz="1100" b="1" dirty="0" smtClean="0">
                          <a:solidFill>
                            <a:schemeClr val="tx1"/>
                          </a:solidFill>
                        </a:rPr>
                        <a:t>(802/1484)</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38%</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51.48%</a:t>
                      </a:r>
                    </a:p>
                    <a:p>
                      <a:pPr algn="ctr"/>
                      <a:r>
                        <a:rPr lang="en-US" sz="1100" b="1" dirty="0" smtClean="0">
                          <a:solidFill>
                            <a:schemeClr val="tx1"/>
                          </a:solidFill>
                        </a:rPr>
                        <a:t>(764/1484)</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rPr>
                        <a:t>38%</a:t>
                      </a:r>
                      <a:endParaRPr lang="en-US" sz="1100" b="1" dirty="0" smtClean="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56.33%</a:t>
                      </a:r>
                    </a:p>
                    <a:p>
                      <a:pPr algn="ctr"/>
                      <a:r>
                        <a:rPr lang="en-US" sz="1100" b="1" dirty="0" smtClean="0">
                          <a:solidFill>
                            <a:schemeClr val="tx1"/>
                          </a:solidFill>
                        </a:rPr>
                        <a:t>(836/1484)</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rPr>
                        <a:t>38%</a:t>
                      </a:r>
                      <a:endParaRPr lang="en-US" sz="1100" b="1" dirty="0" smtClean="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56.33%</a:t>
                      </a:r>
                    </a:p>
                    <a:p>
                      <a:pPr algn="ctr"/>
                      <a:r>
                        <a:rPr lang="en-US" sz="1100" b="1" dirty="0" smtClean="0">
                          <a:solidFill>
                            <a:schemeClr val="tx1"/>
                          </a:solidFill>
                        </a:rPr>
                        <a:t>(836/1484)</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796501867"/>
                  </a:ext>
                </a:extLst>
              </a:tr>
              <a:tr h="375654">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East London</a:t>
                      </a:r>
                      <a:r>
                        <a:rPr lang="en-US" sz="1100" b="1" baseline="0" dirty="0" smtClean="0">
                          <a:solidFill>
                            <a:schemeClr val="tx1"/>
                          </a:solidFill>
                          <a:latin typeface="Calibri Light" panose="020F0302020204030204" pitchFamily="34" charset="0"/>
                          <a:cs typeface="Calibri Light" panose="020F0302020204030204" pitchFamily="34" charset="0"/>
                        </a:rPr>
                        <a:t>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smtClean="0">
                          <a:solidFill>
                            <a:schemeClr val="tx1"/>
                          </a:solidFill>
                        </a:rPr>
                        <a:t>38%</a:t>
                      </a:r>
                      <a:endParaRPr lang="en-US" sz="1100" b="1" dirty="0" smtClean="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61.01%</a:t>
                      </a:r>
                    </a:p>
                    <a:p>
                      <a:pPr algn="ctr"/>
                      <a:r>
                        <a:rPr lang="en-US" sz="1100" b="1" dirty="0" smtClean="0">
                          <a:solidFill>
                            <a:schemeClr val="tx1"/>
                          </a:solidFill>
                        </a:rPr>
                        <a:t>(/1394/22853</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100" b="1" smtClean="0">
                          <a:solidFill>
                            <a:schemeClr val="tx1"/>
                          </a:solidFill>
                        </a:rPr>
                        <a:t>38%</a:t>
                      </a:r>
                      <a:endParaRPr lang="en-US" sz="1100" b="1" dirty="0" smtClean="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60.18%</a:t>
                      </a:r>
                    </a:p>
                    <a:p>
                      <a:pPr algn="ctr"/>
                      <a:r>
                        <a:rPr lang="en-US" sz="1100" b="1" dirty="0" smtClean="0">
                          <a:solidFill>
                            <a:schemeClr val="tx1"/>
                          </a:solidFill>
                        </a:rPr>
                        <a:t>(1375/22853</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100" b="1" smtClean="0">
                          <a:solidFill>
                            <a:schemeClr val="tx1"/>
                          </a:solidFill>
                        </a:rPr>
                        <a:t>38%</a:t>
                      </a:r>
                      <a:endParaRPr lang="en-US" sz="1100" b="1" dirty="0" smtClean="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61.71%</a:t>
                      </a:r>
                    </a:p>
                    <a:p>
                      <a:pPr algn="ctr"/>
                      <a:r>
                        <a:rPr lang="en-US" sz="1100" b="1" dirty="0" smtClean="0">
                          <a:solidFill>
                            <a:schemeClr val="tx1"/>
                          </a:solidFill>
                        </a:rPr>
                        <a:t>(1410/22853</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100" b="1" smtClean="0">
                          <a:solidFill>
                            <a:schemeClr val="tx1"/>
                          </a:solidFill>
                        </a:rPr>
                        <a:t>38%</a:t>
                      </a:r>
                      <a:endParaRPr lang="en-US" sz="1100" b="1" dirty="0" smtClean="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61.71%</a:t>
                      </a:r>
                    </a:p>
                    <a:p>
                      <a:pPr algn="ctr"/>
                      <a:r>
                        <a:rPr lang="en-US" sz="1100" b="1" dirty="0" smtClean="0">
                          <a:solidFill>
                            <a:schemeClr val="tx1"/>
                          </a:solidFill>
                        </a:rPr>
                        <a:t>(1410/22853</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375654">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Kirkwood</a:t>
                      </a:r>
                      <a:r>
                        <a:rPr lang="en-US" sz="1100" b="1" baseline="0" dirty="0" smtClean="0">
                          <a:solidFill>
                            <a:schemeClr val="tx1"/>
                          </a:solidFill>
                          <a:latin typeface="Calibri Light" panose="020F0302020204030204" pitchFamily="34" charset="0"/>
                          <a:cs typeface="Calibri Light" panose="020F0302020204030204" pitchFamily="34" charset="0"/>
                        </a:rPr>
                        <a:t>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rPr>
                        <a:t>38%</a:t>
                      </a:r>
                      <a:endParaRPr lang="en-US" sz="1100" b="1" dirty="0" smtClean="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17.82%</a:t>
                      </a:r>
                    </a:p>
                    <a:p>
                      <a:pPr algn="ctr"/>
                      <a:r>
                        <a:rPr lang="en-US" sz="1100" b="1" dirty="0" smtClean="0">
                          <a:solidFill>
                            <a:schemeClr val="tx1"/>
                          </a:solidFill>
                        </a:rPr>
                        <a:t>(185/1038)</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rPr>
                        <a:t>38%</a:t>
                      </a:r>
                      <a:endParaRPr lang="en-US" sz="1100" b="1" dirty="0" smtClean="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14.93%</a:t>
                      </a:r>
                    </a:p>
                    <a:p>
                      <a:pPr algn="ctr"/>
                      <a:r>
                        <a:rPr lang="en-US" sz="1100" b="1" dirty="0" smtClean="0">
                          <a:solidFill>
                            <a:schemeClr val="tx1"/>
                          </a:solidFill>
                        </a:rPr>
                        <a:t>(155/1038)</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rPr>
                        <a:t>38%</a:t>
                      </a:r>
                      <a:endParaRPr lang="en-US" sz="1100" b="1" dirty="0" smtClean="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16.28%</a:t>
                      </a:r>
                    </a:p>
                    <a:p>
                      <a:pPr algn="ctr"/>
                      <a:r>
                        <a:rPr lang="en-US" sz="1100" b="1" dirty="0" smtClean="0">
                          <a:solidFill>
                            <a:schemeClr val="tx1"/>
                          </a:solidFill>
                        </a:rPr>
                        <a:t>(169/1038)</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rPr>
                        <a:t>38%</a:t>
                      </a:r>
                      <a:endParaRPr lang="en-US" sz="1100" b="1" dirty="0" smtClean="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16.28%</a:t>
                      </a:r>
                    </a:p>
                    <a:p>
                      <a:pPr algn="ctr"/>
                      <a:r>
                        <a:rPr lang="en-US" sz="1100" b="1" dirty="0" smtClean="0">
                          <a:solidFill>
                            <a:schemeClr val="tx1"/>
                          </a:solidFill>
                        </a:rPr>
                        <a:t>(169/1038)</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950242310"/>
                  </a:ext>
                </a:extLst>
              </a:tr>
              <a:tr h="37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Mthatha</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smtClean="0">
                          <a:solidFill>
                            <a:schemeClr val="tx1"/>
                          </a:solidFill>
                        </a:rPr>
                        <a:t>38%</a:t>
                      </a:r>
                      <a:endParaRPr lang="en-US" sz="1100" b="1" dirty="0" smtClean="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79.58%</a:t>
                      </a:r>
                    </a:p>
                    <a:p>
                      <a:pPr algn="ctr"/>
                      <a:r>
                        <a:rPr lang="en-US" sz="1100" b="1" dirty="0" smtClean="0">
                          <a:solidFill>
                            <a:schemeClr val="tx1"/>
                          </a:solidFill>
                        </a:rPr>
                        <a:t>(1695/2930)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100" b="1" dirty="0" smtClean="0">
                          <a:solidFill>
                            <a:schemeClr val="tx1"/>
                          </a:solidFill>
                        </a:rPr>
                        <a:t>38%</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72.02%</a:t>
                      </a:r>
                    </a:p>
                    <a:p>
                      <a:pPr algn="ctr"/>
                      <a:r>
                        <a:rPr lang="en-US" sz="1100" b="1" dirty="0" smtClean="0">
                          <a:solidFill>
                            <a:schemeClr val="tx1"/>
                          </a:solidFill>
                        </a:rPr>
                        <a:t>(1534/2930)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100" b="1" smtClean="0">
                          <a:solidFill>
                            <a:schemeClr val="tx1"/>
                          </a:solidFill>
                        </a:rPr>
                        <a:t>38%</a:t>
                      </a:r>
                      <a:endParaRPr lang="en-US" sz="1100" b="1" dirty="0" smtClean="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71.41%</a:t>
                      </a:r>
                    </a:p>
                    <a:p>
                      <a:pPr algn="ctr"/>
                      <a:r>
                        <a:rPr lang="en-US" sz="1100" b="1" dirty="0" smtClean="0">
                          <a:solidFill>
                            <a:schemeClr val="tx1"/>
                          </a:solidFill>
                        </a:rPr>
                        <a:t>(1521/2930)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100" b="1" smtClean="0">
                          <a:solidFill>
                            <a:schemeClr val="tx1"/>
                          </a:solidFill>
                        </a:rPr>
                        <a:t>38%</a:t>
                      </a:r>
                      <a:endParaRPr lang="en-US" sz="1100" b="1" dirty="0" smtClean="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71.41%</a:t>
                      </a:r>
                    </a:p>
                    <a:p>
                      <a:pPr algn="ctr"/>
                      <a:r>
                        <a:rPr lang="en-US" sz="1100" b="1" dirty="0" smtClean="0">
                          <a:solidFill>
                            <a:schemeClr val="tx1"/>
                          </a:solidFill>
                        </a:rPr>
                        <a:t>(1521/2930)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7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Sada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rPr>
                        <a:t>38%</a:t>
                      </a:r>
                      <a:endParaRPr lang="en-US" sz="1100" b="1" dirty="0" smtClean="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42.83%</a:t>
                      </a:r>
                    </a:p>
                    <a:p>
                      <a:pPr algn="ctr"/>
                      <a:r>
                        <a:rPr lang="en-US" sz="1100" b="1" dirty="0" smtClean="0">
                          <a:solidFill>
                            <a:schemeClr val="tx1"/>
                          </a:solidFill>
                        </a:rPr>
                        <a:t>(783/1828)</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rPr>
                        <a:t>38%</a:t>
                      </a:r>
                      <a:endParaRPr lang="en-US" sz="1100" b="1" dirty="0" smtClean="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41.85%</a:t>
                      </a:r>
                    </a:p>
                    <a:p>
                      <a:pPr algn="ctr"/>
                      <a:r>
                        <a:rPr lang="en-US" sz="1100" b="1" dirty="0" smtClean="0">
                          <a:solidFill>
                            <a:schemeClr val="tx1"/>
                          </a:solidFill>
                        </a:rPr>
                        <a:t>(765/1828)</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rPr>
                        <a:t>38%</a:t>
                      </a:r>
                      <a:endParaRPr lang="en-US" sz="1100" b="1" dirty="0" smtClean="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50.22%</a:t>
                      </a:r>
                    </a:p>
                    <a:p>
                      <a:pPr algn="ctr"/>
                      <a:r>
                        <a:rPr lang="en-US" sz="1100" b="1" dirty="0" smtClean="0">
                          <a:solidFill>
                            <a:schemeClr val="tx1"/>
                          </a:solidFill>
                        </a:rPr>
                        <a:t>(918/1828)</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rPr>
                        <a:t>38%</a:t>
                      </a:r>
                      <a:endParaRPr lang="en-US" sz="1100" b="1" dirty="0" smtClean="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50.22%</a:t>
                      </a:r>
                    </a:p>
                    <a:p>
                      <a:pPr algn="ctr"/>
                      <a:r>
                        <a:rPr lang="en-US" sz="1100" b="1" dirty="0" smtClean="0">
                          <a:solidFill>
                            <a:schemeClr val="tx1"/>
                          </a:solidFill>
                        </a:rPr>
                        <a:t>(918/1828)</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3418693148"/>
                  </a:ext>
                </a:extLst>
              </a:tr>
              <a:tr h="375654">
                <a:tc>
                  <a:txBody>
                    <a:bodyPr/>
                    <a:lstStyle/>
                    <a:p>
                      <a:r>
                        <a:rPr lang="en-ZA" sz="1200" b="1" dirty="0" smtClean="0">
                          <a:solidFill>
                            <a:schemeClr val="tx1"/>
                          </a:solidFill>
                          <a:latin typeface="Calibri Light" panose="020F0302020204030204" pitchFamily="34" charset="0"/>
                          <a:cs typeface="Calibri Light" panose="020F0302020204030204" pitchFamily="34" charset="0"/>
                        </a:rPr>
                        <a:t>St Albans</a:t>
                      </a:r>
                      <a:endParaRPr lang="en-ZA" sz="12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38%</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26.46%</a:t>
                      </a:r>
                    </a:p>
                    <a:p>
                      <a:pPr algn="ctr"/>
                      <a:r>
                        <a:rPr lang="en-US" sz="1100" b="1" dirty="0" smtClean="0">
                          <a:solidFill>
                            <a:schemeClr val="tx1"/>
                          </a:solidFill>
                        </a:rPr>
                        <a:t>(1080/4081)</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38%</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25.86%</a:t>
                      </a:r>
                    </a:p>
                    <a:p>
                      <a:pPr algn="ctr"/>
                      <a:r>
                        <a:rPr lang="en-US" sz="1100" b="1" dirty="0" smtClean="0">
                          <a:solidFill>
                            <a:schemeClr val="tx1"/>
                          </a:solidFill>
                        </a:rPr>
                        <a:t>(1039/4081)</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38%</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24.72%</a:t>
                      </a:r>
                    </a:p>
                    <a:p>
                      <a:pPr algn="ctr"/>
                      <a:r>
                        <a:rPr lang="en-US" sz="1100" b="1" dirty="0" smtClean="0">
                          <a:solidFill>
                            <a:schemeClr val="tx1"/>
                          </a:solidFill>
                        </a:rPr>
                        <a:t>(1009/4081)</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38%</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24.72%</a:t>
                      </a:r>
                    </a:p>
                    <a:p>
                      <a:pPr algn="ctr"/>
                      <a:r>
                        <a:rPr lang="en-US" sz="1100" b="1" dirty="0" smtClean="0">
                          <a:solidFill>
                            <a:schemeClr val="tx1"/>
                          </a:solidFill>
                        </a:rPr>
                        <a:t>(1009/4081)</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694879642"/>
                  </a:ext>
                </a:extLst>
              </a:tr>
            </a:tbl>
          </a:graphicData>
        </a:graphic>
      </p:graphicFrame>
    </p:spTree>
    <p:extLst>
      <p:ext uri="{BB962C8B-B14F-4D97-AF65-F5344CB8AC3E}">
        <p14:creationId xmlns:p14="http://schemas.microsoft.com/office/powerpoint/2010/main" val="179954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5039648" y="-5007250"/>
            <a:ext cx="1070972"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9" name="TextBox 8"/>
          <p:cNvSpPr txBox="1"/>
          <p:nvPr/>
        </p:nvSpPr>
        <p:spPr>
          <a:xfrm>
            <a:off x="50634" y="1064435"/>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a:t>
            </a:r>
            <a:r>
              <a:rPr lang="en-GB" sz="1800" b="1" kern="0" dirty="0" smtClean="0">
                <a:solidFill>
                  <a:prstClr val="black"/>
                </a:solidFill>
              </a:rPr>
              <a:t>3. </a:t>
            </a:r>
            <a:r>
              <a:rPr lang="en-GB" sz="1800" b="1" kern="0" dirty="0">
                <a:solidFill>
                  <a:prstClr val="black"/>
                </a:solidFill>
              </a:rPr>
              <a:t>SOURCE OF </a:t>
            </a:r>
            <a:r>
              <a:rPr lang="en-GB" sz="1800" b="1" kern="0" dirty="0" smtClean="0">
                <a:solidFill>
                  <a:prstClr val="black"/>
                </a:solidFill>
              </a:rPr>
              <a:t>UNDER-ACHIEVEMENT AT CORRECTIONAL CENTRE LEVEL</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3679971714"/>
              </p:ext>
            </p:extLst>
          </p:nvPr>
        </p:nvGraphicFramePr>
        <p:xfrm>
          <a:off x="229781" y="1406987"/>
          <a:ext cx="11518899" cy="5465445"/>
        </p:xfrm>
        <a:graphic>
          <a:graphicData uri="http://schemas.openxmlformats.org/drawingml/2006/table">
            <a:tbl>
              <a:tblPr firstRow="1" bandRow="1"/>
              <a:tblGrid>
                <a:gridCol w="1271588">
                  <a:extLst>
                    <a:ext uri="{9D8B030D-6E8A-4147-A177-3AD203B41FA5}">
                      <a16:colId xmlns:a16="http://schemas.microsoft.com/office/drawing/2014/main" xmlns="" val="3171785473"/>
                    </a:ext>
                  </a:extLst>
                </a:gridCol>
                <a:gridCol w="1512168">
                  <a:extLst>
                    <a:ext uri="{9D8B030D-6E8A-4147-A177-3AD203B41FA5}">
                      <a16:colId xmlns:a16="http://schemas.microsoft.com/office/drawing/2014/main" xmlns="" val="3307568538"/>
                    </a:ext>
                  </a:extLst>
                </a:gridCol>
                <a:gridCol w="1656184">
                  <a:extLst>
                    <a:ext uri="{9D8B030D-6E8A-4147-A177-3AD203B41FA5}">
                      <a16:colId xmlns:a16="http://schemas.microsoft.com/office/drawing/2014/main" xmlns="" val="3177246977"/>
                    </a:ext>
                  </a:extLst>
                </a:gridCol>
                <a:gridCol w="1584176">
                  <a:extLst>
                    <a:ext uri="{9D8B030D-6E8A-4147-A177-3AD203B41FA5}">
                      <a16:colId xmlns:a16="http://schemas.microsoft.com/office/drawing/2014/main" xmlns="" val="1905890460"/>
                    </a:ext>
                  </a:extLst>
                </a:gridCol>
                <a:gridCol w="2160240">
                  <a:extLst>
                    <a:ext uri="{9D8B030D-6E8A-4147-A177-3AD203B41FA5}">
                      <a16:colId xmlns:a16="http://schemas.microsoft.com/office/drawing/2014/main" xmlns="" val="551651354"/>
                    </a:ext>
                  </a:extLst>
                </a:gridCol>
                <a:gridCol w="1688986">
                  <a:extLst>
                    <a:ext uri="{9D8B030D-6E8A-4147-A177-3AD203B41FA5}">
                      <a16:colId xmlns:a16="http://schemas.microsoft.com/office/drawing/2014/main" xmlns="" val="106908959"/>
                    </a:ext>
                  </a:extLst>
                </a:gridCol>
                <a:gridCol w="1645557">
                  <a:extLst>
                    <a:ext uri="{9D8B030D-6E8A-4147-A177-3AD203B41FA5}">
                      <a16:colId xmlns:a16="http://schemas.microsoft.com/office/drawing/2014/main" xmlns="" val="2307743238"/>
                    </a:ext>
                  </a:extLst>
                </a:gridCol>
              </a:tblGrid>
              <a:tr h="375654">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Q2 TARGET 2020/21</a:t>
                      </a:r>
                      <a:endParaRPr lang="en-US" sz="12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QUARTER 2</a:t>
                      </a:r>
                      <a:br>
                        <a:rPr lang="en-US" sz="1200" b="1" kern="1200" dirty="0" smtClean="0">
                          <a:solidFill>
                            <a:schemeClr val="bg1"/>
                          </a:solidFill>
                          <a:latin typeface="Arial"/>
                          <a:ea typeface=""/>
                          <a:cs typeface="Arial"/>
                        </a:rPr>
                      </a:br>
                      <a:r>
                        <a:rPr lang="en-US" sz="1200" b="1" kern="1200" dirty="0" smtClean="0">
                          <a:solidFill>
                            <a:schemeClr val="bg1"/>
                          </a:solidFill>
                          <a:latin typeface="Arial"/>
                          <a:ea typeface=""/>
                          <a:cs typeface="Arial"/>
                        </a:rPr>
                        <a:t>PERFORMANCE</a:t>
                      </a:r>
                      <a:endParaRPr lang="en-US" sz="1200" b="1" kern="1200" dirty="0">
                        <a:solidFill>
                          <a:schemeClr val="bg1"/>
                        </a:solidFill>
                        <a:latin typeface="Arial"/>
                        <a:ea typeface=""/>
                        <a:cs typeface="Arial"/>
                      </a:endParaRP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000" b="1" kern="1200" dirty="0" smtClean="0">
                          <a:solidFill>
                            <a:schemeClr val="bg1"/>
                          </a:solidFill>
                          <a:latin typeface="Arial"/>
                          <a:ea typeface=""/>
                          <a:cs typeface="Arial"/>
                        </a:rPr>
                        <a:t>MANAGEMENT AREAS THAT CONTRIBUTED TOWARDS UNDER-ACHIEVEMENT </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CORRECTIONAL CENTRE</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REASONS FOR UNDER</a:t>
                      </a:r>
                    </a:p>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PERFORMANCE</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ROOT CAUSES</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ASSOCIATED RISKS </a:t>
                      </a:r>
                      <a:endParaRPr lang="en-ZA"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xmlns="" val="2208647457"/>
                  </a:ext>
                </a:extLst>
              </a:tr>
              <a:tr h="478915">
                <a:tc rowSpan="3">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38%</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57%(175/307)</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3">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Amathole</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Grahamstown</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High  rate of admissions</a:t>
                      </a:r>
                      <a:r>
                        <a:rPr lang="en-US" sz="1100" b="1" baseline="0" dirty="0" smtClean="0">
                          <a:solidFill>
                            <a:schemeClr val="tx1"/>
                          </a:solidFill>
                          <a:latin typeface="Calibri Light" panose="020F0302020204030204" pitchFamily="34" charset="0"/>
                          <a:cs typeface="Calibri Light" panose="020F0302020204030204" pitchFamily="34" charset="0"/>
                        </a:rPr>
                        <a:t> from courts </a:t>
                      </a:r>
                      <a:endParaRPr lang="en-US" sz="1100" b="1" dirty="0" smtClean="0">
                        <a:solidFill>
                          <a:srgbClr val="FF0000"/>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Reduction</a:t>
                      </a:r>
                      <a:r>
                        <a:rPr lang="en-US" sz="1100" b="1" baseline="0" dirty="0" smtClean="0">
                          <a:solidFill>
                            <a:schemeClr val="tx1"/>
                          </a:solidFill>
                          <a:latin typeface="Calibri Light" panose="020F0302020204030204" pitchFamily="34" charset="0"/>
                          <a:cs typeface="Calibri Light" panose="020F0302020204030204" pitchFamily="34" charset="0"/>
                        </a:rPr>
                        <a:t> of RD’s in Fort Beaufort due to renovations of the Centre and h</a:t>
                      </a:r>
                      <a:r>
                        <a:rPr lang="en-US" sz="1100" b="1" dirty="0" smtClean="0">
                          <a:solidFill>
                            <a:schemeClr val="tx1"/>
                          </a:solidFill>
                          <a:latin typeface="Calibri Light" panose="020F0302020204030204" pitchFamily="34" charset="0"/>
                          <a:cs typeface="Calibri Light" panose="020F0302020204030204" pitchFamily="34" charset="0"/>
                        </a:rPr>
                        <a:t>igh  rate of admissions</a:t>
                      </a:r>
                      <a:r>
                        <a:rPr lang="en-US" sz="1100" b="1" baseline="0" dirty="0" smtClean="0">
                          <a:solidFill>
                            <a:schemeClr val="tx1"/>
                          </a:solidFill>
                          <a:latin typeface="Calibri Light" panose="020F0302020204030204" pitchFamily="34" charset="0"/>
                          <a:cs typeface="Calibri Light" panose="020F0302020204030204" pitchFamily="34" charset="0"/>
                        </a:rPr>
                        <a:t> from court</a:t>
                      </a:r>
                      <a:endParaRPr lang="en-US" sz="1100" b="1" dirty="0">
                        <a:solidFill>
                          <a:srgbClr val="FF0000"/>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3">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Inmates</a:t>
                      </a:r>
                      <a:r>
                        <a:rPr lang="en-US" sz="1100" b="1" baseline="0" dirty="0" smtClean="0">
                          <a:solidFill>
                            <a:schemeClr val="tx1"/>
                          </a:solidFill>
                          <a:latin typeface="Calibri Light" panose="020F0302020204030204" pitchFamily="34" charset="0"/>
                          <a:cs typeface="Calibri Light" panose="020F0302020204030204" pitchFamily="34" charset="0"/>
                        </a:rPr>
                        <a:t> contracting various diseases and p</a:t>
                      </a:r>
                      <a:r>
                        <a:rPr lang="en-US" sz="1100" b="1" dirty="0" smtClean="0">
                          <a:solidFill>
                            <a:schemeClr val="tx1"/>
                          </a:solidFill>
                          <a:latin typeface="Calibri Light" panose="020F0302020204030204" pitchFamily="34" charset="0"/>
                          <a:cs typeface="Calibri Light" panose="020F0302020204030204" pitchFamily="34" charset="0"/>
                        </a:rPr>
                        <a:t>ossible </a:t>
                      </a:r>
                    </a:p>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Lead to increase in the number  of</a:t>
                      </a:r>
                      <a:r>
                        <a:rPr lang="en-US" sz="1100" b="1" baseline="0" dirty="0" smtClean="0">
                          <a:solidFill>
                            <a:schemeClr val="tx1"/>
                          </a:solidFill>
                          <a:latin typeface="Calibri Light" panose="020F0302020204030204" pitchFamily="34" charset="0"/>
                          <a:cs typeface="Calibri Light" panose="020F0302020204030204" pitchFamily="34" charset="0"/>
                        </a:rPr>
                        <a:t> security incidents </a:t>
                      </a:r>
                      <a:endParaRPr lang="en-US" sz="1100" b="1" dirty="0" smtClean="0">
                        <a:solidFill>
                          <a:schemeClr val="tx1"/>
                        </a:solidFill>
                        <a:latin typeface="Calibri Light" panose="020F0302020204030204" pitchFamily="34" charset="0"/>
                        <a:cs typeface="Calibri Light" panose="020F0302020204030204" pitchFamily="34" charset="0"/>
                      </a:endParaRPr>
                    </a:p>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Litigations by </a:t>
                      </a:r>
                      <a:r>
                        <a:rPr lang="en-US" sz="1100" b="1" baseline="0" dirty="0" smtClean="0">
                          <a:solidFill>
                            <a:schemeClr val="tx1"/>
                          </a:solidFill>
                          <a:latin typeface="Calibri Light" panose="020F0302020204030204" pitchFamily="34" charset="0"/>
                          <a:cs typeface="Calibri Light" panose="020F0302020204030204" pitchFamily="34" charset="0"/>
                        </a:rPr>
                        <a:t> inmates</a:t>
                      </a:r>
                      <a:endParaRPr lang="en-US" sz="1100" b="1" dirty="0" smtClean="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917427">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latin typeface="Calibri Light" panose="020F0302020204030204" pitchFamily="34" charset="0"/>
                          <a:cs typeface="Calibri Light" panose="020F0302020204030204" pitchFamily="34" charset="0"/>
                        </a:rPr>
                        <a:t>100.30%(339/338)</a:t>
                      </a:r>
                      <a:endParaRPr lang="en-US" sz="1100" b="1" dirty="0">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latin typeface="Calibri Light" panose="020F0302020204030204" pitchFamily="34" charset="0"/>
                          <a:cs typeface="Calibri Light" panose="020F0302020204030204" pitchFamily="34" charset="0"/>
                        </a:rPr>
                        <a:t>King</a:t>
                      </a:r>
                      <a:r>
                        <a:rPr lang="en-US" sz="1100" b="1" baseline="0" dirty="0" smtClean="0">
                          <a:latin typeface="Calibri Light" panose="020F0302020204030204" pitchFamily="34" charset="0"/>
                          <a:cs typeface="Calibri Light" panose="020F0302020204030204" pitchFamily="34" charset="0"/>
                        </a:rPr>
                        <a:t> Williams Town</a:t>
                      </a:r>
                      <a:endParaRPr lang="en-US" sz="1100" b="1" dirty="0">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High  rate of admissions</a:t>
                      </a:r>
                      <a:r>
                        <a:rPr lang="en-US" sz="1100" b="1" baseline="0" dirty="0" smtClean="0">
                          <a:solidFill>
                            <a:schemeClr val="tx1"/>
                          </a:solidFill>
                          <a:latin typeface="Calibri Light" panose="020F0302020204030204" pitchFamily="34" charset="0"/>
                          <a:cs typeface="Calibri Light" panose="020F0302020204030204" pitchFamily="34" charset="0"/>
                        </a:rPr>
                        <a:t> from courts </a:t>
                      </a:r>
                      <a:endParaRPr lang="en-US" sz="1100" b="1" dirty="0" smtClean="0">
                        <a:solidFill>
                          <a:srgbClr val="FF0000"/>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lang="en-US" sz="1100" b="1" kern="1200" baseline="0" dirty="0" smtClean="0">
                          <a:solidFill>
                            <a:schemeClr val="tx1"/>
                          </a:solidFill>
                          <a:latin typeface="Calibri Light" panose="020F0302020204030204" pitchFamily="34" charset="0"/>
                          <a:ea typeface=""/>
                          <a:cs typeface="Calibri Light" panose="020F0302020204030204" pitchFamily="34" charset="0"/>
                        </a:rPr>
                        <a:t>Dedicated RD  centre servicing 09 courts , currently including Fort Beaufort, Seymour and Alice</a:t>
                      </a:r>
                    </a:p>
                    <a:p>
                      <a:endParaRPr lang="en-US" dirty="0">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712861">
                <a:tc vMerge="1">
                  <a:txBody>
                    <a:bodyPr/>
                    <a:lstStyle/>
                    <a:p>
                      <a:endParaRPr lang="en-US"/>
                    </a:p>
                  </a:txBody>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71.67%(563/646)</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endParaRPr lang="en-US"/>
                    </a:p>
                  </a:txBody>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Middledrift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High  rate of admissions</a:t>
                      </a:r>
                      <a:r>
                        <a:rPr lang="en-US" sz="1100" b="1" baseline="0" dirty="0" smtClean="0">
                          <a:solidFill>
                            <a:schemeClr val="tx1"/>
                          </a:solidFill>
                          <a:latin typeface="Calibri Light" panose="020F0302020204030204" pitchFamily="34" charset="0"/>
                          <a:cs typeface="Calibri Light" panose="020F0302020204030204" pitchFamily="34" charset="0"/>
                        </a:rPr>
                        <a:t>   into the centre</a:t>
                      </a:r>
                      <a:endParaRPr lang="en-US" sz="1100" b="1" dirty="0" smtClean="0">
                        <a:solidFill>
                          <a:srgbClr val="FF0000"/>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High  rate of admissions</a:t>
                      </a:r>
                      <a:r>
                        <a:rPr lang="en-US" sz="1100" b="1" baseline="0" dirty="0" smtClean="0">
                          <a:solidFill>
                            <a:schemeClr val="tx1"/>
                          </a:solidFill>
                          <a:latin typeface="Calibri Light" panose="020F0302020204030204" pitchFamily="34" charset="0"/>
                          <a:cs typeface="Calibri Light" panose="020F0302020204030204" pitchFamily="34" charset="0"/>
                        </a:rPr>
                        <a:t>   into the centre  as the most secured centre with in the Management Area .</a:t>
                      </a:r>
                      <a:endParaRPr lang="en-US" sz="1100" b="1" dirty="0" smtClean="0">
                        <a:solidFill>
                          <a:srgbClr val="FF0000"/>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endParaRPr lang="en-US"/>
                    </a:p>
                  </a:txBody>
                  <a:tcPr/>
                </a:tc>
              </a:tr>
              <a:tr h="375654">
                <a:tc rowSpan="3">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38%</a:t>
                      </a:r>
                    </a:p>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51.41%(456/887)</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3">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East</a:t>
                      </a:r>
                      <a:r>
                        <a:rPr lang="en-US" sz="1100" b="1" baseline="0" dirty="0" smtClean="0">
                          <a:solidFill>
                            <a:schemeClr val="tx1"/>
                          </a:solidFill>
                          <a:latin typeface="Calibri Light" panose="020F0302020204030204" pitchFamily="34" charset="0"/>
                          <a:cs typeface="Calibri Light" panose="020F0302020204030204" pitchFamily="34" charset="0"/>
                        </a:rPr>
                        <a:t> London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East  London Maximum</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High admissions</a:t>
                      </a:r>
                      <a:r>
                        <a:rPr lang="en-US" sz="1100" b="1" baseline="0" dirty="0" smtClean="0">
                          <a:solidFill>
                            <a:schemeClr val="tx1"/>
                          </a:solidFill>
                          <a:latin typeface="Calibri Light" panose="020F0302020204030204" pitchFamily="34" charset="0"/>
                          <a:cs typeface="Calibri Light" panose="020F0302020204030204" pitchFamily="34" charset="0"/>
                        </a:rPr>
                        <a:t> from various courts for Maximum sentenced offenders. </a:t>
                      </a:r>
                      <a:endParaRPr lang="en-US" sz="1100" b="1" dirty="0" smtClean="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3">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Increas</a:t>
                      </a:r>
                      <a:r>
                        <a:rPr lang="en-US" sz="1100" b="1" baseline="0" dirty="0" smtClean="0">
                          <a:solidFill>
                            <a:schemeClr val="tx1"/>
                          </a:solidFill>
                          <a:latin typeface="Calibri Light" panose="020F0302020204030204" pitchFamily="34" charset="0"/>
                          <a:cs typeface="Calibri Light" panose="020F0302020204030204" pitchFamily="34" charset="0"/>
                        </a:rPr>
                        <a:t>e in incidents of assaults amongst inmates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3">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Inmates</a:t>
                      </a:r>
                      <a:r>
                        <a:rPr lang="en-US" sz="1100" b="1" baseline="0" dirty="0" smtClean="0">
                          <a:solidFill>
                            <a:schemeClr val="tx1"/>
                          </a:solidFill>
                          <a:latin typeface="Calibri Light" panose="020F0302020204030204" pitchFamily="34" charset="0"/>
                          <a:cs typeface="Calibri Light" panose="020F0302020204030204" pitchFamily="34" charset="0"/>
                        </a:rPr>
                        <a:t> contracting various diseases and p</a:t>
                      </a:r>
                      <a:r>
                        <a:rPr lang="en-US" sz="1100" b="1" dirty="0" smtClean="0">
                          <a:solidFill>
                            <a:schemeClr val="tx1"/>
                          </a:solidFill>
                          <a:latin typeface="Calibri Light" panose="020F0302020204030204" pitchFamily="34" charset="0"/>
                          <a:cs typeface="Calibri Light" panose="020F0302020204030204" pitchFamily="34" charset="0"/>
                        </a:rPr>
                        <a:t>ossible Litigations by </a:t>
                      </a:r>
                      <a:r>
                        <a:rPr lang="en-US" sz="1100" b="1" baseline="0" dirty="0" smtClean="0">
                          <a:solidFill>
                            <a:schemeClr val="tx1"/>
                          </a:solidFill>
                          <a:latin typeface="Calibri Light" panose="020F0302020204030204" pitchFamily="34" charset="0"/>
                          <a:cs typeface="Calibri Light" panose="020F0302020204030204" pitchFamily="34" charset="0"/>
                        </a:rPr>
                        <a:t> inmates</a:t>
                      </a:r>
                      <a:endParaRPr lang="en-US" sz="1100" b="1" dirty="0" smtClean="0">
                        <a:solidFill>
                          <a:schemeClr val="tx1"/>
                        </a:solidFill>
                        <a:latin typeface="Calibri Light" panose="020F0302020204030204" pitchFamily="34" charset="0"/>
                        <a:cs typeface="Calibri Light" panose="020F0302020204030204" pitchFamily="34" charset="0"/>
                      </a:endParaRPr>
                    </a:p>
                    <a:p>
                      <a:pPr algn="ct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75654">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87.48%</a:t>
                      </a:r>
                      <a:r>
                        <a:rPr lang="en-US" sz="1100" b="1" baseline="0" dirty="0" smtClean="0">
                          <a:solidFill>
                            <a:schemeClr val="tx1"/>
                          </a:solidFill>
                          <a:latin typeface="Calibri Light" panose="020F0302020204030204" pitchFamily="34" charset="0"/>
                          <a:cs typeface="Calibri Light" panose="020F0302020204030204" pitchFamily="34" charset="0"/>
                        </a:rPr>
                        <a:t> (475/543)</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East London Medium B</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High admissions</a:t>
                      </a:r>
                      <a:r>
                        <a:rPr lang="en-US" sz="1100" b="1" baseline="0" dirty="0" smtClean="0">
                          <a:solidFill>
                            <a:schemeClr val="tx1"/>
                          </a:solidFill>
                          <a:latin typeface="Calibri Light" panose="020F0302020204030204" pitchFamily="34" charset="0"/>
                          <a:cs typeface="Calibri Light" panose="020F0302020204030204" pitchFamily="34" charset="0"/>
                        </a:rPr>
                        <a:t> from courts , (High risk inmates are brought to East London Remand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75654">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98.45%(573/582)</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Mdantsane</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High admissions</a:t>
                      </a:r>
                      <a:r>
                        <a:rPr lang="en-US" sz="1100" b="1" baseline="0" dirty="0" smtClean="0">
                          <a:solidFill>
                            <a:schemeClr val="tx1"/>
                          </a:solidFill>
                          <a:latin typeface="Calibri Light" panose="020F0302020204030204" pitchFamily="34" charset="0"/>
                          <a:cs typeface="Calibri Light" panose="020F0302020204030204" pitchFamily="34" charset="0"/>
                        </a:rPr>
                        <a:t> from various courts for and   the  only Centre admitting Maximum Juvenile sentenced offenders. </a:t>
                      </a:r>
                      <a:endParaRPr lang="en-US" sz="1100" b="1" dirty="0" smtClean="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kern="0" dirty="0" smtClean="0">
                <a:solidFill>
                  <a:schemeClr val="bg1"/>
                </a:solidFill>
                <a:latin typeface="Arial Black" panose="020B0A04020102020204" pitchFamily="34" charset="0"/>
              </a:rPr>
              <a:t>PERFORMANCE INDICATOR NOT ACHIEVED:</a:t>
            </a:r>
          </a:p>
          <a:p>
            <a:r>
              <a:rPr lang="en-US" kern="0" dirty="0">
                <a:solidFill>
                  <a:schemeClr val="bg1"/>
                </a:solidFill>
                <a:latin typeface="Arial Black" panose="020B0A04020102020204" pitchFamily="34" charset="0"/>
              </a:rPr>
              <a:t>Percentage of overcrowding in correctional facilities in excess of approved  bed-space </a:t>
            </a:r>
            <a:r>
              <a:rPr lang="en-US" kern="0" dirty="0" smtClean="0">
                <a:solidFill>
                  <a:schemeClr val="bg1"/>
                </a:solidFill>
                <a:latin typeface="Arial Black" panose="020B0A04020102020204" pitchFamily="34" charset="0"/>
              </a:rPr>
              <a:t>capacity</a:t>
            </a:r>
            <a:endParaRPr lang="en-GB" kern="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964155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4985147" y="-4955778"/>
            <a:ext cx="1124744" cy="110363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9" name="TextBox 8"/>
          <p:cNvSpPr txBox="1"/>
          <p:nvPr/>
        </p:nvSpPr>
        <p:spPr>
          <a:xfrm>
            <a:off x="29369" y="1251473"/>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a:t>
            </a:r>
            <a:r>
              <a:rPr lang="en-GB" sz="1800" b="1" kern="0" dirty="0" smtClean="0">
                <a:solidFill>
                  <a:prstClr val="black"/>
                </a:solidFill>
              </a:rPr>
              <a:t>3. </a:t>
            </a:r>
            <a:r>
              <a:rPr lang="en-GB" sz="1800" b="1" kern="0" dirty="0">
                <a:solidFill>
                  <a:prstClr val="black"/>
                </a:solidFill>
              </a:rPr>
              <a:t>SOURCE OF </a:t>
            </a:r>
            <a:r>
              <a:rPr lang="en-GB" sz="1800" b="1" kern="0" dirty="0" smtClean="0">
                <a:solidFill>
                  <a:prstClr val="black"/>
                </a:solidFill>
              </a:rPr>
              <a:t>UNDER-ACHIEVEMENT AT CORRECTIONAL CENTRE LEVEL</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1305285778"/>
              </p:ext>
            </p:extLst>
          </p:nvPr>
        </p:nvGraphicFramePr>
        <p:xfrm>
          <a:off x="197884" y="1772816"/>
          <a:ext cx="11518899" cy="2905119"/>
        </p:xfrm>
        <a:graphic>
          <a:graphicData uri="http://schemas.openxmlformats.org/drawingml/2006/table">
            <a:tbl>
              <a:tblPr firstRow="1" bandRow="1"/>
              <a:tblGrid>
                <a:gridCol w="1271588">
                  <a:extLst>
                    <a:ext uri="{9D8B030D-6E8A-4147-A177-3AD203B41FA5}">
                      <a16:colId xmlns:a16="http://schemas.microsoft.com/office/drawing/2014/main" xmlns="" val="3171785473"/>
                    </a:ext>
                  </a:extLst>
                </a:gridCol>
                <a:gridCol w="1512168">
                  <a:extLst>
                    <a:ext uri="{9D8B030D-6E8A-4147-A177-3AD203B41FA5}">
                      <a16:colId xmlns:a16="http://schemas.microsoft.com/office/drawing/2014/main" xmlns="" val="3307568538"/>
                    </a:ext>
                  </a:extLst>
                </a:gridCol>
                <a:gridCol w="1656184">
                  <a:extLst>
                    <a:ext uri="{9D8B030D-6E8A-4147-A177-3AD203B41FA5}">
                      <a16:colId xmlns:a16="http://schemas.microsoft.com/office/drawing/2014/main" xmlns="" val="3177246977"/>
                    </a:ext>
                  </a:extLst>
                </a:gridCol>
                <a:gridCol w="1584176">
                  <a:extLst>
                    <a:ext uri="{9D8B030D-6E8A-4147-A177-3AD203B41FA5}">
                      <a16:colId xmlns:a16="http://schemas.microsoft.com/office/drawing/2014/main" xmlns="" val="1905890460"/>
                    </a:ext>
                  </a:extLst>
                </a:gridCol>
                <a:gridCol w="2160240">
                  <a:extLst>
                    <a:ext uri="{9D8B030D-6E8A-4147-A177-3AD203B41FA5}">
                      <a16:colId xmlns:a16="http://schemas.microsoft.com/office/drawing/2014/main" xmlns="" val="551651354"/>
                    </a:ext>
                  </a:extLst>
                </a:gridCol>
                <a:gridCol w="1688986">
                  <a:extLst>
                    <a:ext uri="{9D8B030D-6E8A-4147-A177-3AD203B41FA5}">
                      <a16:colId xmlns:a16="http://schemas.microsoft.com/office/drawing/2014/main" xmlns="" val="106908959"/>
                    </a:ext>
                  </a:extLst>
                </a:gridCol>
                <a:gridCol w="1645557">
                  <a:extLst>
                    <a:ext uri="{9D8B030D-6E8A-4147-A177-3AD203B41FA5}">
                      <a16:colId xmlns:a16="http://schemas.microsoft.com/office/drawing/2014/main" xmlns="" val="2307743238"/>
                    </a:ext>
                  </a:extLst>
                </a:gridCol>
              </a:tblGrid>
              <a:tr h="375654">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Q2 TARGET 2020/21</a:t>
                      </a:r>
                      <a:endParaRPr lang="en-US" sz="12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QUARTER 2</a:t>
                      </a:r>
                      <a:br>
                        <a:rPr lang="en-US" sz="1200" b="1" kern="1200" dirty="0" smtClean="0">
                          <a:solidFill>
                            <a:schemeClr val="bg1"/>
                          </a:solidFill>
                          <a:latin typeface="Arial"/>
                          <a:ea typeface=""/>
                          <a:cs typeface="Arial"/>
                        </a:rPr>
                      </a:br>
                      <a:r>
                        <a:rPr lang="en-US" sz="1200" b="1" kern="1200" dirty="0" smtClean="0">
                          <a:solidFill>
                            <a:schemeClr val="bg1"/>
                          </a:solidFill>
                          <a:latin typeface="Arial"/>
                          <a:ea typeface=""/>
                          <a:cs typeface="Arial"/>
                        </a:rPr>
                        <a:t>PERFORMANCE</a:t>
                      </a:r>
                      <a:endParaRPr lang="en-US" sz="1200" b="1" kern="1200" dirty="0">
                        <a:solidFill>
                          <a:schemeClr val="bg1"/>
                        </a:solidFill>
                        <a:latin typeface="Arial"/>
                        <a:ea typeface=""/>
                        <a:cs typeface="Arial"/>
                      </a:endParaRP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000" b="1" kern="1200" dirty="0" smtClean="0">
                          <a:solidFill>
                            <a:schemeClr val="bg1"/>
                          </a:solidFill>
                          <a:latin typeface="Arial"/>
                          <a:ea typeface=""/>
                          <a:cs typeface="Arial"/>
                        </a:rPr>
                        <a:t>MANAGEMENT AREAS THAT CONTRIBUTED TOWARDS UNDER-ACHIEVEMENT </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CORRECTIONAL CENTRE</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REASONS FOR UNDER</a:t>
                      </a:r>
                    </a:p>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PERFORMANCE</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ROOT CAUSES</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ASSOCIATED RISKS </a:t>
                      </a:r>
                      <a:endParaRPr lang="en-ZA"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xmlns="" val="2208647457"/>
                  </a:ext>
                </a:extLst>
              </a:tr>
              <a:tr h="375654">
                <a:tc rowSpan="3">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38%</a:t>
                      </a:r>
                    </a:p>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110.64%(52/47)</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3">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Mthatha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Bizana</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High admission rate for RD</a:t>
                      </a:r>
                      <a:r>
                        <a:rPr lang="en-US" sz="1100" b="1" baseline="0" dirty="0" smtClean="0">
                          <a:solidFill>
                            <a:schemeClr val="tx1"/>
                          </a:solidFill>
                          <a:latin typeface="Calibri Light" panose="020F0302020204030204" pitchFamily="34" charset="0"/>
                          <a:cs typeface="Calibri Light" panose="020F0302020204030204" pitchFamily="34" charset="0"/>
                        </a:rPr>
                        <a:t> in the centre.</a:t>
                      </a:r>
                      <a:endParaRPr lang="en-US" sz="1100" b="1" dirty="0" smtClean="0">
                        <a:solidFill>
                          <a:schemeClr val="tx1"/>
                        </a:solidFill>
                        <a:latin typeface="Calibri Light" panose="020F0302020204030204" pitchFamily="34" charset="0"/>
                        <a:cs typeface="Calibri Light" panose="020F0302020204030204" pitchFamily="34" charset="0"/>
                      </a:endParaRPr>
                    </a:p>
                  </a:txBody>
                  <a:tcPr marT="45719" marB="45719"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The centre is a dedicated RD facility serving 06 police stations.</a:t>
                      </a:r>
                    </a:p>
                  </a:txBody>
                  <a:tcPr marT="45719" marB="45719"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3">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Inmates</a:t>
                      </a:r>
                      <a:r>
                        <a:rPr lang="en-US" sz="1100" b="1" baseline="0" dirty="0" smtClean="0">
                          <a:solidFill>
                            <a:schemeClr val="tx1"/>
                          </a:solidFill>
                          <a:latin typeface="Calibri Light" panose="020F0302020204030204" pitchFamily="34" charset="0"/>
                          <a:cs typeface="Calibri Light" panose="020F0302020204030204" pitchFamily="34" charset="0"/>
                        </a:rPr>
                        <a:t> contracting various diseases and p</a:t>
                      </a:r>
                      <a:r>
                        <a:rPr lang="en-US" sz="1100" b="1" dirty="0" smtClean="0">
                          <a:solidFill>
                            <a:schemeClr val="tx1"/>
                          </a:solidFill>
                          <a:latin typeface="Calibri Light" panose="020F0302020204030204" pitchFamily="34" charset="0"/>
                          <a:cs typeface="Calibri Light" panose="020F0302020204030204" pitchFamily="34" charset="0"/>
                        </a:rPr>
                        <a:t>ossible </a:t>
                      </a:r>
                    </a:p>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Lead to increase in the number  of</a:t>
                      </a:r>
                      <a:r>
                        <a:rPr lang="en-US" sz="1100" b="1" baseline="0" dirty="0" smtClean="0">
                          <a:solidFill>
                            <a:schemeClr val="tx1"/>
                          </a:solidFill>
                          <a:latin typeface="Calibri Light" panose="020F0302020204030204" pitchFamily="34" charset="0"/>
                          <a:cs typeface="Calibri Light" panose="020F0302020204030204" pitchFamily="34" charset="0"/>
                        </a:rPr>
                        <a:t> security incidents </a:t>
                      </a:r>
                      <a:endParaRPr lang="en-US" sz="1100" b="1" dirty="0" smtClean="0">
                        <a:solidFill>
                          <a:schemeClr val="tx1"/>
                        </a:solidFill>
                        <a:latin typeface="Calibri Light" panose="020F0302020204030204" pitchFamily="34" charset="0"/>
                        <a:cs typeface="Calibri Light" panose="020F0302020204030204" pitchFamily="34" charset="0"/>
                      </a:endParaRPr>
                    </a:p>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Litigations by </a:t>
                      </a:r>
                      <a:r>
                        <a:rPr lang="en-US" sz="1100" b="1" baseline="0" dirty="0" smtClean="0">
                          <a:solidFill>
                            <a:schemeClr val="tx1"/>
                          </a:solidFill>
                          <a:latin typeface="Calibri Light" panose="020F0302020204030204" pitchFamily="34" charset="0"/>
                          <a:cs typeface="Calibri Light" panose="020F0302020204030204" pitchFamily="34" charset="0"/>
                        </a:rPr>
                        <a:t> inmates</a:t>
                      </a:r>
                      <a:endParaRPr lang="en-US" sz="1100" b="1" dirty="0" smtClean="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75654">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62.50%(35./56)</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Flagstaff</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The centre accommodates offenders sentenced to  7 years and below.</a:t>
                      </a:r>
                      <a:endParaRPr lang="en-US" sz="1100" b="1" dirty="0">
                        <a:solidFill>
                          <a:schemeClr val="tx1"/>
                        </a:solidFill>
                        <a:latin typeface="Calibri Light" panose="020F0302020204030204" pitchFamily="34" charset="0"/>
                        <a:cs typeface="Calibri Light" panose="020F0302020204030204" pitchFamily="34" charset="0"/>
                      </a:endParaRPr>
                    </a:p>
                  </a:txBody>
                  <a:tcPr marT="45719" marB="45719"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r>
                        <a:rPr lang="en-US" sz="1100" b="1" kern="1200" dirty="0" smtClean="0">
                          <a:solidFill>
                            <a:schemeClr val="tx1"/>
                          </a:solidFill>
                          <a:latin typeface="Calibri Light" panose="020F0302020204030204" pitchFamily="34" charset="0"/>
                          <a:ea typeface="+mn-ea"/>
                          <a:cs typeface="Calibri Light" panose="020F0302020204030204" pitchFamily="34" charset="0"/>
                        </a:rPr>
                        <a:t>High rate of admissions from court replaces the space created by transfers and releases</a:t>
                      </a:r>
                      <a:endParaRPr lang="en-US" sz="1100" b="1" dirty="0">
                        <a:solidFill>
                          <a:schemeClr val="tx1"/>
                        </a:solidFill>
                        <a:latin typeface="Calibri Light" panose="020F0302020204030204" pitchFamily="34" charset="0"/>
                        <a:cs typeface="Calibri Light" panose="020F0302020204030204" pitchFamily="34" charset="0"/>
                      </a:endParaRPr>
                    </a:p>
                  </a:txBody>
                  <a:tcPr marT="45719" marB="45719"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rgbClr val="FF0000"/>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75654">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68.24%(101/148)</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Lusikisiki</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It is the only centre in the management area</a:t>
                      </a:r>
                      <a:r>
                        <a:rPr lang="en-US" sz="1100" b="1" baseline="0" dirty="0" smtClean="0">
                          <a:solidFill>
                            <a:schemeClr val="tx1"/>
                          </a:solidFill>
                          <a:latin typeface="Calibri Light" panose="020F0302020204030204" pitchFamily="34" charset="0"/>
                          <a:cs typeface="Calibri Light" panose="020F0302020204030204" pitchFamily="34" charset="0"/>
                        </a:rPr>
                        <a:t> that is admitting offender sentenced 10-15 years . The centre also accommodates RDs.</a:t>
                      </a:r>
                      <a:endParaRPr lang="en-US" sz="1100" b="1" dirty="0" smtClean="0">
                        <a:solidFill>
                          <a:schemeClr val="tx1"/>
                        </a:solidFill>
                        <a:latin typeface="Calibri Light" panose="020F0302020204030204" pitchFamily="34" charset="0"/>
                        <a:cs typeface="Calibri Light" panose="020F0302020204030204" pitchFamily="34" charset="0"/>
                      </a:endParaRPr>
                    </a:p>
                  </a:txBody>
                  <a:tcPr marT="45719" marB="45719"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ZA" sz="1100" b="1" dirty="0" smtClean="0">
                          <a:solidFill>
                            <a:schemeClr val="tx1"/>
                          </a:solidFill>
                          <a:latin typeface="Calibri Light" panose="020F0302020204030204" pitchFamily="34" charset="0"/>
                          <a:cs typeface="Calibri Light" panose="020F0302020204030204" pitchFamily="34" charset="0"/>
                        </a:rPr>
                        <a:t>Centres in the management area transfers all offenders sentenced 10-15 years.</a:t>
                      </a:r>
                      <a:endParaRPr lang="en-US" sz="1100" b="1" dirty="0">
                        <a:solidFill>
                          <a:schemeClr val="tx1"/>
                        </a:solidFill>
                        <a:latin typeface="Calibri Light" panose="020F0302020204030204" pitchFamily="34" charset="0"/>
                        <a:cs typeface="Calibri Light" panose="020F0302020204030204" pitchFamily="34" charset="0"/>
                      </a:endParaRPr>
                    </a:p>
                  </a:txBody>
                  <a:tcPr marT="45719" marB="45719"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rgbClr val="FF0000"/>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kern="0" dirty="0" smtClean="0">
                <a:solidFill>
                  <a:schemeClr val="bg1"/>
                </a:solidFill>
                <a:latin typeface="Arial Black" panose="020B0A04020102020204" pitchFamily="34" charset="0"/>
              </a:rPr>
              <a:t>PERFORMANCE INDICATOR NOT ACHIEVED:</a:t>
            </a:r>
          </a:p>
          <a:p>
            <a:r>
              <a:rPr lang="en-US" kern="0" dirty="0">
                <a:solidFill>
                  <a:schemeClr val="bg1"/>
                </a:solidFill>
                <a:latin typeface="Arial Black" panose="020B0A04020102020204" pitchFamily="34" charset="0"/>
              </a:rPr>
              <a:t>Percentage of overcrowding in correctional facilities in excess of approved  bed-space </a:t>
            </a:r>
            <a:r>
              <a:rPr lang="en-US" kern="0" dirty="0" smtClean="0">
                <a:solidFill>
                  <a:schemeClr val="bg1"/>
                </a:solidFill>
                <a:latin typeface="Arial Black" panose="020B0A04020102020204" pitchFamily="34" charset="0"/>
              </a:rPr>
              <a:t>capacity</a:t>
            </a:r>
            <a:endParaRPr lang="en-GB" kern="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991759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4985147" y="-4955778"/>
            <a:ext cx="1124744" cy="110363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9" name="TextBox 8"/>
          <p:cNvSpPr txBox="1"/>
          <p:nvPr/>
        </p:nvSpPr>
        <p:spPr>
          <a:xfrm>
            <a:off x="29369" y="1251473"/>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a:t>
            </a:r>
            <a:r>
              <a:rPr lang="en-GB" sz="1800" b="1" kern="0" dirty="0" smtClean="0">
                <a:solidFill>
                  <a:prstClr val="black"/>
                </a:solidFill>
              </a:rPr>
              <a:t>3. </a:t>
            </a:r>
            <a:r>
              <a:rPr lang="en-GB" sz="1800" b="1" kern="0" dirty="0">
                <a:solidFill>
                  <a:prstClr val="black"/>
                </a:solidFill>
              </a:rPr>
              <a:t>SOURCE OF </a:t>
            </a:r>
            <a:r>
              <a:rPr lang="en-GB" sz="1800" b="1" kern="0" dirty="0" smtClean="0">
                <a:solidFill>
                  <a:prstClr val="black"/>
                </a:solidFill>
              </a:rPr>
              <a:t>UNDER-ACHIEVEMENT AT CORRECTIONAL CENTRE LEVEL</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3918184691"/>
              </p:ext>
            </p:extLst>
          </p:nvPr>
        </p:nvGraphicFramePr>
        <p:xfrm>
          <a:off x="197884" y="1772816"/>
          <a:ext cx="11518899" cy="4246239"/>
        </p:xfrm>
        <a:graphic>
          <a:graphicData uri="http://schemas.openxmlformats.org/drawingml/2006/table">
            <a:tbl>
              <a:tblPr firstRow="1" bandRow="1"/>
              <a:tblGrid>
                <a:gridCol w="1271588">
                  <a:extLst>
                    <a:ext uri="{9D8B030D-6E8A-4147-A177-3AD203B41FA5}">
                      <a16:colId xmlns:a16="http://schemas.microsoft.com/office/drawing/2014/main" xmlns="" val="3171785473"/>
                    </a:ext>
                  </a:extLst>
                </a:gridCol>
                <a:gridCol w="1512168">
                  <a:extLst>
                    <a:ext uri="{9D8B030D-6E8A-4147-A177-3AD203B41FA5}">
                      <a16:colId xmlns:a16="http://schemas.microsoft.com/office/drawing/2014/main" xmlns="" val="3307568538"/>
                    </a:ext>
                  </a:extLst>
                </a:gridCol>
                <a:gridCol w="1656184">
                  <a:extLst>
                    <a:ext uri="{9D8B030D-6E8A-4147-A177-3AD203B41FA5}">
                      <a16:colId xmlns:a16="http://schemas.microsoft.com/office/drawing/2014/main" xmlns="" val="3177246977"/>
                    </a:ext>
                  </a:extLst>
                </a:gridCol>
                <a:gridCol w="1584176">
                  <a:extLst>
                    <a:ext uri="{9D8B030D-6E8A-4147-A177-3AD203B41FA5}">
                      <a16:colId xmlns:a16="http://schemas.microsoft.com/office/drawing/2014/main" xmlns="" val="1905890460"/>
                    </a:ext>
                  </a:extLst>
                </a:gridCol>
                <a:gridCol w="2160240">
                  <a:extLst>
                    <a:ext uri="{9D8B030D-6E8A-4147-A177-3AD203B41FA5}">
                      <a16:colId xmlns:a16="http://schemas.microsoft.com/office/drawing/2014/main" xmlns="" val="551651354"/>
                    </a:ext>
                  </a:extLst>
                </a:gridCol>
                <a:gridCol w="1688986">
                  <a:extLst>
                    <a:ext uri="{9D8B030D-6E8A-4147-A177-3AD203B41FA5}">
                      <a16:colId xmlns:a16="http://schemas.microsoft.com/office/drawing/2014/main" xmlns="" val="106908959"/>
                    </a:ext>
                  </a:extLst>
                </a:gridCol>
                <a:gridCol w="1645557">
                  <a:extLst>
                    <a:ext uri="{9D8B030D-6E8A-4147-A177-3AD203B41FA5}">
                      <a16:colId xmlns:a16="http://schemas.microsoft.com/office/drawing/2014/main" xmlns="" val="2307743238"/>
                    </a:ext>
                  </a:extLst>
                </a:gridCol>
              </a:tblGrid>
              <a:tr h="375654">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Q2 TARGET 2020/21</a:t>
                      </a:r>
                      <a:endParaRPr lang="en-US" sz="12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QUARTER 2</a:t>
                      </a:r>
                      <a:br>
                        <a:rPr lang="en-US" sz="1200" b="1" kern="1200" dirty="0" smtClean="0">
                          <a:solidFill>
                            <a:schemeClr val="bg1"/>
                          </a:solidFill>
                          <a:latin typeface="Arial"/>
                          <a:ea typeface=""/>
                          <a:cs typeface="Arial"/>
                        </a:rPr>
                      </a:br>
                      <a:r>
                        <a:rPr lang="en-US" sz="1200" b="1" kern="1200" dirty="0" smtClean="0">
                          <a:solidFill>
                            <a:schemeClr val="bg1"/>
                          </a:solidFill>
                          <a:latin typeface="Arial"/>
                          <a:ea typeface=""/>
                          <a:cs typeface="Arial"/>
                        </a:rPr>
                        <a:t>PERFORMANCE</a:t>
                      </a:r>
                      <a:endParaRPr lang="en-US" sz="1200" b="1" kern="1200" dirty="0">
                        <a:solidFill>
                          <a:schemeClr val="bg1"/>
                        </a:solidFill>
                        <a:latin typeface="Arial"/>
                        <a:ea typeface=""/>
                        <a:cs typeface="Arial"/>
                      </a:endParaRP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000" b="1" kern="1200" dirty="0" smtClean="0">
                          <a:solidFill>
                            <a:schemeClr val="bg1"/>
                          </a:solidFill>
                          <a:latin typeface="Arial"/>
                          <a:ea typeface=""/>
                          <a:cs typeface="Arial"/>
                        </a:rPr>
                        <a:t>MANAGEMENT AREAS THAT CONTRIBUTED TOWARDS UNDER-ACHIEVEMENT </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CORRECTIONAL CENTRE</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REASONS FOR UNDER</a:t>
                      </a:r>
                    </a:p>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PERFORMANCE</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ROOT CAUSES</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ASSOCIATED RISKS </a:t>
                      </a:r>
                      <a:endParaRPr lang="en-ZA"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xmlns="" val="2208647457"/>
                  </a:ext>
                </a:extLst>
              </a:tr>
              <a:tr h="375654">
                <a:tc rowSpan="3">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38%</a:t>
                      </a:r>
                    </a:p>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73.33%(44/45)</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3">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Mthatha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Tabankulu</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It is the only dedicated youth centre in the management area</a:t>
                      </a:r>
                    </a:p>
                  </a:txBody>
                  <a:tcPr marT="45719" marB="45719"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ZA" sz="1100" b="1" dirty="0" smtClean="0">
                          <a:solidFill>
                            <a:schemeClr val="tx1"/>
                          </a:solidFill>
                          <a:latin typeface="Calibri Light" panose="020F0302020204030204" pitchFamily="34" charset="0"/>
                          <a:cs typeface="Calibri Light" panose="020F0302020204030204" pitchFamily="34" charset="0"/>
                        </a:rPr>
                        <a:t>Centres in the management area transfers all sentenced youth offenders </a:t>
                      </a:r>
                      <a:endParaRPr lang="en-US" sz="1100" b="1" dirty="0">
                        <a:solidFill>
                          <a:schemeClr val="tx1"/>
                        </a:solidFill>
                        <a:latin typeface="Calibri Light" panose="020F0302020204030204" pitchFamily="34" charset="0"/>
                        <a:cs typeface="Calibri Light" panose="020F0302020204030204" pitchFamily="34" charset="0"/>
                      </a:endParaRPr>
                    </a:p>
                  </a:txBody>
                  <a:tcPr marT="45719" marB="45719"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3">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Inmates</a:t>
                      </a:r>
                      <a:r>
                        <a:rPr lang="en-US" sz="1100" b="1" baseline="0" dirty="0" smtClean="0">
                          <a:solidFill>
                            <a:schemeClr val="tx1"/>
                          </a:solidFill>
                          <a:latin typeface="Calibri Light" panose="020F0302020204030204" pitchFamily="34" charset="0"/>
                          <a:cs typeface="Calibri Light" panose="020F0302020204030204" pitchFamily="34" charset="0"/>
                        </a:rPr>
                        <a:t> contracting various diseases and p</a:t>
                      </a:r>
                      <a:r>
                        <a:rPr lang="en-US" sz="1100" b="1" dirty="0" smtClean="0">
                          <a:solidFill>
                            <a:schemeClr val="tx1"/>
                          </a:solidFill>
                          <a:latin typeface="Calibri Light" panose="020F0302020204030204" pitchFamily="34" charset="0"/>
                          <a:cs typeface="Calibri Light" panose="020F0302020204030204" pitchFamily="34" charset="0"/>
                        </a:rPr>
                        <a:t>ossible </a:t>
                      </a:r>
                    </a:p>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Lead to increase in the number  of</a:t>
                      </a:r>
                      <a:r>
                        <a:rPr lang="en-US" sz="1100" b="1" baseline="0" dirty="0" smtClean="0">
                          <a:solidFill>
                            <a:schemeClr val="tx1"/>
                          </a:solidFill>
                          <a:latin typeface="Calibri Light" panose="020F0302020204030204" pitchFamily="34" charset="0"/>
                          <a:cs typeface="Calibri Light" panose="020F0302020204030204" pitchFamily="34" charset="0"/>
                        </a:rPr>
                        <a:t> security incidents </a:t>
                      </a:r>
                      <a:endParaRPr lang="en-US" sz="1100" b="1" dirty="0" smtClean="0">
                        <a:solidFill>
                          <a:schemeClr val="tx1"/>
                        </a:solidFill>
                        <a:latin typeface="Calibri Light" panose="020F0302020204030204" pitchFamily="34" charset="0"/>
                        <a:cs typeface="Calibri Light" panose="020F0302020204030204" pitchFamily="34" charset="0"/>
                      </a:endParaRPr>
                    </a:p>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Litigations by </a:t>
                      </a:r>
                      <a:r>
                        <a:rPr lang="en-US" sz="1100" b="1" baseline="0" dirty="0" smtClean="0">
                          <a:solidFill>
                            <a:schemeClr val="tx1"/>
                          </a:solidFill>
                          <a:latin typeface="Calibri Light" panose="020F0302020204030204" pitchFamily="34" charset="0"/>
                          <a:cs typeface="Calibri Light" panose="020F0302020204030204" pitchFamily="34" charset="0"/>
                        </a:rPr>
                        <a:t> inmates</a:t>
                      </a:r>
                      <a:endParaRPr lang="en-US" sz="1100" b="1" dirty="0" smtClean="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950242310"/>
                  </a:ext>
                </a:extLst>
              </a:tr>
              <a:tr h="37565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110.14%(793/720)</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Mthatha</a:t>
                      </a:r>
                      <a:r>
                        <a:rPr lang="en-US" sz="1100" b="1" baseline="0" dirty="0" smtClean="0">
                          <a:solidFill>
                            <a:schemeClr val="tx1"/>
                          </a:solidFill>
                          <a:latin typeface="Calibri Light" panose="020F0302020204030204" pitchFamily="34" charset="0"/>
                          <a:cs typeface="Calibri Light" panose="020F0302020204030204" pitchFamily="34" charset="0"/>
                        </a:rPr>
                        <a:t> Medium</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The centre accommodates offenders sentenced to  7 years and below.</a:t>
                      </a:r>
                      <a:endParaRPr lang="en-US" sz="1100" b="1" dirty="0">
                        <a:solidFill>
                          <a:schemeClr val="tx1"/>
                        </a:solidFill>
                        <a:latin typeface="Calibri Light" panose="020F0302020204030204" pitchFamily="34" charset="0"/>
                        <a:cs typeface="Calibri Light" panose="020F0302020204030204" pitchFamily="34" charset="0"/>
                      </a:endParaRPr>
                    </a:p>
                  </a:txBody>
                  <a:tcPr marT="45719" marB="45719"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latin typeface="Calibri Light" panose="020F0302020204030204" pitchFamily="34" charset="0"/>
                          <a:ea typeface="+mn-ea"/>
                          <a:cs typeface="Calibri Light" panose="020F0302020204030204" pitchFamily="34" charset="0"/>
                        </a:rPr>
                        <a:t>High rate of admissions from court replaces the space created by transfers and releases</a:t>
                      </a:r>
                      <a:endParaRPr lang="en-US" sz="1100" b="1" dirty="0" smtClean="0">
                        <a:solidFill>
                          <a:schemeClr val="tx1"/>
                        </a:solidFill>
                        <a:latin typeface="Calibri Light" panose="020F0302020204030204" pitchFamily="34" charset="0"/>
                        <a:cs typeface="Calibri Light" panose="020F0302020204030204" pitchFamily="34" charset="0"/>
                      </a:endParaRPr>
                    </a:p>
                  </a:txBody>
                  <a:tcPr marT="45719" marB="45719"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rgbClr val="FF0000"/>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7565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72.56%(460/634)</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Mthatha Remand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It is the only centre in the management area</a:t>
                      </a:r>
                      <a:r>
                        <a:rPr lang="en-US" sz="1100" b="1" baseline="0" dirty="0" smtClean="0">
                          <a:solidFill>
                            <a:schemeClr val="tx1"/>
                          </a:solidFill>
                          <a:latin typeface="Calibri Light" panose="020F0302020204030204" pitchFamily="34" charset="0"/>
                          <a:cs typeface="Calibri Light" panose="020F0302020204030204" pitchFamily="34" charset="0"/>
                        </a:rPr>
                        <a:t> that is admitting offender sentenced 15 years and above. </a:t>
                      </a:r>
                      <a:endParaRPr lang="en-US" sz="1100" b="1" dirty="0" smtClean="0">
                        <a:solidFill>
                          <a:schemeClr val="tx1"/>
                        </a:solidFill>
                        <a:latin typeface="Calibri Light" panose="020F0302020204030204" pitchFamily="34" charset="0"/>
                        <a:cs typeface="Calibri Light" panose="020F0302020204030204" pitchFamily="34" charset="0"/>
                      </a:endParaRPr>
                    </a:p>
                  </a:txBody>
                  <a:tcPr marT="45719" marB="45719"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The centre is currently having 428 lifers and Long term offenders.</a:t>
                      </a:r>
                    </a:p>
                    <a:p>
                      <a:pPr algn="ctr"/>
                      <a:r>
                        <a:rPr lang="en-ZA" sz="1100" b="1" dirty="0" smtClean="0">
                          <a:solidFill>
                            <a:schemeClr val="tx1"/>
                          </a:solidFill>
                          <a:latin typeface="Calibri Light" panose="020F0302020204030204" pitchFamily="34" charset="0"/>
                          <a:cs typeface="Calibri Light" panose="020F0302020204030204" pitchFamily="34" charset="0"/>
                        </a:rPr>
                        <a:t>The turn around time for lifers’ profiles is</a:t>
                      </a:r>
                      <a:r>
                        <a:rPr lang="en-ZA" sz="1100" b="1" baseline="0" dirty="0" smtClean="0">
                          <a:solidFill>
                            <a:schemeClr val="tx1"/>
                          </a:solidFill>
                          <a:latin typeface="Calibri Light" panose="020F0302020204030204" pitchFamily="34" charset="0"/>
                          <a:cs typeface="Calibri Light" panose="020F0302020204030204" pitchFamily="34" charset="0"/>
                        </a:rPr>
                        <a:t> more than 06 months. </a:t>
                      </a:r>
                    </a:p>
                    <a:p>
                      <a:pPr marL="0" marR="0" indent="0" algn="ctr" defTabSz="914331" rtl="0" eaLnBrk="1" fontAlgn="auto" latinLnBrk="0" hangingPunct="1">
                        <a:lnSpc>
                          <a:spcPct val="100000"/>
                        </a:lnSpc>
                        <a:spcBef>
                          <a:spcPts val="0"/>
                        </a:spcBef>
                        <a:spcAft>
                          <a:spcPts val="0"/>
                        </a:spcAft>
                        <a:buClrTx/>
                        <a:buSzTx/>
                        <a:buFontTx/>
                        <a:buNone/>
                        <a:tabLst/>
                        <a:defRPr/>
                      </a:pPr>
                      <a:r>
                        <a:rPr lang="en-ZA" sz="1100" b="1" dirty="0" smtClean="0">
                          <a:solidFill>
                            <a:schemeClr val="tx1"/>
                          </a:solidFill>
                          <a:latin typeface="Calibri Light" panose="020F0302020204030204" pitchFamily="34" charset="0"/>
                          <a:cs typeface="Calibri Light" panose="020F0302020204030204" pitchFamily="34" charset="0"/>
                        </a:rPr>
                        <a:t>Centres in the management area transfers all offenders sentenced 15 years and above.</a:t>
                      </a:r>
                      <a:endParaRPr lang="en-US" sz="1100" b="1" dirty="0" smtClean="0">
                        <a:solidFill>
                          <a:schemeClr val="tx1"/>
                        </a:solidFill>
                        <a:latin typeface="Calibri Light" panose="020F0302020204030204" pitchFamily="34" charset="0"/>
                        <a:cs typeface="Calibri Light" panose="020F0302020204030204" pitchFamily="34" charset="0"/>
                      </a:endParaRPr>
                    </a:p>
                    <a:p>
                      <a:pPr algn="ctr"/>
                      <a:endParaRPr lang="en-US" sz="1100" b="1" dirty="0" smtClean="0">
                        <a:solidFill>
                          <a:schemeClr val="tx1"/>
                        </a:solidFill>
                        <a:latin typeface="Calibri Light" panose="020F0302020204030204" pitchFamily="34" charset="0"/>
                        <a:cs typeface="Calibri Light" panose="020F0302020204030204" pitchFamily="34" charset="0"/>
                      </a:endParaRPr>
                    </a:p>
                  </a:txBody>
                  <a:tcPr marT="45719" marB="45719"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rgbClr val="FF0000"/>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kern="0" dirty="0" smtClean="0">
                <a:solidFill>
                  <a:schemeClr val="bg1"/>
                </a:solidFill>
                <a:latin typeface="Arial Black" panose="020B0A04020102020204" pitchFamily="34" charset="0"/>
              </a:rPr>
              <a:t>PERFORMANCE INDICATOR NOT ACHIEVED:</a:t>
            </a:r>
          </a:p>
          <a:p>
            <a:r>
              <a:rPr lang="en-US" kern="0" dirty="0">
                <a:solidFill>
                  <a:schemeClr val="bg1"/>
                </a:solidFill>
                <a:latin typeface="Arial Black" panose="020B0A04020102020204" pitchFamily="34" charset="0"/>
              </a:rPr>
              <a:t>Percentage of overcrowding in correctional facilities in excess of approved  bed-space </a:t>
            </a:r>
            <a:r>
              <a:rPr lang="en-US" kern="0" dirty="0" smtClean="0">
                <a:solidFill>
                  <a:schemeClr val="bg1"/>
                </a:solidFill>
                <a:latin typeface="Arial Black" panose="020B0A04020102020204" pitchFamily="34" charset="0"/>
              </a:rPr>
              <a:t>capacity</a:t>
            </a:r>
            <a:endParaRPr lang="en-GB" kern="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211233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4821169"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9" name="TextBox 8"/>
          <p:cNvSpPr txBox="1"/>
          <p:nvPr/>
        </p:nvSpPr>
        <p:spPr>
          <a:xfrm>
            <a:off x="-228600" y="1673596"/>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a:t>
            </a:r>
            <a:r>
              <a:rPr lang="en-GB" sz="1800" b="1" kern="0" dirty="0" smtClean="0">
                <a:solidFill>
                  <a:prstClr val="black"/>
                </a:solidFill>
              </a:rPr>
              <a:t>3. </a:t>
            </a:r>
            <a:r>
              <a:rPr lang="en-GB" sz="1800" b="1" kern="0" dirty="0">
                <a:solidFill>
                  <a:prstClr val="black"/>
                </a:solidFill>
              </a:rPr>
              <a:t>SOURCE OF </a:t>
            </a:r>
            <a:r>
              <a:rPr lang="en-GB" sz="1800" b="1" kern="0" dirty="0" smtClean="0">
                <a:solidFill>
                  <a:prstClr val="black"/>
                </a:solidFill>
              </a:rPr>
              <a:t>UNDER-ACHIEVEMENT AT CORRECTIONAL CENTRE LEVEL</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352375397"/>
              </p:ext>
            </p:extLst>
          </p:nvPr>
        </p:nvGraphicFramePr>
        <p:xfrm>
          <a:off x="215900" y="2042928"/>
          <a:ext cx="11518899" cy="3088005"/>
        </p:xfrm>
        <a:graphic>
          <a:graphicData uri="http://schemas.openxmlformats.org/drawingml/2006/table">
            <a:tbl>
              <a:tblPr firstRow="1" bandRow="1"/>
              <a:tblGrid>
                <a:gridCol w="1271588">
                  <a:extLst>
                    <a:ext uri="{9D8B030D-6E8A-4147-A177-3AD203B41FA5}">
                      <a16:colId xmlns:a16="http://schemas.microsoft.com/office/drawing/2014/main" xmlns="" val="3171785473"/>
                    </a:ext>
                  </a:extLst>
                </a:gridCol>
                <a:gridCol w="2019526">
                  <a:extLst>
                    <a:ext uri="{9D8B030D-6E8A-4147-A177-3AD203B41FA5}">
                      <a16:colId xmlns:a16="http://schemas.microsoft.com/office/drawing/2014/main" xmlns="" val="3307568538"/>
                    </a:ext>
                  </a:extLst>
                </a:gridCol>
                <a:gridCol w="1645557">
                  <a:extLst>
                    <a:ext uri="{9D8B030D-6E8A-4147-A177-3AD203B41FA5}">
                      <a16:colId xmlns:a16="http://schemas.microsoft.com/office/drawing/2014/main" xmlns="" val="3177246977"/>
                    </a:ext>
                  </a:extLst>
                </a:gridCol>
                <a:gridCol w="1645557">
                  <a:extLst>
                    <a:ext uri="{9D8B030D-6E8A-4147-A177-3AD203B41FA5}">
                      <a16:colId xmlns:a16="http://schemas.microsoft.com/office/drawing/2014/main" xmlns="" val="1905890460"/>
                    </a:ext>
                  </a:extLst>
                </a:gridCol>
                <a:gridCol w="1645557">
                  <a:extLst>
                    <a:ext uri="{9D8B030D-6E8A-4147-A177-3AD203B41FA5}">
                      <a16:colId xmlns:a16="http://schemas.microsoft.com/office/drawing/2014/main" xmlns="" val="551651354"/>
                    </a:ext>
                  </a:extLst>
                </a:gridCol>
                <a:gridCol w="1645557">
                  <a:extLst>
                    <a:ext uri="{9D8B030D-6E8A-4147-A177-3AD203B41FA5}">
                      <a16:colId xmlns:a16="http://schemas.microsoft.com/office/drawing/2014/main" xmlns="" val="106908959"/>
                    </a:ext>
                  </a:extLst>
                </a:gridCol>
                <a:gridCol w="1645557">
                  <a:extLst>
                    <a:ext uri="{9D8B030D-6E8A-4147-A177-3AD203B41FA5}">
                      <a16:colId xmlns:a16="http://schemas.microsoft.com/office/drawing/2014/main" xmlns="" val="2307743238"/>
                    </a:ext>
                  </a:extLst>
                </a:gridCol>
              </a:tblGrid>
              <a:tr h="375654">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Q2 TARGET 2020/21</a:t>
                      </a:r>
                      <a:endParaRPr lang="en-US" sz="12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QUARTER 2</a:t>
                      </a:r>
                      <a:br>
                        <a:rPr lang="en-US" sz="1200" b="1" kern="1200" dirty="0" smtClean="0">
                          <a:solidFill>
                            <a:schemeClr val="bg1"/>
                          </a:solidFill>
                          <a:latin typeface="Arial"/>
                          <a:ea typeface=""/>
                          <a:cs typeface="Arial"/>
                        </a:rPr>
                      </a:br>
                      <a:r>
                        <a:rPr lang="en-US" sz="1200" b="1" kern="1200" dirty="0" smtClean="0">
                          <a:solidFill>
                            <a:schemeClr val="bg1"/>
                          </a:solidFill>
                          <a:latin typeface="Arial"/>
                          <a:ea typeface=""/>
                          <a:cs typeface="Arial"/>
                        </a:rPr>
                        <a:t>PERFORMANCE</a:t>
                      </a:r>
                      <a:endParaRPr lang="en-US" sz="1200" b="1" kern="1200" dirty="0">
                        <a:solidFill>
                          <a:schemeClr val="bg1"/>
                        </a:solidFill>
                        <a:latin typeface="Arial"/>
                        <a:ea typeface=""/>
                        <a:cs typeface="Arial"/>
                      </a:endParaRP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000" b="1" kern="1200" dirty="0" smtClean="0">
                          <a:solidFill>
                            <a:schemeClr val="bg1"/>
                          </a:solidFill>
                          <a:latin typeface="Arial"/>
                          <a:ea typeface=""/>
                          <a:cs typeface="Arial"/>
                        </a:rPr>
                        <a:t>MANAGEMENT AREAS THAT CONTRIBUTED TOWARDS UNDER-ACHIEVEMENT </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CORRECTIONAL CENTRE</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REASONS FOR UNDER</a:t>
                      </a:r>
                    </a:p>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PERFORMANCE</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ROOT CAUSES</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ASSOCIATED RISKS </a:t>
                      </a:r>
                      <a:endParaRPr lang="en-ZA"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xmlns="" val="2208647457"/>
                  </a:ext>
                </a:extLst>
              </a:tr>
              <a:tr h="375654">
                <a:tc rowSpan="5">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panose="020F0502020204030204" pitchFamily="34" charset="0"/>
                          <a:cs typeface="Calibri" panose="020F0502020204030204" pitchFamily="34" charset="0"/>
                        </a:rPr>
                        <a:t>38%</a:t>
                      </a:r>
                    </a:p>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86.57%</a:t>
                      </a:r>
                    </a:p>
                    <a:p>
                      <a:pPr algn="ctr"/>
                      <a:r>
                        <a:rPr lang="en-US" sz="1100" b="1" dirty="0" smtClean="0">
                          <a:solidFill>
                            <a:schemeClr val="tx1"/>
                          </a:solidFill>
                        </a:rPr>
                        <a:t>(58.67)</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5">
                  <a:txBody>
                    <a:bodyPr/>
                    <a:lstStyle/>
                    <a:p>
                      <a:pPr algn="ctr"/>
                      <a:r>
                        <a:rPr lang="en-US" sz="1100" b="1" dirty="0" smtClean="0">
                          <a:solidFill>
                            <a:schemeClr val="tx1"/>
                          </a:solidFill>
                          <a:latin typeface="Calibri" panose="020F0502020204030204" pitchFamily="34" charset="0"/>
                          <a:cs typeface="Calibri" panose="020F0502020204030204" pitchFamily="34" charset="0"/>
                        </a:rPr>
                        <a:t>Sada</a:t>
                      </a:r>
                      <a:r>
                        <a:rPr lang="en-US" sz="1100" b="1" baseline="0" dirty="0" smtClean="0">
                          <a:solidFill>
                            <a:schemeClr val="tx1"/>
                          </a:solidFill>
                          <a:latin typeface="Calibri" panose="020F0502020204030204" pitchFamily="34" charset="0"/>
                          <a:cs typeface="Calibri" panose="020F0502020204030204" pitchFamily="34" charset="0"/>
                        </a:rPr>
                        <a:t> </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t"/>
                      <a:r>
                        <a:rPr lang="en-US" sz="1200" b="1" i="0" u="none" strike="noStrike" dirty="0">
                          <a:solidFill>
                            <a:srgbClr val="000000"/>
                          </a:solidFill>
                          <a:latin typeface="Calibri Light" panose="020F0302020204030204" pitchFamily="34" charset="0"/>
                          <a:cs typeface="Calibri Light" panose="020F0302020204030204" pitchFamily="34" charset="0"/>
                        </a:rPr>
                        <a:t>Barkly East</a:t>
                      </a:r>
                    </a:p>
                  </a:txBody>
                  <a:tcPr marL="0" marR="0" marT="0" marB="0">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4">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buFont typeface="Arial" pitchFamily="34" charset="0"/>
                        <a:buNone/>
                      </a:pPr>
                      <a:r>
                        <a:rPr lang="en-US" sz="1100" b="1" dirty="0" smtClean="0">
                          <a:solidFill>
                            <a:schemeClr val="tx1"/>
                          </a:solidFill>
                          <a:latin typeface="Calibri" panose="020F0502020204030204" pitchFamily="34" charset="0"/>
                          <a:cs typeface="Calibri" panose="020F0502020204030204" pitchFamily="34" charset="0"/>
                        </a:rPr>
                        <a:t>Overflow of Remand Detainees ’s from SAPS due</a:t>
                      </a:r>
                      <a:r>
                        <a:rPr lang="en-US" sz="1100" b="1" baseline="0" dirty="0" smtClean="0">
                          <a:solidFill>
                            <a:schemeClr val="tx1"/>
                          </a:solidFill>
                          <a:latin typeface="Calibri" panose="020F0502020204030204" pitchFamily="34" charset="0"/>
                          <a:cs typeface="Calibri" panose="020F0502020204030204" pitchFamily="34" charset="0"/>
                        </a:rPr>
                        <a:t> to implementation of Section 105</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4">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panose="020F0502020204030204" pitchFamily="34" charset="0"/>
                          <a:cs typeface="Calibri" panose="020F0502020204030204" pitchFamily="34" charset="0"/>
                        </a:rPr>
                        <a:t>Increas</a:t>
                      </a:r>
                      <a:r>
                        <a:rPr lang="en-US" sz="1100" b="1" baseline="0" dirty="0" smtClean="0">
                          <a:solidFill>
                            <a:schemeClr val="tx1"/>
                          </a:solidFill>
                          <a:latin typeface="Calibri" panose="020F0502020204030204" pitchFamily="34" charset="0"/>
                          <a:cs typeface="Calibri" panose="020F0502020204030204" pitchFamily="34" charset="0"/>
                        </a:rPr>
                        <a:t>e in incidents of assaults amongst inmates </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4">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Inmates</a:t>
                      </a:r>
                      <a:r>
                        <a:rPr lang="en-US" sz="1100" b="1" baseline="0" dirty="0" smtClean="0">
                          <a:solidFill>
                            <a:schemeClr val="tx1"/>
                          </a:solidFill>
                          <a:latin typeface="Calibri Light" panose="020F0302020204030204" pitchFamily="34" charset="0"/>
                          <a:cs typeface="Calibri Light" panose="020F0302020204030204" pitchFamily="34" charset="0"/>
                        </a:rPr>
                        <a:t> contracting various diseases and p</a:t>
                      </a:r>
                      <a:r>
                        <a:rPr lang="en-US" sz="1100" b="1" dirty="0" smtClean="0">
                          <a:solidFill>
                            <a:schemeClr val="tx1"/>
                          </a:solidFill>
                          <a:latin typeface="Calibri Light" panose="020F0302020204030204" pitchFamily="34" charset="0"/>
                          <a:cs typeface="Calibri Light" panose="020F0302020204030204" pitchFamily="34" charset="0"/>
                        </a:rPr>
                        <a:t>ossible Litigations by </a:t>
                      </a:r>
                      <a:r>
                        <a:rPr lang="en-US" sz="1100" b="1" baseline="0" dirty="0" smtClean="0">
                          <a:solidFill>
                            <a:schemeClr val="tx1"/>
                          </a:solidFill>
                          <a:latin typeface="Calibri Light" panose="020F0302020204030204" pitchFamily="34" charset="0"/>
                          <a:cs typeface="Calibri Light" panose="020F0302020204030204" pitchFamily="34" charset="0"/>
                        </a:rPr>
                        <a:t> inmates</a:t>
                      </a:r>
                      <a:endParaRPr lang="en-US" sz="1100" b="1" dirty="0" smtClean="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75654">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162.42)%</a:t>
                      </a:r>
                    </a:p>
                    <a:p>
                      <a:pPr algn="ctr"/>
                      <a:r>
                        <a:rPr lang="en-US" sz="1100" b="1" dirty="0" smtClean="0">
                          <a:solidFill>
                            <a:schemeClr val="tx1"/>
                          </a:solidFill>
                        </a:rPr>
                        <a:t>(242/149)</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t"/>
                      <a:r>
                        <a:rPr lang="en-US" sz="1200" b="1" i="0" u="none" strike="noStrike" dirty="0">
                          <a:solidFill>
                            <a:srgbClr val="000000"/>
                          </a:solidFill>
                          <a:latin typeface="Calibri Light" panose="020F0302020204030204" pitchFamily="34" charset="0"/>
                          <a:cs typeface="Calibri Light" panose="020F0302020204030204" pitchFamily="34" charset="0"/>
                        </a:rPr>
                        <a:t>Burgersdorp</a:t>
                      </a:r>
                    </a:p>
                  </a:txBody>
                  <a:tcPr marL="0" marR="0" marT="0" marB="0">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75654">
                <a:tc vMerge="1">
                  <a:txBody>
                    <a:bodyPr/>
                    <a:lstStyle/>
                    <a:p>
                      <a:endParaRPr lang="en-US"/>
                    </a:p>
                  </a:txBody>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83.69%</a:t>
                      </a:r>
                    </a:p>
                    <a:p>
                      <a:pPr algn="ctr"/>
                      <a:r>
                        <a:rPr lang="en-US" sz="1100" b="1" dirty="0" smtClean="0">
                          <a:solidFill>
                            <a:schemeClr val="tx1"/>
                          </a:solidFill>
                        </a:rPr>
                        <a:t>(118/141)</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t"/>
                      <a:r>
                        <a:rPr lang="en-US" sz="1200" b="1" i="0" u="none" strike="noStrike" dirty="0">
                          <a:solidFill>
                            <a:srgbClr val="000000"/>
                          </a:solidFill>
                          <a:latin typeface="Calibri Light" panose="020F0302020204030204" pitchFamily="34" charset="0"/>
                          <a:cs typeface="Calibri Light" panose="020F0302020204030204" pitchFamily="34" charset="0"/>
                        </a:rPr>
                        <a:t>Butterworth</a:t>
                      </a:r>
                    </a:p>
                  </a:txBody>
                  <a:tcPr marL="0" marR="0" marT="0" marB="0">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75654">
                <a:tc vMerge="1">
                  <a:txBody>
                    <a:bodyPr/>
                    <a:lstStyle/>
                    <a:p>
                      <a:endParaRPr lang="en-US"/>
                    </a:p>
                  </a:txBody>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44,66%</a:t>
                      </a:r>
                    </a:p>
                    <a:p>
                      <a:pPr algn="ctr"/>
                      <a:r>
                        <a:rPr lang="en-US" sz="1100" b="1" dirty="0" smtClean="0">
                          <a:solidFill>
                            <a:schemeClr val="tx1"/>
                          </a:solidFill>
                        </a:rPr>
                        <a:t>(113/253)</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t"/>
                      <a:r>
                        <a:rPr lang="en-US" sz="1200" b="1" i="0" u="none" strike="noStrike" dirty="0">
                          <a:solidFill>
                            <a:srgbClr val="000000"/>
                          </a:solidFill>
                          <a:latin typeface="Calibri Light" panose="020F0302020204030204" pitchFamily="34" charset="0"/>
                          <a:cs typeface="Calibri Light" panose="020F0302020204030204" pitchFamily="34" charset="0"/>
                        </a:rPr>
                        <a:t>Cradock</a:t>
                      </a:r>
                    </a:p>
                  </a:txBody>
                  <a:tcPr marL="0" marR="0" marT="0" marB="0">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75654">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43.48%</a:t>
                      </a:r>
                    </a:p>
                    <a:p>
                      <a:pPr algn="ctr"/>
                      <a:r>
                        <a:rPr lang="en-US" sz="1100" b="1" dirty="0" smtClean="0">
                          <a:solidFill>
                            <a:schemeClr val="tx1"/>
                          </a:solidFill>
                        </a:rPr>
                        <a:t>(40/92)</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t"/>
                      <a:r>
                        <a:rPr lang="en-US" sz="1200" b="1" i="0" u="none" strike="noStrike" dirty="0" smtClean="0">
                          <a:solidFill>
                            <a:srgbClr val="000000"/>
                          </a:solidFill>
                          <a:latin typeface="Calibri Light" panose="020F0302020204030204" pitchFamily="34" charset="0"/>
                          <a:cs typeface="Calibri Light" panose="020F0302020204030204" pitchFamily="34" charset="0"/>
                        </a:rPr>
                        <a:t>Dordrecht</a:t>
                      </a:r>
                      <a:endParaRPr lang="en-US" sz="1200" b="1" i="0" u="none" strike="noStrike" dirty="0">
                        <a:solidFill>
                          <a:srgbClr val="000000"/>
                        </a:solidFill>
                        <a:latin typeface="Calibri Light" panose="020F0302020204030204" pitchFamily="34" charset="0"/>
                        <a:cs typeface="Calibri Light" panose="020F0302020204030204" pitchFamily="34" charset="0"/>
                      </a:endParaRPr>
                    </a:p>
                  </a:txBody>
                  <a:tcPr marL="0" marR="0" marT="0" marB="0">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buFont typeface="Arial" pitchFamily="34" charset="0"/>
                        <a:buNone/>
                      </a:pPr>
                      <a:r>
                        <a:rPr lang="en-US" sz="1100" b="1" baseline="0" dirty="0" smtClean="0">
                          <a:solidFill>
                            <a:schemeClr val="tx1"/>
                          </a:solidFill>
                          <a:latin typeface="Calibri" panose="020F0502020204030204" pitchFamily="34" charset="0"/>
                          <a:cs typeface="Calibri" panose="020F0502020204030204" pitchFamily="34" charset="0"/>
                        </a:rPr>
                        <a:t>Offenders that can not be transferred due to further charges</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panose="020F0502020204030204" pitchFamily="34" charset="0"/>
                          <a:cs typeface="Calibri" panose="020F0502020204030204" pitchFamily="34" charset="0"/>
                        </a:rPr>
                        <a:t>Increas</a:t>
                      </a:r>
                      <a:r>
                        <a:rPr lang="en-US" sz="1100" b="1" baseline="0" dirty="0" smtClean="0">
                          <a:solidFill>
                            <a:schemeClr val="tx1"/>
                          </a:solidFill>
                          <a:latin typeface="Calibri" panose="020F0502020204030204" pitchFamily="34" charset="0"/>
                          <a:cs typeface="Calibri" panose="020F0502020204030204" pitchFamily="34" charset="0"/>
                        </a:rPr>
                        <a:t>e in incidents of assaults amongst inmates </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Inmates</a:t>
                      </a:r>
                      <a:r>
                        <a:rPr lang="en-US" sz="1100" b="1" baseline="0" dirty="0" smtClean="0">
                          <a:solidFill>
                            <a:schemeClr val="tx1"/>
                          </a:solidFill>
                          <a:latin typeface="Calibri Light" panose="020F0302020204030204" pitchFamily="34" charset="0"/>
                          <a:cs typeface="Calibri Light" panose="020F0302020204030204" pitchFamily="34" charset="0"/>
                        </a:rPr>
                        <a:t> contracting various diseases and p</a:t>
                      </a:r>
                      <a:r>
                        <a:rPr lang="en-US" sz="1100" b="1" dirty="0" smtClean="0">
                          <a:solidFill>
                            <a:schemeClr val="tx1"/>
                          </a:solidFill>
                          <a:latin typeface="Calibri Light" panose="020F0302020204030204" pitchFamily="34" charset="0"/>
                          <a:cs typeface="Calibri Light" panose="020F0302020204030204" pitchFamily="34" charset="0"/>
                        </a:rPr>
                        <a:t>ossible Litigations by </a:t>
                      </a:r>
                      <a:r>
                        <a:rPr lang="en-US" sz="1100" b="1" baseline="0" dirty="0" smtClean="0">
                          <a:solidFill>
                            <a:schemeClr val="tx1"/>
                          </a:solidFill>
                          <a:latin typeface="Calibri Light" panose="020F0302020204030204" pitchFamily="34" charset="0"/>
                          <a:cs typeface="Calibri Light" panose="020F0302020204030204" pitchFamily="34" charset="0"/>
                        </a:rPr>
                        <a:t> inmates</a:t>
                      </a:r>
                      <a:endParaRPr lang="en-US" sz="1100" b="1" dirty="0" smtClean="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chemeClr val="bg1"/>
                </a:solidFill>
                <a:latin typeface="Arial Black" panose="020B0A04020102020204" pitchFamily="34" charset="0"/>
              </a:rPr>
              <a:t>PERFORMANCE INDICATOR NOT ACHIEVED:</a:t>
            </a:r>
          </a:p>
          <a:p>
            <a:r>
              <a:rPr lang="en-US" sz="2400" kern="0" dirty="0">
                <a:solidFill>
                  <a:schemeClr val="bg1"/>
                </a:solidFill>
                <a:latin typeface="Arial Black" panose="020B0A04020102020204" pitchFamily="34" charset="0"/>
              </a:rPr>
              <a:t>Percentage of overcrowding in correctional facilities in excess of approved  bed-space capacity</a:t>
            </a:r>
            <a:endParaRPr lang="en-GB" sz="3200" kern="0" dirty="0">
              <a:solidFill>
                <a:schemeClr val="bg1"/>
              </a:solidFill>
              <a:latin typeface="Arial Black" panose="020B0A04020102020204" pitchFamily="34" charset="0"/>
            </a:endParaRPr>
          </a:p>
          <a:p>
            <a:endParaRPr lang="en-GB" sz="3200" kern="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0155860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 xmlns:a16="http://schemas.microsoft.com/office/drawing/2014/main" id="{935013CF-ED1D-4C99-9BBC-342742B95A80}"/>
              </a:ext>
            </a:extLst>
          </p:cNvPr>
          <p:cNvSpPr/>
          <p:nvPr/>
        </p:nvSpPr>
        <p:spPr>
          <a:xfrm rot="5400000">
            <a:off x="4821169"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9" name="TextBox 8"/>
          <p:cNvSpPr txBox="1"/>
          <p:nvPr/>
        </p:nvSpPr>
        <p:spPr>
          <a:xfrm>
            <a:off x="16669" y="1488930"/>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a:t>
            </a:r>
            <a:r>
              <a:rPr lang="en-GB" sz="1800" b="1" kern="0" dirty="0" smtClean="0">
                <a:solidFill>
                  <a:prstClr val="black"/>
                </a:solidFill>
              </a:rPr>
              <a:t>4. PROJECT PLAN TO ADDRESS UNDER PERFORMANCE</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2542236559"/>
              </p:ext>
            </p:extLst>
          </p:nvPr>
        </p:nvGraphicFramePr>
        <p:xfrm>
          <a:off x="186243" y="1858262"/>
          <a:ext cx="11442700" cy="4438113"/>
        </p:xfrm>
        <a:graphic>
          <a:graphicData uri="http://schemas.openxmlformats.org/drawingml/2006/table">
            <a:tbl>
              <a:tblPr firstRow="1" bandRow="1"/>
              <a:tblGrid>
                <a:gridCol w="1945217">
                  <a:extLst>
                    <a:ext uri="{9D8B030D-6E8A-4147-A177-3AD203B41FA5}">
                      <a16:colId xmlns="" xmlns:a16="http://schemas.microsoft.com/office/drawing/2014/main" val="3171785473"/>
                    </a:ext>
                  </a:extLst>
                </a:gridCol>
                <a:gridCol w="2410883">
                  <a:extLst>
                    <a:ext uri="{9D8B030D-6E8A-4147-A177-3AD203B41FA5}">
                      <a16:colId xmlns="" xmlns:a16="http://schemas.microsoft.com/office/drawing/2014/main" val="3177246977"/>
                    </a:ext>
                  </a:extLst>
                </a:gridCol>
                <a:gridCol w="2133600">
                  <a:extLst>
                    <a:ext uri="{9D8B030D-6E8A-4147-A177-3AD203B41FA5}">
                      <a16:colId xmlns="" xmlns:a16="http://schemas.microsoft.com/office/drawing/2014/main" val="1905890460"/>
                    </a:ext>
                  </a:extLst>
                </a:gridCol>
                <a:gridCol w="1981200">
                  <a:extLst>
                    <a:ext uri="{9D8B030D-6E8A-4147-A177-3AD203B41FA5}">
                      <a16:colId xmlns="" xmlns:a16="http://schemas.microsoft.com/office/drawing/2014/main" val="551651354"/>
                    </a:ext>
                  </a:extLst>
                </a:gridCol>
                <a:gridCol w="2971800">
                  <a:extLst>
                    <a:ext uri="{9D8B030D-6E8A-4147-A177-3AD203B41FA5}">
                      <a16:colId xmlns="" xmlns:a16="http://schemas.microsoft.com/office/drawing/2014/main" val="106908959"/>
                    </a:ext>
                  </a:extLst>
                </a:gridCol>
              </a:tblGrid>
              <a:tr h="485682">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MANAGEMENT AREA</a:t>
                      </a:r>
                      <a:endParaRPr lang="en-US" sz="14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ACTIVITY / ACTIVITIES</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RESPONSIBILITY</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TIME FRAME</a:t>
                      </a:r>
                      <a:endParaRPr lang="en-US" sz="14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PROGRESS</a:t>
                      </a:r>
                      <a:endParaRPr lang="en-US" sz="14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extLst>
                  <a:ext uri="{0D108BD9-81ED-4DB2-BD59-A6C34878D82A}">
                    <a16:rowId xmlns="" xmlns:a16="http://schemas.microsoft.com/office/drawing/2014/main" val="2208647457"/>
                  </a:ext>
                </a:extLst>
              </a:tr>
              <a:tr h="956359">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fontAlgn="t"/>
                      <a:r>
                        <a:rPr lang="en-US" sz="1100" b="1" i="0" u="none" strike="noStrike" dirty="0" smtClean="0">
                          <a:solidFill>
                            <a:srgbClr val="000000"/>
                          </a:solidFill>
                          <a:effectLst/>
                          <a:latin typeface="Calibri Light" panose="020F0302020204030204" pitchFamily="34" charset="0"/>
                          <a:cs typeface="Calibri Light" panose="020F0302020204030204" pitchFamily="34" charset="0"/>
                        </a:rPr>
                        <a:t>Amathole</a:t>
                      </a:r>
                      <a:r>
                        <a:rPr lang="en-US" sz="1100" b="1" i="0" u="none" strike="noStrike" baseline="0" dirty="0" smtClean="0">
                          <a:solidFill>
                            <a:srgbClr val="000000"/>
                          </a:solidFill>
                          <a:effectLst/>
                          <a:latin typeface="Calibri Light" panose="020F0302020204030204" pitchFamily="34" charset="0"/>
                          <a:cs typeface="Calibri Light" panose="020F0302020204030204" pitchFamily="34" charset="0"/>
                        </a:rPr>
                        <a:t> </a:t>
                      </a:r>
                      <a:endParaRPr lang="en-US" sz="1100" b="1" i="0" u="none" strike="noStrike" dirty="0" smtClean="0">
                        <a:solidFill>
                          <a:srgbClr val="000000"/>
                        </a:solidFill>
                        <a:effectLst/>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Effective Implementation of Multi Pronged Strategy</a:t>
                      </a:r>
                      <a:endParaRPr lang="en-US" sz="1100" b="1" dirty="0">
                        <a:solidFill>
                          <a:schemeClr val="tx1"/>
                        </a:solidFill>
                        <a:latin typeface="Calibri Light" panose="020F0302020204030204" pitchFamily="34" charset="0"/>
                        <a:cs typeface="Calibri Light" panose="020F0302020204030204" pitchFamily="34" charset="0"/>
                      </a:endParaRPr>
                    </a:p>
                  </a:txBody>
                  <a:tcPr marL="68580" marR="6858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Area</a:t>
                      </a:r>
                      <a:r>
                        <a:rPr lang="en-US" sz="1100" b="1" baseline="0" dirty="0" smtClean="0">
                          <a:solidFill>
                            <a:schemeClr val="tx1"/>
                          </a:solidFill>
                          <a:latin typeface="Calibri Light" panose="020F0302020204030204" pitchFamily="34" charset="0"/>
                          <a:cs typeface="Calibri Light" panose="020F0302020204030204" pitchFamily="34" charset="0"/>
                        </a:rPr>
                        <a:t> Commissioner</a:t>
                      </a:r>
                    </a:p>
                    <a:p>
                      <a:pPr algn="ctr"/>
                      <a:r>
                        <a:rPr lang="en-US" sz="1100" b="1" baseline="0" dirty="0" smtClean="0">
                          <a:solidFill>
                            <a:schemeClr val="tx1"/>
                          </a:solidFill>
                          <a:latin typeface="Calibri Light" panose="020F0302020204030204" pitchFamily="34" charset="0"/>
                          <a:cs typeface="Calibri Light" panose="020F0302020204030204" pitchFamily="34" charset="0"/>
                        </a:rPr>
                        <a:t>Regional Head Corrections </a:t>
                      </a:r>
                    </a:p>
                    <a:p>
                      <a:pPr algn="ctr"/>
                      <a:r>
                        <a:rPr lang="en-US" sz="1100" b="1" baseline="0" dirty="0" smtClean="0">
                          <a:solidFill>
                            <a:schemeClr val="tx1"/>
                          </a:solidFill>
                          <a:latin typeface="Calibri Light" panose="020F0302020204030204" pitchFamily="34" charset="0"/>
                          <a:cs typeface="Calibri Light" panose="020F0302020204030204" pitchFamily="34" charset="0"/>
                        </a:rPr>
                        <a:t>Regional  Head Facilities </a:t>
                      </a:r>
                    </a:p>
                    <a:p>
                      <a:pPr algn="ctr"/>
                      <a:r>
                        <a:rPr lang="en-US" sz="1100" b="1" baseline="0" dirty="0" smtClean="0">
                          <a:solidFill>
                            <a:schemeClr val="tx1"/>
                          </a:solidFill>
                          <a:latin typeface="Calibri Light" panose="020F0302020204030204" pitchFamily="34" charset="0"/>
                          <a:cs typeface="Calibri Light" panose="020F0302020204030204" pitchFamily="34" charset="0"/>
                        </a:rPr>
                        <a:t>Regional Commissioner </a:t>
                      </a:r>
                      <a:endParaRPr lang="en-US" sz="1100" b="1" dirty="0">
                        <a:solidFill>
                          <a:schemeClr val="tx1"/>
                        </a:solidFill>
                        <a:latin typeface="Calibri Light" panose="020F0302020204030204" pitchFamily="34" charset="0"/>
                        <a:cs typeface="Calibri Light" panose="020F0302020204030204" pitchFamily="34" charset="0"/>
                      </a:endParaRPr>
                    </a:p>
                  </a:txBody>
                  <a:tcPr marL="68580" marR="6858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Immediately and ongoing </a:t>
                      </a:r>
                    </a:p>
                  </a:txBody>
                  <a:tcPr marL="68580" marR="6858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kern="0" dirty="0" smtClean="0">
                        <a:solidFill>
                          <a:schemeClr val="tx1"/>
                        </a:solidFill>
                        <a:latin typeface="Calibri Light" panose="020F0302020204030204" pitchFamily="34" charset="0"/>
                        <a:cs typeface="Calibri Light" panose="020F0302020204030204" pitchFamily="34" charset="0"/>
                      </a:endParaRPr>
                    </a:p>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Continuous monitoring of the  implementation of multi-pronged strategy.</a:t>
                      </a:r>
                      <a:endParaRPr lang="en-US" sz="1100" b="1" dirty="0">
                        <a:solidFill>
                          <a:schemeClr val="tx1"/>
                        </a:solidFill>
                        <a:latin typeface="Calibri Light" panose="020F0302020204030204" pitchFamily="34" charset="0"/>
                        <a:cs typeface="Calibri Light" panose="020F0302020204030204" pitchFamily="34" charset="0"/>
                      </a:endParaRPr>
                    </a:p>
                  </a:txBody>
                  <a:tcPr marL="68580" marR="6858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796501867"/>
                  </a:ext>
                </a:extLst>
              </a:tr>
              <a:tr h="928509">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fontAlgn="t"/>
                      <a:r>
                        <a:rPr lang="en-US" sz="1100" b="1" i="0" u="none" strike="noStrike" dirty="0" smtClean="0">
                          <a:solidFill>
                            <a:srgbClr val="000000"/>
                          </a:solidFill>
                          <a:effectLst/>
                          <a:latin typeface="Calibri Light" panose="020F0302020204030204" pitchFamily="34" charset="0"/>
                          <a:cs typeface="Calibri Light" panose="020F0302020204030204" pitchFamily="34" charset="0"/>
                        </a:rPr>
                        <a:t>East London</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Effective Implementation of Multi Pronged Strategy</a:t>
                      </a:r>
                      <a:endParaRPr lang="en-US" sz="1100" b="1" dirty="0">
                        <a:solidFill>
                          <a:schemeClr val="tx1"/>
                        </a:solidFill>
                        <a:latin typeface="Calibri Light" panose="020F0302020204030204" pitchFamily="34" charset="0"/>
                        <a:cs typeface="Calibri Light" panose="020F0302020204030204" pitchFamily="34" charset="0"/>
                      </a:endParaRPr>
                    </a:p>
                  </a:txBody>
                  <a:tcPr marL="68580" marR="6858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Area</a:t>
                      </a:r>
                      <a:r>
                        <a:rPr lang="en-US" sz="1100" b="1" baseline="0" dirty="0" smtClean="0">
                          <a:solidFill>
                            <a:schemeClr val="tx1"/>
                          </a:solidFill>
                          <a:latin typeface="Calibri Light" panose="020F0302020204030204" pitchFamily="34" charset="0"/>
                          <a:cs typeface="Calibri Light" panose="020F0302020204030204" pitchFamily="34" charset="0"/>
                        </a:rPr>
                        <a:t> Commissioner</a:t>
                      </a:r>
                    </a:p>
                    <a:p>
                      <a:pPr algn="ctr"/>
                      <a:r>
                        <a:rPr lang="en-US" sz="1100" b="1" baseline="0" dirty="0" smtClean="0">
                          <a:solidFill>
                            <a:schemeClr val="tx1"/>
                          </a:solidFill>
                          <a:latin typeface="Calibri Light" panose="020F0302020204030204" pitchFamily="34" charset="0"/>
                          <a:cs typeface="Calibri Light" panose="020F0302020204030204" pitchFamily="34" charset="0"/>
                        </a:rPr>
                        <a:t>Regional Head Corrections </a:t>
                      </a:r>
                    </a:p>
                    <a:p>
                      <a:pPr algn="ctr"/>
                      <a:r>
                        <a:rPr lang="en-US" sz="1100" b="1" baseline="0" dirty="0" smtClean="0">
                          <a:solidFill>
                            <a:schemeClr val="tx1"/>
                          </a:solidFill>
                          <a:latin typeface="Calibri Light" panose="020F0302020204030204" pitchFamily="34" charset="0"/>
                          <a:cs typeface="Calibri Light" panose="020F0302020204030204" pitchFamily="34" charset="0"/>
                        </a:rPr>
                        <a:t>Regional  Head Facilities </a:t>
                      </a:r>
                    </a:p>
                    <a:p>
                      <a:pPr algn="ctr"/>
                      <a:r>
                        <a:rPr lang="en-US" sz="1100" b="1" baseline="0" dirty="0" smtClean="0">
                          <a:solidFill>
                            <a:schemeClr val="tx1"/>
                          </a:solidFill>
                          <a:latin typeface="Calibri Light" panose="020F0302020204030204" pitchFamily="34" charset="0"/>
                          <a:cs typeface="Calibri Light" panose="020F0302020204030204" pitchFamily="34" charset="0"/>
                        </a:rPr>
                        <a:t>Regional Commissioner </a:t>
                      </a:r>
                      <a:endParaRPr lang="en-US" sz="1100" b="1" dirty="0">
                        <a:solidFill>
                          <a:schemeClr val="tx1"/>
                        </a:solidFill>
                        <a:latin typeface="Calibri Light" panose="020F0302020204030204" pitchFamily="34" charset="0"/>
                        <a:cs typeface="Calibri Light" panose="020F0302020204030204" pitchFamily="34" charset="0"/>
                      </a:endParaRPr>
                    </a:p>
                  </a:txBody>
                  <a:tcPr marL="68580" marR="6858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Immediately and ongoing </a:t>
                      </a:r>
                    </a:p>
                  </a:txBody>
                  <a:tcPr marL="68580" marR="6858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Continuous monitoring of the  implementation of multi-pronged strategy.</a:t>
                      </a:r>
                      <a:endParaRPr lang="en-US" sz="1100" b="1" dirty="0">
                        <a:solidFill>
                          <a:schemeClr val="tx1"/>
                        </a:solidFill>
                        <a:latin typeface="Calibri Light" panose="020F0302020204030204" pitchFamily="34" charset="0"/>
                        <a:cs typeface="Calibri Light" panose="020F0302020204030204" pitchFamily="34" charset="0"/>
                      </a:endParaRPr>
                    </a:p>
                  </a:txBody>
                  <a:tcPr marL="68580" marR="6858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714238">
                <a:tc>
                  <a:txBody>
                    <a:bodyPr/>
                    <a:lstStyle/>
                    <a:p>
                      <a:pPr algn="ctr" fontAlgn="t"/>
                      <a:r>
                        <a:rPr lang="en-US" sz="1100" b="1" i="0" u="none" strike="noStrike" dirty="0" smtClean="0">
                          <a:solidFill>
                            <a:srgbClr val="000000"/>
                          </a:solidFill>
                          <a:effectLst/>
                          <a:latin typeface="Calibri Light" panose="020F0302020204030204" pitchFamily="34" charset="0"/>
                          <a:cs typeface="Calibri Light" panose="020F0302020204030204" pitchFamily="34" charset="0"/>
                        </a:rPr>
                        <a:t>Mthatha</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Effective Implementation of Multi Pronged Strategy</a:t>
                      </a:r>
                    </a:p>
                  </a:txBody>
                  <a:tcPr marL="68580" marR="6858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Area</a:t>
                      </a:r>
                      <a:r>
                        <a:rPr lang="en-US" sz="1100" b="1" baseline="0" dirty="0" smtClean="0">
                          <a:solidFill>
                            <a:schemeClr val="tx1"/>
                          </a:solidFill>
                          <a:latin typeface="Calibri Light" panose="020F0302020204030204" pitchFamily="34" charset="0"/>
                          <a:cs typeface="Calibri Light" panose="020F0302020204030204" pitchFamily="34" charset="0"/>
                        </a:rPr>
                        <a:t> Commissioner</a:t>
                      </a:r>
                    </a:p>
                    <a:p>
                      <a:pPr algn="ctr"/>
                      <a:r>
                        <a:rPr lang="en-US" sz="1100" b="1" baseline="0" dirty="0" smtClean="0">
                          <a:solidFill>
                            <a:schemeClr val="tx1"/>
                          </a:solidFill>
                          <a:latin typeface="Calibri Light" panose="020F0302020204030204" pitchFamily="34" charset="0"/>
                          <a:cs typeface="Calibri Light" panose="020F0302020204030204" pitchFamily="34" charset="0"/>
                        </a:rPr>
                        <a:t>Regional Head Corrections </a:t>
                      </a:r>
                    </a:p>
                    <a:p>
                      <a:pPr algn="ctr"/>
                      <a:r>
                        <a:rPr lang="en-US" sz="1100" b="1" baseline="0" dirty="0" smtClean="0">
                          <a:solidFill>
                            <a:schemeClr val="tx1"/>
                          </a:solidFill>
                          <a:latin typeface="Calibri Light" panose="020F0302020204030204" pitchFamily="34" charset="0"/>
                          <a:cs typeface="Calibri Light" panose="020F0302020204030204" pitchFamily="34" charset="0"/>
                        </a:rPr>
                        <a:t>Regional  Head Facilities </a:t>
                      </a:r>
                    </a:p>
                    <a:p>
                      <a:pPr algn="ctr"/>
                      <a:r>
                        <a:rPr lang="en-US" sz="1100" b="1" baseline="0" dirty="0" smtClean="0">
                          <a:solidFill>
                            <a:schemeClr val="tx1"/>
                          </a:solidFill>
                          <a:latin typeface="Calibri Light" panose="020F0302020204030204" pitchFamily="34" charset="0"/>
                          <a:cs typeface="Calibri Light" panose="020F0302020204030204" pitchFamily="34" charset="0"/>
                        </a:rPr>
                        <a:t>Regional Commissioner </a:t>
                      </a:r>
                      <a:endParaRPr lang="en-US" sz="1100" b="1" dirty="0" smtClean="0">
                        <a:solidFill>
                          <a:schemeClr val="tx1"/>
                        </a:solidFill>
                        <a:latin typeface="Calibri Light" panose="020F0302020204030204" pitchFamily="34" charset="0"/>
                        <a:cs typeface="Calibri Light" panose="020F0302020204030204" pitchFamily="34" charset="0"/>
                      </a:endParaRPr>
                    </a:p>
                  </a:txBody>
                  <a:tcPr marL="68580" marR="6858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Immediately and ongoing </a:t>
                      </a:r>
                    </a:p>
                  </a:txBody>
                  <a:tcPr marL="68580" marR="6858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Continuous monitoring of the  implementation of multi-pronged strategy.</a:t>
                      </a:r>
                    </a:p>
                  </a:txBody>
                  <a:tcPr marL="68580" marR="6858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1273085">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fontAlgn="t"/>
                      <a:r>
                        <a:rPr lang="en-US" sz="1100" b="1" i="0" u="none" strike="noStrike" dirty="0" smtClean="0">
                          <a:solidFill>
                            <a:srgbClr val="000000"/>
                          </a:solidFill>
                          <a:effectLst/>
                          <a:latin typeface="Calibri Light" panose="020F0302020204030204" pitchFamily="34" charset="0"/>
                          <a:cs typeface="Calibri Light" panose="020F0302020204030204" pitchFamily="34" charset="0"/>
                        </a:rPr>
                        <a:t>Sada</a:t>
                      </a:r>
                      <a:r>
                        <a:rPr lang="en-US" sz="1100" b="1" i="0" u="none" strike="noStrike" baseline="0" dirty="0" smtClean="0">
                          <a:solidFill>
                            <a:srgbClr val="000000"/>
                          </a:solidFill>
                          <a:effectLst/>
                          <a:latin typeface="Calibri Light" panose="020F0302020204030204" pitchFamily="34" charset="0"/>
                          <a:cs typeface="Calibri Light" panose="020F0302020204030204" pitchFamily="34" charset="0"/>
                        </a:rPr>
                        <a:t> </a:t>
                      </a:r>
                      <a:endParaRPr lang="en-US" sz="1100" b="1" i="0" u="none" strike="noStrike" dirty="0">
                        <a:solidFill>
                          <a:srgbClr val="000000"/>
                        </a:solidFill>
                        <a:effectLst/>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Effective Implementation of Multi Pronged Strategy</a:t>
                      </a:r>
                    </a:p>
                  </a:txBody>
                  <a:tcPr marL="68580" marR="6858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Area</a:t>
                      </a:r>
                      <a:r>
                        <a:rPr lang="en-US" sz="1100" b="1" baseline="0" dirty="0" smtClean="0">
                          <a:solidFill>
                            <a:schemeClr val="tx1"/>
                          </a:solidFill>
                          <a:latin typeface="Calibri Light" panose="020F0302020204030204" pitchFamily="34" charset="0"/>
                          <a:cs typeface="Calibri Light" panose="020F0302020204030204" pitchFamily="34" charset="0"/>
                        </a:rPr>
                        <a:t> Commissioner</a:t>
                      </a:r>
                    </a:p>
                    <a:p>
                      <a:pPr algn="ctr"/>
                      <a:r>
                        <a:rPr lang="en-US" sz="1100" b="1" baseline="0" dirty="0" smtClean="0">
                          <a:solidFill>
                            <a:schemeClr val="tx1"/>
                          </a:solidFill>
                          <a:latin typeface="Calibri Light" panose="020F0302020204030204" pitchFamily="34" charset="0"/>
                          <a:cs typeface="Calibri Light" panose="020F0302020204030204" pitchFamily="34" charset="0"/>
                        </a:rPr>
                        <a:t>Regional Head Corrections </a:t>
                      </a:r>
                    </a:p>
                    <a:p>
                      <a:pPr algn="ctr"/>
                      <a:r>
                        <a:rPr lang="en-US" sz="1100" b="1" baseline="0" dirty="0" smtClean="0">
                          <a:solidFill>
                            <a:schemeClr val="tx1"/>
                          </a:solidFill>
                          <a:latin typeface="Calibri Light" panose="020F0302020204030204" pitchFamily="34" charset="0"/>
                          <a:cs typeface="Calibri Light" panose="020F0302020204030204" pitchFamily="34" charset="0"/>
                        </a:rPr>
                        <a:t>Regional  Head Facilities </a:t>
                      </a:r>
                    </a:p>
                    <a:p>
                      <a:pPr algn="ctr"/>
                      <a:r>
                        <a:rPr lang="en-US" sz="1100" b="1" baseline="0" dirty="0" smtClean="0">
                          <a:solidFill>
                            <a:schemeClr val="tx1"/>
                          </a:solidFill>
                          <a:latin typeface="Calibri Light" panose="020F0302020204030204" pitchFamily="34" charset="0"/>
                          <a:cs typeface="Calibri Light" panose="020F0302020204030204" pitchFamily="34" charset="0"/>
                        </a:rPr>
                        <a:t>Regional Commissioner </a:t>
                      </a:r>
                      <a:endParaRPr lang="en-US" sz="1100" b="1" dirty="0" smtClean="0">
                        <a:solidFill>
                          <a:schemeClr val="tx1"/>
                        </a:solidFill>
                        <a:latin typeface="Calibri Light" panose="020F0302020204030204" pitchFamily="34" charset="0"/>
                        <a:cs typeface="Calibri Light" panose="020F0302020204030204" pitchFamily="34" charset="0"/>
                      </a:endParaRPr>
                    </a:p>
                  </a:txBody>
                  <a:tcPr marL="68580" marR="6858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Immediately and ongoing </a:t>
                      </a:r>
                    </a:p>
                  </a:txBody>
                  <a:tcPr marL="68580" marR="6858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Continuous monitoring of the  implementation of multi-pronged strategy.</a:t>
                      </a:r>
                    </a:p>
                  </a:txBody>
                  <a:tcPr marL="68580" marR="6858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950242310"/>
                  </a:ext>
                </a:extLst>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rgbClr val="FFFFFF"/>
                </a:solidFill>
                <a:latin typeface="Arial Black" panose="020B0A04020102020204" pitchFamily="34" charset="0"/>
              </a:rPr>
              <a:t>PLAN TO ADDRESS UNDER PERFORMANCE:</a:t>
            </a:r>
          </a:p>
          <a:p>
            <a:r>
              <a:rPr lang="en-US" sz="2400" kern="0" dirty="0">
                <a:solidFill>
                  <a:schemeClr val="bg1"/>
                </a:solidFill>
                <a:latin typeface="Arial Black" panose="020B0A04020102020204" pitchFamily="34" charset="0"/>
              </a:rPr>
              <a:t>Percentage of overcrowding in correctional facilities in excess of approved  </a:t>
            </a:r>
            <a:r>
              <a:rPr lang="en-US" sz="2400" kern="0" dirty="0" smtClean="0">
                <a:solidFill>
                  <a:schemeClr val="bg1"/>
                </a:solidFill>
                <a:latin typeface="Arial Black" panose="020B0A04020102020204" pitchFamily="34" charset="0"/>
              </a:rPr>
              <a:t>bed space </a:t>
            </a:r>
            <a:r>
              <a:rPr lang="en-US" sz="2400" kern="0" dirty="0">
                <a:solidFill>
                  <a:schemeClr val="bg1"/>
                </a:solidFill>
                <a:latin typeface="Arial Black" panose="020B0A04020102020204" pitchFamily="34" charset="0"/>
              </a:rPr>
              <a:t>capacity</a:t>
            </a:r>
            <a:endParaRPr lang="en-GB" sz="3200" kern="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2932098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trellis">
          <a:fgClr>
            <a:srgbClr val="FFFFFF"/>
          </a:fgClr>
          <a:bgClr>
            <a:srgbClr val="BCEABC"/>
          </a:bgClr>
        </a:pattFill>
        <a:effectLst/>
      </p:bgPr>
    </p:bg>
    <p:spTree>
      <p:nvGrpSpPr>
        <p:cNvPr id="1" name=""/>
        <p:cNvGrpSpPr/>
        <p:nvPr/>
      </p:nvGrpSpPr>
      <p:grpSpPr>
        <a:xfrm>
          <a:off x="0" y="0"/>
          <a:ext cx="0" cy="0"/>
          <a:chOff x="0" y="0"/>
          <a:chExt cx="0" cy="0"/>
        </a:xfrm>
      </p:grpSpPr>
      <p:grpSp>
        <p:nvGrpSpPr>
          <p:cNvPr id="7" name="Group 6"/>
          <p:cNvGrpSpPr/>
          <p:nvPr/>
        </p:nvGrpSpPr>
        <p:grpSpPr>
          <a:xfrm>
            <a:off x="65498" y="-21773"/>
            <a:ext cx="8392701" cy="6270173"/>
            <a:chOff x="65499" y="-21773"/>
            <a:chExt cx="7302314" cy="5185651"/>
          </a:xfrm>
        </p:grpSpPr>
        <p:sp>
          <p:nvSpPr>
            <p:cNvPr id="3" name="Rectangle: Top Corners Rounded 24">
              <a:extLst>
                <a:ext uri="{FF2B5EF4-FFF2-40B4-BE49-F238E27FC236}">
                  <a16:creationId xmlns:a16="http://schemas.microsoft.com/office/drawing/2014/main" xmlns="" id="{0DC4C310-37AB-43E0-9D8B-683A5AE91EB8}"/>
                </a:ext>
              </a:extLst>
            </p:cNvPr>
            <p:cNvSpPr/>
            <p:nvPr/>
          </p:nvSpPr>
          <p:spPr>
            <a:xfrm rot="10800000">
              <a:off x="575313" y="-10887"/>
              <a:ext cx="6282685" cy="5174765"/>
            </a:xfrm>
            <a:prstGeom prst="round2SameRect">
              <a:avLst>
                <a:gd name="adj1" fmla="val 13687"/>
                <a:gd name="adj2" fmla="val 0"/>
              </a:avLst>
            </a:prstGeom>
            <a:gradFill flip="none" rotWithShape="1">
              <a:gsLst>
                <a:gs pos="99000">
                  <a:srgbClr val="00CC99"/>
                </a:gs>
                <a:gs pos="1000">
                  <a:srgbClr val="009900"/>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FFFF"/>
                </a:solidFill>
              </a:endParaRPr>
            </a:p>
          </p:txBody>
        </p:sp>
        <p:sp>
          <p:nvSpPr>
            <p:cNvPr id="5" name="Isosceles Triangle 3"/>
            <p:cNvSpPr/>
            <p:nvPr/>
          </p:nvSpPr>
          <p:spPr bwMode="auto">
            <a:xfrm>
              <a:off x="6847113" y="-21773"/>
              <a:ext cx="520700" cy="1270000"/>
            </a:xfrm>
            <a:custGeom>
              <a:avLst/>
              <a:gdLst>
                <a:gd name="connsiteX0" fmla="*/ 0 w 431800"/>
                <a:gd name="connsiteY0" fmla="*/ 1143000 h 1143000"/>
                <a:gd name="connsiteX1" fmla="*/ 215900 w 431800"/>
                <a:gd name="connsiteY1" fmla="*/ 0 h 1143000"/>
                <a:gd name="connsiteX2" fmla="*/ 431800 w 431800"/>
                <a:gd name="connsiteY2" fmla="*/ 1143000 h 1143000"/>
                <a:gd name="connsiteX3" fmla="*/ 0 w 431800"/>
                <a:gd name="connsiteY3" fmla="*/ 1143000 h 1143000"/>
                <a:gd name="connsiteX0" fmla="*/ 0 w 647700"/>
                <a:gd name="connsiteY0" fmla="*/ 1117600 h 1117600"/>
                <a:gd name="connsiteX1" fmla="*/ 647700 w 647700"/>
                <a:gd name="connsiteY1" fmla="*/ 0 h 1117600"/>
                <a:gd name="connsiteX2" fmla="*/ 431800 w 647700"/>
                <a:gd name="connsiteY2" fmla="*/ 1117600 h 1117600"/>
                <a:gd name="connsiteX3" fmla="*/ 0 w 647700"/>
                <a:gd name="connsiteY3" fmla="*/ 1117600 h 1117600"/>
                <a:gd name="connsiteX0" fmla="*/ 0 w 647700"/>
                <a:gd name="connsiteY0" fmla="*/ 1117600 h 1244600"/>
                <a:gd name="connsiteX1" fmla="*/ 647700 w 647700"/>
                <a:gd name="connsiteY1" fmla="*/ 0 h 1244600"/>
                <a:gd name="connsiteX2" fmla="*/ 558800 w 647700"/>
                <a:gd name="connsiteY2" fmla="*/ 1244600 h 1244600"/>
                <a:gd name="connsiteX3" fmla="*/ 0 w 647700"/>
                <a:gd name="connsiteY3" fmla="*/ 1117600 h 1244600"/>
                <a:gd name="connsiteX0" fmla="*/ 0 w 647700"/>
                <a:gd name="connsiteY0" fmla="*/ 1270000 h 1397000"/>
                <a:gd name="connsiteX1" fmla="*/ 647700 w 647700"/>
                <a:gd name="connsiteY1" fmla="*/ 0 h 1397000"/>
                <a:gd name="connsiteX2" fmla="*/ 558800 w 647700"/>
                <a:gd name="connsiteY2" fmla="*/ 1397000 h 1397000"/>
                <a:gd name="connsiteX3" fmla="*/ 0 w 647700"/>
                <a:gd name="connsiteY3" fmla="*/ 1270000 h 1397000"/>
                <a:gd name="connsiteX0" fmla="*/ 0 w 469900"/>
                <a:gd name="connsiteY0" fmla="*/ 1701800 h 1701800"/>
                <a:gd name="connsiteX1" fmla="*/ 469900 w 469900"/>
                <a:gd name="connsiteY1" fmla="*/ 0 h 1701800"/>
                <a:gd name="connsiteX2" fmla="*/ 381000 w 469900"/>
                <a:gd name="connsiteY2" fmla="*/ 1397000 h 1701800"/>
                <a:gd name="connsiteX3" fmla="*/ 0 w 469900"/>
                <a:gd name="connsiteY3" fmla="*/ 1701800 h 1701800"/>
                <a:gd name="connsiteX0" fmla="*/ 0 w 596900"/>
                <a:gd name="connsiteY0" fmla="*/ 1346200 h 1397000"/>
                <a:gd name="connsiteX1" fmla="*/ 596900 w 596900"/>
                <a:gd name="connsiteY1" fmla="*/ 0 h 1397000"/>
                <a:gd name="connsiteX2" fmla="*/ 508000 w 596900"/>
                <a:gd name="connsiteY2" fmla="*/ 1397000 h 1397000"/>
                <a:gd name="connsiteX3" fmla="*/ 0 w 596900"/>
                <a:gd name="connsiteY3" fmla="*/ 1346200 h 1397000"/>
                <a:gd name="connsiteX0" fmla="*/ 0 w 596900"/>
                <a:gd name="connsiteY0" fmla="*/ 1346200 h 1397000"/>
                <a:gd name="connsiteX1" fmla="*/ 596900 w 596900"/>
                <a:gd name="connsiteY1" fmla="*/ 0 h 1397000"/>
                <a:gd name="connsiteX2" fmla="*/ 584200 w 596900"/>
                <a:gd name="connsiteY2" fmla="*/ 1397000 h 1397000"/>
                <a:gd name="connsiteX3" fmla="*/ 0 w 596900"/>
                <a:gd name="connsiteY3" fmla="*/ 1346200 h 1397000"/>
                <a:gd name="connsiteX0" fmla="*/ 0 w 584200"/>
                <a:gd name="connsiteY0" fmla="*/ 1193800 h 1244600"/>
                <a:gd name="connsiteX1" fmla="*/ 495300 w 584200"/>
                <a:gd name="connsiteY1" fmla="*/ 0 h 1244600"/>
                <a:gd name="connsiteX2" fmla="*/ 584200 w 584200"/>
                <a:gd name="connsiteY2" fmla="*/ 1244600 h 1244600"/>
                <a:gd name="connsiteX3" fmla="*/ 0 w 584200"/>
                <a:gd name="connsiteY3" fmla="*/ 1193800 h 1244600"/>
                <a:gd name="connsiteX0" fmla="*/ 0 w 584200"/>
                <a:gd name="connsiteY0" fmla="*/ 1219200 h 1270000"/>
                <a:gd name="connsiteX1" fmla="*/ 571500 w 584200"/>
                <a:gd name="connsiteY1" fmla="*/ 0 h 1270000"/>
                <a:gd name="connsiteX2" fmla="*/ 584200 w 584200"/>
                <a:gd name="connsiteY2" fmla="*/ 1270000 h 1270000"/>
                <a:gd name="connsiteX3" fmla="*/ 0 w 584200"/>
                <a:gd name="connsiteY3" fmla="*/ 1219200 h 1270000"/>
                <a:gd name="connsiteX0" fmla="*/ 469900 w 469900"/>
                <a:gd name="connsiteY0" fmla="*/ 1193800 h 1270000"/>
                <a:gd name="connsiteX1" fmla="*/ 0 w 469900"/>
                <a:gd name="connsiteY1" fmla="*/ 0 h 1270000"/>
                <a:gd name="connsiteX2" fmla="*/ 12700 w 469900"/>
                <a:gd name="connsiteY2" fmla="*/ 1270000 h 1270000"/>
                <a:gd name="connsiteX3" fmla="*/ 469900 w 469900"/>
                <a:gd name="connsiteY3" fmla="*/ 1193800 h 1270000"/>
                <a:gd name="connsiteX0" fmla="*/ 469900 w 469900"/>
                <a:gd name="connsiteY0" fmla="*/ 1193800 h 1270000"/>
                <a:gd name="connsiteX1" fmla="*/ 0 w 469900"/>
                <a:gd name="connsiteY1" fmla="*/ 0 h 1270000"/>
                <a:gd name="connsiteX2" fmla="*/ 12700 w 469900"/>
                <a:gd name="connsiteY2" fmla="*/ 1270000 h 1270000"/>
                <a:gd name="connsiteX3" fmla="*/ 469900 w 469900"/>
                <a:gd name="connsiteY3" fmla="*/ 1193800 h 1270000"/>
                <a:gd name="connsiteX0" fmla="*/ 495300 w 495300"/>
                <a:gd name="connsiteY0" fmla="*/ 1193800 h 1270000"/>
                <a:gd name="connsiteX1" fmla="*/ 0 w 495300"/>
                <a:gd name="connsiteY1" fmla="*/ 0 h 1270000"/>
                <a:gd name="connsiteX2" fmla="*/ 12700 w 495300"/>
                <a:gd name="connsiteY2" fmla="*/ 1270000 h 1270000"/>
                <a:gd name="connsiteX3" fmla="*/ 495300 w 495300"/>
                <a:gd name="connsiteY3" fmla="*/ 1193800 h 1270000"/>
                <a:gd name="connsiteX0" fmla="*/ 520700 w 520700"/>
                <a:gd name="connsiteY0" fmla="*/ 1270000 h 1270000"/>
                <a:gd name="connsiteX1" fmla="*/ 0 w 520700"/>
                <a:gd name="connsiteY1" fmla="*/ 0 h 1270000"/>
                <a:gd name="connsiteX2" fmla="*/ 12700 w 520700"/>
                <a:gd name="connsiteY2" fmla="*/ 1270000 h 1270000"/>
                <a:gd name="connsiteX3" fmla="*/ 520700 w 520700"/>
                <a:gd name="connsiteY3" fmla="*/ 1270000 h 1270000"/>
              </a:gdLst>
              <a:ahLst/>
              <a:cxnLst>
                <a:cxn ang="0">
                  <a:pos x="connsiteX0" y="connsiteY0"/>
                </a:cxn>
                <a:cxn ang="0">
                  <a:pos x="connsiteX1" y="connsiteY1"/>
                </a:cxn>
                <a:cxn ang="0">
                  <a:pos x="connsiteX2" y="connsiteY2"/>
                </a:cxn>
                <a:cxn ang="0">
                  <a:pos x="connsiteX3" y="connsiteY3"/>
                </a:cxn>
              </a:cxnLst>
              <a:rect l="l" t="t" r="r" b="b"/>
              <a:pathLst>
                <a:path w="520700" h="1270000">
                  <a:moveTo>
                    <a:pt x="520700" y="1270000"/>
                  </a:moveTo>
                  <a:lnTo>
                    <a:pt x="0" y="0"/>
                  </a:lnTo>
                  <a:lnTo>
                    <a:pt x="12700" y="1270000"/>
                  </a:lnTo>
                  <a:lnTo>
                    <a:pt x="520700" y="1270000"/>
                  </a:lnTo>
                  <a:close/>
                </a:path>
              </a:pathLst>
            </a:custGeom>
            <a:solidFill>
              <a:srgbClr val="009900"/>
            </a:solidFill>
            <a:ln w="12700"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spAutoFit/>
            </a:bodyPr>
            <a:lstStyle/>
            <a:p>
              <a:pPr algn="ctr">
                <a:lnSpc>
                  <a:spcPct val="90000"/>
                </a:lnSpc>
                <a:spcBef>
                  <a:spcPct val="50000"/>
                </a:spcBef>
                <a:buClr>
                  <a:srgbClr val="7D0900"/>
                </a:buClr>
              </a:pPr>
              <a:endParaRPr lang="en-ZA" smtClean="0">
                <a:solidFill>
                  <a:srgbClr val="000000"/>
                </a:solidFill>
              </a:endParaRPr>
            </a:p>
          </p:txBody>
        </p:sp>
        <p:sp>
          <p:nvSpPr>
            <p:cNvPr id="6" name="Isosceles Triangle 3"/>
            <p:cNvSpPr/>
            <p:nvPr/>
          </p:nvSpPr>
          <p:spPr bwMode="auto">
            <a:xfrm rot="10800000" flipV="1">
              <a:off x="65499" y="-10887"/>
              <a:ext cx="520700" cy="1270000"/>
            </a:xfrm>
            <a:custGeom>
              <a:avLst/>
              <a:gdLst>
                <a:gd name="connsiteX0" fmla="*/ 0 w 431800"/>
                <a:gd name="connsiteY0" fmla="*/ 1143000 h 1143000"/>
                <a:gd name="connsiteX1" fmla="*/ 215900 w 431800"/>
                <a:gd name="connsiteY1" fmla="*/ 0 h 1143000"/>
                <a:gd name="connsiteX2" fmla="*/ 431800 w 431800"/>
                <a:gd name="connsiteY2" fmla="*/ 1143000 h 1143000"/>
                <a:gd name="connsiteX3" fmla="*/ 0 w 431800"/>
                <a:gd name="connsiteY3" fmla="*/ 1143000 h 1143000"/>
                <a:gd name="connsiteX0" fmla="*/ 0 w 647700"/>
                <a:gd name="connsiteY0" fmla="*/ 1117600 h 1117600"/>
                <a:gd name="connsiteX1" fmla="*/ 647700 w 647700"/>
                <a:gd name="connsiteY1" fmla="*/ 0 h 1117600"/>
                <a:gd name="connsiteX2" fmla="*/ 431800 w 647700"/>
                <a:gd name="connsiteY2" fmla="*/ 1117600 h 1117600"/>
                <a:gd name="connsiteX3" fmla="*/ 0 w 647700"/>
                <a:gd name="connsiteY3" fmla="*/ 1117600 h 1117600"/>
                <a:gd name="connsiteX0" fmla="*/ 0 w 647700"/>
                <a:gd name="connsiteY0" fmla="*/ 1117600 h 1244600"/>
                <a:gd name="connsiteX1" fmla="*/ 647700 w 647700"/>
                <a:gd name="connsiteY1" fmla="*/ 0 h 1244600"/>
                <a:gd name="connsiteX2" fmla="*/ 558800 w 647700"/>
                <a:gd name="connsiteY2" fmla="*/ 1244600 h 1244600"/>
                <a:gd name="connsiteX3" fmla="*/ 0 w 647700"/>
                <a:gd name="connsiteY3" fmla="*/ 1117600 h 1244600"/>
                <a:gd name="connsiteX0" fmla="*/ 0 w 647700"/>
                <a:gd name="connsiteY0" fmla="*/ 1270000 h 1397000"/>
                <a:gd name="connsiteX1" fmla="*/ 647700 w 647700"/>
                <a:gd name="connsiteY1" fmla="*/ 0 h 1397000"/>
                <a:gd name="connsiteX2" fmla="*/ 558800 w 647700"/>
                <a:gd name="connsiteY2" fmla="*/ 1397000 h 1397000"/>
                <a:gd name="connsiteX3" fmla="*/ 0 w 647700"/>
                <a:gd name="connsiteY3" fmla="*/ 1270000 h 1397000"/>
                <a:gd name="connsiteX0" fmla="*/ 0 w 469900"/>
                <a:gd name="connsiteY0" fmla="*/ 1701800 h 1701800"/>
                <a:gd name="connsiteX1" fmla="*/ 469900 w 469900"/>
                <a:gd name="connsiteY1" fmla="*/ 0 h 1701800"/>
                <a:gd name="connsiteX2" fmla="*/ 381000 w 469900"/>
                <a:gd name="connsiteY2" fmla="*/ 1397000 h 1701800"/>
                <a:gd name="connsiteX3" fmla="*/ 0 w 469900"/>
                <a:gd name="connsiteY3" fmla="*/ 1701800 h 1701800"/>
                <a:gd name="connsiteX0" fmla="*/ 0 w 596900"/>
                <a:gd name="connsiteY0" fmla="*/ 1346200 h 1397000"/>
                <a:gd name="connsiteX1" fmla="*/ 596900 w 596900"/>
                <a:gd name="connsiteY1" fmla="*/ 0 h 1397000"/>
                <a:gd name="connsiteX2" fmla="*/ 508000 w 596900"/>
                <a:gd name="connsiteY2" fmla="*/ 1397000 h 1397000"/>
                <a:gd name="connsiteX3" fmla="*/ 0 w 596900"/>
                <a:gd name="connsiteY3" fmla="*/ 1346200 h 1397000"/>
                <a:gd name="connsiteX0" fmla="*/ 0 w 596900"/>
                <a:gd name="connsiteY0" fmla="*/ 1346200 h 1397000"/>
                <a:gd name="connsiteX1" fmla="*/ 596900 w 596900"/>
                <a:gd name="connsiteY1" fmla="*/ 0 h 1397000"/>
                <a:gd name="connsiteX2" fmla="*/ 584200 w 596900"/>
                <a:gd name="connsiteY2" fmla="*/ 1397000 h 1397000"/>
                <a:gd name="connsiteX3" fmla="*/ 0 w 596900"/>
                <a:gd name="connsiteY3" fmla="*/ 1346200 h 1397000"/>
                <a:gd name="connsiteX0" fmla="*/ 0 w 584200"/>
                <a:gd name="connsiteY0" fmla="*/ 1193800 h 1244600"/>
                <a:gd name="connsiteX1" fmla="*/ 495300 w 584200"/>
                <a:gd name="connsiteY1" fmla="*/ 0 h 1244600"/>
                <a:gd name="connsiteX2" fmla="*/ 584200 w 584200"/>
                <a:gd name="connsiteY2" fmla="*/ 1244600 h 1244600"/>
                <a:gd name="connsiteX3" fmla="*/ 0 w 584200"/>
                <a:gd name="connsiteY3" fmla="*/ 1193800 h 1244600"/>
                <a:gd name="connsiteX0" fmla="*/ 0 w 584200"/>
                <a:gd name="connsiteY0" fmla="*/ 1219200 h 1270000"/>
                <a:gd name="connsiteX1" fmla="*/ 571500 w 584200"/>
                <a:gd name="connsiteY1" fmla="*/ 0 h 1270000"/>
                <a:gd name="connsiteX2" fmla="*/ 584200 w 584200"/>
                <a:gd name="connsiteY2" fmla="*/ 1270000 h 1270000"/>
                <a:gd name="connsiteX3" fmla="*/ 0 w 584200"/>
                <a:gd name="connsiteY3" fmla="*/ 1219200 h 1270000"/>
                <a:gd name="connsiteX0" fmla="*/ 469900 w 469900"/>
                <a:gd name="connsiteY0" fmla="*/ 1193800 h 1270000"/>
                <a:gd name="connsiteX1" fmla="*/ 0 w 469900"/>
                <a:gd name="connsiteY1" fmla="*/ 0 h 1270000"/>
                <a:gd name="connsiteX2" fmla="*/ 12700 w 469900"/>
                <a:gd name="connsiteY2" fmla="*/ 1270000 h 1270000"/>
                <a:gd name="connsiteX3" fmla="*/ 469900 w 469900"/>
                <a:gd name="connsiteY3" fmla="*/ 1193800 h 1270000"/>
                <a:gd name="connsiteX0" fmla="*/ 469900 w 469900"/>
                <a:gd name="connsiteY0" fmla="*/ 1193800 h 1270000"/>
                <a:gd name="connsiteX1" fmla="*/ 0 w 469900"/>
                <a:gd name="connsiteY1" fmla="*/ 0 h 1270000"/>
                <a:gd name="connsiteX2" fmla="*/ 12700 w 469900"/>
                <a:gd name="connsiteY2" fmla="*/ 1270000 h 1270000"/>
                <a:gd name="connsiteX3" fmla="*/ 469900 w 469900"/>
                <a:gd name="connsiteY3" fmla="*/ 1193800 h 1270000"/>
                <a:gd name="connsiteX0" fmla="*/ 495300 w 495300"/>
                <a:gd name="connsiteY0" fmla="*/ 1193800 h 1270000"/>
                <a:gd name="connsiteX1" fmla="*/ 0 w 495300"/>
                <a:gd name="connsiteY1" fmla="*/ 0 h 1270000"/>
                <a:gd name="connsiteX2" fmla="*/ 12700 w 495300"/>
                <a:gd name="connsiteY2" fmla="*/ 1270000 h 1270000"/>
                <a:gd name="connsiteX3" fmla="*/ 495300 w 495300"/>
                <a:gd name="connsiteY3" fmla="*/ 1193800 h 1270000"/>
                <a:gd name="connsiteX0" fmla="*/ 520700 w 520700"/>
                <a:gd name="connsiteY0" fmla="*/ 1270000 h 1270000"/>
                <a:gd name="connsiteX1" fmla="*/ 0 w 520700"/>
                <a:gd name="connsiteY1" fmla="*/ 0 h 1270000"/>
                <a:gd name="connsiteX2" fmla="*/ 12700 w 520700"/>
                <a:gd name="connsiteY2" fmla="*/ 1270000 h 1270000"/>
                <a:gd name="connsiteX3" fmla="*/ 520700 w 520700"/>
                <a:gd name="connsiteY3" fmla="*/ 1270000 h 1270000"/>
              </a:gdLst>
              <a:ahLst/>
              <a:cxnLst>
                <a:cxn ang="0">
                  <a:pos x="connsiteX0" y="connsiteY0"/>
                </a:cxn>
                <a:cxn ang="0">
                  <a:pos x="connsiteX1" y="connsiteY1"/>
                </a:cxn>
                <a:cxn ang="0">
                  <a:pos x="connsiteX2" y="connsiteY2"/>
                </a:cxn>
                <a:cxn ang="0">
                  <a:pos x="connsiteX3" y="connsiteY3"/>
                </a:cxn>
              </a:cxnLst>
              <a:rect l="l" t="t" r="r" b="b"/>
              <a:pathLst>
                <a:path w="520700" h="1270000">
                  <a:moveTo>
                    <a:pt x="520700" y="1270000"/>
                  </a:moveTo>
                  <a:lnTo>
                    <a:pt x="0" y="0"/>
                  </a:lnTo>
                  <a:lnTo>
                    <a:pt x="12700" y="1270000"/>
                  </a:lnTo>
                  <a:lnTo>
                    <a:pt x="520700" y="1270000"/>
                  </a:lnTo>
                  <a:close/>
                </a:path>
              </a:pathLst>
            </a:custGeom>
            <a:solidFill>
              <a:srgbClr val="009900"/>
            </a:solidFill>
            <a:ln w="12700"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spAutoFit/>
            </a:bodyPr>
            <a:lstStyle/>
            <a:p>
              <a:pPr algn="ctr">
                <a:lnSpc>
                  <a:spcPct val="90000"/>
                </a:lnSpc>
                <a:spcBef>
                  <a:spcPct val="50000"/>
                </a:spcBef>
                <a:buClr>
                  <a:srgbClr val="7D0900"/>
                </a:buClr>
              </a:pPr>
              <a:endParaRPr lang="en-ZA" smtClean="0">
                <a:solidFill>
                  <a:srgbClr val="000000"/>
                </a:solidFill>
              </a:endParaRPr>
            </a:p>
          </p:txBody>
        </p:sp>
      </p:grpSp>
      <p:sp>
        <p:nvSpPr>
          <p:cNvPr id="2" name="TextBox 1"/>
          <p:cNvSpPr txBox="1"/>
          <p:nvPr/>
        </p:nvSpPr>
        <p:spPr>
          <a:xfrm>
            <a:off x="651437" y="1088571"/>
            <a:ext cx="7097748" cy="3970318"/>
          </a:xfrm>
          <a:prstGeom prst="rect">
            <a:avLst/>
          </a:prstGeom>
          <a:noFill/>
        </p:spPr>
        <p:txBody>
          <a:bodyPr wrap="square" rtlCol="0">
            <a:spAutoFit/>
          </a:bodyPr>
          <a:lstStyle/>
          <a:p>
            <a:pPr algn="ctr"/>
            <a:r>
              <a:rPr lang="en-ZA" sz="6600" dirty="0" smtClean="0">
                <a:solidFill>
                  <a:prstClr val="white"/>
                </a:solidFill>
                <a:latin typeface="Arial Black" panose="020B0A04020102020204" pitchFamily="34" charset="0"/>
              </a:rPr>
              <a:t>PROGRAMME 3</a:t>
            </a:r>
          </a:p>
          <a:p>
            <a:pPr algn="ctr"/>
            <a:endParaRPr lang="en-ZA" sz="6600" dirty="0">
              <a:solidFill>
                <a:prstClr val="white"/>
              </a:solidFill>
              <a:latin typeface="Arial Black" panose="020B0A04020102020204" pitchFamily="34" charset="0"/>
            </a:endParaRPr>
          </a:p>
          <a:p>
            <a:pPr algn="ctr"/>
            <a:r>
              <a:rPr lang="en-ZA" sz="5400" dirty="0" smtClean="0">
                <a:solidFill>
                  <a:prstClr val="white"/>
                </a:solidFill>
                <a:latin typeface="Arial Black" panose="020B0A04020102020204" pitchFamily="34" charset="0"/>
              </a:rPr>
              <a:t>REHABILITATION</a:t>
            </a:r>
            <a:endParaRPr lang="en-ZA" sz="540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05551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5072062" y="-4868863"/>
            <a:ext cx="1124744" cy="10862469"/>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5" name="Title 1"/>
          <p:cNvSpPr txBox="1">
            <a:spLocks/>
          </p:cNvSpPr>
          <p:nvPr/>
        </p:nvSpPr>
        <p:spPr>
          <a:xfrm>
            <a:off x="63103" y="0"/>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chemeClr val="bg1"/>
                </a:solidFill>
                <a:latin typeface="Arial Black" panose="020B0A04020102020204" pitchFamily="34" charset="0"/>
              </a:rPr>
              <a:t>PERFORMANCE INDICATOR NOT ACHIEVED:</a:t>
            </a:r>
          </a:p>
          <a:p>
            <a:pPr>
              <a:spcAft>
                <a:spcPts val="600"/>
              </a:spcAft>
            </a:pPr>
            <a:r>
              <a:rPr lang="en-US" sz="2400" kern="0" dirty="0">
                <a:solidFill>
                  <a:schemeClr val="bg1"/>
                </a:solidFill>
                <a:latin typeface="Arial Black" panose="020B0A04020102020204" pitchFamily="34" charset="0"/>
              </a:rPr>
              <a:t>Percentage  of offenders participating in GET per academic </a:t>
            </a:r>
            <a:r>
              <a:rPr lang="en-US" sz="2400" kern="0" dirty="0" smtClean="0">
                <a:solidFill>
                  <a:schemeClr val="bg1"/>
                </a:solidFill>
                <a:latin typeface="Arial Black" panose="020B0A04020102020204" pitchFamily="34" charset="0"/>
              </a:rPr>
              <a:t>year</a:t>
            </a:r>
            <a:endParaRPr lang="en-US" sz="2400" kern="0" dirty="0">
              <a:solidFill>
                <a:schemeClr val="bg1"/>
              </a:solidFill>
              <a:latin typeface="Arial Black" panose="020B0A04020102020204" pitchFamily="34" charset="0"/>
            </a:endParaRPr>
          </a:p>
        </p:txBody>
      </p:sp>
      <p:sp>
        <p:nvSpPr>
          <p:cNvPr id="8" name="TextBox 7"/>
          <p:cNvSpPr txBox="1"/>
          <p:nvPr/>
        </p:nvSpPr>
        <p:spPr>
          <a:xfrm>
            <a:off x="224366" y="1340768"/>
            <a:ext cx="9832073"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1. REGIONAL TARGET VERSUS PERFORMANCE FOR </a:t>
            </a:r>
            <a:r>
              <a:rPr lang="en-GB" sz="1800" b="1" kern="0" dirty="0" smtClean="0">
                <a:solidFill>
                  <a:prstClr val="black"/>
                </a:solidFill>
              </a:rPr>
              <a:t>2</a:t>
            </a:r>
            <a:r>
              <a:rPr lang="en-GB" sz="1800" b="1" kern="0" baseline="30000" dirty="0" smtClean="0">
                <a:solidFill>
                  <a:prstClr val="black"/>
                </a:solidFill>
              </a:rPr>
              <a:t>nd</a:t>
            </a:r>
            <a:r>
              <a:rPr lang="en-GB" sz="1800" b="1" kern="0" dirty="0" smtClean="0">
                <a:solidFill>
                  <a:prstClr val="black"/>
                </a:solidFill>
              </a:rPr>
              <a:t> QUARTER </a:t>
            </a:r>
            <a:r>
              <a:rPr lang="en-GB" sz="1800" b="1" kern="0" dirty="0">
                <a:solidFill>
                  <a:prstClr val="black"/>
                </a:solidFill>
              </a:rPr>
              <a:t>(2020/2021) </a:t>
            </a:r>
            <a:endParaRPr lang="en-ZA" sz="1800" b="1" kern="0" dirty="0">
              <a:solidFill>
                <a:prstClr val="black"/>
              </a:solidFill>
            </a:endParaRPr>
          </a:p>
        </p:txBody>
      </p:sp>
      <p:sp>
        <p:nvSpPr>
          <p:cNvPr id="9" name="TextBox 8"/>
          <p:cNvSpPr txBox="1"/>
          <p:nvPr/>
        </p:nvSpPr>
        <p:spPr>
          <a:xfrm>
            <a:off x="266700" y="3125801"/>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a:t>
            </a:r>
            <a:r>
              <a:rPr lang="en-GB" sz="1800" b="1" kern="0" dirty="0" smtClean="0">
                <a:solidFill>
                  <a:prstClr val="black"/>
                </a:solidFill>
              </a:rPr>
              <a:t>2</a:t>
            </a:r>
            <a:r>
              <a:rPr lang="en-GB" sz="1800" b="1" kern="0" dirty="0">
                <a:solidFill>
                  <a:prstClr val="black"/>
                </a:solidFill>
              </a:rPr>
              <a:t>. SOURCE OF </a:t>
            </a:r>
            <a:r>
              <a:rPr lang="en-GB" sz="1800" b="1" kern="0" dirty="0" smtClean="0">
                <a:solidFill>
                  <a:prstClr val="black"/>
                </a:solidFill>
              </a:rPr>
              <a:t>UNDER-ACHIEVEMENT AT MANAGEMENT AREA LEVEL</a:t>
            </a:r>
            <a:endParaRPr lang="en-ZA" sz="1800" b="1" kern="0"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218048590"/>
              </p:ext>
            </p:extLst>
          </p:nvPr>
        </p:nvGraphicFramePr>
        <p:xfrm>
          <a:off x="266700" y="2058644"/>
          <a:ext cx="11658600" cy="989356"/>
        </p:xfrm>
        <a:graphic>
          <a:graphicData uri="http://schemas.openxmlformats.org/drawingml/2006/table">
            <a:tbl>
              <a:tblPr firstRow="1" bandRow="1"/>
              <a:tblGrid>
                <a:gridCol w="1295400">
                  <a:extLst>
                    <a:ext uri="{9D8B030D-6E8A-4147-A177-3AD203B41FA5}">
                      <a16:colId xmlns:a16="http://schemas.microsoft.com/office/drawing/2014/main" xmlns="" val="3171785473"/>
                    </a:ext>
                  </a:extLst>
                </a:gridCol>
                <a:gridCol w="1295400">
                  <a:extLst>
                    <a:ext uri="{9D8B030D-6E8A-4147-A177-3AD203B41FA5}">
                      <a16:colId xmlns:a16="http://schemas.microsoft.com/office/drawing/2014/main" xmlns="" val="3307568538"/>
                    </a:ext>
                  </a:extLst>
                </a:gridCol>
                <a:gridCol w="1295400">
                  <a:extLst>
                    <a:ext uri="{9D8B030D-6E8A-4147-A177-3AD203B41FA5}">
                      <a16:colId xmlns:a16="http://schemas.microsoft.com/office/drawing/2014/main" xmlns="" val="3177246977"/>
                    </a:ext>
                  </a:extLst>
                </a:gridCol>
                <a:gridCol w="1295400">
                  <a:extLst>
                    <a:ext uri="{9D8B030D-6E8A-4147-A177-3AD203B41FA5}">
                      <a16:colId xmlns:a16="http://schemas.microsoft.com/office/drawing/2014/main" xmlns="" val="1905890460"/>
                    </a:ext>
                  </a:extLst>
                </a:gridCol>
                <a:gridCol w="1295400">
                  <a:extLst>
                    <a:ext uri="{9D8B030D-6E8A-4147-A177-3AD203B41FA5}">
                      <a16:colId xmlns:a16="http://schemas.microsoft.com/office/drawing/2014/main" xmlns="" val="551651354"/>
                    </a:ext>
                  </a:extLst>
                </a:gridCol>
                <a:gridCol w="1295400">
                  <a:extLst>
                    <a:ext uri="{9D8B030D-6E8A-4147-A177-3AD203B41FA5}">
                      <a16:colId xmlns:a16="http://schemas.microsoft.com/office/drawing/2014/main" xmlns="" val="106908959"/>
                    </a:ext>
                  </a:extLst>
                </a:gridCol>
                <a:gridCol w="1295400">
                  <a:extLst>
                    <a:ext uri="{9D8B030D-6E8A-4147-A177-3AD203B41FA5}">
                      <a16:colId xmlns:a16="http://schemas.microsoft.com/office/drawing/2014/main" xmlns="" val="2307743238"/>
                    </a:ext>
                  </a:extLst>
                </a:gridCol>
                <a:gridCol w="1295400">
                  <a:extLst>
                    <a:ext uri="{9D8B030D-6E8A-4147-A177-3AD203B41FA5}">
                      <a16:colId xmlns:a16="http://schemas.microsoft.com/office/drawing/2014/main" xmlns="" val="2723634297"/>
                    </a:ext>
                  </a:extLst>
                </a:gridCol>
                <a:gridCol w="1295400">
                  <a:extLst>
                    <a:ext uri="{9D8B030D-6E8A-4147-A177-3AD203B41FA5}">
                      <a16:colId xmlns:a16="http://schemas.microsoft.com/office/drawing/2014/main" xmlns="" val="971921"/>
                    </a:ext>
                  </a:extLst>
                </a:gridCol>
              </a:tblGrid>
              <a:tr h="375654">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REGION</a:t>
                      </a:r>
                      <a:endParaRPr lang="en-ZA" sz="1100" dirty="0">
                        <a:solidFill>
                          <a:schemeClr val="bg1"/>
                        </a:solidFil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APRIL </a:t>
                      </a:r>
                      <a:r>
                        <a:rPr lang="en-ZA" sz="1100" baseline="0" dirty="0" smtClean="0">
                          <a:solidFill>
                            <a:schemeClr val="bg1"/>
                          </a:solidFill>
                        </a:rPr>
                        <a:t> </a:t>
                      </a:r>
                      <a:r>
                        <a:rPr lang="en-ZA" sz="1100" dirty="0" smtClean="0">
                          <a:solidFill>
                            <a:schemeClr val="bg1"/>
                          </a:solidFill>
                        </a:rPr>
                        <a:t>2020</a:t>
                      </a:r>
                      <a:br>
                        <a:rPr lang="en-ZA" sz="1100" dirty="0" smtClean="0">
                          <a:solidFill>
                            <a:schemeClr val="bg1"/>
                          </a:solidFill>
                        </a:rPr>
                      </a:br>
                      <a:r>
                        <a:rPr lang="en-ZA" sz="1100" dirty="0" smtClean="0">
                          <a:solidFill>
                            <a:schemeClr val="bg1"/>
                          </a:solidFill>
                        </a:rPr>
                        <a:t>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APRIL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MAY  </a:t>
                      </a:r>
                      <a:r>
                        <a:rPr lang="en-ZA" sz="1100" baseline="0" dirty="0" smtClean="0">
                          <a:solidFill>
                            <a:schemeClr val="bg1"/>
                          </a:solidFill>
                        </a:rPr>
                        <a:t> </a:t>
                      </a:r>
                      <a:r>
                        <a:rPr lang="en-ZA" sz="1100" dirty="0" smtClean="0">
                          <a:solidFill>
                            <a:schemeClr val="bg1"/>
                          </a:solidFill>
                        </a:rPr>
                        <a:t>2020</a:t>
                      </a:r>
                      <a:br>
                        <a:rPr lang="en-ZA" sz="1100" dirty="0" smtClean="0">
                          <a:solidFill>
                            <a:schemeClr val="bg1"/>
                          </a:solidFill>
                        </a:rPr>
                      </a:br>
                      <a:r>
                        <a:rPr lang="en-ZA" sz="1100" dirty="0" smtClean="0">
                          <a:solidFill>
                            <a:schemeClr val="bg1"/>
                          </a:solidFill>
                        </a:rPr>
                        <a:t>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MAY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JUNE  2020 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JUNE</a:t>
                      </a:r>
                      <a:r>
                        <a:rPr lang="en-ZA" sz="1100" baseline="0" dirty="0" smtClean="0">
                          <a:solidFill>
                            <a:schemeClr val="bg1"/>
                          </a:solidFill>
                        </a:rPr>
                        <a:t> </a:t>
                      </a:r>
                      <a:r>
                        <a:rPr lang="en-ZA" sz="1100" dirty="0" smtClean="0">
                          <a:solidFill>
                            <a:schemeClr val="bg1"/>
                          </a:solidFill>
                        </a:rPr>
                        <a:t>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Q2 TARGET: 2020-2021</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extLst>
                  <a:ext uri="{0D108BD9-81ED-4DB2-BD59-A6C34878D82A}">
                    <a16:rowId xmlns:a16="http://schemas.microsoft.com/office/drawing/2014/main" xmlns="" val="2208647457"/>
                  </a:ext>
                </a:extLst>
              </a:tr>
              <a:tr h="562636">
                <a:tc>
                  <a:txBody>
                    <a:bodyPr/>
                    <a:lstStyle/>
                    <a:p>
                      <a:r>
                        <a:rPr lang="en-ZA" sz="1100" b="1" dirty="0" smtClean="0">
                          <a:solidFill>
                            <a:schemeClr val="tx1"/>
                          </a:solidFill>
                          <a:latin typeface="Calibri Light" panose="020F0302020204030204" pitchFamily="34" charset="0"/>
                          <a:cs typeface="Calibri Light" panose="020F0302020204030204" pitchFamily="34" charset="0"/>
                        </a:rPr>
                        <a:t>Eastern Cape </a:t>
                      </a:r>
                      <a:endParaRPr lang="en-ZA"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80%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N/A</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80%</a:t>
                      </a:r>
                    </a:p>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N/A</a:t>
                      </a:r>
                    </a:p>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80%</a:t>
                      </a:r>
                    </a:p>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13.11%(64/488)</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80%</a:t>
                      </a:r>
                    </a:p>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13.11%(64/488)</a:t>
                      </a:r>
                    </a:p>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796501867"/>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291847003"/>
              </p:ext>
            </p:extLst>
          </p:nvPr>
        </p:nvGraphicFramePr>
        <p:xfrm>
          <a:off x="224367" y="3657600"/>
          <a:ext cx="11658600" cy="2935974"/>
        </p:xfrm>
        <a:graphic>
          <a:graphicData uri="http://schemas.openxmlformats.org/drawingml/2006/table">
            <a:tbl>
              <a:tblPr firstRow="1" bandRow="1"/>
              <a:tblGrid>
                <a:gridCol w="1295400">
                  <a:extLst>
                    <a:ext uri="{9D8B030D-6E8A-4147-A177-3AD203B41FA5}">
                      <a16:colId xmlns:a16="http://schemas.microsoft.com/office/drawing/2014/main" xmlns="" val="3171785473"/>
                    </a:ext>
                  </a:extLst>
                </a:gridCol>
                <a:gridCol w="1295400">
                  <a:extLst>
                    <a:ext uri="{9D8B030D-6E8A-4147-A177-3AD203B41FA5}">
                      <a16:colId xmlns:a16="http://schemas.microsoft.com/office/drawing/2014/main" xmlns="" val="3307568538"/>
                    </a:ext>
                  </a:extLst>
                </a:gridCol>
                <a:gridCol w="1295400">
                  <a:extLst>
                    <a:ext uri="{9D8B030D-6E8A-4147-A177-3AD203B41FA5}">
                      <a16:colId xmlns:a16="http://schemas.microsoft.com/office/drawing/2014/main" xmlns="" val="3177246977"/>
                    </a:ext>
                  </a:extLst>
                </a:gridCol>
                <a:gridCol w="1295400">
                  <a:extLst>
                    <a:ext uri="{9D8B030D-6E8A-4147-A177-3AD203B41FA5}">
                      <a16:colId xmlns:a16="http://schemas.microsoft.com/office/drawing/2014/main" xmlns="" val="1905890460"/>
                    </a:ext>
                  </a:extLst>
                </a:gridCol>
                <a:gridCol w="1295400">
                  <a:extLst>
                    <a:ext uri="{9D8B030D-6E8A-4147-A177-3AD203B41FA5}">
                      <a16:colId xmlns:a16="http://schemas.microsoft.com/office/drawing/2014/main" xmlns="" val="551651354"/>
                    </a:ext>
                  </a:extLst>
                </a:gridCol>
                <a:gridCol w="1295400">
                  <a:extLst>
                    <a:ext uri="{9D8B030D-6E8A-4147-A177-3AD203B41FA5}">
                      <a16:colId xmlns:a16="http://schemas.microsoft.com/office/drawing/2014/main" xmlns="" val="106908959"/>
                    </a:ext>
                  </a:extLst>
                </a:gridCol>
                <a:gridCol w="1295400">
                  <a:extLst>
                    <a:ext uri="{9D8B030D-6E8A-4147-A177-3AD203B41FA5}">
                      <a16:colId xmlns:a16="http://schemas.microsoft.com/office/drawing/2014/main" xmlns="" val="2307743238"/>
                    </a:ext>
                  </a:extLst>
                </a:gridCol>
                <a:gridCol w="1295400">
                  <a:extLst>
                    <a:ext uri="{9D8B030D-6E8A-4147-A177-3AD203B41FA5}">
                      <a16:colId xmlns:a16="http://schemas.microsoft.com/office/drawing/2014/main" xmlns="" val="2723634297"/>
                    </a:ext>
                  </a:extLst>
                </a:gridCol>
                <a:gridCol w="1295400">
                  <a:extLst>
                    <a:ext uri="{9D8B030D-6E8A-4147-A177-3AD203B41FA5}">
                      <a16:colId xmlns:a16="http://schemas.microsoft.com/office/drawing/2014/main" xmlns="" val="971921"/>
                    </a:ext>
                  </a:extLst>
                </a:gridCol>
              </a:tblGrid>
              <a:tr h="375654">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MANAGEMENT AREA</a:t>
                      </a:r>
                      <a:endParaRPr lang="en-ZA" sz="11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APRIL </a:t>
                      </a:r>
                      <a:r>
                        <a:rPr lang="en-ZA" sz="1100" baseline="0" dirty="0" smtClean="0">
                          <a:solidFill>
                            <a:schemeClr val="bg1"/>
                          </a:solidFill>
                        </a:rPr>
                        <a:t> </a:t>
                      </a:r>
                      <a:r>
                        <a:rPr lang="en-ZA" sz="1100" dirty="0" smtClean="0">
                          <a:solidFill>
                            <a:schemeClr val="bg1"/>
                          </a:solidFill>
                        </a:rPr>
                        <a:t>2020</a:t>
                      </a:r>
                      <a:br>
                        <a:rPr lang="en-ZA" sz="1100" dirty="0" smtClean="0">
                          <a:solidFill>
                            <a:schemeClr val="bg1"/>
                          </a:solidFill>
                        </a:rPr>
                      </a:br>
                      <a:r>
                        <a:rPr lang="en-ZA" sz="1100" dirty="0" smtClean="0">
                          <a:solidFill>
                            <a:schemeClr val="bg1"/>
                          </a:solidFill>
                        </a:rPr>
                        <a:t>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APRIL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MAY  </a:t>
                      </a:r>
                      <a:r>
                        <a:rPr lang="en-ZA" sz="1100" baseline="0" dirty="0" smtClean="0">
                          <a:solidFill>
                            <a:schemeClr val="bg1"/>
                          </a:solidFill>
                        </a:rPr>
                        <a:t> </a:t>
                      </a:r>
                      <a:r>
                        <a:rPr lang="en-ZA" sz="1100" dirty="0" smtClean="0">
                          <a:solidFill>
                            <a:schemeClr val="bg1"/>
                          </a:solidFill>
                        </a:rPr>
                        <a:t>2020</a:t>
                      </a:r>
                      <a:br>
                        <a:rPr lang="en-ZA" sz="1100" dirty="0" smtClean="0">
                          <a:solidFill>
                            <a:schemeClr val="bg1"/>
                          </a:solidFill>
                        </a:rPr>
                      </a:br>
                      <a:r>
                        <a:rPr lang="en-ZA" sz="1100" dirty="0" smtClean="0">
                          <a:solidFill>
                            <a:schemeClr val="bg1"/>
                          </a:solidFill>
                        </a:rPr>
                        <a:t>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MAY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JUNE  2020 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JUNE</a:t>
                      </a:r>
                      <a:r>
                        <a:rPr lang="en-ZA" sz="1100" baseline="0" dirty="0" smtClean="0">
                          <a:solidFill>
                            <a:schemeClr val="bg1"/>
                          </a:solidFill>
                        </a:rPr>
                        <a:t> </a:t>
                      </a:r>
                      <a:r>
                        <a:rPr lang="en-ZA" sz="1100" dirty="0" smtClean="0">
                          <a:solidFill>
                            <a:schemeClr val="bg1"/>
                          </a:solidFill>
                        </a:rPr>
                        <a:t>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Q2 TARGET: 2020-2021</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xmlns="" val="2208647457"/>
                  </a:ext>
                </a:extLst>
              </a:tr>
              <a:tr h="375654">
                <a:tc>
                  <a:txBody>
                    <a:bodyPr/>
                    <a:lstStyle/>
                    <a:p>
                      <a:r>
                        <a:rPr lang="en-ZA" sz="1200" b="1" dirty="0" smtClean="0">
                          <a:solidFill>
                            <a:schemeClr val="tx1"/>
                          </a:solidFill>
                          <a:latin typeface="Calibri Light" panose="020F0302020204030204" pitchFamily="34" charset="0"/>
                          <a:cs typeface="Calibri Light" panose="020F0302020204030204" pitchFamily="34" charset="0"/>
                        </a:rPr>
                        <a:t>Amathole</a:t>
                      </a:r>
                      <a:endParaRPr lang="en-ZA" sz="12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80%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N/A</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80%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N/A</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80%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a:t>
                      </a:r>
                      <a:br>
                        <a:rPr lang="en-US" sz="1100" b="1" dirty="0" smtClean="0">
                          <a:solidFill>
                            <a:schemeClr val="tx1"/>
                          </a:solidFill>
                        </a:rPr>
                      </a:br>
                      <a:r>
                        <a:rPr lang="en-US" sz="1100" b="1" dirty="0" smtClean="0">
                          <a:solidFill>
                            <a:schemeClr val="tx1"/>
                          </a:solidFill>
                        </a:rPr>
                        <a:t>(0/0)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80%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a:t>
                      </a:r>
                      <a:br>
                        <a:rPr lang="en-US" sz="1100" b="1" dirty="0" smtClean="0">
                          <a:solidFill>
                            <a:schemeClr val="tx1"/>
                          </a:solidFill>
                        </a:rPr>
                      </a:br>
                      <a:r>
                        <a:rPr lang="en-US" sz="1100" b="1" dirty="0" smtClean="0">
                          <a:solidFill>
                            <a:schemeClr val="tx1"/>
                          </a:solidFill>
                        </a:rPr>
                        <a:t>(0/0)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796501867"/>
                  </a:ext>
                </a:extLst>
              </a:tr>
              <a:tr h="375654">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East London</a:t>
                      </a:r>
                      <a:r>
                        <a:rPr lang="en-US" sz="1100" b="1" baseline="0" dirty="0" smtClean="0">
                          <a:solidFill>
                            <a:schemeClr val="tx1"/>
                          </a:solidFill>
                          <a:latin typeface="Calibri Light" panose="020F0302020204030204" pitchFamily="34" charset="0"/>
                          <a:cs typeface="Calibri Light" panose="020F0302020204030204" pitchFamily="34" charset="0"/>
                        </a:rPr>
                        <a:t>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80%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N/A</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80%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N/A</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80%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a:t>
                      </a:r>
                      <a:br>
                        <a:rPr lang="en-US" sz="1100" b="1" dirty="0" smtClean="0">
                          <a:solidFill>
                            <a:schemeClr val="tx1"/>
                          </a:solidFill>
                        </a:rPr>
                      </a:br>
                      <a:r>
                        <a:rPr lang="en-US" sz="1100" b="1" dirty="0" smtClean="0">
                          <a:solidFill>
                            <a:schemeClr val="tx1"/>
                          </a:solidFill>
                        </a:rPr>
                        <a:t>(0/0)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80%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a:t>
                      </a:r>
                      <a:br>
                        <a:rPr lang="en-US" sz="1100" b="1" dirty="0" smtClean="0">
                          <a:solidFill>
                            <a:schemeClr val="tx1"/>
                          </a:solidFill>
                        </a:rPr>
                      </a:br>
                      <a:r>
                        <a:rPr lang="en-US" sz="1100" b="1" dirty="0" smtClean="0">
                          <a:solidFill>
                            <a:schemeClr val="tx1"/>
                          </a:solidFill>
                        </a:rPr>
                        <a:t>(0/0)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375654">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Kirkwood</a:t>
                      </a:r>
                      <a:r>
                        <a:rPr lang="en-US" sz="1100" b="1" baseline="0" dirty="0" smtClean="0">
                          <a:solidFill>
                            <a:schemeClr val="tx1"/>
                          </a:solidFill>
                          <a:latin typeface="Calibri Light" panose="020F0302020204030204" pitchFamily="34" charset="0"/>
                          <a:cs typeface="Calibri Light" panose="020F0302020204030204" pitchFamily="34" charset="0"/>
                        </a:rPr>
                        <a:t>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80%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N/A</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80%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N/A</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80%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a:t>
                      </a:r>
                      <a:br>
                        <a:rPr lang="en-US" sz="1100" b="1" dirty="0" smtClean="0">
                          <a:solidFill>
                            <a:schemeClr val="tx1"/>
                          </a:solidFill>
                        </a:rPr>
                      </a:br>
                      <a:r>
                        <a:rPr lang="en-US" sz="1100" b="1" dirty="0" smtClean="0">
                          <a:solidFill>
                            <a:schemeClr val="tx1"/>
                          </a:solidFill>
                        </a:rPr>
                        <a:t>(0/0)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80%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a:t>
                      </a:r>
                      <a:br>
                        <a:rPr lang="en-US" sz="1100" b="1" dirty="0" smtClean="0">
                          <a:solidFill>
                            <a:schemeClr val="tx1"/>
                          </a:solidFill>
                        </a:rPr>
                      </a:br>
                      <a:r>
                        <a:rPr lang="en-US" sz="1100" b="1" dirty="0" smtClean="0">
                          <a:solidFill>
                            <a:schemeClr val="tx1"/>
                          </a:solidFill>
                        </a:rPr>
                        <a:t>(0/0)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950242310"/>
                  </a:ext>
                </a:extLst>
              </a:tr>
              <a:tr h="37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Mthatha</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80%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N/A</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80%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N/A</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80%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a:t>
                      </a:r>
                      <a:br>
                        <a:rPr lang="en-US" sz="1100" b="1" dirty="0" smtClean="0">
                          <a:solidFill>
                            <a:schemeClr val="tx1"/>
                          </a:solidFill>
                        </a:rPr>
                      </a:br>
                      <a:r>
                        <a:rPr lang="en-US" sz="1100" b="1" dirty="0" smtClean="0">
                          <a:solidFill>
                            <a:schemeClr val="tx1"/>
                          </a:solidFill>
                        </a:rPr>
                        <a:t>(0/0)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80%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a:t>
                      </a:r>
                      <a:br>
                        <a:rPr lang="en-US" sz="1100" b="1" dirty="0" smtClean="0">
                          <a:solidFill>
                            <a:schemeClr val="tx1"/>
                          </a:solidFill>
                        </a:rPr>
                      </a:br>
                      <a:r>
                        <a:rPr lang="en-US" sz="1100" b="1" dirty="0" smtClean="0">
                          <a:solidFill>
                            <a:schemeClr val="tx1"/>
                          </a:solidFill>
                        </a:rPr>
                        <a:t>(0/0)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37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Sada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80%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N/A</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80%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N/A</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80%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4.30%(12/279)</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80%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4.30%(12/279)</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3418693148"/>
                  </a:ext>
                </a:extLst>
              </a:tr>
              <a:tr h="375654">
                <a:tc>
                  <a:txBody>
                    <a:bodyPr/>
                    <a:lstStyle/>
                    <a:p>
                      <a:r>
                        <a:rPr lang="en-ZA" sz="1200" b="1" dirty="0" smtClean="0">
                          <a:solidFill>
                            <a:schemeClr val="tx1"/>
                          </a:solidFill>
                          <a:latin typeface="Calibri Light" panose="020F0302020204030204" pitchFamily="34" charset="0"/>
                          <a:cs typeface="Calibri Light" panose="020F0302020204030204" pitchFamily="34" charset="0"/>
                        </a:rPr>
                        <a:t>St Albans</a:t>
                      </a:r>
                      <a:endParaRPr lang="en-ZA" sz="12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80%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N/A</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80%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N/A</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80%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24.88%</a:t>
                      </a:r>
                    </a:p>
                    <a:p>
                      <a:pPr algn="ctr"/>
                      <a:r>
                        <a:rPr lang="en-US" sz="1100" b="1" dirty="0" smtClean="0">
                          <a:solidFill>
                            <a:schemeClr val="tx1"/>
                          </a:solidFill>
                        </a:rPr>
                        <a:t>(52/209)</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80%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24.88%</a:t>
                      </a:r>
                    </a:p>
                    <a:p>
                      <a:pPr algn="ctr"/>
                      <a:r>
                        <a:rPr lang="en-US" sz="1100" b="1" dirty="0" smtClean="0">
                          <a:solidFill>
                            <a:schemeClr val="tx1"/>
                          </a:solidFill>
                        </a:rPr>
                        <a:t>(52/209)</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694879642"/>
                  </a:ext>
                </a:extLst>
              </a:tr>
            </a:tbl>
          </a:graphicData>
        </a:graphic>
      </p:graphicFrame>
    </p:spTree>
    <p:extLst>
      <p:ext uri="{BB962C8B-B14F-4D97-AF65-F5344CB8AC3E}">
        <p14:creationId xmlns:p14="http://schemas.microsoft.com/office/powerpoint/2010/main" val="1168440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DBE75937-E151-4B2B-8C64-9A22524FD06C}"/>
              </a:ext>
            </a:extLst>
          </p:cNvPr>
          <p:cNvSpPr/>
          <p:nvPr/>
        </p:nvSpPr>
        <p:spPr>
          <a:xfrm>
            <a:off x="0" y="4292600"/>
            <a:ext cx="12192000"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6" name="Rectangle 5">
            <a:extLst>
              <a:ext uri="{FF2B5EF4-FFF2-40B4-BE49-F238E27FC236}">
                <a16:creationId xmlns:a16="http://schemas.microsoft.com/office/drawing/2014/main" xmlns="" id="{D9DE8BFE-FE5B-4B85-95C6-4BC24BEA18CB}"/>
              </a:ext>
            </a:extLst>
          </p:cNvPr>
          <p:cNvSpPr/>
          <p:nvPr/>
        </p:nvSpPr>
        <p:spPr>
          <a:xfrm>
            <a:off x="2311400" y="0"/>
            <a:ext cx="1188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7" name="Rectangle 6">
            <a:extLst>
              <a:ext uri="{FF2B5EF4-FFF2-40B4-BE49-F238E27FC236}">
                <a16:creationId xmlns:a16="http://schemas.microsoft.com/office/drawing/2014/main" xmlns="" id="{343C31C0-A678-488B-954D-3C31F9292F64}"/>
              </a:ext>
            </a:extLst>
          </p:cNvPr>
          <p:cNvSpPr/>
          <p:nvPr/>
        </p:nvSpPr>
        <p:spPr>
          <a:xfrm>
            <a:off x="2420173" y="-1"/>
            <a:ext cx="9761728" cy="4292600"/>
          </a:xfrm>
          <a:prstGeom prst="rect">
            <a:avLst/>
          </a:prstGeom>
          <a:solidFill>
            <a:schemeClr val="accent6">
              <a:lumMod val="7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13" name="Rectangle 12">
            <a:extLst>
              <a:ext uri="{FF2B5EF4-FFF2-40B4-BE49-F238E27FC236}">
                <a16:creationId xmlns:a16="http://schemas.microsoft.com/office/drawing/2014/main" xmlns="" id="{6B460027-1BF7-4B04-A53C-BB6E7681BBF8}"/>
              </a:ext>
            </a:extLst>
          </p:cNvPr>
          <p:cNvSpPr/>
          <p:nvPr/>
        </p:nvSpPr>
        <p:spPr>
          <a:xfrm>
            <a:off x="2420173" y="4415868"/>
            <a:ext cx="9761728" cy="2451101"/>
          </a:xfrm>
          <a:prstGeom prst="rect">
            <a:avLst/>
          </a:prstGeom>
          <a:solidFill>
            <a:schemeClr val="accent6">
              <a:lumMod val="60000"/>
              <a:lumOff val="4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12" name="Rectangle 11">
            <a:extLst>
              <a:ext uri="{FF2B5EF4-FFF2-40B4-BE49-F238E27FC236}">
                <a16:creationId xmlns:a16="http://schemas.microsoft.com/office/drawing/2014/main" xmlns="" id="{07492E08-0E2F-4761-9D2E-B3813C92F001}"/>
              </a:ext>
            </a:extLst>
          </p:cNvPr>
          <p:cNvSpPr/>
          <p:nvPr/>
        </p:nvSpPr>
        <p:spPr>
          <a:xfrm>
            <a:off x="2908169" y="532169"/>
            <a:ext cx="7851332" cy="3323987"/>
          </a:xfrm>
          <a:prstGeom prst="rect">
            <a:avLst/>
          </a:prstGeom>
        </p:spPr>
        <p:txBody>
          <a:bodyPr wrap="square" lIns="0" tIns="0" rIns="0" bIns="0">
            <a:spAutoFit/>
          </a:bodyPr>
          <a:lstStyle/>
          <a:p>
            <a:pPr fontAlgn="auto">
              <a:spcBef>
                <a:spcPts val="0"/>
              </a:spcBef>
              <a:spcAft>
                <a:spcPts val="0"/>
              </a:spcAft>
            </a:pPr>
            <a:r>
              <a:rPr lang="en-US" sz="5400" dirty="0">
                <a:solidFill>
                  <a:prstClr val="white"/>
                </a:solidFill>
                <a:latin typeface="Consolas" panose="020B0609020204030204"/>
              </a:rPr>
              <a:t>2020/21</a:t>
            </a:r>
          </a:p>
          <a:p>
            <a:pPr fontAlgn="auto">
              <a:spcBef>
                <a:spcPts val="0"/>
              </a:spcBef>
              <a:spcAft>
                <a:spcPts val="0"/>
              </a:spcAft>
            </a:pPr>
            <a:r>
              <a:rPr lang="en-US" sz="5400" dirty="0">
                <a:solidFill>
                  <a:prstClr val="white"/>
                </a:solidFill>
                <a:latin typeface="Consolas" panose="020B0609020204030204"/>
              </a:rPr>
              <a:t>PERFORMANCE TARGETS NOT ACHIEVED DURING QUARTER 2</a:t>
            </a:r>
          </a:p>
        </p:txBody>
      </p:sp>
    </p:spTree>
    <p:extLst>
      <p:ext uri="{BB962C8B-B14F-4D97-AF65-F5344CB8AC3E}">
        <p14:creationId xmlns:p14="http://schemas.microsoft.com/office/powerpoint/2010/main" val="894601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5183664" y="-5151266"/>
            <a:ext cx="78294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9" name="TextBox 8"/>
          <p:cNvSpPr txBox="1"/>
          <p:nvPr/>
        </p:nvSpPr>
        <p:spPr>
          <a:xfrm>
            <a:off x="119336" y="879769"/>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a:t>
            </a:r>
            <a:r>
              <a:rPr lang="en-GB" sz="1800" b="1" kern="0" dirty="0" smtClean="0">
                <a:solidFill>
                  <a:prstClr val="black"/>
                </a:solidFill>
              </a:rPr>
              <a:t>3. </a:t>
            </a:r>
            <a:r>
              <a:rPr lang="en-GB" sz="1800" b="1" kern="0" dirty="0">
                <a:solidFill>
                  <a:prstClr val="black"/>
                </a:solidFill>
              </a:rPr>
              <a:t>SOURCE OF </a:t>
            </a:r>
            <a:r>
              <a:rPr lang="en-GB" sz="1800" b="1" kern="0" dirty="0" smtClean="0">
                <a:solidFill>
                  <a:prstClr val="black"/>
                </a:solidFill>
              </a:rPr>
              <a:t>UNDER-ACHIEVEMENT AT CORRECTIONAL CENTRE LEVEL</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277346601"/>
              </p:ext>
            </p:extLst>
          </p:nvPr>
        </p:nvGraphicFramePr>
        <p:xfrm>
          <a:off x="229781" y="1254237"/>
          <a:ext cx="11518899" cy="2908181"/>
        </p:xfrm>
        <a:graphic>
          <a:graphicData uri="http://schemas.openxmlformats.org/drawingml/2006/table">
            <a:tbl>
              <a:tblPr firstRow="1" bandRow="1"/>
              <a:tblGrid>
                <a:gridCol w="1271588">
                  <a:extLst>
                    <a:ext uri="{9D8B030D-6E8A-4147-A177-3AD203B41FA5}">
                      <a16:colId xmlns:a16="http://schemas.microsoft.com/office/drawing/2014/main" xmlns="" val="3171785473"/>
                    </a:ext>
                  </a:extLst>
                </a:gridCol>
                <a:gridCol w="1512168">
                  <a:extLst>
                    <a:ext uri="{9D8B030D-6E8A-4147-A177-3AD203B41FA5}">
                      <a16:colId xmlns:a16="http://schemas.microsoft.com/office/drawing/2014/main" xmlns="" val="3307568538"/>
                    </a:ext>
                  </a:extLst>
                </a:gridCol>
                <a:gridCol w="1656184">
                  <a:extLst>
                    <a:ext uri="{9D8B030D-6E8A-4147-A177-3AD203B41FA5}">
                      <a16:colId xmlns:a16="http://schemas.microsoft.com/office/drawing/2014/main" xmlns="" val="3177246977"/>
                    </a:ext>
                  </a:extLst>
                </a:gridCol>
                <a:gridCol w="1584176">
                  <a:extLst>
                    <a:ext uri="{9D8B030D-6E8A-4147-A177-3AD203B41FA5}">
                      <a16:colId xmlns:a16="http://schemas.microsoft.com/office/drawing/2014/main" xmlns="" val="1905890460"/>
                    </a:ext>
                  </a:extLst>
                </a:gridCol>
                <a:gridCol w="2160240">
                  <a:extLst>
                    <a:ext uri="{9D8B030D-6E8A-4147-A177-3AD203B41FA5}">
                      <a16:colId xmlns:a16="http://schemas.microsoft.com/office/drawing/2014/main" xmlns="" val="551651354"/>
                    </a:ext>
                  </a:extLst>
                </a:gridCol>
                <a:gridCol w="1688986">
                  <a:extLst>
                    <a:ext uri="{9D8B030D-6E8A-4147-A177-3AD203B41FA5}">
                      <a16:colId xmlns:a16="http://schemas.microsoft.com/office/drawing/2014/main" xmlns="" val="106908959"/>
                    </a:ext>
                  </a:extLst>
                </a:gridCol>
                <a:gridCol w="1645557">
                  <a:extLst>
                    <a:ext uri="{9D8B030D-6E8A-4147-A177-3AD203B41FA5}">
                      <a16:colId xmlns:a16="http://schemas.microsoft.com/office/drawing/2014/main" xmlns="" val="2307743238"/>
                    </a:ext>
                  </a:extLst>
                </a:gridCol>
              </a:tblGrid>
              <a:tr h="375654">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Q2 TARGET 2020/21</a:t>
                      </a:r>
                      <a:endParaRPr lang="en-US" sz="12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QUARTER 2</a:t>
                      </a:r>
                      <a:br>
                        <a:rPr lang="en-US" sz="1200" b="1" kern="1200" dirty="0" smtClean="0">
                          <a:solidFill>
                            <a:schemeClr val="bg1"/>
                          </a:solidFill>
                          <a:latin typeface="Arial"/>
                          <a:ea typeface=""/>
                          <a:cs typeface="Arial"/>
                        </a:rPr>
                      </a:br>
                      <a:r>
                        <a:rPr lang="en-US" sz="1200" b="1" kern="1200" dirty="0" smtClean="0">
                          <a:solidFill>
                            <a:schemeClr val="bg1"/>
                          </a:solidFill>
                          <a:latin typeface="Arial"/>
                          <a:ea typeface=""/>
                          <a:cs typeface="Arial"/>
                        </a:rPr>
                        <a:t>PERFORMANCE</a:t>
                      </a:r>
                      <a:endParaRPr lang="en-US" sz="1200" b="1" kern="1200" dirty="0">
                        <a:solidFill>
                          <a:schemeClr val="bg1"/>
                        </a:solidFill>
                        <a:latin typeface="Arial"/>
                        <a:ea typeface=""/>
                        <a:cs typeface="Arial"/>
                      </a:endParaRP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000" b="1" kern="1200" dirty="0" smtClean="0">
                          <a:solidFill>
                            <a:schemeClr val="bg1"/>
                          </a:solidFill>
                          <a:latin typeface="Arial"/>
                          <a:ea typeface=""/>
                          <a:cs typeface="Arial"/>
                        </a:rPr>
                        <a:t>MANAGEMENT AREAS THAT CONTRIBUTED TOWARDS UNDER-ACHIEVEMENT </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CORRECTIONAL CENTRE</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REASONS FOR UNDER</a:t>
                      </a:r>
                    </a:p>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PERFORMANCE</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ROOT CAUSES</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ASSOCIATED RISKS </a:t>
                      </a:r>
                      <a:endParaRPr lang="en-ZA"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xmlns="" val="2208647457"/>
                  </a:ext>
                </a:extLst>
              </a:tr>
              <a:tr h="478915">
                <a:tc rowSpan="2">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80%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0%(0/0)</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2">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Amathole</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Grahamstown</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5">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panose="020F0502020204030204" pitchFamily="34" charset="0"/>
                          <a:cs typeface="Calibri" panose="020F0502020204030204" pitchFamily="34" charset="0"/>
                        </a:rPr>
                        <a:t>No tuition conducted to offenders</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2">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panose="020F0502020204030204" pitchFamily="34" charset="0"/>
                          <a:cs typeface="Calibri" panose="020F0502020204030204" pitchFamily="34" charset="0"/>
                        </a:rPr>
                        <a:t>COVID-19 positive</a:t>
                      </a:r>
                      <a:r>
                        <a:rPr lang="en-US" sz="1100" b="1" baseline="0" dirty="0" smtClean="0">
                          <a:solidFill>
                            <a:schemeClr val="tx1"/>
                          </a:solidFill>
                          <a:latin typeface="Calibri" panose="020F0502020204030204" pitchFamily="34" charset="0"/>
                          <a:cs typeface="Calibri" panose="020F0502020204030204" pitchFamily="34" charset="0"/>
                        </a:rPr>
                        <a:t> cases were reported amongst officials and offenders</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2">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panose="020F0502020204030204" pitchFamily="34" charset="0"/>
                          <a:cs typeface="Calibri" panose="020F0502020204030204" pitchFamily="34" charset="0"/>
                        </a:rPr>
                        <a:t>Tuition that is a shared responsibility</a:t>
                      </a:r>
                      <a:r>
                        <a:rPr lang="en-US" sz="1100" b="1" baseline="0" dirty="0" smtClean="0">
                          <a:solidFill>
                            <a:schemeClr val="tx1"/>
                          </a:solidFill>
                          <a:latin typeface="Calibri" panose="020F0502020204030204" pitchFamily="34" charset="0"/>
                          <a:cs typeface="Calibri" panose="020F0502020204030204" pitchFamily="34" charset="0"/>
                        </a:rPr>
                        <a:t> between educators that are employed by DCS and those of Department of Education</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712861">
                <a:tc vMerge="1">
                  <a:txBody>
                    <a:bodyPr/>
                    <a:lstStyle/>
                    <a:p>
                      <a:endParaRPr lang="en-US"/>
                    </a:p>
                  </a:txBody>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0%(0/0)</a:t>
                      </a:r>
                    </a:p>
                    <a:p>
                      <a:pPr algn="ct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endParaRPr lang="en-US"/>
                    </a:p>
                  </a:txBody>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Middledrift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rgbClr val="FF0000"/>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endParaRPr lang="en-US" dirty="0"/>
                    </a:p>
                  </a:txBody>
                  <a:tcP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tcPr>
                </a:tc>
              </a:tr>
              <a:tr h="375654">
                <a:tc rowSpan="3">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80%</a:t>
                      </a:r>
                    </a:p>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0%(0/0)</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3">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East</a:t>
                      </a:r>
                      <a:r>
                        <a:rPr lang="en-US" sz="1100" b="1" baseline="0" dirty="0" smtClean="0">
                          <a:solidFill>
                            <a:schemeClr val="tx1"/>
                          </a:solidFill>
                          <a:latin typeface="Calibri Light" panose="020F0302020204030204" pitchFamily="34" charset="0"/>
                          <a:cs typeface="Calibri Light" panose="020F0302020204030204" pitchFamily="34" charset="0"/>
                        </a:rPr>
                        <a:t> London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East  London Maximum</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3">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panose="020F0502020204030204" pitchFamily="34" charset="0"/>
                          <a:cs typeface="Calibri" panose="020F0502020204030204" pitchFamily="34" charset="0"/>
                        </a:rPr>
                        <a:t>COVID-19 positive</a:t>
                      </a:r>
                      <a:r>
                        <a:rPr lang="en-US" sz="1100" b="1" baseline="0" dirty="0" smtClean="0">
                          <a:solidFill>
                            <a:schemeClr val="tx1"/>
                          </a:solidFill>
                          <a:latin typeface="Calibri" panose="020F0502020204030204" pitchFamily="34" charset="0"/>
                          <a:cs typeface="Calibri" panose="020F0502020204030204" pitchFamily="34" charset="0"/>
                        </a:rPr>
                        <a:t> cases were reported amongst officials and offenders</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3">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panose="020F0502020204030204" pitchFamily="34" charset="0"/>
                          <a:cs typeface="Calibri" panose="020F0502020204030204" pitchFamily="34" charset="0"/>
                        </a:rPr>
                        <a:t>Tuition that is a shared responsibility</a:t>
                      </a:r>
                      <a:r>
                        <a:rPr lang="en-US" sz="1100" b="1" baseline="0" dirty="0" smtClean="0">
                          <a:solidFill>
                            <a:schemeClr val="tx1"/>
                          </a:solidFill>
                          <a:latin typeface="Calibri" panose="020F0502020204030204" pitchFamily="34" charset="0"/>
                          <a:cs typeface="Calibri" panose="020F0502020204030204" pitchFamily="34" charset="0"/>
                        </a:rPr>
                        <a:t> between educators that are employed by DCS and those of Department of Education</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75654">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0%(0/0)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East London Medium B</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0">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0%(0/0)</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Mdantsane</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kern="0" dirty="0" smtClean="0">
                <a:solidFill>
                  <a:schemeClr val="bg1"/>
                </a:solidFill>
                <a:latin typeface="Arial Black" panose="020B0A04020102020204" pitchFamily="34" charset="0"/>
              </a:rPr>
              <a:t>PERFORMANCE INDICATOR NOT ACHIEVED:</a:t>
            </a:r>
          </a:p>
          <a:p>
            <a:pPr>
              <a:spcAft>
                <a:spcPts val="600"/>
              </a:spcAft>
            </a:pPr>
            <a:r>
              <a:rPr lang="en-US" kern="0" dirty="0">
                <a:solidFill>
                  <a:schemeClr val="bg1"/>
                </a:solidFill>
                <a:latin typeface="Arial Black" panose="020B0A04020102020204" pitchFamily="34" charset="0"/>
              </a:rPr>
              <a:t>Percentage  of offenders participating in GET per academic </a:t>
            </a:r>
            <a:r>
              <a:rPr lang="en-US" kern="0" dirty="0" smtClean="0">
                <a:solidFill>
                  <a:schemeClr val="bg1"/>
                </a:solidFill>
                <a:latin typeface="Arial Black" panose="020B0A04020102020204" pitchFamily="34" charset="0"/>
              </a:rPr>
              <a:t>year</a:t>
            </a:r>
            <a:endParaRPr lang="en-US" kern="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148855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5183664" y="-5151266"/>
            <a:ext cx="78294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9" name="TextBox 8"/>
          <p:cNvSpPr txBox="1"/>
          <p:nvPr/>
        </p:nvSpPr>
        <p:spPr>
          <a:xfrm>
            <a:off x="119336" y="879769"/>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a:t>
            </a:r>
            <a:r>
              <a:rPr lang="en-GB" sz="1800" b="1" kern="0" dirty="0" smtClean="0">
                <a:solidFill>
                  <a:prstClr val="black"/>
                </a:solidFill>
              </a:rPr>
              <a:t>3. </a:t>
            </a:r>
            <a:r>
              <a:rPr lang="en-GB" sz="1800" b="1" kern="0" dirty="0">
                <a:solidFill>
                  <a:prstClr val="black"/>
                </a:solidFill>
              </a:rPr>
              <a:t>SOURCE OF </a:t>
            </a:r>
            <a:r>
              <a:rPr lang="en-GB" sz="1800" b="1" kern="0" dirty="0" smtClean="0">
                <a:solidFill>
                  <a:prstClr val="black"/>
                </a:solidFill>
              </a:rPr>
              <a:t>UNDER-ACHIEVEMENT AT CORRECTIONAL CENTRE LEVEL</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1057948777"/>
              </p:ext>
            </p:extLst>
          </p:nvPr>
        </p:nvGraphicFramePr>
        <p:xfrm>
          <a:off x="229781" y="1406987"/>
          <a:ext cx="11518899" cy="2225002"/>
        </p:xfrm>
        <a:graphic>
          <a:graphicData uri="http://schemas.openxmlformats.org/drawingml/2006/table">
            <a:tbl>
              <a:tblPr firstRow="1" bandRow="1"/>
              <a:tblGrid>
                <a:gridCol w="1271588">
                  <a:extLst>
                    <a:ext uri="{9D8B030D-6E8A-4147-A177-3AD203B41FA5}">
                      <a16:colId xmlns:a16="http://schemas.microsoft.com/office/drawing/2014/main" xmlns="" val="3171785473"/>
                    </a:ext>
                  </a:extLst>
                </a:gridCol>
                <a:gridCol w="1512168">
                  <a:extLst>
                    <a:ext uri="{9D8B030D-6E8A-4147-A177-3AD203B41FA5}">
                      <a16:colId xmlns:a16="http://schemas.microsoft.com/office/drawing/2014/main" xmlns="" val="3307568538"/>
                    </a:ext>
                  </a:extLst>
                </a:gridCol>
                <a:gridCol w="1656184">
                  <a:extLst>
                    <a:ext uri="{9D8B030D-6E8A-4147-A177-3AD203B41FA5}">
                      <a16:colId xmlns:a16="http://schemas.microsoft.com/office/drawing/2014/main" xmlns="" val="3177246977"/>
                    </a:ext>
                  </a:extLst>
                </a:gridCol>
                <a:gridCol w="1584176">
                  <a:extLst>
                    <a:ext uri="{9D8B030D-6E8A-4147-A177-3AD203B41FA5}">
                      <a16:colId xmlns:a16="http://schemas.microsoft.com/office/drawing/2014/main" xmlns="" val="1905890460"/>
                    </a:ext>
                  </a:extLst>
                </a:gridCol>
                <a:gridCol w="2160240">
                  <a:extLst>
                    <a:ext uri="{9D8B030D-6E8A-4147-A177-3AD203B41FA5}">
                      <a16:colId xmlns:a16="http://schemas.microsoft.com/office/drawing/2014/main" xmlns="" val="551651354"/>
                    </a:ext>
                  </a:extLst>
                </a:gridCol>
                <a:gridCol w="1688986">
                  <a:extLst>
                    <a:ext uri="{9D8B030D-6E8A-4147-A177-3AD203B41FA5}">
                      <a16:colId xmlns:a16="http://schemas.microsoft.com/office/drawing/2014/main" xmlns="" val="106908959"/>
                    </a:ext>
                  </a:extLst>
                </a:gridCol>
                <a:gridCol w="1645557">
                  <a:extLst>
                    <a:ext uri="{9D8B030D-6E8A-4147-A177-3AD203B41FA5}">
                      <a16:colId xmlns:a16="http://schemas.microsoft.com/office/drawing/2014/main" xmlns="" val="2307743238"/>
                    </a:ext>
                  </a:extLst>
                </a:gridCol>
              </a:tblGrid>
              <a:tr h="375654">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Q2 TARGET 2020/21</a:t>
                      </a:r>
                      <a:endParaRPr lang="en-US" sz="12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QUARTER 2</a:t>
                      </a:r>
                      <a:br>
                        <a:rPr lang="en-US" sz="1200" b="1" kern="1200" dirty="0" smtClean="0">
                          <a:solidFill>
                            <a:schemeClr val="bg1"/>
                          </a:solidFill>
                          <a:latin typeface="Arial"/>
                          <a:ea typeface=""/>
                          <a:cs typeface="Arial"/>
                        </a:rPr>
                      </a:br>
                      <a:r>
                        <a:rPr lang="en-US" sz="1200" b="1" kern="1200" dirty="0" smtClean="0">
                          <a:solidFill>
                            <a:schemeClr val="bg1"/>
                          </a:solidFill>
                          <a:latin typeface="Arial"/>
                          <a:ea typeface=""/>
                          <a:cs typeface="Arial"/>
                        </a:rPr>
                        <a:t>PERFORMANCE</a:t>
                      </a:r>
                      <a:endParaRPr lang="en-US" sz="1200" b="1" kern="1200" dirty="0">
                        <a:solidFill>
                          <a:schemeClr val="bg1"/>
                        </a:solidFill>
                        <a:latin typeface="Arial"/>
                        <a:ea typeface=""/>
                        <a:cs typeface="Arial"/>
                      </a:endParaRP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000" b="1" kern="1200" dirty="0" smtClean="0">
                          <a:solidFill>
                            <a:schemeClr val="bg1"/>
                          </a:solidFill>
                          <a:latin typeface="Arial"/>
                          <a:ea typeface=""/>
                          <a:cs typeface="Arial"/>
                        </a:rPr>
                        <a:t>MANAGEMENT AREAS THAT CONTRIBUTED TOWARDS UNDER-ACHIEVEMENT </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CORRECTIONAL CENTRE</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REASONS FOR UNDER</a:t>
                      </a:r>
                    </a:p>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PERFORMANCE</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ROOT CAUSES</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ASSOCIATED RISKS </a:t>
                      </a:r>
                      <a:endParaRPr lang="en-ZA"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xmlns="" val="2208647457"/>
                  </a:ext>
                </a:extLst>
              </a:tr>
              <a:tr h="478915">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80%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0%(0/0)</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Kirkwood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Kirkwood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4">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panose="020F0502020204030204" pitchFamily="34" charset="0"/>
                          <a:cs typeface="Calibri" panose="020F0502020204030204" pitchFamily="34" charset="0"/>
                        </a:rPr>
                        <a:t>No tuition conducted to offenders</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4">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panose="020F0502020204030204" pitchFamily="34" charset="0"/>
                          <a:cs typeface="Calibri" panose="020F0502020204030204" pitchFamily="34" charset="0"/>
                        </a:rPr>
                        <a:t>The centre does not have a  DCS employed</a:t>
                      </a:r>
                      <a:r>
                        <a:rPr lang="en-US" sz="1100" b="1" baseline="0" dirty="0" smtClean="0">
                          <a:solidFill>
                            <a:schemeClr val="tx1"/>
                          </a:solidFill>
                          <a:latin typeface="Calibri" panose="020F0502020204030204" pitchFamily="34" charset="0"/>
                          <a:cs typeface="Calibri" panose="020F0502020204030204" pitchFamily="34" charset="0"/>
                        </a:rPr>
                        <a:t> educator only </a:t>
                      </a:r>
                      <a:r>
                        <a:rPr lang="en-US" sz="1100" b="1" dirty="0" smtClean="0">
                          <a:solidFill>
                            <a:schemeClr val="tx1"/>
                          </a:solidFill>
                          <a:latin typeface="Calibri" panose="020F0502020204030204" pitchFamily="34" charset="0"/>
                          <a:cs typeface="Calibri" panose="020F0502020204030204" pitchFamily="34" charset="0"/>
                        </a:rPr>
                        <a:t>Department of Education render tuition</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4">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panose="020F0502020204030204" pitchFamily="34" charset="0"/>
                          <a:cs typeface="Calibri" panose="020F0502020204030204" pitchFamily="34" charset="0"/>
                        </a:rPr>
                        <a:t>Lack of DCS</a:t>
                      </a:r>
                      <a:r>
                        <a:rPr lang="en-US" sz="1100" b="1" baseline="0" dirty="0" smtClean="0">
                          <a:solidFill>
                            <a:schemeClr val="tx1"/>
                          </a:solidFill>
                          <a:latin typeface="Calibri" panose="020F0502020204030204" pitchFamily="34" charset="0"/>
                          <a:cs typeface="Calibri" panose="020F0502020204030204" pitchFamily="34" charset="0"/>
                        </a:rPr>
                        <a:t> Educators posts for the centre</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75654">
                <a:tc rowSpan="3">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80%</a:t>
                      </a:r>
                    </a:p>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0%(0/0)</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3">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Mthatha</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Mthatha Medium</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75654">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smtClean="0">
                          <a:solidFill>
                            <a:schemeClr val="tx1"/>
                          </a:solidFill>
                          <a:latin typeface="Calibri Light" panose="020F0302020204030204" pitchFamily="34" charset="0"/>
                          <a:cs typeface="Calibri Light" panose="020F0302020204030204" pitchFamily="34" charset="0"/>
                        </a:rPr>
                        <a:t>0%(0/0)</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Mt  Ayliff</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75654">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0%(0/0)</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Tabankulu</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kern="0" dirty="0" smtClean="0">
                <a:solidFill>
                  <a:schemeClr val="bg1"/>
                </a:solidFill>
                <a:latin typeface="Arial Black" panose="020B0A04020102020204" pitchFamily="34" charset="0"/>
              </a:rPr>
              <a:t>PERFORMANCE INDICATOR NOT ACHIEVED:</a:t>
            </a:r>
          </a:p>
          <a:p>
            <a:pPr>
              <a:spcAft>
                <a:spcPts val="600"/>
              </a:spcAft>
            </a:pPr>
            <a:r>
              <a:rPr lang="en-US" kern="0" dirty="0">
                <a:solidFill>
                  <a:schemeClr val="bg1"/>
                </a:solidFill>
                <a:latin typeface="Arial Black" panose="020B0A04020102020204" pitchFamily="34" charset="0"/>
              </a:rPr>
              <a:t>Percentage  of offenders participating in GET per academic </a:t>
            </a:r>
            <a:r>
              <a:rPr lang="en-US" kern="0" dirty="0" smtClean="0">
                <a:solidFill>
                  <a:schemeClr val="bg1"/>
                </a:solidFill>
                <a:latin typeface="Arial Black" panose="020B0A04020102020204" pitchFamily="34" charset="0"/>
              </a:rPr>
              <a:t>year</a:t>
            </a:r>
            <a:endParaRPr lang="en-US" kern="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6925243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5183664" y="-5151266"/>
            <a:ext cx="78294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9" name="TextBox 8"/>
          <p:cNvSpPr txBox="1"/>
          <p:nvPr/>
        </p:nvSpPr>
        <p:spPr>
          <a:xfrm>
            <a:off x="119336" y="879769"/>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a:t>
            </a:r>
            <a:r>
              <a:rPr lang="en-GB" sz="1800" b="1" kern="0" dirty="0" smtClean="0">
                <a:solidFill>
                  <a:prstClr val="black"/>
                </a:solidFill>
              </a:rPr>
              <a:t>3. </a:t>
            </a:r>
            <a:r>
              <a:rPr lang="en-GB" sz="1800" b="1" kern="0" dirty="0">
                <a:solidFill>
                  <a:prstClr val="black"/>
                </a:solidFill>
              </a:rPr>
              <a:t>SOURCE OF </a:t>
            </a:r>
            <a:r>
              <a:rPr lang="en-GB" sz="1800" b="1" kern="0" dirty="0" smtClean="0">
                <a:solidFill>
                  <a:prstClr val="black"/>
                </a:solidFill>
              </a:rPr>
              <a:t>UNDER-ACHIEVEMENT AT CORRECTIONAL CENTRE LEVEL</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265572831"/>
              </p:ext>
            </p:extLst>
          </p:nvPr>
        </p:nvGraphicFramePr>
        <p:xfrm>
          <a:off x="229781" y="1406987"/>
          <a:ext cx="11518899" cy="4140662"/>
        </p:xfrm>
        <a:graphic>
          <a:graphicData uri="http://schemas.openxmlformats.org/drawingml/2006/table">
            <a:tbl>
              <a:tblPr firstRow="1" bandRow="1"/>
              <a:tblGrid>
                <a:gridCol w="1271588">
                  <a:extLst>
                    <a:ext uri="{9D8B030D-6E8A-4147-A177-3AD203B41FA5}">
                      <a16:colId xmlns:a16="http://schemas.microsoft.com/office/drawing/2014/main" xmlns="" val="3171785473"/>
                    </a:ext>
                  </a:extLst>
                </a:gridCol>
                <a:gridCol w="1512168">
                  <a:extLst>
                    <a:ext uri="{9D8B030D-6E8A-4147-A177-3AD203B41FA5}">
                      <a16:colId xmlns:a16="http://schemas.microsoft.com/office/drawing/2014/main" xmlns="" val="3307568538"/>
                    </a:ext>
                  </a:extLst>
                </a:gridCol>
                <a:gridCol w="1656184">
                  <a:extLst>
                    <a:ext uri="{9D8B030D-6E8A-4147-A177-3AD203B41FA5}">
                      <a16:colId xmlns:a16="http://schemas.microsoft.com/office/drawing/2014/main" xmlns="" val="3177246977"/>
                    </a:ext>
                  </a:extLst>
                </a:gridCol>
                <a:gridCol w="1584176">
                  <a:extLst>
                    <a:ext uri="{9D8B030D-6E8A-4147-A177-3AD203B41FA5}">
                      <a16:colId xmlns:a16="http://schemas.microsoft.com/office/drawing/2014/main" xmlns="" val="1905890460"/>
                    </a:ext>
                  </a:extLst>
                </a:gridCol>
                <a:gridCol w="2160240">
                  <a:extLst>
                    <a:ext uri="{9D8B030D-6E8A-4147-A177-3AD203B41FA5}">
                      <a16:colId xmlns:a16="http://schemas.microsoft.com/office/drawing/2014/main" xmlns="" val="551651354"/>
                    </a:ext>
                  </a:extLst>
                </a:gridCol>
                <a:gridCol w="1688986">
                  <a:extLst>
                    <a:ext uri="{9D8B030D-6E8A-4147-A177-3AD203B41FA5}">
                      <a16:colId xmlns:a16="http://schemas.microsoft.com/office/drawing/2014/main" xmlns="" val="106908959"/>
                    </a:ext>
                  </a:extLst>
                </a:gridCol>
                <a:gridCol w="1645557">
                  <a:extLst>
                    <a:ext uri="{9D8B030D-6E8A-4147-A177-3AD203B41FA5}">
                      <a16:colId xmlns:a16="http://schemas.microsoft.com/office/drawing/2014/main" xmlns="" val="2307743238"/>
                    </a:ext>
                  </a:extLst>
                </a:gridCol>
              </a:tblGrid>
              <a:tr h="375654">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Q2 TARGET 2020/21</a:t>
                      </a:r>
                      <a:endParaRPr lang="en-US" sz="12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QUARTER 2</a:t>
                      </a:r>
                      <a:br>
                        <a:rPr lang="en-US" sz="1200" b="1" kern="1200" dirty="0" smtClean="0">
                          <a:solidFill>
                            <a:schemeClr val="bg1"/>
                          </a:solidFill>
                          <a:latin typeface="Arial"/>
                          <a:ea typeface=""/>
                          <a:cs typeface="Arial"/>
                        </a:rPr>
                      </a:br>
                      <a:r>
                        <a:rPr lang="en-US" sz="1200" b="1" kern="1200" dirty="0" smtClean="0">
                          <a:solidFill>
                            <a:schemeClr val="bg1"/>
                          </a:solidFill>
                          <a:latin typeface="Arial"/>
                          <a:ea typeface=""/>
                          <a:cs typeface="Arial"/>
                        </a:rPr>
                        <a:t>PERFORMANCE</a:t>
                      </a:r>
                      <a:endParaRPr lang="en-US" sz="1200" b="1" kern="1200" dirty="0">
                        <a:solidFill>
                          <a:schemeClr val="bg1"/>
                        </a:solidFill>
                        <a:latin typeface="Arial"/>
                        <a:ea typeface=""/>
                        <a:cs typeface="Arial"/>
                      </a:endParaRP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000" b="1" kern="1200" dirty="0" smtClean="0">
                          <a:solidFill>
                            <a:schemeClr val="bg1"/>
                          </a:solidFill>
                          <a:latin typeface="Arial"/>
                          <a:ea typeface=""/>
                          <a:cs typeface="Arial"/>
                        </a:rPr>
                        <a:t>MANAGEMENT AREAS THAT CONTRIBUTED TOWARDS UNDER-ACHIEVEMENT </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CORRECTIONAL CENTRE</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REASONS FOR UNDER</a:t>
                      </a:r>
                    </a:p>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PERFORMANCE</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ROOT CAUSES</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ASSOCIATED RISKS </a:t>
                      </a:r>
                      <a:endParaRPr lang="en-ZA"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xmlns="" val="2208647457"/>
                  </a:ext>
                </a:extLst>
              </a:tr>
              <a:tr h="478915">
                <a:tc rowSpan="5">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80%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0%(0/0)</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5">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Sada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Cofimvaba</a:t>
                      </a:r>
                      <a:r>
                        <a:rPr lang="en-US" sz="1100" b="1" baseline="0" dirty="0" smtClean="0">
                          <a:solidFill>
                            <a:schemeClr val="tx1"/>
                          </a:solidFill>
                          <a:latin typeface="Calibri Light" panose="020F0302020204030204" pitchFamily="34" charset="0"/>
                          <a:cs typeface="Calibri Light" panose="020F0302020204030204" pitchFamily="34" charset="0"/>
                        </a:rPr>
                        <a:t>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5">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panose="020F0502020204030204" pitchFamily="34" charset="0"/>
                          <a:cs typeface="Calibri" panose="020F0502020204030204" pitchFamily="34" charset="0"/>
                        </a:rPr>
                        <a:t>Classes were suspended an  no tuition conducted to offenders</a:t>
                      </a:r>
                    </a:p>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5">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panose="020F0502020204030204" pitchFamily="34" charset="0"/>
                          <a:cs typeface="Calibri" panose="020F0502020204030204" pitchFamily="34" charset="0"/>
                        </a:rPr>
                        <a:t>COVID-19 positive</a:t>
                      </a:r>
                      <a:r>
                        <a:rPr lang="en-US" sz="1100" b="1" baseline="0" dirty="0" smtClean="0">
                          <a:solidFill>
                            <a:schemeClr val="tx1"/>
                          </a:solidFill>
                          <a:latin typeface="Calibri" panose="020F0502020204030204" pitchFamily="34" charset="0"/>
                          <a:cs typeface="Calibri" panose="020F0502020204030204" pitchFamily="34" charset="0"/>
                        </a:rPr>
                        <a:t> cases were reported amongst officials and offenders</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5">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panose="020F0502020204030204" pitchFamily="34" charset="0"/>
                          <a:cs typeface="Calibri" panose="020F0502020204030204" pitchFamily="34" charset="0"/>
                        </a:rPr>
                        <a:t>Tuition that is a shared responsibility</a:t>
                      </a:r>
                      <a:r>
                        <a:rPr lang="en-US" sz="1100" b="1" baseline="0" dirty="0" smtClean="0">
                          <a:solidFill>
                            <a:schemeClr val="tx1"/>
                          </a:solidFill>
                          <a:latin typeface="Calibri" panose="020F0502020204030204" pitchFamily="34" charset="0"/>
                          <a:cs typeface="Calibri" panose="020F0502020204030204" pitchFamily="34" charset="0"/>
                        </a:rPr>
                        <a:t> between educators that are employed by DCS and those of Department of Education</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478915">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0%(0/0)</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Cradock</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478915">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0%(0/0)</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err="1" smtClean="0">
                          <a:solidFill>
                            <a:schemeClr val="tx1"/>
                          </a:solidFill>
                          <a:latin typeface="Calibri Light" panose="020F0302020204030204" pitchFamily="34" charset="0"/>
                          <a:cs typeface="Calibri Light" panose="020F0302020204030204" pitchFamily="34" charset="0"/>
                        </a:rPr>
                        <a:t>Dutywa</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478915">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4.30%</a:t>
                      </a:r>
                    </a:p>
                    <a:p>
                      <a:pPr algn="ctr"/>
                      <a:r>
                        <a:rPr lang="en-US" sz="1100" b="1" dirty="0" smtClean="0">
                          <a:solidFill>
                            <a:schemeClr val="tx1"/>
                          </a:solidFill>
                          <a:latin typeface="Calibri Light" panose="020F0302020204030204" pitchFamily="34" charset="0"/>
                          <a:cs typeface="Calibri Light" panose="020F0302020204030204" pitchFamily="34" charset="0"/>
                        </a:rPr>
                        <a:t>(12/279)</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Middleburg</a:t>
                      </a:r>
                      <a:r>
                        <a:rPr lang="en-US" sz="1100" b="1" baseline="0" dirty="0" smtClean="0">
                          <a:solidFill>
                            <a:schemeClr val="tx1"/>
                          </a:solidFill>
                          <a:latin typeface="Calibri Light" panose="020F0302020204030204" pitchFamily="34" charset="0"/>
                          <a:cs typeface="Calibri Light" panose="020F0302020204030204" pitchFamily="34" charset="0"/>
                        </a:rPr>
                        <a:t>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rgbClr val="FF0000"/>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478915">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0%(0/0)</a:t>
                      </a:r>
                    </a:p>
                    <a:p>
                      <a:pPr algn="ct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Sada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rgbClr val="FF0000"/>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75654">
                <a:tc rowSpan="3">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80%</a:t>
                      </a:r>
                    </a:p>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24.88%(52/209)</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3">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Mthatha</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Medium</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3">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panose="020F0502020204030204" pitchFamily="34" charset="0"/>
                          <a:cs typeface="Calibri" panose="020F0502020204030204" pitchFamily="34" charset="0"/>
                        </a:rPr>
                        <a:t>No tuition conducted to offenders</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3">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panose="020F0502020204030204" pitchFamily="34" charset="0"/>
                          <a:cs typeface="Calibri" panose="020F0502020204030204" pitchFamily="34" charset="0"/>
                        </a:rPr>
                        <a:t>The centre does not have a  DCS employed</a:t>
                      </a:r>
                      <a:r>
                        <a:rPr lang="en-US" sz="1100" b="1" baseline="0" dirty="0" smtClean="0">
                          <a:solidFill>
                            <a:schemeClr val="tx1"/>
                          </a:solidFill>
                          <a:latin typeface="Calibri" panose="020F0502020204030204" pitchFamily="34" charset="0"/>
                          <a:cs typeface="Calibri" panose="020F0502020204030204" pitchFamily="34" charset="0"/>
                        </a:rPr>
                        <a:t> educator only </a:t>
                      </a:r>
                      <a:r>
                        <a:rPr lang="en-US" sz="1100" b="1" dirty="0" smtClean="0">
                          <a:solidFill>
                            <a:schemeClr val="tx1"/>
                          </a:solidFill>
                          <a:latin typeface="Calibri" panose="020F0502020204030204" pitchFamily="34" charset="0"/>
                          <a:cs typeface="Calibri" panose="020F0502020204030204" pitchFamily="34" charset="0"/>
                        </a:rPr>
                        <a:t>Department of Education render tuition</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3">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panose="020F0502020204030204" pitchFamily="34" charset="0"/>
                          <a:cs typeface="Calibri" panose="020F0502020204030204" pitchFamily="34" charset="0"/>
                        </a:rPr>
                        <a:t>Lack of DCS</a:t>
                      </a:r>
                      <a:r>
                        <a:rPr lang="en-US" sz="1100" b="1" baseline="0" dirty="0" smtClean="0">
                          <a:solidFill>
                            <a:schemeClr val="tx1"/>
                          </a:solidFill>
                          <a:latin typeface="Calibri" panose="020F0502020204030204" pitchFamily="34" charset="0"/>
                          <a:cs typeface="Calibri" panose="020F0502020204030204" pitchFamily="34" charset="0"/>
                        </a:rPr>
                        <a:t> Educators posts for the centre</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75654">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smtClean="0">
                          <a:solidFill>
                            <a:schemeClr val="tx1"/>
                          </a:solidFill>
                          <a:latin typeface="Calibri Light" panose="020F0302020204030204" pitchFamily="34" charset="0"/>
                          <a:cs typeface="Calibri Light" panose="020F0302020204030204" pitchFamily="34" charset="0"/>
                        </a:rPr>
                        <a:t>0%(0/0)</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Maximum</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75654">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0%(0/0)</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Patensie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kern="0" dirty="0" smtClean="0">
                <a:solidFill>
                  <a:schemeClr val="bg1"/>
                </a:solidFill>
                <a:latin typeface="Arial Black" panose="020B0A04020102020204" pitchFamily="34" charset="0"/>
              </a:rPr>
              <a:t>PERFORMANCE INDICATOR NOT ACHIEVED:</a:t>
            </a:r>
          </a:p>
          <a:p>
            <a:pPr>
              <a:spcAft>
                <a:spcPts val="600"/>
              </a:spcAft>
            </a:pPr>
            <a:r>
              <a:rPr lang="en-US" kern="0" dirty="0">
                <a:solidFill>
                  <a:schemeClr val="bg1"/>
                </a:solidFill>
                <a:latin typeface="Arial Black" panose="020B0A04020102020204" pitchFamily="34" charset="0"/>
              </a:rPr>
              <a:t>Percentage  of offenders participating in GET per academic </a:t>
            </a:r>
            <a:r>
              <a:rPr lang="en-US" kern="0" dirty="0" smtClean="0">
                <a:solidFill>
                  <a:schemeClr val="bg1"/>
                </a:solidFill>
                <a:latin typeface="Arial Black" panose="020B0A04020102020204" pitchFamily="34" charset="0"/>
              </a:rPr>
              <a:t>year</a:t>
            </a:r>
            <a:endParaRPr lang="en-US" kern="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2947571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4821169"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9" name="TextBox 8"/>
          <p:cNvSpPr txBox="1"/>
          <p:nvPr/>
        </p:nvSpPr>
        <p:spPr>
          <a:xfrm>
            <a:off x="-16933" y="1488930"/>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a:t>
            </a:r>
            <a:r>
              <a:rPr lang="en-GB" sz="1800" b="1" kern="0" dirty="0" smtClean="0">
                <a:solidFill>
                  <a:prstClr val="black"/>
                </a:solidFill>
              </a:rPr>
              <a:t>4. PROJECT PLAN TO ADDRESS UNDER PERFORMANCE</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579896929"/>
              </p:ext>
            </p:extLst>
          </p:nvPr>
        </p:nvGraphicFramePr>
        <p:xfrm>
          <a:off x="215900" y="1921274"/>
          <a:ext cx="11671299" cy="4153933"/>
        </p:xfrm>
        <a:graphic>
          <a:graphicData uri="http://schemas.openxmlformats.org/drawingml/2006/table">
            <a:tbl>
              <a:tblPr firstRow="1" bandRow="1"/>
              <a:tblGrid>
                <a:gridCol w="2334260">
                  <a:extLst>
                    <a:ext uri="{9D8B030D-6E8A-4147-A177-3AD203B41FA5}">
                      <a16:colId xmlns:a16="http://schemas.microsoft.com/office/drawing/2014/main" xmlns="" val="3171785473"/>
                    </a:ext>
                  </a:extLst>
                </a:gridCol>
                <a:gridCol w="2555240">
                  <a:extLst>
                    <a:ext uri="{9D8B030D-6E8A-4147-A177-3AD203B41FA5}">
                      <a16:colId xmlns:a16="http://schemas.microsoft.com/office/drawing/2014/main" xmlns="" val="3177246977"/>
                    </a:ext>
                  </a:extLst>
                </a:gridCol>
                <a:gridCol w="2362200">
                  <a:extLst>
                    <a:ext uri="{9D8B030D-6E8A-4147-A177-3AD203B41FA5}">
                      <a16:colId xmlns:a16="http://schemas.microsoft.com/office/drawing/2014/main" xmlns="" val="1905890460"/>
                    </a:ext>
                  </a:extLst>
                </a:gridCol>
                <a:gridCol w="1600200">
                  <a:extLst>
                    <a:ext uri="{9D8B030D-6E8A-4147-A177-3AD203B41FA5}">
                      <a16:colId xmlns:a16="http://schemas.microsoft.com/office/drawing/2014/main" xmlns="" val="551651354"/>
                    </a:ext>
                  </a:extLst>
                </a:gridCol>
                <a:gridCol w="2819399">
                  <a:extLst>
                    <a:ext uri="{9D8B030D-6E8A-4147-A177-3AD203B41FA5}">
                      <a16:colId xmlns:a16="http://schemas.microsoft.com/office/drawing/2014/main" xmlns="" val="106908959"/>
                    </a:ext>
                  </a:extLst>
                </a:gridCol>
              </a:tblGrid>
              <a:tr h="359173">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MANAGEMENT AREA</a:t>
                      </a:r>
                      <a:endParaRPr lang="en-US" sz="14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ACTIVITY / ACTIVITIES</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RESPONSIBILITY</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TIME FRAME</a:t>
                      </a:r>
                      <a:endParaRPr lang="en-US" sz="14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PROGRESS</a:t>
                      </a:r>
                      <a:endParaRPr lang="en-US" sz="14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extLst>
                  <a:ext uri="{0D108BD9-81ED-4DB2-BD59-A6C34878D82A}">
                    <a16:rowId xmlns:a16="http://schemas.microsoft.com/office/drawing/2014/main" xmlns="" val="2208647457"/>
                  </a:ext>
                </a:extLst>
              </a:tr>
              <a:tr h="1209423">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East London</a:t>
                      </a:r>
                      <a:r>
                        <a:rPr lang="en-US" sz="1100" b="1" baseline="0" dirty="0" smtClean="0">
                          <a:solidFill>
                            <a:schemeClr val="tx1"/>
                          </a:solidFill>
                          <a:latin typeface="Calibri Light" panose="020F0302020204030204" pitchFamily="34" charset="0"/>
                          <a:cs typeface="Calibri Light" panose="020F0302020204030204" pitchFamily="34" charset="0"/>
                        </a:rPr>
                        <a:t>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Rendering </a:t>
                      </a:r>
                      <a:r>
                        <a:rPr lang="en-US" sz="1100" b="1" baseline="0" dirty="0" smtClean="0">
                          <a:solidFill>
                            <a:schemeClr val="tx1"/>
                          </a:solidFill>
                          <a:latin typeface="Calibri Light" panose="020F0302020204030204" pitchFamily="34" charset="0"/>
                          <a:cs typeface="Calibri Light" panose="020F0302020204030204" pitchFamily="34" charset="0"/>
                        </a:rPr>
                        <a:t> offender participating in GET programmes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Area Commissioner </a:t>
                      </a:r>
                    </a:p>
                    <a:p>
                      <a:pPr algn="ctr"/>
                      <a:r>
                        <a:rPr lang="en-US" sz="1100" b="1" dirty="0" smtClean="0">
                          <a:solidFill>
                            <a:schemeClr val="tx1"/>
                          </a:solidFill>
                          <a:latin typeface="Calibri Light" panose="020F0302020204030204" pitchFamily="34" charset="0"/>
                          <a:cs typeface="Calibri Light" panose="020F0302020204030204" pitchFamily="34" charset="0"/>
                        </a:rPr>
                        <a:t>Regional</a:t>
                      </a:r>
                      <a:r>
                        <a:rPr lang="en-US" sz="1100" b="1" baseline="0" dirty="0" smtClean="0">
                          <a:solidFill>
                            <a:schemeClr val="tx1"/>
                          </a:solidFill>
                          <a:latin typeface="Calibri Light" panose="020F0302020204030204" pitchFamily="34" charset="0"/>
                          <a:cs typeface="Calibri Light" panose="020F0302020204030204" pitchFamily="34" charset="0"/>
                        </a:rPr>
                        <a:t> Head Development &amp; Care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December </a:t>
                      </a:r>
                      <a:r>
                        <a:rPr lang="en-US" sz="1100" b="1" baseline="0" dirty="0" smtClean="0">
                          <a:solidFill>
                            <a:schemeClr val="tx1"/>
                          </a:solidFill>
                          <a:latin typeface="Calibri Light" panose="020F0302020204030204" pitchFamily="34" charset="0"/>
                          <a:cs typeface="Calibri Light" panose="020F0302020204030204" pitchFamily="34" charset="0"/>
                        </a:rPr>
                        <a:t> 2021</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During</a:t>
                      </a:r>
                      <a:r>
                        <a:rPr lang="en-US" sz="1100" b="1" baseline="0" dirty="0" smtClean="0">
                          <a:solidFill>
                            <a:schemeClr val="tx1"/>
                          </a:solidFill>
                          <a:latin typeface="Calibri Light" panose="020F0302020204030204" pitchFamily="34" charset="0"/>
                          <a:cs typeface="Calibri Light" panose="020F0302020204030204" pitchFamily="34" charset="0"/>
                        </a:rPr>
                        <a:t> lock down Educators from the Department of Education that are assisting with rendering of programmes  were not coming to centres. This has affected performance especially in the AET band. Targets have been reviewed  by Head office in consultation with regions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3418693148"/>
                  </a:ext>
                </a:extLst>
              </a:tr>
              <a:tr h="10491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Kirkwood</a:t>
                      </a:r>
                      <a:r>
                        <a:rPr lang="en-US" sz="1100" b="1" baseline="0" dirty="0" smtClean="0">
                          <a:solidFill>
                            <a:schemeClr val="tx1"/>
                          </a:solidFill>
                          <a:latin typeface="Calibri Light" panose="020F0302020204030204" pitchFamily="34" charset="0"/>
                          <a:cs typeface="Calibri Light" panose="020F0302020204030204" pitchFamily="34" charset="0"/>
                        </a:rPr>
                        <a:t>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smtClean="0">
                          <a:solidFill>
                            <a:schemeClr val="tx1"/>
                          </a:solidFill>
                          <a:latin typeface="Calibri Light" panose="020F0302020204030204" pitchFamily="34" charset="0"/>
                          <a:cs typeface="Calibri Light" panose="020F0302020204030204" pitchFamily="34" charset="0"/>
                        </a:rPr>
                        <a:t>Rendering </a:t>
                      </a:r>
                      <a:r>
                        <a:rPr lang="en-US" sz="1100" b="1" baseline="0" smtClean="0">
                          <a:solidFill>
                            <a:schemeClr val="tx1"/>
                          </a:solidFill>
                          <a:latin typeface="Calibri Light" panose="020F0302020204030204" pitchFamily="34" charset="0"/>
                          <a:cs typeface="Calibri Light" panose="020F0302020204030204" pitchFamily="34" charset="0"/>
                        </a:rPr>
                        <a:t> offender participating in GET programmes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Area Commissioner </a:t>
                      </a:r>
                    </a:p>
                    <a:p>
                      <a:pPr algn="ctr"/>
                      <a:r>
                        <a:rPr lang="en-US" sz="1100" b="1" dirty="0" smtClean="0">
                          <a:solidFill>
                            <a:schemeClr val="tx1"/>
                          </a:solidFill>
                          <a:latin typeface="Calibri Light" panose="020F0302020204030204" pitchFamily="34" charset="0"/>
                          <a:cs typeface="Calibri Light" panose="020F0302020204030204" pitchFamily="34" charset="0"/>
                        </a:rPr>
                        <a:t>Regional</a:t>
                      </a:r>
                      <a:r>
                        <a:rPr lang="en-US" sz="1100" b="1" baseline="0" dirty="0" smtClean="0">
                          <a:solidFill>
                            <a:schemeClr val="tx1"/>
                          </a:solidFill>
                          <a:latin typeface="Calibri Light" panose="020F0302020204030204" pitchFamily="34" charset="0"/>
                          <a:cs typeface="Calibri Light" panose="020F0302020204030204" pitchFamily="34" charset="0"/>
                        </a:rPr>
                        <a:t> Head Development &amp; Care </a:t>
                      </a:r>
                    </a:p>
                    <a:p>
                      <a:pPr algn="ctr"/>
                      <a:r>
                        <a:rPr lang="en-US" sz="1100" b="1" baseline="0" dirty="0" smtClean="0">
                          <a:solidFill>
                            <a:schemeClr val="tx1"/>
                          </a:solidFill>
                          <a:latin typeface="Calibri Light" panose="020F0302020204030204" pitchFamily="34" charset="0"/>
                          <a:cs typeface="Calibri Light" panose="020F0302020204030204" pitchFamily="34" charset="0"/>
                        </a:rPr>
                        <a:t>Regional Commissioner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latin typeface="Calibri Light" panose="020F0302020204030204" pitchFamily="34" charset="0"/>
                          <a:cs typeface="Calibri Light" panose="020F0302020204030204" pitchFamily="34" charset="0"/>
                        </a:rPr>
                        <a:t>December </a:t>
                      </a:r>
                      <a:r>
                        <a:rPr lang="en-US" sz="1100" b="1" baseline="0" smtClean="0">
                          <a:solidFill>
                            <a:schemeClr val="tx1"/>
                          </a:solidFill>
                          <a:latin typeface="Calibri Light" panose="020F0302020204030204" pitchFamily="34" charset="0"/>
                          <a:cs typeface="Calibri Light" panose="020F0302020204030204" pitchFamily="34" charset="0"/>
                        </a:rPr>
                        <a:t> 2021</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latin typeface="Calibri Light" panose="020F0302020204030204" pitchFamily="34" charset="0"/>
                          <a:cs typeface="Calibri Light" panose="020F0302020204030204" pitchFamily="34" charset="0"/>
                        </a:rPr>
                        <a:t>During</a:t>
                      </a:r>
                      <a:r>
                        <a:rPr lang="en-US" sz="1100" b="1" baseline="0" smtClean="0">
                          <a:solidFill>
                            <a:schemeClr val="tx1"/>
                          </a:solidFill>
                          <a:latin typeface="Calibri Light" panose="020F0302020204030204" pitchFamily="34" charset="0"/>
                          <a:cs typeface="Calibri Light" panose="020F0302020204030204" pitchFamily="34" charset="0"/>
                        </a:rPr>
                        <a:t> lock down Educators from the Department of Education that are assisting with rendering of programmes  were not coming to centres. This has affected performance especially in the AET band. Targets have been reviewed  by Head office in consultation with regions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1209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Mthatha</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Rendering </a:t>
                      </a:r>
                      <a:r>
                        <a:rPr lang="en-US" sz="1100" b="1" baseline="0" dirty="0" smtClean="0">
                          <a:solidFill>
                            <a:schemeClr val="tx1"/>
                          </a:solidFill>
                          <a:latin typeface="Calibri Light" panose="020F0302020204030204" pitchFamily="34" charset="0"/>
                          <a:cs typeface="Calibri Light" panose="020F0302020204030204" pitchFamily="34" charset="0"/>
                        </a:rPr>
                        <a:t> offender participating in GET programmes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Area Commissioner </a:t>
                      </a:r>
                    </a:p>
                    <a:p>
                      <a:pPr algn="ctr"/>
                      <a:r>
                        <a:rPr lang="en-US" sz="1100" b="1" dirty="0" smtClean="0">
                          <a:solidFill>
                            <a:schemeClr val="tx1"/>
                          </a:solidFill>
                          <a:latin typeface="Calibri Light" panose="020F0302020204030204" pitchFamily="34" charset="0"/>
                          <a:cs typeface="Calibri Light" panose="020F0302020204030204" pitchFamily="34" charset="0"/>
                        </a:rPr>
                        <a:t>Regional</a:t>
                      </a:r>
                      <a:r>
                        <a:rPr lang="en-US" sz="1100" b="1" baseline="0" dirty="0" smtClean="0">
                          <a:solidFill>
                            <a:schemeClr val="tx1"/>
                          </a:solidFill>
                          <a:latin typeface="Calibri Light" panose="020F0302020204030204" pitchFamily="34" charset="0"/>
                          <a:cs typeface="Calibri Light" panose="020F0302020204030204" pitchFamily="34" charset="0"/>
                        </a:rPr>
                        <a:t> Head Development &amp; Care </a:t>
                      </a:r>
                    </a:p>
                    <a:p>
                      <a:pPr algn="ctr"/>
                      <a:r>
                        <a:rPr lang="en-US" sz="1100" b="1" baseline="0" dirty="0" smtClean="0">
                          <a:solidFill>
                            <a:schemeClr val="tx1"/>
                          </a:solidFill>
                          <a:latin typeface="Calibri Light" panose="020F0302020204030204" pitchFamily="34" charset="0"/>
                          <a:cs typeface="Calibri Light" panose="020F0302020204030204" pitchFamily="34" charset="0"/>
                        </a:rPr>
                        <a:t>Regional Commissioner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December </a:t>
                      </a:r>
                      <a:r>
                        <a:rPr lang="en-US" sz="1100" b="1" baseline="0" dirty="0" smtClean="0">
                          <a:solidFill>
                            <a:schemeClr val="tx1"/>
                          </a:solidFill>
                          <a:latin typeface="Calibri Light" panose="020F0302020204030204" pitchFamily="34" charset="0"/>
                          <a:cs typeface="Calibri Light" panose="020F0302020204030204" pitchFamily="34" charset="0"/>
                        </a:rPr>
                        <a:t> 2021</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During</a:t>
                      </a:r>
                      <a:r>
                        <a:rPr lang="en-US" sz="1100" b="1" baseline="0" dirty="0" smtClean="0">
                          <a:solidFill>
                            <a:schemeClr val="tx1"/>
                          </a:solidFill>
                          <a:latin typeface="Calibri Light" panose="020F0302020204030204" pitchFamily="34" charset="0"/>
                          <a:cs typeface="Calibri Light" panose="020F0302020204030204" pitchFamily="34" charset="0"/>
                        </a:rPr>
                        <a:t> lock down Educators from the Department of Education that are assisting with rendering of programmes  were not coming to centres. This has affected performance especially in the AET band. Targets have been reviewed  by Head office in consultation with regions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rgbClr val="FFFFFF"/>
                </a:solidFill>
                <a:latin typeface="Arial Black" panose="020B0A04020102020204" pitchFamily="34" charset="0"/>
              </a:rPr>
              <a:t>PLAN TO ADDRESS UNDER PERFORMANCE:</a:t>
            </a:r>
          </a:p>
          <a:p>
            <a:pPr>
              <a:spcAft>
                <a:spcPts val="600"/>
              </a:spcAft>
            </a:pPr>
            <a:r>
              <a:rPr lang="en-US" sz="2400" kern="0" dirty="0" smtClean="0">
                <a:solidFill>
                  <a:schemeClr val="bg1"/>
                </a:solidFill>
                <a:latin typeface="Arial Black" panose="020B0A04020102020204" pitchFamily="34" charset="0"/>
              </a:rPr>
              <a:t>Percentage  </a:t>
            </a:r>
            <a:r>
              <a:rPr lang="en-US" sz="2400" kern="0" dirty="0">
                <a:solidFill>
                  <a:schemeClr val="bg1"/>
                </a:solidFill>
                <a:latin typeface="Arial Black" panose="020B0A04020102020204" pitchFamily="34" charset="0"/>
              </a:rPr>
              <a:t>of offenders participating in GET per academic year</a:t>
            </a:r>
          </a:p>
          <a:p>
            <a:endParaRPr lang="en-GB" sz="3200" kern="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2213665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4821169"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5" name="Title 1"/>
          <p:cNvSpPr txBox="1">
            <a:spLocks/>
          </p:cNvSpPr>
          <p:nvPr/>
        </p:nvSpPr>
        <p:spPr>
          <a:xfrm>
            <a:off x="63103" y="0"/>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chemeClr val="bg1"/>
                </a:solidFill>
                <a:latin typeface="Arial Black" panose="020B0A04020102020204" pitchFamily="34" charset="0"/>
              </a:rPr>
              <a:t>PERFORMANCE INDICATOR NOT ACHIEVED:</a:t>
            </a:r>
          </a:p>
          <a:p>
            <a:pPr>
              <a:spcAft>
                <a:spcPts val="600"/>
              </a:spcAft>
            </a:pPr>
            <a:r>
              <a:rPr lang="en-US" sz="2400" kern="0" dirty="0" smtClean="0">
                <a:solidFill>
                  <a:schemeClr val="bg1"/>
                </a:solidFill>
                <a:latin typeface="Arial Black" panose="020B0A04020102020204" pitchFamily="34" charset="0"/>
              </a:rPr>
              <a:t>Percentage  of cloth mask manufactured for inmates </a:t>
            </a:r>
            <a:endParaRPr lang="en-US" sz="2400" kern="0" dirty="0">
              <a:solidFill>
                <a:schemeClr val="bg1"/>
              </a:solidFill>
              <a:latin typeface="Arial Black" panose="020B0A04020102020204" pitchFamily="34" charset="0"/>
            </a:endParaRPr>
          </a:p>
          <a:p>
            <a:endParaRPr lang="en-GB" sz="3200" kern="0" dirty="0">
              <a:solidFill>
                <a:schemeClr val="bg1"/>
              </a:solidFill>
              <a:latin typeface="Arial Black" panose="020B0A04020102020204" pitchFamily="34" charset="0"/>
            </a:endParaRPr>
          </a:p>
        </p:txBody>
      </p:sp>
      <p:sp>
        <p:nvSpPr>
          <p:cNvPr id="8" name="TextBox 7"/>
          <p:cNvSpPr txBox="1"/>
          <p:nvPr/>
        </p:nvSpPr>
        <p:spPr>
          <a:xfrm>
            <a:off x="124509" y="1580341"/>
            <a:ext cx="10003939" cy="369332"/>
          </a:xfrm>
          <a:prstGeom prst="rect">
            <a:avLst/>
          </a:prstGeom>
          <a:noFill/>
        </p:spPr>
        <p:txBody>
          <a:bodyPr wrap="square" rtlCol="0">
            <a:spAutoFit/>
          </a:bodyPr>
          <a:lstStyle/>
          <a:p>
            <a:pPr marL="342900" indent="-342900" fontAlgn="auto">
              <a:spcBef>
                <a:spcPts val="0"/>
              </a:spcBef>
              <a:spcAft>
                <a:spcPts val="0"/>
              </a:spcAft>
              <a:buAutoNum type="arabicPeriod"/>
              <a:defRPr/>
            </a:pPr>
            <a:r>
              <a:rPr lang="en-GB" sz="1800" b="1" kern="0" dirty="0" smtClean="0">
                <a:solidFill>
                  <a:prstClr val="black"/>
                </a:solidFill>
              </a:rPr>
              <a:t>REGIONAL </a:t>
            </a:r>
            <a:r>
              <a:rPr lang="en-GB" sz="1800" b="1" kern="0" dirty="0">
                <a:solidFill>
                  <a:prstClr val="black"/>
                </a:solidFill>
              </a:rPr>
              <a:t>TARGET VERSUS PERFORMANCE FOR</a:t>
            </a:r>
            <a:r>
              <a:rPr lang="en-GB" sz="1800" b="1" kern="0" dirty="0"/>
              <a:t> </a:t>
            </a:r>
            <a:r>
              <a:rPr lang="en-GB" sz="1800" b="1" kern="0" dirty="0" smtClean="0"/>
              <a:t>2</a:t>
            </a:r>
            <a:r>
              <a:rPr lang="en-GB" sz="1800" b="1" kern="0" baseline="30000" dirty="0" smtClean="0"/>
              <a:t>nd</a:t>
            </a:r>
            <a:r>
              <a:rPr lang="en-GB" sz="1800" b="1" kern="0" dirty="0"/>
              <a:t> </a:t>
            </a:r>
            <a:r>
              <a:rPr lang="en-GB" sz="1800" b="1" kern="0" dirty="0" smtClean="0"/>
              <a:t> </a:t>
            </a:r>
            <a:r>
              <a:rPr lang="en-GB" sz="1800" b="1" kern="0" dirty="0">
                <a:solidFill>
                  <a:prstClr val="black"/>
                </a:solidFill>
              </a:rPr>
              <a:t>QUARTER (2020/2021) </a:t>
            </a:r>
            <a:endParaRPr lang="en-ZA" sz="1800" b="1" kern="0" dirty="0">
              <a:solidFill>
                <a:prstClr val="black"/>
              </a:solidFill>
            </a:endParaRPr>
          </a:p>
        </p:txBody>
      </p:sp>
      <p:sp>
        <p:nvSpPr>
          <p:cNvPr id="9" name="TextBox 8"/>
          <p:cNvSpPr txBox="1"/>
          <p:nvPr/>
        </p:nvSpPr>
        <p:spPr>
          <a:xfrm>
            <a:off x="228600" y="3212068"/>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2. SOURCE OF </a:t>
            </a:r>
            <a:r>
              <a:rPr lang="en-GB" sz="1800" b="1" kern="0" dirty="0" smtClean="0">
                <a:solidFill>
                  <a:prstClr val="black"/>
                </a:solidFill>
              </a:rPr>
              <a:t>UNDER-ACHIEVEMENT AT MANAGEMENT AREA LEVEL</a:t>
            </a:r>
            <a:endParaRPr lang="en-ZA" sz="1800" b="1" kern="0"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818348710"/>
              </p:ext>
            </p:extLst>
          </p:nvPr>
        </p:nvGraphicFramePr>
        <p:xfrm>
          <a:off x="228600" y="2190988"/>
          <a:ext cx="11658600" cy="1021080"/>
        </p:xfrm>
        <a:graphic>
          <a:graphicData uri="http://schemas.openxmlformats.org/drawingml/2006/table">
            <a:tbl>
              <a:tblPr firstRow="1" bandRow="1"/>
              <a:tblGrid>
                <a:gridCol w="1295400">
                  <a:extLst>
                    <a:ext uri="{9D8B030D-6E8A-4147-A177-3AD203B41FA5}">
                      <a16:colId xmlns:a16="http://schemas.microsoft.com/office/drawing/2014/main" xmlns="" val="3171785473"/>
                    </a:ext>
                  </a:extLst>
                </a:gridCol>
                <a:gridCol w="1295400">
                  <a:extLst>
                    <a:ext uri="{9D8B030D-6E8A-4147-A177-3AD203B41FA5}">
                      <a16:colId xmlns:a16="http://schemas.microsoft.com/office/drawing/2014/main" xmlns="" val="3307568538"/>
                    </a:ext>
                  </a:extLst>
                </a:gridCol>
                <a:gridCol w="1295400">
                  <a:extLst>
                    <a:ext uri="{9D8B030D-6E8A-4147-A177-3AD203B41FA5}">
                      <a16:colId xmlns:a16="http://schemas.microsoft.com/office/drawing/2014/main" xmlns="" val="3177246977"/>
                    </a:ext>
                  </a:extLst>
                </a:gridCol>
                <a:gridCol w="1295400">
                  <a:extLst>
                    <a:ext uri="{9D8B030D-6E8A-4147-A177-3AD203B41FA5}">
                      <a16:colId xmlns:a16="http://schemas.microsoft.com/office/drawing/2014/main" xmlns="" val="1905890460"/>
                    </a:ext>
                  </a:extLst>
                </a:gridCol>
                <a:gridCol w="1295400">
                  <a:extLst>
                    <a:ext uri="{9D8B030D-6E8A-4147-A177-3AD203B41FA5}">
                      <a16:colId xmlns:a16="http://schemas.microsoft.com/office/drawing/2014/main" xmlns="" val="551651354"/>
                    </a:ext>
                  </a:extLst>
                </a:gridCol>
                <a:gridCol w="1295400">
                  <a:extLst>
                    <a:ext uri="{9D8B030D-6E8A-4147-A177-3AD203B41FA5}">
                      <a16:colId xmlns:a16="http://schemas.microsoft.com/office/drawing/2014/main" xmlns="" val="106908959"/>
                    </a:ext>
                  </a:extLst>
                </a:gridCol>
                <a:gridCol w="1295400">
                  <a:extLst>
                    <a:ext uri="{9D8B030D-6E8A-4147-A177-3AD203B41FA5}">
                      <a16:colId xmlns:a16="http://schemas.microsoft.com/office/drawing/2014/main" xmlns="" val="2307743238"/>
                    </a:ext>
                  </a:extLst>
                </a:gridCol>
                <a:gridCol w="1295400">
                  <a:extLst>
                    <a:ext uri="{9D8B030D-6E8A-4147-A177-3AD203B41FA5}">
                      <a16:colId xmlns:a16="http://schemas.microsoft.com/office/drawing/2014/main" xmlns="" val="2723634297"/>
                    </a:ext>
                  </a:extLst>
                </a:gridCol>
                <a:gridCol w="1295400">
                  <a:extLst>
                    <a:ext uri="{9D8B030D-6E8A-4147-A177-3AD203B41FA5}">
                      <a16:colId xmlns:a16="http://schemas.microsoft.com/office/drawing/2014/main" xmlns="" val="971921"/>
                    </a:ext>
                  </a:extLst>
                </a:gridCol>
              </a:tblGrid>
              <a:tr h="286259">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REGION</a:t>
                      </a:r>
                      <a:endParaRPr lang="en-ZA" sz="1100" dirty="0">
                        <a:solidFill>
                          <a:schemeClr val="bg1"/>
                        </a:solidFil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JULY</a:t>
                      </a:r>
                      <a:r>
                        <a:rPr lang="en-ZA" sz="1100" baseline="0" dirty="0" smtClean="0">
                          <a:solidFill>
                            <a:schemeClr val="bg1"/>
                          </a:solidFill>
                        </a:rPr>
                        <a:t> </a:t>
                      </a:r>
                      <a:r>
                        <a:rPr lang="en-ZA" sz="1100" dirty="0" smtClean="0">
                          <a:solidFill>
                            <a:schemeClr val="bg1"/>
                          </a:solidFill>
                        </a:rPr>
                        <a:t>2020</a:t>
                      </a:r>
                      <a:br>
                        <a:rPr lang="en-ZA" sz="1100" dirty="0" smtClean="0">
                          <a:solidFill>
                            <a:schemeClr val="bg1"/>
                          </a:solidFill>
                        </a:rPr>
                      </a:br>
                      <a:r>
                        <a:rPr lang="en-ZA" sz="1100" dirty="0" smtClean="0">
                          <a:solidFill>
                            <a:schemeClr val="bg1"/>
                          </a:solidFill>
                        </a:rPr>
                        <a:t>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JULY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AUGUST</a:t>
                      </a:r>
                      <a:r>
                        <a:rPr lang="en-ZA" sz="1100" baseline="0" dirty="0" smtClean="0">
                          <a:solidFill>
                            <a:schemeClr val="bg1"/>
                          </a:solidFill>
                        </a:rPr>
                        <a:t> </a:t>
                      </a:r>
                      <a:r>
                        <a:rPr lang="en-ZA" sz="1100" dirty="0" smtClean="0">
                          <a:solidFill>
                            <a:schemeClr val="bg1"/>
                          </a:solidFill>
                        </a:rPr>
                        <a:t>2020</a:t>
                      </a:r>
                      <a:br>
                        <a:rPr lang="en-ZA" sz="1100" dirty="0" smtClean="0">
                          <a:solidFill>
                            <a:schemeClr val="bg1"/>
                          </a:solidFill>
                        </a:rPr>
                      </a:br>
                      <a:r>
                        <a:rPr lang="en-ZA" sz="1100" dirty="0" smtClean="0">
                          <a:solidFill>
                            <a:schemeClr val="bg1"/>
                          </a:solidFill>
                        </a:rPr>
                        <a:t>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AUGUST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SEPTEMBER 2020 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SEPTEMBER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Q2 TARGET: 2020-2021</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extLst>
                  <a:ext uri="{0D108BD9-81ED-4DB2-BD59-A6C34878D82A}">
                    <a16:rowId xmlns:a16="http://schemas.microsoft.com/office/drawing/2014/main" xmlns="" val="2208647457"/>
                  </a:ext>
                </a:extLst>
              </a:tr>
              <a:tr h="375654">
                <a:tc>
                  <a:txBody>
                    <a:bodyPr/>
                    <a:lstStyle/>
                    <a:p>
                      <a:r>
                        <a:rPr lang="en-ZA" sz="1100" b="1" dirty="0" smtClean="0">
                          <a:solidFill>
                            <a:schemeClr val="tx1"/>
                          </a:solidFill>
                          <a:latin typeface="Calibri Light" panose="020F0302020204030204" pitchFamily="34" charset="0"/>
                          <a:cs typeface="Calibri Light" panose="020F0302020204030204" pitchFamily="34" charset="0"/>
                        </a:rPr>
                        <a:t>East</a:t>
                      </a:r>
                      <a:r>
                        <a:rPr lang="en-ZA" sz="1100" b="1" baseline="0" dirty="0" smtClean="0">
                          <a:solidFill>
                            <a:schemeClr val="tx1"/>
                          </a:solidFill>
                          <a:latin typeface="Calibri Light" panose="020F0302020204030204" pitchFamily="34" charset="0"/>
                          <a:cs typeface="Calibri Light" panose="020F0302020204030204" pitchFamily="34" charset="0"/>
                        </a:rPr>
                        <a:t>ern Cape </a:t>
                      </a:r>
                      <a:endParaRPr lang="en-ZA"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80%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16.03%</a:t>
                      </a:r>
                    </a:p>
                    <a:p>
                      <a:pPr algn="ctr"/>
                      <a:r>
                        <a:rPr lang="en-US" sz="1100" b="1" dirty="0" smtClean="0">
                          <a:solidFill>
                            <a:schemeClr val="tx1"/>
                          </a:solidFill>
                        </a:rPr>
                        <a:t>(16220/101200)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80%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110.52%</a:t>
                      </a:r>
                    </a:p>
                    <a:p>
                      <a:pPr algn="ctr"/>
                      <a:r>
                        <a:rPr lang="en-US" sz="1100" b="1" dirty="0" smtClean="0">
                          <a:solidFill>
                            <a:schemeClr val="tx1"/>
                          </a:solidFill>
                        </a:rPr>
                        <a:t>(5526/5000)</a:t>
                      </a:r>
                    </a:p>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80%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303.70%</a:t>
                      </a:r>
                    </a:p>
                    <a:p>
                      <a:pPr algn="ctr"/>
                      <a:r>
                        <a:rPr lang="en-US" sz="1100" b="1" dirty="0" smtClean="0">
                          <a:solidFill>
                            <a:schemeClr val="tx1"/>
                          </a:solidFill>
                        </a:rPr>
                        <a:t>(8200/2700)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80%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14.09%</a:t>
                      </a:r>
                    </a:p>
                    <a:p>
                      <a:pPr algn="ctr"/>
                      <a:r>
                        <a:rPr lang="en-US" sz="1100" b="1" dirty="0" smtClean="0">
                          <a:solidFill>
                            <a:schemeClr val="tx1"/>
                          </a:solidFill>
                        </a:rPr>
                        <a:t>(15348/108900)</a:t>
                      </a:r>
                    </a:p>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796501867"/>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102898955"/>
              </p:ext>
            </p:extLst>
          </p:nvPr>
        </p:nvGraphicFramePr>
        <p:xfrm>
          <a:off x="286871" y="3764280"/>
          <a:ext cx="11658600" cy="853440"/>
        </p:xfrm>
        <a:graphic>
          <a:graphicData uri="http://schemas.openxmlformats.org/drawingml/2006/table">
            <a:tbl>
              <a:tblPr firstRow="1" bandRow="1"/>
              <a:tblGrid>
                <a:gridCol w="1295400">
                  <a:extLst>
                    <a:ext uri="{9D8B030D-6E8A-4147-A177-3AD203B41FA5}">
                      <a16:colId xmlns:a16="http://schemas.microsoft.com/office/drawing/2014/main" xmlns="" val="3171785473"/>
                    </a:ext>
                  </a:extLst>
                </a:gridCol>
                <a:gridCol w="1295400">
                  <a:extLst>
                    <a:ext uri="{9D8B030D-6E8A-4147-A177-3AD203B41FA5}">
                      <a16:colId xmlns:a16="http://schemas.microsoft.com/office/drawing/2014/main" xmlns="" val="3307568538"/>
                    </a:ext>
                  </a:extLst>
                </a:gridCol>
                <a:gridCol w="1295400">
                  <a:extLst>
                    <a:ext uri="{9D8B030D-6E8A-4147-A177-3AD203B41FA5}">
                      <a16:colId xmlns:a16="http://schemas.microsoft.com/office/drawing/2014/main" xmlns="" val="3177246977"/>
                    </a:ext>
                  </a:extLst>
                </a:gridCol>
                <a:gridCol w="1295400">
                  <a:extLst>
                    <a:ext uri="{9D8B030D-6E8A-4147-A177-3AD203B41FA5}">
                      <a16:colId xmlns:a16="http://schemas.microsoft.com/office/drawing/2014/main" xmlns="" val="1905890460"/>
                    </a:ext>
                  </a:extLst>
                </a:gridCol>
                <a:gridCol w="1295400">
                  <a:extLst>
                    <a:ext uri="{9D8B030D-6E8A-4147-A177-3AD203B41FA5}">
                      <a16:colId xmlns:a16="http://schemas.microsoft.com/office/drawing/2014/main" xmlns="" val="551651354"/>
                    </a:ext>
                  </a:extLst>
                </a:gridCol>
                <a:gridCol w="1295400">
                  <a:extLst>
                    <a:ext uri="{9D8B030D-6E8A-4147-A177-3AD203B41FA5}">
                      <a16:colId xmlns:a16="http://schemas.microsoft.com/office/drawing/2014/main" xmlns="" val="106908959"/>
                    </a:ext>
                  </a:extLst>
                </a:gridCol>
                <a:gridCol w="1295400">
                  <a:extLst>
                    <a:ext uri="{9D8B030D-6E8A-4147-A177-3AD203B41FA5}">
                      <a16:colId xmlns:a16="http://schemas.microsoft.com/office/drawing/2014/main" xmlns="" val="2307743238"/>
                    </a:ext>
                  </a:extLst>
                </a:gridCol>
                <a:gridCol w="1295400">
                  <a:extLst>
                    <a:ext uri="{9D8B030D-6E8A-4147-A177-3AD203B41FA5}">
                      <a16:colId xmlns:a16="http://schemas.microsoft.com/office/drawing/2014/main" xmlns="" val="2723634297"/>
                    </a:ext>
                  </a:extLst>
                </a:gridCol>
                <a:gridCol w="1295400">
                  <a:extLst>
                    <a:ext uri="{9D8B030D-6E8A-4147-A177-3AD203B41FA5}">
                      <a16:colId xmlns:a16="http://schemas.microsoft.com/office/drawing/2014/main" xmlns="" val="971921"/>
                    </a:ext>
                  </a:extLst>
                </a:gridCol>
              </a:tblGrid>
              <a:tr h="375654">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MANAGEMENT AREA</a:t>
                      </a:r>
                      <a:endParaRPr lang="en-ZA" sz="11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JULY 2020</a:t>
                      </a:r>
                      <a:br>
                        <a:rPr lang="en-ZA" sz="1100" b="1" kern="1200" dirty="0" smtClean="0">
                          <a:solidFill>
                            <a:schemeClr val="bg1"/>
                          </a:solidFill>
                          <a:latin typeface="Arial"/>
                          <a:ea typeface=""/>
                          <a:cs typeface="Arial"/>
                        </a:rPr>
                      </a:br>
                      <a:r>
                        <a:rPr lang="en-ZA" sz="1100" b="1" kern="1200" dirty="0" smtClean="0">
                          <a:solidFill>
                            <a:schemeClr val="bg1"/>
                          </a:solidFill>
                          <a:latin typeface="Arial"/>
                          <a:ea typeface=""/>
                          <a:cs typeface="Arial"/>
                        </a:rPr>
                        <a:t>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JULY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AUGUST 2020</a:t>
                      </a:r>
                      <a:br>
                        <a:rPr lang="en-ZA" sz="1100" b="1" kern="1200" dirty="0" smtClean="0">
                          <a:solidFill>
                            <a:schemeClr val="bg1"/>
                          </a:solidFill>
                          <a:latin typeface="Arial"/>
                          <a:ea typeface=""/>
                          <a:cs typeface="Arial"/>
                        </a:rPr>
                      </a:br>
                      <a:r>
                        <a:rPr lang="en-ZA" sz="1100" b="1" kern="1200" dirty="0" smtClean="0">
                          <a:solidFill>
                            <a:schemeClr val="bg1"/>
                          </a:solidFill>
                          <a:latin typeface="Arial"/>
                          <a:ea typeface=""/>
                          <a:cs typeface="Arial"/>
                        </a:rPr>
                        <a:t>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AUGUST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SEPTEMBER 2020 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SEPTEMBER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Q2 TARGET: 2020-2021</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xmlns="" val="2208647457"/>
                  </a:ext>
                </a:extLst>
              </a:tr>
              <a:tr h="375654">
                <a:tc>
                  <a:txBody>
                    <a:bodyPr/>
                    <a:lstStyle/>
                    <a:p>
                      <a:r>
                        <a:rPr lang="en-ZA" sz="1200" b="1" dirty="0" smtClean="0">
                          <a:solidFill>
                            <a:schemeClr val="tx1"/>
                          </a:solidFill>
                          <a:latin typeface="Calibri Light" panose="020F0302020204030204" pitchFamily="34" charset="0"/>
                          <a:cs typeface="Calibri Light" panose="020F0302020204030204" pitchFamily="34" charset="0"/>
                        </a:rPr>
                        <a:t>St Albans</a:t>
                      </a:r>
                      <a:r>
                        <a:rPr lang="en-ZA" sz="1200" b="1" baseline="0" dirty="0" smtClean="0">
                          <a:solidFill>
                            <a:schemeClr val="tx1"/>
                          </a:solidFill>
                          <a:latin typeface="Calibri Light" panose="020F0302020204030204" pitchFamily="34" charset="0"/>
                          <a:cs typeface="Calibri Light" panose="020F0302020204030204" pitchFamily="34" charset="0"/>
                        </a:rPr>
                        <a:t> </a:t>
                      </a:r>
                      <a:endParaRPr lang="en-ZA" sz="12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80%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16.03%</a:t>
                      </a:r>
                    </a:p>
                    <a:p>
                      <a:pPr algn="ctr"/>
                      <a:r>
                        <a:rPr lang="en-US" sz="1100" b="1" dirty="0" smtClean="0">
                          <a:solidFill>
                            <a:schemeClr val="tx1"/>
                          </a:solidFill>
                        </a:rPr>
                        <a:t>(16220/101200)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80%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110.52%</a:t>
                      </a:r>
                    </a:p>
                    <a:p>
                      <a:pPr algn="ctr"/>
                      <a:r>
                        <a:rPr lang="en-US" sz="1100" b="1" dirty="0" smtClean="0">
                          <a:solidFill>
                            <a:schemeClr val="tx1"/>
                          </a:solidFill>
                        </a:rPr>
                        <a:t>(5526/5000)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80%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303.70%</a:t>
                      </a:r>
                    </a:p>
                    <a:p>
                      <a:pPr algn="ctr"/>
                      <a:r>
                        <a:rPr lang="en-US" sz="1100" b="1" dirty="0" smtClean="0">
                          <a:solidFill>
                            <a:schemeClr val="tx1"/>
                          </a:solidFill>
                        </a:rPr>
                        <a:t>(8200/2700)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80%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14.09%</a:t>
                      </a:r>
                    </a:p>
                    <a:p>
                      <a:pPr algn="ctr"/>
                      <a:r>
                        <a:rPr lang="en-US" sz="1100" b="1" dirty="0" smtClean="0">
                          <a:solidFill>
                            <a:schemeClr val="tx1"/>
                          </a:solidFill>
                        </a:rPr>
                        <a:t>(15348/108900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796501867"/>
                  </a:ext>
                </a:extLst>
              </a:tr>
            </a:tbl>
          </a:graphicData>
        </a:graphic>
      </p:graphicFrame>
    </p:spTree>
    <p:extLst>
      <p:ext uri="{BB962C8B-B14F-4D97-AF65-F5344CB8AC3E}">
        <p14:creationId xmlns:p14="http://schemas.microsoft.com/office/powerpoint/2010/main" val="41566845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4821169"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9" name="TextBox 8"/>
          <p:cNvSpPr txBox="1"/>
          <p:nvPr/>
        </p:nvSpPr>
        <p:spPr>
          <a:xfrm>
            <a:off x="-228600" y="1673596"/>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a:t>
            </a:r>
            <a:r>
              <a:rPr lang="en-GB" sz="1800" b="1" kern="0" dirty="0" smtClean="0">
                <a:solidFill>
                  <a:prstClr val="black"/>
                </a:solidFill>
              </a:rPr>
              <a:t>3. </a:t>
            </a:r>
            <a:r>
              <a:rPr lang="en-GB" sz="1800" b="1" kern="0" dirty="0">
                <a:solidFill>
                  <a:prstClr val="black"/>
                </a:solidFill>
              </a:rPr>
              <a:t>SOURCE OF </a:t>
            </a:r>
            <a:r>
              <a:rPr lang="en-GB" sz="1800" b="1" kern="0" dirty="0" smtClean="0">
                <a:solidFill>
                  <a:prstClr val="black"/>
                </a:solidFill>
              </a:rPr>
              <a:t>UNDER-ACHIEVEMENT AT CORRECTIONAL CENTRE LEVEL</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767884640"/>
              </p:ext>
            </p:extLst>
          </p:nvPr>
        </p:nvGraphicFramePr>
        <p:xfrm>
          <a:off x="215900" y="2042928"/>
          <a:ext cx="11518899" cy="1884045"/>
        </p:xfrm>
        <a:graphic>
          <a:graphicData uri="http://schemas.openxmlformats.org/drawingml/2006/table">
            <a:tbl>
              <a:tblPr firstRow="1" bandRow="1"/>
              <a:tblGrid>
                <a:gridCol w="1271588">
                  <a:extLst>
                    <a:ext uri="{9D8B030D-6E8A-4147-A177-3AD203B41FA5}">
                      <a16:colId xmlns:a16="http://schemas.microsoft.com/office/drawing/2014/main" xmlns="" val="3171785473"/>
                    </a:ext>
                  </a:extLst>
                </a:gridCol>
                <a:gridCol w="2019526">
                  <a:extLst>
                    <a:ext uri="{9D8B030D-6E8A-4147-A177-3AD203B41FA5}">
                      <a16:colId xmlns:a16="http://schemas.microsoft.com/office/drawing/2014/main" xmlns="" val="3307568538"/>
                    </a:ext>
                  </a:extLst>
                </a:gridCol>
                <a:gridCol w="1645557">
                  <a:extLst>
                    <a:ext uri="{9D8B030D-6E8A-4147-A177-3AD203B41FA5}">
                      <a16:colId xmlns:a16="http://schemas.microsoft.com/office/drawing/2014/main" xmlns="" val="3177246977"/>
                    </a:ext>
                  </a:extLst>
                </a:gridCol>
                <a:gridCol w="1645557">
                  <a:extLst>
                    <a:ext uri="{9D8B030D-6E8A-4147-A177-3AD203B41FA5}">
                      <a16:colId xmlns:a16="http://schemas.microsoft.com/office/drawing/2014/main" xmlns="" val="1905890460"/>
                    </a:ext>
                  </a:extLst>
                </a:gridCol>
                <a:gridCol w="1645557">
                  <a:extLst>
                    <a:ext uri="{9D8B030D-6E8A-4147-A177-3AD203B41FA5}">
                      <a16:colId xmlns:a16="http://schemas.microsoft.com/office/drawing/2014/main" xmlns="" val="551651354"/>
                    </a:ext>
                  </a:extLst>
                </a:gridCol>
                <a:gridCol w="1645557">
                  <a:extLst>
                    <a:ext uri="{9D8B030D-6E8A-4147-A177-3AD203B41FA5}">
                      <a16:colId xmlns:a16="http://schemas.microsoft.com/office/drawing/2014/main" xmlns="" val="106908959"/>
                    </a:ext>
                  </a:extLst>
                </a:gridCol>
                <a:gridCol w="1645557">
                  <a:extLst>
                    <a:ext uri="{9D8B030D-6E8A-4147-A177-3AD203B41FA5}">
                      <a16:colId xmlns:a16="http://schemas.microsoft.com/office/drawing/2014/main" xmlns="" val="2307743238"/>
                    </a:ext>
                  </a:extLst>
                </a:gridCol>
              </a:tblGrid>
              <a:tr h="375654">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Q2 TARGET 2020/21</a:t>
                      </a:r>
                      <a:endParaRPr lang="en-US" sz="12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QUARTER 2</a:t>
                      </a:r>
                      <a:br>
                        <a:rPr lang="en-US" sz="1200" b="1" kern="1200" dirty="0" smtClean="0">
                          <a:solidFill>
                            <a:schemeClr val="bg1"/>
                          </a:solidFill>
                          <a:latin typeface="Arial"/>
                          <a:ea typeface=""/>
                          <a:cs typeface="Arial"/>
                        </a:rPr>
                      </a:br>
                      <a:r>
                        <a:rPr lang="en-US" sz="1200" b="1" kern="1200" dirty="0" smtClean="0">
                          <a:solidFill>
                            <a:schemeClr val="bg1"/>
                          </a:solidFill>
                          <a:latin typeface="Arial"/>
                          <a:ea typeface=""/>
                          <a:cs typeface="Arial"/>
                        </a:rPr>
                        <a:t>PERFORMANCE</a:t>
                      </a:r>
                      <a:endParaRPr lang="en-US" sz="1200" b="1" kern="1200" dirty="0">
                        <a:solidFill>
                          <a:schemeClr val="bg1"/>
                        </a:solidFill>
                        <a:latin typeface="Arial"/>
                        <a:ea typeface=""/>
                        <a:cs typeface="Arial"/>
                      </a:endParaRP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000" b="1" kern="1200" dirty="0" smtClean="0">
                          <a:solidFill>
                            <a:schemeClr val="bg1"/>
                          </a:solidFill>
                          <a:latin typeface="Arial"/>
                          <a:ea typeface=""/>
                          <a:cs typeface="Arial"/>
                        </a:rPr>
                        <a:t>MANAGEMENT AREAS THAT CONTRIBUTED TOWARDS UNDER-ACHIEVEMENT </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CORRECTIONAL CENTRE</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REASONS FOR UNDER</a:t>
                      </a:r>
                    </a:p>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PERFORMANCE</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ROOT CAUSES</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ASSOCIATED RISKS </a:t>
                      </a:r>
                      <a:endParaRPr lang="en-ZA"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xmlns="" val="2208647457"/>
                  </a:ext>
                </a:extLst>
              </a:tr>
              <a:tr h="766947">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80%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14.09%</a:t>
                      </a:r>
                    </a:p>
                    <a:p>
                      <a:pPr algn="ctr"/>
                      <a:r>
                        <a:rPr lang="en-US" sz="1100" b="1" dirty="0" smtClean="0">
                          <a:solidFill>
                            <a:schemeClr val="tx1"/>
                          </a:solidFill>
                        </a:rPr>
                        <a:t>(15348/108900)</a:t>
                      </a:r>
                    </a:p>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panose="020F0502020204030204" pitchFamily="34" charset="0"/>
                          <a:cs typeface="Calibri" panose="020F0502020204030204" pitchFamily="34" charset="0"/>
                        </a:rPr>
                        <a:t>St Albans</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panose="020F0502020204030204" pitchFamily="34" charset="0"/>
                          <a:cs typeface="Calibri" panose="020F0502020204030204" pitchFamily="34" charset="0"/>
                        </a:rPr>
                        <a:t>Medium B</a:t>
                      </a:r>
                    </a:p>
                    <a:p>
                      <a:pPr algn="ct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lumMod val="95000"/>
                              <a:lumOff val="5000"/>
                            </a:schemeClr>
                          </a:solidFill>
                          <a:latin typeface="Calibri" panose="020F0502020204030204" pitchFamily="34" charset="0"/>
                          <a:cs typeface="Calibri" panose="020F0502020204030204" pitchFamily="34" charset="0"/>
                        </a:rPr>
                        <a:t>St</a:t>
                      </a:r>
                      <a:r>
                        <a:rPr lang="en-US" sz="1100" b="1" baseline="0" dirty="0" smtClean="0">
                          <a:solidFill>
                            <a:schemeClr val="tx1">
                              <a:lumMod val="95000"/>
                              <a:lumOff val="5000"/>
                            </a:schemeClr>
                          </a:solidFill>
                          <a:latin typeface="Calibri" panose="020F0502020204030204" pitchFamily="34" charset="0"/>
                          <a:cs typeface="Calibri" panose="020F0502020204030204" pitchFamily="34" charset="0"/>
                        </a:rPr>
                        <a:t> Albans logistics accepted annual orders from management areas who have a need for masks and the order was not divided into monthly targets</a:t>
                      </a:r>
                      <a:endParaRPr lang="en-US" sz="1100" b="1" dirty="0" smtClean="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lumMod val="95000"/>
                              <a:lumOff val="5000"/>
                            </a:schemeClr>
                          </a:solidFill>
                          <a:latin typeface="Calibri" panose="020F0502020204030204" pitchFamily="34" charset="0"/>
                          <a:cs typeface="Calibri" panose="020F0502020204030204" pitchFamily="34" charset="0"/>
                        </a:rPr>
                        <a:t>Incorrect capturing of order</a:t>
                      </a: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lumMod val="95000"/>
                              <a:lumOff val="5000"/>
                            </a:schemeClr>
                          </a:solidFill>
                          <a:latin typeface="Calibri" panose="020F0502020204030204" pitchFamily="34" charset="0"/>
                          <a:cs typeface="Calibri" panose="020F0502020204030204" pitchFamily="34" charset="0"/>
                        </a:rPr>
                        <a:t>New indicator</a:t>
                      </a: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796501867"/>
                  </a:ext>
                </a:extLst>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chemeClr val="bg1"/>
                </a:solidFill>
                <a:latin typeface="Arial Black" panose="020B0A04020102020204" pitchFamily="34" charset="0"/>
              </a:rPr>
              <a:t>PERFORMANCE INDICATOR NOT ACHIEVED:</a:t>
            </a:r>
          </a:p>
          <a:p>
            <a:pPr>
              <a:spcAft>
                <a:spcPts val="600"/>
              </a:spcAft>
            </a:pPr>
            <a:r>
              <a:rPr lang="en-US" sz="2400" kern="0" dirty="0">
                <a:solidFill>
                  <a:schemeClr val="bg1"/>
                </a:solidFill>
                <a:latin typeface="Arial Black" panose="020B0A04020102020204" pitchFamily="34" charset="0"/>
              </a:rPr>
              <a:t>Percentage of cloth mask manufactured for inmates</a:t>
            </a:r>
            <a:endParaRPr lang="en-US" sz="2400" kern="0" dirty="0">
              <a:solidFill>
                <a:srgbClr val="FFFFFF"/>
              </a:solidFill>
              <a:latin typeface="Arial Black" panose="020B0A04020102020204" pitchFamily="34" charset="0"/>
            </a:endParaRPr>
          </a:p>
          <a:p>
            <a:endParaRPr lang="en-GB" sz="3200" kern="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026739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4821169"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9" name="TextBox 8"/>
          <p:cNvSpPr txBox="1"/>
          <p:nvPr/>
        </p:nvSpPr>
        <p:spPr>
          <a:xfrm>
            <a:off x="-228600" y="1673596"/>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a:t>
            </a:r>
            <a:r>
              <a:rPr lang="en-GB" sz="1800" b="1" kern="0" dirty="0" smtClean="0">
                <a:solidFill>
                  <a:prstClr val="black"/>
                </a:solidFill>
              </a:rPr>
              <a:t>4. PROJECT PLAN TO ADDRESS UNDER PERFORMANCE</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2431547474"/>
              </p:ext>
            </p:extLst>
          </p:nvPr>
        </p:nvGraphicFramePr>
        <p:xfrm>
          <a:off x="215900" y="2133600"/>
          <a:ext cx="11366500" cy="1808214"/>
        </p:xfrm>
        <a:graphic>
          <a:graphicData uri="http://schemas.openxmlformats.org/drawingml/2006/table">
            <a:tbl>
              <a:tblPr firstRow="1" bandRow="1"/>
              <a:tblGrid>
                <a:gridCol w="2273300">
                  <a:extLst>
                    <a:ext uri="{9D8B030D-6E8A-4147-A177-3AD203B41FA5}">
                      <a16:colId xmlns:a16="http://schemas.microsoft.com/office/drawing/2014/main" xmlns="" val="3171785473"/>
                    </a:ext>
                  </a:extLst>
                </a:gridCol>
                <a:gridCol w="2273300">
                  <a:extLst>
                    <a:ext uri="{9D8B030D-6E8A-4147-A177-3AD203B41FA5}">
                      <a16:colId xmlns:a16="http://schemas.microsoft.com/office/drawing/2014/main" xmlns="" val="3177246977"/>
                    </a:ext>
                  </a:extLst>
                </a:gridCol>
                <a:gridCol w="2273300">
                  <a:extLst>
                    <a:ext uri="{9D8B030D-6E8A-4147-A177-3AD203B41FA5}">
                      <a16:colId xmlns:a16="http://schemas.microsoft.com/office/drawing/2014/main" xmlns="" val="1905890460"/>
                    </a:ext>
                  </a:extLst>
                </a:gridCol>
                <a:gridCol w="2273300">
                  <a:extLst>
                    <a:ext uri="{9D8B030D-6E8A-4147-A177-3AD203B41FA5}">
                      <a16:colId xmlns:a16="http://schemas.microsoft.com/office/drawing/2014/main" xmlns="" val="551651354"/>
                    </a:ext>
                  </a:extLst>
                </a:gridCol>
                <a:gridCol w="2273300">
                  <a:extLst>
                    <a:ext uri="{9D8B030D-6E8A-4147-A177-3AD203B41FA5}">
                      <a16:colId xmlns:a16="http://schemas.microsoft.com/office/drawing/2014/main" xmlns="" val="106908959"/>
                    </a:ext>
                  </a:extLst>
                </a:gridCol>
              </a:tblGrid>
              <a:tr h="375654">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MANAGEMENT AREA</a:t>
                      </a:r>
                      <a:endParaRPr lang="en-US" sz="14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ACTIVITY / ACTIVITIES</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RESPONSIBILITY</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TIME FRAME</a:t>
                      </a:r>
                      <a:endParaRPr lang="en-US" sz="14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PROGRESS</a:t>
                      </a:r>
                      <a:endParaRPr lang="en-US" sz="14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extLst>
                  <a:ext uri="{0D108BD9-81ED-4DB2-BD59-A6C34878D82A}">
                    <a16:rowId xmlns:a16="http://schemas.microsoft.com/office/drawing/2014/main" xmlns="" val="2208647457"/>
                  </a:ext>
                </a:extLst>
              </a:tr>
              <a:tr h="375654">
                <a:tc>
                  <a:txBody>
                    <a:bodyPr/>
                    <a:lstStyle/>
                    <a:p>
                      <a:r>
                        <a:rPr lang="en-ZA" sz="1200" b="1" dirty="0" smtClean="0">
                          <a:solidFill>
                            <a:schemeClr val="tx1"/>
                          </a:solidFill>
                          <a:latin typeface="Calibri Light" panose="020F0302020204030204" pitchFamily="34" charset="0"/>
                          <a:cs typeface="Calibri Light" panose="020F0302020204030204" pitchFamily="34" charset="0"/>
                        </a:rPr>
                        <a:t>St</a:t>
                      </a:r>
                      <a:r>
                        <a:rPr lang="en-ZA" sz="1200" b="1" baseline="0" dirty="0" smtClean="0">
                          <a:solidFill>
                            <a:schemeClr val="tx1"/>
                          </a:solidFill>
                          <a:latin typeface="Calibri Light" panose="020F0302020204030204" pitchFamily="34" charset="0"/>
                          <a:cs typeface="Calibri Light" panose="020F0302020204030204" pitchFamily="34" charset="0"/>
                        </a:rPr>
                        <a:t> Albans </a:t>
                      </a:r>
                      <a:endParaRPr lang="en-ZA" sz="12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Manufacturing</a:t>
                      </a:r>
                      <a:r>
                        <a:rPr lang="en-US" sz="1100" b="1" baseline="0" dirty="0" smtClean="0">
                          <a:solidFill>
                            <a:schemeClr val="tx1"/>
                          </a:solidFill>
                          <a:latin typeface="Calibri Light" panose="020F0302020204030204" pitchFamily="34" charset="0"/>
                          <a:cs typeface="Calibri Light" panose="020F0302020204030204" pitchFamily="34" charset="0"/>
                        </a:rPr>
                        <a:t> of Masks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Area Commissioner </a:t>
                      </a:r>
                    </a:p>
                    <a:p>
                      <a:pPr algn="ctr"/>
                      <a:r>
                        <a:rPr lang="en-US" sz="1100" b="1" dirty="0" smtClean="0">
                          <a:solidFill>
                            <a:schemeClr val="tx1"/>
                          </a:solidFill>
                          <a:latin typeface="Calibri Light" panose="020F0302020204030204" pitchFamily="34" charset="0"/>
                          <a:cs typeface="Calibri Light" panose="020F0302020204030204" pitchFamily="34" charset="0"/>
                        </a:rPr>
                        <a:t>Regional</a:t>
                      </a:r>
                      <a:r>
                        <a:rPr lang="en-US" sz="1100" b="1" baseline="0" dirty="0" smtClean="0">
                          <a:solidFill>
                            <a:schemeClr val="tx1"/>
                          </a:solidFill>
                          <a:latin typeface="Calibri Light" panose="020F0302020204030204" pitchFamily="34" charset="0"/>
                          <a:cs typeface="Calibri Light" panose="020F0302020204030204" pitchFamily="34" charset="0"/>
                        </a:rPr>
                        <a:t> Head Development &amp; Care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March 2020</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Labour utilization  and minimum</a:t>
                      </a:r>
                      <a:r>
                        <a:rPr lang="en-US" sz="1100" b="1" baseline="0" dirty="0" smtClean="0">
                          <a:solidFill>
                            <a:schemeClr val="tx1"/>
                          </a:solidFill>
                          <a:latin typeface="Calibri Light" panose="020F0302020204030204" pitchFamily="34" charset="0"/>
                          <a:cs typeface="Calibri Light" panose="020F0302020204030204" pitchFamily="34" charset="0"/>
                        </a:rPr>
                        <a:t> allocation of guards  to the project </a:t>
                      </a:r>
                      <a:r>
                        <a:rPr lang="en-US" sz="1100" b="1" dirty="0" smtClean="0">
                          <a:solidFill>
                            <a:schemeClr val="tx1"/>
                          </a:solidFill>
                          <a:latin typeface="Calibri Light" panose="020F0302020204030204" pitchFamily="34" charset="0"/>
                          <a:cs typeface="Calibri Light" panose="020F0302020204030204" pitchFamily="34" charset="0"/>
                        </a:rPr>
                        <a:t>had an impact on production during Quarter</a:t>
                      </a:r>
                    </a:p>
                    <a:p>
                      <a:pPr algn="ctr"/>
                      <a:endParaRPr lang="en-US" sz="1100" b="1" dirty="0" smtClean="0">
                        <a:solidFill>
                          <a:schemeClr val="tx1"/>
                        </a:solidFill>
                        <a:latin typeface="Calibri Light" panose="020F0302020204030204" pitchFamily="34" charset="0"/>
                        <a:cs typeface="Calibri Light" panose="020F0302020204030204" pitchFamily="34" charset="0"/>
                      </a:endParaRPr>
                    </a:p>
                    <a:p>
                      <a:pPr algn="ctr"/>
                      <a:r>
                        <a:rPr lang="en-US" sz="1100" b="1" dirty="0" smtClean="0">
                          <a:solidFill>
                            <a:schemeClr val="tx1"/>
                          </a:solidFill>
                          <a:latin typeface="Calibri Light" panose="020F0302020204030204" pitchFamily="34" charset="0"/>
                          <a:cs typeface="Calibri Light" panose="020F0302020204030204" pitchFamily="34" charset="0"/>
                        </a:rPr>
                        <a:t>Monitor the production and ensure that Management Areas place orders  timeously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796501867"/>
                  </a:ext>
                </a:extLst>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rgbClr val="FFFFFF"/>
                </a:solidFill>
                <a:latin typeface="Arial Black" panose="020B0A04020102020204" pitchFamily="34" charset="0"/>
              </a:rPr>
              <a:t>PLAN TO ADDRESS UNDER PERFORMANCE:</a:t>
            </a:r>
          </a:p>
          <a:p>
            <a:pPr>
              <a:spcAft>
                <a:spcPts val="600"/>
              </a:spcAft>
            </a:pPr>
            <a:r>
              <a:rPr lang="en-US" sz="2400" kern="0" dirty="0" smtClean="0">
                <a:solidFill>
                  <a:schemeClr val="bg1"/>
                </a:solidFill>
                <a:latin typeface="Arial Black" panose="020B0A04020102020204" pitchFamily="34" charset="0"/>
              </a:rPr>
              <a:t>Percentage of </a:t>
            </a:r>
            <a:r>
              <a:rPr lang="en-US" sz="2400" kern="0" dirty="0">
                <a:solidFill>
                  <a:schemeClr val="bg1"/>
                </a:solidFill>
                <a:latin typeface="Arial Black" panose="020B0A04020102020204" pitchFamily="34" charset="0"/>
              </a:rPr>
              <a:t>cloth mask manufactured for inmates</a:t>
            </a:r>
            <a:endParaRPr lang="en-US" sz="2400" kern="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36469365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4821169"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5" name="Title 1"/>
          <p:cNvSpPr txBox="1">
            <a:spLocks/>
          </p:cNvSpPr>
          <p:nvPr/>
        </p:nvSpPr>
        <p:spPr>
          <a:xfrm>
            <a:off x="63103" y="0"/>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chemeClr val="bg1"/>
                </a:solidFill>
                <a:latin typeface="Arial Black" panose="020B0A04020102020204" pitchFamily="34" charset="0"/>
              </a:rPr>
              <a:t>PERFORMANCE INDICATOR NOT ACHIEVED:</a:t>
            </a:r>
          </a:p>
          <a:p>
            <a:pPr>
              <a:spcAft>
                <a:spcPts val="600"/>
              </a:spcAft>
            </a:pPr>
            <a:r>
              <a:rPr lang="en-US" sz="2400" kern="0" dirty="0" smtClean="0">
                <a:solidFill>
                  <a:schemeClr val="bg1"/>
                </a:solidFill>
                <a:latin typeface="Arial Black" panose="020B0A04020102020204" pitchFamily="34" charset="0"/>
              </a:rPr>
              <a:t>Percentage  inmates receiving spiritual care services </a:t>
            </a:r>
            <a:endParaRPr lang="en-US" sz="2400" kern="0" dirty="0">
              <a:solidFill>
                <a:schemeClr val="bg1"/>
              </a:solidFill>
              <a:latin typeface="Arial Black" panose="020B0A04020102020204" pitchFamily="34" charset="0"/>
            </a:endParaRPr>
          </a:p>
          <a:p>
            <a:endParaRPr lang="en-GB" sz="3200" kern="0" dirty="0">
              <a:solidFill>
                <a:schemeClr val="bg1"/>
              </a:solidFill>
              <a:latin typeface="Arial Black" panose="020B0A04020102020204" pitchFamily="34" charset="0"/>
            </a:endParaRPr>
          </a:p>
        </p:txBody>
      </p:sp>
      <p:sp>
        <p:nvSpPr>
          <p:cNvPr id="8" name="TextBox 7"/>
          <p:cNvSpPr txBox="1"/>
          <p:nvPr/>
        </p:nvSpPr>
        <p:spPr>
          <a:xfrm>
            <a:off x="124509" y="1456933"/>
            <a:ext cx="8928319"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1. REGIONAL TARGET VERSUS PERFORMANCE FOR </a:t>
            </a:r>
            <a:r>
              <a:rPr lang="en-GB" sz="1800" b="1" kern="0" dirty="0" smtClean="0">
                <a:solidFill>
                  <a:prstClr val="black"/>
                </a:solidFill>
              </a:rPr>
              <a:t>2</a:t>
            </a:r>
            <a:r>
              <a:rPr lang="en-GB" sz="1800" b="1" kern="0" baseline="30000" dirty="0" smtClean="0">
                <a:solidFill>
                  <a:prstClr val="black"/>
                </a:solidFill>
              </a:rPr>
              <a:t>nd</a:t>
            </a:r>
            <a:r>
              <a:rPr lang="en-GB" sz="1800" b="1" kern="0" dirty="0" smtClean="0">
                <a:solidFill>
                  <a:prstClr val="black"/>
                </a:solidFill>
              </a:rPr>
              <a:t> QUARTER </a:t>
            </a:r>
            <a:r>
              <a:rPr lang="en-GB" sz="1800" b="1" kern="0" dirty="0">
                <a:solidFill>
                  <a:prstClr val="black"/>
                </a:solidFill>
              </a:rPr>
              <a:t>(2020/2021) </a:t>
            </a:r>
            <a:endParaRPr lang="en-ZA" sz="1800" b="1" kern="0" dirty="0">
              <a:solidFill>
                <a:prstClr val="black"/>
              </a:solidFill>
            </a:endParaRPr>
          </a:p>
        </p:txBody>
      </p:sp>
      <p:sp>
        <p:nvSpPr>
          <p:cNvPr id="9" name="TextBox 8"/>
          <p:cNvSpPr txBox="1"/>
          <p:nvPr/>
        </p:nvSpPr>
        <p:spPr>
          <a:xfrm>
            <a:off x="228600" y="2971800"/>
            <a:ext cx="9144000" cy="369332"/>
          </a:xfrm>
          <a:prstGeom prst="rect">
            <a:avLst/>
          </a:prstGeom>
          <a:noFill/>
        </p:spPr>
        <p:txBody>
          <a:bodyPr wrap="square" rtlCol="0">
            <a:spAutoFit/>
          </a:bodyPr>
          <a:lstStyle/>
          <a:p>
            <a:pPr fontAlgn="auto">
              <a:spcBef>
                <a:spcPts val="0"/>
              </a:spcBef>
              <a:spcAft>
                <a:spcPts val="0"/>
              </a:spcAft>
              <a:defRPr/>
            </a:pPr>
            <a:r>
              <a:rPr lang="en-GB" sz="1800" b="1" kern="0" dirty="0" smtClean="0">
                <a:solidFill>
                  <a:prstClr val="black"/>
                </a:solidFill>
              </a:rPr>
              <a:t>2</a:t>
            </a:r>
            <a:r>
              <a:rPr lang="en-GB" sz="1800" b="1" kern="0" dirty="0">
                <a:solidFill>
                  <a:prstClr val="black"/>
                </a:solidFill>
              </a:rPr>
              <a:t>. SOURCE OF </a:t>
            </a:r>
            <a:r>
              <a:rPr lang="en-GB" sz="1800" b="1" kern="0" dirty="0" smtClean="0">
                <a:solidFill>
                  <a:prstClr val="black"/>
                </a:solidFill>
              </a:rPr>
              <a:t>UNDER-ACHIEVEMENT AT MANAGEMENT AREA LEVEL</a:t>
            </a:r>
            <a:endParaRPr lang="en-ZA" sz="1800" b="1" kern="0"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112482395"/>
              </p:ext>
            </p:extLst>
          </p:nvPr>
        </p:nvGraphicFramePr>
        <p:xfrm>
          <a:off x="228600" y="1826265"/>
          <a:ext cx="11658600" cy="1044967"/>
        </p:xfrm>
        <a:graphic>
          <a:graphicData uri="http://schemas.openxmlformats.org/drawingml/2006/table">
            <a:tbl>
              <a:tblPr firstRow="1" bandRow="1"/>
              <a:tblGrid>
                <a:gridCol w="1295400">
                  <a:extLst>
                    <a:ext uri="{9D8B030D-6E8A-4147-A177-3AD203B41FA5}">
                      <a16:colId xmlns:a16="http://schemas.microsoft.com/office/drawing/2014/main" xmlns="" val="3171785473"/>
                    </a:ext>
                  </a:extLst>
                </a:gridCol>
                <a:gridCol w="1295400">
                  <a:extLst>
                    <a:ext uri="{9D8B030D-6E8A-4147-A177-3AD203B41FA5}">
                      <a16:colId xmlns:a16="http://schemas.microsoft.com/office/drawing/2014/main" xmlns="" val="3307568538"/>
                    </a:ext>
                  </a:extLst>
                </a:gridCol>
                <a:gridCol w="1295400">
                  <a:extLst>
                    <a:ext uri="{9D8B030D-6E8A-4147-A177-3AD203B41FA5}">
                      <a16:colId xmlns:a16="http://schemas.microsoft.com/office/drawing/2014/main" xmlns="" val="3177246977"/>
                    </a:ext>
                  </a:extLst>
                </a:gridCol>
                <a:gridCol w="1295400">
                  <a:extLst>
                    <a:ext uri="{9D8B030D-6E8A-4147-A177-3AD203B41FA5}">
                      <a16:colId xmlns:a16="http://schemas.microsoft.com/office/drawing/2014/main" xmlns="" val="1905890460"/>
                    </a:ext>
                  </a:extLst>
                </a:gridCol>
                <a:gridCol w="1295400">
                  <a:extLst>
                    <a:ext uri="{9D8B030D-6E8A-4147-A177-3AD203B41FA5}">
                      <a16:colId xmlns:a16="http://schemas.microsoft.com/office/drawing/2014/main" xmlns="" val="551651354"/>
                    </a:ext>
                  </a:extLst>
                </a:gridCol>
                <a:gridCol w="1295400">
                  <a:extLst>
                    <a:ext uri="{9D8B030D-6E8A-4147-A177-3AD203B41FA5}">
                      <a16:colId xmlns:a16="http://schemas.microsoft.com/office/drawing/2014/main" xmlns="" val="106908959"/>
                    </a:ext>
                  </a:extLst>
                </a:gridCol>
                <a:gridCol w="1295400">
                  <a:extLst>
                    <a:ext uri="{9D8B030D-6E8A-4147-A177-3AD203B41FA5}">
                      <a16:colId xmlns:a16="http://schemas.microsoft.com/office/drawing/2014/main" xmlns="" val="2307743238"/>
                    </a:ext>
                  </a:extLst>
                </a:gridCol>
                <a:gridCol w="1295400">
                  <a:extLst>
                    <a:ext uri="{9D8B030D-6E8A-4147-A177-3AD203B41FA5}">
                      <a16:colId xmlns:a16="http://schemas.microsoft.com/office/drawing/2014/main" xmlns="" val="2723634297"/>
                    </a:ext>
                  </a:extLst>
                </a:gridCol>
                <a:gridCol w="1295400">
                  <a:extLst>
                    <a:ext uri="{9D8B030D-6E8A-4147-A177-3AD203B41FA5}">
                      <a16:colId xmlns:a16="http://schemas.microsoft.com/office/drawing/2014/main" xmlns="" val="971921"/>
                    </a:ext>
                  </a:extLst>
                </a:gridCol>
              </a:tblGrid>
              <a:tr h="450607">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REGION</a:t>
                      </a:r>
                      <a:endParaRPr lang="en-ZA" sz="1100" dirty="0">
                        <a:solidFill>
                          <a:schemeClr val="bg1"/>
                        </a:solidFil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JULY</a:t>
                      </a:r>
                      <a:r>
                        <a:rPr lang="en-ZA" sz="1100" baseline="0" dirty="0" smtClean="0">
                          <a:solidFill>
                            <a:schemeClr val="bg1"/>
                          </a:solidFill>
                        </a:rPr>
                        <a:t> </a:t>
                      </a:r>
                      <a:r>
                        <a:rPr lang="en-ZA" sz="1100" dirty="0" smtClean="0">
                          <a:solidFill>
                            <a:schemeClr val="bg1"/>
                          </a:solidFill>
                        </a:rPr>
                        <a:t>2020</a:t>
                      </a:r>
                      <a:br>
                        <a:rPr lang="en-ZA" sz="1100" dirty="0" smtClean="0">
                          <a:solidFill>
                            <a:schemeClr val="bg1"/>
                          </a:solidFill>
                        </a:rPr>
                      </a:br>
                      <a:r>
                        <a:rPr lang="en-ZA" sz="1100" dirty="0" smtClean="0">
                          <a:solidFill>
                            <a:schemeClr val="bg1"/>
                          </a:solidFill>
                        </a:rPr>
                        <a:t>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JULY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AUGUST</a:t>
                      </a:r>
                      <a:r>
                        <a:rPr lang="en-ZA" sz="1100" baseline="0" dirty="0" smtClean="0">
                          <a:solidFill>
                            <a:schemeClr val="bg1"/>
                          </a:solidFill>
                        </a:rPr>
                        <a:t> </a:t>
                      </a:r>
                      <a:r>
                        <a:rPr lang="en-ZA" sz="1100" dirty="0" smtClean="0">
                          <a:solidFill>
                            <a:schemeClr val="bg1"/>
                          </a:solidFill>
                        </a:rPr>
                        <a:t>2020</a:t>
                      </a:r>
                      <a:br>
                        <a:rPr lang="en-ZA" sz="1100" dirty="0" smtClean="0">
                          <a:solidFill>
                            <a:schemeClr val="bg1"/>
                          </a:solidFill>
                        </a:rPr>
                      </a:br>
                      <a:r>
                        <a:rPr lang="en-ZA" sz="1100" dirty="0" smtClean="0">
                          <a:solidFill>
                            <a:schemeClr val="bg1"/>
                          </a:solidFill>
                        </a:rPr>
                        <a:t>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AUGUST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SEPTEMBER 2020 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SEPTEMBER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Q2 TARGET: 2020-2021</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extLst>
                  <a:ext uri="{0D108BD9-81ED-4DB2-BD59-A6C34878D82A}">
                    <a16:rowId xmlns:a16="http://schemas.microsoft.com/office/drawing/2014/main" xmlns="" val="2208647457"/>
                  </a:ext>
                </a:extLst>
              </a:tr>
              <a:tr h="375654">
                <a:tc>
                  <a:txBody>
                    <a:bodyPr/>
                    <a:lstStyle/>
                    <a:p>
                      <a:r>
                        <a:rPr lang="en-ZA" sz="1100" b="1" dirty="0" smtClean="0">
                          <a:solidFill>
                            <a:schemeClr val="tx1"/>
                          </a:solidFill>
                          <a:latin typeface="Calibri Light" panose="020F0302020204030204" pitchFamily="34" charset="0"/>
                          <a:cs typeface="Calibri Light" panose="020F0302020204030204" pitchFamily="34" charset="0"/>
                        </a:rPr>
                        <a:t>East</a:t>
                      </a:r>
                      <a:r>
                        <a:rPr lang="en-ZA" sz="1100" b="1" baseline="0" dirty="0" smtClean="0">
                          <a:solidFill>
                            <a:schemeClr val="tx1"/>
                          </a:solidFill>
                          <a:latin typeface="Calibri Light" panose="020F0302020204030204" pitchFamily="34" charset="0"/>
                          <a:cs typeface="Calibri Light" panose="020F0302020204030204" pitchFamily="34" charset="0"/>
                        </a:rPr>
                        <a:t>ern Cape </a:t>
                      </a:r>
                      <a:endParaRPr lang="en-ZA"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6.66%</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3.56%</a:t>
                      </a:r>
                    </a:p>
                    <a:p>
                      <a:pPr algn="ctr"/>
                      <a:r>
                        <a:rPr lang="en-US" sz="1100" b="1" dirty="0" smtClean="0">
                          <a:solidFill>
                            <a:schemeClr val="tx1"/>
                          </a:solidFill>
                        </a:rPr>
                        <a:t>(668/18785)</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6.67%</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4.54%</a:t>
                      </a:r>
                    </a:p>
                    <a:p>
                      <a:pPr algn="ctr"/>
                      <a:r>
                        <a:rPr lang="en-US" sz="1100" b="1" dirty="0" smtClean="0">
                          <a:solidFill>
                            <a:schemeClr val="tx1"/>
                          </a:solidFill>
                        </a:rPr>
                        <a:t>(839/18478)</a:t>
                      </a:r>
                    </a:p>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6.67%</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5.72%</a:t>
                      </a:r>
                    </a:p>
                    <a:p>
                      <a:pPr algn="ctr"/>
                      <a:r>
                        <a:rPr lang="en-US" sz="1100" b="1" dirty="0" smtClean="0">
                          <a:solidFill>
                            <a:schemeClr val="tx1"/>
                          </a:solidFill>
                        </a:rPr>
                        <a:t>(1071/18709)</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40%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21.86%</a:t>
                      </a:r>
                    </a:p>
                    <a:p>
                      <a:pPr algn="ctr"/>
                      <a:r>
                        <a:rPr lang="en-US" sz="1100" b="1" dirty="0" smtClean="0">
                          <a:solidFill>
                            <a:schemeClr val="tx1"/>
                          </a:solidFill>
                        </a:rPr>
                        <a:t>(4090/108709</a:t>
                      </a:r>
                    </a:p>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796501867"/>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592022679"/>
              </p:ext>
            </p:extLst>
          </p:nvPr>
        </p:nvGraphicFramePr>
        <p:xfrm>
          <a:off x="228600" y="3341132"/>
          <a:ext cx="11658600" cy="2987040"/>
        </p:xfrm>
        <a:graphic>
          <a:graphicData uri="http://schemas.openxmlformats.org/drawingml/2006/table">
            <a:tbl>
              <a:tblPr firstRow="1" bandRow="1"/>
              <a:tblGrid>
                <a:gridCol w="1295400">
                  <a:extLst>
                    <a:ext uri="{9D8B030D-6E8A-4147-A177-3AD203B41FA5}">
                      <a16:colId xmlns:a16="http://schemas.microsoft.com/office/drawing/2014/main" xmlns="" val="3171785473"/>
                    </a:ext>
                  </a:extLst>
                </a:gridCol>
                <a:gridCol w="1295400">
                  <a:extLst>
                    <a:ext uri="{9D8B030D-6E8A-4147-A177-3AD203B41FA5}">
                      <a16:colId xmlns:a16="http://schemas.microsoft.com/office/drawing/2014/main" xmlns="" val="3307568538"/>
                    </a:ext>
                  </a:extLst>
                </a:gridCol>
                <a:gridCol w="1295400">
                  <a:extLst>
                    <a:ext uri="{9D8B030D-6E8A-4147-A177-3AD203B41FA5}">
                      <a16:colId xmlns:a16="http://schemas.microsoft.com/office/drawing/2014/main" xmlns="" val="3177246977"/>
                    </a:ext>
                  </a:extLst>
                </a:gridCol>
                <a:gridCol w="1295400">
                  <a:extLst>
                    <a:ext uri="{9D8B030D-6E8A-4147-A177-3AD203B41FA5}">
                      <a16:colId xmlns:a16="http://schemas.microsoft.com/office/drawing/2014/main" xmlns="" val="1905890460"/>
                    </a:ext>
                  </a:extLst>
                </a:gridCol>
                <a:gridCol w="1295400">
                  <a:extLst>
                    <a:ext uri="{9D8B030D-6E8A-4147-A177-3AD203B41FA5}">
                      <a16:colId xmlns:a16="http://schemas.microsoft.com/office/drawing/2014/main" xmlns="" val="551651354"/>
                    </a:ext>
                  </a:extLst>
                </a:gridCol>
                <a:gridCol w="1295400">
                  <a:extLst>
                    <a:ext uri="{9D8B030D-6E8A-4147-A177-3AD203B41FA5}">
                      <a16:colId xmlns:a16="http://schemas.microsoft.com/office/drawing/2014/main" xmlns="" val="106908959"/>
                    </a:ext>
                  </a:extLst>
                </a:gridCol>
                <a:gridCol w="1295400">
                  <a:extLst>
                    <a:ext uri="{9D8B030D-6E8A-4147-A177-3AD203B41FA5}">
                      <a16:colId xmlns:a16="http://schemas.microsoft.com/office/drawing/2014/main" xmlns="" val="2307743238"/>
                    </a:ext>
                  </a:extLst>
                </a:gridCol>
                <a:gridCol w="1295400">
                  <a:extLst>
                    <a:ext uri="{9D8B030D-6E8A-4147-A177-3AD203B41FA5}">
                      <a16:colId xmlns:a16="http://schemas.microsoft.com/office/drawing/2014/main" xmlns="" val="2723634297"/>
                    </a:ext>
                  </a:extLst>
                </a:gridCol>
                <a:gridCol w="1295400">
                  <a:extLst>
                    <a:ext uri="{9D8B030D-6E8A-4147-A177-3AD203B41FA5}">
                      <a16:colId xmlns:a16="http://schemas.microsoft.com/office/drawing/2014/main" xmlns="" val="971921"/>
                    </a:ext>
                  </a:extLst>
                </a:gridCol>
              </a:tblGrid>
              <a:tr h="375654">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MANAGEMENT AREA</a:t>
                      </a:r>
                      <a:endParaRPr lang="en-ZA" sz="11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JULY 2020</a:t>
                      </a:r>
                      <a:br>
                        <a:rPr lang="en-ZA" sz="1100" b="1" kern="1200" dirty="0" smtClean="0">
                          <a:solidFill>
                            <a:schemeClr val="bg1"/>
                          </a:solidFill>
                          <a:latin typeface="Arial"/>
                          <a:ea typeface=""/>
                          <a:cs typeface="Arial"/>
                        </a:rPr>
                      </a:br>
                      <a:r>
                        <a:rPr lang="en-ZA" sz="1100" b="1" kern="1200" dirty="0" smtClean="0">
                          <a:solidFill>
                            <a:schemeClr val="bg1"/>
                          </a:solidFill>
                          <a:latin typeface="Arial"/>
                          <a:ea typeface=""/>
                          <a:cs typeface="Arial"/>
                        </a:rPr>
                        <a:t>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JULY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AUGUST 2020</a:t>
                      </a:r>
                      <a:br>
                        <a:rPr lang="en-ZA" sz="1100" b="1" kern="1200" dirty="0" smtClean="0">
                          <a:solidFill>
                            <a:schemeClr val="bg1"/>
                          </a:solidFill>
                          <a:latin typeface="Arial"/>
                          <a:ea typeface=""/>
                          <a:cs typeface="Arial"/>
                        </a:rPr>
                      </a:br>
                      <a:r>
                        <a:rPr lang="en-ZA" sz="1100" b="1" kern="1200" dirty="0" smtClean="0">
                          <a:solidFill>
                            <a:schemeClr val="bg1"/>
                          </a:solidFill>
                          <a:latin typeface="Arial"/>
                          <a:ea typeface=""/>
                          <a:cs typeface="Arial"/>
                        </a:rPr>
                        <a:t>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AUGUST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SEPTEMBER 2020 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SEPTEMBER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Q2 TARGET: 2020-2021</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xmlns="" val="2208647457"/>
                  </a:ext>
                </a:extLst>
              </a:tr>
              <a:tr h="375654">
                <a:tc>
                  <a:txBody>
                    <a:bodyPr/>
                    <a:lstStyle/>
                    <a:p>
                      <a:r>
                        <a:rPr lang="en-ZA" sz="1200" b="1" dirty="0" smtClean="0">
                          <a:solidFill>
                            <a:schemeClr val="tx1"/>
                          </a:solidFill>
                          <a:latin typeface="Calibri Light" panose="020F0302020204030204" pitchFamily="34" charset="0"/>
                          <a:cs typeface="Calibri Light" panose="020F0302020204030204" pitchFamily="34" charset="0"/>
                        </a:rPr>
                        <a:t>Amathole</a:t>
                      </a:r>
                      <a:endParaRPr lang="en-ZA" sz="12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6.66%</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7.57%</a:t>
                      </a:r>
                    </a:p>
                    <a:p>
                      <a:pPr algn="ctr"/>
                      <a:r>
                        <a:rPr lang="en-US" sz="1100" b="1" dirty="0" smtClean="0">
                          <a:solidFill>
                            <a:schemeClr val="tx1"/>
                          </a:solidFill>
                        </a:rPr>
                        <a:t>(173/2286)</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6.67%</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6.23%</a:t>
                      </a:r>
                    </a:p>
                    <a:p>
                      <a:pPr algn="ctr"/>
                      <a:r>
                        <a:rPr lang="en-US" sz="1100" b="1" dirty="0" smtClean="0">
                          <a:solidFill>
                            <a:schemeClr val="tx1"/>
                          </a:solidFill>
                        </a:rPr>
                        <a:t>(140/2248)</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6.67%</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6.12%</a:t>
                      </a:r>
                    </a:p>
                    <a:p>
                      <a:pPr algn="ctr"/>
                      <a:r>
                        <a:rPr lang="en-US" sz="1100" b="1" dirty="0" smtClean="0">
                          <a:solidFill>
                            <a:schemeClr val="tx1"/>
                          </a:solidFill>
                        </a:rPr>
                        <a:t>(142/2320)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40%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39.43%</a:t>
                      </a:r>
                    </a:p>
                    <a:p>
                      <a:pPr algn="ctr"/>
                      <a:r>
                        <a:rPr lang="en-US" sz="1100" b="1" dirty="0" smtClean="0">
                          <a:solidFill>
                            <a:schemeClr val="tx1"/>
                          </a:solidFill>
                        </a:rPr>
                        <a:t>(917/2320)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796501867"/>
                  </a:ext>
                </a:extLst>
              </a:tr>
              <a:tr h="375654">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East London</a:t>
                      </a:r>
                      <a:r>
                        <a:rPr lang="en-US" sz="1100" b="1" baseline="0" dirty="0" smtClean="0">
                          <a:solidFill>
                            <a:schemeClr val="tx1"/>
                          </a:solidFill>
                          <a:latin typeface="Calibri Light" panose="020F0302020204030204" pitchFamily="34" charset="0"/>
                          <a:cs typeface="Calibri Light" panose="020F0302020204030204" pitchFamily="34" charset="0"/>
                        </a:rPr>
                        <a:t>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6.66%</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4.87%</a:t>
                      </a:r>
                    </a:p>
                    <a:p>
                      <a:pPr algn="ctr"/>
                      <a:r>
                        <a:rPr lang="en-US" sz="1100" b="1" dirty="0" smtClean="0">
                          <a:solidFill>
                            <a:schemeClr val="tx1"/>
                          </a:solidFill>
                        </a:rPr>
                        <a:t>(179/3679)</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6.67%</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7.84%</a:t>
                      </a:r>
                    </a:p>
                    <a:p>
                      <a:pPr algn="ctr"/>
                      <a:r>
                        <a:rPr lang="en-US" sz="1100" b="1" dirty="0" smtClean="0">
                          <a:solidFill>
                            <a:schemeClr val="tx1"/>
                          </a:solidFill>
                        </a:rPr>
                        <a:t>(287/3660)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6.67%</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8.90%</a:t>
                      </a:r>
                    </a:p>
                    <a:p>
                      <a:pPr algn="ctr"/>
                      <a:r>
                        <a:rPr lang="en-US" sz="1100" b="1" dirty="0" smtClean="0">
                          <a:solidFill>
                            <a:schemeClr val="tx1"/>
                          </a:solidFill>
                        </a:rPr>
                        <a:t>(329/3695)</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40%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26.58%</a:t>
                      </a:r>
                    </a:p>
                    <a:p>
                      <a:pPr algn="ctr"/>
                      <a:r>
                        <a:rPr lang="en-US" sz="1100" b="1" dirty="0" smtClean="0">
                          <a:solidFill>
                            <a:schemeClr val="tx1"/>
                          </a:solidFill>
                        </a:rPr>
                        <a:t>(982/3695)</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950242310"/>
                  </a:ext>
                </a:extLst>
              </a:tr>
              <a:tr h="375654">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Kirkwood</a:t>
                      </a:r>
                      <a:r>
                        <a:rPr lang="en-US" sz="1100" b="1" baseline="0" dirty="0" smtClean="0">
                          <a:solidFill>
                            <a:schemeClr val="tx1"/>
                          </a:solidFill>
                          <a:latin typeface="Calibri Light" panose="020F0302020204030204" pitchFamily="34" charset="0"/>
                          <a:cs typeface="Calibri Light" panose="020F0302020204030204" pitchFamily="34" charset="0"/>
                        </a:rPr>
                        <a:t>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6.66%</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10.38%</a:t>
                      </a:r>
                    </a:p>
                    <a:p>
                      <a:pPr algn="ctr"/>
                      <a:r>
                        <a:rPr lang="en-US" sz="1100" b="1" dirty="0" smtClean="0">
                          <a:solidFill>
                            <a:schemeClr val="tx1"/>
                          </a:solidFill>
                        </a:rPr>
                        <a:t>(127/1223)</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6.67%</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11.48%</a:t>
                      </a:r>
                    </a:p>
                    <a:p>
                      <a:pPr algn="ctr"/>
                      <a:r>
                        <a:rPr lang="en-US" sz="1100" b="1" dirty="0" smtClean="0">
                          <a:solidFill>
                            <a:schemeClr val="tx1"/>
                          </a:solidFill>
                        </a:rPr>
                        <a:t>(137/1193)</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6.67%</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17.56%</a:t>
                      </a:r>
                    </a:p>
                    <a:p>
                      <a:pPr algn="ctr"/>
                      <a:r>
                        <a:rPr lang="en-US" sz="1100" b="1" dirty="0" smtClean="0">
                          <a:solidFill>
                            <a:schemeClr val="tx1"/>
                          </a:solidFill>
                        </a:rPr>
                        <a:t>(212/1207)</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40%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69.51%</a:t>
                      </a:r>
                    </a:p>
                    <a:p>
                      <a:pPr algn="ctr"/>
                      <a:r>
                        <a:rPr lang="en-US" sz="1100" b="1" dirty="0" smtClean="0">
                          <a:solidFill>
                            <a:schemeClr val="tx1"/>
                          </a:solidFill>
                        </a:rPr>
                        <a:t>(839/1207)</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3418693148"/>
                  </a:ext>
                </a:extLst>
              </a:tr>
              <a:tr h="37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Mthatha</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6.66%</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2.12%</a:t>
                      </a:r>
                    </a:p>
                    <a:p>
                      <a:pPr algn="ctr"/>
                      <a:r>
                        <a:rPr lang="en-US" sz="1100" b="1" dirty="0" smtClean="0">
                          <a:solidFill>
                            <a:schemeClr val="tx1"/>
                          </a:solidFill>
                        </a:rPr>
                        <a:t>(81/3825)</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6.67%</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3.25%</a:t>
                      </a:r>
                    </a:p>
                    <a:p>
                      <a:pPr algn="ctr"/>
                      <a:r>
                        <a:rPr lang="en-US" sz="1100" b="1" dirty="0" smtClean="0">
                          <a:solidFill>
                            <a:schemeClr val="tx1"/>
                          </a:solidFill>
                        </a:rPr>
                        <a:t>(119/3664)</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6.67%</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3.64%</a:t>
                      </a:r>
                    </a:p>
                    <a:p>
                      <a:pPr algn="ctr"/>
                      <a:r>
                        <a:rPr lang="en-US" sz="1100" b="1" dirty="0" smtClean="0">
                          <a:solidFill>
                            <a:schemeClr val="tx1"/>
                          </a:solidFill>
                        </a:rPr>
                        <a:t>(133/3651)</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40%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11.67%</a:t>
                      </a:r>
                    </a:p>
                    <a:p>
                      <a:pPr algn="ctr"/>
                      <a:r>
                        <a:rPr lang="en-US" sz="1100" b="1" dirty="0" smtClean="0">
                          <a:solidFill>
                            <a:schemeClr val="tx1"/>
                          </a:solidFill>
                        </a:rPr>
                        <a:t>(426/3651)</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37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Sada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6.66%</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a:t>
                      </a:r>
                    </a:p>
                    <a:p>
                      <a:pPr algn="ctr"/>
                      <a:r>
                        <a:rPr lang="en-US" sz="1100" b="1" dirty="0" smtClean="0">
                          <a:solidFill>
                            <a:schemeClr val="tx1"/>
                          </a:solidFill>
                        </a:rPr>
                        <a:t>(0/2611)</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6.67%</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a:t>
                      </a:r>
                    </a:p>
                    <a:p>
                      <a:pPr algn="ctr"/>
                      <a:r>
                        <a:rPr lang="en-US" sz="1100" b="1" dirty="0" smtClean="0">
                          <a:solidFill>
                            <a:schemeClr val="tx1"/>
                          </a:solidFill>
                        </a:rPr>
                        <a:t>(0/2593)</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6.67%</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a:t>
                      </a:r>
                    </a:p>
                    <a:p>
                      <a:pPr algn="ctr"/>
                      <a:r>
                        <a:rPr lang="en-US" sz="1100" b="1" dirty="0" smtClean="0">
                          <a:solidFill>
                            <a:schemeClr val="tx1"/>
                          </a:solidFill>
                        </a:rPr>
                        <a:t>(0/2746)</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40%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a:t>
                      </a:r>
                    </a:p>
                    <a:p>
                      <a:pPr algn="ctr"/>
                      <a:r>
                        <a:rPr lang="en-US" sz="1100" b="1" dirty="0" smtClean="0">
                          <a:solidFill>
                            <a:schemeClr val="tx1"/>
                          </a:solidFill>
                        </a:rPr>
                        <a:t>(0/2746)</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375654">
                <a:tc>
                  <a:txBody>
                    <a:bodyPr/>
                    <a:lstStyle/>
                    <a:p>
                      <a:r>
                        <a:rPr lang="en-ZA" sz="1200" b="1" dirty="0" smtClean="0">
                          <a:solidFill>
                            <a:schemeClr val="tx1"/>
                          </a:solidFill>
                          <a:latin typeface="Calibri Light" panose="020F0302020204030204" pitchFamily="34" charset="0"/>
                          <a:cs typeface="Calibri Light" panose="020F0302020204030204" pitchFamily="34" charset="0"/>
                        </a:rPr>
                        <a:t>St Albans</a:t>
                      </a:r>
                      <a:endParaRPr lang="en-ZA" sz="12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6.66%</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2.09%</a:t>
                      </a:r>
                    </a:p>
                    <a:p>
                      <a:pPr algn="ctr"/>
                      <a:r>
                        <a:rPr lang="en-US" sz="1100" b="1" dirty="0" smtClean="0">
                          <a:solidFill>
                            <a:schemeClr val="tx1"/>
                          </a:solidFill>
                        </a:rPr>
                        <a:t>(108/5161)</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6.67%</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3.05%</a:t>
                      </a:r>
                    </a:p>
                    <a:p>
                      <a:pPr algn="ctr"/>
                      <a:r>
                        <a:rPr lang="en-US" sz="1100" b="1" dirty="0" smtClean="0">
                          <a:solidFill>
                            <a:schemeClr val="tx1"/>
                          </a:solidFill>
                        </a:rPr>
                        <a:t>(156/5120)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6.67%</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5.01%</a:t>
                      </a:r>
                    </a:p>
                    <a:p>
                      <a:pPr algn="ctr"/>
                      <a:r>
                        <a:rPr lang="en-US" sz="1100" b="1" dirty="0" smtClean="0">
                          <a:solidFill>
                            <a:schemeClr val="tx1"/>
                          </a:solidFill>
                        </a:rPr>
                        <a:t>(255/5090)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40%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18.19%</a:t>
                      </a:r>
                    </a:p>
                    <a:p>
                      <a:pPr algn="ctr"/>
                      <a:r>
                        <a:rPr lang="en-US" sz="1100" b="1" dirty="0" smtClean="0">
                          <a:solidFill>
                            <a:schemeClr val="tx1"/>
                          </a:solidFill>
                        </a:rPr>
                        <a:t>(926/5090)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694879642"/>
                  </a:ext>
                </a:extLst>
              </a:tr>
            </a:tbl>
          </a:graphicData>
        </a:graphic>
      </p:graphicFrame>
    </p:spTree>
    <p:extLst>
      <p:ext uri="{BB962C8B-B14F-4D97-AF65-F5344CB8AC3E}">
        <p14:creationId xmlns:p14="http://schemas.microsoft.com/office/powerpoint/2010/main" val="31915057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 xmlns:a16="http://schemas.microsoft.com/office/drawing/2014/main" id="{935013CF-ED1D-4C99-9BBC-342742B95A80}"/>
              </a:ext>
            </a:extLst>
          </p:cNvPr>
          <p:cNvSpPr/>
          <p:nvPr/>
        </p:nvSpPr>
        <p:spPr>
          <a:xfrm rot="5400000">
            <a:off x="4978797" y="-4962128"/>
            <a:ext cx="1124744"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9" name="TextBox 8"/>
          <p:cNvSpPr txBox="1"/>
          <p:nvPr/>
        </p:nvSpPr>
        <p:spPr>
          <a:xfrm>
            <a:off x="196022" y="1297976"/>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a:t>
            </a:r>
            <a:r>
              <a:rPr lang="en-GB" sz="1800" b="1" kern="0" dirty="0" smtClean="0">
                <a:solidFill>
                  <a:prstClr val="black"/>
                </a:solidFill>
              </a:rPr>
              <a:t>3. </a:t>
            </a:r>
            <a:r>
              <a:rPr lang="en-GB" sz="1800" b="1" kern="0" dirty="0">
                <a:solidFill>
                  <a:prstClr val="black"/>
                </a:solidFill>
              </a:rPr>
              <a:t>SOURCE OF </a:t>
            </a:r>
            <a:r>
              <a:rPr lang="en-GB" sz="1800" b="1" kern="0" dirty="0" smtClean="0">
                <a:solidFill>
                  <a:prstClr val="black"/>
                </a:solidFill>
              </a:rPr>
              <a:t>UNDER-ACHIEVEMENT AT CORRECTIONAL CENTRE LEVEL</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2977329381"/>
              </p:ext>
            </p:extLst>
          </p:nvPr>
        </p:nvGraphicFramePr>
        <p:xfrm>
          <a:off x="203200" y="1772816"/>
          <a:ext cx="11518899" cy="2402205"/>
        </p:xfrm>
        <a:graphic>
          <a:graphicData uri="http://schemas.openxmlformats.org/drawingml/2006/table">
            <a:tbl>
              <a:tblPr firstRow="1" bandRow="1"/>
              <a:tblGrid>
                <a:gridCol w="1271588">
                  <a:extLst>
                    <a:ext uri="{9D8B030D-6E8A-4147-A177-3AD203B41FA5}">
                      <a16:colId xmlns="" xmlns:a16="http://schemas.microsoft.com/office/drawing/2014/main" val="3171785473"/>
                    </a:ext>
                  </a:extLst>
                </a:gridCol>
                <a:gridCol w="2019526">
                  <a:extLst>
                    <a:ext uri="{9D8B030D-6E8A-4147-A177-3AD203B41FA5}">
                      <a16:colId xmlns="" xmlns:a16="http://schemas.microsoft.com/office/drawing/2014/main" val="3307568538"/>
                    </a:ext>
                  </a:extLst>
                </a:gridCol>
                <a:gridCol w="1645557">
                  <a:extLst>
                    <a:ext uri="{9D8B030D-6E8A-4147-A177-3AD203B41FA5}">
                      <a16:colId xmlns="" xmlns:a16="http://schemas.microsoft.com/office/drawing/2014/main" val="3177246977"/>
                    </a:ext>
                  </a:extLst>
                </a:gridCol>
                <a:gridCol w="1645557">
                  <a:extLst>
                    <a:ext uri="{9D8B030D-6E8A-4147-A177-3AD203B41FA5}">
                      <a16:colId xmlns="" xmlns:a16="http://schemas.microsoft.com/office/drawing/2014/main" val="1905890460"/>
                    </a:ext>
                  </a:extLst>
                </a:gridCol>
                <a:gridCol w="1645557">
                  <a:extLst>
                    <a:ext uri="{9D8B030D-6E8A-4147-A177-3AD203B41FA5}">
                      <a16:colId xmlns="" xmlns:a16="http://schemas.microsoft.com/office/drawing/2014/main" val="551651354"/>
                    </a:ext>
                  </a:extLst>
                </a:gridCol>
                <a:gridCol w="1645557">
                  <a:extLst>
                    <a:ext uri="{9D8B030D-6E8A-4147-A177-3AD203B41FA5}">
                      <a16:colId xmlns="" xmlns:a16="http://schemas.microsoft.com/office/drawing/2014/main" val="106908959"/>
                    </a:ext>
                  </a:extLst>
                </a:gridCol>
                <a:gridCol w="1645557">
                  <a:extLst>
                    <a:ext uri="{9D8B030D-6E8A-4147-A177-3AD203B41FA5}">
                      <a16:colId xmlns="" xmlns:a16="http://schemas.microsoft.com/office/drawing/2014/main" val="2307743238"/>
                    </a:ext>
                  </a:extLst>
                </a:gridCol>
              </a:tblGrid>
              <a:tr h="375654">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Q2 TARGET 2020/21</a:t>
                      </a:r>
                      <a:endParaRPr lang="en-US" sz="12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QUARTER 2</a:t>
                      </a:r>
                      <a:br>
                        <a:rPr lang="en-US" sz="1200" b="1" kern="1200" dirty="0" smtClean="0">
                          <a:solidFill>
                            <a:schemeClr val="bg1"/>
                          </a:solidFill>
                          <a:latin typeface="Arial"/>
                          <a:ea typeface=""/>
                          <a:cs typeface="Arial"/>
                        </a:rPr>
                      </a:br>
                      <a:r>
                        <a:rPr lang="en-US" sz="1200" b="1" kern="1200" dirty="0" smtClean="0">
                          <a:solidFill>
                            <a:schemeClr val="bg1"/>
                          </a:solidFill>
                          <a:latin typeface="Arial"/>
                          <a:ea typeface=""/>
                          <a:cs typeface="Arial"/>
                        </a:rPr>
                        <a:t>PERFORMANCE</a:t>
                      </a:r>
                      <a:endParaRPr lang="en-US" sz="1200" b="1" kern="1200" dirty="0">
                        <a:solidFill>
                          <a:schemeClr val="bg1"/>
                        </a:solidFill>
                        <a:latin typeface="Arial"/>
                        <a:ea typeface=""/>
                        <a:cs typeface="Arial"/>
                      </a:endParaRP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000" b="1" kern="1200" dirty="0" smtClean="0">
                          <a:solidFill>
                            <a:schemeClr val="bg1"/>
                          </a:solidFill>
                          <a:latin typeface="Arial"/>
                          <a:ea typeface=""/>
                          <a:cs typeface="Arial"/>
                        </a:rPr>
                        <a:t>MANAGEMENT AREAS THAT CONTRIBUTED TOWARDS UNDER-ACHIEVEMENT </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CORRECTIONAL CENTRE</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REASONS FOR UNDER</a:t>
                      </a:r>
                    </a:p>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PERFORMANCE</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ROOT CAUSES</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ASSOCIATED RISKS </a:t>
                      </a:r>
                      <a:endParaRPr lang="en-ZA"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 xmlns:a16="http://schemas.microsoft.com/office/drawing/2014/main" val="2208647457"/>
                  </a:ext>
                </a:extLst>
              </a:tr>
              <a:tr h="360040">
                <a:tc rowSpan="3">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40%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lumMod val="95000"/>
                              <a:lumOff val="5000"/>
                            </a:schemeClr>
                          </a:solidFill>
                          <a:latin typeface="Calibri Light" panose="020F0302020204030204" pitchFamily="34" charset="0"/>
                          <a:cs typeface="Calibri Light" panose="020F0302020204030204" pitchFamily="34" charset="0"/>
                        </a:rPr>
                        <a:t>24.35%(327/1343)</a:t>
                      </a:r>
                      <a:endParaRPr lang="en-US" sz="1100" b="1" dirty="0">
                        <a:solidFill>
                          <a:schemeClr val="tx1">
                            <a:lumMod val="95000"/>
                            <a:lumOff val="5000"/>
                          </a:schemeClr>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3">
                  <a:txBody>
                    <a:bodyPr/>
                    <a:lstStyle/>
                    <a:p>
                      <a:pPr algn="ctr"/>
                      <a:r>
                        <a:rPr lang="en-US" sz="1100" b="1" dirty="0" smtClean="0">
                          <a:solidFill>
                            <a:schemeClr val="tx1">
                              <a:lumMod val="95000"/>
                              <a:lumOff val="5000"/>
                            </a:schemeClr>
                          </a:solidFill>
                          <a:latin typeface="Calibri Light" panose="020F0302020204030204" pitchFamily="34" charset="0"/>
                          <a:cs typeface="Calibri Light" panose="020F0302020204030204" pitchFamily="34" charset="0"/>
                        </a:rPr>
                        <a:t>East London</a:t>
                      </a:r>
                    </a:p>
                    <a:p>
                      <a:pPr algn="ctr"/>
                      <a:r>
                        <a:rPr lang="en-US" sz="1100" b="1" dirty="0" smtClean="0">
                          <a:solidFill>
                            <a:schemeClr val="tx1">
                              <a:lumMod val="95000"/>
                              <a:lumOff val="5000"/>
                            </a:schemeClr>
                          </a:solidFill>
                          <a:latin typeface="Calibri Light" panose="020F0302020204030204" pitchFamily="34" charset="0"/>
                          <a:cs typeface="Calibri Light" panose="020F0302020204030204" pitchFamily="34" charset="0"/>
                        </a:rPr>
                        <a:t>(All</a:t>
                      </a:r>
                      <a:r>
                        <a:rPr lang="en-US" sz="1100" b="1" baseline="0" dirty="0" smtClean="0">
                          <a:solidFill>
                            <a:schemeClr val="tx1">
                              <a:lumMod val="95000"/>
                              <a:lumOff val="5000"/>
                            </a:schemeClr>
                          </a:solidFill>
                          <a:latin typeface="Calibri Light" panose="020F0302020204030204" pitchFamily="34" charset="0"/>
                          <a:cs typeface="Calibri Light" panose="020F0302020204030204" pitchFamily="34" charset="0"/>
                        </a:rPr>
                        <a:t> Correctional Centres)</a:t>
                      </a:r>
                      <a:endParaRPr lang="en-US" sz="1100" b="1" dirty="0">
                        <a:solidFill>
                          <a:schemeClr val="tx1">
                            <a:lumMod val="95000"/>
                            <a:lumOff val="5000"/>
                          </a:schemeClr>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lumMod val="95000"/>
                              <a:lumOff val="5000"/>
                            </a:schemeClr>
                          </a:solidFill>
                          <a:latin typeface="Calibri Light" panose="020F0302020204030204" pitchFamily="34" charset="0"/>
                          <a:cs typeface="Calibri Light" panose="020F0302020204030204" pitchFamily="34" charset="0"/>
                        </a:rPr>
                        <a:t>East London Maximum</a:t>
                      </a:r>
                      <a:r>
                        <a:rPr lang="en-US" sz="1100" b="1" baseline="0" dirty="0" smtClean="0">
                          <a:solidFill>
                            <a:schemeClr val="tx1">
                              <a:lumMod val="95000"/>
                              <a:lumOff val="5000"/>
                            </a:schemeClr>
                          </a:solidFill>
                          <a:latin typeface="Calibri Light" panose="020F0302020204030204" pitchFamily="34" charset="0"/>
                          <a:cs typeface="Calibri Light" panose="020F0302020204030204" pitchFamily="34" charset="0"/>
                        </a:rPr>
                        <a:t> </a:t>
                      </a:r>
                      <a:endParaRPr lang="en-US" sz="1100" b="1" dirty="0">
                        <a:solidFill>
                          <a:schemeClr val="tx1">
                            <a:lumMod val="95000"/>
                            <a:lumOff val="5000"/>
                          </a:schemeClr>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lumMod val="95000"/>
                              <a:lumOff val="5000"/>
                            </a:schemeClr>
                          </a:solidFill>
                          <a:latin typeface="Calibri Light" panose="020F0302020204030204" pitchFamily="34" charset="0"/>
                          <a:cs typeface="Calibri Light" panose="020F0302020204030204" pitchFamily="34" charset="0"/>
                        </a:rPr>
                        <a:t>Limited engagement of inmates in programmes and services</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3">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lumMod val="95000"/>
                              <a:lumOff val="5000"/>
                            </a:schemeClr>
                          </a:solidFill>
                          <a:latin typeface="Calibri Light" panose="020F0302020204030204" pitchFamily="34" charset="0"/>
                          <a:cs typeface="Calibri Light" panose="020F0302020204030204" pitchFamily="34" charset="0"/>
                        </a:rPr>
                        <a:t>During</a:t>
                      </a:r>
                      <a:r>
                        <a:rPr lang="en-US" sz="1100" b="1" baseline="0" dirty="0" smtClean="0">
                          <a:solidFill>
                            <a:schemeClr val="tx1">
                              <a:lumMod val="95000"/>
                              <a:lumOff val="5000"/>
                            </a:schemeClr>
                          </a:solidFill>
                          <a:latin typeface="Calibri Light" panose="020F0302020204030204" pitchFamily="34" charset="0"/>
                          <a:cs typeface="Calibri Light" panose="020F0302020204030204" pitchFamily="34" charset="0"/>
                        </a:rPr>
                        <a:t> lock down Spiritual Workers did not render services</a:t>
                      </a:r>
                      <a:endParaRPr lang="en-US" sz="1100" b="1" dirty="0" smtClean="0">
                        <a:solidFill>
                          <a:schemeClr val="tx1">
                            <a:lumMod val="95000"/>
                            <a:lumOff val="5000"/>
                          </a:schemeClr>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3">
                  <a:txBody>
                    <a:bodyPr/>
                    <a:lstStyle/>
                    <a:p>
                      <a:pPr algn="ctr"/>
                      <a:r>
                        <a:rPr lang="en-US" sz="1100" b="1" dirty="0" smtClean="0">
                          <a:solidFill>
                            <a:schemeClr val="tx1">
                              <a:lumMod val="95000"/>
                              <a:lumOff val="5000"/>
                            </a:schemeClr>
                          </a:solidFill>
                          <a:latin typeface="Calibri Light" panose="020F0302020204030204" pitchFamily="34" charset="0"/>
                          <a:cs typeface="Calibri Light" panose="020F0302020204030204" pitchFamily="34" charset="0"/>
                        </a:rPr>
                        <a:t>Capacity for</a:t>
                      </a:r>
                      <a:r>
                        <a:rPr lang="en-US" sz="1100" b="1" baseline="0" dirty="0" smtClean="0">
                          <a:solidFill>
                            <a:schemeClr val="tx1">
                              <a:lumMod val="95000"/>
                              <a:lumOff val="5000"/>
                            </a:schemeClr>
                          </a:solidFill>
                          <a:latin typeface="Calibri Light" panose="020F0302020204030204" pitchFamily="34" charset="0"/>
                          <a:cs typeface="Calibri Light" panose="020F0302020204030204" pitchFamily="34" charset="0"/>
                        </a:rPr>
                        <a:t> rendering of services was depleted</a:t>
                      </a:r>
                      <a:endParaRPr lang="en-US" sz="1100" b="1" dirty="0">
                        <a:solidFill>
                          <a:schemeClr val="tx1">
                            <a:lumMod val="95000"/>
                            <a:lumOff val="5000"/>
                          </a:schemeClr>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60040">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lumMod val="95000"/>
                              <a:lumOff val="5000"/>
                            </a:schemeClr>
                          </a:solidFill>
                          <a:latin typeface="Calibri Light" panose="020F0302020204030204" pitchFamily="34" charset="0"/>
                          <a:cs typeface="Calibri Light" panose="020F0302020204030204" pitchFamily="34" charset="0"/>
                        </a:rPr>
                        <a:t>19.45%(198/1018)</a:t>
                      </a:r>
                      <a:endParaRPr lang="en-US" sz="1100" b="1" dirty="0">
                        <a:solidFill>
                          <a:schemeClr val="tx1">
                            <a:lumMod val="95000"/>
                            <a:lumOff val="5000"/>
                          </a:schemeClr>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lumMod val="95000"/>
                            <a:lumOff val="5000"/>
                          </a:schemeClr>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lumMod val="95000"/>
                              <a:lumOff val="5000"/>
                            </a:schemeClr>
                          </a:solidFill>
                          <a:latin typeface="Calibri Light" panose="020F0302020204030204" pitchFamily="34" charset="0"/>
                          <a:cs typeface="Calibri Light" panose="020F0302020204030204" pitchFamily="34" charset="0"/>
                        </a:rPr>
                        <a:t>East London Remand </a:t>
                      </a:r>
                      <a:endParaRPr lang="en-US" sz="1100" b="1" dirty="0">
                        <a:solidFill>
                          <a:schemeClr val="tx1">
                            <a:lumMod val="95000"/>
                            <a:lumOff val="5000"/>
                          </a:schemeClr>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lumMod val="95000"/>
                              <a:lumOff val="5000"/>
                            </a:schemeClr>
                          </a:solidFill>
                          <a:latin typeface="Calibri Light" panose="020F0302020204030204" pitchFamily="34" charset="0"/>
                          <a:cs typeface="Calibri Light" panose="020F0302020204030204" pitchFamily="34" charset="0"/>
                        </a:rPr>
                        <a:t>Limited engagement of inmates in programmes and services</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lumMod val="95000"/>
                            <a:lumOff val="5000"/>
                          </a:schemeClr>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lumMod val="95000"/>
                            <a:lumOff val="5000"/>
                          </a:schemeClr>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60040">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lumMod val="95000"/>
                              <a:lumOff val="5000"/>
                            </a:schemeClr>
                          </a:solidFill>
                          <a:latin typeface="Calibri Light" panose="020F0302020204030204" pitchFamily="34" charset="0"/>
                          <a:cs typeface="Calibri Light" panose="020F0302020204030204" pitchFamily="34" charset="0"/>
                        </a:rPr>
                        <a:t>31.77%(367/1155)</a:t>
                      </a:r>
                      <a:endParaRPr lang="en-US" sz="1100" b="1" dirty="0">
                        <a:solidFill>
                          <a:schemeClr val="tx1">
                            <a:lumMod val="95000"/>
                            <a:lumOff val="5000"/>
                          </a:schemeClr>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lumMod val="95000"/>
                            <a:lumOff val="5000"/>
                          </a:schemeClr>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baseline="0" dirty="0" smtClean="0">
                          <a:solidFill>
                            <a:schemeClr val="tx1">
                              <a:lumMod val="95000"/>
                              <a:lumOff val="5000"/>
                            </a:schemeClr>
                          </a:solidFill>
                          <a:latin typeface="Calibri Light" panose="020F0302020204030204" pitchFamily="34" charset="0"/>
                          <a:cs typeface="Calibri Light" panose="020F0302020204030204" pitchFamily="34" charset="0"/>
                        </a:rPr>
                        <a:t>Mdantsane</a:t>
                      </a:r>
                      <a:endParaRPr lang="en-US" sz="1100" b="1" dirty="0">
                        <a:solidFill>
                          <a:schemeClr val="tx1">
                            <a:lumMod val="95000"/>
                            <a:lumOff val="5000"/>
                          </a:schemeClr>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lumMod val="95000"/>
                              <a:lumOff val="5000"/>
                            </a:schemeClr>
                          </a:solidFill>
                          <a:latin typeface="Calibri Light" panose="020F0302020204030204" pitchFamily="34" charset="0"/>
                          <a:cs typeface="Calibri Light" panose="020F0302020204030204" pitchFamily="34" charset="0"/>
                        </a:rPr>
                        <a:t>Limited engagement of inmates in programmes and services</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lumMod val="95000"/>
                            <a:lumOff val="5000"/>
                          </a:schemeClr>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lumMod val="95000"/>
                            <a:lumOff val="5000"/>
                          </a:schemeClr>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chemeClr val="bg1"/>
                </a:solidFill>
                <a:latin typeface="Arial Black" panose="020B0A04020102020204" pitchFamily="34" charset="0"/>
              </a:rPr>
              <a:t>PERFORMANCE INDICATOR NOT ACHIEVED:</a:t>
            </a:r>
          </a:p>
          <a:p>
            <a:pPr>
              <a:spcAft>
                <a:spcPts val="600"/>
              </a:spcAft>
            </a:pPr>
            <a:r>
              <a:rPr lang="en-US" sz="2400" kern="0" dirty="0">
                <a:solidFill>
                  <a:schemeClr val="bg1"/>
                </a:solidFill>
                <a:latin typeface="Arial Black" panose="020B0A04020102020204" pitchFamily="34" charset="0"/>
              </a:rPr>
              <a:t>Percentage  inmates receiving spiritual care </a:t>
            </a:r>
            <a:r>
              <a:rPr lang="en-US" sz="2400" kern="0" dirty="0" smtClean="0">
                <a:solidFill>
                  <a:schemeClr val="bg1"/>
                </a:solidFill>
                <a:latin typeface="Arial Black" panose="020B0A04020102020204" pitchFamily="34" charset="0"/>
              </a:rPr>
              <a:t>services</a:t>
            </a:r>
            <a:endParaRPr lang="en-US" sz="2400" kern="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9081526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 xmlns:a16="http://schemas.microsoft.com/office/drawing/2014/main" id="{935013CF-ED1D-4C99-9BBC-342742B95A80}"/>
              </a:ext>
            </a:extLst>
          </p:cNvPr>
          <p:cNvSpPr/>
          <p:nvPr/>
        </p:nvSpPr>
        <p:spPr>
          <a:xfrm rot="5400000">
            <a:off x="4978797" y="-4962128"/>
            <a:ext cx="1124744"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9" name="TextBox 8"/>
          <p:cNvSpPr txBox="1"/>
          <p:nvPr/>
        </p:nvSpPr>
        <p:spPr>
          <a:xfrm>
            <a:off x="196022" y="1297976"/>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a:t>
            </a:r>
            <a:r>
              <a:rPr lang="en-GB" sz="1800" b="1" kern="0" dirty="0" smtClean="0">
                <a:solidFill>
                  <a:prstClr val="black"/>
                </a:solidFill>
              </a:rPr>
              <a:t>3. </a:t>
            </a:r>
            <a:r>
              <a:rPr lang="en-GB" sz="1800" b="1" kern="0" dirty="0">
                <a:solidFill>
                  <a:prstClr val="black"/>
                </a:solidFill>
              </a:rPr>
              <a:t>SOURCE OF </a:t>
            </a:r>
            <a:r>
              <a:rPr lang="en-GB" sz="1800" b="1" kern="0" dirty="0" smtClean="0">
                <a:solidFill>
                  <a:prstClr val="black"/>
                </a:solidFill>
              </a:rPr>
              <a:t>UNDER-ACHIEVEMENT AT CORRECTIONAL CENTRE LEVEL</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1993426717"/>
              </p:ext>
            </p:extLst>
          </p:nvPr>
        </p:nvGraphicFramePr>
        <p:xfrm>
          <a:off x="203200" y="1772816"/>
          <a:ext cx="11518899" cy="4496458"/>
        </p:xfrm>
        <a:graphic>
          <a:graphicData uri="http://schemas.openxmlformats.org/drawingml/2006/table">
            <a:tbl>
              <a:tblPr firstRow="1" bandRow="1"/>
              <a:tblGrid>
                <a:gridCol w="1271588">
                  <a:extLst>
                    <a:ext uri="{9D8B030D-6E8A-4147-A177-3AD203B41FA5}">
                      <a16:colId xmlns="" xmlns:a16="http://schemas.microsoft.com/office/drawing/2014/main" val="3171785473"/>
                    </a:ext>
                  </a:extLst>
                </a:gridCol>
                <a:gridCol w="2019526">
                  <a:extLst>
                    <a:ext uri="{9D8B030D-6E8A-4147-A177-3AD203B41FA5}">
                      <a16:colId xmlns="" xmlns:a16="http://schemas.microsoft.com/office/drawing/2014/main" val="3307568538"/>
                    </a:ext>
                  </a:extLst>
                </a:gridCol>
                <a:gridCol w="1645557">
                  <a:extLst>
                    <a:ext uri="{9D8B030D-6E8A-4147-A177-3AD203B41FA5}">
                      <a16:colId xmlns="" xmlns:a16="http://schemas.microsoft.com/office/drawing/2014/main" val="3177246977"/>
                    </a:ext>
                  </a:extLst>
                </a:gridCol>
                <a:gridCol w="1645557">
                  <a:extLst>
                    <a:ext uri="{9D8B030D-6E8A-4147-A177-3AD203B41FA5}">
                      <a16:colId xmlns="" xmlns:a16="http://schemas.microsoft.com/office/drawing/2014/main" val="1905890460"/>
                    </a:ext>
                  </a:extLst>
                </a:gridCol>
                <a:gridCol w="1645557">
                  <a:extLst>
                    <a:ext uri="{9D8B030D-6E8A-4147-A177-3AD203B41FA5}">
                      <a16:colId xmlns="" xmlns:a16="http://schemas.microsoft.com/office/drawing/2014/main" val="551651354"/>
                    </a:ext>
                  </a:extLst>
                </a:gridCol>
                <a:gridCol w="1645557">
                  <a:extLst>
                    <a:ext uri="{9D8B030D-6E8A-4147-A177-3AD203B41FA5}">
                      <a16:colId xmlns="" xmlns:a16="http://schemas.microsoft.com/office/drawing/2014/main" val="106908959"/>
                    </a:ext>
                  </a:extLst>
                </a:gridCol>
                <a:gridCol w="1645557">
                  <a:extLst>
                    <a:ext uri="{9D8B030D-6E8A-4147-A177-3AD203B41FA5}">
                      <a16:colId xmlns="" xmlns:a16="http://schemas.microsoft.com/office/drawing/2014/main" val="2307743238"/>
                    </a:ext>
                  </a:extLst>
                </a:gridCol>
              </a:tblGrid>
              <a:tr h="375654">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Q2 TARGET 2020/21</a:t>
                      </a:r>
                      <a:endParaRPr lang="en-US" sz="12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QUARTER 2</a:t>
                      </a:r>
                      <a:br>
                        <a:rPr lang="en-US" sz="1200" b="1" kern="1200" dirty="0" smtClean="0">
                          <a:solidFill>
                            <a:schemeClr val="bg1"/>
                          </a:solidFill>
                          <a:latin typeface="Arial"/>
                          <a:ea typeface=""/>
                          <a:cs typeface="Arial"/>
                        </a:rPr>
                      </a:br>
                      <a:r>
                        <a:rPr lang="en-US" sz="1200" b="1" kern="1200" dirty="0" smtClean="0">
                          <a:solidFill>
                            <a:schemeClr val="bg1"/>
                          </a:solidFill>
                          <a:latin typeface="Arial"/>
                          <a:ea typeface=""/>
                          <a:cs typeface="Arial"/>
                        </a:rPr>
                        <a:t>PERFORMANCE</a:t>
                      </a:r>
                      <a:endParaRPr lang="en-US" sz="1200" b="1" kern="1200" dirty="0">
                        <a:solidFill>
                          <a:schemeClr val="bg1"/>
                        </a:solidFill>
                        <a:latin typeface="Arial"/>
                        <a:ea typeface=""/>
                        <a:cs typeface="Arial"/>
                      </a:endParaRP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000" b="1" kern="1200" dirty="0" smtClean="0">
                          <a:solidFill>
                            <a:schemeClr val="bg1"/>
                          </a:solidFill>
                          <a:latin typeface="Arial"/>
                          <a:ea typeface=""/>
                          <a:cs typeface="Arial"/>
                        </a:rPr>
                        <a:t>MANAGEMENT AREAS THAT CONTRIBUTED TOWARDS UNDER-ACHIEVEMENT </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CORRECTIONAL CENTRE</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REASONS FOR UNDER</a:t>
                      </a:r>
                    </a:p>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PERFORMANCE</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ROOT CAUSES</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ASSOCIATED RISKS </a:t>
                      </a:r>
                      <a:endParaRPr lang="en-ZA"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 xmlns:a16="http://schemas.microsoft.com/office/drawing/2014/main" val="2208647457"/>
                  </a:ext>
                </a:extLst>
              </a:tr>
              <a:tr h="821035">
                <a:tc rowSpan="9">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40%</a:t>
                      </a:r>
                    </a:p>
                    <a:p>
                      <a:pPr marL="0" marR="0" indent="0" algn="ctr" defTabSz="914331"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lumMod val="95000"/>
                              <a:lumOff val="5000"/>
                            </a:schemeClr>
                          </a:solidFill>
                          <a:latin typeface="Calibri" panose="020F0502020204030204" pitchFamily="34" charset="0"/>
                          <a:cs typeface="Calibri" panose="020F0502020204030204" pitchFamily="34" charset="0"/>
                        </a:rPr>
                        <a:t>27.27%(6/22)</a:t>
                      </a: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9">
                  <a:txBody>
                    <a:bodyPr/>
                    <a:lstStyle/>
                    <a:p>
                      <a:pPr algn="ctr"/>
                      <a:r>
                        <a:rPr lang="en-US" sz="1100" b="1" dirty="0" smtClean="0">
                          <a:solidFill>
                            <a:schemeClr val="tx1">
                              <a:lumMod val="95000"/>
                              <a:lumOff val="5000"/>
                            </a:schemeClr>
                          </a:solidFill>
                          <a:latin typeface="Calibri" panose="020F0502020204030204" pitchFamily="34" charset="0"/>
                          <a:cs typeface="Calibri" panose="020F0502020204030204" pitchFamily="34" charset="0"/>
                        </a:rPr>
                        <a:t>Mthatha</a:t>
                      </a: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lumMod val="95000"/>
                              <a:lumOff val="5000"/>
                            </a:schemeClr>
                          </a:solidFill>
                          <a:latin typeface="Calibri" panose="020F0502020204030204" pitchFamily="34" charset="0"/>
                          <a:cs typeface="Calibri" panose="020F0502020204030204" pitchFamily="34" charset="0"/>
                        </a:rPr>
                        <a:t>Elliotdale</a:t>
                      </a: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lumMod val="95000"/>
                              <a:lumOff val="5000"/>
                            </a:schemeClr>
                          </a:solidFill>
                          <a:latin typeface="Calibri" panose="020F0502020204030204" pitchFamily="34" charset="0"/>
                          <a:cs typeface="Calibri" panose="020F0502020204030204" pitchFamily="34" charset="0"/>
                        </a:rPr>
                        <a:t>Limited engagement of inmates in programmes and services</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lumMod val="95000"/>
                              <a:lumOff val="5000"/>
                            </a:schemeClr>
                          </a:solidFill>
                          <a:latin typeface="Calibri" panose="020F0502020204030204" pitchFamily="34" charset="0"/>
                          <a:cs typeface="Calibri" panose="020F0502020204030204" pitchFamily="34" charset="0"/>
                        </a:rPr>
                        <a:t>During</a:t>
                      </a:r>
                      <a:r>
                        <a:rPr lang="en-US" sz="1100" b="1" baseline="0" dirty="0" smtClean="0">
                          <a:solidFill>
                            <a:schemeClr val="tx1">
                              <a:lumMod val="95000"/>
                              <a:lumOff val="5000"/>
                            </a:schemeClr>
                          </a:solidFill>
                          <a:latin typeface="Calibri" panose="020F0502020204030204" pitchFamily="34" charset="0"/>
                          <a:cs typeface="Calibri" panose="020F0502020204030204" pitchFamily="34" charset="0"/>
                        </a:rPr>
                        <a:t> lock down Spiritual Workers did not render services</a:t>
                      </a:r>
                      <a:endParaRPr lang="en-US" sz="1100" b="1" dirty="0" smtClean="0">
                        <a:solidFill>
                          <a:schemeClr val="tx1">
                            <a:lumMod val="95000"/>
                            <a:lumOff val="5000"/>
                          </a:schemeClr>
                        </a:solidFill>
                        <a:latin typeface="Calibri" panose="020F0502020204030204" pitchFamily="34" charset="0"/>
                        <a:cs typeface="Calibri" panose="020F0502020204030204" pitchFamily="34" charset="0"/>
                      </a:endParaRPr>
                    </a:p>
                    <a:p>
                      <a:pPr algn="ctr"/>
                      <a:endParaRPr lang="en-US" sz="1100" dirty="0" smtClean="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lumMod val="95000"/>
                              <a:lumOff val="5000"/>
                            </a:schemeClr>
                          </a:solidFill>
                          <a:latin typeface="Calibri" panose="020F0502020204030204" pitchFamily="34" charset="0"/>
                          <a:cs typeface="Calibri" panose="020F0502020204030204" pitchFamily="34" charset="0"/>
                        </a:rPr>
                        <a:t>Capacity for</a:t>
                      </a:r>
                      <a:r>
                        <a:rPr lang="en-US" sz="1100" b="1" baseline="0" dirty="0" smtClean="0">
                          <a:solidFill>
                            <a:schemeClr val="tx1">
                              <a:lumMod val="95000"/>
                              <a:lumOff val="5000"/>
                            </a:schemeClr>
                          </a:solidFill>
                          <a:latin typeface="Calibri" panose="020F0502020204030204" pitchFamily="34" charset="0"/>
                          <a:cs typeface="Calibri" panose="020F0502020204030204" pitchFamily="34" charset="0"/>
                        </a:rPr>
                        <a:t> rendering of services was depleted</a:t>
                      </a: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75654">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lumMod val="95000"/>
                              <a:lumOff val="5000"/>
                            </a:schemeClr>
                          </a:solidFill>
                          <a:latin typeface="Calibri" panose="020F0502020204030204" pitchFamily="34" charset="0"/>
                          <a:cs typeface="Calibri" panose="020F0502020204030204" pitchFamily="34" charset="0"/>
                        </a:rPr>
                        <a:t>21.98%(20.91)</a:t>
                      </a: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lumMod val="95000"/>
                              <a:lumOff val="5000"/>
                            </a:schemeClr>
                          </a:solidFill>
                          <a:latin typeface="Calibri" panose="020F0502020204030204" pitchFamily="34" charset="0"/>
                          <a:cs typeface="Calibri" panose="020F0502020204030204" pitchFamily="34" charset="0"/>
                        </a:rPr>
                        <a:t>Flagstaff</a:t>
                      </a:r>
                      <a:r>
                        <a:rPr lang="en-US" sz="1100" b="1" baseline="0" dirty="0" smtClean="0">
                          <a:solidFill>
                            <a:schemeClr val="tx1">
                              <a:lumMod val="95000"/>
                              <a:lumOff val="5000"/>
                            </a:schemeClr>
                          </a:solidFill>
                          <a:latin typeface="Calibri" panose="020F0502020204030204" pitchFamily="34" charset="0"/>
                          <a:cs typeface="Calibri" panose="020F0502020204030204" pitchFamily="34" charset="0"/>
                        </a:rPr>
                        <a:t> </a:t>
                      </a:r>
                      <a:endParaRPr lang="en-US" sz="1100" b="1" dirty="0" smtClean="0">
                        <a:solidFill>
                          <a:schemeClr val="tx1">
                            <a:lumMod val="95000"/>
                            <a:lumOff val="5000"/>
                          </a:schemeClr>
                        </a:solidFill>
                        <a:latin typeface="Calibri" panose="020F0502020204030204" pitchFamily="34" charset="0"/>
                        <a:cs typeface="Calibri" panose="020F0502020204030204" pitchFamily="34" charset="0"/>
                      </a:endParaRPr>
                    </a:p>
                    <a:p>
                      <a:pPr algn="ct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8">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lumMod val="95000"/>
                              <a:lumOff val="5000"/>
                            </a:schemeClr>
                          </a:solidFill>
                          <a:latin typeface="Calibri" panose="020F0502020204030204" pitchFamily="34" charset="0"/>
                          <a:cs typeface="Calibri" panose="020F0502020204030204" pitchFamily="34" charset="0"/>
                        </a:rPr>
                        <a:t>Limited engagement of inmates in programmes and services</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8">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lumMod val="95000"/>
                              <a:lumOff val="5000"/>
                            </a:schemeClr>
                          </a:solidFill>
                          <a:latin typeface="Calibri" panose="020F0502020204030204" pitchFamily="34" charset="0"/>
                          <a:cs typeface="Calibri" panose="020F0502020204030204" pitchFamily="34" charset="0"/>
                        </a:rPr>
                        <a:t>During</a:t>
                      </a:r>
                      <a:r>
                        <a:rPr lang="en-US" sz="1100" b="1" baseline="0" dirty="0" smtClean="0">
                          <a:solidFill>
                            <a:schemeClr val="tx1">
                              <a:lumMod val="95000"/>
                              <a:lumOff val="5000"/>
                            </a:schemeClr>
                          </a:solidFill>
                          <a:latin typeface="Calibri" panose="020F0502020204030204" pitchFamily="34" charset="0"/>
                          <a:cs typeface="Calibri" panose="020F0502020204030204" pitchFamily="34" charset="0"/>
                        </a:rPr>
                        <a:t> lock down Spiritual Workers did not render services</a:t>
                      </a:r>
                      <a:endParaRPr lang="en-US" sz="1100" b="1" dirty="0" smtClean="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8">
                  <a:txBody>
                    <a:bodyPr/>
                    <a:lstStyle/>
                    <a:p>
                      <a:pPr algn="ctr"/>
                      <a:r>
                        <a:rPr lang="en-US" sz="1100" b="1" dirty="0" smtClean="0">
                          <a:solidFill>
                            <a:schemeClr val="tx1">
                              <a:lumMod val="95000"/>
                              <a:lumOff val="5000"/>
                            </a:schemeClr>
                          </a:solidFill>
                          <a:latin typeface="Calibri" panose="020F0502020204030204" pitchFamily="34" charset="0"/>
                          <a:cs typeface="Calibri" panose="020F0502020204030204" pitchFamily="34" charset="0"/>
                        </a:rPr>
                        <a:t>Capacity for</a:t>
                      </a:r>
                      <a:r>
                        <a:rPr lang="en-US" sz="1100" b="1" baseline="0" dirty="0" smtClean="0">
                          <a:solidFill>
                            <a:schemeClr val="tx1">
                              <a:lumMod val="95000"/>
                              <a:lumOff val="5000"/>
                            </a:schemeClr>
                          </a:solidFill>
                          <a:latin typeface="Calibri" panose="020F0502020204030204" pitchFamily="34" charset="0"/>
                          <a:cs typeface="Calibri" panose="020F0502020204030204" pitchFamily="34" charset="0"/>
                        </a:rPr>
                        <a:t> rendering of services was depleted</a:t>
                      </a: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75654">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lumMod val="95000"/>
                              <a:lumOff val="5000"/>
                            </a:schemeClr>
                          </a:solidFill>
                          <a:latin typeface="Calibri" panose="020F0502020204030204" pitchFamily="34" charset="0"/>
                          <a:cs typeface="Calibri" panose="020F0502020204030204" pitchFamily="34" charset="0"/>
                        </a:rPr>
                        <a:t>18.18%(47/249)</a:t>
                      </a: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lumMod val="95000"/>
                              <a:lumOff val="5000"/>
                            </a:schemeClr>
                          </a:solidFill>
                          <a:latin typeface="Calibri" panose="020F0502020204030204" pitchFamily="34" charset="0"/>
                          <a:cs typeface="Calibri" panose="020F0502020204030204" pitchFamily="34" charset="0"/>
                        </a:rPr>
                        <a:t>Lusikisiki</a:t>
                      </a: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75654">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lumMod val="95000"/>
                              <a:lumOff val="5000"/>
                            </a:schemeClr>
                          </a:solidFill>
                          <a:latin typeface="Calibri" panose="020F0502020204030204" pitchFamily="34" charset="0"/>
                          <a:cs typeface="Calibri" panose="020F0502020204030204" pitchFamily="34" charset="0"/>
                        </a:rPr>
                        <a:t>25.83%(31/120)</a:t>
                      </a: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lumMod val="95000"/>
                              <a:lumOff val="5000"/>
                            </a:schemeClr>
                          </a:solidFill>
                          <a:latin typeface="Calibri" panose="020F0502020204030204" pitchFamily="34" charset="0"/>
                          <a:cs typeface="Calibri" panose="020F0502020204030204" pitchFamily="34" charset="0"/>
                        </a:rPr>
                        <a:t>Mt Ayliff</a:t>
                      </a:r>
                      <a:r>
                        <a:rPr lang="en-US" sz="1100" b="1" baseline="0" dirty="0" smtClean="0">
                          <a:solidFill>
                            <a:schemeClr val="tx1">
                              <a:lumMod val="95000"/>
                              <a:lumOff val="5000"/>
                            </a:schemeClr>
                          </a:solidFill>
                          <a:latin typeface="Calibri" panose="020F0502020204030204" pitchFamily="34" charset="0"/>
                          <a:cs typeface="Calibri" panose="020F0502020204030204" pitchFamily="34" charset="0"/>
                        </a:rPr>
                        <a:t> </a:t>
                      </a: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75654">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lumMod val="95000"/>
                              <a:lumOff val="5000"/>
                            </a:schemeClr>
                          </a:solidFill>
                          <a:latin typeface="Calibri" panose="020F0502020204030204" pitchFamily="34" charset="0"/>
                          <a:cs typeface="Calibri" panose="020F0502020204030204" pitchFamily="34" charset="0"/>
                        </a:rPr>
                        <a:t>20.69%(18/87)</a:t>
                      </a: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lumMod val="95000"/>
                              <a:lumOff val="5000"/>
                            </a:schemeClr>
                          </a:solidFill>
                          <a:latin typeface="Calibri" panose="020F0502020204030204" pitchFamily="34" charset="0"/>
                          <a:cs typeface="Calibri" panose="020F0502020204030204" pitchFamily="34" charset="0"/>
                        </a:rPr>
                        <a:t>Mqanduli</a:t>
                      </a: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75654">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lumMod val="95000"/>
                              <a:lumOff val="5000"/>
                            </a:schemeClr>
                          </a:solidFill>
                          <a:latin typeface="Calibri" panose="020F0502020204030204" pitchFamily="34" charset="0"/>
                          <a:cs typeface="Calibri" panose="020F0502020204030204" pitchFamily="34" charset="0"/>
                        </a:rPr>
                        <a:t>17.39%(16/92)</a:t>
                      </a: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lumMod val="95000"/>
                              <a:lumOff val="5000"/>
                            </a:schemeClr>
                          </a:solidFill>
                          <a:latin typeface="Calibri" panose="020F0502020204030204" pitchFamily="34" charset="0"/>
                          <a:cs typeface="Calibri" panose="020F0502020204030204" pitchFamily="34" charset="0"/>
                        </a:rPr>
                        <a:t>Ngqeleni</a:t>
                      </a: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75654">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lumMod val="95000"/>
                              <a:lumOff val="5000"/>
                            </a:schemeClr>
                          </a:solidFill>
                          <a:latin typeface="Calibri" panose="020F0502020204030204" pitchFamily="34" charset="0"/>
                          <a:cs typeface="Calibri" panose="020F0502020204030204" pitchFamily="34" charset="0"/>
                        </a:rPr>
                        <a:t>34.62%(27/78)</a:t>
                      </a: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lumMod val="95000"/>
                              <a:lumOff val="5000"/>
                            </a:schemeClr>
                          </a:solidFill>
                          <a:latin typeface="Calibri" panose="020F0502020204030204" pitchFamily="34" charset="0"/>
                          <a:cs typeface="Calibri" panose="020F0502020204030204" pitchFamily="34" charset="0"/>
                        </a:rPr>
                        <a:t>Tabankulu</a:t>
                      </a: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75654">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lumMod val="95000"/>
                              <a:lumOff val="5000"/>
                            </a:schemeClr>
                          </a:solidFill>
                          <a:latin typeface="Calibri" panose="020F0502020204030204" pitchFamily="34" charset="0"/>
                          <a:cs typeface="Calibri" panose="020F0502020204030204" pitchFamily="34" charset="0"/>
                        </a:rPr>
                        <a:t>4.82%(73/1513)</a:t>
                      </a: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lumMod val="95000"/>
                              <a:lumOff val="5000"/>
                            </a:schemeClr>
                          </a:solidFill>
                          <a:latin typeface="Calibri" panose="020F0502020204030204" pitchFamily="34" charset="0"/>
                          <a:cs typeface="Calibri" panose="020F0502020204030204" pitchFamily="34" charset="0"/>
                        </a:rPr>
                        <a:t>Mthatha</a:t>
                      </a:r>
                      <a:r>
                        <a:rPr lang="en-US" sz="1100" b="1" baseline="0" dirty="0" smtClean="0">
                          <a:solidFill>
                            <a:schemeClr val="tx1">
                              <a:lumMod val="95000"/>
                              <a:lumOff val="5000"/>
                            </a:schemeClr>
                          </a:solidFill>
                          <a:latin typeface="Calibri" panose="020F0502020204030204" pitchFamily="34" charset="0"/>
                          <a:cs typeface="Calibri" panose="020F0502020204030204" pitchFamily="34" charset="0"/>
                        </a:rPr>
                        <a:t> Medium</a:t>
                      </a: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75654">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lumMod val="95000"/>
                              <a:lumOff val="5000"/>
                            </a:schemeClr>
                          </a:solidFill>
                          <a:latin typeface="Calibri" panose="020F0502020204030204" pitchFamily="34" charset="0"/>
                          <a:cs typeface="Calibri" panose="020F0502020204030204" pitchFamily="34" charset="0"/>
                        </a:rPr>
                        <a:t>4.11%(45/1094)</a:t>
                      </a: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lumMod val="95000"/>
                              <a:lumOff val="5000"/>
                            </a:schemeClr>
                          </a:solidFill>
                          <a:latin typeface="Calibri" panose="020F0502020204030204" pitchFamily="34" charset="0"/>
                          <a:cs typeface="Calibri" panose="020F0502020204030204" pitchFamily="34" charset="0"/>
                        </a:rPr>
                        <a:t>Mthatha</a:t>
                      </a:r>
                      <a:r>
                        <a:rPr lang="en-US" sz="1100" b="1" baseline="0" dirty="0" smtClean="0">
                          <a:solidFill>
                            <a:schemeClr val="tx1">
                              <a:lumMod val="95000"/>
                              <a:lumOff val="5000"/>
                            </a:schemeClr>
                          </a:solidFill>
                          <a:latin typeface="Calibri" panose="020F0502020204030204" pitchFamily="34" charset="0"/>
                          <a:cs typeface="Calibri" panose="020F0502020204030204" pitchFamily="34" charset="0"/>
                        </a:rPr>
                        <a:t> Remand </a:t>
                      </a: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chemeClr val="bg1"/>
                </a:solidFill>
                <a:latin typeface="Arial Black" panose="020B0A04020102020204" pitchFamily="34" charset="0"/>
              </a:rPr>
              <a:t>PERFORMANCE INDICATOR NOT ACHIEVED:</a:t>
            </a:r>
          </a:p>
          <a:p>
            <a:pPr>
              <a:spcAft>
                <a:spcPts val="600"/>
              </a:spcAft>
            </a:pPr>
            <a:r>
              <a:rPr lang="en-US" sz="2400" kern="0" dirty="0">
                <a:solidFill>
                  <a:schemeClr val="bg1"/>
                </a:solidFill>
                <a:latin typeface="Arial Black" panose="020B0A04020102020204" pitchFamily="34" charset="0"/>
              </a:rPr>
              <a:t>Percentage  inmates receiving spiritual care </a:t>
            </a:r>
            <a:r>
              <a:rPr lang="en-US" sz="2400" kern="0" dirty="0" smtClean="0">
                <a:solidFill>
                  <a:schemeClr val="bg1"/>
                </a:solidFill>
                <a:latin typeface="Arial Black" panose="020B0A04020102020204" pitchFamily="34" charset="0"/>
              </a:rPr>
              <a:t>services</a:t>
            </a:r>
            <a:endParaRPr lang="en-US" sz="2400" kern="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729727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trellis">
          <a:fgClr>
            <a:srgbClr val="FFFFFF"/>
          </a:fgClr>
          <a:bgClr>
            <a:srgbClr val="BCEABC"/>
          </a:bgClr>
        </a:pattFill>
        <a:effectLst/>
      </p:bgPr>
    </p:bg>
    <p:spTree>
      <p:nvGrpSpPr>
        <p:cNvPr id="1" name=""/>
        <p:cNvGrpSpPr/>
        <p:nvPr/>
      </p:nvGrpSpPr>
      <p:grpSpPr>
        <a:xfrm>
          <a:off x="0" y="0"/>
          <a:ext cx="0" cy="0"/>
          <a:chOff x="0" y="0"/>
          <a:chExt cx="0" cy="0"/>
        </a:xfrm>
      </p:grpSpPr>
      <p:grpSp>
        <p:nvGrpSpPr>
          <p:cNvPr id="7" name="Group 6"/>
          <p:cNvGrpSpPr/>
          <p:nvPr/>
        </p:nvGrpSpPr>
        <p:grpSpPr>
          <a:xfrm>
            <a:off x="65498" y="-21773"/>
            <a:ext cx="8392701" cy="6270173"/>
            <a:chOff x="65499" y="-21773"/>
            <a:chExt cx="7302314" cy="5185651"/>
          </a:xfrm>
        </p:grpSpPr>
        <p:sp>
          <p:nvSpPr>
            <p:cNvPr id="3" name="Rectangle: Top Corners Rounded 24">
              <a:extLst>
                <a:ext uri="{FF2B5EF4-FFF2-40B4-BE49-F238E27FC236}">
                  <a16:creationId xmlns:a16="http://schemas.microsoft.com/office/drawing/2014/main" xmlns="" id="{0DC4C310-37AB-43E0-9D8B-683A5AE91EB8}"/>
                </a:ext>
              </a:extLst>
            </p:cNvPr>
            <p:cNvSpPr/>
            <p:nvPr/>
          </p:nvSpPr>
          <p:spPr>
            <a:xfrm rot="10800000">
              <a:off x="575313" y="-10887"/>
              <a:ext cx="6282685" cy="5174765"/>
            </a:xfrm>
            <a:prstGeom prst="round2SameRect">
              <a:avLst>
                <a:gd name="adj1" fmla="val 13687"/>
                <a:gd name="adj2" fmla="val 0"/>
              </a:avLst>
            </a:prstGeom>
            <a:gradFill flip="none" rotWithShape="1">
              <a:gsLst>
                <a:gs pos="99000">
                  <a:srgbClr val="00CC99"/>
                </a:gs>
                <a:gs pos="1000">
                  <a:srgbClr val="009900"/>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FFFF"/>
                </a:solidFill>
              </a:endParaRPr>
            </a:p>
          </p:txBody>
        </p:sp>
        <p:sp>
          <p:nvSpPr>
            <p:cNvPr id="5" name="Isosceles Triangle 3"/>
            <p:cNvSpPr/>
            <p:nvPr/>
          </p:nvSpPr>
          <p:spPr bwMode="auto">
            <a:xfrm>
              <a:off x="6847113" y="-21773"/>
              <a:ext cx="520700" cy="1270000"/>
            </a:xfrm>
            <a:custGeom>
              <a:avLst/>
              <a:gdLst>
                <a:gd name="connsiteX0" fmla="*/ 0 w 431800"/>
                <a:gd name="connsiteY0" fmla="*/ 1143000 h 1143000"/>
                <a:gd name="connsiteX1" fmla="*/ 215900 w 431800"/>
                <a:gd name="connsiteY1" fmla="*/ 0 h 1143000"/>
                <a:gd name="connsiteX2" fmla="*/ 431800 w 431800"/>
                <a:gd name="connsiteY2" fmla="*/ 1143000 h 1143000"/>
                <a:gd name="connsiteX3" fmla="*/ 0 w 431800"/>
                <a:gd name="connsiteY3" fmla="*/ 1143000 h 1143000"/>
                <a:gd name="connsiteX0" fmla="*/ 0 w 647700"/>
                <a:gd name="connsiteY0" fmla="*/ 1117600 h 1117600"/>
                <a:gd name="connsiteX1" fmla="*/ 647700 w 647700"/>
                <a:gd name="connsiteY1" fmla="*/ 0 h 1117600"/>
                <a:gd name="connsiteX2" fmla="*/ 431800 w 647700"/>
                <a:gd name="connsiteY2" fmla="*/ 1117600 h 1117600"/>
                <a:gd name="connsiteX3" fmla="*/ 0 w 647700"/>
                <a:gd name="connsiteY3" fmla="*/ 1117600 h 1117600"/>
                <a:gd name="connsiteX0" fmla="*/ 0 w 647700"/>
                <a:gd name="connsiteY0" fmla="*/ 1117600 h 1244600"/>
                <a:gd name="connsiteX1" fmla="*/ 647700 w 647700"/>
                <a:gd name="connsiteY1" fmla="*/ 0 h 1244600"/>
                <a:gd name="connsiteX2" fmla="*/ 558800 w 647700"/>
                <a:gd name="connsiteY2" fmla="*/ 1244600 h 1244600"/>
                <a:gd name="connsiteX3" fmla="*/ 0 w 647700"/>
                <a:gd name="connsiteY3" fmla="*/ 1117600 h 1244600"/>
                <a:gd name="connsiteX0" fmla="*/ 0 w 647700"/>
                <a:gd name="connsiteY0" fmla="*/ 1270000 h 1397000"/>
                <a:gd name="connsiteX1" fmla="*/ 647700 w 647700"/>
                <a:gd name="connsiteY1" fmla="*/ 0 h 1397000"/>
                <a:gd name="connsiteX2" fmla="*/ 558800 w 647700"/>
                <a:gd name="connsiteY2" fmla="*/ 1397000 h 1397000"/>
                <a:gd name="connsiteX3" fmla="*/ 0 w 647700"/>
                <a:gd name="connsiteY3" fmla="*/ 1270000 h 1397000"/>
                <a:gd name="connsiteX0" fmla="*/ 0 w 469900"/>
                <a:gd name="connsiteY0" fmla="*/ 1701800 h 1701800"/>
                <a:gd name="connsiteX1" fmla="*/ 469900 w 469900"/>
                <a:gd name="connsiteY1" fmla="*/ 0 h 1701800"/>
                <a:gd name="connsiteX2" fmla="*/ 381000 w 469900"/>
                <a:gd name="connsiteY2" fmla="*/ 1397000 h 1701800"/>
                <a:gd name="connsiteX3" fmla="*/ 0 w 469900"/>
                <a:gd name="connsiteY3" fmla="*/ 1701800 h 1701800"/>
                <a:gd name="connsiteX0" fmla="*/ 0 w 596900"/>
                <a:gd name="connsiteY0" fmla="*/ 1346200 h 1397000"/>
                <a:gd name="connsiteX1" fmla="*/ 596900 w 596900"/>
                <a:gd name="connsiteY1" fmla="*/ 0 h 1397000"/>
                <a:gd name="connsiteX2" fmla="*/ 508000 w 596900"/>
                <a:gd name="connsiteY2" fmla="*/ 1397000 h 1397000"/>
                <a:gd name="connsiteX3" fmla="*/ 0 w 596900"/>
                <a:gd name="connsiteY3" fmla="*/ 1346200 h 1397000"/>
                <a:gd name="connsiteX0" fmla="*/ 0 w 596900"/>
                <a:gd name="connsiteY0" fmla="*/ 1346200 h 1397000"/>
                <a:gd name="connsiteX1" fmla="*/ 596900 w 596900"/>
                <a:gd name="connsiteY1" fmla="*/ 0 h 1397000"/>
                <a:gd name="connsiteX2" fmla="*/ 584200 w 596900"/>
                <a:gd name="connsiteY2" fmla="*/ 1397000 h 1397000"/>
                <a:gd name="connsiteX3" fmla="*/ 0 w 596900"/>
                <a:gd name="connsiteY3" fmla="*/ 1346200 h 1397000"/>
                <a:gd name="connsiteX0" fmla="*/ 0 w 584200"/>
                <a:gd name="connsiteY0" fmla="*/ 1193800 h 1244600"/>
                <a:gd name="connsiteX1" fmla="*/ 495300 w 584200"/>
                <a:gd name="connsiteY1" fmla="*/ 0 h 1244600"/>
                <a:gd name="connsiteX2" fmla="*/ 584200 w 584200"/>
                <a:gd name="connsiteY2" fmla="*/ 1244600 h 1244600"/>
                <a:gd name="connsiteX3" fmla="*/ 0 w 584200"/>
                <a:gd name="connsiteY3" fmla="*/ 1193800 h 1244600"/>
                <a:gd name="connsiteX0" fmla="*/ 0 w 584200"/>
                <a:gd name="connsiteY0" fmla="*/ 1219200 h 1270000"/>
                <a:gd name="connsiteX1" fmla="*/ 571500 w 584200"/>
                <a:gd name="connsiteY1" fmla="*/ 0 h 1270000"/>
                <a:gd name="connsiteX2" fmla="*/ 584200 w 584200"/>
                <a:gd name="connsiteY2" fmla="*/ 1270000 h 1270000"/>
                <a:gd name="connsiteX3" fmla="*/ 0 w 584200"/>
                <a:gd name="connsiteY3" fmla="*/ 1219200 h 1270000"/>
                <a:gd name="connsiteX0" fmla="*/ 469900 w 469900"/>
                <a:gd name="connsiteY0" fmla="*/ 1193800 h 1270000"/>
                <a:gd name="connsiteX1" fmla="*/ 0 w 469900"/>
                <a:gd name="connsiteY1" fmla="*/ 0 h 1270000"/>
                <a:gd name="connsiteX2" fmla="*/ 12700 w 469900"/>
                <a:gd name="connsiteY2" fmla="*/ 1270000 h 1270000"/>
                <a:gd name="connsiteX3" fmla="*/ 469900 w 469900"/>
                <a:gd name="connsiteY3" fmla="*/ 1193800 h 1270000"/>
                <a:gd name="connsiteX0" fmla="*/ 469900 w 469900"/>
                <a:gd name="connsiteY0" fmla="*/ 1193800 h 1270000"/>
                <a:gd name="connsiteX1" fmla="*/ 0 w 469900"/>
                <a:gd name="connsiteY1" fmla="*/ 0 h 1270000"/>
                <a:gd name="connsiteX2" fmla="*/ 12700 w 469900"/>
                <a:gd name="connsiteY2" fmla="*/ 1270000 h 1270000"/>
                <a:gd name="connsiteX3" fmla="*/ 469900 w 469900"/>
                <a:gd name="connsiteY3" fmla="*/ 1193800 h 1270000"/>
                <a:gd name="connsiteX0" fmla="*/ 495300 w 495300"/>
                <a:gd name="connsiteY0" fmla="*/ 1193800 h 1270000"/>
                <a:gd name="connsiteX1" fmla="*/ 0 w 495300"/>
                <a:gd name="connsiteY1" fmla="*/ 0 h 1270000"/>
                <a:gd name="connsiteX2" fmla="*/ 12700 w 495300"/>
                <a:gd name="connsiteY2" fmla="*/ 1270000 h 1270000"/>
                <a:gd name="connsiteX3" fmla="*/ 495300 w 495300"/>
                <a:gd name="connsiteY3" fmla="*/ 1193800 h 1270000"/>
                <a:gd name="connsiteX0" fmla="*/ 520700 w 520700"/>
                <a:gd name="connsiteY0" fmla="*/ 1270000 h 1270000"/>
                <a:gd name="connsiteX1" fmla="*/ 0 w 520700"/>
                <a:gd name="connsiteY1" fmla="*/ 0 h 1270000"/>
                <a:gd name="connsiteX2" fmla="*/ 12700 w 520700"/>
                <a:gd name="connsiteY2" fmla="*/ 1270000 h 1270000"/>
                <a:gd name="connsiteX3" fmla="*/ 520700 w 520700"/>
                <a:gd name="connsiteY3" fmla="*/ 1270000 h 1270000"/>
              </a:gdLst>
              <a:ahLst/>
              <a:cxnLst>
                <a:cxn ang="0">
                  <a:pos x="connsiteX0" y="connsiteY0"/>
                </a:cxn>
                <a:cxn ang="0">
                  <a:pos x="connsiteX1" y="connsiteY1"/>
                </a:cxn>
                <a:cxn ang="0">
                  <a:pos x="connsiteX2" y="connsiteY2"/>
                </a:cxn>
                <a:cxn ang="0">
                  <a:pos x="connsiteX3" y="connsiteY3"/>
                </a:cxn>
              </a:cxnLst>
              <a:rect l="l" t="t" r="r" b="b"/>
              <a:pathLst>
                <a:path w="520700" h="1270000">
                  <a:moveTo>
                    <a:pt x="520700" y="1270000"/>
                  </a:moveTo>
                  <a:lnTo>
                    <a:pt x="0" y="0"/>
                  </a:lnTo>
                  <a:lnTo>
                    <a:pt x="12700" y="1270000"/>
                  </a:lnTo>
                  <a:lnTo>
                    <a:pt x="520700" y="1270000"/>
                  </a:lnTo>
                  <a:close/>
                </a:path>
              </a:pathLst>
            </a:custGeom>
            <a:solidFill>
              <a:srgbClr val="009900"/>
            </a:solidFill>
            <a:ln w="12700"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spAutoFit/>
            </a:bodyPr>
            <a:lstStyle/>
            <a:p>
              <a:pPr algn="ctr">
                <a:lnSpc>
                  <a:spcPct val="90000"/>
                </a:lnSpc>
                <a:spcBef>
                  <a:spcPct val="50000"/>
                </a:spcBef>
                <a:buClr>
                  <a:srgbClr val="7D0900"/>
                </a:buClr>
              </a:pPr>
              <a:endParaRPr lang="en-ZA" smtClean="0">
                <a:solidFill>
                  <a:srgbClr val="000000"/>
                </a:solidFill>
              </a:endParaRPr>
            </a:p>
          </p:txBody>
        </p:sp>
        <p:sp>
          <p:nvSpPr>
            <p:cNvPr id="6" name="Isosceles Triangle 3"/>
            <p:cNvSpPr/>
            <p:nvPr/>
          </p:nvSpPr>
          <p:spPr bwMode="auto">
            <a:xfrm rot="10800000" flipV="1">
              <a:off x="65499" y="-10887"/>
              <a:ext cx="520700" cy="1270000"/>
            </a:xfrm>
            <a:custGeom>
              <a:avLst/>
              <a:gdLst>
                <a:gd name="connsiteX0" fmla="*/ 0 w 431800"/>
                <a:gd name="connsiteY0" fmla="*/ 1143000 h 1143000"/>
                <a:gd name="connsiteX1" fmla="*/ 215900 w 431800"/>
                <a:gd name="connsiteY1" fmla="*/ 0 h 1143000"/>
                <a:gd name="connsiteX2" fmla="*/ 431800 w 431800"/>
                <a:gd name="connsiteY2" fmla="*/ 1143000 h 1143000"/>
                <a:gd name="connsiteX3" fmla="*/ 0 w 431800"/>
                <a:gd name="connsiteY3" fmla="*/ 1143000 h 1143000"/>
                <a:gd name="connsiteX0" fmla="*/ 0 w 647700"/>
                <a:gd name="connsiteY0" fmla="*/ 1117600 h 1117600"/>
                <a:gd name="connsiteX1" fmla="*/ 647700 w 647700"/>
                <a:gd name="connsiteY1" fmla="*/ 0 h 1117600"/>
                <a:gd name="connsiteX2" fmla="*/ 431800 w 647700"/>
                <a:gd name="connsiteY2" fmla="*/ 1117600 h 1117600"/>
                <a:gd name="connsiteX3" fmla="*/ 0 w 647700"/>
                <a:gd name="connsiteY3" fmla="*/ 1117600 h 1117600"/>
                <a:gd name="connsiteX0" fmla="*/ 0 w 647700"/>
                <a:gd name="connsiteY0" fmla="*/ 1117600 h 1244600"/>
                <a:gd name="connsiteX1" fmla="*/ 647700 w 647700"/>
                <a:gd name="connsiteY1" fmla="*/ 0 h 1244600"/>
                <a:gd name="connsiteX2" fmla="*/ 558800 w 647700"/>
                <a:gd name="connsiteY2" fmla="*/ 1244600 h 1244600"/>
                <a:gd name="connsiteX3" fmla="*/ 0 w 647700"/>
                <a:gd name="connsiteY3" fmla="*/ 1117600 h 1244600"/>
                <a:gd name="connsiteX0" fmla="*/ 0 w 647700"/>
                <a:gd name="connsiteY0" fmla="*/ 1270000 h 1397000"/>
                <a:gd name="connsiteX1" fmla="*/ 647700 w 647700"/>
                <a:gd name="connsiteY1" fmla="*/ 0 h 1397000"/>
                <a:gd name="connsiteX2" fmla="*/ 558800 w 647700"/>
                <a:gd name="connsiteY2" fmla="*/ 1397000 h 1397000"/>
                <a:gd name="connsiteX3" fmla="*/ 0 w 647700"/>
                <a:gd name="connsiteY3" fmla="*/ 1270000 h 1397000"/>
                <a:gd name="connsiteX0" fmla="*/ 0 w 469900"/>
                <a:gd name="connsiteY0" fmla="*/ 1701800 h 1701800"/>
                <a:gd name="connsiteX1" fmla="*/ 469900 w 469900"/>
                <a:gd name="connsiteY1" fmla="*/ 0 h 1701800"/>
                <a:gd name="connsiteX2" fmla="*/ 381000 w 469900"/>
                <a:gd name="connsiteY2" fmla="*/ 1397000 h 1701800"/>
                <a:gd name="connsiteX3" fmla="*/ 0 w 469900"/>
                <a:gd name="connsiteY3" fmla="*/ 1701800 h 1701800"/>
                <a:gd name="connsiteX0" fmla="*/ 0 w 596900"/>
                <a:gd name="connsiteY0" fmla="*/ 1346200 h 1397000"/>
                <a:gd name="connsiteX1" fmla="*/ 596900 w 596900"/>
                <a:gd name="connsiteY1" fmla="*/ 0 h 1397000"/>
                <a:gd name="connsiteX2" fmla="*/ 508000 w 596900"/>
                <a:gd name="connsiteY2" fmla="*/ 1397000 h 1397000"/>
                <a:gd name="connsiteX3" fmla="*/ 0 w 596900"/>
                <a:gd name="connsiteY3" fmla="*/ 1346200 h 1397000"/>
                <a:gd name="connsiteX0" fmla="*/ 0 w 596900"/>
                <a:gd name="connsiteY0" fmla="*/ 1346200 h 1397000"/>
                <a:gd name="connsiteX1" fmla="*/ 596900 w 596900"/>
                <a:gd name="connsiteY1" fmla="*/ 0 h 1397000"/>
                <a:gd name="connsiteX2" fmla="*/ 584200 w 596900"/>
                <a:gd name="connsiteY2" fmla="*/ 1397000 h 1397000"/>
                <a:gd name="connsiteX3" fmla="*/ 0 w 596900"/>
                <a:gd name="connsiteY3" fmla="*/ 1346200 h 1397000"/>
                <a:gd name="connsiteX0" fmla="*/ 0 w 584200"/>
                <a:gd name="connsiteY0" fmla="*/ 1193800 h 1244600"/>
                <a:gd name="connsiteX1" fmla="*/ 495300 w 584200"/>
                <a:gd name="connsiteY1" fmla="*/ 0 h 1244600"/>
                <a:gd name="connsiteX2" fmla="*/ 584200 w 584200"/>
                <a:gd name="connsiteY2" fmla="*/ 1244600 h 1244600"/>
                <a:gd name="connsiteX3" fmla="*/ 0 w 584200"/>
                <a:gd name="connsiteY3" fmla="*/ 1193800 h 1244600"/>
                <a:gd name="connsiteX0" fmla="*/ 0 w 584200"/>
                <a:gd name="connsiteY0" fmla="*/ 1219200 h 1270000"/>
                <a:gd name="connsiteX1" fmla="*/ 571500 w 584200"/>
                <a:gd name="connsiteY1" fmla="*/ 0 h 1270000"/>
                <a:gd name="connsiteX2" fmla="*/ 584200 w 584200"/>
                <a:gd name="connsiteY2" fmla="*/ 1270000 h 1270000"/>
                <a:gd name="connsiteX3" fmla="*/ 0 w 584200"/>
                <a:gd name="connsiteY3" fmla="*/ 1219200 h 1270000"/>
                <a:gd name="connsiteX0" fmla="*/ 469900 w 469900"/>
                <a:gd name="connsiteY0" fmla="*/ 1193800 h 1270000"/>
                <a:gd name="connsiteX1" fmla="*/ 0 w 469900"/>
                <a:gd name="connsiteY1" fmla="*/ 0 h 1270000"/>
                <a:gd name="connsiteX2" fmla="*/ 12700 w 469900"/>
                <a:gd name="connsiteY2" fmla="*/ 1270000 h 1270000"/>
                <a:gd name="connsiteX3" fmla="*/ 469900 w 469900"/>
                <a:gd name="connsiteY3" fmla="*/ 1193800 h 1270000"/>
                <a:gd name="connsiteX0" fmla="*/ 469900 w 469900"/>
                <a:gd name="connsiteY0" fmla="*/ 1193800 h 1270000"/>
                <a:gd name="connsiteX1" fmla="*/ 0 w 469900"/>
                <a:gd name="connsiteY1" fmla="*/ 0 h 1270000"/>
                <a:gd name="connsiteX2" fmla="*/ 12700 w 469900"/>
                <a:gd name="connsiteY2" fmla="*/ 1270000 h 1270000"/>
                <a:gd name="connsiteX3" fmla="*/ 469900 w 469900"/>
                <a:gd name="connsiteY3" fmla="*/ 1193800 h 1270000"/>
                <a:gd name="connsiteX0" fmla="*/ 495300 w 495300"/>
                <a:gd name="connsiteY0" fmla="*/ 1193800 h 1270000"/>
                <a:gd name="connsiteX1" fmla="*/ 0 w 495300"/>
                <a:gd name="connsiteY1" fmla="*/ 0 h 1270000"/>
                <a:gd name="connsiteX2" fmla="*/ 12700 w 495300"/>
                <a:gd name="connsiteY2" fmla="*/ 1270000 h 1270000"/>
                <a:gd name="connsiteX3" fmla="*/ 495300 w 495300"/>
                <a:gd name="connsiteY3" fmla="*/ 1193800 h 1270000"/>
                <a:gd name="connsiteX0" fmla="*/ 520700 w 520700"/>
                <a:gd name="connsiteY0" fmla="*/ 1270000 h 1270000"/>
                <a:gd name="connsiteX1" fmla="*/ 0 w 520700"/>
                <a:gd name="connsiteY1" fmla="*/ 0 h 1270000"/>
                <a:gd name="connsiteX2" fmla="*/ 12700 w 520700"/>
                <a:gd name="connsiteY2" fmla="*/ 1270000 h 1270000"/>
                <a:gd name="connsiteX3" fmla="*/ 520700 w 520700"/>
                <a:gd name="connsiteY3" fmla="*/ 1270000 h 1270000"/>
              </a:gdLst>
              <a:ahLst/>
              <a:cxnLst>
                <a:cxn ang="0">
                  <a:pos x="connsiteX0" y="connsiteY0"/>
                </a:cxn>
                <a:cxn ang="0">
                  <a:pos x="connsiteX1" y="connsiteY1"/>
                </a:cxn>
                <a:cxn ang="0">
                  <a:pos x="connsiteX2" y="connsiteY2"/>
                </a:cxn>
                <a:cxn ang="0">
                  <a:pos x="connsiteX3" y="connsiteY3"/>
                </a:cxn>
              </a:cxnLst>
              <a:rect l="l" t="t" r="r" b="b"/>
              <a:pathLst>
                <a:path w="520700" h="1270000">
                  <a:moveTo>
                    <a:pt x="520700" y="1270000"/>
                  </a:moveTo>
                  <a:lnTo>
                    <a:pt x="0" y="0"/>
                  </a:lnTo>
                  <a:lnTo>
                    <a:pt x="12700" y="1270000"/>
                  </a:lnTo>
                  <a:lnTo>
                    <a:pt x="520700" y="1270000"/>
                  </a:lnTo>
                  <a:close/>
                </a:path>
              </a:pathLst>
            </a:custGeom>
            <a:solidFill>
              <a:srgbClr val="009900"/>
            </a:solidFill>
            <a:ln w="12700"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spAutoFit/>
            </a:bodyPr>
            <a:lstStyle/>
            <a:p>
              <a:pPr algn="ctr">
                <a:lnSpc>
                  <a:spcPct val="90000"/>
                </a:lnSpc>
                <a:spcBef>
                  <a:spcPct val="50000"/>
                </a:spcBef>
                <a:buClr>
                  <a:srgbClr val="7D0900"/>
                </a:buClr>
              </a:pPr>
              <a:endParaRPr lang="en-ZA" smtClean="0">
                <a:solidFill>
                  <a:srgbClr val="000000"/>
                </a:solidFill>
              </a:endParaRPr>
            </a:p>
          </p:txBody>
        </p:sp>
      </p:grpSp>
      <p:sp>
        <p:nvSpPr>
          <p:cNvPr id="2" name="TextBox 1"/>
          <p:cNvSpPr txBox="1"/>
          <p:nvPr/>
        </p:nvSpPr>
        <p:spPr>
          <a:xfrm>
            <a:off x="651437" y="1088571"/>
            <a:ext cx="7097748" cy="3970318"/>
          </a:xfrm>
          <a:prstGeom prst="rect">
            <a:avLst/>
          </a:prstGeom>
          <a:noFill/>
        </p:spPr>
        <p:txBody>
          <a:bodyPr wrap="square" rtlCol="0">
            <a:spAutoFit/>
          </a:bodyPr>
          <a:lstStyle/>
          <a:p>
            <a:pPr algn="ctr"/>
            <a:r>
              <a:rPr lang="en-ZA" sz="6600" dirty="0" smtClean="0">
                <a:solidFill>
                  <a:prstClr val="white"/>
                </a:solidFill>
                <a:latin typeface="Arial Black" panose="020B0A04020102020204" pitchFamily="34" charset="0"/>
              </a:rPr>
              <a:t>PROGRAMME 2</a:t>
            </a:r>
          </a:p>
          <a:p>
            <a:pPr algn="ctr"/>
            <a:endParaRPr lang="en-ZA" sz="6600" dirty="0">
              <a:solidFill>
                <a:prstClr val="white"/>
              </a:solidFill>
              <a:latin typeface="Arial Black" panose="020B0A04020102020204" pitchFamily="34" charset="0"/>
            </a:endParaRPr>
          </a:p>
          <a:p>
            <a:pPr algn="ctr"/>
            <a:r>
              <a:rPr lang="en-ZA" sz="5400" dirty="0" smtClean="0">
                <a:solidFill>
                  <a:prstClr val="white"/>
                </a:solidFill>
                <a:latin typeface="Arial Black" panose="020B0A04020102020204" pitchFamily="34" charset="0"/>
              </a:rPr>
              <a:t>INCARCERATION</a:t>
            </a:r>
            <a:endParaRPr lang="en-ZA" sz="540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913666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 xmlns:a16="http://schemas.microsoft.com/office/drawing/2014/main" id="{935013CF-ED1D-4C99-9BBC-342742B95A80}"/>
              </a:ext>
            </a:extLst>
          </p:cNvPr>
          <p:cNvSpPr/>
          <p:nvPr/>
        </p:nvSpPr>
        <p:spPr>
          <a:xfrm rot="5400000">
            <a:off x="4821169"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dirty="0">
              <a:solidFill>
                <a:prstClr val="white"/>
              </a:solidFill>
              <a:latin typeface="Calibri Light"/>
            </a:endParaRPr>
          </a:p>
        </p:txBody>
      </p:sp>
      <p:sp>
        <p:nvSpPr>
          <p:cNvPr id="9" name="TextBox 8"/>
          <p:cNvSpPr txBox="1"/>
          <p:nvPr/>
        </p:nvSpPr>
        <p:spPr>
          <a:xfrm>
            <a:off x="-228600" y="1673596"/>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a:t>
            </a:r>
            <a:r>
              <a:rPr lang="en-GB" sz="1800" b="1" kern="0" dirty="0" smtClean="0">
                <a:solidFill>
                  <a:prstClr val="black"/>
                </a:solidFill>
              </a:rPr>
              <a:t>3. </a:t>
            </a:r>
            <a:r>
              <a:rPr lang="en-GB" sz="1800" b="1" kern="0" dirty="0">
                <a:solidFill>
                  <a:prstClr val="black"/>
                </a:solidFill>
              </a:rPr>
              <a:t>SOURCE OF </a:t>
            </a:r>
            <a:r>
              <a:rPr lang="en-GB" sz="1800" b="1" kern="0" dirty="0" smtClean="0">
                <a:solidFill>
                  <a:prstClr val="black"/>
                </a:solidFill>
              </a:rPr>
              <a:t>UNDER-ACHIEVEMENT AT CORRECTIONAL CENTRE LEVEL</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4178935246"/>
              </p:ext>
            </p:extLst>
          </p:nvPr>
        </p:nvGraphicFramePr>
        <p:xfrm>
          <a:off x="215900" y="2042928"/>
          <a:ext cx="11518899" cy="3347085"/>
        </p:xfrm>
        <a:graphic>
          <a:graphicData uri="http://schemas.openxmlformats.org/drawingml/2006/table">
            <a:tbl>
              <a:tblPr firstRow="1" bandRow="1"/>
              <a:tblGrid>
                <a:gridCol w="1271588">
                  <a:extLst>
                    <a:ext uri="{9D8B030D-6E8A-4147-A177-3AD203B41FA5}">
                      <a16:colId xmlns="" xmlns:a16="http://schemas.microsoft.com/office/drawing/2014/main" val="3171785473"/>
                    </a:ext>
                  </a:extLst>
                </a:gridCol>
                <a:gridCol w="2019526">
                  <a:extLst>
                    <a:ext uri="{9D8B030D-6E8A-4147-A177-3AD203B41FA5}">
                      <a16:colId xmlns="" xmlns:a16="http://schemas.microsoft.com/office/drawing/2014/main" val="3307568538"/>
                    </a:ext>
                  </a:extLst>
                </a:gridCol>
                <a:gridCol w="1645557">
                  <a:extLst>
                    <a:ext uri="{9D8B030D-6E8A-4147-A177-3AD203B41FA5}">
                      <a16:colId xmlns="" xmlns:a16="http://schemas.microsoft.com/office/drawing/2014/main" val="3177246977"/>
                    </a:ext>
                  </a:extLst>
                </a:gridCol>
                <a:gridCol w="1645557">
                  <a:extLst>
                    <a:ext uri="{9D8B030D-6E8A-4147-A177-3AD203B41FA5}">
                      <a16:colId xmlns="" xmlns:a16="http://schemas.microsoft.com/office/drawing/2014/main" val="1905890460"/>
                    </a:ext>
                  </a:extLst>
                </a:gridCol>
                <a:gridCol w="1645557">
                  <a:extLst>
                    <a:ext uri="{9D8B030D-6E8A-4147-A177-3AD203B41FA5}">
                      <a16:colId xmlns="" xmlns:a16="http://schemas.microsoft.com/office/drawing/2014/main" val="551651354"/>
                    </a:ext>
                  </a:extLst>
                </a:gridCol>
                <a:gridCol w="1645557">
                  <a:extLst>
                    <a:ext uri="{9D8B030D-6E8A-4147-A177-3AD203B41FA5}">
                      <a16:colId xmlns="" xmlns:a16="http://schemas.microsoft.com/office/drawing/2014/main" val="106908959"/>
                    </a:ext>
                  </a:extLst>
                </a:gridCol>
                <a:gridCol w="1645557">
                  <a:extLst>
                    <a:ext uri="{9D8B030D-6E8A-4147-A177-3AD203B41FA5}">
                      <a16:colId xmlns="" xmlns:a16="http://schemas.microsoft.com/office/drawing/2014/main" val="2307743238"/>
                    </a:ext>
                  </a:extLst>
                </a:gridCol>
              </a:tblGrid>
              <a:tr h="375654">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Q2 TARGET 2020/21</a:t>
                      </a:r>
                      <a:endParaRPr lang="en-US" sz="12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QUARTER 2</a:t>
                      </a:r>
                      <a:br>
                        <a:rPr lang="en-US" sz="1200" b="1" kern="1200" dirty="0" smtClean="0">
                          <a:solidFill>
                            <a:schemeClr val="bg1"/>
                          </a:solidFill>
                          <a:latin typeface="Arial"/>
                          <a:ea typeface=""/>
                          <a:cs typeface="Arial"/>
                        </a:rPr>
                      </a:br>
                      <a:r>
                        <a:rPr lang="en-US" sz="1200" b="1" kern="1200" dirty="0" smtClean="0">
                          <a:solidFill>
                            <a:schemeClr val="bg1"/>
                          </a:solidFill>
                          <a:latin typeface="Arial"/>
                          <a:ea typeface=""/>
                          <a:cs typeface="Arial"/>
                        </a:rPr>
                        <a:t>PERFORMANCE</a:t>
                      </a:r>
                      <a:endParaRPr lang="en-US" sz="1200" b="1" kern="1200" dirty="0">
                        <a:solidFill>
                          <a:schemeClr val="bg1"/>
                        </a:solidFill>
                        <a:latin typeface="Arial"/>
                        <a:ea typeface=""/>
                        <a:cs typeface="Arial"/>
                      </a:endParaRP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000" b="1" kern="1200" dirty="0" smtClean="0">
                          <a:solidFill>
                            <a:schemeClr val="bg1"/>
                          </a:solidFill>
                          <a:latin typeface="Arial"/>
                          <a:ea typeface=""/>
                          <a:cs typeface="Arial"/>
                        </a:rPr>
                        <a:t>MANAGEMENT AREAS THAT CONTRIBUTED TOWARDS UNDER-ACHIEVEMENT </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CORRECTIONAL CENTRE</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REASONS FOR UNDER</a:t>
                      </a:r>
                    </a:p>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PERFORMANCE</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ROOT CAUSES</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ASSOCIATED RISKS </a:t>
                      </a:r>
                      <a:endParaRPr lang="en-ZA"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 xmlns:a16="http://schemas.microsoft.com/office/drawing/2014/main" val="2208647457"/>
                  </a:ext>
                </a:extLst>
              </a:tr>
              <a:tr h="375654">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40%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lumMod val="95000"/>
                              <a:lumOff val="5000"/>
                            </a:schemeClr>
                          </a:solidFill>
                          <a:latin typeface="Calibri" panose="020F0502020204030204" pitchFamily="34" charset="0"/>
                          <a:cs typeface="Calibri" panose="020F0502020204030204" pitchFamily="34" charset="0"/>
                        </a:rPr>
                        <a:t>0%(0/2746)</a:t>
                      </a: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lumMod val="95000"/>
                              <a:lumOff val="5000"/>
                            </a:schemeClr>
                          </a:solidFill>
                          <a:latin typeface="Calibri" panose="020F0502020204030204" pitchFamily="34" charset="0"/>
                          <a:cs typeface="Calibri" panose="020F0502020204030204" pitchFamily="34" charset="0"/>
                        </a:rPr>
                        <a:t>Sada </a:t>
                      </a: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lumMod val="95000"/>
                              <a:lumOff val="5000"/>
                            </a:schemeClr>
                          </a:solidFill>
                          <a:latin typeface="Calibri" panose="020F0502020204030204" pitchFamily="34" charset="0"/>
                          <a:cs typeface="Calibri" panose="020F0502020204030204" pitchFamily="34" charset="0"/>
                        </a:rPr>
                        <a:t>All 15 Correctional Centres </a:t>
                      </a: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lumMod val="95000"/>
                              <a:lumOff val="5000"/>
                            </a:schemeClr>
                          </a:solidFill>
                          <a:latin typeface="Calibri" panose="020F0502020204030204" pitchFamily="34" charset="0"/>
                          <a:cs typeface="Calibri" panose="020F0502020204030204" pitchFamily="34" charset="0"/>
                        </a:rPr>
                        <a:t>Limited engagement of inmates in programmes and services</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lumMod val="95000"/>
                              <a:lumOff val="5000"/>
                            </a:schemeClr>
                          </a:solidFill>
                          <a:latin typeface="Calibri" panose="020F0502020204030204" pitchFamily="34" charset="0"/>
                          <a:cs typeface="Calibri" panose="020F0502020204030204" pitchFamily="34" charset="0"/>
                        </a:rPr>
                        <a:t>During</a:t>
                      </a:r>
                      <a:r>
                        <a:rPr lang="en-US" sz="1100" b="1" baseline="0" dirty="0" smtClean="0">
                          <a:solidFill>
                            <a:schemeClr val="tx1">
                              <a:lumMod val="95000"/>
                              <a:lumOff val="5000"/>
                            </a:schemeClr>
                          </a:solidFill>
                          <a:latin typeface="Calibri" panose="020F0502020204030204" pitchFamily="34" charset="0"/>
                          <a:cs typeface="Calibri" panose="020F0502020204030204" pitchFamily="34" charset="0"/>
                        </a:rPr>
                        <a:t> lock down Spiritual Workers did not render services</a:t>
                      </a:r>
                      <a:endParaRPr lang="en-US" sz="1100" b="1" dirty="0" smtClean="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lumMod val="95000"/>
                              <a:lumOff val="5000"/>
                            </a:schemeClr>
                          </a:solidFill>
                          <a:latin typeface="Calibri" panose="020F0502020204030204" pitchFamily="34" charset="0"/>
                          <a:cs typeface="Calibri" panose="020F0502020204030204" pitchFamily="34" charset="0"/>
                        </a:rPr>
                        <a:t>Capacity for</a:t>
                      </a:r>
                      <a:r>
                        <a:rPr lang="en-US" sz="1100" b="1" baseline="0" dirty="0" smtClean="0">
                          <a:solidFill>
                            <a:schemeClr val="tx1">
                              <a:lumMod val="95000"/>
                              <a:lumOff val="5000"/>
                            </a:schemeClr>
                          </a:solidFill>
                          <a:latin typeface="Calibri" panose="020F0502020204030204" pitchFamily="34" charset="0"/>
                          <a:cs typeface="Calibri" panose="020F0502020204030204" pitchFamily="34" charset="0"/>
                        </a:rPr>
                        <a:t> rendering of services was depleted</a:t>
                      </a: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75654">
                <a:tc rowSpan="5">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40%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ZA" sz="1100" b="1" dirty="0" smtClean="0">
                          <a:latin typeface="Calibri Light" panose="020F0302020204030204" pitchFamily="34" charset="0"/>
                          <a:cs typeface="Calibri Light" panose="020F0302020204030204" pitchFamily="34" charset="0"/>
                        </a:rPr>
                        <a:t>9.61%</a:t>
                      </a:r>
                    </a:p>
                    <a:p>
                      <a:pPr algn="ctr"/>
                      <a:r>
                        <a:rPr lang="en-ZA" sz="1100" b="1" dirty="0" smtClean="0">
                          <a:latin typeface="Calibri Light" panose="020F0302020204030204" pitchFamily="34" charset="0"/>
                          <a:cs typeface="Calibri Light" panose="020F0302020204030204" pitchFamily="34" charset="0"/>
                        </a:rPr>
                        <a:t>(137/1425)</a:t>
                      </a:r>
                      <a:endParaRPr lang="en-ZA" sz="1100" b="1" dirty="0">
                        <a:latin typeface="Calibri Light" panose="020F0302020204030204" pitchFamily="34" charset="0"/>
                        <a:cs typeface="Calibri Light" panose="020F0302020204030204" pitchFamily="34" charset="0"/>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5">
                  <a:txBody>
                    <a:bodyPr/>
                    <a:lstStyle/>
                    <a:p>
                      <a:pPr algn="ctr"/>
                      <a:r>
                        <a:rPr lang="en-US" sz="1100" b="1" dirty="0" smtClean="0">
                          <a:solidFill>
                            <a:schemeClr val="tx1">
                              <a:lumMod val="95000"/>
                              <a:lumOff val="5000"/>
                            </a:schemeClr>
                          </a:solidFill>
                          <a:latin typeface="Calibri Light" panose="020F0302020204030204" pitchFamily="34" charset="0"/>
                          <a:cs typeface="Calibri Light" panose="020F0302020204030204" pitchFamily="34" charset="0"/>
                        </a:rPr>
                        <a:t>St Albans</a:t>
                      </a:r>
                      <a:endParaRPr lang="en-US" sz="1100" b="1" dirty="0">
                        <a:solidFill>
                          <a:schemeClr val="tx1">
                            <a:lumMod val="95000"/>
                            <a:lumOff val="5000"/>
                          </a:schemeClr>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ZA" sz="1200" b="1" dirty="0" smtClean="0">
                          <a:solidFill>
                            <a:schemeClr val="tx1"/>
                          </a:solidFill>
                          <a:latin typeface="Calibri Light" panose="020F0302020204030204" pitchFamily="34" charset="0"/>
                          <a:cs typeface="Calibri Light" panose="020F0302020204030204" pitchFamily="34" charset="0"/>
                        </a:rPr>
                        <a:t>Med</a:t>
                      </a:r>
                      <a:r>
                        <a:rPr lang="en-ZA" sz="1200" b="1" baseline="0" dirty="0" smtClean="0">
                          <a:solidFill>
                            <a:schemeClr val="tx1"/>
                          </a:solidFill>
                          <a:latin typeface="Calibri Light" panose="020F0302020204030204" pitchFamily="34" charset="0"/>
                          <a:cs typeface="Calibri Light" panose="020F0302020204030204" pitchFamily="34" charset="0"/>
                        </a:rPr>
                        <a:t>ium A</a:t>
                      </a:r>
                      <a:endParaRPr lang="en-ZA" sz="12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5">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lumMod val="95000"/>
                              <a:lumOff val="5000"/>
                            </a:schemeClr>
                          </a:solidFill>
                          <a:latin typeface="Calibri Light" panose="020F0302020204030204" pitchFamily="34" charset="0"/>
                          <a:cs typeface="Calibri Light" panose="020F0302020204030204" pitchFamily="34" charset="0"/>
                        </a:rPr>
                        <a:t>Limited engagement of inmates in programmes and services</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5">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lumMod val="95000"/>
                              <a:lumOff val="5000"/>
                            </a:schemeClr>
                          </a:solidFill>
                          <a:latin typeface="Calibri Light" panose="020F0302020204030204" pitchFamily="34" charset="0"/>
                          <a:cs typeface="Calibri Light" panose="020F0302020204030204" pitchFamily="34" charset="0"/>
                        </a:rPr>
                        <a:t>During</a:t>
                      </a:r>
                      <a:r>
                        <a:rPr lang="en-US" sz="1100" b="1" baseline="0" dirty="0" smtClean="0">
                          <a:solidFill>
                            <a:schemeClr val="tx1">
                              <a:lumMod val="95000"/>
                              <a:lumOff val="5000"/>
                            </a:schemeClr>
                          </a:solidFill>
                          <a:latin typeface="Calibri Light" panose="020F0302020204030204" pitchFamily="34" charset="0"/>
                          <a:cs typeface="Calibri Light" panose="020F0302020204030204" pitchFamily="34" charset="0"/>
                        </a:rPr>
                        <a:t> lock down Spiritual Workers did not render services</a:t>
                      </a:r>
                      <a:endParaRPr lang="en-US" sz="1100" b="1" dirty="0" smtClean="0">
                        <a:solidFill>
                          <a:schemeClr val="tx1">
                            <a:lumMod val="95000"/>
                            <a:lumOff val="5000"/>
                          </a:schemeClr>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5">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lumMod val="95000"/>
                              <a:lumOff val="5000"/>
                            </a:schemeClr>
                          </a:solidFill>
                          <a:latin typeface="Calibri Light" panose="020F0302020204030204" pitchFamily="34" charset="0"/>
                          <a:cs typeface="Calibri Light" panose="020F0302020204030204" pitchFamily="34" charset="0"/>
                        </a:rPr>
                        <a:t>Capacity for</a:t>
                      </a:r>
                      <a:r>
                        <a:rPr lang="en-US" sz="1100" b="1" baseline="0" dirty="0" smtClean="0">
                          <a:solidFill>
                            <a:schemeClr val="tx1">
                              <a:lumMod val="95000"/>
                              <a:lumOff val="5000"/>
                            </a:schemeClr>
                          </a:solidFill>
                          <a:latin typeface="Calibri Light" panose="020F0302020204030204" pitchFamily="34" charset="0"/>
                          <a:cs typeface="Calibri Light" panose="020F0302020204030204" pitchFamily="34" charset="0"/>
                        </a:rPr>
                        <a:t> rendering of services was depleted</a:t>
                      </a:r>
                      <a:endParaRPr lang="en-US" sz="1100" b="1" dirty="0">
                        <a:solidFill>
                          <a:schemeClr val="tx1">
                            <a:lumMod val="95000"/>
                            <a:lumOff val="5000"/>
                          </a:schemeClr>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75654">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ZA" sz="1100" b="1" dirty="0" smtClean="0">
                          <a:latin typeface="Calibri Light" panose="020F0302020204030204" pitchFamily="34" charset="0"/>
                          <a:cs typeface="Calibri Light" panose="020F0302020204030204" pitchFamily="34" charset="0"/>
                        </a:rPr>
                        <a:t>29.88%</a:t>
                      </a:r>
                    </a:p>
                    <a:p>
                      <a:pPr algn="ctr"/>
                      <a:r>
                        <a:rPr lang="en-ZA" sz="1100" b="1" dirty="0" smtClean="0">
                          <a:latin typeface="Calibri Light" panose="020F0302020204030204" pitchFamily="34" charset="0"/>
                          <a:cs typeface="Calibri Light" panose="020F0302020204030204" pitchFamily="34" charset="0"/>
                        </a:rPr>
                        <a:t>(329/1101)</a:t>
                      </a:r>
                      <a:endParaRPr lang="en-ZA" sz="1100" b="1" dirty="0">
                        <a:latin typeface="Calibri Light" panose="020F0302020204030204" pitchFamily="34" charset="0"/>
                        <a:cs typeface="Calibri Light" panose="020F0302020204030204" pitchFamily="34" charset="0"/>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lumMod val="95000"/>
                            <a:lumOff val="5000"/>
                          </a:schemeClr>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Medium B</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lumMod val="95000"/>
                            <a:lumOff val="5000"/>
                          </a:schemeClr>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lumMod val="95000"/>
                            <a:lumOff val="5000"/>
                          </a:schemeClr>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lumMod val="95000"/>
                            <a:lumOff val="5000"/>
                          </a:schemeClr>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75654">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ZA" sz="1100" b="1" dirty="0" smtClean="0">
                          <a:latin typeface="Calibri Light" panose="020F0302020204030204" pitchFamily="34" charset="0"/>
                          <a:cs typeface="Calibri Light" panose="020F0302020204030204" pitchFamily="34" charset="0"/>
                        </a:rPr>
                        <a:t>13.55%</a:t>
                      </a:r>
                    </a:p>
                    <a:p>
                      <a:pPr algn="ctr"/>
                      <a:r>
                        <a:rPr lang="en-ZA" sz="1100" b="1" dirty="0" smtClean="0">
                          <a:latin typeface="Calibri Light" panose="020F0302020204030204" pitchFamily="34" charset="0"/>
                          <a:cs typeface="Calibri Light" panose="020F0302020204030204" pitchFamily="34" charset="0"/>
                        </a:rPr>
                        <a:t>(256/1889)</a:t>
                      </a:r>
                      <a:endParaRPr lang="en-ZA" sz="1100" b="1" dirty="0">
                        <a:latin typeface="Calibri Light" panose="020F0302020204030204" pitchFamily="34" charset="0"/>
                        <a:cs typeface="Calibri Light" panose="020F0302020204030204" pitchFamily="34" charset="0"/>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lumMod val="95000"/>
                            <a:lumOff val="5000"/>
                          </a:schemeClr>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Maximum</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lumMod val="95000"/>
                            <a:lumOff val="5000"/>
                          </a:schemeClr>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lumMod val="95000"/>
                            <a:lumOff val="5000"/>
                          </a:schemeClr>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lumMod val="95000"/>
                            <a:lumOff val="5000"/>
                          </a:schemeClr>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75654">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ZA" sz="1100" b="1" dirty="0" smtClean="0">
                          <a:latin typeface="Calibri Light" panose="020F0302020204030204" pitchFamily="34" charset="0"/>
                          <a:cs typeface="Calibri Light" panose="020F0302020204030204" pitchFamily="34" charset="0"/>
                        </a:rPr>
                        <a:t>33.67%</a:t>
                      </a:r>
                    </a:p>
                    <a:p>
                      <a:pPr algn="ctr"/>
                      <a:r>
                        <a:rPr lang="en-ZA" sz="1100" b="1" dirty="0" smtClean="0">
                          <a:latin typeface="Calibri Light" panose="020F0302020204030204" pitchFamily="34" charset="0"/>
                          <a:cs typeface="Calibri Light" panose="020F0302020204030204" pitchFamily="34" charset="0"/>
                        </a:rPr>
                        <a:t>(67/199)</a:t>
                      </a:r>
                      <a:endParaRPr lang="en-ZA" sz="1100" b="1" dirty="0">
                        <a:latin typeface="Calibri Light" panose="020F0302020204030204" pitchFamily="34" charset="0"/>
                        <a:cs typeface="Calibri Light" panose="020F0302020204030204" pitchFamily="34" charset="0"/>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lumMod val="95000"/>
                            <a:lumOff val="5000"/>
                          </a:schemeClr>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Patensie</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lumMod val="95000"/>
                            <a:lumOff val="5000"/>
                          </a:schemeClr>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lumMod val="95000"/>
                            <a:lumOff val="5000"/>
                          </a:schemeClr>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lumMod val="95000"/>
                            <a:lumOff val="5000"/>
                          </a:schemeClr>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75654">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ZA" sz="1100" b="1" dirty="0" smtClean="0">
                          <a:latin typeface="Calibri Light" panose="020F0302020204030204" pitchFamily="34" charset="0"/>
                          <a:cs typeface="Calibri Light" panose="020F0302020204030204" pitchFamily="34" charset="0"/>
                        </a:rPr>
                        <a:t>28.78%</a:t>
                      </a:r>
                    </a:p>
                    <a:p>
                      <a:pPr algn="ctr"/>
                      <a:r>
                        <a:rPr lang="en-ZA" sz="1100" b="1" dirty="0" smtClean="0">
                          <a:latin typeface="Calibri Light" panose="020F0302020204030204" pitchFamily="34" charset="0"/>
                          <a:cs typeface="Calibri Light" panose="020F0302020204030204" pitchFamily="34" charset="0"/>
                        </a:rPr>
                        <a:t>(137/476)</a:t>
                      </a: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lumMod val="95000"/>
                            <a:lumOff val="5000"/>
                          </a:schemeClr>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Port Elizabeth</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lumMod val="95000"/>
                            <a:lumOff val="5000"/>
                          </a:schemeClr>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lumMod val="95000"/>
                            <a:lumOff val="5000"/>
                          </a:schemeClr>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lumMod val="95000"/>
                            <a:lumOff val="5000"/>
                          </a:schemeClr>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chemeClr val="bg1"/>
                </a:solidFill>
                <a:latin typeface="Arial Black" panose="020B0A04020102020204" pitchFamily="34" charset="0"/>
              </a:rPr>
              <a:t>PERFORMANCE INDICATOR NOT ACHIEVED:</a:t>
            </a:r>
          </a:p>
          <a:p>
            <a:pPr>
              <a:spcAft>
                <a:spcPts val="600"/>
              </a:spcAft>
            </a:pPr>
            <a:r>
              <a:rPr lang="en-US" sz="2400" kern="0" dirty="0">
                <a:solidFill>
                  <a:schemeClr val="bg1"/>
                </a:solidFill>
                <a:latin typeface="Arial Black" panose="020B0A04020102020204" pitchFamily="34" charset="0"/>
              </a:rPr>
              <a:t>Percentage  inmates receiving spiritual care services </a:t>
            </a:r>
          </a:p>
          <a:p>
            <a:endParaRPr lang="en-GB" sz="3200" kern="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9471398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4821169"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dirty="0">
              <a:solidFill>
                <a:prstClr val="white"/>
              </a:solidFill>
              <a:latin typeface="Calibri Light"/>
            </a:endParaRPr>
          </a:p>
        </p:txBody>
      </p:sp>
      <p:sp>
        <p:nvSpPr>
          <p:cNvPr id="9" name="TextBox 8"/>
          <p:cNvSpPr txBox="1"/>
          <p:nvPr/>
        </p:nvSpPr>
        <p:spPr>
          <a:xfrm>
            <a:off x="-228600" y="1673596"/>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a:t>
            </a:r>
            <a:r>
              <a:rPr lang="en-GB" sz="1800" b="1" kern="0" dirty="0" smtClean="0">
                <a:solidFill>
                  <a:prstClr val="black"/>
                </a:solidFill>
              </a:rPr>
              <a:t>4. PROJECT PLAN TO ADDRESS UNDER PERFORMANCE</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1414843010"/>
              </p:ext>
            </p:extLst>
          </p:nvPr>
        </p:nvGraphicFramePr>
        <p:xfrm>
          <a:off x="215900" y="2042928"/>
          <a:ext cx="11061700" cy="4353294"/>
        </p:xfrm>
        <a:graphic>
          <a:graphicData uri="http://schemas.openxmlformats.org/drawingml/2006/table">
            <a:tbl>
              <a:tblPr firstRow="1" bandRow="1"/>
              <a:tblGrid>
                <a:gridCol w="2070100">
                  <a:extLst>
                    <a:ext uri="{9D8B030D-6E8A-4147-A177-3AD203B41FA5}">
                      <a16:colId xmlns:a16="http://schemas.microsoft.com/office/drawing/2014/main" xmlns="" val="3171785473"/>
                    </a:ext>
                  </a:extLst>
                </a:gridCol>
                <a:gridCol w="2209800">
                  <a:extLst>
                    <a:ext uri="{9D8B030D-6E8A-4147-A177-3AD203B41FA5}">
                      <a16:colId xmlns:a16="http://schemas.microsoft.com/office/drawing/2014/main" xmlns="" val="3177246977"/>
                    </a:ext>
                  </a:extLst>
                </a:gridCol>
                <a:gridCol w="1828800">
                  <a:extLst>
                    <a:ext uri="{9D8B030D-6E8A-4147-A177-3AD203B41FA5}">
                      <a16:colId xmlns:a16="http://schemas.microsoft.com/office/drawing/2014/main" xmlns="" val="1905890460"/>
                    </a:ext>
                  </a:extLst>
                </a:gridCol>
                <a:gridCol w="1672168">
                  <a:extLst>
                    <a:ext uri="{9D8B030D-6E8A-4147-A177-3AD203B41FA5}">
                      <a16:colId xmlns:a16="http://schemas.microsoft.com/office/drawing/2014/main" xmlns="" val="551651354"/>
                    </a:ext>
                  </a:extLst>
                </a:gridCol>
                <a:gridCol w="3280832">
                  <a:extLst>
                    <a:ext uri="{9D8B030D-6E8A-4147-A177-3AD203B41FA5}">
                      <a16:colId xmlns:a16="http://schemas.microsoft.com/office/drawing/2014/main" xmlns="" val="106908959"/>
                    </a:ext>
                  </a:extLst>
                </a:gridCol>
              </a:tblGrid>
              <a:tr h="375654">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MANAGEMENT AREA</a:t>
                      </a:r>
                      <a:endParaRPr lang="en-US" sz="14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ACTIVITY / ACTIVITIES</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RESPONSIBILITY</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TIME FRAME</a:t>
                      </a:r>
                      <a:endParaRPr lang="en-US" sz="14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PROGRESS</a:t>
                      </a:r>
                      <a:endParaRPr lang="en-US" sz="14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extLst>
                  <a:ext uri="{0D108BD9-81ED-4DB2-BD59-A6C34878D82A}">
                    <a16:rowId xmlns:a16="http://schemas.microsoft.com/office/drawing/2014/main" xmlns="" val="2208647457"/>
                  </a:ext>
                </a:extLst>
              </a:tr>
              <a:tr h="375654">
                <a:tc>
                  <a:txBody>
                    <a:bodyPr/>
                    <a:lstStyle/>
                    <a:p>
                      <a:r>
                        <a:rPr lang="en-ZA" sz="1200" b="1" dirty="0" smtClean="0">
                          <a:solidFill>
                            <a:schemeClr val="tx1"/>
                          </a:solidFill>
                          <a:latin typeface="Calibri Light" panose="020F0302020204030204" pitchFamily="34" charset="0"/>
                          <a:cs typeface="Calibri Light" panose="020F0302020204030204" pitchFamily="34" charset="0"/>
                        </a:rPr>
                        <a:t>Amathole</a:t>
                      </a:r>
                      <a:endParaRPr lang="en-ZA" sz="12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Rendering of Spiritual Care services to offenders</a:t>
                      </a:r>
                      <a:r>
                        <a:rPr lang="en-US" sz="1100" b="1" baseline="0" dirty="0" smtClean="0">
                          <a:solidFill>
                            <a:schemeClr val="tx1"/>
                          </a:solidFill>
                          <a:latin typeface="Calibri Light" panose="020F0302020204030204" pitchFamily="34" charset="0"/>
                          <a:cs typeface="Calibri Light" panose="020F0302020204030204" pitchFamily="34" charset="0"/>
                        </a:rPr>
                        <a:t>  and avail  Moral Development Coordinators from Centres to   renders services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Area Commissioner </a:t>
                      </a:r>
                    </a:p>
                    <a:p>
                      <a:pPr algn="ctr"/>
                      <a:r>
                        <a:rPr lang="en-US" sz="1100" b="1" dirty="0" smtClean="0">
                          <a:solidFill>
                            <a:schemeClr val="tx1"/>
                          </a:solidFill>
                          <a:latin typeface="Calibri Light" panose="020F0302020204030204" pitchFamily="34" charset="0"/>
                          <a:cs typeface="Calibri Light" panose="020F0302020204030204" pitchFamily="34" charset="0"/>
                        </a:rPr>
                        <a:t>Regional</a:t>
                      </a:r>
                      <a:r>
                        <a:rPr lang="en-US" sz="1100" b="1" baseline="0" dirty="0" smtClean="0">
                          <a:solidFill>
                            <a:schemeClr val="tx1"/>
                          </a:solidFill>
                          <a:latin typeface="Calibri Light" panose="020F0302020204030204" pitchFamily="34" charset="0"/>
                          <a:cs typeface="Calibri Light" panose="020F0302020204030204" pitchFamily="34" charset="0"/>
                        </a:rPr>
                        <a:t> Head Development &amp; Care</a:t>
                      </a:r>
                    </a:p>
                    <a:p>
                      <a:pPr algn="ctr"/>
                      <a:r>
                        <a:rPr lang="en-US" sz="1100" b="1" baseline="0" dirty="0" smtClean="0">
                          <a:solidFill>
                            <a:schemeClr val="tx1"/>
                          </a:solidFill>
                          <a:latin typeface="Calibri Light" panose="020F0302020204030204" pitchFamily="34" charset="0"/>
                          <a:cs typeface="Calibri Light" panose="020F0302020204030204" pitchFamily="34" charset="0"/>
                        </a:rPr>
                        <a:t>Regional Commissioner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March</a:t>
                      </a:r>
                      <a:r>
                        <a:rPr lang="en-US" sz="1100" b="1" baseline="0" dirty="0" smtClean="0">
                          <a:solidFill>
                            <a:schemeClr val="tx1"/>
                          </a:solidFill>
                          <a:latin typeface="Calibri Light" panose="020F0302020204030204" pitchFamily="34" charset="0"/>
                          <a:cs typeface="Calibri Light" panose="020F0302020204030204" pitchFamily="34" charset="0"/>
                        </a:rPr>
                        <a:t> 2021</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Encourage participation in spiritual care services as lockdown regulations are lifted to Level 1 and in line with the Departmental  Adjustment Strategy </a:t>
                      </a:r>
                    </a:p>
                    <a:p>
                      <a:pPr algn="ctr"/>
                      <a:endParaRPr lang="en-US" sz="1100" b="1" dirty="0" smtClean="0">
                        <a:solidFill>
                          <a:schemeClr val="tx1"/>
                        </a:solidFill>
                        <a:latin typeface="Calibri Light" panose="020F0302020204030204" pitchFamily="34" charset="0"/>
                        <a:cs typeface="Calibri Light" panose="020F0302020204030204" pitchFamily="34" charset="0"/>
                      </a:endParaRPr>
                    </a:p>
                    <a:p>
                      <a:pPr algn="ct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796501867"/>
                  </a:ext>
                </a:extLst>
              </a:tr>
              <a:tr h="375654">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East London</a:t>
                      </a:r>
                      <a:r>
                        <a:rPr lang="en-US" sz="1100" b="1" baseline="0" dirty="0" smtClean="0">
                          <a:solidFill>
                            <a:schemeClr val="tx1"/>
                          </a:solidFill>
                          <a:latin typeface="Calibri Light" panose="020F0302020204030204" pitchFamily="34" charset="0"/>
                          <a:cs typeface="Calibri Light" panose="020F0302020204030204" pitchFamily="34" charset="0"/>
                        </a:rPr>
                        <a:t>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Rendering of Spiritual Care services to offenders</a:t>
                      </a:r>
                      <a:r>
                        <a:rPr lang="en-US" sz="1100" b="1" baseline="0" dirty="0" smtClean="0">
                          <a:solidFill>
                            <a:schemeClr val="tx1"/>
                          </a:solidFill>
                          <a:latin typeface="Calibri Light" panose="020F0302020204030204" pitchFamily="34" charset="0"/>
                          <a:cs typeface="Calibri Light" panose="020F0302020204030204" pitchFamily="34" charset="0"/>
                        </a:rPr>
                        <a:t>  and avail  Moral Development Coordinators from Centres to   renders services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Area Commissioner </a:t>
                      </a:r>
                    </a:p>
                    <a:p>
                      <a:pPr algn="ctr"/>
                      <a:r>
                        <a:rPr lang="en-US" sz="1100" b="1" dirty="0" smtClean="0">
                          <a:solidFill>
                            <a:schemeClr val="tx1"/>
                          </a:solidFill>
                          <a:latin typeface="Calibri Light" panose="020F0302020204030204" pitchFamily="34" charset="0"/>
                          <a:cs typeface="Calibri Light" panose="020F0302020204030204" pitchFamily="34" charset="0"/>
                        </a:rPr>
                        <a:t>Regional</a:t>
                      </a:r>
                      <a:r>
                        <a:rPr lang="en-US" sz="1100" b="1" baseline="0" dirty="0" smtClean="0">
                          <a:solidFill>
                            <a:schemeClr val="tx1"/>
                          </a:solidFill>
                          <a:latin typeface="Calibri Light" panose="020F0302020204030204" pitchFamily="34" charset="0"/>
                          <a:cs typeface="Calibri Light" panose="020F0302020204030204" pitchFamily="34" charset="0"/>
                        </a:rPr>
                        <a:t> Head Development &amp; Care</a:t>
                      </a:r>
                    </a:p>
                    <a:p>
                      <a:pPr algn="ctr"/>
                      <a:r>
                        <a:rPr lang="en-US" sz="1100" b="1" baseline="0" dirty="0" smtClean="0">
                          <a:solidFill>
                            <a:schemeClr val="tx1"/>
                          </a:solidFill>
                          <a:latin typeface="Calibri Light" panose="020F0302020204030204" pitchFamily="34" charset="0"/>
                          <a:cs typeface="Calibri Light" panose="020F0302020204030204" pitchFamily="34" charset="0"/>
                        </a:rPr>
                        <a:t>Regional Commissioner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March</a:t>
                      </a:r>
                      <a:r>
                        <a:rPr lang="en-US" sz="1100" b="1" baseline="0" dirty="0" smtClean="0">
                          <a:solidFill>
                            <a:schemeClr val="tx1"/>
                          </a:solidFill>
                          <a:latin typeface="Calibri Light" panose="020F0302020204030204" pitchFamily="34" charset="0"/>
                          <a:cs typeface="Calibri Light" panose="020F0302020204030204" pitchFamily="34" charset="0"/>
                        </a:rPr>
                        <a:t> 2021</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Encourage participation in spiritual care services as lockdown regulations are lifted to Level 1 and in line with the Departmental  Adjustment Strategy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950242310"/>
                  </a:ext>
                </a:extLst>
              </a:tr>
              <a:tr h="37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Mthatha</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Rendering of Spiritual Care services to offenders</a:t>
                      </a:r>
                      <a:r>
                        <a:rPr lang="en-US" sz="1100" b="1" baseline="0" dirty="0" smtClean="0">
                          <a:solidFill>
                            <a:schemeClr val="tx1"/>
                          </a:solidFill>
                          <a:latin typeface="Calibri Light" panose="020F0302020204030204" pitchFamily="34" charset="0"/>
                          <a:cs typeface="Calibri Light" panose="020F0302020204030204" pitchFamily="34" charset="0"/>
                        </a:rPr>
                        <a:t>  and avail  Moral Development Coordinators from Centres to   renders services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Area Commissioner </a:t>
                      </a:r>
                    </a:p>
                    <a:p>
                      <a:pPr algn="ctr"/>
                      <a:r>
                        <a:rPr lang="en-US" sz="1100" b="1" dirty="0" smtClean="0">
                          <a:solidFill>
                            <a:schemeClr val="tx1"/>
                          </a:solidFill>
                          <a:latin typeface="Calibri Light" panose="020F0302020204030204" pitchFamily="34" charset="0"/>
                          <a:cs typeface="Calibri Light" panose="020F0302020204030204" pitchFamily="34" charset="0"/>
                        </a:rPr>
                        <a:t>Regional</a:t>
                      </a:r>
                      <a:r>
                        <a:rPr lang="en-US" sz="1100" b="1" baseline="0" dirty="0" smtClean="0">
                          <a:solidFill>
                            <a:schemeClr val="tx1"/>
                          </a:solidFill>
                          <a:latin typeface="Calibri Light" panose="020F0302020204030204" pitchFamily="34" charset="0"/>
                          <a:cs typeface="Calibri Light" panose="020F0302020204030204" pitchFamily="34" charset="0"/>
                        </a:rPr>
                        <a:t> Head Development &amp; Care</a:t>
                      </a:r>
                    </a:p>
                    <a:p>
                      <a:pPr algn="ctr"/>
                      <a:r>
                        <a:rPr lang="en-US" sz="1100" b="1" baseline="0" dirty="0" smtClean="0">
                          <a:solidFill>
                            <a:schemeClr val="tx1"/>
                          </a:solidFill>
                          <a:latin typeface="Calibri Light" panose="020F0302020204030204" pitchFamily="34" charset="0"/>
                          <a:cs typeface="Calibri Light" panose="020F0302020204030204" pitchFamily="34" charset="0"/>
                        </a:rPr>
                        <a:t>Regional Commissioner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March</a:t>
                      </a:r>
                      <a:r>
                        <a:rPr lang="en-US" sz="1100" b="1" baseline="0" dirty="0" smtClean="0">
                          <a:solidFill>
                            <a:schemeClr val="tx1"/>
                          </a:solidFill>
                          <a:latin typeface="Calibri Light" panose="020F0302020204030204" pitchFamily="34" charset="0"/>
                          <a:cs typeface="Calibri Light" panose="020F0302020204030204" pitchFamily="34" charset="0"/>
                        </a:rPr>
                        <a:t> 2021</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Encourage participation in spiritual care services as lockdown regulations are lifted to Level 1 and in line with the Departmental  Adjustment Strategy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694879642"/>
                  </a:ext>
                </a:extLst>
              </a:tr>
              <a:tr h="37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Sada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Rendering of Spiritual Care services to offenders</a:t>
                      </a:r>
                      <a:r>
                        <a:rPr lang="en-US" sz="1100" b="1" baseline="0" dirty="0" smtClean="0">
                          <a:solidFill>
                            <a:schemeClr val="tx1"/>
                          </a:solidFill>
                          <a:latin typeface="Calibri Light" panose="020F0302020204030204" pitchFamily="34" charset="0"/>
                          <a:cs typeface="Calibri Light" panose="020F0302020204030204" pitchFamily="34" charset="0"/>
                        </a:rPr>
                        <a:t>  and avail  Moral Development Coordinators from Centres to   renders services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Area Commissioner </a:t>
                      </a:r>
                    </a:p>
                    <a:p>
                      <a:pPr algn="ctr"/>
                      <a:r>
                        <a:rPr lang="en-US" sz="1100" b="1" dirty="0" smtClean="0">
                          <a:solidFill>
                            <a:schemeClr val="tx1"/>
                          </a:solidFill>
                          <a:latin typeface="Calibri Light" panose="020F0302020204030204" pitchFamily="34" charset="0"/>
                          <a:cs typeface="Calibri Light" panose="020F0302020204030204" pitchFamily="34" charset="0"/>
                        </a:rPr>
                        <a:t>Regional</a:t>
                      </a:r>
                      <a:r>
                        <a:rPr lang="en-US" sz="1100" b="1" baseline="0" dirty="0" smtClean="0">
                          <a:solidFill>
                            <a:schemeClr val="tx1"/>
                          </a:solidFill>
                          <a:latin typeface="Calibri Light" panose="020F0302020204030204" pitchFamily="34" charset="0"/>
                          <a:cs typeface="Calibri Light" panose="020F0302020204030204" pitchFamily="34" charset="0"/>
                        </a:rPr>
                        <a:t> Head Development &amp; Care</a:t>
                      </a:r>
                    </a:p>
                    <a:p>
                      <a:pPr algn="ctr"/>
                      <a:r>
                        <a:rPr lang="en-US" sz="1100" b="1" baseline="0" dirty="0" smtClean="0">
                          <a:solidFill>
                            <a:schemeClr val="tx1"/>
                          </a:solidFill>
                          <a:latin typeface="Calibri Light" panose="020F0302020204030204" pitchFamily="34" charset="0"/>
                          <a:cs typeface="Calibri Light" panose="020F0302020204030204" pitchFamily="34" charset="0"/>
                        </a:rPr>
                        <a:t>Regional Commissioner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March</a:t>
                      </a:r>
                      <a:r>
                        <a:rPr lang="en-US" sz="1100" b="1" baseline="0" dirty="0" smtClean="0">
                          <a:solidFill>
                            <a:schemeClr val="tx1"/>
                          </a:solidFill>
                          <a:latin typeface="Calibri Light" panose="020F0302020204030204" pitchFamily="34" charset="0"/>
                          <a:cs typeface="Calibri Light" panose="020F0302020204030204" pitchFamily="34" charset="0"/>
                        </a:rPr>
                        <a:t> 2021</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Encourage participation in spiritual care services as lockdown regulations are lifted to Level 1 and in line with the Departmental  Adjustment Strategy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75654">
                <a:tc>
                  <a:txBody>
                    <a:bodyPr/>
                    <a:lstStyle/>
                    <a:p>
                      <a:r>
                        <a:rPr lang="en-ZA" sz="1200" b="1" dirty="0" smtClean="0">
                          <a:solidFill>
                            <a:schemeClr val="tx1"/>
                          </a:solidFill>
                          <a:latin typeface="Calibri Light" panose="020F0302020204030204" pitchFamily="34" charset="0"/>
                          <a:cs typeface="Calibri Light" panose="020F0302020204030204" pitchFamily="34" charset="0"/>
                        </a:rPr>
                        <a:t>St Albans</a:t>
                      </a:r>
                      <a:endParaRPr lang="en-ZA" sz="12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Rendering of Spiritual Care services to offenders</a:t>
                      </a:r>
                      <a:r>
                        <a:rPr lang="en-US" sz="1100" b="1" baseline="0" dirty="0" smtClean="0">
                          <a:solidFill>
                            <a:schemeClr val="tx1"/>
                          </a:solidFill>
                          <a:latin typeface="Calibri Light" panose="020F0302020204030204" pitchFamily="34" charset="0"/>
                          <a:cs typeface="Calibri Light" panose="020F0302020204030204" pitchFamily="34" charset="0"/>
                        </a:rPr>
                        <a:t>  and avail  Moral Development Coordinators from Centres to   renders services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Area Commissioner </a:t>
                      </a:r>
                    </a:p>
                    <a:p>
                      <a:pPr algn="ctr"/>
                      <a:r>
                        <a:rPr lang="en-US" sz="1100" b="1" dirty="0" smtClean="0">
                          <a:solidFill>
                            <a:schemeClr val="tx1"/>
                          </a:solidFill>
                          <a:latin typeface="Calibri Light" panose="020F0302020204030204" pitchFamily="34" charset="0"/>
                          <a:cs typeface="Calibri Light" panose="020F0302020204030204" pitchFamily="34" charset="0"/>
                        </a:rPr>
                        <a:t>Regional</a:t>
                      </a:r>
                      <a:r>
                        <a:rPr lang="en-US" sz="1100" b="1" baseline="0" dirty="0" smtClean="0">
                          <a:solidFill>
                            <a:schemeClr val="tx1"/>
                          </a:solidFill>
                          <a:latin typeface="Calibri Light" panose="020F0302020204030204" pitchFamily="34" charset="0"/>
                          <a:cs typeface="Calibri Light" panose="020F0302020204030204" pitchFamily="34" charset="0"/>
                        </a:rPr>
                        <a:t> Head Development &amp; Care</a:t>
                      </a:r>
                    </a:p>
                    <a:p>
                      <a:pPr algn="ctr"/>
                      <a:r>
                        <a:rPr lang="en-US" sz="1100" b="1" baseline="0" dirty="0" smtClean="0">
                          <a:solidFill>
                            <a:schemeClr val="tx1"/>
                          </a:solidFill>
                          <a:latin typeface="Calibri Light" panose="020F0302020204030204" pitchFamily="34" charset="0"/>
                          <a:cs typeface="Calibri Light" panose="020F0302020204030204" pitchFamily="34" charset="0"/>
                        </a:rPr>
                        <a:t>Regional Commissioner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March</a:t>
                      </a:r>
                      <a:r>
                        <a:rPr lang="en-US" sz="1100" b="1" baseline="0" dirty="0" smtClean="0">
                          <a:solidFill>
                            <a:schemeClr val="tx1"/>
                          </a:solidFill>
                          <a:latin typeface="Calibri Light" panose="020F0302020204030204" pitchFamily="34" charset="0"/>
                          <a:cs typeface="Calibri Light" panose="020F0302020204030204" pitchFamily="34" charset="0"/>
                        </a:rPr>
                        <a:t> 2021</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Encourage participation in spiritual care services as lockdown regulations are lifted to Level 1 and in line with the Departmental  Adjustment Strategy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rgbClr val="FFFFFF"/>
                </a:solidFill>
                <a:latin typeface="Arial Black" panose="020B0A04020102020204" pitchFamily="34" charset="0"/>
              </a:rPr>
              <a:t>PLAN TO ADDRESS UNDER PERFORMANCE:</a:t>
            </a:r>
          </a:p>
          <a:p>
            <a:pPr>
              <a:spcAft>
                <a:spcPts val="600"/>
              </a:spcAft>
            </a:pPr>
            <a:r>
              <a:rPr lang="en-US" sz="2400" kern="0" dirty="0" smtClean="0">
                <a:solidFill>
                  <a:schemeClr val="bg1"/>
                </a:solidFill>
                <a:latin typeface="Arial Black" panose="020B0A04020102020204" pitchFamily="34" charset="0"/>
              </a:rPr>
              <a:t>Percentage  </a:t>
            </a:r>
            <a:r>
              <a:rPr lang="en-US" sz="2400" kern="0" dirty="0">
                <a:solidFill>
                  <a:schemeClr val="bg1"/>
                </a:solidFill>
                <a:latin typeface="Arial Black" panose="020B0A04020102020204" pitchFamily="34" charset="0"/>
              </a:rPr>
              <a:t>inmates receiving spiritual care services </a:t>
            </a:r>
          </a:p>
        </p:txBody>
      </p:sp>
    </p:spTree>
    <p:extLst>
      <p:ext uri="{BB962C8B-B14F-4D97-AF65-F5344CB8AC3E}">
        <p14:creationId xmlns:p14="http://schemas.microsoft.com/office/powerpoint/2010/main" val="27359635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4821169"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dirty="0">
              <a:solidFill>
                <a:prstClr val="white"/>
              </a:solidFill>
              <a:latin typeface="Calibri Light"/>
            </a:endParaRPr>
          </a:p>
        </p:txBody>
      </p:sp>
      <p:sp>
        <p:nvSpPr>
          <p:cNvPr id="9" name="TextBox 8"/>
          <p:cNvSpPr txBox="1"/>
          <p:nvPr/>
        </p:nvSpPr>
        <p:spPr>
          <a:xfrm>
            <a:off x="-228600" y="1673596"/>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a:t>
            </a:r>
            <a:r>
              <a:rPr lang="en-GB" sz="1800" b="1" kern="0" dirty="0" smtClean="0">
                <a:solidFill>
                  <a:prstClr val="black"/>
                </a:solidFill>
              </a:rPr>
              <a:t>3. </a:t>
            </a:r>
            <a:r>
              <a:rPr lang="en-GB" sz="1800" b="1" kern="0" dirty="0">
                <a:solidFill>
                  <a:prstClr val="black"/>
                </a:solidFill>
              </a:rPr>
              <a:t>SOURCE OF </a:t>
            </a:r>
            <a:r>
              <a:rPr lang="en-GB" sz="1800" b="1" kern="0" dirty="0" smtClean="0">
                <a:solidFill>
                  <a:prstClr val="black"/>
                </a:solidFill>
              </a:rPr>
              <a:t>UNDER-ACHIEVEMENT AT CORRECTIONAL CENTRE LEVEL</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3021478713"/>
              </p:ext>
            </p:extLst>
          </p:nvPr>
        </p:nvGraphicFramePr>
        <p:xfrm>
          <a:off x="215900" y="2042928"/>
          <a:ext cx="11518899" cy="3240405"/>
        </p:xfrm>
        <a:graphic>
          <a:graphicData uri="http://schemas.openxmlformats.org/drawingml/2006/table">
            <a:tbl>
              <a:tblPr firstRow="1" bandRow="1"/>
              <a:tblGrid>
                <a:gridCol w="1271588">
                  <a:extLst>
                    <a:ext uri="{9D8B030D-6E8A-4147-A177-3AD203B41FA5}">
                      <a16:colId xmlns:a16="http://schemas.microsoft.com/office/drawing/2014/main" xmlns="" val="3171785473"/>
                    </a:ext>
                  </a:extLst>
                </a:gridCol>
                <a:gridCol w="2019526">
                  <a:extLst>
                    <a:ext uri="{9D8B030D-6E8A-4147-A177-3AD203B41FA5}">
                      <a16:colId xmlns:a16="http://schemas.microsoft.com/office/drawing/2014/main" xmlns="" val="3307568538"/>
                    </a:ext>
                  </a:extLst>
                </a:gridCol>
                <a:gridCol w="1645557">
                  <a:extLst>
                    <a:ext uri="{9D8B030D-6E8A-4147-A177-3AD203B41FA5}">
                      <a16:colId xmlns:a16="http://schemas.microsoft.com/office/drawing/2014/main" xmlns="" val="3177246977"/>
                    </a:ext>
                  </a:extLst>
                </a:gridCol>
                <a:gridCol w="1645557">
                  <a:extLst>
                    <a:ext uri="{9D8B030D-6E8A-4147-A177-3AD203B41FA5}">
                      <a16:colId xmlns:a16="http://schemas.microsoft.com/office/drawing/2014/main" xmlns="" val="1905890460"/>
                    </a:ext>
                  </a:extLst>
                </a:gridCol>
                <a:gridCol w="1645557">
                  <a:extLst>
                    <a:ext uri="{9D8B030D-6E8A-4147-A177-3AD203B41FA5}">
                      <a16:colId xmlns:a16="http://schemas.microsoft.com/office/drawing/2014/main" xmlns="" val="551651354"/>
                    </a:ext>
                  </a:extLst>
                </a:gridCol>
                <a:gridCol w="1645557">
                  <a:extLst>
                    <a:ext uri="{9D8B030D-6E8A-4147-A177-3AD203B41FA5}">
                      <a16:colId xmlns:a16="http://schemas.microsoft.com/office/drawing/2014/main" xmlns="" val="106908959"/>
                    </a:ext>
                  </a:extLst>
                </a:gridCol>
                <a:gridCol w="1645557">
                  <a:extLst>
                    <a:ext uri="{9D8B030D-6E8A-4147-A177-3AD203B41FA5}">
                      <a16:colId xmlns:a16="http://schemas.microsoft.com/office/drawing/2014/main" xmlns="" val="2307743238"/>
                    </a:ext>
                  </a:extLst>
                </a:gridCol>
              </a:tblGrid>
              <a:tr h="375654">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Q2 TARGET 2020/21</a:t>
                      </a:r>
                      <a:endParaRPr lang="en-US" sz="12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QUARTER 2</a:t>
                      </a:r>
                      <a:br>
                        <a:rPr lang="en-US" sz="1200" b="1" kern="1200" dirty="0" smtClean="0">
                          <a:solidFill>
                            <a:schemeClr val="bg1"/>
                          </a:solidFill>
                          <a:latin typeface="Arial"/>
                          <a:ea typeface=""/>
                          <a:cs typeface="Arial"/>
                        </a:rPr>
                      </a:br>
                      <a:r>
                        <a:rPr lang="en-US" sz="1200" b="1" kern="1200" dirty="0" smtClean="0">
                          <a:solidFill>
                            <a:schemeClr val="bg1"/>
                          </a:solidFill>
                          <a:latin typeface="Arial"/>
                          <a:ea typeface=""/>
                          <a:cs typeface="Arial"/>
                        </a:rPr>
                        <a:t>PERFORMANCE</a:t>
                      </a:r>
                      <a:endParaRPr lang="en-US" sz="1200" b="1" kern="1200" dirty="0">
                        <a:solidFill>
                          <a:schemeClr val="bg1"/>
                        </a:solidFill>
                        <a:latin typeface="Arial"/>
                        <a:ea typeface=""/>
                        <a:cs typeface="Arial"/>
                      </a:endParaRP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000" b="1" kern="1200" dirty="0" smtClean="0">
                          <a:solidFill>
                            <a:schemeClr val="bg1"/>
                          </a:solidFill>
                          <a:latin typeface="Arial"/>
                          <a:ea typeface=""/>
                          <a:cs typeface="Arial"/>
                        </a:rPr>
                        <a:t>MANAGEMENT AREAS THAT CONTRIBUTED TOWARDS UNDER-ACHIEVEMENT </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CORRECTIONAL CENTRE</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REASONS FOR UNDER</a:t>
                      </a:r>
                    </a:p>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PERFORMANCE</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ROOT CAUSES</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ASSOCIATED RISKS </a:t>
                      </a:r>
                      <a:endParaRPr lang="en-ZA"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xmlns="" val="2208647457"/>
                  </a:ext>
                </a:extLst>
              </a:tr>
              <a:tr h="360040">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10%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4.62%(62/1343)</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panose="020F0502020204030204" pitchFamily="34" charset="0"/>
                          <a:cs typeface="Calibri" panose="020F0502020204030204" pitchFamily="34" charset="0"/>
                        </a:rPr>
                        <a:t>East London</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East London Maximum</a:t>
                      </a:r>
                      <a:r>
                        <a:rPr lang="en-US" sz="1100" b="1" baseline="0" dirty="0" smtClean="0">
                          <a:solidFill>
                            <a:schemeClr val="tx1"/>
                          </a:solidFill>
                          <a:latin typeface="Calibri Light" panose="020F0302020204030204" pitchFamily="34" charset="0"/>
                          <a:cs typeface="Calibri Light" panose="020F0302020204030204" pitchFamily="34" charset="0"/>
                        </a:rPr>
                        <a:t>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panose="020F0502020204030204" pitchFamily="34" charset="0"/>
                          <a:cs typeface="Calibri" panose="020F0502020204030204" pitchFamily="34" charset="0"/>
                        </a:rPr>
                        <a:t>Limited engagement of inmates in programmes and services</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panose="020F0502020204030204" pitchFamily="34" charset="0"/>
                          <a:cs typeface="Calibri" panose="020F0502020204030204" pitchFamily="34" charset="0"/>
                        </a:rPr>
                        <a:t>During</a:t>
                      </a:r>
                      <a:r>
                        <a:rPr lang="en-US" sz="1100" b="1" baseline="0" dirty="0" smtClean="0">
                          <a:solidFill>
                            <a:schemeClr val="tx1"/>
                          </a:solidFill>
                          <a:latin typeface="Calibri" panose="020F0502020204030204" pitchFamily="34" charset="0"/>
                          <a:cs typeface="Calibri" panose="020F0502020204030204" pitchFamily="34" charset="0"/>
                        </a:rPr>
                        <a:t> lock down psychological  services were rendered on an individual basis</a:t>
                      </a:r>
                      <a:endParaRPr lang="en-US" sz="11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panose="020F0502020204030204" pitchFamily="34" charset="0"/>
                          <a:cs typeface="Calibri" panose="020F0502020204030204" pitchFamily="34" charset="0"/>
                        </a:rPr>
                        <a:t>Group work services to </a:t>
                      </a:r>
                      <a:r>
                        <a:rPr lang="en-US" sz="1100" b="1" baseline="0" dirty="0" smtClean="0">
                          <a:solidFill>
                            <a:schemeClr val="tx1"/>
                          </a:solidFill>
                          <a:latin typeface="Calibri" panose="020F0502020204030204" pitchFamily="34" charset="0"/>
                          <a:cs typeface="Calibri" panose="020F0502020204030204" pitchFamily="34" charset="0"/>
                        </a:rPr>
                        <a:t> inmates </a:t>
                      </a:r>
                      <a:r>
                        <a:rPr lang="en-US" sz="1100" b="1" dirty="0" smtClean="0">
                          <a:solidFill>
                            <a:schemeClr val="tx1"/>
                          </a:solidFill>
                          <a:latin typeface="Calibri" panose="020F0502020204030204" pitchFamily="34" charset="0"/>
                          <a:cs typeface="Calibri" panose="020F0502020204030204" pitchFamily="34" charset="0"/>
                        </a:rPr>
                        <a:t>were suspended</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60040">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10%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panose="020F0502020204030204" pitchFamily="34" charset="0"/>
                          <a:cs typeface="Calibri" panose="020F0502020204030204" pitchFamily="34" charset="0"/>
                        </a:rPr>
                        <a:t>3.29%(120/3651)</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panose="020F0502020204030204" pitchFamily="34" charset="0"/>
                          <a:cs typeface="Calibri" panose="020F0502020204030204" pitchFamily="34" charset="0"/>
                        </a:rPr>
                        <a:t>Mthatha</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panose="020F0502020204030204" pitchFamily="34" charset="0"/>
                          <a:cs typeface="Calibri" panose="020F0502020204030204" pitchFamily="34" charset="0"/>
                        </a:rPr>
                        <a:t>All 12 Correctional Centres </a:t>
                      </a:r>
                    </a:p>
                    <a:p>
                      <a:pPr algn="ct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panose="020F0502020204030204" pitchFamily="34" charset="0"/>
                          <a:cs typeface="Calibri" panose="020F0502020204030204" pitchFamily="34" charset="0"/>
                        </a:rPr>
                        <a:t>Limited engagement of inmates in programmes and services</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panose="020F0502020204030204" pitchFamily="34" charset="0"/>
                          <a:cs typeface="Calibri" panose="020F0502020204030204" pitchFamily="34" charset="0"/>
                        </a:rPr>
                        <a:t>During</a:t>
                      </a:r>
                      <a:r>
                        <a:rPr lang="en-US" sz="1100" b="1" baseline="0" dirty="0" smtClean="0">
                          <a:solidFill>
                            <a:schemeClr val="tx1"/>
                          </a:solidFill>
                          <a:latin typeface="Calibri" panose="020F0502020204030204" pitchFamily="34" charset="0"/>
                          <a:cs typeface="Calibri" panose="020F0502020204030204" pitchFamily="34" charset="0"/>
                        </a:rPr>
                        <a:t> lock down psychological  services were rendered on an individual basis</a:t>
                      </a:r>
                      <a:endParaRPr lang="en-US" sz="11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panose="020F0502020204030204" pitchFamily="34" charset="0"/>
                          <a:cs typeface="Calibri" panose="020F0502020204030204" pitchFamily="34" charset="0"/>
                        </a:rPr>
                        <a:t>Group work services to </a:t>
                      </a:r>
                      <a:r>
                        <a:rPr lang="en-US" sz="1100" b="1" baseline="0" dirty="0" smtClean="0">
                          <a:solidFill>
                            <a:schemeClr val="tx1"/>
                          </a:solidFill>
                          <a:latin typeface="Calibri" panose="020F0502020204030204" pitchFamily="34" charset="0"/>
                          <a:cs typeface="Calibri" panose="020F0502020204030204" pitchFamily="34" charset="0"/>
                        </a:rPr>
                        <a:t> inmates </a:t>
                      </a:r>
                      <a:r>
                        <a:rPr lang="en-US" sz="1100" b="1" dirty="0" smtClean="0">
                          <a:solidFill>
                            <a:schemeClr val="tx1"/>
                          </a:solidFill>
                          <a:latin typeface="Calibri" panose="020F0502020204030204" pitchFamily="34" charset="0"/>
                          <a:cs typeface="Calibri" panose="020F0502020204030204" pitchFamily="34" charset="0"/>
                        </a:rPr>
                        <a:t>were suspended</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60040">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10%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lumMod val="95000"/>
                              <a:lumOff val="5000"/>
                            </a:schemeClr>
                          </a:solidFill>
                          <a:latin typeface="Calibri" panose="020F0502020204030204" pitchFamily="34" charset="0"/>
                          <a:cs typeface="Calibri" panose="020F0502020204030204" pitchFamily="34" charset="0"/>
                        </a:rPr>
                        <a:t>0%(0/2746)</a:t>
                      </a: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lumMod val="95000"/>
                              <a:lumOff val="5000"/>
                            </a:schemeClr>
                          </a:solidFill>
                          <a:latin typeface="Calibri" panose="020F0502020204030204" pitchFamily="34" charset="0"/>
                          <a:cs typeface="Calibri" panose="020F0502020204030204" pitchFamily="34" charset="0"/>
                        </a:rPr>
                        <a:t>Sada </a:t>
                      </a: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lumMod val="95000"/>
                              <a:lumOff val="5000"/>
                            </a:schemeClr>
                          </a:solidFill>
                          <a:latin typeface="Calibri" panose="020F0502020204030204" pitchFamily="34" charset="0"/>
                          <a:cs typeface="Calibri" panose="020F0502020204030204" pitchFamily="34" charset="0"/>
                        </a:rPr>
                        <a:t>All 15 Correctional Centres </a:t>
                      </a:r>
                      <a:endParaRPr lang="en-US" sz="1100" b="1" dirty="0">
                        <a:solidFill>
                          <a:schemeClr val="tx1">
                            <a:lumMod val="95000"/>
                            <a:lumOff val="5000"/>
                          </a:schemeClr>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panose="020F0502020204030204" pitchFamily="34" charset="0"/>
                          <a:cs typeface="Calibri" panose="020F0502020204030204" pitchFamily="34" charset="0"/>
                        </a:rPr>
                        <a:t>Limited engagement of inmates in programmes and services</a:t>
                      </a:r>
                    </a:p>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panose="020F0502020204030204" pitchFamily="34" charset="0"/>
                          <a:cs typeface="Calibri" panose="020F0502020204030204" pitchFamily="34" charset="0"/>
                        </a:rPr>
                        <a:t>The Management</a:t>
                      </a:r>
                      <a:r>
                        <a:rPr lang="en-US" sz="1100" b="1" baseline="0" dirty="0" smtClean="0">
                          <a:solidFill>
                            <a:schemeClr val="tx1"/>
                          </a:solidFill>
                          <a:latin typeface="Calibri" panose="020F0502020204030204" pitchFamily="34" charset="0"/>
                          <a:cs typeface="Calibri" panose="020F0502020204030204" pitchFamily="34" charset="0"/>
                        </a:rPr>
                        <a:t> Area has not attracted  any skill  for psychologists</a:t>
                      </a:r>
                      <a:endParaRPr lang="en-US" sz="11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panose="020F0502020204030204" pitchFamily="34" charset="0"/>
                          <a:cs typeface="Calibri" panose="020F0502020204030204" pitchFamily="34" charset="0"/>
                        </a:rPr>
                        <a:t>During</a:t>
                      </a:r>
                      <a:r>
                        <a:rPr lang="en-US" sz="1100" b="1" baseline="0" dirty="0" smtClean="0">
                          <a:solidFill>
                            <a:schemeClr val="tx1"/>
                          </a:solidFill>
                          <a:latin typeface="Calibri" panose="020F0502020204030204" pitchFamily="34" charset="0"/>
                          <a:cs typeface="Calibri" panose="020F0502020204030204" pitchFamily="34" charset="0"/>
                        </a:rPr>
                        <a:t> lock down psychological  services were rendered on an individual basis</a:t>
                      </a:r>
                      <a:endParaRPr lang="en-US" sz="11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panose="020F0502020204030204" pitchFamily="34" charset="0"/>
                          <a:cs typeface="Calibri" panose="020F0502020204030204" pitchFamily="34" charset="0"/>
                        </a:rPr>
                        <a:t>Group work services to </a:t>
                      </a:r>
                      <a:r>
                        <a:rPr lang="en-US" sz="1100" b="1" baseline="0" dirty="0" smtClean="0">
                          <a:solidFill>
                            <a:schemeClr val="tx1"/>
                          </a:solidFill>
                          <a:latin typeface="Calibri" panose="020F0502020204030204" pitchFamily="34" charset="0"/>
                          <a:cs typeface="Calibri" panose="020F0502020204030204" pitchFamily="34" charset="0"/>
                        </a:rPr>
                        <a:t> inmates </a:t>
                      </a:r>
                      <a:r>
                        <a:rPr lang="en-US" sz="1100" b="1" dirty="0" smtClean="0">
                          <a:solidFill>
                            <a:schemeClr val="tx1"/>
                          </a:solidFill>
                          <a:latin typeface="Calibri" panose="020F0502020204030204" pitchFamily="34" charset="0"/>
                          <a:cs typeface="Calibri" panose="020F0502020204030204" pitchFamily="34" charset="0"/>
                        </a:rPr>
                        <a:t>were suspended</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chemeClr val="bg1"/>
                </a:solidFill>
                <a:latin typeface="Arial Black" panose="020B0A04020102020204" pitchFamily="34" charset="0"/>
              </a:rPr>
              <a:t>PERFORMANCE INDICATOR NOT ACHIEVED:</a:t>
            </a:r>
          </a:p>
          <a:p>
            <a:pPr>
              <a:spcAft>
                <a:spcPts val="600"/>
              </a:spcAft>
            </a:pPr>
            <a:r>
              <a:rPr lang="en-US" sz="2400" kern="0" dirty="0">
                <a:solidFill>
                  <a:schemeClr val="bg1"/>
                </a:solidFill>
                <a:latin typeface="Arial Black" panose="020B0A04020102020204" pitchFamily="34" charset="0"/>
              </a:rPr>
              <a:t>Percentage  inmates receiving psychological services</a:t>
            </a:r>
          </a:p>
          <a:p>
            <a:endParaRPr lang="en-GB" sz="3200" kern="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9393502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4991584" y="-4974915"/>
            <a:ext cx="1052736" cy="11002565"/>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dirty="0">
              <a:solidFill>
                <a:prstClr val="white"/>
              </a:solidFill>
              <a:latin typeface="Calibri Light"/>
            </a:endParaRPr>
          </a:p>
        </p:txBody>
      </p:sp>
      <p:sp>
        <p:nvSpPr>
          <p:cNvPr id="5" name="Title 1"/>
          <p:cNvSpPr txBox="1">
            <a:spLocks/>
          </p:cNvSpPr>
          <p:nvPr/>
        </p:nvSpPr>
        <p:spPr>
          <a:xfrm>
            <a:off x="63103" y="0"/>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chemeClr val="bg1"/>
                </a:solidFill>
                <a:latin typeface="Arial Black" panose="020B0A04020102020204" pitchFamily="34" charset="0"/>
              </a:rPr>
              <a:t>PERFORMANCE INDICATOR NOT ACHIEVED:</a:t>
            </a:r>
          </a:p>
          <a:p>
            <a:pPr>
              <a:spcAft>
                <a:spcPts val="600"/>
              </a:spcAft>
            </a:pPr>
            <a:r>
              <a:rPr lang="en-US" sz="2400" kern="0" dirty="0" smtClean="0">
                <a:solidFill>
                  <a:schemeClr val="bg1"/>
                </a:solidFill>
                <a:latin typeface="Arial Black" panose="020B0A04020102020204" pitchFamily="34" charset="0"/>
              </a:rPr>
              <a:t>Percentage  inmates receiving psychological services</a:t>
            </a:r>
            <a:endParaRPr lang="en-US" sz="2400" kern="0" dirty="0">
              <a:solidFill>
                <a:schemeClr val="bg1"/>
              </a:solidFill>
              <a:latin typeface="Arial Black" panose="020B0A04020102020204" pitchFamily="34" charset="0"/>
            </a:endParaRPr>
          </a:p>
          <a:p>
            <a:endParaRPr lang="en-GB" sz="3200" kern="0" dirty="0">
              <a:solidFill>
                <a:schemeClr val="bg1"/>
              </a:solidFill>
              <a:latin typeface="Arial Black" panose="020B0A04020102020204" pitchFamily="34" charset="0"/>
            </a:endParaRPr>
          </a:p>
        </p:txBody>
      </p:sp>
      <p:sp>
        <p:nvSpPr>
          <p:cNvPr id="8" name="TextBox 7"/>
          <p:cNvSpPr txBox="1"/>
          <p:nvPr/>
        </p:nvSpPr>
        <p:spPr>
          <a:xfrm>
            <a:off x="124509" y="1272267"/>
            <a:ext cx="8928319"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1. REGIONAL TARGET VERSUS PERFORMANCE FOR </a:t>
            </a:r>
            <a:r>
              <a:rPr lang="en-GB" sz="1800" b="1" kern="0" dirty="0" smtClean="0"/>
              <a:t>2</a:t>
            </a:r>
            <a:r>
              <a:rPr lang="en-GB" sz="1800" b="1" kern="0" baseline="30000" dirty="0" smtClean="0"/>
              <a:t>nd</a:t>
            </a:r>
            <a:r>
              <a:rPr lang="en-GB" sz="1800" b="1" kern="0" dirty="0" smtClean="0"/>
              <a:t> </a:t>
            </a:r>
            <a:r>
              <a:rPr lang="en-GB" sz="1800" b="1" kern="0" dirty="0" smtClean="0">
                <a:solidFill>
                  <a:prstClr val="black"/>
                </a:solidFill>
              </a:rPr>
              <a:t>QUARTER </a:t>
            </a:r>
            <a:r>
              <a:rPr lang="en-GB" sz="1800" b="1" kern="0" dirty="0">
                <a:solidFill>
                  <a:prstClr val="black"/>
                </a:solidFill>
              </a:rPr>
              <a:t>(2020/2021) </a:t>
            </a:r>
            <a:endParaRPr lang="en-ZA" sz="1800" b="1" kern="0" dirty="0">
              <a:solidFill>
                <a:prstClr val="black"/>
              </a:solidFill>
            </a:endParaRPr>
          </a:p>
        </p:txBody>
      </p:sp>
      <p:sp>
        <p:nvSpPr>
          <p:cNvPr id="9" name="TextBox 8"/>
          <p:cNvSpPr txBox="1"/>
          <p:nvPr/>
        </p:nvSpPr>
        <p:spPr>
          <a:xfrm>
            <a:off x="228600" y="2971800"/>
            <a:ext cx="9144000" cy="369332"/>
          </a:xfrm>
          <a:prstGeom prst="rect">
            <a:avLst/>
          </a:prstGeom>
          <a:noFill/>
        </p:spPr>
        <p:txBody>
          <a:bodyPr wrap="square" rtlCol="0">
            <a:spAutoFit/>
          </a:bodyPr>
          <a:lstStyle/>
          <a:p>
            <a:pPr fontAlgn="auto">
              <a:spcBef>
                <a:spcPts val="0"/>
              </a:spcBef>
              <a:spcAft>
                <a:spcPts val="0"/>
              </a:spcAft>
              <a:defRPr/>
            </a:pPr>
            <a:r>
              <a:rPr lang="en-GB" sz="1800" b="1" kern="0" dirty="0" smtClean="0">
                <a:solidFill>
                  <a:prstClr val="black"/>
                </a:solidFill>
              </a:rPr>
              <a:t>2</a:t>
            </a:r>
            <a:r>
              <a:rPr lang="en-GB" sz="1800" b="1" kern="0" dirty="0">
                <a:solidFill>
                  <a:prstClr val="black"/>
                </a:solidFill>
              </a:rPr>
              <a:t>. SOURCE OF </a:t>
            </a:r>
            <a:r>
              <a:rPr lang="en-GB" sz="1800" b="1" kern="0" dirty="0" smtClean="0">
                <a:solidFill>
                  <a:prstClr val="black"/>
                </a:solidFill>
              </a:rPr>
              <a:t>UNDER-ACHIEVEMENT AT MANAGEMENT AREA LEVEL</a:t>
            </a:r>
            <a:endParaRPr lang="en-ZA" sz="1800" b="1" kern="0"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693393172"/>
              </p:ext>
            </p:extLst>
          </p:nvPr>
        </p:nvGraphicFramePr>
        <p:xfrm>
          <a:off x="208391" y="1800106"/>
          <a:ext cx="11658600" cy="1170687"/>
        </p:xfrm>
        <a:graphic>
          <a:graphicData uri="http://schemas.openxmlformats.org/drawingml/2006/table">
            <a:tbl>
              <a:tblPr firstRow="1" bandRow="1"/>
              <a:tblGrid>
                <a:gridCol w="1295400">
                  <a:extLst>
                    <a:ext uri="{9D8B030D-6E8A-4147-A177-3AD203B41FA5}">
                      <a16:colId xmlns:a16="http://schemas.microsoft.com/office/drawing/2014/main" xmlns="" val="3171785473"/>
                    </a:ext>
                  </a:extLst>
                </a:gridCol>
                <a:gridCol w="1295400">
                  <a:extLst>
                    <a:ext uri="{9D8B030D-6E8A-4147-A177-3AD203B41FA5}">
                      <a16:colId xmlns:a16="http://schemas.microsoft.com/office/drawing/2014/main" xmlns="" val="3307568538"/>
                    </a:ext>
                  </a:extLst>
                </a:gridCol>
                <a:gridCol w="1295400">
                  <a:extLst>
                    <a:ext uri="{9D8B030D-6E8A-4147-A177-3AD203B41FA5}">
                      <a16:colId xmlns:a16="http://schemas.microsoft.com/office/drawing/2014/main" xmlns="" val="3177246977"/>
                    </a:ext>
                  </a:extLst>
                </a:gridCol>
                <a:gridCol w="1295400">
                  <a:extLst>
                    <a:ext uri="{9D8B030D-6E8A-4147-A177-3AD203B41FA5}">
                      <a16:colId xmlns:a16="http://schemas.microsoft.com/office/drawing/2014/main" xmlns="" val="1905890460"/>
                    </a:ext>
                  </a:extLst>
                </a:gridCol>
                <a:gridCol w="1295400">
                  <a:extLst>
                    <a:ext uri="{9D8B030D-6E8A-4147-A177-3AD203B41FA5}">
                      <a16:colId xmlns:a16="http://schemas.microsoft.com/office/drawing/2014/main" xmlns="" val="551651354"/>
                    </a:ext>
                  </a:extLst>
                </a:gridCol>
                <a:gridCol w="1295400">
                  <a:extLst>
                    <a:ext uri="{9D8B030D-6E8A-4147-A177-3AD203B41FA5}">
                      <a16:colId xmlns:a16="http://schemas.microsoft.com/office/drawing/2014/main" xmlns="" val="106908959"/>
                    </a:ext>
                  </a:extLst>
                </a:gridCol>
                <a:gridCol w="1295400">
                  <a:extLst>
                    <a:ext uri="{9D8B030D-6E8A-4147-A177-3AD203B41FA5}">
                      <a16:colId xmlns:a16="http://schemas.microsoft.com/office/drawing/2014/main" xmlns="" val="2307743238"/>
                    </a:ext>
                  </a:extLst>
                </a:gridCol>
                <a:gridCol w="1295400">
                  <a:extLst>
                    <a:ext uri="{9D8B030D-6E8A-4147-A177-3AD203B41FA5}">
                      <a16:colId xmlns:a16="http://schemas.microsoft.com/office/drawing/2014/main" xmlns="" val="2723634297"/>
                    </a:ext>
                  </a:extLst>
                </a:gridCol>
                <a:gridCol w="1295400">
                  <a:extLst>
                    <a:ext uri="{9D8B030D-6E8A-4147-A177-3AD203B41FA5}">
                      <a16:colId xmlns:a16="http://schemas.microsoft.com/office/drawing/2014/main" xmlns="" val="971921"/>
                    </a:ext>
                  </a:extLst>
                </a:gridCol>
              </a:tblGrid>
              <a:tr h="150480">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REGION</a:t>
                      </a:r>
                      <a:endParaRPr lang="en-ZA" sz="1100" dirty="0">
                        <a:solidFill>
                          <a:schemeClr val="bg1"/>
                        </a:solidFil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JULY</a:t>
                      </a:r>
                      <a:r>
                        <a:rPr lang="en-ZA" sz="1100" baseline="0" dirty="0" smtClean="0">
                          <a:solidFill>
                            <a:schemeClr val="bg1"/>
                          </a:solidFill>
                        </a:rPr>
                        <a:t> </a:t>
                      </a:r>
                      <a:r>
                        <a:rPr lang="en-ZA" sz="1100" dirty="0" smtClean="0">
                          <a:solidFill>
                            <a:schemeClr val="bg1"/>
                          </a:solidFill>
                        </a:rPr>
                        <a:t>2020</a:t>
                      </a:r>
                      <a:br>
                        <a:rPr lang="en-ZA" sz="1100" dirty="0" smtClean="0">
                          <a:solidFill>
                            <a:schemeClr val="bg1"/>
                          </a:solidFill>
                        </a:rPr>
                      </a:br>
                      <a:r>
                        <a:rPr lang="en-ZA" sz="1100" dirty="0" smtClean="0">
                          <a:solidFill>
                            <a:schemeClr val="bg1"/>
                          </a:solidFill>
                        </a:rPr>
                        <a:t>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JULY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AUGUST</a:t>
                      </a:r>
                      <a:r>
                        <a:rPr lang="en-ZA" sz="1100" baseline="0" dirty="0" smtClean="0">
                          <a:solidFill>
                            <a:schemeClr val="bg1"/>
                          </a:solidFill>
                        </a:rPr>
                        <a:t> </a:t>
                      </a:r>
                      <a:r>
                        <a:rPr lang="en-ZA" sz="1100" dirty="0" smtClean="0">
                          <a:solidFill>
                            <a:schemeClr val="bg1"/>
                          </a:solidFill>
                        </a:rPr>
                        <a:t>2020</a:t>
                      </a:r>
                      <a:br>
                        <a:rPr lang="en-ZA" sz="1100" dirty="0" smtClean="0">
                          <a:solidFill>
                            <a:schemeClr val="bg1"/>
                          </a:solidFill>
                        </a:rPr>
                      </a:br>
                      <a:r>
                        <a:rPr lang="en-ZA" sz="1100" dirty="0" smtClean="0">
                          <a:solidFill>
                            <a:schemeClr val="bg1"/>
                          </a:solidFill>
                        </a:rPr>
                        <a:t>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AUGUST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SEPTEMBER 2020 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SEPTEMBER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Q2 TARGET: 2020-2021</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extLst>
                  <a:ext uri="{0D108BD9-81ED-4DB2-BD59-A6C34878D82A}">
                    <a16:rowId xmlns:a16="http://schemas.microsoft.com/office/drawing/2014/main" xmlns="" val="2208647457"/>
                  </a:ext>
                </a:extLst>
              </a:tr>
              <a:tr h="743967">
                <a:tc>
                  <a:txBody>
                    <a:bodyPr/>
                    <a:lstStyle/>
                    <a:p>
                      <a:r>
                        <a:rPr lang="en-ZA" sz="1100" b="1" dirty="0" smtClean="0">
                          <a:solidFill>
                            <a:schemeClr val="tx1"/>
                          </a:solidFill>
                          <a:latin typeface="Calibri Light" panose="020F0302020204030204" pitchFamily="34" charset="0"/>
                          <a:cs typeface="Calibri Light" panose="020F0302020204030204" pitchFamily="34" charset="0"/>
                        </a:rPr>
                        <a:t>East</a:t>
                      </a:r>
                      <a:r>
                        <a:rPr lang="en-ZA" sz="1100" b="1" baseline="0" dirty="0" smtClean="0">
                          <a:solidFill>
                            <a:schemeClr val="tx1"/>
                          </a:solidFill>
                          <a:latin typeface="Calibri Light" panose="020F0302020204030204" pitchFamily="34" charset="0"/>
                          <a:cs typeface="Calibri Light" panose="020F0302020204030204" pitchFamily="34" charset="0"/>
                        </a:rPr>
                        <a:t>ern Cape </a:t>
                      </a:r>
                      <a:endParaRPr lang="en-ZA"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2%</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3.56%</a:t>
                      </a:r>
                    </a:p>
                    <a:p>
                      <a:pPr algn="ctr"/>
                      <a:r>
                        <a:rPr lang="en-US" sz="1100" b="1" dirty="0" smtClean="0">
                          <a:solidFill>
                            <a:schemeClr val="tx1"/>
                          </a:solidFill>
                        </a:rPr>
                        <a:t>(222/18785)</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2%</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1.40%</a:t>
                      </a:r>
                    </a:p>
                    <a:p>
                      <a:pPr algn="ctr"/>
                      <a:r>
                        <a:rPr lang="en-US" sz="1100" b="1" dirty="0" smtClean="0">
                          <a:solidFill>
                            <a:schemeClr val="tx1"/>
                          </a:solidFill>
                        </a:rPr>
                        <a:t>(258/18478)</a:t>
                      </a:r>
                    </a:p>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1.56%</a:t>
                      </a:r>
                    </a:p>
                    <a:p>
                      <a:pPr algn="ctr"/>
                      <a:r>
                        <a:rPr lang="en-US" sz="1100" b="1" dirty="0" smtClean="0">
                          <a:solidFill>
                            <a:schemeClr val="tx1"/>
                          </a:solidFill>
                        </a:rPr>
                        <a:t>(291/18709)</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7.22%</a:t>
                      </a:r>
                    </a:p>
                    <a:p>
                      <a:pPr algn="ctr"/>
                      <a:r>
                        <a:rPr lang="en-US" sz="1100" b="1" dirty="0" smtClean="0">
                          <a:solidFill>
                            <a:schemeClr val="tx1"/>
                          </a:solidFill>
                        </a:rPr>
                        <a:t>(1350/18709</a:t>
                      </a:r>
                    </a:p>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796501867"/>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893079166"/>
              </p:ext>
            </p:extLst>
          </p:nvPr>
        </p:nvGraphicFramePr>
        <p:xfrm>
          <a:off x="228600" y="3341132"/>
          <a:ext cx="11658600" cy="2987040"/>
        </p:xfrm>
        <a:graphic>
          <a:graphicData uri="http://schemas.openxmlformats.org/drawingml/2006/table">
            <a:tbl>
              <a:tblPr firstRow="1" bandRow="1"/>
              <a:tblGrid>
                <a:gridCol w="1295400">
                  <a:extLst>
                    <a:ext uri="{9D8B030D-6E8A-4147-A177-3AD203B41FA5}">
                      <a16:colId xmlns:a16="http://schemas.microsoft.com/office/drawing/2014/main" xmlns="" val="3171785473"/>
                    </a:ext>
                  </a:extLst>
                </a:gridCol>
                <a:gridCol w="1295400">
                  <a:extLst>
                    <a:ext uri="{9D8B030D-6E8A-4147-A177-3AD203B41FA5}">
                      <a16:colId xmlns:a16="http://schemas.microsoft.com/office/drawing/2014/main" xmlns="" val="3307568538"/>
                    </a:ext>
                  </a:extLst>
                </a:gridCol>
                <a:gridCol w="1295400">
                  <a:extLst>
                    <a:ext uri="{9D8B030D-6E8A-4147-A177-3AD203B41FA5}">
                      <a16:colId xmlns:a16="http://schemas.microsoft.com/office/drawing/2014/main" xmlns="" val="3177246977"/>
                    </a:ext>
                  </a:extLst>
                </a:gridCol>
                <a:gridCol w="1295400">
                  <a:extLst>
                    <a:ext uri="{9D8B030D-6E8A-4147-A177-3AD203B41FA5}">
                      <a16:colId xmlns:a16="http://schemas.microsoft.com/office/drawing/2014/main" xmlns="" val="1905890460"/>
                    </a:ext>
                  </a:extLst>
                </a:gridCol>
                <a:gridCol w="1295400">
                  <a:extLst>
                    <a:ext uri="{9D8B030D-6E8A-4147-A177-3AD203B41FA5}">
                      <a16:colId xmlns:a16="http://schemas.microsoft.com/office/drawing/2014/main" xmlns="" val="551651354"/>
                    </a:ext>
                  </a:extLst>
                </a:gridCol>
                <a:gridCol w="1295400">
                  <a:extLst>
                    <a:ext uri="{9D8B030D-6E8A-4147-A177-3AD203B41FA5}">
                      <a16:colId xmlns:a16="http://schemas.microsoft.com/office/drawing/2014/main" xmlns="" val="106908959"/>
                    </a:ext>
                  </a:extLst>
                </a:gridCol>
                <a:gridCol w="1295400">
                  <a:extLst>
                    <a:ext uri="{9D8B030D-6E8A-4147-A177-3AD203B41FA5}">
                      <a16:colId xmlns:a16="http://schemas.microsoft.com/office/drawing/2014/main" xmlns="" val="2307743238"/>
                    </a:ext>
                  </a:extLst>
                </a:gridCol>
                <a:gridCol w="1295400">
                  <a:extLst>
                    <a:ext uri="{9D8B030D-6E8A-4147-A177-3AD203B41FA5}">
                      <a16:colId xmlns:a16="http://schemas.microsoft.com/office/drawing/2014/main" xmlns="" val="2723634297"/>
                    </a:ext>
                  </a:extLst>
                </a:gridCol>
                <a:gridCol w="1295400">
                  <a:extLst>
                    <a:ext uri="{9D8B030D-6E8A-4147-A177-3AD203B41FA5}">
                      <a16:colId xmlns:a16="http://schemas.microsoft.com/office/drawing/2014/main" xmlns="" val="971921"/>
                    </a:ext>
                  </a:extLst>
                </a:gridCol>
              </a:tblGrid>
              <a:tr h="375654">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MANAGEMENT AREA</a:t>
                      </a:r>
                      <a:endParaRPr lang="en-ZA" sz="11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JULY 2020</a:t>
                      </a:r>
                      <a:br>
                        <a:rPr lang="en-ZA" sz="1100" b="1" kern="1200" dirty="0" smtClean="0">
                          <a:solidFill>
                            <a:schemeClr val="bg1"/>
                          </a:solidFill>
                          <a:latin typeface="Arial"/>
                          <a:ea typeface=""/>
                          <a:cs typeface="Arial"/>
                        </a:rPr>
                      </a:br>
                      <a:r>
                        <a:rPr lang="en-ZA" sz="1100" b="1" kern="1200" dirty="0" smtClean="0">
                          <a:solidFill>
                            <a:schemeClr val="bg1"/>
                          </a:solidFill>
                          <a:latin typeface="Arial"/>
                          <a:ea typeface=""/>
                          <a:cs typeface="Arial"/>
                        </a:rPr>
                        <a:t>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JULY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AUGUST 2020</a:t>
                      </a:r>
                      <a:br>
                        <a:rPr lang="en-ZA" sz="1100" b="1" kern="1200" dirty="0" smtClean="0">
                          <a:solidFill>
                            <a:schemeClr val="bg1"/>
                          </a:solidFill>
                          <a:latin typeface="Arial"/>
                          <a:ea typeface=""/>
                          <a:cs typeface="Arial"/>
                        </a:rPr>
                      </a:br>
                      <a:r>
                        <a:rPr lang="en-ZA" sz="1100" b="1" kern="1200" dirty="0" smtClean="0">
                          <a:solidFill>
                            <a:schemeClr val="bg1"/>
                          </a:solidFill>
                          <a:latin typeface="Arial"/>
                          <a:ea typeface=""/>
                          <a:cs typeface="Arial"/>
                        </a:rPr>
                        <a:t>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AUGUST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SEPTEMBER 2020 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SEPTEMBER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Q2 TARGET: 2020-2021</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xmlns="" val="2208647457"/>
                  </a:ext>
                </a:extLst>
              </a:tr>
              <a:tr h="375654">
                <a:tc>
                  <a:txBody>
                    <a:bodyPr/>
                    <a:lstStyle/>
                    <a:p>
                      <a:r>
                        <a:rPr lang="en-ZA" sz="1200" b="1" dirty="0" smtClean="0">
                          <a:solidFill>
                            <a:schemeClr val="tx1"/>
                          </a:solidFill>
                          <a:latin typeface="Calibri Light" panose="020F0302020204030204" pitchFamily="34" charset="0"/>
                          <a:cs typeface="Calibri Light" panose="020F0302020204030204" pitchFamily="34" charset="0"/>
                        </a:rPr>
                        <a:t>Amathole</a:t>
                      </a:r>
                      <a:endParaRPr lang="en-ZA" sz="12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2%</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1.88%</a:t>
                      </a:r>
                    </a:p>
                    <a:p>
                      <a:pPr algn="ctr"/>
                      <a:r>
                        <a:rPr lang="en-US" sz="1100" b="1" dirty="0" smtClean="0">
                          <a:solidFill>
                            <a:schemeClr val="tx1"/>
                          </a:solidFill>
                        </a:rPr>
                        <a:t>(43/2286)</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2%</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2.18%</a:t>
                      </a:r>
                    </a:p>
                    <a:p>
                      <a:pPr algn="ctr"/>
                      <a:r>
                        <a:rPr lang="en-US" sz="1100" b="1" dirty="0" smtClean="0">
                          <a:solidFill>
                            <a:schemeClr val="tx1"/>
                          </a:solidFill>
                        </a:rPr>
                        <a:t>(49/2248)</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1.86%</a:t>
                      </a:r>
                    </a:p>
                    <a:p>
                      <a:pPr algn="ctr"/>
                      <a:r>
                        <a:rPr lang="en-US" sz="1100" b="1" dirty="0" smtClean="0">
                          <a:solidFill>
                            <a:schemeClr val="tx1"/>
                          </a:solidFill>
                        </a:rPr>
                        <a:t>(39/2320)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9.87%</a:t>
                      </a:r>
                    </a:p>
                    <a:p>
                      <a:pPr algn="ctr"/>
                      <a:r>
                        <a:rPr lang="en-US" sz="1100" b="1" dirty="0" smtClean="0">
                          <a:solidFill>
                            <a:schemeClr val="tx1"/>
                          </a:solidFill>
                        </a:rPr>
                        <a:t>(229/2320)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796501867"/>
                  </a:ext>
                </a:extLst>
              </a:tr>
              <a:tr h="375654">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East London</a:t>
                      </a:r>
                      <a:r>
                        <a:rPr lang="en-US" sz="1100" b="1" baseline="0" dirty="0" smtClean="0">
                          <a:solidFill>
                            <a:schemeClr val="tx1"/>
                          </a:solidFill>
                          <a:latin typeface="Calibri Light" panose="020F0302020204030204" pitchFamily="34" charset="0"/>
                          <a:cs typeface="Calibri Light" panose="020F0302020204030204" pitchFamily="34" charset="0"/>
                        </a:rPr>
                        <a:t>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2%</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0.76%</a:t>
                      </a:r>
                    </a:p>
                    <a:p>
                      <a:pPr algn="ctr"/>
                      <a:r>
                        <a:rPr lang="en-US" sz="1100" b="1" dirty="0" smtClean="0">
                          <a:solidFill>
                            <a:schemeClr val="tx1"/>
                          </a:solidFill>
                        </a:rPr>
                        <a:t>(28/3679)</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2%</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0/60%</a:t>
                      </a:r>
                    </a:p>
                    <a:p>
                      <a:pPr algn="ctr"/>
                      <a:r>
                        <a:rPr lang="en-US" sz="1100" b="1" dirty="0" smtClean="0">
                          <a:solidFill>
                            <a:schemeClr val="tx1"/>
                          </a:solidFill>
                        </a:rPr>
                        <a:t>(22/3660)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0.84%</a:t>
                      </a:r>
                    </a:p>
                    <a:p>
                      <a:pPr algn="ctr"/>
                      <a:r>
                        <a:rPr lang="en-US" sz="1100" b="1" dirty="0" smtClean="0">
                          <a:solidFill>
                            <a:schemeClr val="tx1"/>
                          </a:solidFill>
                        </a:rPr>
                        <a:t>(31/3695)</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2.57%</a:t>
                      </a:r>
                    </a:p>
                    <a:p>
                      <a:pPr algn="ctr"/>
                      <a:r>
                        <a:rPr lang="en-US" sz="1100" b="1" dirty="0" smtClean="0">
                          <a:solidFill>
                            <a:schemeClr val="tx1"/>
                          </a:solidFill>
                        </a:rPr>
                        <a:t>(95/3695)</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950242310"/>
                  </a:ext>
                </a:extLst>
              </a:tr>
              <a:tr h="375654">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Kirkwood</a:t>
                      </a:r>
                      <a:r>
                        <a:rPr lang="en-US" sz="1100" b="1" baseline="0" dirty="0" smtClean="0">
                          <a:solidFill>
                            <a:schemeClr val="tx1"/>
                          </a:solidFill>
                          <a:latin typeface="Calibri Light" panose="020F0302020204030204" pitchFamily="34" charset="0"/>
                          <a:cs typeface="Calibri Light" panose="020F0302020204030204" pitchFamily="34" charset="0"/>
                        </a:rPr>
                        <a:t>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2%</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1.55%</a:t>
                      </a:r>
                    </a:p>
                    <a:p>
                      <a:pPr algn="ctr"/>
                      <a:r>
                        <a:rPr lang="en-US" sz="1100" b="1" dirty="0" smtClean="0">
                          <a:solidFill>
                            <a:schemeClr val="tx1"/>
                          </a:solidFill>
                        </a:rPr>
                        <a:t>(19/1223)</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2%</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2.10%</a:t>
                      </a:r>
                    </a:p>
                    <a:p>
                      <a:pPr algn="ctr"/>
                      <a:r>
                        <a:rPr lang="en-US" sz="1100" b="1" dirty="0" smtClean="0">
                          <a:solidFill>
                            <a:schemeClr val="tx1"/>
                          </a:solidFill>
                        </a:rPr>
                        <a:t>(25/1193)</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3.40%</a:t>
                      </a:r>
                    </a:p>
                    <a:p>
                      <a:pPr algn="ctr"/>
                      <a:r>
                        <a:rPr lang="en-US" sz="1100" b="1" dirty="0" smtClean="0">
                          <a:solidFill>
                            <a:schemeClr val="tx1"/>
                          </a:solidFill>
                        </a:rPr>
                        <a:t>(41/1207)</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14.17%</a:t>
                      </a:r>
                    </a:p>
                    <a:p>
                      <a:pPr algn="ctr"/>
                      <a:r>
                        <a:rPr lang="en-US" sz="1100" b="1" dirty="0" smtClean="0">
                          <a:solidFill>
                            <a:schemeClr val="tx1"/>
                          </a:solidFill>
                        </a:rPr>
                        <a:t>(171/1207)</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3418693148"/>
                  </a:ext>
                </a:extLst>
              </a:tr>
              <a:tr h="37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Mthatha</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2%</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0.26%</a:t>
                      </a:r>
                    </a:p>
                    <a:p>
                      <a:pPr algn="ctr"/>
                      <a:r>
                        <a:rPr lang="en-US" sz="1100" b="1" dirty="0" smtClean="0">
                          <a:solidFill>
                            <a:schemeClr val="tx1"/>
                          </a:solidFill>
                        </a:rPr>
                        <a:t>(10/3825)</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2%</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0.82%</a:t>
                      </a:r>
                    </a:p>
                    <a:p>
                      <a:pPr algn="ctr"/>
                      <a:r>
                        <a:rPr lang="en-US" sz="1100" b="1" dirty="0" smtClean="0">
                          <a:solidFill>
                            <a:schemeClr val="tx1"/>
                          </a:solidFill>
                        </a:rPr>
                        <a:t>(30/3664)</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1.10%</a:t>
                      </a:r>
                    </a:p>
                    <a:p>
                      <a:pPr algn="ctr"/>
                      <a:r>
                        <a:rPr lang="en-US" sz="1100" b="1" dirty="0" smtClean="0">
                          <a:solidFill>
                            <a:schemeClr val="tx1"/>
                          </a:solidFill>
                        </a:rPr>
                        <a:t>(40/3651)</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3.29%</a:t>
                      </a:r>
                    </a:p>
                    <a:p>
                      <a:pPr algn="ctr"/>
                      <a:r>
                        <a:rPr lang="en-US" sz="1100" b="1" dirty="0" smtClean="0">
                          <a:solidFill>
                            <a:schemeClr val="tx1"/>
                          </a:solidFill>
                        </a:rPr>
                        <a:t>(120/43651)</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37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Sada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2%</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a:t>
                      </a:r>
                    </a:p>
                    <a:p>
                      <a:pPr algn="ctr"/>
                      <a:r>
                        <a:rPr lang="en-US" sz="1100" b="1" dirty="0" smtClean="0">
                          <a:solidFill>
                            <a:schemeClr val="tx1"/>
                          </a:solidFill>
                        </a:rPr>
                        <a:t>(0/2611)</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2%</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a:t>
                      </a:r>
                    </a:p>
                    <a:p>
                      <a:pPr algn="ctr"/>
                      <a:r>
                        <a:rPr lang="en-US" sz="1100" b="1" dirty="0" smtClean="0">
                          <a:solidFill>
                            <a:schemeClr val="tx1"/>
                          </a:solidFill>
                        </a:rPr>
                        <a:t>(0/2593)</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a:t>
                      </a:r>
                    </a:p>
                    <a:p>
                      <a:pPr algn="ctr"/>
                      <a:r>
                        <a:rPr lang="en-US" sz="1100" b="1" dirty="0" smtClean="0">
                          <a:solidFill>
                            <a:schemeClr val="tx1"/>
                          </a:solidFill>
                        </a:rPr>
                        <a:t>(0/2746)</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a:t>
                      </a:r>
                    </a:p>
                    <a:p>
                      <a:pPr algn="ctr"/>
                      <a:r>
                        <a:rPr lang="en-US" sz="1100" b="1" dirty="0" smtClean="0">
                          <a:solidFill>
                            <a:schemeClr val="tx1"/>
                          </a:solidFill>
                        </a:rPr>
                        <a:t>(0/2746)</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375654">
                <a:tc>
                  <a:txBody>
                    <a:bodyPr/>
                    <a:lstStyle/>
                    <a:p>
                      <a:r>
                        <a:rPr lang="en-ZA" sz="1200" b="1" dirty="0" smtClean="0">
                          <a:solidFill>
                            <a:schemeClr val="tx1"/>
                          </a:solidFill>
                          <a:latin typeface="Calibri Light" panose="020F0302020204030204" pitchFamily="34" charset="0"/>
                          <a:cs typeface="Calibri Light" panose="020F0302020204030204" pitchFamily="34" charset="0"/>
                        </a:rPr>
                        <a:t>St Albans</a:t>
                      </a:r>
                      <a:endParaRPr lang="en-ZA" sz="12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2%</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2.36%</a:t>
                      </a:r>
                    </a:p>
                    <a:p>
                      <a:pPr algn="ctr"/>
                      <a:r>
                        <a:rPr lang="en-US" sz="1100" b="1" dirty="0" smtClean="0">
                          <a:solidFill>
                            <a:schemeClr val="tx1"/>
                          </a:solidFill>
                        </a:rPr>
                        <a:t>(122/5161)</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2%</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2.58%</a:t>
                      </a:r>
                    </a:p>
                    <a:p>
                      <a:pPr algn="ctr"/>
                      <a:r>
                        <a:rPr lang="en-US" sz="1100" b="1" dirty="0" smtClean="0">
                          <a:solidFill>
                            <a:schemeClr val="tx1"/>
                          </a:solidFill>
                        </a:rPr>
                        <a:t>(1325120)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2.75%</a:t>
                      </a:r>
                    </a:p>
                    <a:p>
                      <a:pPr algn="ctr"/>
                      <a:r>
                        <a:rPr lang="en-US" sz="1100" b="1" dirty="0" smtClean="0">
                          <a:solidFill>
                            <a:schemeClr val="tx1"/>
                          </a:solidFill>
                        </a:rPr>
                        <a:t>(140/5090)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14.44%</a:t>
                      </a:r>
                    </a:p>
                    <a:p>
                      <a:pPr algn="ctr"/>
                      <a:r>
                        <a:rPr lang="en-US" sz="1100" b="1" dirty="0" smtClean="0">
                          <a:solidFill>
                            <a:schemeClr val="tx1"/>
                          </a:solidFill>
                        </a:rPr>
                        <a:t>(735/5090)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94879642"/>
                  </a:ext>
                </a:extLst>
              </a:tr>
            </a:tbl>
          </a:graphicData>
        </a:graphic>
      </p:graphicFrame>
    </p:spTree>
    <p:extLst>
      <p:ext uri="{BB962C8B-B14F-4D97-AF65-F5344CB8AC3E}">
        <p14:creationId xmlns:p14="http://schemas.microsoft.com/office/powerpoint/2010/main" val="1096963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4821169"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dirty="0">
              <a:solidFill>
                <a:prstClr val="white"/>
              </a:solidFill>
              <a:latin typeface="Calibri Light"/>
            </a:endParaRPr>
          </a:p>
        </p:txBody>
      </p:sp>
      <p:sp>
        <p:nvSpPr>
          <p:cNvPr id="9" name="TextBox 8"/>
          <p:cNvSpPr txBox="1"/>
          <p:nvPr/>
        </p:nvSpPr>
        <p:spPr>
          <a:xfrm>
            <a:off x="-16933" y="1488930"/>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a:t>
            </a:r>
            <a:r>
              <a:rPr lang="en-GB" sz="1800" b="1" kern="0" dirty="0" smtClean="0">
                <a:solidFill>
                  <a:prstClr val="black"/>
                </a:solidFill>
              </a:rPr>
              <a:t>4. PROJECT PLAN TO ADDRESS UNDER PERFORMANCE</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3667315555"/>
              </p:ext>
            </p:extLst>
          </p:nvPr>
        </p:nvGraphicFramePr>
        <p:xfrm>
          <a:off x="215900" y="1921274"/>
          <a:ext cx="11671299" cy="4764774"/>
        </p:xfrm>
        <a:graphic>
          <a:graphicData uri="http://schemas.openxmlformats.org/drawingml/2006/table">
            <a:tbl>
              <a:tblPr firstRow="1" bandRow="1"/>
              <a:tblGrid>
                <a:gridCol w="2334260">
                  <a:extLst>
                    <a:ext uri="{9D8B030D-6E8A-4147-A177-3AD203B41FA5}">
                      <a16:colId xmlns:a16="http://schemas.microsoft.com/office/drawing/2014/main" xmlns="" val="3171785473"/>
                    </a:ext>
                  </a:extLst>
                </a:gridCol>
                <a:gridCol w="2555240">
                  <a:extLst>
                    <a:ext uri="{9D8B030D-6E8A-4147-A177-3AD203B41FA5}">
                      <a16:colId xmlns:a16="http://schemas.microsoft.com/office/drawing/2014/main" xmlns="" val="3177246977"/>
                    </a:ext>
                  </a:extLst>
                </a:gridCol>
                <a:gridCol w="2362200">
                  <a:extLst>
                    <a:ext uri="{9D8B030D-6E8A-4147-A177-3AD203B41FA5}">
                      <a16:colId xmlns:a16="http://schemas.microsoft.com/office/drawing/2014/main" xmlns="" val="1905890460"/>
                    </a:ext>
                  </a:extLst>
                </a:gridCol>
                <a:gridCol w="1600200">
                  <a:extLst>
                    <a:ext uri="{9D8B030D-6E8A-4147-A177-3AD203B41FA5}">
                      <a16:colId xmlns:a16="http://schemas.microsoft.com/office/drawing/2014/main" xmlns="" val="551651354"/>
                    </a:ext>
                  </a:extLst>
                </a:gridCol>
                <a:gridCol w="2819399">
                  <a:extLst>
                    <a:ext uri="{9D8B030D-6E8A-4147-A177-3AD203B41FA5}">
                      <a16:colId xmlns:a16="http://schemas.microsoft.com/office/drawing/2014/main" xmlns="" val="106908959"/>
                    </a:ext>
                  </a:extLst>
                </a:gridCol>
              </a:tblGrid>
              <a:tr h="375654">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MANAGEMENT AREA</a:t>
                      </a:r>
                      <a:endParaRPr lang="en-US" sz="14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ACTIVITY / ACTIVITIES</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RESPONSIBILITY</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TIME FRAME</a:t>
                      </a:r>
                      <a:endParaRPr lang="en-US" sz="14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PROGRESS</a:t>
                      </a:r>
                      <a:endParaRPr lang="en-US" sz="14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extLst>
                  <a:ext uri="{0D108BD9-81ED-4DB2-BD59-A6C34878D82A}">
                    <a16:rowId xmlns:a16="http://schemas.microsoft.com/office/drawing/2014/main" xmlns="" val="2208647457"/>
                  </a:ext>
                </a:extLst>
              </a:tr>
              <a:tr h="375654">
                <a:tc>
                  <a:txBody>
                    <a:bodyPr/>
                    <a:lstStyle/>
                    <a:p>
                      <a:r>
                        <a:rPr lang="en-ZA" sz="1200" b="1" dirty="0" smtClean="0">
                          <a:solidFill>
                            <a:schemeClr val="tx1"/>
                          </a:solidFill>
                          <a:latin typeface="Calibri Light" panose="020F0302020204030204" pitchFamily="34" charset="0"/>
                          <a:cs typeface="Calibri Light" panose="020F0302020204030204" pitchFamily="34" charset="0"/>
                        </a:rPr>
                        <a:t>Amathole</a:t>
                      </a:r>
                      <a:endParaRPr lang="en-ZA" sz="12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Rendering of Psychological Services to inmates</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Area Commissioner </a:t>
                      </a:r>
                    </a:p>
                    <a:p>
                      <a:pPr algn="ctr"/>
                      <a:r>
                        <a:rPr lang="en-US" sz="1100" b="1" dirty="0" smtClean="0">
                          <a:solidFill>
                            <a:schemeClr val="tx1"/>
                          </a:solidFill>
                          <a:latin typeface="Calibri Light" panose="020F0302020204030204" pitchFamily="34" charset="0"/>
                          <a:cs typeface="Calibri Light" panose="020F0302020204030204" pitchFamily="34" charset="0"/>
                        </a:rPr>
                        <a:t>Regional</a:t>
                      </a:r>
                      <a:r>
                        <a:rPr lang="en-US" sz="1100" b="1" baseline="0" dirty="0" smtClean="0">
                          <a:solidFill>
                            <a:schemeClr val="tx1"/>
                          </a:solidFill>
                          <a:latin typeface="Calibri Light" panose="020F0302020204030204" pitchFamily="34" charset="0"/>
                          <a:cs typeface="Calibri Light" panose="020F0302020204030204" pitchFamily="34" charset="0"/>
                        </a:rPr>
                        <a:t> Head Development &amp; Care </a:t>
                      </a:r>
                    </a:p>
                    <a:p>
                      <a:pPr algn="ctr"/>
                      <a:r>
                        <a:rPr lang="en-US" sz="1100" b="1" baseline="0" dirty="0" smtClean="0">
                          <a:solidFill>
                            <a:schemeClr val="tx1"/>
                          </a:solidFill>
                          <a:latin typeface="Calibri Light" panose="020F0302020204030204" pitchFamily="34" charset="0"/>
                          <a:cs typeface="Calibri Light" panose="020F0302020204030204" pitchFamily="34" charset="0"/>
                        </a:rPr>
                        <a:t>Regional Commissioner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March</a:t>
                      </a:r>
                      <a:r>
                        <a:rPr lang="en-US" sz="1100" b="1" baseline="0" dirty="0" smtClean="0">
                          <a:solidFill>
                            <a:schemeClr val="tx1"/>
                          </a:solidFill>
                          <a:latin typeface="Calibri Light" panose="020F0302020204030204" pitchFamily="34" charset="0"/>
                          <a:cs typeface="Calibri Light" panose="020F0302020204030204" pitchFamily="34" charset="0"/>
                        </a:rPr>
                        <a:t> 2021</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Even though   group work continued from Level 2 of the National Disaster </a:t>
                      </a:r>
                    </a:p>
                    <a:p>
                      <a:pPr algn="ctr"/>
                      <a:r>
                        <a:rPr lang="en-US" sz="1100" b="1" dirty="0" smtClean="0">
                          <a:solidFill>
                            <a:schemeClr val="tx1"/>
                          </a:solidFill>
                          <a:latin typeface="Calibri Light" panose="020F0302020204030204" pitchFamily="34" charset="0"/>
                          <a:cs typeface="Calibri Light" panose="020F0302020204030204" pitchFamily="34" charset="0"/>
                        </a:rPr>
                        <a:t>however the resignation of a  psychologists resulted in the under performance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950242310"/>
                  </a:ext>
                </a:extLst>
              </a:tr>
              <a:tr h="375654">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East London</a:t>
                      </a:r>
                      <a:r>
                        <a:rPr lang="en-US" sz="1100" b="1" baseline="0" dirty="0" smtClean="0">
                          <a:solidFill>
                            <a:schemeClr val="tx1"/>
                          </a:solidFill>
                          <a:latin typeface="Calibri Light" panose="020F0302020204030204" pitchFamily="34" charset="0"/>
                          <a:cs typeface="Calibri Light" panose="020F0302020204030204" pitchFamily="34" charset="0"/>
                        </a:rPr>
                        <a:t>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Rendering of Psychological Services to inmates</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Area Commissioner </a:t>
                      </a:r>
                    </a:p>
                    <a:p>
                      <a:pPr algn="ctr"/>
                      <a:r>
                        <a:rPr lang="en-US" sz="1100" b="1" dirty="0" smtClean="0">
                          <a:solidFill>
                            <a:schemeClr val="tx1"/>
                          </a:solidFill>
                          <a:latin typeface="Calibri Light" panose="020F0302020204030204" pitchFamily="34" charset="0"/>
                          <a:cs typeface="Calibri Light" panose="020F0302020204030204" pitchFamily="34" charset="0"/>
                        </a:rPr>
                        <a:t>Regional</a:t>
                      </a:r>
                      <a:r>
                        <a:rPr lang="en-US" sz="1100" b="1" baseline="0" dirty="0" smtClean="0">
                          <a:solidFill>
                            <a:schemeClr val="tx1"/>
                          </a:solidFill>
                          <a:latin typeface="Calibri Light" panose="020F0302020204030204" pitchFamily="34" charset="0"/>
                          <a:cs typeface="Calibri Light" panose="020F0302020204030204" pitchFamily="34" charset="0"/>
                        </a:rPr>
                        <a:t> Head Development &amp; Care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March</a:t>
                      </a:r>
                      <a:r>
                        <a:rPr lang="en-US" sz="1100" b="1" baseline="0" dirty="0" smtClean="0">
                          <a:solidFill>
                            <a:schemeClr val="tx1"/>
                          </a:solidFill>
                          <a:latin typeface="Calibri Light" panose="020F0302020204030204" pitchFamily="34" charset="0"/>
                          <a:cs typeface="Calibri Light" panose="020F0302020204030204" pitchFamily="34" charset="0"/>
                        </a:rPr>
                        <a:t> 2021</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Even though   group work continued from Level 2 of the National Disaster </a:t>
                      </a:r>
                    </a:p>
                    <a:p>
                      <a:pPr algn="ctr"/>
                      <a:r>
                        <a:rPr lang="en-US" sz="1100" b="1" dirty="0" smtClean="0">
                          <a:solidFill>
                            <a:schemeClr val="tx1"/>
                          </a:solidFill>
                          <a:latin typeface="Calibri Light" panose="020F0302020204030204" pitchFamily="34" charset="0"/>
                          <a:cs typeface="Calibri Light" panose="020F0302020204030204" pitchFamily="34" charset="0"/>
                        </a:rPr>
                        <a:t>however the resignation of a  psychologists resulted in the under performance </a:t>
                      </a:r>
                    </a:p>
                    <a:p>
                      <a:pPr algn="ctr"/>
                      <a:r>
                        <a:rPr lang="en-US" sz="1100" b="1" dirty="0" smtClean="0">
                          <a:solidFill>
                            <a:schemeClr val="tx1"/>
                          </a:solidFill>
                          <a:latin typeface="Calibri Light" panose="020F0302020204030204" pitchFamily="34" charset="0"/>
                          <a:cs typeface="Calibri Light" panose="020F0302020204030204" pitchFamily="34" charset="0"/>
                        </a:rPr>
                        <a:t>The region</a:t>
                      </a:r>
                      <a:r>
                        <a:rPr lang="en-US" sz="1100" b="1" baseline="0" dirty="0" smtClean="0">
                          <a:solidFill>
                            <a:schemeClr val="tx1"/>
                          </a:solidFill>
                          <a:latin typeface="Calibri Light" panose="020F0302020204030204" pitchFamily="34" charset="0"/>
                          <a:cs typeface="Calibri Light" panose="020F0302020204030204" pitchFamily="34" charset="0"/>
                        </a:rPr>
                        <a:t> has not attacked the Services  of Community Service  and a resignation of the  Psychologist had an impact  in the performance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3418693148"/>
                  </a:ext>
                </a:extLst>
              </a:tr>
              <a:tr h="903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Mthatha</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Rendering of Psychological Services to inmates</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Area Commissioner </a:t>
                      </a:r>
                    </a:p>
                    <a:p>
                      <a:pPr algn="ctr"/>
                      <a:r>
                        <a:rPr lang="en-US" sz="1100" b="1" dirty="0" smtClean="0">
                          <a:solidFill>
                            <a:schemeClr val="tx1"/>
                          </a:solidFill>
                          <a:latin typeface="Calibri Light" panose="020F0302020204030204" pitchFamily="34" charset="0"/>
                          <a:cs typeface="Calibri Light" panose="020F0302020204030204" pitchFamily="34" charset="0"/>
                        </a:rPr>
                        <a:t>Regional</a:t>
                      </a:r>
                      <a:r>
                        <a:rPr lang="en-US" sz="1100" b="1" baseline="0" dirty="0" smtClean="0">
                          <a:solidFill>
                            <a:schemeClr val="tx1"/>
                          </a:solidFill>
                          <a:latin typeface="Calibri Light" panose="020F0302020204030204" pitchFamily="34" charset="0"/>
                          <a:cs typeface="Calibri Light" panose="020F0302020204030204" pitchFamily="34" charset="0"/>
                        </a:rPr>
                        <a:t> Head Development &amp; Care </a:t>
                      </a:r>
                    </a:p>
                    <a:p>
                      <a:pPr algn="ctr"/>
                      <a:r>
                        <a:rPr lang="en-US" sz="1100" b="1" baseline="0" dirty="0" smtClean="0">
                          <a:solidFill>
                            <a:schemeClr val="tx1"/>
                          </a:solidFill>
                          <a:latin typeface="Calibri Light" panose="020F0302020204030204" pitchFamily="34" charset="0"/>
                          <a:cs typeface="Calibri Light" panose="020F0302020204030204" pitchFamily="34" charset="0"/>
                        </a:rPr>
                        <a:t>Regional Commissioner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March</a:t>
                      </a:r>
                      <a:r>
                        <a:rPr lang="en-US" sz="1100" b="1" baseline="0" dirty="0" smtClean="0">
                          <a:solidFill>
                            <a:schemeClr val="tx1"/>
                          </a:solidFill>
                          <a:latin typeface="Calibri Light" panose="020F0302020204030204" pitchFamily="34" charset="0"/>
                          <a:cs typeface="Calibri Light" panose="020F0302020204030204" pitchFamily="34" charset="0"/>
                        </a:rPr>
                        <a:t> 2021</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Even though   group work continued from Level 2 of the National Disaster </a:t>
                      </a:r>
                    </a:p>
                    <a:p>
                      <a:pPr algn="ctr"/>
                      <a:r>
                        <a:rPr lang="en-US" sz="1100" b="1" dirty="0" smtClean="0">
                          <a:solidFill>
                            <a:schemeClr val="tx1"/>
                          </a:solidFill>
                          <a:latin typeface="Calibri Light" panose="020F0302020204030204" pitchFamily="34" charset="0"/>
                          <a:cs typeface="Calibri Light" panose="020F0302020204030204" pitchFamily="34" charset="0"/>
                        </a:rPr>
                        <a:t>however the resignation of a  psychologists resulted in the under performance </a:t>
                      </a:r>
                    </a:p>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The region</a:t>
                      </a:r>
                      <a:r>
                        <a:rPr lang="en-US" sz="1100" b="1" baseline="0" dirty="0" smtClean="0">
                          <a:solidFill>
                            <a:schemeClr val="tx1"/>
                          </a:solidFill>
                          <a:latin typeface="Calibri Light" panose="020F0302020204030204" pitchFamily="34" charset="0"/>
                          <a:cs typeface="Calibri Light" panose="020F0302020204030204" pitchFamily="34" charset="0"/>
                        </a:rPr>
                        <a:t> has not attacked the Services  of Community Service </a:t>
                      </a:r>
                      <a:endParaRPr lang="en-US" sz="1100" b="1" dirty="0" smtClean="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7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Sada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Rendering of Psychological Services to inmates</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Area Commissioner </a:t>
                      </a:r>
                    </a:p>
                    <a:p>
                      <a:pPr algn="ctr"/>
                      <a:r>
                        <a:rPr lang="en-US" sz="1100" b="1" dirty="0" smtClean="0">
                          <a:solidFill>
                            <a:schemeClr val="tx1"/>
                          </a:solidFill>
                          <a:latin typeface="Calibri Light" panose="020F0302020204030204" pitchFamily="34" charset="0"/>
                          <a:cs typeface="Calibri Light" panose="020F0302020204030204" pitchFamily="34" charset="0"/>
                        </a:rPr>
                        <a:t>Regional</a:t>
                      </a:r>
                      <a:r>
                        <a:rPr lang="en-US" sz="1100" b="1" baseline="0" dirty="0" smtClean="0">
                          <a:solidFill>
                            <a:schemeClr val="tx1"/>
                          </a:solidFill>
                          <a:latin typeface="Calibri Light" panose="020F0302020204030204" pitchFamily="34" charset="0"/>
                          <a:cs typeface="Calibri Light" panose="020F0302020204030204" pitchFamily="34" charset="0"/>
                        </a:rPr>
                        <a:t> Head Development &amp; Care </a:t>
                      </a:r>
                    </a:p>
                    <a:p>
                      <a:pPr algn="ctr"/>
                      <a:r>
                        <a:rPr lang="en-US" sz="1100" b="1" baseline="0" dirty="0" smtClean="0">
                          <a:solidFill>
                            <a:schemeClr val="tx1"/>
                          </a:solidFill>
                          <a:latin typeface="Calibri Light" panose="020F0302020204030204" pitchFamily="34" charset="0"/>
                          <a:cs typeface="Calibri Light" panose="020F0302020204030204" pitchFamily="34" charset="0"/>
                        </a:rPr>
                        <a:t>Regional Commissioner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March</a:t>
                      </a:r>
                      <a:r>
                        <a:rPr lang="en-US" sz="1100" b="1" baseline="0" dirty="0" smtClean="0">
                          <a:solidFill>
                            <a:schemeClr val="tx1"/>
                          </a:solidFill>
                          <a:latin typeface="Calibri Light" panose="020F0302020204030204" pitchFamily="34" charset="0"/>
                          <a:cs typeface="Calibri Light" panose="020F0302020204030204" pitchFamily="34" charset="0"/>
                        </a:rPr>
                        <a:t> 2021</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Even though   group work continued from Level 2 of the National Disaster </a:t>
                      </a:r>
                    </a:p>
                    <a:p>
                      <a:pPr algn="ctr"/>
                      <a:r>
                        <a:rPr lang="en-US" sz="1100" b="1" dirty="0" smtClean="0">
                          <a:solidFill>
                            <a:schemeClr val="tx1"/>
                          </a:solidFill>
                          <a:latin typeface="Calibri Light" panose="020F0302020204030204" pitchFamily="34" charset="0"/>
                          <a:cs typeface="Calibri Light" panose="020F0302020204030204" pitchFamily="34" charset="0"/>
                        </a:rPr>
                        <a:t>however the resignation of a  psychologists resulted in the under performance </a:t>
                      </a:r>
                    </a:p>
                    <a:p>
                      <a:pPr algn="ctr"/>
                      <a:r>
                        <a:rPr lang="en-US" sz="1100" b="1" dirty="0" smtClean="0">
                          <a:solidFill>
                            <a:schemeClr val="tx1"/>
                          </a:solidFill>
                          <a:latin typeface="Calibri Light" panose="020F0302020204030204" pitchFamily="34" charset="0"/>
                          <a:cs typeface="Calibri Light" panose="020F0302020204030204" pitchFamily="34" charset="0"/>
                        </a:rPr>
                        <a:t>The Area has not attacked</a:t>
                      </a:r>
                      <a:r>
                        <a:rPr lang="en-US" sz="1100" b="1" baseline="0" dirty="0" smtClean="0">
                          <a:solidFill>
                            <a:schemeClr val="tx1"/>
                          </a:solidFill>
                          <a:latin typeface="Calibri Light" panose="020F0302020204030204" pitchFamily="34" charset="0"/>
                          <a:cs typeface="Calibri Light" panose="020F0302020204030204" pitchFamily="34" charset="0"/>
                        </a:rPr>
                        <a:t> any  Psychologists despite attempts of headhunting and  advertisements of the position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rgbClr val="FFFFFF"/>
                </a:solidFill>
                <a:latin typeface="Arial Black" panose="020B0A04020102020204" pitchFamily="34" charset="0"/>
              </a:rPr>
              <a:t>PLAN TO ADDRESS UNDER PERFORMANCE:</a:t>
            </a:r>
          </a:p>
          <a:p>
            <a:pPr>
              <a:spcAft>
                <a:spcPts val="600"/>
              </a:spcAft>
            </a:pPr>
            <a:r>
              <a:rPr lang="en-US" sz="2400" kern="0" dirty="0">
                <a:solidFill>
                  <a:schemeClr val="bg1"/>
                </a:solidFill>
                <a:latin typeface="Arial Black" panose="020B0A04020102020204" pitchFamily="34" charset="0"/>
              </a:rPr>
              <a:t>Percentage  inmates receiving psychological services</a:t>
            </a:r>
          </a:p>
        </p:txBody>
      </p:sp>
    </p:spTree>
    <p:extLst>
      <p:ext uri="{BB962C8B-B14F-4D97-AF65-F5344CB8AC3E}">
        <p14:creationId xmlns:p14="http://schemas.microsoft.com/office/powerpoint/2010/main" val="27359635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p:cNvGrpSpPr/>
          <p:nvPr/>
        </p:nvGrpSpPr>
        <p:grpSpPr>
          <a:xfrm>
            <a:off x="65498" y="-21773"/>
            <a:ext cx="8392701" cy="6270173"/>
            <a:chOff x="65499" y="-21773"/>
            <a:chExt cx="7302314" cy="5185651"/>
          </a:xfrm>
        </p:grpSpPr>
        <p:sp>
          <p:nvSpPr>
            <p:cNvPr id="3" name="Rectangle: Top Corners Rounded 24">
              <a:extLst>
                <a:ext uri="{FF2B5EF4-FFF2-40B4-BE49-F238E27FC236}">
                  <a16:creationId xmlns:a16="http://schemas.microsoft.com/office/drawing/2014/main" xmlns="" id="{0DC4C310-37AB-43E0-9D8B-683A5AE91EB8}"/>
                </a:ext>
              </a:extLst>
            </p:cNvPr>
            <p:cNvSpPr/>
            <p:nvPr/>
          </p:nvSpPr>
          <p:spPr>
            <a:xfrm rot="10800000">
              <a:off x="575313" y="-10887"/>
              <a:ext cx="6282685" cy="5174765"/>
            </a:xfrm>
            <a:prstGeom prst="round2SameRect">
              <a:avLst>
                <a:gd name="adj1" fmla="val 13687"/>
                <a:gd name="adj2" fmla="val 0"/>
              </a:avLst>
            </a:prstGeom>
            <a:gradFill flip="none" rotWithShape="1">
              <a:gsLst>
                <a:gs pos="99000">
                  <a:srgbClr val="00CC99"/>
                </a:gs>
                <a:gs pos="1000">
                  <a:srgbClr val="009900"/>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5" name="Isosceles Triangle 3"/>
            <p:cNvSpPr/>
            <p:nvPr/>
          </p:nvSpPr>
          <p:spPr bwMode="auto">
            <a:xfrm>
              <a:off x="6847113" y="-21773"/>
              <a:ext cx="520700" cy="1270000"/>
            </a:xfrm>
            <a:custGeom>
              <a:avLst/>
              <a:gdLst>
                <a:gd name="connsiteX0" fmla="*/ 0 w 431800"/>
                <a:gd name="connsiteY0" fmla="*/ 1143000 h 1143000"/>
                <a:gd name="connsiteX1" fmla="*/ 215900 w 431800"/>
                <a:gd name="connsiteY1" fmla="*/ 0 h 1143000"/>
                <a:gd name="connsiteX2" fmla="*/ 431800 w 431800"/>
                <a:gd name="connsiteY2" fmla="*/ 1143000 h 1143000"/>
                <a:gd name="connsiteX3" fmla="*/ 0 w 431800"/>
                <a:gd name="connsiteY3" fmla="*/ 1143000 h 1143000"/>
                <a:gd name="connsiteX0" fmla="*/ 0 w 647700"/>
                <a:gd name="connsiteY0" fmla="*/ 1117600 h 1117600"/>
                <a:gd name="connsiteX1" fmla="*/ 647700 w 647700"/>
                <a:gd name="connsiteY1" fmla="*/ 0 h 1117600"/>
                <a:gd name="connsiteX2" fmla="*/ 431800 w 647700"/>
                <a:gd name="connsiteY2" fmla="*/ 1117600 h 1117600"/>
                <a:gd name="connsiteX3" fmla="*/ 0 w 647700"/>
                <a:gd name="connsiteY3" fmla="*/ 1117600 h 1117600"/>
                <a:gd name="connsiteX0" fmla="*/ 0 w 647700"/>
                <a:gd name="connsiteY0" fmla="*/ 1117600 h 1244600"/>
                <a:gd name="connsiteX1" fmla="*/ 647700 w 647700"/>
                <a:gd name="connsiteY1" fmla="*/ 0 h 1244600"/>
                <a:gd name="connsiteX2" fmla="*/ 558800 w 647700"/>
                <a:gd name="connsiteY2" fmla="*/ 1244600 h 1244600"/>
                <a:gd name="connsiteX3" fmla="*/ 0 w 647700"/>
                <a:gd name="connsiteY3" fmla="*/ 1117600 h 1244600"/>
                <a:gd name="connsiteX0" fmla="*/ 0 w 647700"/>
                <a:gd name="connsiteY0" fmla="*/ 1270000 h 1397000"/>
                <a:gd name="connsiteX1" fmla="*/ 647700 w 647700"/>
                <a:gd name="connsiteY1" fmla="*/ 0 h 1397000"/>
                <a:gd name="connsiteX2" fmla="*/ 558800 w 647700"/>
                <a:gd name="connsiteY2" fmla="*/ 1397000 h 1397000"/>
                <a:gd name="connsiteX3" fmla="*/ 0 w 647700"/>
                <a:gd name="connsiteY3" fmla="*/ 1270000 h 1397000"/>
                <a:gd name="connsiteX0" fmla="*/ 0 w 469900"/>
                <a:gd name="connsiteY0" fmla="*/ 1701800 h 1701800"/>
                <a:gd name="connsiteX1" fmla="*/ 469900 w 469900"/>
                <a:gd name="connsiteY1" fmla="*/ 0 h 1701800"/>
                <a:gd name="connsiteX2" fmla="*/ 381000 w 469900"/>
                <a:gd name="connsiteY2" fmla="*/ 1397000 h 1701800"/>
                <a:gd name="connsiteX3" fmla="*/ 0 w 469900"/>
                <a:gd name="connsiteY3" fmla="*/ 1701800 h 1701800"/>
                <a:gd name="connsiteX0" fmla="*/ 0 w 596900"/>
                <a:gd name="connsiteY0" fmla="*/ 1346200 h 1397000"/>
                <a:gd name="connsiteX1" fmla="*/ 596900 w 596900"/>
                <a:gd name="connsiteY1" fmla="*/ 0 h 1397000"/>
                <a:gd name="connsiteX2" fmla="*/ 508000 w 596900"/>
                <a:gd name="connsiteY2" fmla="*/ 1397000 h 1397000"/>
                <a:gd name="connsiteX3" fmla="*/ 0 w 596900"/>
                <a:gd name="connsiteY3" fmla="*/ 1346200 h 1397000"/>
                <a:gd name="connsiteX0" fmla="*/ 0 w 596900"/>
                <a:gd name="connsiteY0" fmla="*/ 1346200 h 1397000"/>
                <a:gd name="connsiteX1" fmla="*/ 596900 w 596900"/>
                <a:gd name="connsiteY1" fmla="*/ 0 h 1397000"/>
                <a:gd name="connsiteX2" fmla="*/ 584200 w 596900"/>
                <a:gd name="connsiteY2" fmla="*/ 1397000 h 1397000"/>
                <a:gd name="connsiteX3" fmla="*/ 0 w 596900"/>
                <a:gd name="connsiteY3" fmla="*/ 1346200 h 1397000"/>
                <a:gd name="connsiteX0" fmla="*/ 0 w 584200"/>
                <a:gd name="connsiteY0" fmla="*/ 1193800 h 1244600"/>
                <a:gd name="connsiteX1" fmla="*/ 495300 w 584200"/>
                <a:gd name="connsiteY1" fmla="*/ 0 h 1244600"/>
                <a:gd name="connsiteX2" fmla="*/ 584200 w 584200"/>
                <a:gd name="connsiteY2" fmla="*/ 1244600 h 1244600"/>
                <a:gd name="connsiteX3" fmla="*/ 0 w 584200"/>
                <a:gd name="connsiteY3" fmla="*/ 1193800 h 1244600"/>
                <a:gd name="connsiteX0" fmla="*/ 0 w 584200"/>
                <a:gd name="connsiteY0" fmla="*/ 1219200 h 1270000"/>
                <a:gd name="connsiteX1" fmla="*/ 571500 w 584200"/>
                <a:gd name="connsiteY1" fmla="*/ 0 h 1270000"/>
                <a:gd name="connsiteX2" fmla="*/ 584200 w 584200"/>
                <a:gd name="connsiteY2" fmla="*/ 1270000 h 1270000"/>
                <a:gd name="connsiteX3" fmla="*/ 0 w 584200"/>
                <a:gd name="connsiteY3" fmla="*/ 1219200 h 1270000"/>
                <a:gd name="connsiteX0" fmla="*/ 469900 w 469900"/>
                <a:gd name="connsiteY0" fmla="*/ 1193800 h 1270000"/>
                <a:gd name="connsiteX1" fmla="*/ 0 w 469900"/>
                <a:gd name="connsiteY1" fmla="*/ 0 h 1270000"/>
                <a:gd name="connsiteX2" fmla="*/ 12700 w 469900"/>
                <a:gd name="connsiteY2" fmla="*/ 1270000 h 1270000"/>
                <a:gd name="connsiteX3" fmla="*/ 469900 w 469900"/>
                <a:gd name="connsiteY3" fmla="*/ 1193800 h 1270000"/>
                <a:gd name="connsiteX0" fmla="*/ 469900 w 469900"/>
                <a:gd name="connsiteY0" fmla="*/ 1193800 h 1270000"/>
                <a:gd name="connsiteX1" fmla="*/ 0 w 469900"/>
                <a:gd name="connsiteY1" fmla="*/ 0 h 1270000"/>
                <a:gd name="connsiteX2" fmla="*/ 12700 w 469900"/>
                <a:gd name="connsiteY2" fmla="*/ 1270000 h 1270000"/>
                <a:gd name="connsiteX3" fmla="*/ 469900 w 469900"/>
                <a:gd name="connsiteY3" fmla="*/ 1193800 h 1270000"/>
                <a:gd name="connsiteX0" fmla="*/ 495300 w 495300"/>
                <a:gd name="connsiteY0" fmla="*/ 1193800 h 1270000"/>
                <a:gd name="connsiteX1" fmla="*/ 0 w 495300"/>
                <a:gd name="connsiteY1" fmla="*/ 0 h 1270000"/>
                <a:gd name="connsiteX2" fmla="*/ 12700 w 495300"/>
                <a:gd name="connsiteY2" fmla="*/ 1270000 h 1270000"/>
                <a:gd name="connsiteX3" fmla="*/ 495300 w 495300"/>
                <a:gd name="connsiteY3" fmla="*/ 1193800 h 1270000"/>
                <a:gd name="connsiteX0" fmla="*/ 520700 w 520700"/>
                <a:gd name="connsiteY0" fmla="*/ 1270000 h 1270000"/>
                <a:gd name="connsiteX1" fmla="*/ 0 w 520700"/>
                <a:gd name="connsiteY1" fmla="*/ 0 h 1270000"/>
                <a:gd name="connsiteX2" fmla="*/ 12700 w 520700"/>
                <a:gd name="connsiteY2" fmla="*/ 1270000 h 1270000"/>
                <a:gd name="connsiteX3" fmla="*/ 520700 w 520700"/>
                <a:gd name="connsiteY3" fmla="*/ 1270000 h 1270000"/>
              </a:gdLst>
              <a:ahLst/>
              <a:cxnLst>
                <a:cxn ang="0">
                  <a:pos x="connsiteX0" y="connsiteY0"/>
                </a:cxn>
                <a:cxn ang="0">
                  <a:pos x="connsiteX1" y="connsiteY1"/>
                </a:cxn>
                <a:cxn ang="0">
                  <a:pos x="connsiteX2" y="connsiteY2"/>
                </a:cxn>
                <a:cxn ang="0">
                  <a:pos x="connsiteX3" y="connsiteY3"/>
                </a:cxn>
              </a:cxnLst>
              <a:rect l="l" t="t" r="r" b="b"/>
              <a:pathLst>
                <a:path w="520700" h="1270000">
                  <a:moveTo>
                    <a:pt x="520700" y="1270000"/>
                  </a:moveTo>
                  <a:lnTo>
                    <a:pt x="0" y="0"/>
                  </a:lnTo>
                  <a:lnTo>
                    <a:pt x="12700" y="1270000"/>
                  </a:lnTo>
                  <a:lnTo>
                    <a:pt x="520700" y="1270000"/>
                  </a:lnTo>
                  <a:close/>
                </a:path>
              </a:pathLst>
            </a:custGeom>
            <a:solidFill>
              <a:srgbClr val="009900"/>
            </a:solidFill>
            <a:ln w="12700"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spAutoFit/>
            </a:bodyPr>
            <a:lstStyle/>
            <a:p>
              <a:pPr algn="ctr">
                <a:lnSpc>
                  <a:spcPct val="90000"/>
                </a:lnSpc>
                <a:spcBef>
                  <a:spcPct val="50000"/>
                </a:spcBef>
                <a:buClr>
                  <a:srgbClr val="7D0900"/>
                </a:buClr>
              </a:pPr>
              <a:endParaRPr lang="en-ZA" dirty="0" smtClean="0">
                <a:solidFill>
                  <a:srgbClr val="000000"/>
                </a:solidFill>
              </a:endParaRPr>
            </a:p>
          </p:txBody>
        </p:sp>
        <p:sp>
          <p:nvSpPr>
            <p:cNvPr id="6" name="Isosceles Triangle 3"/>
            <p:cNvSpPr/>
            <p:nvPr/>
          </p:nvSpPr>
          <p:spPr bwMode="auto">
            <a:xfrm rot="10800000" flipV="1">
              <a:off x="65499" y="-10887"/>
              <a:ext cx="520700" cy="1270000"/>
            </a:xfrm>
            <a:custGeom>
              <a:avLst/>
              <a:gdLst>
                <a:gd name="connsiteX0" fmla="*/ 0 w 431800"/>
                <a:gd name="connsiteY0" fmla="*/ 1143000 h 1143000"/>
                <a:gd name="connsiteX1" fmla="*/ 215900 w 431800"/>
                <a:gd name="connsiteY1" fmla="*/ 0 h 1143000"/>
                <a:gd name="connsiteX2" fmla="*/ 431800 w 431800"/>
                <a:gd name="connsiteY2" fmla="*/ 1143000 h 1143000"/>
                <a:gd name="connsiteX3" fmla="*/ 0 w 431800"/>
                <a:gd name="connsiteY3" fmla="*/ 1143000 h 1143000"/>
                <a:gd name="connsiteX0" fmla="*/ 0 w 647700"/>
                <a:gd name="connsiteY0" fmla="*/ 1117600 h 1117600"/>
                <a:gd name="connsiteX1" fmla="*/ 647700 w 647700"/>
                <a:gd name="connsiteY1" fmla="*/ 0 h 1117600"/>
                <a:gd name="connsiteX2" fmla="*/ 431800 w 647700"/>
                <a:gd name="connsiteY2" fmla="*/ 1117600 h 1117600"/>
                <a:gd name="connsiteX3" fmla="*/ 0 w 647700"/>
                <a:gd name="connsiteY3" fmla="*/ 1117600 h 1117600"/>
                <a:gd name="connsiteX0" fmla="*/ 0 w 647700"/>
                <a:gd name="connsiteY0" fmla="*/ 1117600 h 1244600"/>
                <a:gd name="connsiteX1" fmla="*/ 647700 w 647700"/>
                <a:gd name="connsiteY1" fmla="*/ 0 h 1244600"/>
                <a:gd name="connsiteX2" fmla="*/ 558800 w 647700"/>
                <a:gd name="connsiteY2" fmla="*/ 1244600 h 1244600"/>
                <a:gd name="connsiteX3" fmla="*/ 0 w 647700"/>
                <a:gd name="connsiteY3" fmla="*/ 1117600 h 1244600"/>
                <a:gd name="connsiteX0" fmla="*/ 0 w 647700"/>
                <a:gd name="connsiteY0" fmla="*/ 1270000 h 1397000"/>
                <a:gd name="connsiteX1" fmla="*/ 647700 w 647700"/>
                <a:gd name="connsiteY1" fmla="*/ 0 h 1397000"/>
                <a:gd name="connsiteX2" fmla="*/ 558800 w 647700"/>
                <a:gd name="connsiteY2" fmla="*/ 1397000 h 1397000"/>
                <a:gd name="connsiteX3" fmla="*/ 0 w 647700"/>
                <a:gd name="connsiteY3" fmla="*/ 1270000 h 1397000"/>
                <a:gd name="connsiteX0" fmla="*/ 0 w 469900"/>
                <a:gd name="connsiteY0" fmla="*/ 1701800 h 1701800"/>
                <a:gd name="connsiteX1" fmla="*/ 469900 w 469900"/>
                <a:gd name="connsiteY1" fmla="*/ 0 h 1701800"/>
                <a:gd name="connsiteX2" fmla="*/ 381000 w 469900"/>
                <a:gd name="connsiteY2" fmla="*/ 1397000 h 1701800"/>
                <a:gd name="connsiteX3" fmla="*/ 0 w 469900"/>
                <a:gd name="connsiteY3" fmla="*/ 1701800 h 1701800"/>
                <a:gd name="connsiteX0" fmla="*/ 0 w 596900"/>
                <a:gd name="connsiteY0" fmla="*/ 1346200 h 1397000"/>
                <a:gd name="connsiteX1" fmla="*/ 596900 w 596900"/>
                <a:gd name="connsiteY1" fmla="*/ 0 h 1397000"/>
                <a:gd name="connsiteX2" fmla="*/ 508000 w 596900"/>
                <a:gd name="connsiteY2" fmla="*/ 1397000 h 1397000"/>
                <a:gd name="connsiteX3" fmla="*/ 0 w 596900"/>
                <a:gd name="connsiteY3" fmla="*/ 1346200 h 1397000"/>
                <a:gd name="connsiteX0" fmla="*/ 0 w 596900"/>
                <a:gd name="connsiteY0" fmla="*/ 1346200 h 1397000"/>
                <a:gd name="connsiteX1" fmla="*/ 596900 w 596900"/>
                <a:gd name="connsiteY1" fmla="*/ 0 h 1397000"/>
                <a:gd name="connsiteX2" fmla="*/ 584200 w 596900"/>
                <a:gd name="connsiteY2" fmla="*/ 1397000 h 1397000"/>
                <a:gd name="connsiteX3" fmla="*/ 0 w 596900"/>
                <a:gd name="connsiteY3" fmla="*/ 1346200 h 1397000"/>
                <a:gd name="connsiteX0" fmla="*/ 0 w 584200"/>
                <a:gd name="connsiteY0" fmla="*/ 1193800 h 1244600"/>
                <a:gd name="connsiteX1" fmla="*/ 495300 w 584200"/>
                <a:gd name="connsiteY1" fmla="*/ 0 h 1244600"/>
                <a:gd name="connsiteX2" fmla="*/ 584200 w 584200"/>
                <a:gd name="connsiteY2" fmla="*/ 1244600 h 1244600"/>
                <a:gd name="connsiteX3" fmla="*/ 0 w 584200"/>
                <a:gd name="connsiteY3" fmla="*/ 1193800 h 1244600"/>
                <a:gd name="connsiteX0" fmla="*/ 0 w 584200"/>
                <a:gd name="connsiteY0" fmla="*/ 1219200 h 1270000"/>
                <a:gd name="connsiteX1" fmla="*/ 571500 w 584200"/>
                <a:gd name="connsiteY1" fmla="*/ 0 h 1270000"/>
                <a:gd name="connsiteX2" fmla="*/ 584200 w 584200"/>
                <a:gd name="connsiteY2" fmla="*/ 1270000 h 1270000"/>
                <a:gd name="connsiteX3" fmla="*/ 0 w 584200"/>
                <a:gd name="connsiteY3" fmla="*/ 1219200 h 1270000"/>
                <a:gd name="connsiteX0" fmla="*/ 469900 w 469900"/>
                <a:gd name="connsiteY0" fmla="*/ 1193800 h 1270000"/>
                <a:gd name="connsiteX1" fmla="*/ 0 w 469900"/>
                <a:gd name="connsiteY1" fmla="*/ 0 h 1270000"/>
                <a:gd name="connsiteX2" fmla="*/ 12700 w 469900"/>
                <a:gd name="connsiteY2" fmla="*/ 1270000 h 1270000"/>
                <a:gd name="connsiteX3" fmla="*/ 469900 w 469900"/>
                <a:gd name="connsiteY3" fmla="*/ 1193800 h 1270000"/>
                <a:gd name="connsiteX0" fmla="*/ 469900 w 469900"/>
                <a:gd name="connsiteY0" fmla="*/ 1193800 h 1270000"/>
                <a:gd name="connsiteX1" fmla="*/ 0 w 469900"/>
                <a:gd name="connsiteY1" fmla="*/ 0 h 1270000"/>
                <a:gd name="connsiteX2" fmla="*/ 12700 w 469900"/>
                <a:gd name="connsiteY2" fmla="*/ 1270000 h 1270000"/>
                <a:gd name="connsiteX3" fmla="*/ 469900 w 469900"/>
                <a:gd name="connsiteY3" fmla="*/ 1193800 h 1270000"/>
                <a:gd name="connsiteX0" fmla="*/ 495300 w 495300"/>
                <a:gd name="connsiteY0" fmla="*/ 1193800 h 1270000"/>
                <a:gd name="connsiteX1" fmla="*/ 0 w 495300"/>
                <a:gd name="connsiteY1" fmla="*/ 0 h 1270000"/>
                <a:gd name="connsiteX2" fmla="*/ 12700 w 495300"/>
                <a:gd name="connsiteY2" fmla="*/ 1270000 h 1270000"/>
                <a:gd name="connsiteX3" fmla="*/ 495300 w 495300"/>
                <a:gd name="connsiteY3" fmla="*/ 1193800 h 1270000"/>
                <a:gd name="connsiteX0" fmla="*/ 520700 w 520700"/>
                <a:gd name="connsiteY0" fmla="*/ 1270000 h 1270000"/>
                <a:gd name="connsiteX1" fmla="*/ 0 w 520700"/>
                <a:gd name="connsiteY1" fmla="*/ 0 h 1270000"/>
                <a:gd name="connsiteX2" fmla="*/ 12700 w 520700"/>
                <a:gd name="connsiteY2" fmla="*/ 1270000 h 1270000"/>
                <a:gd name="connsiteX3" fmla="*/ 520700 w 520700"/>
                <a:gd name="connsiteY3" fmla="*/ 1270000 h 1270000"/>
              </a:gdLst>
              <a:ahLst/>
              <a:cxnLst>
                <a:cxn ang="0">
                  <a:pos x="connsiteX0" y="connsiteY0"/>
                </a:cxn>
                <a:cxn ang="0">
                  <a:pos x="connsiteX1" y="connsiteY1"/>
                </a:cxn>
                <a:cxn ang="0">
                  <a:pos x="connsiteX2" y="connsiteY2"/>
                </a:cxn>
                <a:cxn ang="0">
                  <a:pos x="connsiteX3" y="connsiteY3"/>
                </a:cxn>
              </a:cxnLst>
              <a:rect l="l" t="t" r="r" b="b"/>
              <a:pathLst>
                <a:path w="520700" h="1270000">
                  <a:moveTo>
                    <a:pt x="520700" y="1270000"/>
                  </a:moveTo>
                  <a:lnTo>
                    <a:pt x="0" y="0"/>
                  </a:lnTo>
                  <a:lnTo>
                    <a:pt x="12700" y="1270000"/>
                  </a:lnTo>
                  <a:lnTo>
                    <a:pt x="520700" y="1270000"/>
                  </a:lnTo>
                  <a:close/>
                </a:path>
              </a:pathLst>
            </a:custGeom>
            <a:solidFill>
              <a:srgbClr val="009900"/>
            </a:solidFill>
            <a:ln w="12700"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spAutoFit/>
            </a:bodyPr>
            <a:lstStyle/>
            <a:p>
              <a:pPr algn="ctr">
                <a:lnSpc>
                  <a:spcPct val="90000"/>
                </a:lnSpc>
                <a:spcBef>
                  <a:spcPct val="50000"/>
                </a:spcBef>
                <a:buClr>
                  <a:srgbClr val="7D0900"/>
                </a:buClr>
              </a:pPr>
              <a:endParaRPr lang="en-ZA" dirty="0" smtClean="0">
                <a:solidFill>
                  <a:srgbClr val="000000"/>
                </a:solidFill>
              </a:endParaRPr>
            </a:p>
          </p:txBody>
        </p:sp>
      </p:grpSp>
      <p:sp>
        <p:nvSpPr>
          <p:cNvPr id="2" name="TextBox 1"/>
          <p:cNvSpPr txBox="1"/>
          <p:nvPr/>
        </p:nvSpPr>
        <p:spPr>
          <a:xfrm>
            <a:off x="651437" y="1088571"/>
            <a:ext cx="7097748" cy="3970318"/>
          </a:xfrm>
          <a:prstGeom prst="rect">
            <a:avLst/>
          </a:prstGeom>
          <a:noFill/>
        </p:spPr>
        <p:txBody>
          <a:bodyPr wrap="square" rtlCol="0">
            <a:spAutoFit/>
          </a:bodyPr>
          <a:lstStyle/>
          <a:p>
            <a:pPr algn="ctr"/>
            <a:r>
              <a:rPr lang="en-ZA" sz="6600" dirty="0" smtClean="0">
                <a:solidFill>
                  <a:prstClr val="white"/>
                </a:solidFill>
                <a:latin typeface="Arial Black" panose="020B0A04020102020204" pitchFamily="34" charset="0"/>
              </a:rPr>
              <a:t>PROGRAMME 4</a:t>
            </a:r>
          </a:p>
          <a:p>
            <a:pPr algn="ctr"/>
            <a:endParaRPr lang="en-ZA" sz="6600" dirty="0">
              <a:solidFill>
                <a:prstClr val="white"/>
              </a:solidFill>
              <a:latin typeface="Arial Black" panose="020B0A04020102020204" pitchFamily="34" charset="0"/>
            </a:endParaRPr>
          </a:p>
          <a:p>
            <a:pPr algn="ctr"/>
            <a:r>
              <a:rPr lang="en-ZA" sz="5400" dirty="0" smtClean="0">
                <a:solidFill>
                  <a:prstClr val="white"/>
                </a:solidFill>
                <a:latin typeface="Arial Black" panose="020B0A04020102020204" pitchFamily="34" charset="0"/>
              </a:rPr>
              <a:t>CARE</a:t>
            </a:r>
            <a:endParaRPr lang="en-ZA" sz="540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802983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5014801" y="-4998132"/>
            <a:ext cx="1052736"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dirty="0">
              <a:solidFill>
                <a:prstClr val="white"/>
              </a:solidFill>
              <a:latin typeface="Calibri Light"/>
            </a:endParaRPr>
          </a:p>
        </p:txBody>
      </p:sp>
      <p:sp>
        <p:nvSpPr>
          <p:cNvPr id="5" name="Title 1"/>
          <p:cNvSpPr txBox="1">
            <a:spLocks/>
          </p:cNvSpPr>
          <p:nvPr/>
        </p:nvSpPr>
        <p:spPr>
          <a:xfrm>
            <a:off x="63103" y="0"/>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chemeClr val="bg1"/>
                </a:solidFill>
                <a:latin typeface="Arial Black" panose="020B0A04020102020204" pitchFamily="34" charset="0"/>
              </a:rPr>
              <a:t>PERFORMANCE INDICATOR NOT ACHIEVED:</a:t>
            </a:r>
          </a:p>
          <a:p>
            <a:pPr>
              <a:spcAft>
                <a:spcPts val="600"/>
              </a:spcAft>
            </a:pPr>
            <a:r>
              <a:rPr lang="en-US" sz="2400" kern="0" dirty="0">
                <a:solidFill>
                  <a:schemeClr val="bg1"/>
                </a:solidFill>
                <a:latin typeface="Arial Black" panose="020B0A04020102020204" pitchFamily="34" charset="0"/>
              </a:rPr>
              <a:t>Offenders Viral load suppression rate (at 12 months)</a:t>
            </a:r>
            <a:endParaRPr lang="en-GB" sz="3200" kern="0" dirty="0">
              <a:solidFill>
                <a:schemeClr val="bg1"/>
              </a:solidFill>
              <a:latin typeface="Arial Black" panose="020B0A04020102020204" pitchFamily="34" charset="0"/>
            </a:endParaRPr>
          </a:p>
        </p:txBody>
      </p:sp>
      <p:sp>
        <p:nvSpPr>
          <p:cNvPr id="8" name="TextBox 7"/>
          <p:cNvSpPr txBox="1"/>
          <p:nvPr/>
        </p:nvSpPr>
        <p:spPr>
          <a:xfrm>
            <a:off x="98239" y="1272267"/>
            <a:ext cx="8928319"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1. REGIONAL TARGET VERSUS PERFORMANCE FOR </a:t>
            </a:r>
            <a:r>
              <a:rPr lang="en-GB" sz="1800" b="1" kern="0" dirty="0" smtClean="0"/>
              <a:t>2</a:t>
            </a:r>
            <a:r>
              <a:rPr lang="en-GB" sz="1800" b="1" kern="0" baseline="30000" dirty="0" smtClean="0"/>
              <a:t>nd</a:t>
            </a:r>
            <a:r>
              <a:rPr lang="en-GB" sz="1800" b="1" kern="0" dirty="0" smtClean="0"/>
              <a:t> </a:t>
            </a:r>
            <a:r>
              <a:rPr lang="en-GB" sz="1800" b="1" kern="0" dirty="0" smtClean="0">
                <a:solidFill>
                  <a:prstClr val="black"/>
                </a:solidFill>
              </a:rPr>
              <a:t>QUARTER </a:t>
            </a:r>
            <a:r>
              <a:rPr lang="en-GB" sz="1800" b="1" kern="0" dirty="0">
                <a:solidFill>
                  <a:prstClr val="black"/>
                </a:solidFill>
              </a:rPr>
              <a:t>(2020/2021) </a:t>
            </a:r>
            <a:endParaRPr lang="en-ZA" sz="1800" b="1" kern="0" dirty="0">
              <a:solidFill>
                <a:prstClr val="black"/>
              </a:solidFill>
            </a:endParaRPr>
          </a:p>
        </p:txBody>
      </p:sp>
      <p:sp>
        <p:nvSpPr>
          <p:cNvPr id="9" name="TextBox 8"/>
          <p:cNvSpPr txBox="1"/>
          <p:nvPr/>
        </p:nvSpPr>
        <p:spPr>
          <a:xfrm>
            <a:off x="228600" y="2971800"/>
            <a:ext cx="9144000" cy="369332"/>
          </a:xfrm>
          <a:prstGeom prst="rect">
            <a:avLst/>
          </a:prstGeom>
          <a:noFill/>
        </p:spPr>
        <p:txBody>
          <a:bodyPr wrap="square" rtlCol="0">
            <a:spAutoFit/>
          </a:bodyPr>
          <a:lstStyle/>
          <a:p>
            <a:pPr fontAlgn="auto">
              <a:spcBef>
                <a:spcPts val="0"/>
              </a:spcBef>
              <a:spcAft>
                <a:spcPts val="0"/>
              </a:spcAft>
              <a:defRPr/>
            </a:pPr>
            <a:r>
              <a:rPr lang="en-GB" sz="1800" b="1" kern="0" dirty="0" smtClean="0">
                <a:solidFill>
                  <a:prstClr val="black"/>
                </a:solidFill>
              </a:rPr>
              <a:t>2</a:t>
            </a:r>
            <a:r>
              <a:rPr lang="en-GB" sz="1800" b="1" kern="0" dirty="0">
                <a:solidFill>
                  <a:prstClr val="black"/>
                </a:solidFill>
              </a:rPr>
              <a:t>. SOURCE OF </a:t>
            </a:r>
            <a:r>
              <a:rPr lang="en-GB" sz="1800" b="1" kern="0" dirty="0" smtClean="0">
                <a:solidFill>
                  <a:prstClr val="black"/>
                </a:solidFill>
              </a:rPr>
              <a:t>UNDER-ACHIEVEMENT AT MANAGEMENT AREA LEVEL</a:t>
            </a:r>
            <a:endParaRPr lang="en-ZA" sz="1800" b="1" kern="0"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735573252"/>
              </p:ext>
            </p:extLst>
          </p:nvPr>
        </p:nvGraphicFramePr>
        <p:xfrm>
          <a:off x="208391" y="1800106"/>
          <a:ext cx="11658600" cy="1170687"/>
        </p:xfrm>
        <a:graphic>
          <a:graphicData uri="http://schemas.openxmlformats.org/drawingml/2006/table">
            <a:tbl>
              <a:tblPr firstRow="1" bandRow="1"/>
              <a:tblGrid>
                <a:gridCol w="1295400">
                  <a:extLst>
                    <a:ext uri="{9D8B030D-6E8A-4147-A177-3AD203B41FA5}">
                      <a16:colId xmlns:a16="http://schemas.microsoft.com/office/drawing/2014/main" xmlns="" val="3171785473"/>
                    </a:ext>
                  </a:extLst>
                </a:gridCol>
                <a:gridCol w="1295400">
                  <a:extLst>
                    <a:ext uri="{9D8B030D-6E8A-4147-A177-3AD203B41FA5}">
                      <a16:colId xmlns:a16="http://schemas.microsoft.com/office/drawing/2014/main" xmlns="" val="3307568538"/>
                    </a:ext>
                  </a:extLst>
                </a:gridCol>
                <a:gridCol w="1295400">
                  <a:extLst>
                    <a:ext uri="{9D8B030D-6E8A-4147-A177-3AD203B41FA5}">
                      <a16:colId xmlns:a16="http://schemas.microsoft.com/office/drawing/2014/main" xmlns="" val="3177246977"/>
                    </a:ext>
                  </a:extLst>
                </a:gridCol>
                <a:gridCol w="1295400">
                  <a:extLst>
                    <a:ext uri="{9D8B030D-6E8A-4147-A177-3AD203B41FA5}">
                      <a16:colId xmlns:a16="http://schemas.microsoft.com/office/drawing/2014/main" xmlns="" val="1905890460"/>
                    </a:ext>
                  </a:extLst>
                </a:gridCol>
                <a:gridCol w="1295400">
                  <a:extLst>
                    <a:ext uri="{9D8B030D-6E8A-4147-A177-3AD203B41FA5}">
                      <a16:colId xmlns:a16="http://schemas.microsoft.com/office/drawing/2014/main" xmlns="" val="551651354"/>
                    </a:ext>
                  </a:extLst>
                </a:gridCol>
                <a:gridCol w="1295400">
                  <a:extLst>
                    <a:ext uri="{9D8B030D-6E8A-4147-A177-3AD203B41FA5}">
                      <a16:colId xmlns:a16="http://schemas.microsoft.com/office/drawing/2014/main" xmlns="" val="106908959"/>
                    </a:ext>
                  </a:extLst>
                </a:gridCol>
                <a:gridCol w="1295400">
                  <a:extLst>
                    <a:ext uri="{9D8B030D-6E8A-4147-A177-3AD203B41FA5}">
                      <a16:colId xmlns:a16="http://schemas.microsoft.com/office/drawing/2014/main" xmlns="" val="2307743238"/>
                    </a:ext>
                  </a:extLst>
                </a:gridCol>
                <a:gridCol w="1295400">
                  <a:extLst>
                    <a:ext uri="{9D8B030D-6E8A-4147-A177-3AD203B41FA5}">
                      <a16:colId xmlns:a16="http://schemas.microsoft.com/office/drawing/2014/main" xmlns="" val="2723634297"/>
                    </a:ext>
                  </a:extLst>
                </a:gridCol>
                <a:gridCol w="1295400">
                  <a:extLst>
                    <a:ext uri="{9D8B030D-6E8A-4147-A177-3AD203B41FA5}">
                      <a16:colId xmlns:a16="http://schemas.microsoft.com/office/drawing/2014/main" xmlns="" val="971921"/>
                    </a:ext>
                  </a:extLst>
                </a:gridCol>
              </a:tblGrid>
              <a:tr h="150480">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REGION</a:t>
                      </a:r>
                      <a:endParaRPr lang="en-ZA" sz="1100" dirty="0">
                        <a:solidFill>
                          <a:schemeClr val="bg1"/>
                        </a:solidFil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JULY</a:t>
                      </a:r>
                      <a:r>
                        <a:rPr lang="en-ZA" sz="1100" baseline="0" dirty="0" smtClean="0">
                          <a:solidFill>
                            <a:schemeClr val="bg1"/>
                          </a:solidFill>
                        </a:rPr>
                        <a:t> </a:t>
                      </a:r>
                      <a:r>
                        <a:rPr lang="en-ZA" sz="1100" dirty="0" smtClean="0">
                          <a:solidFill>
                            <a:schemeClr val="bg1"/>
                          </a:solidFill>
                        </a:rPr>
                        <a:t>2020</a:t>
                      </a:r>
                      <a:br>
                        <a:rPr lang="en-ZA" sz="1100" dirty="0" smtClean="0">
                          <a:solidFill>
                            <a:schemeClr val="bg1"/>
                          </a:solidFill>
                        </a:rPr>
                      </a:br>
                      <a:r>
                        <a:rPr lang="en-ZA" sz="1100" dirty="0" smtClean="0">
                          <a:solidFill>
                            <a:schemeClr val="bg1"/>
                          </a:solidFill>
                        </a:rPr>
                        <a:t>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JULY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AUGUST</a:t>
                      </a:r>
                      <a:r>
                        <a:rPr lang="en-ZA" sz="1100" baseline="0" dirty="0" smtClean="0">
                          <a:solidFill>
                            <a:schemeClr val="bg1"/>
                          </a:solidFill>
                        </a:rPr>
                        <a:t> </a:t>
                      </a:r>
                      <a:r>
                        <a:rPr lang="en-ZA" sz="1100" dirty="0" smtClean="0">
                          <a:solidFill>
                            <a:schemeClr val="bg1"/>
                          </a:solidFill>
                        </a:rPr>
                        <a:t>2020</a:t>
                      </a:r>
                      <a:br>
                        <a:rPr lang="en-ZA" sz="1100" dirty="0" smtClean="0">
                          <a:solidFill>
                            <a:schemeClr val="bg1"/>
                          </a:solidFill>
                        </a:rPr>
                      </a:br>
                      <a:r>
                        <a:rPr lang="en-ZA" sz="1100" dirty="0" smtClean="0">
                          <a:solidFill>
                            <a:schemeClr val="bg1"/>
                          </a:solidFill>
                        </a:rPr>
                        <a:t>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AUGUST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SEPTEMBER 2020 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SEPTEMBER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Q2 TARGET: 2020-2021</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extLst>
                  <a:ext uri="{0D108BD9-81ED-4DB2-BD59-A6C34878D82A}">
                    <a16:rowId xmlns:a16="http://schemas.microsoft.com/office/drawing/2014/main" xmlns="" val="2208647457"/>
                  </a:ext>
                </a:extLst>
              </a:tr>
              <a:tr h="743967">
                <a:tc>
                  <a:txBody>
                    <a:bodyPr/>
                    <a:lstStyle/>
                    <a:p>
                      <a:r>
                        <a:rPr lang="en-ZA" sz="1100" b="1" dirty="0" smtClean="0">
                          <a:solidFill>
                            <a:schemeClr val="tx1"/>
                          </a:solidFill>
                          <a:latin typeface="Calibri Light" panose="020F0302020204030204" pitchFamily="34" charset="0"/>
                          <a:cs typeface="Calibri Light" panose="020F0302020204030204" pitchFamily="34" charset="0"/>
                        </a:rPr>
                        <a:t>East</a:t>
                      </a:r>
                      <a:r>
                        <a:rPr lang="en-ZA" sz="1100" b="1" baseline="0" dirty="0" smtClean="0">
                          <a:solidFill>
                            <a:schemeClr val="tx1"/>
                          </a:solidFill>
                          <a:latin typeface="Calibri Light" panose="020F0302020204030204" pitchFamily="34" charset="0"/>
                          <a:cs typeface="Calibri Light" panose="020F0302020204030204" pitchFamily="34" charset="0"/>
                        </a:rPr>
                        <a:t>ern Cape </a:t>
                      </a:r>
                      <a:endParaRPr lang="en-ZA"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90%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85.07%</a:t>
                      </a:r>
                    </a:p>
                    <a:p>
                      <a:pPr algn="ctr"/>
                      <a:r>
                        <a:rPr lang="en-US" sz="1100" b="1" dirty="0" smtClean="0">
                          <a:solidFill>
                            <a:schemeClr val="tx1"/>
                          </a:solidFill>
                        </a:rPr>
                        <a:t>(57/76)</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90%</a:t>
                      </a:r>
                    </a:p>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90.91%</a:t>
                      </a:r>
                    </a:p>
                    <a:p>
                      <a:pPr algn="ctr"/>
                      <a:r>
                        <a:rPr lang="en-US" sz="1100" b="1" dirty="0" smtClean="0">
                          <a:solidFill>
                            <a:schemeClr val="tx1"/>
                          </a:solidFill>
                        </a:rPr>
                        <a:t>(30/33)</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90%</a:t>
                      </a:r>
                    </a:p>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91.89%</a:t>
                      </a:r>
                    </a:p>
                    <a:p>
                      <a:pPr algn="ctr"/>
                      <a:r>
                        <a:rPr lang="en-US" sz="1100" b="1" dirty="0" smtClean="0">
                          <a:solidFill>
                            <a:schemeClr val="tx1"/>
                          </a:solidFill>
                        </a:rPr>
                        <a:t>(34/37)</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90%</a:t>
                      </a:r>
                    </a:p>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88.32%</a:t>
                      </a:r>
                    </a:p>
                    <a:p>
                      <a:pPr algn="ctr"/>
                      <a:r>
                        <a:rPr lang="en-US" sz="1100" b="1" dirty="0" smtClean="0">
                          <a:solidFill>
                            <a:schemeClr val="tx1"/>
                          </a:solidFill>
                        </a:rPr>
                        <a:t>(121/137)</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796501867"/>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539703979"/>
              </p:ext>
            </p:extLst>
          </p:nvPr>
        </p:nvGraphicFramePr>
        <p:xfrm>
          <a:off x="228600" y="3341132"/>
          <a:ext cx="11658600" cy="2987040"/>
        </p:xfrm>
        <a:graphic>
          <a:graphicData uri="http://schemas.openxmlformats.org/drawingml/2006/table">
            <a:tbl>
              <a:tblPr firstRow="1" bandRow="1"/>
              <a:tblGrid>
                <a:gridCol w="1295400">
                  <a:extLst>
                    <a:ext uri="{9D8B030D-6E8A-4147-A177-3AD203B41FA5}">
                      <a16:colId xmlns:a16="http://schemas.microsoft.com/office/drawing/2014/main" xmlns="" val="3171785473"/>
                    </a:ext>
                  </a:extLst>
                </a:gridCol>
                <a:gridCol w="1295400">
                  <a:extLst>
                    <a:ext uri="{9D8B030D-6E8A-4147-A177-3AD203B41FA5}">
                      <a16:colId xmlns:a16="http://schemas.microsoft.com/office/drawing/2014/main" xmlns="" val="3307568538"/>
                    </a:ext>
                  </a:extLst>
                </a:gridCol>
                <a:gridCol w="1295400">
                  <a:extLst>
                    <a:ext uri="{9D8B030D-6E8A-4147-A177-3AD203B41FA5}">
                      <a16:colId xmlns:a16="http://schemas.microsoft.com/office/drawing/2014/main" xmlns="" val="3177246977"/>
                    </a:ext>
                  </a:extLst>
                </a:gridCol>
                <a:gridCol w="1295400">
                  <a:extLst>
                    <a:ext uri="{9D8B030D-6E8A-4147-A177-3AD203B41FA5}">
                      <a16:colId xmlns:a16="http://schemas.microsoft.com/office/drawing/2014/main" xmlns="" val="1905890460"/>
                    </a:ext>
                  </a:extLst>
                </a:gridCol>
                <a:gridCol w="1295400">
                  <a:extLst>
                    <a:ext uri="{9D8B030D-6E8A-4147-A177-3AD203B41FA5}">
                      <a16:colId xmlns:a16="http://schemas.microsoft.com/office/drawing/2014/main" xmlns="" val="551651354"/>
                    </a:ext>
                  </a:extLst>
                </a:gridCol>
                <a:gridCol w="1295400">
                  <a:extLst>
                    <a:ext uri="{9D8B030D-6E8A-4147-A177-3AD203B41FA5}">
                      <a16:colId xmlns:a16="http://schemas.microsoft.com/office/drawing/2014/main" xmlns="" val="106908959"/>
                    </a:ext>
                  </a:extLst>
                </a:gridCol>
                <a:gridCol w="1295400">
                  <a:extLst>
                    <a:ext uri="{9D8B030D-6E8A-4147-A177-3AD203B41FA5}">
                      <a16:colId xmlns:a16="http://schemas.microsoft.com/office/drawing/2014/main" xmlns="" val="2307743238"/>
                    </a:ext>
                  </a:extLst>
                </a:gridCol>
                <a:gridCol w="1295400">
                  <a:extLst>
                    <a:ext uri="{9D8B030D-6E8A-4147-A177-3AD203B41FA5}">
                      <a16:colId xmlns:a16="http://schemas.microsoft.com/office/drawing/2014/main" xmlns="" val="2723634297"/>
                    </a:ext>
                  </a:extLst>
                </a:gridCol>
                <a:gridCol w="1295400">
                  <a:extLst>
                    <a:ext uri="{9D8B030D-6E8A-4147-A177-3AD203B41FA5}">
                      <a16:colId xmlns:a16="http://schemas.microsoft.com/office/drawing/2014/main" xmlns="" val="971921"/>
                    </a:ext>
                  </a:extLst>
                </a:gridCol>
              </a:tblGrid>
              <a:tr h="375654">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MANAGEMENT AREA</a:t>
                      </a:r>
                      <a:endParaRPr lang="en-ZA" sz="11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JULY 2020</a:t>
                      </a:r>
                      <a:br>
                        <a:rPr lang="en-ZA" sz="1100" b="1" kern="1200" dirty="0" smtClean="0">
                          <a:solidFill>
                            <a:schemeClr val="bg1"/>
                          </a:solidFill>
                          <a:latin typeface="Arial"/>
                          <a:ea typeface=""/>
                          <a:cs typeface="Arial"/>
                        </a:rPr>
                      </a:br>
                      <a:r>
                        <a:rPr lang="en-ZA" sz="1100" b="1" kern="1200" dirty="0" smtClean="0">
                          <a:solidFill>
                            <a:schemeClr val="bg1"/>
                          </a:solidFill>
                          <a:latin typeface="Arial"/>
                          <a:ea typeface=""/>
                          <a:cs typeface="Arial"/>
                        </a:rPr>
                        <a:t>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JULY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AUGUST 2020</a:t>
                      </a:r>
                      <a:br>
                        <a:rPr lang="en-ZA" sz="1100" b="1" kern="1200" dirty="0" smtClean="0">
                          <a:solidFill>
                            <a:schemeClr val="bg1"/>
                          </a:solidFill>
                          <a:latin typeface="Arial"/>
                          <a:ea typeface=""/>
                          <a:cs typeface="Arial"/>
                        </a:rPr>
                      </a:br>
                      <a:r>
                        <a:rPr lang="en-ZA" sz="1100" b="1" kern="1200" dirty="0" smtClean="0">
                          <a:solidFill>
                            <a:schemeClr val="bg1"/>
                          </a:solidFill>
                          <a:latin typeface="Arial"/>
                          <a:ea typeface=""/>
                          <a:cs typeface="Arial"/>
                        </a:rPr>
                        <a:t>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AUGUST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SEPTEMBER 2020 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SEPTEMBER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Q2 TARGET: 2020-2021</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xmlns="" val="2208647457"/>
                  </a:ext>
                </a:extLst>
              </a:tr>
              <a:tr h="375654">
                <a:tc>
                  <a:txBody>
                    <a:bodyPr/>
                    <a:lstStyle/>
                    <a:p>
                      <a:r>
                        <a:rPr lang="en-ZA" sz="1200" b="1" dirty="0" smtClean="0">
                          <a:solidFill>
                            <a:schemeClr val="tx1"/>
                          </a:solidFill>
                          <a:latin typeface="Calibri Light" panose="020F0302020204030204" pitchFamily="34" charset="0"/>
                          <a:cs typeface="Calibri Light" panose="020F0302020204030204" pitchFamily="34" charset="0"/>
                        </a:rPr>
                        <a:t>Amathole</a:t>
                      </a:r>
                      <a:endParaRPr lang="en-ZA" sz="12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rPr>
                        <a:t>90%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75%</a:t>
                      </a:r>
                    </a:p>
                    <a:p>
                      <a:pPr algn="ctr"/>
                      <a:r>
                        <a:rPr lang="en-US" sz="1100" b="1" dirty="0" smtClean="0">
                          <a:solidFill>
                            <a:schemeClr val="tx1"/>
                          </a:solidFill>
                        </a:rPr>
                        <a:t>(3/4)</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90%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100%</a:t>
                      </a:r>
                    </a:p>
                    <a:p>
                      <a:pPr algn="ctr"/>
                      <a:r>
                        <a:rPr lang="en-US" sz="1100" b="1" dirty="0" smtClean="0">
                          <a:solidFill>
                            <a:schemeClr val="tx1"/>
                          </a:solidFill>
                        </a:rPr>
                        <a:t>(1/1)</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rPr>
                        <a:t>90%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100%</a:t>
                      </a:r>
                    </a:p>
                    <a:p>
                      <a:pPr algn="ctr"/>
                      <a:r>
                        <a:rPr lang="en-US" sz="1100" b="1" dirty="0" smtClean="0">
                          <a:solidFill>
                            <a:schemeClr val="tx1"/>
                          </a:solidFill>
                        </a:rPr>
                        <a:t>(1/1)</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rPr>
                        <a:t>90%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83.33%</a:t>
                      </a:r>
                      <a:br>
                        <a:rPr lang="en-US" sz="1100" b="1" dirty="0" smtClean="0">
                          <a:solidFill>
                            <a:schemeClr val="tx1"/>
                          </a:solidFill>
                        </a:rPr>
                      </a:br>
                      <a:r>
                        <a:rPr lang="en-US" sz="1100" b="1" dirty="0" smtClean="0">
                          <a:solidFill>
                            <a:schemeClr val="tx1"/>
                          </a:solidFill>
                        </a:rPr>
                        <a:t>(5/6)</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796501867"/>
                  </a:ext>
                </a:extLst>
              </a:tr>
              <a:tr h="375654">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East London</a:t>
                      </a:r>
                      <a:r>
                        <a:rPr lang="en-US" sz="1100" b="1" baseline="0" dirty="0" smtClean="0">
                          <a:solidFill>
                            <a:schemeClr val="tx1"/>
                          </a:solidFill>
                          <a:latin typeface="Calibri Light" panose="020F0302020204030204" pitchFamily="34" charset="0"/>
                          <a:cs typeface="Calibri Light" panose="020F0302020204030204" pitchFamily="34" charset="0"/>
                        </a:rPr>
                        <a:t>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rPr>
                        <a:t>90%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60%</a:t>
                      </a:r>
                    </a:p>
                    <a:p>
                      <a:pPr algn="ctr"/>
                      <a:r>
                        <a:rPr lang="en-US" sz="1100" b="1" dirty="0" smtClean="0">
                          <a:solidFill>
                            <a:schemeClr val="tx1"/>
                          </a:solidFill>
                        </a:rPr>
                        <a:t>(3/5)</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90%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75%</a:t>
                      </a:r>
                    </a:p>
                    <a:p>
                      <a:pPr algn="ctr"/>
                      <a:r>
                        <a:rPr lang="en-US" sz="1100" b="1" dirty="0" smtClean="0">
                          <a:solidFill>
                            <a:schemeClr val="tx1"/>
                          </a:solidFill>
                        </a:rPr>
                        <a:t>(3/4)</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rPr>
                        <a:t>90%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50% </a:t>
                      </a:r>
                    </a:p>
                    <a:p>
                      <a:pPr algn="ctr"/>
                      <a:r>
                        <a:rPr lang="en-US" sz="1100" b="1" dirty="0" smtClean="0">
                          <a:solidFill>
                            <a:schemeClr val="tx1"/>
                          </a:solidFill>
                        </a:rPr>
                        <a:t> (1/2)</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rPr>
                        <a:t>90%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63.64%</a:t>
                      </a:r>
                      <a:br>
                        <a:rPr lang="en-US" sz="1100" b="1" dirty="0" smtClean="0">
                          <a:solidFill>
                            <a:schemeClr val="tx1"/>
                          </a:solidFill>
                        </a:rPr>
                      </a:br>
                      <a:r>
                        <a:rPr lang="en-US" sz="1100" b="1" dirty="0" smtClean="0">
                          <a:solidFill>
                            <a:schemeClr val="tx1"/>
                          </a:solidFill>
                        </a:rPr>
                        <a:t>(7/11)</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950242310"/>
                  </a:ext>
                </a:extLst>
              </a:tr>
              <a:tr h="375654">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Kirkwood</a:t>
                      </a:r>
                      <a:r>
                        <a:rPr lang="en-US" sz="1100" b="1" baseline="0" dirty="0" smtClean="0">
                          <a:solidFill>
                            <a:schemeClr val="tx1"/>
                          </a:solidFill>
                          <a:latin typeface="Calibri Light" panose="020F0302020204030204" pitchFamily="34" charset="0"/>
                          <a:cs typeface="Calibri Light" panose="020F0302020204030204" pitchFamily="34" charset="0"/>
                        </a:rPr>
                        <a:t>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rPr>
                        <a:t>90%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28.57%</a:t>
                      </a:r>
                    </a:p>
                    <a:p>
                      <a:pPr algn="ctr"/>
                      <a:r>
                        <a:rPr lang="en-US" sz="1100" b="1" dirty="0" smtClean="0">
                          <a:solidFill>
                            <a:schemeClr val="tx1"/>
                          </a:solidFill>
                        </a:rPr>
                        <a:t>(2/7)</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90%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87.50%</a:t>
                      </a:r>
                      <a:br>
                        <a:rPr lang="en-US" sz="1100" b="1" dirty="0" smtClean="0">
                          <a:solidFill>
                            <a:schemeClr val="tx1"/>
                          </a:solidFill>
                        </a:rPr>
                      </a:br>
                      <a:r>
                        <a:rPr lang="en-US" sz="1100" b="1" dirty="0" smtClean="0">
                          <a:solidFill>
                            <a:schemeClr val="tx1"/>
                          </a:solidFill>
                        </a:rPr>
                        <a:t>(7/8)</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rPr>
                        <a:t>90%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88.89%</a:t>
                      </a:r>
                      <a:br>
                        <a:rPr lang="en-US" sz="1100" b="1" dirty="0" smtClean="0">
                          <a:solidFill>
                            <a:schemeClr val="tx1"/>
                          </a:solidFill>
                        </a:rPr>
                      </a:br>
                      <a:r>
                        <a:rPr lang="en-US" sz="1100" b="1" dirty="0" smtClean="0">
                          <a:solidFill>
                            <a:schemeClr val="tx1"/>
                          </a:solidFill>
                        </a:rPr>
                        <a:t>(3/9)</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rPr>
                        <a:t>90%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70.83%</a:t>
                      </a:r>
                      <a:br>
                        <a:rPr lang="en-US" sz="1100" b="1" dirty="0" smtClean="0">
                          <a:solidFill>
                            <a:schemeClr val="tx1"/>
                          </a:solidFill>
                        </a:rPr>
                      </a:br>
                      <a:r>
                        <a:rPr lang="en-US" sz="1100" b="1" dirty="0" smtClean="0">
                          <a:solidFill>
                            <a:schemeClr val="tx1"/>
                          </a:solidFill>
                        </a:rPr>
                        <a:t>(17/24)</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3418693148"/>
                  </a:ext>
                </a:extLst>
              </a:tr>
              <a:tr h="37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Mthatha</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rPr>
                        <a:t>90%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94.74%(</a:t>
                      </a:r>
                    </a:p>
                    <a:p>
                      <a:pPr algn="ctr"/>
                      <a:r>
                        <a:rPr lang="en-US" sz="1100" b="1" dirty="0" smtClean="0">
                          <a:solidFill>
                            <a:schemeClr val="tx1"/>
                          </a:solidFill>
                        </a:rPr>
                        <a:t>(36/38)</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90%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75%</a:t>
                      </a:r>
                    </a:p>
                    <a:p>
                      <a:pPr algn="ctr"/>
                      <a:r>
                        <a:rPr lang="en-US" sz="1100" b="1" dirty="0" smtClean="0">
                          <a:solidFill>
                            <a:schemeClr val="tx1"/>
                          </a:solidFill>
                        </a:rPr>
                        <a:t>(3/4)</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rPr>
                        <a:t>90%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100%</a:t>
                      </a:r>
                      <a:br>
                        <a:rPr lang="en-US" sz="1100" b="1" dirty="0" smtClean="0">
                          <a:solidFill>
                            <a:schemeClr val="tx1"/>
                          </a:solidFill>
                        </a:rPr>
                      </a:br>
                      <a:r>
                        <a:rPr lang="en-US" sz="1100" b="1" dirty="0" smtClean="0">
                          <a:solidFill>
                            <a:schemeClr val="tx1"/>
                          </a:solidFill>
                        </a:rPr>
                        <a:t>(9/9)</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rPr>
                        <a:t>90%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94.12% </a:t>
                      </a:r>
                      <a:br>
                        <a:rPr lang="en-US" sz="1100" b="1" dirty="0" smtClean="0">
                          <a:solidFill>
                            <a:schemeClr val="tx1"/>
                          </a:solidFill>
                        </a:rPr>
                      </a:br>
                      <a:r>
                        <a:rPr lang="en-US" sz="1100" b="1" dirty="0" smtClean="0">
                          <a:solidFill>
                            <a:schemeClr val="tx1"/>
                          </a:solidFill>
                        </a:rPr>
                        <a:t>(48/51)</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noFill/>
                  </a:tcPr>
                </a:tc>
              </a:tr>
              <a:tr h="37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Sada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rPr>
                        <a:t>90%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100%</a:t>
                      </a:r>
                    </a:p>
                    <a:p>
                      <a:pPr algn="ctr"/>
                      <a:r>
                        <a:rPr lang="en-US" sz="1100" b="1" dirty="0" smtClean="0">
                          <a:solidFill>
                            <a:schemeClr val="tx1"/>
                          </a:solidFill>
                        </a:rPr>
                        <a:t>(13/13)</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90%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100%</a:t>
                      </a:r>
                    </a:p>
                    <a:p>
                      <a:pPr algn="ctr"/>
                      <a:r>
                        <a:rPr lang="en-US" sz="1100" b="1" dirty="0" smtClean="0">
                          <a:solidFill>
                            <a:schemeClr val="tx1"/>
                          </a:solidFill>
                        </a:rPr>
                        <a:t>(16/16)</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90%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92.31%</a:t>
                      </a:r>
                      <a:br>
                        <a:rPr lang="en-US" sz="1100" b="1" dirty="0" smtClean="0">
                          <a:solidFill>
                            <a:schemeClr val="tx1"/>
                          </a:solidFill>
                        </a:rPr>
                      </a:br>
                      <a:r>
                        <a:rPr lang="en-US" sz="1100" b="1" dirty="0" smtClean="0">
                          <a:solidFill>
                            <a:schemeClr val="tx1"/>
                          </a:solidFill>
                        </a:rPr>
                        <a:t>(12/13)</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rPr>
                        <a:t>90%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97.62%</a:t>
                      </a:r>
                      <a:br>
                        <a:rPr lang="en-US" sz="1100" b="1" dirty="0" smtClean="0">
                          <a:solidFill>
                            <a:schemeClr val="tx1"/>
                          </a:solidFill>
                        </a:rPr>
                      </a:br>
                      <a:r>
                        <a:rPr lang="en-US" sz="1100" b="1" dirty="0" smtClean="0">
                          <a:solidFill>
                            <a:schemeClr val="tx1"/>
                          </a:solidFill>
                        </a:rPr>
                        <a:t>(41/42)</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noFill/>
                  </a:tcPr>
                </a:tc>
              </a:tr>
              <a:tr h="375654">
                <a:tc>
                  <a:txBody>
                    <a:bodyPr/>
                    <a:lstStyle/>
                    <a:p>
                      <a:r>
                        <a:rPr lang="en-ZA" sz="1200" b="1" dirty="0" smtClean="0">
                          <a:solidFill>
                            <a:schemeClr val="tx1"/>
                          </a:solidFill>
                          <a:latin typeface="Calibri Light" panose="020F0302020204030204" pitchFamily="34" charset="0"/>
                          <a:cs typeface="Calibri Light" panose="020F0302020204030204" pitchFamily="34" charset="0"/>
                        </a:rPr>
                        <a:t>St Albans</a:t>
                      </a:r>
                      <a:endParaRPr lang="en-ZA" sz="12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90%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a:t>
                      </a:r>
                    </a:p>
                    <a:p>
                      <a:pPr algn="ctr"/>
                      <a:r>
                        <a:rPr lang="en-US" sz="1100" b="1" dirty="0" smtClean="0">
                          <a:solidFill>
                            <a:schemeClr val="tx1"/>
                          </a:solidFill>
                        </a:rPr>
                        <a:t>(0/0)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90%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a:t>
                      </a:r>
                    </a:p>
                    <a:p>
                      <a:pPr algn="ctr"/>
                      <a:r>
                        <a:rPr lang="en-US" sz="1100" b="1" dirty="0" smtClean="0">
                          <a:solidFill>
                            <a:schemeClr val="tx1"/>
                          </a:solidFill>
                        </a:rPr>
                        <a:t>(0/0)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90%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100%</a:t>
                      </a:r>
                      <a:br>
                        <a:rPr lang="en-US" sz="1100" b="1" dirty="0" smtClean="0">
                          <a:solidFill>
                            <a:schemeClr val="tx1"/>
                          </a:solidFill>
                        </a:rPr>
                      </a:br>
                      <a:r>
                        <a:rPr lang="en-US" sz="1100" b="1" dirty="0" smtClean="0">
                          <a:solidFill>
                            <a:schemeClr val="tx1"/>
                          </a:solidFill>
                        </a:rPr>
                        <a:t>(3/3)</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90%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100%</a:t>
                      </a:r>
                      <a:br>
                        <a:rPr lang="en-US" sz="1100" b="1" dirty="0" smtClean="0">
                          <a:solidFill>
                            <a:schemeClr val="tx1"/>
                          </a:solidFill>
                        </a:rPr>
                      </a:br>
                      <a:r>
                        <a:rPr lang="en-US" sz="1100" b="1" dirty="0" smtClean="0">
                          <a:solidFill>
                            <a:schemeClr val="tx1"/>
                          </a:solidFill>
                        </a:rPr>
                        <a:t>3/3)</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94879642"/>
                  </a:ext>
                </a:extLst>
              </a:tr>
            </a:tbl>
          </a:graphicData>
        </a:graphic>
      </p:graphicFrame>
    </p:spTree>
    <p:extLst>
      <p:ext uri="{BB962C8B-B14F-4D97-AF65-F5344CB8AC3E}">
        <p14:creationId xmlns:p14="http://schemas.microsoft.com/office/powerpoint/2010/main" val="31673476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4978797" y="-4962128"/>
            <a:ext cx="1124744"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dirty="0">
              <a:solidFill>
                <a:prstClr val="white"/>
              </a:solidFill>
              <a:latin typeface="Calibri Light"/>
            </a:endParaRPr>
          </a:p>
        </p:txBody>
      </p:sp>
      <p:sp>
        <p:nvSpPr>
          <p:cNvPr id="9" name="TextBox 8"/>
          <p:cNvSpPr txBox="1"/>
          <p:nvPr/>
        </p:nvSpPr>
        <p:spPr>
          <a:xfrm>
            <a:off x="0" y="1304264"/>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a:t>
            </a:r>
            <a:r>
              <a:rPr lang="en-GB" sz="1800" b="1" kern="0" dirty="0" smtClean="0">
                <a:solidFill>
                  <a:prstClr val="black"/>
                </a:solidFill>
              </a:rPr>
              <a:t>3. </a:t>
            </a:r>
            <a:r>
              <a:rPr lang="en-GB" sz="1800" b="1" kern="0" dirty="0">
                <a:solidFill>
                  <a:prstClr val="black"/>
                </a:solidFill>
              </a:rPr>
              <a:t>SOURCE OF </a:t>
            </a:r>
            <a:r>
              <a:rPr lang="en-GB" sz="1800" b="1" kern="0" dirty="0" smtClean="0">
                <a:solidFill>
                  <a:prstClr val="black"/>
                </a:solidFill>
              </a:rPr>
              <a:t>UNDER-ACHIEVEMENT AT CORRECTIONAL CENTRE LEVEL</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1573883885"/>
              </p:ext>
            </p:extLst>
          </p:nvPr>
        </p:nvGraphicFramePr>
        <p:xfrm>
          <a:off x="268171" y="1844824"/>
          <a:ext cx="11518899" cy="4834548"/>
        </p:xfrm>
        <a:graphic>
          <a:graphicData uri="http://schemas.openxmlformats.org/drawingml/2006/table">
            <a:tbl>
              <a:tblPr firstRow="1" bandRow="1"/>
              <a:tblGrid>
                <a:gridCol w="1271588">
                  <a:extLst>
                    <a:ext uri="{9D8B030D-6E8A-4147-A177-3AD203B41FA5}">
                      <a16:colId xmlns:a16="http://schemas.microsoft.com/office/drawing/2014/main" xmlns="" val="3171785473"/>
                    </a:ext>
                  </a:extLst>
                </a:gridCol>
                <a:gridCol w="2019526">
                  <a:extLst>
                    <a:ext uri="{9D8B030D-6E8A-4147-A177-3AD203B41FA5}">
                      <a16:colId xmlns:a16="http://schemas.microsoft.com/office/drawing/2014/main" xmlns="" val="3307568538"/>
                    </a:ext>
                  </a:extLst>
                </a:gridCol>
                <a:gridCol w="1645557">
                  <a:extLst>
                    <a:ext uri="{9D8B030D-6E8A-4147-A177-3AD203B41FA5}">
                      <a16:colId xmlns:a16="http://schemas.microsoft.com/office/drawing/2014/main" xmlns="" val="3177246977"/>
                    </a:ext>
                  </a:extLst>
                </a:gridCol>
                <a:gridCol w="1375477">
                  <a:extLst>
                    <a:ext uri="{9D8B030D-6E8A-4147-A177-3AD203B41FA5}">
                      <a16:colId xmlns:a16="http://schemas.microsoft.com/office/drawing/2014/main" xmlns="" val="1905890460"/>
                    </a:ext>
                  </a:extLst>
                </a:gridCol>
                <a:gridCol w="1915637">
                  <a:extLst>
                    <a:ext uri="{9D8B030D-6E8A-4147-A177-3AD203B41FA5}">
                      <a16:colId xmlns:a16="http://schemas.microsoft.com/office/drawing/2014/main" xmlns="" val="551651354"/>
                    </a:ext>
                  </a:extLst>
                </a:gridCol>
                <a:gridCol w="1645557">
                  <a:extLst>
                    <a:ext uri="{9D8B030D-6E8A-4147-A177-3AD203B41FA5}">
                      <a16:colId xmlns:a16="http://schemas.microsoft.com/office/drawing/2014/main" xmlns="" val="106908959"/>
                    </a:ext>
                  </a:extLst>
                </a:gridCol>
                <a:gridCol w="1645557">
                  <a:extLst>
                    <a:ext uri="{9D8B030D-6E8A-4147-A177-3AD203B41FA5}">
                      <a16:colId xmlns:a16="http://schemas.microsoft.com/office/drawing/2014/main" xmlns="" val="2307743238"/>
                    </a:ext>
                  </a:extLst>
                </a:gridCol>
              </a:tblGrid>
              <a:tr h="682834">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Q2 TARGET 2020/21</a:t>
                      </a:r>
                      <a:endParaRPr lang="en-US" sz="12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QUARTER 2</a:t>
                      </a:r>
                      <a:br>
                        <a:rPr lang="en-US" sz="1200" b="1" kern="1200" dirty="0" smtClean="0">
                          <a:solidFill>
                            <a:schemeClr val="bg1"/>
                          </a:solidFill>
                          <a:latin typeface="Arial"/>
                          <a:ea typeface=""/>
                          <a:cs typeface="Arial"/>
                        </a:rPr>
                      </a:br>
                      <a:r>
                        <a:rPr lang="en-US" sz="1200" b="1" kern="1200" dirty="0" smtClean="0">
                          <a:solidFill>
                            <a:schemeClr val="bg1"/>
                          </a:solidFill>
                          <a:latin typeface="Arial"/>
                          <a:ea typeface=""/>
                          <a:cs typeface="Arial"/>
                        </a:rPr>
                        <a:t>PERFORMANCE</a:t>
                      </a:r>
                      <a:endParaRPr lang="en-US" sz="1200" b="1" kern="1200" dirty="0">
                        <a:solidFill>
                          <a:schemeClr val="bg1"/>
                        </a:solidFill>
                        <a:latin typeface="Arial"/>
                        <a:ea typeface=""/>
                        <a:cs typeface="Arial"/>
                      </a:endParaRP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000" b="1" kern="1200" dirty="0" smtClean="0">
                          <a:solidFill>
                            <a:schemeClr val="bg1"/>
                          </a:solidFill>
                          <a:latin typeface="Arial"/>
                          <a:ea typeface=""/>
                          <a:cs typeface="Arial"/>
                        </a:rPr>
                        <a:t>MANAGEMENT AREAS THAT CONTRIBUTED TOWARDS UNDER-ACHIEVEMENT </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CORRECTIONAL CENTRE</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REASONS FOR UNDER</a:t>
                      </a:r>
                    </a:p>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PERFORMANCE</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ROOT CAUSES</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ASSOCIATED RISKS </a:t>
                      </a:r>
                      <a:endParaRPr lang="en-ZA"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xmlns="" val="2208647457"/>
                  </a:ext>
                </a:extLst>
              </a:tr>
              <a:tr h="470631">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90%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0%(0/1))</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panose="020F0502020204030204" pitchFamily="34" charset="0"/>
                          <a:cs typeface="Calibri" panose="020F0502020204030204" pitchFamily="34" charset="0"/>
                        </a:rPr>
                        <a:t>Amathole</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Fort</a:t>
                      </a:r>
                      <a:r>
                        <a:rPr lang="en-US" sz="1100" b="1" baseline="0" dirty="0" smtClean="0">
                          <a:solidFill>
                            <a:schemeClr val="tx1"/>
                          </a:solidFill>
                          <a:latin typeface="Calibri Light" panose="020F0302020204030204" pitchFamily="34" charset="0"/>
                          <a:cs typeface="Calibri Light" panose="020F0302020204030204" pitchFamily="34" charset="0"/>
                        </a:rPr>
                        <a:t>  Beaufort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panose="020F0502020204030204" pitchFamily="34" charset="0"/>
                          <a:cs typeface="Calibri" panose="020F0502020204030204" pitchFamily="34" charset="0"/>
                        </a:rPr>
                        <a:t>Viral</a:t>
                      </a:r>
                      <a:r>
                        <a:rPr lang="en-US" sz="1100" b="1" baseline="0" dirty="0" smtClean="0">
                          <a:solidFill>
                            <a:schemeClr val="tx1"/>
                          </a:solidFill>
                          <a:latin typeface="Calibri" panose="020F0502020204030204" pitchFamily="34" charset="0"/>
                          <a:cs typeface="Calibri" panose="020F0502020204030204" pitchFamily="34" charset="0"/>
                        </a:rPr>
                        <a:t> load not suppressed  as inmates defaulted </a:t>
                      </a:r>
                      <a:endParaRPr lang="en-US" sz="11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smtClean="0">
                          <a:solidFill>
                            <a:schemeClr val="tx1"/>
                          </a:solidFill>
                          <a:latin typeface="Calibri" panose="020F0502020204030204" pitchFamily="34" charset="0"/>
                          <a:cs typeface="Calibri" panose="020F0502020204030204" pitchFamily="34" charset="0"/>
                        </a:rPr>
                        <a:t>Non</a:t>
                      </a:r>
                      <a:r>
                        <a:rPr lang="en-US" sz="1100" b="1" baseline="0" smtClean="0">
                          <a:solidFill>
                            <a:schemeClr val="tx1"/>
                          </a:solidFill>
                          <a:latin typeface="Calibri" panose="020F0502020204030204" pitchFamily="34" charset="0"/>
                          <a:cs typeface="Calibri" panose="020F0502020204030204" pitchFamily="34" charset="0"/>
                        </a:rPr>
                        <a:t> adherence  and n</a:t>
                      </a:r>
                      <a:r>
                        <a:rPr lang="en-US" sz="1100" b="1" smtClean="0">
                          <a:solidFill>
                            <a:schemeClr val="tx1"/>
                          </a:solidFill>
                          <a:latin typeface="Calibri" panose="020F0502020204030204" pitchFamily="34" charset="0"/>
                          <a:cs typeface="Calibri" panose="020F0502020204030204" pitchFamily="34" charset="0"/>
                        </a:rPr>
                        <a:t>egligence</a:t>
                      </a:r>
                      <a:r>
                        <a:rPr lang="en-US" sz="1100" b="1" baseline="0" smtClean="0">
                          <a:solidFill>
                            <a:schemeClr val="tx1"/>
                          </a:solidFill>
                          <a:latin typeface="Calibri" panose="020F0502020204030204" pitchFamily="34" charset="0"/>
                          <a:cs typeface="Calibri" panose="020F0502020204030204" pitchFamily="34" charset="0"/>
                        </a:rPr>
                        <a:t> to treatment  that result in  </a:t>
                      </a:r>
                      <a:endParaRPr lang="en-US" sz="1100" b="1" smtClean="0">
                        <a:solidFill>
                          <a:schemeClr val="tx1"/>
                        </a:solidFill>
                        <a:latin typeface="Calibri" panose="020F0502020204030204" pitchFamily="34" charset="0"/>
                        <a:cs typeface="Calibri" panose="020F0502020204030204" pitchFamily="34" charset="0"/>
                      </a:endParaRPr>
                    </a:p>
                    <a:p>
                      <a:pPr marL="0" marR="0" indent="0" algn="ctr" defTabSz="914331" rtl="0" eaLnBrk="1" fontAlgn="auto" latinLnBrk="0" hangingPunct="1">
                        <a:lnSpc>
                          <a:spcPct val="100000"/>
                        </a:lnSpc>
                        <a:spcBef>
                          <a:spcPts val="0"/>
                        </a:spcBef>
                        <a:spcAft>
                          <a:spcPts val="0"/>
                        </a:spcAft>
                        <a:buClrTx/>
                        <a:buSzTx/>
                        <a:buFontTx/>
                        <a:buNone/>
                        <a:tabLst/>
                        <a:defRPr/>
                      </a:pPr>
                      <a:r>
                        <a:rPr lang="en-US" sz="1100" b="1" smtClean="0">
                          <a:solidFill>
                            <a:schemeClr val="tx1"/>
                          </a:solidFill>
                          <a:latin typeface="Calibri" panose="020F0502020204030204" pitchFamily="34" charset="0"/>
                          <a:cs typeface="Calibri" panose="020F0502020204030204" pitchFamily="34" charset="0"/>
                        </a:rPr>
                        <a:t>Viralogical</a:t>
                      </a:r>
                      <a:r>
                        <a:rPr lang="en-US" sz="1100" b="1" baseline="0" smtClean="0">
                          <a:solidFill>
                            <a:schemeClr val="tx1"/>
                          </a:solidFill>
                          <a:latin typeface="Calibri" panose="020F0502020204030204" pitchFamily="34" charset="0"/>
                          <a:cs typeface="Calibri" panose="020F0502020204030204" pitchFamily="34" charset="0"/>
                        </a:rPr>
                        <a:t>  failure </a:t>
                      </a:r>
                      <a:endParaRPr lang="en-US" sz="11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5">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baseline="0" dirty="0" smtClean="0">
                          <a:solidFill>
                            <a:schemeClr val="tx1"/>
                          </a:solidFill>
                          <a:latin typeface="Calibri" panose="020F0502020204030204" pitchFamily="34" charset="0"/>
                          <a:cs typeface="Calibri" panose="020F0502020204030204" pitchFamily="34" charset="0"/>
                        </a:rPr>
                        <a:t>Opportunistic  infections can be developed (TB,Cancer , Herpes and  Meningitis)</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470631">
                <a:tc rowSpan="2">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90%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60%(2/5)</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2">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panose="020F0502020204030204" pitchFamily="34" charset="0"/>
                          <a:cs typeface="Calibri" panose="020F0502020204030204" pitchFamily="34" charset="0"/>
                        </a:rPr>
                        <a:t>East London </a:t>
                      </a:r>
                    </a:p>
                    <a:p>
                      <a:pPr algn="ct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Maximum</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panose="020F0502020204030204" pitchFamily="34" charset="0"/>
                          <a:cs typeface="Calibri" panose="020F0502020204030204" pitchFamily="34" charset="0"/>
                        </a:rPr>
                        <a:t>Viral</a:t>
                      </a:r>
                      <a:r>
                        <a:rPr lang="en-US" sz="1100" b="1" baseline="0" dirty="0" smtClean="0">
                          <a:solidFill>
                            <a:schemeClr val="tx1"/>
                          </a:solidFill>
                          <a:latin typeface="Calibri" panose="020F0502020204030204" pitchFamily="34" charset="0"/>
                          <a:cs typeface="Calibri" panose="020F0502020204030204" pitchFamily="34" charset="0"/>
                        </a:rPr>
                        <a:t> load not suppressed  as inmates defaulted </a:t>
                      </a:r>
                      <a:endParaRPr lang="en-US" sz="11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smtClean="0">
                          <a:solidFill>
                            <a:schemeClr val="tx1"/>
                          </a:solidFill>
                          <a:latin typeface="Calibri" panose="020F0502020204030204" pitchFamily="34" charset="0"/>
                          <a:cs typeface="Calibri" panose="020F0502020204030204" pitchFamily="34" charset="0"/>
                        </a:rPr>
                        <a:t>Non</a:t>
                      </a:r>
                      <a:r>
                        <a:rPr lang="en-US" sz="1100" b="1" baseline="0" smtClean="0">
                          <a:solidFill>
                            <a:schemeClr val="tx1"/>
                          </a:solidFill>
                          <a:latin typeface="Calibri" panose="020F0502020204030204" pitchFamily="34" charset="0"/>
                          <a:cs typeface="Calibri" panose="020F0502020204030204" pitchFamily="34" charset="0"/>
                        </a:rPr>
                        <a:t> adherence  and n</a:t>
                      </a:r>
                      <a:r>
                        <a:rPr lang="en-US" sz="1100" b="1" smtClean="0">
                          <a:solidFill>
                            <a:schemeClr val="tx1"/>
                          </a:solidFill>
                          <a:latin typeface="Calibri" panose="020F0502020204030204" pitchFamily="34" charset="0"/>
                          <a:cs typeface="Calibri" panose="020F0502020204030204" pitchFamily="34" charset="0"/>
                        </a:rPr>
                        <a:t>egligence</a:t>
                      </a:r>
                      <a:r>
                        <a:rPr lang="en-US" sz="1100" b="1" baseline="0" smtClean="0">
                          <a:solidFill>
                            <a:schemeClr val="tx1"/>
                          </a:solidFill>
                          <a:latin typeface="Calibri" panose="020F0502020204030204" pitchFamily="34" charset="0"/>
                          <a:cs typeface="Calibri" panose="020F0502020204030204" pitchFamily="34" charset="0"/>
                        </a:rPr>
                        <a:t> to treatment  that result in  </a:t>
                      </a:r>
                      <a:endParaRPr lang="en-US" sz="1100" b="1" smtClean="0">
                        <a:solidFill>
                          <a:schemeClr val="tx1"/>
                        </a:solidFill>
                        <a:latin typeface="Calibri" panose="020F0502020204030204" pitchFamily="34" charset="0"/>
                        <a:cs typeface="Calibri" panose="020F0502020204030204" pitchFamily="34" charset="0"/>
                      </a:endParaRPr>
                    </a:p>
                    <a:p>
                      <a:pPr marL="0" marR="0" indent="0" algn="ctr" defTabSz="914331" rtl="0" eaLnBrk="1" fontAlgn="auto" latinLnBrk="0" hangingPunct="1">
                        <a:lnSpc>
                          <a:spcPct val="100000"/>
                        </a:lnSpc>
                        <a:spcBef>
                          <a:spcPts val="0"/>
                        </a:spcBef>
                        <a:spcAft>
                          <a:spcPts val="0"/>
                        </a:spcAft>
                        <a:buClrTx/>
                        <a:buSzTx/>
                        <a:buFontTx/>
                        <a:buNone/>
                        <a:tabLst/>
                        <a:defRPr/>
                      </a:pPr>
                      <a:r>
                        <a:rPr lang="en-US" sz="1100" b="1" smtClean="0">
                          <a:solidFill>
                            <a:schemeClr val="tx1"/>
                          </a:solidFill>
                          <a:latin typeface="Calibri" panose="020F0502020204030204" pitchFamily="34" charset="0"/>
                          <a:cs typeface="Calibri" panose="020F0502020204030204" pitchFamily="34" charset="0"/>
                        </a:rPr>
                        <a:t>Viralogical</a:t>
                      </a:r>
                      <a:r>
                        <a:rPr lang="en-US" sz="1100" b="1" baseline="0" smtClean="0">
                          <a:solidFill>
                            <a:schemeClr val="tx1"/>
                          </a:solidFill>
                          <a:latin typeface="Calibri" panose="020F0502020204030204" pitchFamily="34" charset="0"/>
                          <a:cs typeface="Calibri" panose="020F0502020204030204" pitchFamily="34" charset="0"/>
                        </a:rPr>
                        <a:t>  failure </a:t>
                      </a:r>
                      <a:endParaRPr lang="en-US" sz="11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470631">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rgbClr val="FF0000"/>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2</a:t>
                      </a:r>
                    </a:p>
                    <a:p>
                      <a:pPr algn="ctr"/>
                      <a:r>
                        <a:rPr lang="en-US" sz="1100" b="1" dirty="0" smtClean="0">
                          <a:solidFill>
                            <a:schemeClr val="tx1"/>
                          </a:solidFill>
                          <a:latin typeface="Calibri Light" panose="020F0302020204030204" pitchFamily="34" charset="0"/>
                          <a:cs typeface="Calibri Light" panose="020F0302020204030204" pitchFamily="34" charset="0"/>
                        </a:rPr>
                        <a:t>(0/2)</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East</a:t>
                      </a:r>
                      <a:r>
                        <a:rPr lang="en-US" sz="1100" b="1" baseline="0" dirty="0" smtClean="0">
                          <a:solidFill>
                            <a:schemeClr val="tx1"/>
                          </a:solidFill>
                          <a:latin typeface="Calibri Light" panose="020F0302020204030204" pitchFamily="34" charset="0"/>
                          <a:cs typeface="Calibri Light" panose="020F0302020204030204" pitchFamily="34" charset="0"/>
                        </a:rPr>
                        <a:t> London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panose="020F0502020204030204" pitchFamily="34" charset="0"/>
                          <a:cs typeface="Calibri" panose="020F0502020204030204" pitchFamily="34" charset="0"/>
                        </a:rPr>
                        <a:t>Viral</a:t>
                      </a:r>
                      <a:r>
                        <a:rPr lang="en-US" sz="1100" b="1" baseline="0" dirty="0" smtClean="0">
                          <a:solidFill>
                            <a:schemeClr val="tx1"/>
                          </a:solidFill>
                          <a:latin typeface="Calibri" panose="020F0502020204030204" pitchFamily="34" charset="0"/>
                          <a:cs typeface="Calibri" panose="020F0502020204030204" pitchFamily="34" charset="0"/>
                        </a:rPr>
                        <a:t> load not suppressed  as inmates defaulted </a:t>
                      </a:r>
                      <a:endParaRPr lang="en-US" sz="11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panose="020F0502020204030204" pitchFamily="34" charset="0"/>
                          <a:cs typeface="Calibri" panose="020F0502020204030204" pitchFamily="34" charset="0"/>
                        </a:rPr>
                        <a:t>Non</a:t>
                      </a:r>
                      <a:r>
                        <a:rPr lang="en-US" sz="1100" b="1" baseline="0" dirty="0" smtClean="0">
                          <a:solidFill>
                            <a:schemeClr val="tx1"/>
                          </a:solidFill>
                          <a:latin typeface="Calibri" panose="020F0502020204030204" pitchFamily="34" charset="0"/>
                          <a:cs typeface="Calibri" panose="020F0502020204030204" pitchFamily="34" charset="0"/>
                        </a:rPr>
                        <a:t> adherence  and n</a:t>
                      </a:r>
                      <a:r>
                        <a:rPr lang="en-US" sz="1100" b="1" dirty="0" smtClean="0">
                          <a:solidFill>
                            <a:schemeClr val="tx1"/>
                          </a:solidFill>
                          <a:latin typeface="Calibri" panose="020F0502020204030204" pitchFamily="34" charset="0"/>
                          <a:cs typeface="Calibri" panose="020F0502020204030204" pitchFamily="34" charset="0"/>
                        </a:rPr>
                        <a:t>egligence</a:t>
                      </a:r>
                      <a:r>
                        <a:rPr lang="en-US" sz="1100" b="1" baseline="0" dirty="0" smtClean="0">
                          <a:solidFill>
                            <a:schemeClr val="tx1"/>
                          </a:solidFill>
                          <a:latin typeface="Calibri" panose="020F0502020204030204" pitchFamily="34" charset="0"/>
                          <a:cs typeface="Calibri" panose="020F0502020204030204" pitchFamily="34" charset="0"/>
                        </a:rPr>
                        <a:t> to treatment  that result in  </a:t>
                      </a:r>
                      <a:endParaRPr lang="en-US" sz="1100" b="1" dirty="0" smtClean="0">
                        <a:solidFill>
                          <a:schemeClr val="tx1"/>
                        </a:solidFill>
                        <a:latin typeface="Calibri" panose="020F0502020204030204" pitchFamily="34" charset="0"/>
                        <a:cs typeface="Calibri" panose="020F0502020204030204" pitchFamily="34" charset="0"/>
                      </a:endParaRPr>
                    </a:p>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panose="020F0502020204030204" pitchFamily="34" charset="0"/>
                          <a:cs typeface="Calibri" panose="020F0502020204030204" pitchFamily="34" charset="0"/>
                        </a:rPr>
                        <a:t>Viralogical</a:t>
                      </a:r>
                      <a:r>
                        <a:rPr lang="en-US" sz="1100" b="1" baseline="0" dirty="0" smtClean="0">
                          <a:solidFill>
                            <a:schemeClr val="tx1"/>
                          </a:solidFill>
                          <a:latin typeface="Calibri" panose="020F0502020204030204" pitchFamily="34" charset="0"/>
                          <a:cs typeface="Calibri" panose="020F0502020204030204" pitchFamily="34" charset="0"/>
                        </a:rPr>
                        <a:t>  failure </a:t>
                      </a:r>
                      <a:endParaRPr lang="en-US" sz="11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840412">
                <a:tc rowSpan="2">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90%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panose="020F0502020204030204" pitchFamily="34" charset="0"/>
                          <a:cs typeface="Calibri" panose="020F0502020204030204" pitchFamily="34" charset="0"/>
                        </a:rPr>
                        <a:t>72.22%(13/18)</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2">
                  <a:txBody>
                    <a:bodyPr/>
                    <a:lstStyle/>
                    <a:p>
                      <a:pPr algn="ctr"/>
                      <a:r>
                        <a:rPr lang="en-US" sz="1100" b="1" dirty="0" smtClean="0">
                          <a:solidFill>
                            <a:schemeClr val="tx1"/>
                          </a:solidFill>
                          <a:latin typeface="Calibri" panose="020F0502020204030204" pitchFamily="34" charset="0"/>
                          <a:cs typeface="Calibri" panose="020F0502020204030204" pitchFamily="34" charset="0"/>
                        </a:rPr>
                        <a:t>Kirkwood </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panose="020F0502020204030204" pitchFamily="34" charset="0"/>
                          <a:cs typeface="Calibri" panose="020F0502020204030204" pitchFamily="34" charset="0"/>
                        </a:rPr>
                        <a:t>Kirkwood </a:t>
                      </a:r>
                    </a:p>
                    <a:p>
                      <a:pPr algn="ct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panose="020F0502020204030204" pitchFamily="34" charset="0"/>
                          <a:cs typeface="Calibri" panose="020F0502020204030204" pitchFamily="34" charset="0"/>
                        </a:rPr>
                        <a:t>Viral</a:t>
                      </a:r>
                      <a:r>
                        <a:rPr lang="en-US" sz="1100" b="1" baseline="0" dirty="0" smtClean="0">
                          <a:solidFill>
                            <a:schemeClr val="tx1"/>
                          </a:solidFill>
                          <a:latin typeface="Calibri" panose="020F0502020204030204" pitchFamily="34" charset="0"/>
                          <a:cs typeface="Calibri" panose="020F0502020204030204" pitchFamily="34" charset="0"/>
                        </a:rPr>
                        <a:t> load not suppressed  as inmates defaulted </a:t>
                      </a:r>
                      <a:endParaRPr lang="en-US" sz="11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panose="020F0502020204030204" pitchFamily="34" charset="0"/>
                          <a:cs typeface="Calibri" panose="020F0502020204030204" pitchFamily="34" charset="0"/>
                        </a:rPr>
                        <a:t>Non</a:t>
                      </a:r>
                      <a:r>
                        <a:rPr lang="en-US" sz="1100" b="1" baseline="0" dirty="0" smtClean="0">
                          <a:solidFill>
                            <a:schemeClr val="tx1"/>
                          </a:solidFill>
                          <a:latin typeface="Calibri" panose="020F0502020204030204" pitchFamily="34" charset="0"/>
                          <a:cs typeface="Calibri" panose="020F0502020204030204" pitchFamily="34" charset="0"/>
                        </a:rPr>
                        <a:t> adherence  and n</a:t>
                      </a:r>
                      <a:r>
                        <a:rPr lang="en-US" sz="1100" b="1" dirty="0" smtClean="0">
                          <a:solidFill>
                            <a:schemeClr val="tx1"/>
                          </a:solidFill>
                          <a:latin typeface="Calibri" panose="020F0502020204030204" pitchFamily="34" charset="0"/>
                          <a:cs typeface="Calibri" panose="020F0502020204030204" pitchFamily="34" charset="0"/>
                        </a:rPr>
                        <a:t>egligence</a:t>
                      </a:r>
                      <a:r>
                        <a:rPr lang="en-US" sz="1100" b="1" baseline="0" dirty="0" smtClean="0">
                          <a:solidFill>
                            <a:schemeClr val="tx1"/>
                          </a:solidFill>
                          <a:latin typeface="Calibri" panose="020F0502020204030204" pitchFamily="34" charset="0"/>
                          <a:cs typeface="Calibri" panose="020F0502020204030204" pitchFamily="34" charset="0"/>
                        </a:rPr>
                        <a:t> to treatment  that result in  </a:t>
                      </a:r>
                      <a:endParaRPr lang="en-US" sz="1100" b="1" dirty="0" smtClean="0">
                        <a:solidFill>
                          <a:schemeClr val="tx1"/>
                        </a:solidFill>
                        <a:latin typeface="Calibri" panose="020F0502020204030204" pitchFamily="34" charset="0"/>
                        <a:cs typeface="Calibri" panose="020F0502020204030204" pitchFamily="34" charset="0"/>
                      </a:endParaRPr>
                    </a:p>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panose="020F0502020204030204" pitchFamily="34" charset="0"/>
                          <a:cs typeface="Calibri" panose="020F0502020204030204" pitchFamily="34" charset="0"/>
                        </a:rPr>
                        <a:t>Viralogical</a:t>
                      </a:r>
                      <a:r>
                        <a:rPr lang="en-US" sz="1100" b="1" baseline="0" dirty="0" smtClean="0">
                          <a:solidFill>
                            <a:schemeClr val="tx1"/>
                          </a:solidFill>
                          <a:latin typeface="Calibri" panose="020F0502020204030204" pitchFamily="34" charset="0"/>
                          <a:cs typeface="Calibri" panose="020F0502020204030204" pitchFamily="34" charset="0"/>
                        </a:rPr>
                        <a:t>  failure </a:t>
                      </a:r>
                      <a:endParaRPr lang="en-US" sz="11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1025302">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rgbClr val="FF0000"/>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panose="020F0502020204030204" pitchFamily="34" charset="0"/>
                          <a:cs typeface="Calibri" panose="020F0502020204030204" pitchFamily="34" charset="0"/>
                        </a:rPr>
                        <a:t>66.67%</a:t>
                      </a:r>
                      <a:r>
                        <a:rPr lang="en-US" sz="1100" b="1" baseline="0" dirty="0" smtClean="0">
                          <a:solidFill>
                            <a:schemeClr val="tx1"/>
                          </a:solidFill>
                          <a:latin typeface="Calibri" panose="020F0502020204030204" pitchFamily="34" charset="0"/>
                          <a:cs typeface="Calibri" panose="020F0502020204030204" pitchFamily="34" charset="0"/>
                        </a:rPr>
                        <a:t> (4/6)</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panose="020F0502020204030204" pitchFamily="34" charset="0"/>
                          <a:cs typeface="Calibri" panose="020F0502020204030204" pitchFamily="34" charset="0"/>
                        </a:rPr>
                        <a:t>Somerset East </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panose="020F0502020204030204" pitchFamily="34" charset="0"/>
                          <a:cs typeface="Calibri" panose="020F0502020204030204" pitchFamily="34" charset="0"/>
                        </a:rPr>
                        <a:t>Viral</a:t>
                      </a:r>
                      <a:r>
                        <a:rPr lang="en-US" sz="1100" b="1" baseline="0" dirty="0" smtClean="0">
                          <a:solidFill>
                            <a:schemeClr val="tx1"/>
                          </a:solidFill>
                          <a:latin typeface="Calibri" panose="020F0502020204030204" pitchFamily="34" charset="0"/>
                          <a:cs typeface="Calibri" panose="020F0502020204030204" pitchFamily="34" charset="0"/>
                        </a:rPr>
                        <a:t> load not suppressed  as inmates  was released on parole and defaulted on treatment  and re-admitted of parole break</a:t>
                      </a:r>
                      <a:endParaRPr lang="en-US" sz="11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panose="020F0502020204030204" pitchFamily="34" charset="0"/>
                          <a:cs typeface="Calibri" panose="020F0502020204030204" pitchFamily="34" charset="0"/>
                        </a:rPr>
                        <a:t>Non</a:t>
                      </a:r>
                      <a:r>
                        <a:rPr lang="en-US" sz="1100" b="1" baseline="0" dirty="0" smtClean="0">
                          <a:solidFill>
                            <a:schemeClr val="tx1"/>
                          </a:solidFill>
                          <a:latin typeface="Calibri" panose="020F0502020204030204" pitchFamily="34" charset="0"/>
                          <a:cs typeface="Calibri" panose="020F0502020204030204" pitchFamily="34" charset="0"/>
                        </a:rPr>
                        <a:t> adherence  and n</a:t>
                      </a:r>
                      <a:r>
                        <a:rPr lang="en-US" sz="1100" b="1" dirty="0" smtClean="0">
                          <a:solidFill>
                            <a:schemeClr val="tx1"/>
                          </a:solidFill>
                          <a:latin typeface="Calibri" panose="020F0502020204030204" pitchFamily="34" charset="0"/>
                          <a:cs typeface="Calibri" panose="020F0502020204030204" pitchFamily="34" charset="0"/>
                        </a:rPr>
                        <a:t>egligence</a:t>
                      </a:r>
                      <a:r>
                        <a:rPr lang="en-US" sz="1100" b="1" baseline="0" dirty="0" smtClean="0">
                          <a:solidFill>
                            <a:schemeClr val="tx1"/>
                          </a:solidFill>
                          <a:latin typeface="Calibri" panose="020F0502020204030204" pitchFamily="34" charset="0"/>
                          <a:cs typeface="Calibri" panose="020F0502020204030204" pitchFamily="34" charset="0"/>
                        </a:rPr>
                        <a:t> to treatment  that result in  </a:t>
                      </a:r>
                      <a:endParaRPr lang="en-US" sz="1100" b="1" dirty="0" smtClean="0">
                        <a:solidFill>
                          <a:schemeClr val="tx1"/>
                        </a:solidFill>
                        <a:latin typeface="Calibri" panose="020F0502020204030204" pitchFamily="34" charset="0"/>
                        <a:cs typeface="Calibri" panose="020F0502020204030204" pitchFamily="34" charset="0"/>
                      </a:endParaRPr>
                    </a:p>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panose="020F0502020204030204" pitchFamily="34" charset="0"/>
                          <a:cs typeface="Calibri" panose="020F0502020204030204" pitchFamily="34" charset="0"/>
                        </a:rPr>
                        <a:t>Viralogical</a:t>
                      </a:r>
                      <a:r>
                        <a:rPr lang="en-US" sz="1100" b="1" baseline="0" dirty="0" smtClean="0">
                          <a:solidFill>
                            <a:schemeClr val="tx1"/>
                          </a:solidFill>
                          <a:latin typeface="Calibri" panose="020F0502020204030204" pitchFamily="34" charset="0"/>
                          <a:cs typeface="Calibri" panose="020F0502020204030204" pitchFamily="34" charset="0"/>
                        </a:rPr>
                        <a:t>  failure </a:t>
                      </a:r>
                      <a:endParaRPr lang="en-US" sz="11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chemeClr val="bg1"/>
                </a:solidFill>
                <a:latin typeface="Arial Black" panose="020B0A04020102020204" pitchFamily="34" charset="0"/>
              </a:rPr>
              <a:t>PERFORMANCE INDICATOR NOT ACHIEVED:</a:t>
            </a:r>
          </a:p>
          <a:p>
            <a:pPr>
              <a:spcAft>
                <a:spcPts val="600"/>
              </a:spcAft>
            </a:pPr>
            <a:r>
              <a:rPr lang="en-US" sz="2400" kern="0" dirty="0">
                <a:solidFill>
                  <a:schemeClr val="bg1"/>
                </a:solidFill>
                <a:latin typeface="Arial Black" panose="020B0A04020102020204" pitchFamily="34" charset="0"/>
              </a:rPr>
              <a:t>Offenders Viral load suppression rate (at 12 months)</a:t>
            </a:r>
            <a:endParaRPr lang="en-GB" sz="3200" kern="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9503844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4821169"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dirty="0">
              <a:solidFill>
                <a:prstClr val="white"/>
              </a:solidFill>
              <a:latin typeface="Calibri Light"/>
            </a:endParaRPr>
          </a:p>
        </p:txBody>
      </p:sp>
      <p:sp>
        <p:nvSpPr>
          <p:cNvPr id="9" name="TextBox 8"/>
          <p:cNvSpPr txBox="1"/>
          <p:nvPr/>
        </p:nvSpPr>
        <p:spPr>
          <a:xfrm>
            <a:off x="-16933" y="1488930"/>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a:t>
            </a:r>
            <a:r>
              <a:rPr lang="en-GB" sz="1800" b="1" kern="0" dirty="0" smtClean="0">
                <a:solidFill>
                  <a:prstClr val="black"/>
                </a:solidFill>
              </a:rPr>
              <a:t>4. PROJECT PLAN TO ADDRESS UNDER PERFORMANCE</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2536365432"/>
              </p:ext>
            </p:extLst>
          </p:nvPr>
        </p:nvGraphicFramePr>
        <p:xfrm>
          <a:off x="215900" y="1921274"/>
          <a:ext cx="11671299" cy="3164574"/>
        </p:xfrm>
        <a:graphic>
          <a:graphicData uri="http://schemas.openxmlformats.org/drawingml/2006/table">
            <a:tbl>
              <a:tblPr firstRow="1" bandRow="1"/>
              <a:tblGrid>
                <a:gridCol w="2334260">
                  <a:extLst>
                    <a:ext uri="{9D8B030D-6E8A-4147-A177-3AD203B41FA5}">
                      <a16:colId xmlns:a16="http://schemas.microsoft.com/office/drawing/2014/main" xmlns="" val="3171785473"/>
                    </a:ext>
                  </a:extLst>
                </a:gridCol>
                <a:gridCol w="2555240">
                  <a:extLst>
                    <a:ext uri="{9D8B030D-6E8A-4147-A177-3AD203B41FA5}">
                      <a16:colId xmlns:a16="http://schemas.microsoft.com/office/drawing/2014/main" xmlns="" val="3177246977"/>
                    </a:ext>
                  </a:extLst>
                </a:gridCol>
                <a:gridCol w="2362200">
                  <a:extLst>
                    <a:ext uri="{9D8B030D-6E8A-4147-A177-3AD203B41FA5}">
                      <a16:colId xmlns:a16="http://schemas.microsoft.com/office/drawing/2014/main" xmlns="" val="1905890460"/>
                    </a:ext>
                  </a:extLst>
                </a:gridCol>
                <a:gridCol w="1600200">
                  <a:extLst>
                    <a:ext uri="{9D8B030D-6E8A-4147-A177-3AD203B41FA5}">
                      <a16:colId xmlns:a16="http://schemas.microsoft.com/office/drawing/2014/main" xmlns="" val="551651354"/>
                    </a:ext>
                  </a:extLst>
                </a:gridCol>
                <a:gridCol w="2819399">
                  <a:extLst>
                    <a:ext uri="{9D8B030D-6E8A-4147-A177-3AD203B41FA5}">
                      <a16:colId xmlns:a16="http://schemas.microsoft.com/office/drawing/2014/main" xmlns="" val="106908959"/>
                    </a:ext>
                  </a:extLst>
                </a:gridCol>
              </a:tblGrid>
              <a:tr h="375654">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MANAGEMENT AREA</a:t>
                      </a:r>
                      <a:endParaRPr lang="en-US" sz="14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ACTIVITY / ACTIVITIES</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RESPONSIBILITY</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TIME FRAME</a:t>
                      </a:r>
                      <a:endParaRPr lang="en-US" sz="14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PROGRESS</a:t>
                      </a:r>
                      <a:endParaRPr lang="en-US" sz="14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extLst>
                  <a:ext uri="{0D108BD9-81ED-4DB2-BD59-A6C34878D82A}">
                    <a16:rowId xmlns:a16="http://schemas.microsoft.com/office/drawing/2014/main" xmlns="" val="2208647457"/>
                  </a:ext>
                </a:extLst>
              </a:tr>
              <a:tr h="375654">
                <a:tc>
                  <a:txBody>
                    <a:bodyPr/>
                    <a:lstStyle/>
                    <a:p>
                      <a:r>
                        <a:rPr lang="en-ZA" sz="1200" b="1" dirty="0" smtClean="0">
                          <a:solidFill>
                            <a:schemeClr val="tx1"/>
                          </a:solidFill>
                          <a:latin typeface="Calibri Light" panose="020F0302020204030204" pitchFamily="34" charset="0"/>
                          <a:cs typeface="Calibri Light" panose="020F0302020204030204" pitchFamily="34" charset="0"/>
                        </a:rPr>
                        <a:t>Amathole</a:t>
                      </a:r>
                      <a:endParaRPr lang="en-ZA" sz="12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Counseling of inmates  on compliance to treatment</a:t>
                      </a:r>
                      <a:r>
                        <a:rPr lang="en-US" sz="1100" b="1" baseline="0" dirty="0" smtClean="0">
                          <a:solidFill>
                            <a:schemeClr val="tx1"/>
                          </a:solidFill>
                          <a:latin typeface="Calibri Light" panose="020F0302020204030204" pitchFamily="34" charset="0"/>
                          <a:cs typeface="Calibri Light" panose="020F0302020204030204" pitchFamily="34" charset="0"/>
                        </a:rPr>
                        <a:t> </a:t>
                      </a:r>
                      <a:r>
                        <a:rPr lang="en-US" sz="1100" b="1" dirty="0" smtClean="0">
                          <a:solidFill>
                            <a:schemeClr val="tx1"/>
                          </a:solidFill>
                          <a:latin typeface="Calibri Light" panose="020F0302020204030204" pitchFamily="34" charset="0"/>
                          <a:cs typeface="Calibri Light" panose="020F0302020204030204" pitchFamily="34" charset="0"/>
                        </a:rPr>
                        <a:t> </a:t>
                      </a:r>
                    </a:p>
                    <a:p>
                      <a:pPr algn="ctr"/>
                      <a:r>
                        <a:rPr lang="en-US" sz="1100" b="1" dirty="0" smtClean="0">
                          <a:solidFill>
                            <a:schemeClr val="tx1"/>
                          </a:solidFill>
                          <a:latin typeface="Calibri Light" panose="020F0302020204030204" pitchFamily="34" charset="0"/>
                          <a:cs typeface="Calibri Light" panose="020F0302020204030204" pitchFamily="34" charset="0"/>
                        </a:rPr>
                        <a:t>Monitor adherence</a:t>
                      </a:r>
                      <a:r>
                        <a:rPr lang="en-US" sz="1100" b="1" baseline="0" dirty="0" smtClean="0">
                          <a:solidFill>
                            <a:schemeClr val="tx1"/>
                          </a:solidFill>
                          <a:latin typeface="Calibri Light" panose="020F0302020204030204" pitchFamily="34" charset="0"/>
                          <a:cs typeface="Calibri Light" panose="020F0302020204030204" pitchFamily="34" charset="0"/>
                        </a:rPr>
                        <a:t> to treatment and conduct Direct Observation Treatment (DOTS) on daily basis</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Area Commissioner </a:t>
                      </a:r>
                    </a:p>
                    <a:p>
                      <a:pPr algn="ctr"/>
                      <a:r>
                        <a:rPr lang="en-US" sz="1100" b="1" dirty="0" smtClean="0">
                          <a:solidFill>
                            <a:schemeClr val="tx1"/>
                          </a:solidFill>
                          <a:latin typeface="Calibri Light" panose="020F0302020204030204" pitchFamily="34" charset="0"/>
                          <a:cs typeface="Calibri Light" panose="020F0302020204030204" pitchFamily="34" charset="0"/>
                        </a:rPr>
                        <a:t>Regional</a:t>
                      </a:r>
                      <a:r>
                        <a:rPr lang="en-US" sz="1100" b="1" baseline="0" dirty="0" smtClean="0">
                          <a:solidFill>
                            <a:schemeClr val="tx1"/>
                          </a:solidFill>
                          <a:latin typeface="Calibri Light" panose="020F0302020204030204" pitchFamily="34" charset="0"/>
                          <a:cs typeface="Calibri Light" panose="020F0302020204030204" pitchFamily="34" charset="0"/>
                        </a:rPr>
                        <a:t> Head Development &amp; Care </a:t>
                      </a:r>
                    </a:p>
                    <a:p>
                      <a:pPr algn="ctr"/>
                      <a:r>
                        <a:rPr lang="en-US" sz="1100" b="1" baseline="0" dirty="0" smtClean="0">
                          <a:solidFill>
                            <a:schemeClr val="tx1"/>
                          </a:solidFill>
                          <a:latin typeface="Calibri Light" panose="020F0302020204030204" pitchFamily="34" charset="0"/>
                          <a:cs typeface="Calibri Light" panose="020F0302020204030204" pitchFamily="34" charset="0"/>
                        </a:rPr>
                        <a:t>Regional Commissioner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March</a:t>
                      </a:r>
                      <a:r>
                        <a:rPr lang="en-US" sz="1100" b="1" baseline="0" dirty="0" smtClean="0">
                          <a:solidFill>
                            <a:schemeClr val="tx1"/>
                          </a:solidFill>
                          <a:latin typeface="Calibri Light" panose="020F0302020204030204" pitchFamily="34" charset="0"/>
                          <a:cs typeface="Calibri Light" panose="020F0302020204030204" pitchFamily="34" charset="0"/>
                        </a:rPr>
                        <a:t> 2021</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Implement Direct Observed Treatment programme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950242310"/>
                  </a:ext>
                </a:extLst>
              </a:tr>
              <a:tr h="375654">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East London</a:t>
                      </a:r>
                      <a:r>
                        <a:rPr lang="en-US" sz="1100" b="1" baseline="0" dirty="0" smtClean="0">
                          <a:solidFill>
                            <a:schemeClr val="tx1"/>
                          </a:solidFill>
                          <a:latin typeface="Calibri Light" panose="020F0302020204030204" pitchFamily="34" charset="0"/>
                          <a:cs typeface="Calibri Light" panose="020F0302020204030204" pitchFamily="34" charset="0"/>
                        </a:rPr>
                        <a:t>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Counseling of inmates  on compliance to treatment</a:t>
                      </a:r>
                      <a:r>
                        <a:rPr lang="en-US" sz="1100" b="1" baseline="0" dirty="0" smtClean="0">
                          <a:solidFill>
                            <a:schemeClr val="tx1"/>
                          </a:solidFill>
                          <a:latin typeface="Calibri Light" panose="020F0302020204030204" pitchFamily="34" charset="0"/>
                          <a:cs typeface="Calibri Light" panose="020F0302020204030204" pitchFamily="34" charset="0"/>
                        </a:rPr>
                        <a:t> </a:t>
                      </a:r>
                      <a:r>
                        <a:rPr lang="en-US" sz="1100" b="1" dirty="0" smtClean="0">
                          <a:solidFill>
                            <a:schemeClr val="tx1"/>
                          </a:solidFill>
                          <a:latin typeface="Calibri Light" panose="020F0302020204030204" pitchFamily="34" charset="0"/>
                          <a:cs typeface="Calibri Light" panose="020F0302020204030204" pitchFamily="34" charset="0"/>
                        </a:rPr>
                        <a:t> </a:t>
                      </a:r>
                    </a:p>
                    <a:p>
                      <a:pPr algn="ctr"/>
                      <a:r>
                        <a:rPr lang="en-US" sz="1100" b="1" dirty="0" smtClean="0">
                          <a:solidFill>
                            <a:schemeClr val="tx1"/>
                          </a:solidFill>
                          <a:latin typeface="Calibri Light" panose="020F0302020204030204" pitchFamily="34" charset="0"/>
                          <a:cs typeface="Calibri Light" panose="020F0302020204030204" pitchFamily="34" charset="0"/>
                        </a:rPr>
                        <a:t>Monitor adherence</a:t>
                      </a:r>
                      <a:r>
                        <a:rPr lang="en-US" sz="1100" b="1" baseline="0" dirty="0" smtClean="0">
                          <a:solidFill>
                            <a:schemeClr val="tx1"/>
                          </a:solidFill>
                          <a:latin typeface="Calibri Light" panose="020F0302020204030204" pitchFamily="34" charset="0"/>
                          <a:cs typeface="Calibri Light" panose="020F0302020204030204" pitchFamily="34" charset="0"/>
                        </a:rPr>
                        <a:t> to treatment and conduct Direct Observation Treatment (DOTS) on daily basis</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Area Commissioner </a:t>
                      </a:r>
                    </a:p>
                    <a:p>
                      <a:pPr algn="ctr"/>
                      <a:r>
                        <a:rPr lang="en-US" sz="1100" b="1" dirty="0" smtClean="0">
                          <a:solidFill>
                            <a:schemeClr val="tx1"/>
                          </a:solidFill>
                          <a:latin typeface="Calibri Light" panose="020F0302020204030204" pitchFamily="34" charset="0"/>
                          <a:cs typeface="Calibri Light" panose="020F0302020204030204" pitchFamily="34" charset="0"/>
                        </a:rPr>
                        <a:t>Regional</a:t>
                      </a:r>
                      <a:r>
                        <a:rPr lang="en-US" sz="1100" b="1" baseline="0" dirty="0" smtClean="0">
                          <a:solidFill>
                            <a:schemeClr val="tx1"/>
                          </a:solidFill>
                          <a:latin typeface="Calibri Light" panose="020F0302020204030204" pitchFamily="34" charset="0"/>
                          <a:cs typeface="Calibri Light" panose="020F0302020204030204" pitchFamily="34" charset="0"/>
                        </a:rPr>
                        <a:t> Head Development &amp; Care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March</a:t>
                      </a:r>
                      <a:r>
                        <a:rPr lang="en-US" sz="1100" b="1" baseline="0" dirty="0" smtClean="0">
                          <a:solidFill>
                            <a:schemeClr val="tx1"/>
                          </a:solidFill>
                          <a:latin typeface="Calibri Light" panose="020F0302020204030204" pitchFamily="34" charset="0"/>
                          <a:cs typeface="Calibri Light" panose="020F0302020204030204" pitchFamily="34" charset="0"/>
                        </a:rPr>
                        <a:t> 2021</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latin typeface="Calibri Light" panose="020F0302020204030204" pitchFamily="34" charset="0"/>
                          <a:cs typeface="Calibri Light" panose="020F0302020204030204" pitchFamily="34" charset="0"/>
                        </a:rPr>
                        <a:t>Implement Direct Observed Treatment programme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3418693148"/>
                  </a:ext>
                </a:extLst>
              </a:tr>
              <a:tr h="903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Kirkwood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Counseling of inmates  on compliance to treatment</a:t>
                      </a:r>
                      <a:r>
                        <a:rPr lang="en-US" sz="1100" b="1" baseline="0" dirty="0" smtClean="0">
                          <a:solidFill>
                            <a:schemeClr val="tx1"/>
                          </a:solidFill>
                          <a:latin typeface="Calibri Light" panose="020F0302020204030204" pitchFamily="34" charset="0"/>
                          <a:cs typeface="Calibri Light" panose="020F0302020204030204" pitchFamily="34" charset="0"/>
                        </a:rPr>
                        <a:t> </a:t>
                      </a:r>
                      <a:r>
                        <a:rPr lang="en-US" sz="1100" b="1" dirty="0" smtClean="0">
                          <a:solidFill>
                            <a:schemeClr val="tx1"/>
                          </a:solidFill>
                          <a:latin typeface="Calibri Light" panose="020F0302020204030204" pitchFamily="34" charset="0"/>
                          <a:cs typeface="Calibri Light" panose="020F0302020204030204" pitchFamily="34" charset="0"/>
                        </a:rPr>
                        <a:t> </a:t>
                      </a:r>
                    </a:p>
                    <a:p>
                      <a:pPr algn="ctr"/>
                      <a:r>
                        <a:rPr lang="en-US" sz="1100" b="1" dirty="0" smtClean="0">
                          <a:solidFill>
                            <a:schemeClr val="tx1"/>
                          </a:solidFill>
                          <a:latin typeface="Calibri Light" panose="020F0302020204030204" pitchFamily="34" charset="0"/>
                          <a:cs typeface="Calibri Light" panose="020F0302020204030204" pitchFamily="34" charset="0"/>
                        </a:rPr>
                        <a:t>Monitor adherence</a:t>
                      </a:r>
                      <a:r>
                        <a:rPr lang="en-US" sz="1100" b="1" baseline="0" dirty="0" smtClean="0">
                          <a:solidFill>
                            <a:schemeClr val="tx1"/>
                          </a:solidFill>
                          <a:latin typeface="Calibri Light" panose="020F0302020204030204" pitchFamily="34" charset="0"/>
                          <a:cs typeface="Calibri Light" panose="020F0302020204030204" pitchFamily="34" charset="0"/>
                        </a:rPr>
                        <a:t> to treatment and conduct Direct Observation Treatment (DOTS) on daily basis</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Area Commissioner </a:t>
                      </a:r>
                    </a:p>
                    <a:p>
                      <a:pPr algn="ctr"/>
                      <a:r>
                        <a:rPr lang="en-US" sz="1100" b="1" dirty="0" smtClean="0">
                          <a:solidFill>
                            <a:schemeClr val="tx1"/>
                          </a:solidFill>
                          <a:latin typeface="Calibri Light" panose="020F0302020204030204" pitchFamily="34" charset="0"/>
                          <a:cs typeface="Calibri Light" panose="020F0302020204030204" pitchFamily="34" charset="0"/>
                        </a:rPr>
                        <a:t>Regional</a:t>
                      </a:r>
                      <a:r>
                        <a:rPr lang="en-US" sz="1100" b="1" baseline="0" dirty="0" smtClean="0">
                          <a:solidFill>
                            <a:schemeClr val="tx1"/>
                          </a:solidFill>
                          <a:latin typeface="Calibri Light" panose="020F0302020204030204" pitchFamily="34" charset="0"/>
                          <a:cs typeface="Calibri Light" panose="020F0302020204030204" pitchFamily="34" charset="0"/>
                        </a:rPr>
                        <a:t> Head Development &amp; Care </a:t>
                      </a:r>
                    </a:p>
                    <a:p>
                      <a:pPr algn="ctr"/>
                      <a:r>
                        <a:rPr lang="en-US" sz="1100" b="1" baseline="0" dirty="0" smtClean="0">
                          <a:solidFill>
                            <a:schemeClr val="tx1"/>
                          </a:solidFill>
                          <a:latin typeface="Calibri Light" panose="020F0302020204030204" pitchFamily="34" charset="0"/>
                          <a:cs typeface="Calibri Light" panose="020F0302020204030204" pitchFamily="34" charset="0"/>
                        </a:rPr>
                        <a:t>Regional Commissioner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March</a:t>
                      </a:r>
                      <a:r>
                        <a:rPr lang="en-US" sz="1100" b="1" baseline="0" dirty="0" smtClean="0">
                          <a:solidFill>
                            <a:schemeClr val="tx1"/>
                          </a:solidFill>
                          <a:latin typeface="Calibri Light" panose="020F0302020204030204" pitchFamily="34" charset="0"/>
                          <a:cs typeface="Calibri Light" panose="020F0302020204030204" pitchFamily="34" charset="0"/>
                        </a:rPr>
                        <a:t> 2021</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Implement Direct Observed Treatment programme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rgbClr val="FFFFFF"/>
                </a:solidFill>
                <a:latin typeface="Arial Black" panose="020B0A04020102020204" pitchFamily="34" charset="0"/>
              </a:rPr>
              <a:t>PLAN TO ADDRESS UNDER PERFORMANCE:</a:t>
            </a:r>
          </a:p>
          <a:p>
            <a:pPr>
              <a:spcAft>
                <a:spcPts val="600"/>
              </a:spcAft>
            </a:pPr>
            <a:r>
              <a:rPr lang="en-US" sz="2400" kern="0" dirty="0">
                <a:solidFill>
                  <a:schemeClr val="bg1"/>
                </a:solidFill>
                <a:latin typeface="Arial Black" panose="020B0A04020102020204" pitchFamily="34" charset="0"/>
              </a:rPr>
              <a:t>Offenders Viral load suppression rate (at 12 months)</a:t>
            </a:r>
          </a:p>
        </p:txBody>
      </p:sp>
    </p:spTree>
    <p:extLst>
      <p:ext uri="{BB962C8B-B14F-4D97-AF65-F5344CB8AC3E}">
        <p14:creationId xmlns:p14="http://schemas.microsoft.com/office/powerpoint/2010/main" val="13539814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p:cNvGrpSpPr/>
          <p:nvPr/>
        </p:nvGrpSpPr>
        <p:grpSpPr>
          <a:xfrm>
            <a:off x="65498" y="-21773"/>
            <a:ext cx="8392701" cy="6270173"/>
            <a:chOff x="65499" y="-21773"/>
            <a:chExt cx="7302314" cy="5185651"/>
          </a:xfrm>
        </p:grpSpPr>
        <p:sp>
          <p:nvSpPr>
            <p:cNvPr id="3" name="Rectangle: Top Corners Rounded 24">
              <a:extLst>
                <a:ext uri="{FF2B5EF4-FFF2-40B4-BE49-F238E27FC236}">
                  <a16:creationId xmlns:a16="http://schemas.microsoft.com/office/drawing/2014/main" xmlns="" id="{0DC4C310-37AB-43E0-9D8B-683A5AE91EB8}"/>
                </a:ext>
              </a:extLst>
            </p:cNvPr>
            <p:cNvSpPr/>
            <p:nvPr/>
          </p:nvSpPr>
          <p:spPr>
            <a:xfrm rot="10800000">
              <a:off x="575313" y="-10887"/>
              <a:ext cx="6282685" cy="5174765"/>
            </a:xfrm>
            <a:prstGeom prst="round2SameRect">
              <a:avLst>
                <a:gd name="adj1" fmla="val 13687"/>
                <a:gd name="adj2" fmla="val 0"/>
              </a:avLst>
            </a:prstGeom>
            <a:gradFill flip="none" rotWithShape="1">
              <a:gsLst>
                <a:gs pos="99000">
                  <a:srgbClr val="00CC99"/>
                </a:gs>
                <a:gs pos="1000">
                  <a:srgbClr val="009900"/>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5" name="Isosceles Triangle 3"/>
            <p:cNvSpPr/>
            <p:nvPr/>
          </p:nvSpPr>
          <p:spPr bwMode="auto">
            <a:xfrm>
              <a:off x="6847113" y="-21773"/>
              <a:ext cx="520700" cy="1270000"/>
            </a:xfrm>
            <a:custGeom>
              <a:avLst/>
              <a:gdLst>
                <a:gd name="connsiteX0" fmla="*/ 0 w 431800"/>
                <a:gd name="connsiteY0" fmla="*/ 1143000 h 1143000"/>
                <a:gd name="connsiteX1" fmla="*/ 215900 w 431800"/>
                <a:gd name="connsiteY1" fmla="*/ 0 h 1143000"/>
                <a:gd name="connsiteX2" fmla="*/ 431800 w 431800"/>
                <a:gd name="connsiteY2" fmla="*/ 1143000 h 1143000"/>
                <a:gd name="connsiteX3" fmla="*/ 0 w 431800"/>
                <a:gd name="connsiteY3" fmla="*/ 1143000 h 1143000"/>
                <a:gd name="connsiteX0" fmla="*/ 0 w 647700"/>
                <a:gd name="connsiteY0" fmla="*/ 1117600 h 1117600"/>
                <a:gd name="connsiteX1" fmla="*/ 647700 w 647700"/>
                <a:gd name="connsiteY1" fmla="*/ 0 h 1117600"/>
                <a:gd name="connsiteX2" fmla="*/ 431800 w 647700"/>
                <a:gd name="connsiteY2" fmla="*/ 1117600 h 1117600"/>
                <a:gd name="connsiteX3" fmla="*/ 0 w 647700"/>
                <a:gd name="connsiteY3" fmla="*/ 1117600 h 1117600"/>
                <a:gd name="connsiteX0" fmla="*/ 0 w 647700"/>
                <a:gd name="connsiteY0" fmla="*/ 1117600 h 1244600"/>
                <a:gd name="connsiteX1" fmla="*/ 647700 w 647700"/>
                <a:gd name="connsiteY1" fmla="*/ 0 h 1244600"/>
                <a:gd name="connsiteX2" fmla="*/ 558800 w 647700"/>
                <a:gd name="connsiteY2" fmla="*/ 1244600 h 1244600"/>
                <a:gd name="connsiteX3" fmla="*/ 0 w 647700"/>
                <a:gd name="connsiteY3" fmla="*/ 1117600 h 1244600"/>
                <a:gd name="connsiteX0" fmla="*/ 0 w 647700"/>
                <a:gd name="connsiteY0" fmla="*/ 1270000 h 1397000"/>
                <a:gd name="connsiteX1" fmla="*/ 647700 w 647700"/>
                <a:gd name="connsiteY1" fmla="*/ 0 h 1397000"/>
                <a:gd name="connsiteX2" fmla="*/ 558800 w 647700"/>
                <a:gd name="connsiteY2" fmla="*/ 1397000 h 1397000"/>
                <a:gd name="connsiteX3" fmla="*/ 0 w 647700"/>
                <a:gd name="connsiteY3" fmla="*/ 1270000 h 1397000"/>
                <a:gd name="connsiteX0" fmla="*/ 0 w 469900"/>
                <a:gd name="connsiteY0" fmla="*/ 1701800 h 1701800"/>
                <a:gd name="connsiteX1" fmla="*/ 469900 w 469900"/>
                <a:gd name="connsiteY1" fmla="*/ 0 h 1701800"/>
                <a:gd name="connsiteX2" fmla="*/ 381000 w 469900"/>
                <a:gd name="connsiteY2" fmla="*/ 1397000 h 1701800"/>
                <a:gd name="connsiteX3" fmla="*/ 0 w 469900"/>
                <a:gd name="connsiteY3" fmla="*/ 1701800 h 1701800"/>
                <a:gd name="connsiteX0" fmla="*/ 0 w 596900"/>
                <a:gd name="connsiteY0" fmla="*/ 1346200 h 1397000"/>
                <a:gd name="connsiteX1" fmla="*/ 596900 w 596900"/>
                <a:gd name="connsiteY1" fmla="*/ 0 h 1397000"/>
                <a:gd name="connsiteX2" fmla="*/ 508000 w 596900"/>
                <a:gd name="connsiteY2" fmla="*/ 1397000 h 1397000"/>
                <a:gd name="connsiteX3" fmla="*/ 0 w 596900"/>
                <a:gd name="connsiteY3" fmla="*/ 1346200 h 1397000"/>
                <a:gd name="connsiteX0" fmla="*/ 0 w 596900"/>
                <a:gd name="connsiteY0" fmla="*/ 1346200 h 1397000"/>
                <a:gd name="connsiteX1" fmla="*/ 596900 w 596900"/>
                <a:gd name="connsiteY1" fmla="*/ 0 h 1397000"/>
                <a:gd name="connsiteX2" fmla="*/ 584200 w 596900"/>
                <a:gd name="connsiteY2" fmla="*/ 1397000 h 1397000"/>
                <a:gd name="connsiteX3" fmla="*/ 0 w 596900"/>
                <a:gd name="connsiteY3" fmla="*/ 1346200 h 1397000"/>
                <a:gd name="connsiteX0" fmla="*/ 0 w 584200"/>
                <a:gd name="connsiteY0" fmla="*/ 1193800 h 1244600"/>
                <a:gd name="connsiteX1" fmla="*/ 495300 w 584200"/>
                <a:gd name="connsiteY1" fmla="*/ 0 h 1244600"/>
                <a:gd name="connsiteX2" fmla="*/ 584200 w 584200"/>
                <a:gd name="connsiteY2" fmla="*/ 1244600 h 1244600"/>
                <a:gd name="connsiteX3" fmla="*/ 0 w 584200"/>
                <a:gd name="connsiteY3" fmla="*/ 1193800 h 1244600"/>
                <a:gd name="connsiteX0" fmla="*/ 0 w 584200"/>
                <a:gd name="connsiteY0" fmla="*/ 1219200 h 1270000"/>
                <a:gd name="connsiteX1" fmla="*/ 571500 w 584200"/>
                <a:gd name="connsiteY1" fmla="*/ 0 h 1270000"/>
                <a:gd name="connsiteX2" fmla="*/ 584200 w 584200"/>
                <a:gd name="connsiteY2" fmla="*/ 1270000 h 1270000"/>
                <a:gd name="connsiteX3" fmla="*/ 0 w 584200"/>
                <a:gd name="connsiteY3" fmla="*/ 1219200 h 1270000"/>
                <a:gd name="connsiteX0" fmla="*/ 469900 w 469900"/>
                <a:gd name="connsiteY0" fmla="*/ 1193800 h 1270000"/>
                <a:gd name="connsiteX1" fmla="*/ 0 w 469900"/>
                <a:gd name="connsiteY1" fmla="*/ 0 h 1270000"/>
                <a:gd name="connsiteX2" fmla="*/ 12700 w 469900"/>
                <a:gd name="connsiteY2" fmla="*/ 1270000 h 1270000"/>
                <a:gd name="connsiteX3" fmla="*/ 469900 w 469900"/>
                <a:gd name="connsiteY3" fmla="*/ 1193800 h 1270000"/>
                <a:gd name="connsiteX0" fmla="*/ 469900 w 469900"/>
                <a:gd name="connsiteY0" fmla="*/ 1193800 h 1270000"/>
                <a:gd name="connsiteX1" fmla="*/ 0 w 469900"/>
                <a:gd name="connsiteY1" fmla="*/ 0 h 1270000"/>
                <a:gd name="connsiteX2" fmla="*/ 12700 w 469900"/>
                <a:gd name="connsiteY2" fmla="*/ 1270000 h 1270000"/>
                <a:gd name="connsiteX3" fmla="*/ 469900 w 469900"/>
                <a:gd name="connsiteY3" fmla="*/ 1193800 h 1270000"/>
                <a:gd name="connsiteX0" fmla="*/ 495300 w 495300"/>
                <a:gd name="connsiteY0" fmla="*/ 1193800 h 1270000"/>
                <a:gd name="connsiteX1" fmla="*/ 0 w 495300"/>
                <a:gd name="connsiteY1" fmla="*/ 0 h 1270000"/>
                <a:gd name="connsiteX2" fmla="*/ 12700 w 495300"/>
                <a:gd name="connsiteY2" fmla="*/ 1270000 h 1270000"/>
                <a:gd name="connsiteX3" fmla="*/ 495300 w 495300"/>
                <a:gd name="connsiteY3" fmla="*/ 1193800 h 1270000"/>
                <a:gd name="connsiteX0" fmla="*/ 520700 w 520700"/>
                <a:gd name="connsiteY0" fmla="*/ 1270000 h 1270000"/>
                <a:gd name="connsiteX1" fmla="*/ 0 w 520700"/>
                <a:gd name="connsiteY1" fmla="*/ 0 h 1270000"/>
                <a:gd name="connsiteX2" fmla="*/ 12700 w 520700"/>
                <a:gd name="connsiteY2" fmla="*/ 1270000 h 1270000"/>
                <a:gd name="connsiteX3" fmla="*/ 520700 w 520700"/>
                <a:gd name="connsiteY3" fmla="*/ 1270000 h 1270000"/>
              </a:gdLst>
              <a:ahLst/>
              <a:cxnLst>
                <a:cxn ang="0">
                  <a:pos x="connsiteX0" y="connsiteY0"/>
                </a:cxn>
                <a:cxn ang="0">
                  <a:pos x="connsiteX1" y="connsiteY1"/>
                </a:cxn>
                <a:cxn ang="0">
                  <a:pos x="connsiteX2" y="connsiteY2"/>
                </a:cxn>
                <a:cxn ang="0">
                  <a:pos x="connsiteX3" y="connsiteY3"/>
                </a:cxn>
              </a:cxnLst>
              <a:rect l="l" t="t" r="r" b="b"/>
              <a:pathLst>
                <a:path w="520700" h="1270000">
                  <a:moveTo>
                    <a:pt x="520700" y="1270000"/>
                  </a:moveTo>
                  <a:lnTo>
                    <a:pt x="0" y="0"/>
                  </a:lnTo>
                  <a:lnTo>
                    <a:pt x="12700" y="1270000"/>
                  </a:lnTo>
                  <a:lnTo>
                    <a:pt x="520700" y="1270000"/>
                  </a:lnTo>
                  <a:close/>
                </a:path>
              </a:pathLst>
            </a:custGeom>
            <a:solidFill>
              <a:srgbClr val="009900"/>
            </a:solidFill>
            <a:ln w="12700"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spAutoFit/>
            </a:bodyPr>
            <a:lstStyle/>
            <a:p>
              <a:pPr algn="ctr">
                <a:lnSpc>
                  <a:spcPct val="90000"/>
                </a:lnSpc>
                <a:spcBef>
                  <a:spcPct val="50000"/>
                </a:spcBef>
                <a:buClr>
                  <a:srgbClr val="7D0900"/>
                </a:buClr>
              </a:pPr>
              <a:endParaRPr lang="en-ZA" dirty="0" smtClean="0">
                <a:solidFill>
                  <a:srgbClr val="000000"/>
                </a:solidFill>
              </a:endParaRPr>
            </a:p>
          </p:txBody>
        </p:sp>
        <p:sp>
          <p:nvSpPr>
            <p:cNvPr id="6" name="Isosceles Triangle 3"/>
            <p:cNvSpPr/>
            <p:nvPr/>
          </p:nvSpPr>
          <p:spPr bwMode="auto">
            <a:xfrm rot="10800000" flipV="1">
              <a:off x="65499" y="-10887"/>
              <a:ext cx="520700" cy="1270000"/>
            </a:xfrm>
            <a:custGeom>
              <a:avLst/>
              <a:gdLst>
                <a:gd name="connsiteX0" fmla="*/ 0 w 431800"/>
                <a:gd name="connsiteY0" fmla="*/ 1143000 h 1143000"/>
                <a:gd name="connsiteX1" fmla="*/ 215900 w 431800"/>
                <a:gd name="connsiteY1" fmla="*/ 0 h 1143000"/>
                <a:gd name="connsiteX2" fmla="*/ 431800 w 431800"/>
                <a:gd name="connsiteY2" fmla="*/ 1143000 h 1143000"/>
                <a:gd name="connsiteX3" fmla="*/ 0 w 431800"/>
                <a:gd name="connsiteY3" fmla="*/ 1143000 h 1143000"/>
                <a:gd name="connsiteX0" fmla="*/ 0 w 647700"/>
                <a:gd name="connsiteY0" fmla="*/ 1117600 h 1117600"/>
                <a:gd name="connsiteX1" fmla="*/ 647700 w 647700"/>
                <a:gd name="connsiteY1" fmla="*/ 0 h 1117600"/>
                <a:gd name="connsiteX2" fmla="*/ 431800 w 647700"/>
                <a:gd name="connsiteY2" fmla="*/ 1117600 h 1117600"/>
                <a:gd name="connsiteX3" fmla="*/ 0 w 647700"/>
                <a:gd name="connsiteY3" fmla="*/ 1117600 h 1117600"/>
                <a:gd name="connsiteX0" fmla="*/ 0 w 647700"/>
                <a:gd name="connsiteY0" fmla="*/ 1117600 h 1244600"/>
                <a:gd name="connsiteX1" fmla="*/ 647700 w 647700"/>
                <a:gd name="connsiteY1" fmla="*/ 0 h 1244600"/>
                <a:gd name="connsiteX2" fmla="*/ 558800 w 647700"/>
                <a:gd name="connsiteY2" fmla="*/ 1244600 h 1244600"/>
                <a:gd name="connsiteX3" fmla="*/ 0 w 647700"/>
                <a:gd name="connsiteY3" fmla="*/ 1117600 h 1244600"/>
                <a:gd name="connsiteX0" fmla="*/ 0 w 647700"/>
                <a:gd name="connsiteY0" fmla="*/ 1270000 h 1397000"/>
                <a:gd name="connsiteX1" fmla="*/ 647700 w 647700"/>
                <a:gd name="connsiteY1" fmla="*/ 0 h 1397000"/>
                <a:gd name="connsiteX2" fmla="*/ 558800 w 647700"/>
                <a:gd name="connsiteY2" fmla="*/ 1397000 h 1397000"/>
                <a:gd name="connsiteX3" fmla="*/ 0 w 647700"/>
                <a:gd name="connsiteY3" fmla="*/ 1270000 h 1397000"/>
                <a:gd name="connsiteX0" fmla="*/ 0 w 469900"/>
                <a:gd name="connsiteY0" fmla="*/ 1701800 h 1701800"/>
                <a:gd name="connsiteX1" fmla="*/ 469900 w 469900"/>
                <a:gd name="connsiteY1" fmla="*/ 0 h 1701800"/>
                <a:gd name="connsiteX2" fmla="*/ 381000 w 469900"/>
                <a:gd name="connsiteY2" fmla="*/ 1397000 h 1701800"/>
                <a:gd name="connsiteX3" fmla="*/ 0 w 469900"/>
                <a:gd name="connsiteY3" fmla="*/ 1701800 h 1701800"/>
                <a:gd name="connsiteX0" fmla="*/ 0 w 596900"/>
                <a:gd name="connsiteY0" fmla="*/ 1346200 h 1397000"/>
                <a:gd name="connsiteX1" fmla="*/ 596900 w 596900"/>
                <a:gd name="connsiteY1" fmla="*/ 0 h 1397000"/>
                <a:gd name="connsiteX2" fmla="*/ 508000 w 596900"/>
                <a:gd name="connsiteY2" fmla="*/ 1397000 h 1397000"/>
                <a:gd name="connsiteX3" fmla="*/ 0 w 596900"/>
                <a:gd name="connsiteY3" fmla="*/ 1346200 h 1397000"/>
                <a:gd name="connsiteX0" fmla="*/ 0 w 596900"/>
                <a:gd name="connsiteY0" fmla="*/ 1346200 h 1397000"/>
                <a:gd name="connsiteX1" fmla="*/ 596900 w 596900"/>
                <a:gd name="connsiteY1" fmla="*/ 0 h 1397000"/>
                <a:gd name="connsiteX2" fmla="*/ 584200 w 596900"/>
                <a:gd name="connsiteY2" fmla="*/ 1397000 h 1397000"/>
                <a:gd name="connsiteX3" fmla="*/ 0 w 596900"/>
                <a:gd name="connsiteY3" fmla="*/ 1346200 h 1397000"/>
                <a:gd name="connsiteX0" fmla="*/ 0 w 584200"/>
                <a:gd name="connsiteY0" fmla="*/ 1193800 h 1244600"/>
                <a:gd name="connsiteX1" fmla="*/ 495300 w 584200"/>
                <a:gd name="connsiteY1" fmla="*/ 0 h 1244600"/>
                <a:gd name="connsiteX2" fmla="*/ 584200 w 584200"/>
                <a:gd name="connsiteY2" fmla="*/ 1244600 h 1244600"/>
                <a:gd name="connsiteX3" fmla="*/ 0 w 584200"/>
                <a:gd name="connsiteY3" fmla="*/ 1193800 h 1244600"/>
                <a:gd name="connsiteX0" fmla="*/ 0 w 584200"/>
                <a:gd name="connsiteY0" fmla="*/ 1219200 h 1270000"/>
                <a:gd name="connsiteX1" fmla="*/ 571500 w 584200"/>
                <a:gd name="connsiteY1" fmla="*/ 0 h 1270000"/>
                <a:gd name="connsiteX2" fmla="*/ 584200 w 584200"/>
                <a:gd name="connsiteY2" fmla="*/ 1270000 h 1270000"/>
                <a:gd name="connsiteX3" fmla="*/ 0 w 584200"/>
                <a:gd name="connsiteY3" fmla="*/ 1219200 h 1270000"/>
                <a:gd name="connsiteX0" fmla="*/ 469900 w 469900"/>
                <a:gd name="connsiteY0" fmla="*/ 1193800 h 1270000"/>
                <a:gd name="connsiteX1" fmla="*/ 0 w 469900"/>
                <a:gd name="connsiteY1" fmla="*/ 0 h 1270000"/>
                <a:gd name="connsiteX2" fmla="*/ 12700 w 469900"/>
                <a:gd name="connsiteY2" fmla="*/ 1270000 h 1270000"/>
                <a:gd name="connsiteX3" fmla="*/ 469900 w 469900"/>
                <a:gd name="connsiteY3" fmla="*/ 1193800 h 1270000"/>
                <a:gd name="connsiteX0" fmla="*/ 469900 w 469900"/>
                <a:gd name="connsiteY0" fmla="*/ 1193800 h 1270000"/>
                <a:gd name="connsiteX1" fmla="*/ 0 w 469900"/>
                <a:gd name="connsiteY1" fmla="*/ 0 h 1270000"/>
                <a:gd name="connsiteX2" fmla="*/ 12700 w 469900"/>
                <a:gd name="connsiteY2" fmla="*/ 1270000 h 1270000"/>
                <a:gd name="connsiteX3" fmla="*/ 469900 w 469900"/>
                <a:gd name="connsiteY3" fmla="*/ 1193800 h 1270000"/>
                <a:gd name="connsiteX0" fmla="*/ 495300 w 495300"/>
                <a:gd name="connsiteY0" fmla="*/ 1193800 h 1270000"/>
                <a:gd name="connsiteX1" fmla="*/ 0 w 495300"/>
                <a:gd name="connsiteY1" fmla="*/ 0 h 1270000"/>
                <a:gd name="connsiteX2" fmla="*/ 12700 w 495300"/>
                <a:gd name="connsiteY2" fmla="*/ 1270000 h 1270000"/>
                <a:gd name="connsiteX3" fmla="*/ 495300 w 495300"/>
                <a:gd name="connsiteY3" fmla="*/ 1193800 h 1270000"/>
                <a:gd name="connsiteX0" fmla="*/ 520700 w 520700"/>
                <a:gd name="connsiteY0" fmla="*/ 1270000 h 1270000"/>
                <a:gd name="connsiteX1" fmla="*/ 0 w 520700"/>
                <a:gd name="connsiteY1" fmla="*/ 0 h 1270000"/>
                <a:gd name="connsiteX2" fmla="*/ 12700 w 520700"/>
                <a:gd name="connsiteY2" fmla="*/ 1270000 h 1270000"/>
                <a:gd name="connsiteX3" fmla="*/ 520700 w 520700"/>
                <a:gd name="connsiteY3" fmla="*/ 1270000 h 1270000"/>
              </a:gdLst>
              <a:ahLst/>
              <a:cxnLst>
                <a:cxn ang="0">
                  <a:pos x="connsiteX0" y="connsiteY0"/>
                </a:cxn>
                <a:cxn ang="0">
                  <a:pos x="connsiteX1" y="connsiteY1"/>
                </a:cxn>
                <a:cxn ang="0">
                  <a:pos x="connsiteX2" y="connsiteY2"/>
                </a:cxn>
                <a:cxn ang="0">
                  <a:pos x="connsiteX3" y="connsiteY3"/>
                </a:cxn>
              </a:cxnLst>
              <a:rect l="l" t="t" r="r" b="b"/>
              <a:pathLst>
                <a:path w="520700" h="1270000">
                  <a:moveTo>
                    <a:pt x="520700" y="1270000"/>
                  </a:moveTo>
                  <a:lnTo>
                    <a:pt x="0" y="0"/>
                  </a:lnTo>
                  <a:lnTo>
                    <a:pt x="12700" y="1270000"/>
                  </a:lnTo>
                  <a:lnTo>
                    <a:pt x="520700" y="1270000"/>
                  </a:lnTo>
                  <a:close/>
                </a:path>
              </a:pathLst>
            </a:custGeom>
            <a:solidFill>
              <a:srgbClr val="009900"/>
            </a:solidFill>
            <a:ln w="12700"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spAutoFit/>
            </a:bodyPr>
            <a:lstStyle/>
            <a:p>
              <a:pPr algn="ctr">
                <a:lnSpc>
                  <a:spcPct val="90000"/>
                </a:lnSpc>
                <a:spcBef>
                  <a:spcPct val="50000"/>
                </a:spcBef>
                <a:buClr>
                  <a:srgbClr val="7D0900"/>
                </a:buClr>
              </a:pPr>
              <a:endParaRPr lang="en-ZA" dirty="0" smtClean="0">
                <a:solidFill>
                  <a:srgbClr val="000000"/>
                </a:solidFill>
              </a:endParaRPr>
            </a:p>
          </p:txBody>
        </p:sp>
      </p:grpSp>
      <p:sp>
        <p:nvSpPr>
          <p:cNvPr id="2" name="TextBox 1"/>
          <p:cNvSpPr txBox="1"/>
          <p:nvPr/>
        </p:nvSpPr>
        <p:spPr>
          <a:xfrm>
            <a:off x="651437" y="1088571"/>
            <a:ext cx="7097748" cy="4801314"/>
          </a:xfrm>
          <a:prstGeom prst="rect">
            <a:avLst/>
          </a:prstGeom>
          <a:noFill/>
        </p:spPr>
        <p:txBody>
          <a:bodyPr wrap="square" rtlCol="0">
            <a:spAutoFit/>
          </a:bodyPr>
          <a:lstStyle/>
          <a:p>
            <a:pPr algn="ctr"/>
            <a:r>
              <a:rPr lang="en-ZA" sz="6600" dirty="0" smtClean="0">
                <a:solidFill>
                  <a:prstClr val="white"/>
                </a:solidFill>
                <a:latin typeface="Arial Black" panose="020B0A04020102020204" pitchFamily="34" charset="0"/>
              </a:rPr>
              <a:t>PROGRAMME 5</a:t>
            </a:r>
          </a:p>
          <a:p>
            <a:pPr algn="ctr"/>
            <a:endParaRPr lang="en-ZA" sz="6600" dirty="0">
              <a:solidFill>
                <a:prstClr val="white"/>
              </a:solidFill>
              <a:latin typeface="Arial Black" panose="020B0A04020102020204" pitchFamily="34" charset="0"/>
            </a:endParaRPr>
          </a:p>
          <a:p>
            <a:pPr algn="ctr"/>
            <a:r>
              <a:rPr lang="en-ZA" sz="5400" dirty="0" smtClean="0">
                <a:solidFill>
                  <a:prstClr val="white"/>
                </a:solidFill>
                <a:latin typeface="Arial Black" panose="020B0A04020102020204" pitchFamily="34" charset="0"/>
              </a:rPr>
              <a:t>SOCIAL REINTEGRATION</a:t>
            </a:r>
            <a:endParaRPr lang="en-ZA" sz="540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913666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4821169"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5" name="Title 1"/>
          <p:cNvSpPr txBox="1">
            <a:spLocks/>
          </p:cNvSpPr>
          <p:nvPr/>
        </p:nvSpPr>
        <p:spPr>
          <a:xfrm>
            <a:off x="63103" y="0"/>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chemeClr val="bg1"/>
                </a:solidFill>
                <a:latin typeface="Arial Black" panose="020B0A04020102020204" pitchFamily="34" charset="0"/>
              </a:rPr>
              <a:t>PERFORMANCE INDICATOR NOT ACHIEVED:</a:t>
            </a:r>
          </a:p>
          <a:p>
            <a:pPr>
              <a:spcAft>
                <a:spcPts val="600"/>
              </a:spcAft>
            </a:pPr>
            <a:r>
              <a:rPr lang="en-US" sz="2400" kern="0" dirty="0">
                <a:solidFill>
                  <a:schemeClr val="bg1"/>
                </a:solidFill>
                <a:latin typeface="Arial Black" panose="020B0A04020102020204" pitchFamily="34" charset="0"/>
              </a:rPr>
              <a:t>Percentage of inmates who escaped from Correctional Facilities </a:t>
            </a:r>
          </a:p>
          <a:p>
            <a:endParaRPr lang="en-ZA" sz="3200" kern="0" dirty="0" smtClean="0">
              <a:solidFill>
                <a:schemeClr val="bg1"/>
              </a:solidFill>
              <a:latin typeface="Arial Black" panose="020B0A04020102020204" pitchFamily="34" charset="0"/>
            </a:endParaRPr>
          </a:p>
          <a:p>
            <a:endParaRPr lang="en-GB" sz="3200" kern="0" dirty="0">
              <a:solidFill>
                <a:schemeClr val="bg1"/>
              </a:solidFill>
              <a:latin typeface="Arial Black" panose="020B0A04020102020204" pitchFamily="34" charset="0"/>
            </a:endParaRPr>
          </a:p>
        </p:txBody>
      </p:sp>
      <p:sp>
        <p:nvSpPr>
          <p:cNvPr id="8" name="TextBox 7"/>
          <p:cNvSpPr txBox="1"/>
          <p:nvPr/>
        </p:nvSpPr>
        <p:spPr>
          <a:xfrm>
            <a:off x="266699" y="1479034"/>
            <a:ext cx="8928319"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1. REGIONAL TARGET VERSUS PERFORMANCE FOR </a:t>
            </a:r>
            <a:r>
              <a:rPr lang="en-GB" sz="1800" b="1" kern="0" dirty="0" smtClean="0">
                <a:solidFill>
                  <a:prstClr val="black"/>
                </a:solidFill>
              </a:rPr>
              <a:t>2</a:t>
            </a:r>
            <a:r>
              <a:rPr lang="en-GB" sz="1800" b="1" kern="0" baseline="30000" dirty="0" smtClean="0">
                <a:solidFill>
                  <a:prstClr val="black"/>
                </a:solidFill>
              </a:rPr>
              <a:t>nd</a:t>
            </a:r>
            <a:r>
              <a:rPr lang="en-GB" sz="1800" b="1" kern="0" dirty="0" smtClean="0">
                <a:solidFill>
                  <a:prstClr val="black"/>
                </a:solidFill>
              </a:rPr>
              <a:t> QUARTER </a:t>
            </a:r>
            <a:r>
              <a:rPr lang="en-GB" sz="1800" b="1" kern="0" dirty="0">
                <a:solidFill>
                  <a:prstClr val="black"/>
                </a:solidFill>
              </a:rPr>
              <a:t>(2020/2021) </a:t>
            </a:r>
            <a:endParaRPr lang="en-ZA" sz="1800" b="1" kern="0" dirty="0">
              <a:solidFill>
                <a:prstClr val="black"/>
              </a:solidFill>
            </a:endParaRPr>
          </a:p>
        </p:txBody>
      </p:sp>
      <p:sp>
        <p:nvSpPr>
          <p:cNvPr id="9" name="TextBox 8"/>
          <p:cNvSpPr txBox="1"/>
          <p:nvPr/>
        </p:nvSpPr>
        <p:spPr>
          <a:xfrm>
            <a:off x="266700" y="3125801"/>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a:t>
            </a:r>
            <a:r>
              <a:rPr lang="en-GB" sz="1800" b="1" kern="0" dirty="0" smtClean="0">
                <a:solidFill>
                  <a:prstClr val="black"/>
                </a:solidFill>
              </a:rPr>
              <a:t>2</a:t>
            </a:r>
            <a:r>
              <a:rPr lang="en-GB" sz="1800" b="1" kern="0" dirty="0">
                <a:solidFill>
                  <a:prstClr val="black"/>
                </a:solidFill>
              </a:rPr>
              <a:t>. SOURCE OF </a:t>
            </a:r>
            <a:r>
              <a:rPr lang="en-GB" sz="1800" b="1" kern="0" dirty="0" smtClean="0">
                <a:solidFill>
                  <a:prstClr val="black"/>
                </a:solidFill>
              </a:rPr>
              <a:t>UNDER-ACHIEVEMENT AT MANAGEMENT AREA LEVEL</a:t>
            </a:r>
            <a:endParaRPr lang="en-ZA" sz="1800" b="1" kern="0"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622361862"/>
              </p:ext>
            </p:extLst>
          </p:nvPr>
        </p:nvGraphicFramePr>
        <p:xfrm>
          <a:off x="152400" y="1848366"/>
          <a:ext cx="11772900" cy="1231358"/>
        </p:xfrm>
        <a:graphic>
          <a:graphicData uri="http://schemas.openxmlformats.org/drawingml/2006/table">
            <a:tbl>
              <a:tblPr firstRow="1" bandRow="1"/>
              <a:tblGrid>
                <a:gridCol w="1308100">
                  <a:extLst>
                    <a:ext uri="{9D8B030D-6E8A-4147-A177-3AD203B41FA5}">
                      <a16:colId xmlns:a16="http://schemas.microsoft.com/office/drawing/2014/main" xmlns="" val="3171785473"/>
                    </a:ext>
                  </a:extLst>
                </a:gridCol>
                <a:gridCol w="1308100">
                  <a:extLst>
                    <a:ext uri="{9D8B030D-6E8A-4147-A177-3AD203B41FA5}">
                      <a16:colId xmlns:a16="http://schemas.microsoft.com/office/drawing/2014/main" xmlns="" val="3307568538"/>
                    </a:ext>
                  </a:extLst>
                </a:gridCol>
                <a:gridCol w="1308100">
                  <a:extLst>
                    <a:ext uri="{9D8B030D-6E8A-4147-A177-3AD203B41FA5}">
                      <a16:colId xmlns:a16="http://schemas.microsoft.com/office/drawing/2014/main" xmlns="" val="3177246977"/>
                    </a:ext>
                  </a:extLst>
                </a:gridCol>
                <a:gridCol w="1308100">
                  <a:extLst>
                    <a:ext uri="{9D8B030D-6E8A-4147-A177-3AD203B41FA5}">
                      <a16:colId xmlns:a16="http://schemas.microsoft.com/office/drawing/2014/main" xmlns="" val="1905890460"/>
                    </a:ext>
                  </a:extLst>
                </a:gridCol>
                <a:gridCol w="1308100">
                  <a:extLst>
                    <a:ext uri="{9D8B030D-6E8A-4147-A177-3AD203B41FA5}">
                      <a16:colId xmlns:a16="http://schemas.microsoft.com/office/drawing/2014/main" xmlns="" val="551651354"/>
                    </a:ext>
                  </a:extLst>
                </a:gridCol>
                <a:gridCol w="1308100">
                  <a:extLst>
                    <a:ext uri="{9D8B030D-6E8A-4147-A177-3AD203B41FA5}">
                      <a16:colId xmlns:a16="http://schemas.microsoft.com/office/drawing/2014/main" xmlns="" val="106908959"/>
                    </a:ext>
                  </a:extLst>
                </a:gridCol>
                <a:gridCol w="1308100">
                  <a:extLst>
                    <a:ext uri="{9D8B030D-6E8A-4147-A177-3AD203B41FA5}">
                      <a16:colId xmlns:a16="http://schemas.microsoft.com/office/drawing/2014/main" xmlns="" val="2307743238"/>
                    </a:ext>
                  </a:extLst>
                </a:gridCol>
                <a:gridCol w="1308100">
                  <a:extLst>
                    <a:ext uri="{9D8B030D-6E8A-4147-A177-3AD203B41FA5}">
                      <a16:colId xmlns:a16="http://schemas.microsoft.com/office/drawing/2014/main" xmlns="" val="2723634297"/>
                    </a:ext>
                  </a:extLst>
                </a:gridCol>
                <a:gridCol w="1308100">
                  <a:extLst>
                    <a:ext uri="{9D8B030D-6E8A-4147-A177-3AD203B41FA5}">
                      <a16:colId xmlns:a16="http://schemas.microsoft.com/office/drawing/2014/main" xmlns="" val="971921"/>
                    </a:ext>
                  </a:extLst>
                </a:gridCol>
              </a:tblGrid>
              <a:tr h="514597">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REGION</a:t>
                      </a:r>
                      <a:endParaRPr lang="en-ZA" sz="1100" dirty="0">
                        <a:solidFill>
                          <a:schemeClr val="bg1"/>
                        </a:solidFil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JULY</a:t>
                      </a:r>
                      <a:r>
                        <a:rPr lang="en-ZA" sz="1100" baseline="0" dirty="0" smtClean="0">
                          <a:solidFill>
                            <a:schemeClr val="bg1"/>
                          </a:solidFill>
                        </a:rPr>
                        <a:t> </a:t>
                      </a:r>
                      <a:r>
                        <a:rPr lang="en-ZA" sz="1100" dirty="0" smtClean="0">
                          <a:solidFill>
                            <a:schemeClr val="bg1"/>
                          </a:solidFill>
                        </a:rPr>
                        <a:t>2020</a:t>
                      </a:r>
                      <a:br>
                        <a:rPr lang="en-ZA" sz="1100" dirty="0" smtClean="0">
                          <a:solidFill>
                            <a:schemeClr val="bg1"/>
                          </a:solidFill>
                        </a:rPr>
                      </a:br>
                      <a:r>
                        <a:rPr lang="en-ZA" sz="1100" dirty="0" smtClean="0">
                          <a:solidFill>
                            <a:schemeClr val="bg1"/>
                          </a:solidFill>
                        </a:rPr>
                        <a:t>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JULY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AUGUST</a:t>
                      </a:r>
                      <a:r>
                        <a:rPr lang="en-ZA" sz="1100" baseline="0" dirty="0" smtClean="0">
                          <a:solidFill>
                            <a:schemeClr val="bg1"/>
                          </a:solidFill>
                        </a:rPr>
                        <a:t> </a:t>
                      </a:r>
                      <a:r>
                        <a:rPr lang="en-ZA" sz="1100" dirty="0" smtClean="0">
                          <a:solidFill>
                            <a:schemeClr val="bg1"/>
                          </a:solidFill>
                        </a:rPr>
                        <a:t>2020</a:t>
                      </a:r>
                      <a:br>
                        <a:rPr lang="en-ZA" sz="1100" dirty="0" smtClean="0">
                          <a:solidFill>
                            <a:schemeClr val="bg1"/>
                          </a:solidFill>
                        </a:rPr>
                      </a:br>
                      <a:r>
                        <a:rPr lang="en-ZA" sz="1100" dirty="0" smtClean="0">
                          <a:solidFill>
                            <a:schemeClr val="bg1"/>
                          </a:solidFill>
                        </a:rPr>
                        <a:t>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AUGUST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SEPTEMBER 2020 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SEPTEMBER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Q2 TARGET: 2020-2021</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extLst>
                  <a:ext uri="{0D108BD9-81ED-4DB2-BD59-A6C34878D82A}">
                    <a16:rowId xmlns:a16="http://schemas.microsoft.com/office/drawing/2014/main" xmlns="" val="2208647457"/>
                  </a:ext>
                </a:extLst>
              </a:tr>
              <a:tr h="716761">
                <a:tc>
                  <a:txBody>
                    <a:bodyPr/>
                    <a:lstStyle/>
                    <a:p>
                      <a:r>
                        <a:rPr lang="en-ZA" sz="1100" b="1" dirty="0" smtClean="0">
                          <a:solidFill>
                            <a:schemeClr val="tx1"/>
                          </a:solidFill>
                          <a:latin typeface="Calibri Light" panose="020F0302020204030204" pitchFamily="34" charset="0"/>
                          <a:cs typeface="Calibri Light" panose="020F0302020204030204" pitchFamily="34" charset="0"/>
                        </a:rPr>
                        <a:t>Eastern Cape </a:t>
                      </a:r>
                      <a:endParaRPr lang="en-ZA"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0.010%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0.005%</a:t>
                      </a:r>
                    </a:p>
                    <a:p>
                      <a:pPr algn="ctr"/>
                      <a:r>
                        <a:rPr lang="en-US" sz="1100" b="1" dirty="0" smtClean="0">
                          <a:solidFill>
                            <a:schemeClr val="tx1"/>
                          </a:solidFill>
                        </a:rPr>
                        <a:t>(1/18785)</a:t>
                      </a:r>
                    </a:p>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0. 013%</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0.038%</a:t>
                      </a:r>
                    </a:p>
                    <a:p>
                      <a:pPr algn="ctr"/>
                      <a:r>
                        <a:rPr lang="en-US" sz="1100" b="1" dirty="0" smtClean="0">
                          <a:solidFill>
                            <a:schemeClr val="tx1"/>
                          </a:solidFill>
                        </a:rPr>
                        <a:t>(7/18478)</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0.016%</a:t>
                      </a:r>
                      <a:br>
                        <a:rPr lang="en-US" sz="1100" b="1" dirty="0" smtClean="0">
                          <a:solidFill>
                            <a:schemeClr val="tx1"/>
                          </a:solidFill>
                        </a:rPr>
                      </a:b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0.037%</a:t>
                      </a:r>
                    </a:p>
                    <a:p>
                      <a:pPr algn="ctr"/>
                      <a:r>
                        <a:rPr lang="en-US" sz="1100" b="1" dirty="0" smtClean="0">
                          <a:solidFill>
                            <a:schemeClr val="tx1"/>
                          </a:solidFill>
                        </a:rPr>
                        <a:t>(7/18709)</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0.016%</a:t>
                      </a:r>
                      <a:br>
                        <a:rPr lang="en-US" sz="1100" b="1" dirty="0" smtClean="0">
                          <a:solidFill>
                            <a:schemeClr val="tx1"/>
                          </a:solidFill>
                        </a:rPr>
                      </a:b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0.037%</a:t>
                      </a:r>
                    </a:p>
                    <a:p>
                      <a:pPr algn="ctr"/>
                      <a:r>
                        <a:rPr lang="en-US" sz="1100" b="1" dirty="0" smtClean="0">
                          <a:solidFill>
                            <a:schemeClr val="tx1"/>
                          </a:solidFill>
                        </a:rPr>
                        <a:t>(7/18709)</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796501867"/>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277650539"/>
              </p:ext>
            </p:extLst>
          </p:nvPr>
        </p:nvGraphicFramePr>
        <p:xfrm>
          <a:off x="266699" y="3503600"/>
          <a:ext cx="11616264" cy="3322320"/>
        </p:xfrm>
        <a:graphic>
          <a:graphicData uri="http://schemas.openxmlformats.org/drawingml/2006/table">
            <a:tbl>
              <a:tblPr firstRow="1" bandRow="1"/>
              <a:tblGrid>
                <a:gridCol w="1290696">
                  <a:extLst>
                    <a:ext uri="{9D8B030D-6E8A-4147-A177-3AD203B41FA5}">
                      <a16:colId xmlns:a16="http://schemas.microsoft.com/office/drawing/2014/main" xmlns="" val="3171785473"/>
                    </a:ext>
                  </a:extLst>
                </a:gridCol>
                <a:gridCol w="1290696">
                  <a:extLst>
                    <a:ext uri="{9D8B030D-6E8A-4147-A177-3AD203B41FA5}">
                      <a16:colId xmlns:a16="http://schemas.microsoft.com/office/drawing/2014/main" xmlns="" val="3307568538"/>
                    </a:ext>
                  </a:extLst>
                </a:gridCol>
                <a:gridCol w="1290696">
                  <a:extLst>
                    <a:ext uri="{9D8B030D-6E8A-4147-A177-3AD203B41FA5}">
                      <a16:colId xmlns:a16="http://schemas.microsoft.com/office/drawing/2014/main" xmlns="" val="3177246977"/>
                    </a:ext>
                  </a:extLst>
                </a:gridCol>
                <a:gridCol w="1290696">
                  <a:extLst>
                    <a:ext uri="{9D8B030D-6E8A-4147-A177-3AD203B41FA5}">
                      <a16:colId xmlns:a16="http://schemas.microsoft.com/office/drawing/2014/main" xmlns="" val="1905890460"/>
                    </a:ext>
                  </a:extLst>
                </a:gridCol>
                <a:gridCol w="1290696">
                  <a:extLst>
                    <a:ext uri="{9D8B030D-6E8A-4147-A177-3AD203B41FA5}">
                      <a16:colId xmlns:a16="http://schemas.microsoft.com/office/drawing/2014/main" xmlns="" val="551651354"/>
                    </a:ext>
                  </a:extLst>
                </a:gridCol>
                <a:gridCol w="1290696">
                  <a:extLst>
                    <a:ext uri="{9D8B030D-6E8A-4147-A177-3AD203B41FA5}">
                      <a16:colId xmlns:a16="http://schemas.microsoft.com/office/drawing/2014/main" xmlns="" val="106908959"/>
                    </a:ext>
                  </a:extLst>
                </a:gridCol>
                <a:gridCol w="1290696">
                  <a:extLst>
                    <a:ext uri="{9D8B030D-6E8A-4147-A177-3AD203B41FA5}">
                      <a16:colId xmlns:a16="http://schemas.microsoft.com/office/drawing/2014/main" xmlns="" val="2307743238"/>
                    </a:ext>
                  </a:extLst>
                </a:gridCol>
                <a:gridCol w="1290696">
                  <a:extLst>
                    <a:ext uri="{9D8B030D-6E8A-4147-A177-3AD203B41FA5}">
                      <a16:colId xmlns:a16="http://schemas.microsoft.com/office/drawing/2014/main" xmlns="" val="2723634297"/>
                    </a:ext>
                  </a:extLst>
                </a:gridCol>
                <a:gridCol w="1290696">
                  <a:extLst>
                    <a:ext uri="{9D8B030D-6E8A-4147-A177-3AD203B41FA5}">
                      <a16:colId xmlns:a16="http://schemas.microsoft.com/office/drawing/2014/main" xmlns="" val="971921"/>
                    </a:ext>
                  </a:extLst>
                </a:gridCol>
              </a:tblGrid>
              <a:tr h="413886">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MANAGEMENT AREA</a:t>
                      </a:r>
                      <a:endParaRPr lang="en-ZA" sz="11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JULY 2020</a:t>
                      </a:r>
                      <a:br>
                        <a:rPr lang="en-ZA" sz="1100" b="1" kern="1200" dirty="0" smtClean="0">
                          <a:solidFill>
                            <a:schemeClr val="bg1"/>
                          </a:solidFill>
                          <a:latin typeface="Arial"/>
                          <a:ea typeface=""/>
                          <a:cs typeface="Arial"/>
                        </a:rPr>
                      </a:br>
                      <a:r>
                        <a:rPr lang="en-ZA" sz="1100" b="1" kern="1200" dirty="0" smtClean="0">
                          <a:solidFill>
                            <a:schemeClr val="bg1"/>
                          </a:solidFill>
                          <a:latin typeface="Arial"/>
                          <a:ea typeface=""/>
                          <a:cs typeface="Arial"/>
                        </a:rPr>
                        <a:t>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JULY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AUGUST 2020</a:t>
                      </a:r>
                      <a:br>
                        <a:rPr lang="en-ZA" sz="1100" b="1" kern="1200" dirty="0" smtClean="0">
                          <a:solidFill>
                            <a:schemeClr val="bg1"/>
                          </a:solidFill>
                          <a:latin typeface="Arial"/>
                          <a:ea typeface=""/>
                          <a:cs typeface="Arial"/>
                        </a:rPr>
                      </a:br>
                      <a:r>
                        <a:rPr lang="en-ZA" sz="1100" b="1" kern="1200" dirty="0" smtClean="0">
                          <a:solidFill>
                            <a:schemeClr val="bg1"/>
                          </a:solidFill>
                          <a:latin typeface="Arial"/>
                          <a:ea typeface=""/>
                          <a:cs typeface="Arial"/>
                        </a:rPr>
                        <a:t>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AUGUST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SEPTEMBER 2020 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SEPTEMBER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Q2 TARGET: 2020-2021</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xmlns="" val="2208647457"/>
                  </a:ext>
                </a:extLst>
              </a:tr>
              <a:tr h="413886">
                <a:tc>
                  <a:txBody>
                    <a:bodyPr/>
                    <a:lstStyle/>
                    <a:p>
                      <a:r>
                        <a:rPr lang="en-ZA" sz="1200" b="1" dirty="0" smtClean="0">
                          <a:solidFill>
                            <a:schemeClr val="tx1"/>
                          </a:solidFill>
                          <a:latin typeface="Calibri Light" panose="020F0302020204030204" pitchFamily="34" charset="0"/>
                          <a:cs typeface="Calibri Light" panose="020F0302020204030204" pitchFamily="34" charset="0"/>
                        </a:rPr>
                        <a:t>Amathole</a:t>
                      </a:r>
                      <a:endParaRPr lang="en-ZA" sz="12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rPr>
                        <a:t>0.010%</a:t>
                      </a:r>
                      <a:endParaRPr lang="en-US" sz="1100" b="1" dirty="0" smtClean="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0.044%</a:t>
                      </a:r>
                    </a:p>
                    <a:p>
                      <a:pPr algn="ctr"/>
                      <a:r>
                        <a:rPr lang="en-US" sz="1100" b="1" dirty="0" smtClean="0">
                          <a:solidFill>
                            <a:schemeClr val="tx1"/>
                          </a:solidFill>
                        </a:rPr>
                        <a:t>(1/2286)</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smtClean="0">
                          <a:solidFill>
                            <a:schemeClr val="tx1"/>
                          </a:solidFill>
                        </a:rPr>
                        <a:t>0. 013%</a:t>
                      </a:r>
                      <a:endParaRPr lang="en-US" sz="1100" b="1" dirty="0" smtClean="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0.044%</a:t>
                      </a:r>
                    </a:p>
                    <a:p>
                      <a:pPr algn="ctr"/>
                      <a:r>
                        <a:rPr lang="en-US" sz="1100" b="1" dirty="0" smtClean="0">
                          <a:solidFill>
                            <a:schemeClr val="tx1"/>
                          </a:solidFill>
                        </a:rPr>
                        <a:t>(1/2248)</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0.016%</a:t>
                      </a:r>
                      <a:br>
                        <a:rPr lang="en-US" sz="1100" b="1" dirty="0" smtClean="0">
                          <a:solidFill>
                            <a:schemeClr val="tx1"/>
                          </a:solidFill>
                        </a:rPr>
                      </a:b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fontAlgn="ctr"/>
                      <a:r>
                        <a:rPr lang="en-US" sz="1100" b="1" i="0" u="none" strike="noStrike" dirty="0" smtClean="0">
                          <a:solidFill>
                            <a:srgbClr val="000000"/>
                          </a:solidFill>
                          <a:effectLst/>
                          <a:latin typeface="Calibri" panose="020F0502020204030204" pitchFamily="34" charset="0"/>
                        </a:rPr>
                        <a:t>0.043%</a:t>
                      </a:r>
                    </a:p>
                    <a:p>
                      <a:pPr algn="ctr" fontAlgn="ctr"/>
                      <a:r>
                        <a:rPr lang="en-US" sz="1100" b="1" i="0" u="none" strike="noStrike" dirty="0" smtClean="0">
                          <a:solidFill>
                            <a:srgbClr val="000000"/>
                          </a:solidFill>
                          <a:effectLst/>
                          <a:latin typeface="Calibri" panose="020F0502020204030204" pitchFamily="34" charset="0"/>
                        </a:rPr>
                        <a:t>(1/2320)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rPr>
                        <a:t>0.016%</a:t>
                      </a:r>
                      <a:br>
                        <a:rPr lang="en-US" sz="1100" b="1" smtClean="0">
                          <a:solidFill>
                            <a:schemeClr val="tx1"/>
                          </a:solidFill>
                        </a:rPr>
                      </a:b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fontAlgn="ctr"/>
                      <a:r>
                        <a:rPr lang="en-US" sz="1100" b="1" i="0" u="none" strike="noStrike" dirty="0" smtClean="0">
                          <a:solidFill>
                            <a:srgbClr val="000000"/>
                          </a:solidFill>
                          <a:effectLst/>
                          <a:latin typeface="Calibri" panose="020F0502020204030204" pitchFamily="34" charset="0"/>
                        </a:rPr>
                        <a:t>0.043%</a:t>
                      </a:r>
                    </a:p>
                    <a:p>
                      <a:pPr algn="ctr" fontAlgn="ctr"/>
                      <a:r>
                        <a:rPr lang="en-US" sz="1100" b="1" i="0" u="none" strike="noStrike" dirty="0" smtClean="0">
                          <a:solidFill>
                            <a:srgbClr val="000000"/>
                          </a:solidFill>
                          <a:effectLst/>
                          <a:latin typeface="Calibri" panose="020F0502020204030204" pitchFamily="34" charset="0"/>
                        </a:rPr>
                        <a:t>(1/2320)</a:t>
                      </a:r>
                    </a:p>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796501867"/>
                  </a:ext>
                </a:extLst>
              </a:tr>
              <a:tr h="413886">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East London</a:t>
                      </a:r>
                      <a:r>
                        <a:rPr lang="en-US" sz="1100" b="1" baseline="0" dirty="0" smtClean="0">
                          <a:solidFill>
                            <a:schemeClr val="tx1"/>
                          </a:solidFill>
                          <a:latin typeface="Calibri Light" panose="020F0302020204030204" pitchFamily="34" charset="0"/>
                          <a:cs typeface="Calibri Light" panose="020F0302020204030204" pitchFamily="34" charset="0"/>
                        </a:rPr>
                        <a:t>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smtClean="0">
                          <a:solidFill>
                            <a:schemeClr val="tx1"/>
                          </a:solidFill>
                        </a:rPr>
                        <a:t>0.010%</a:t>
                      </a:r>
                      <a:endParaRPr lang="en-US" sz="1100" b="1" dirty="0" smtClean="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a:t>
                      </a:r>
                    </a:p>
                    <a:p>
                      <a:pPr algn="ctr"/>
                      <a:r>
                        <a:rPr lang="en-US" sz="1100" b="1" dirty="0" smtClean="0">
                          <a:solidFill>
                            <a:schemeClr val="tx1"/>
                          </a:solidFill>
                        </a:rPr>
                        <a:t>(0/3679)</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smtClean="0">
                          <a:solidFill>
                            <a:schemeClr val="tx1"/>
                          </a:solidFill>
                        </a:rPr>
                        <a:t>0. 013%</a:t>
                      </a:r>
                      <a:endParaRPr lang="en-US" sz="1100" b="1" dirty="0" smtClean="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a:t>
                      </a:r>
                    </a:p>
                    <a:p>
                      <a:pPr algn="ctr"/>
                      <a:r>
                        <a:rPr lang="en-US" sz="1100" b="1" dirty="0" smtClean="0">
                          <a:solidFill>
                            <a:schemeClr val="tx1"/>
                          </a:solidFill>
                        </a:rPr>
                        <a:t>(0/3660)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smtClean="0">
                          <a:solidFill>
                            <a:schemeClr val="tx1"/>
                          </a:solidFill>
                        </a:rPr>
                        <a:t>0.016%</a:t>
                      </a:r>
                      <a:br>
                        <a:rPr lang="en-US" sz="1100" b="1" smtClean="0">
                          <a:solidFill>
                            <a:schemeClr val="tx1"/>
                          </a:solidFill>
                        </a:rPr>
                      </a:b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a:t>
                      </a:r>
                    </a:p>
                    <a:p>
                      <a:pPr algn="ctr"/>
                      <a:r>
                        <a:rPr lang="en-US" sz="1100" b="1" dirty="0" smtClean="0">
                          <a:solidFill>
                            <a:schemeClr val="tx1"/>
                          </a:solidFill>
                        </a:rPr>
                        <a:t>(329/3695)</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smtClean="0">
                          <a:solidFill>
                            <a:schemeClr val="tx1"/>
                          </a:solidFill>
                        </a:rPr>
                        <a:t>0.016%</a:t>
                      </a:r>
                      <a:br>
                        <a:rPr lang="en-US" sz="1100" b="1" smtClean="0">
                          <a:solidFill>
                            <a:schemeClr val="tx1"/>
                          </a:solidFill>
                        </a:rPr>
                      </a:b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a:t>
                      </a:r>
                    </a:p>
                    <a:p>
                      <a:pPr algn="ctr"/>
                      <a:r>
                        <a:rPr lang="en-US" sz="1100" b="1" dirty="0" smtClean="0">
                          <a:solidFill>
                            <a:schemeClr val="tx1"/>
                          </a:solidFill>
                        </a:rPr>
                        <a:t>(329/3695)</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413886">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Kirkwood</a:t>
                      </a:r>
                      <a:r>
                        <a:rPr lang="en-US" sz="1100" b="1" baseline="0" dirty="0" smtClean="0">
                          <a:solidFill>
                            <a:schemeClr val="tx1"/>
                          </a:solidFill>
                          <a:latin typeface="Calibri Light" panose="020F0302020204030204" pitchFamily="34" charset="0"/>
                          <a:cs typeface="Calibri Light" panose="020F0302020204030204" pitchFamily="34" charset="0"/>
                        </a:rPr>
                        <a:t>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rPr>
                        <a:t>0.010%</a:t>
                      </a:r>
                      <a:endParaRPr lang="en-US" sz="1100" b="1" dirty="0" smtClean="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a:t>
                      </a:r>
                    </a:p>
                    <a:p>
                      <a:pPr algn="ctr"/>
                      <a:r>
                        <a:rPr lang="en-US" sz="1100" b="1" dirty="0" smtClean="0">
                          <a:solidFill>
                            <a:schemeClr val="tx1"/>
                          </a:solidFill>
                        </a:rPr>
                        <a:t>(0/1223)</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smtClean="0">
                          <a:solidFill>
                            <a:schemeClr val="tx1"/>
                          </a:solidFill>
                        </a:rPr>
                        <a:t>0. 013%</a:t>
                      </a:r>
                      <a:endParaRPr lang="en-US" sz="1100" b="1" dirty="0" smtClean="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a:t>
                      </a:r>
                    </a:p>
                    <a:p>
                      <a:pPr algn="ctr"/>
                      <a:r>
                        <a:rPr lang="en-US" sz="1100" b="1" dirty="0" smtClean="0">
                          <a:solidFill>
                            <a:schemeClr val="tx1"/>
                          </a:solidFill>
                        </a:rPr>
                        <a:t>(0/1193)</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rPr>
                        <a:t>0.016%</a:t>
                      </a:r>
                      <a:br>
                        <a:rPr lang="en-US" sz="1100" b="1" smtClean="0">
                          <a:solidFill>
                            <a:schemeClr val="tx1"/>
                          </a:solidFill>
                        </a:rPr>
                      </a:b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a:t>
                      </a:r>
                    </a:p>
                    <a:p>
                      <a:pPr algn="ctr"/>
                      <a:r>
                        <a:rPr lang="en-US" sz="1100" b="1" dirty="0" smtClean="0">
                          <a:solidFill>
                            <a:schemeClr val="tx1"/>
                          </a:solidFill>
                        </a:rPr>
                        <a:t>(212/1207)</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rPr>
                        <a:t>0.016%</a:t>
                      </a:r>
                      <a:br>
                        <a:rPr lang="en-US" sz="1100" b="1" smtClean="0">
                          <a:solidFill>
                            <a:schemeClr val="tx1"/>
                          </a:solidFill>
                        </a:rPr>
                      </a:b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a:t>
                      </a:r>
                    </a:p>
                    <a:p>
                      <a:pPr algn="ctr"/>
                      <a:r>
                        <a:rPr lang="en-US" sz="1100" b="1" dirty="0" smtClean="0">
                          <a:solidFill>
                            <a:schemeClr val="tx1"/>
                          </a:solidFill>
                        </a:rPr>
                        <a:t>(212/1207)</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950242310"/>
                  </a:ext>
                </a:extLst>
              </a:tr>
              <a:tr h="4138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Mthatha</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smtClean="0">
                          <a:solidFill>
                            <a:schemeClr val="tx1"/>
                          </a:solidFill>
                        </a:rPr>
                        <a:t>0.010%</a:t>
                      </a:r>
                      <a:endParaRPr lang="en-US" sz="1100" b="1" dirty="0" smtClean="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a:t>
                      </a:r>
                    </a:p>
                    <a:p>
                      <a:pPr algn="ctr"/>
                      <a:r>
                        <a:rPr lang="en-US" sz="1100" b="1" dirty="0" smtClean="0">
                          <a:solidFill>
                            <a:schemeClr val="tx1"/>
                          </a:solidFill>
                        </a:rPr>
                        <a:t>(0/3825)</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smtClean="0">
                          <a:solidFill>
                            <a:schemeClr val="tx1"/>
                          </a:solidFill>
                        </a:rPr>
                        <a:t>0. 013%</a:t>
                      </a:r>
                      <a:endParaRPr lang="en-US" sz="1100" b="1" dirty="0" smtClean="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a:t>
                      </a:r>
                    </a:p>
                    <a:p>
                      <a:pPr algn="ctr"/>
                      <a:r>
                        <a:rPr lang="en-US" sz="1100" b="1" dirty="0" smtClean="0">
                          <a:solidFill>
                            <a:schemeClr val="tx1"/>
                          </a:solidFill>
                        </a:rPr>
                        <a:t>(0/3664)</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smtClean="0">
                          <a:solidFill>
                            <a:schemeClr val="tx1"/>
                          </a:solidFill>
                        </a:rPr>
                        <a:t>0.016%</a:t>
                      </a:r>
                      <a:br>
                        <a:rPr lang="en-US" sz="1100" b="1" smtClean="0">
                          <a:solidFill>
                            <a:schemeClr val="tx1"/>
                          </a:solidFill>
                        </a:rPr>
                      </a:b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a:t>
                      </a:r>
                    </a:p>
                    <a:p>
                      <a:pPr algn="ctr"/>
                      <a:r>
                        <a:rPr lang="en-US" sz="1100" b="1" dirty="0" smtClean="0">
                          <a:solidFill>
                            <a:schemeClr val="tx1"/>
                          </a:solidFill>
                        </a:rPr>
                        <a:t>(0/3651)</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rPr>
                        <a:t>0.016%</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a:t>
                      </a:r>
                    </a:p>
                    <a:p>
                      <a:pPr algn="ctr"/>
                      <a:r>
                        <a:rPr lang="en-US" sz="1100" b="1" dirty="0" smtClean="0">
                          <a:solidFill>
                            <a:schemeClr val="tx1"/>
                          </a:solidFill>
                        </a:rPr>
                        <a:t>(0/3651)</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4138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Sada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rPr>
                        <a:t>0.010%</a:t>
                      </a:r>
                      <a:endParaRPr lang="en-US" sz="1100" b="1" dirty="0" smtClean="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a:t>
                      </a:r>
                    </a:p>
                    <a:p>
                      <a:pPr algn="ctr"/>
                      <a:r>
                        <a:rPr lang="en-US" sz="1100" b="1" dirty="0" smtClean="0">
                          <a:solidFill>
                            <a:schemeClr val="tx1"/>
                          </a:solidFill>
                        </a:rPr>
                        <a:t>(0/2611)</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smtClean="0">
                          <a:solidFill>
                            <a:schemeClr val="tx1"/>
                          </a:solidFill>
                        </a:rPr>
                        <a:t>0. 013%</a:t>
                      </a:r>
                      <a:endParaRPr lang="en-US" sz="1100" b="1" dirty="0" smtClean="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fontAlgn="ctr"/>
                      <a:r>
                        <a:rPr lang="en-US" sz="1100" b="1" i="0" u="none" strike="noStrike" dirty="0" smtClean="0">
                          <a:solidFill>
                            <a:srgbClr val="000000"/>
                          </a:solidFill>
                          <a:effectLst/>
                          <a:latin typeface="Calibri" panose="020F0502020204030204" pitchFamily="34" charset="0"/>
                        </a:rPr>
                        <a:t>0.231%</a:t>
                      </a:r>
                    </a:p>
                    <a:p>
                      <a:pPr algn="ctr" fontAlgn="ctr"/>
                      <a:r>
                        <a:rPr lang="en-US" sz="1100" b="1" i="0" u="none" strike="noStrike" dirty="0" smtClean="0">
                          <a:solidFill>
                            <a:srgbClr val="000000"/>
                          </a:solidFill>
                          <a:effectLst/>
                          <a:latin typeface="Calibri" panose="020F0502020204030204" pitchFamily="34" charset="0"/>
                        </a:rPr>
                        <a:t>(6/2593)</a:t>
                      </a:r>
                      <a:endParaRPr lang="en-US" sz="1100" b="1" i="0" u="none" strike="noStrike" dirty="0">
                        <a:solidFill>
                          <a:srgbClr val="000000"/>
                        </a:solidFill>
                        <a:effectLst/>
                        <a:latin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rPr>
                        <a:t>0.016%</a:t>
                      </a:r>
                      <a:br>
                        <a:rPr lang="en-US" sz="1100" b="1" smtClean="0">
                          <a:solidFill>
                            <a:schemeClr val="tx1"/>
                          </a:solidFill>
                        </a:rPr>
                      </a:b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fontAlgn="ctr"/>
                      <a:r>
                        <a:rPr lang="en-US" sz="1100" b="1" i="0" u="none" strike="noStrike" dirty="0" smtClean="0">
                          <a:solidFill>
                            <a:srgbClr val="000000"/>
                          </a:solidFill>
                          <a:effectLst/>
                          <a:latin typeface="Calibri" panose="020F0502020204030204" pitchFamily="34" charset="0"/>
                        </a:rPr>
                        <a:t>0.218%</a:t>
                      </a:r>
                    </a:p>
                    <a:p>
                      <a:pPr algn="ctr" fontAlgn="ctr"/>
                      <a:r>
                        <a:rPr lang="en-US" sz="1100" b="1" i="0" u="none" strike="noStrike" dirty="0" smtClean="0">
                          <a:solidFill>
                            <a:srgbClr val="000000"/>
                          </a:solidFill>
                          <a:effectLst/>
                          <a:latin typeface="Calibri" panose="020F0502020204030204" pitchFamily="34" charset="0"/>
                        </a:rPr>
                        <a:t>(6/2746</a:t>
                      </a: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rPr>
                        <a:t>0.016%</a:t>
                      </a:r>
                      <a:br>
                        <a:rPr lang="en-US" sz="1100" b="1" smtClean="0">
                          <a:solidFill>
                            <a:schemeClr val="tx1"/>
                          </a:solidFill>
                        </a:rPr>
                      </a:b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fontAlgn="ctr"/>
                      <a:r>
                        <a:rPr lang="en-US" sz="1100" b="1" i="0" u="none" strike="noStrike" dirty="0" smtClean="0">
                          <a:solidFill>
                            <a:srgbClr val="000000"/>
                          </a:solidFill>
                          <a:effectLst/>
                          <a:latin typeface="Calibri" panose="020F0502020204030204" pitchFamily="34" charset="0"/>
                        </a:rPr>
                        <a:t>0.218%</a:t>
                      </a:r>
                    </a:p>
                    <a:p>
                      <a:pPr algn="ctr" fontAlgn="ctr"/>
                      <a:r>
                        <a:rPr lang="en-US" sz="1100" b="1" i="0" u="none" strike="noStrike" dirty="0" smtClean="0">
                          <a:solidFill>
                            <a:srgbClr val="000000"/>
                          </a:solidFill>
                          <a:effectLst/>
                          <a:latin typeface="Calibri" panose="020F0502020204030204" pitchFamily="34" charset="0"/>
                        </a:rPr>
                        <a:t>(6/2746</a:t>
                      </a: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3418693148"/>
                  </a:ext>
                </a:extLst>
              </a:tr>
              <a:tr h="413886">
                <a:tc>
                  <a:txBody>
                    <a:bodyPr/>
                    <a:lstStyle/>
                    <a:p>
                      <a:r>
                        <a:rPr lang="en-ZA" sz="1200" b="1" dirty="0" smtClean="0">
                          <a:solidFill>
                            <a:schemeClr val="tx1"/>
                          </a:solidFill>
                          <a:latin typeface="Calibri Light" panose="020F0302020204030204" pitchFamily="34" charset="0"/>
                          <a:cs typeface="Calibri Light" panose="020F0302020204030204" pitchFamily="34" charset="0"/>
                        </a:rPr>
                        <a:t>St Albans</a:t>
                      </a:r>
                      <a:endParaRPr lang="en-ZA" sz="12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0.010%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a:t>
                      </a:r>
                    </a:p>
                    <a:p>
                      <a:pPr algn="ctr"/>
                      <a:r>
                        <a:rPr lang="en-US" sz="1100" b="1" dirty="0" smtClean="0">
                          <a:solidFill>
                            <a:schemeClr val="tx1"/>
                          </a:solidFill>
                        </a:rPr>
                        <a:t>(0/5161)</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0. 013%</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3.05%</a:t>
                      </a:r>
                    </a:p>
                    <a:p>
                      <a:pPr algn="ctr"/>
                      <a:r>
                        <a:rPr lang="en-US" sz="1100" b="1" dirty="0" smtClean="0">
                          <a:solidFill>
                            <a:schemeClr val="tx1"/>
                          </a:solidFill>
                        </a:rPr>
                        <a:t>(0/5120)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0.016%</a:t>
                      </a:r>
                      <a:br>
                        <a:rPr lang="en-US" sz="1100" b="1" dirty="0" smtClean="0">
                          <a:solidFill>
                            <a:schemeClr val="tx1"/>
                          </a:solidFill>
                        </a:rPr>
                      </a:b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a:t>
                      </a:r>
                    </a:p>
                    <a:p>
                      <a:pPr algn="ctr"/>
                      <a:r>
                        <a:rPr lang="en-US" sz="1100" b="1" dirty="0" smtClean="0">
                          <a:solidFill>
                            <a:schemeClr val="tx1"/>
                          </a:solidFill>
                        </a:rPr>
                        <a:t>(0/5090)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0.016%</a:t>
                      </a:r>
                      <a:br>
                        <a:rPr lang="en-US" sz="1100" b="1" dirty="0" smtClean="0">
                          <a:solidFill>
                            <a:schemeClr val="tx1"/>
                          </a:solidFill>
                        </a:rPr>
                      </a:b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a:t>
                      </a:r>
                    </a:p>
                    <a:p>
                      <a:pPr algn="ctr"/>
                      <a:r>
                        <a:rPr lang="en-US" sz="1100" b="1" dirty="0" smtClean="0">
                          <a:solidFill>
                            <a:schemeClr val="tx1"/>
                          </a:solidFill>
                        </a:rPr>
                        <a:t>(0/5090)</a:t>
                      </a:r>
                    </a:p>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694879642"/>
                  </a:ext>
                </a:extLst>
              </a:tr>
            </a:tbl>
          </a:graphicData>
        </a:graphic>
      </p:graphicFrame>
    </p:spTree>
    <p:extLst>
      <p:ext uri="{BB962C8B-B14F-4D97-AF65-F5344CB8AC3E}">
        <p14:creationId xmlns:p14="http://schemas.microsoft.com/office/powerpoint/2010/main" val="9900664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4821169"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dirty="0">
              <a:solidFill>
                <a:prstClr val="white"/>
              </a:solidFill>
              <a:latin typeface="Calibri Light"/>
            </a:endParaRPr>
          </a:p>
        </p:txBody>
      </p:sp>
      <p:sp>
        <p:nvSpPr>
          <p:cNvPr id="5" name="Title 1"/>
          <p:cNvSpPr txBox="1">
            <a:spLocks/>
          </p:cNvSpPr>
          <p:nvPr/>
        </p:nvSpPr>
        <p:spPr>
          <a:xfrm>
            <a:off x="63103" y="0"/>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chemeClr val="bg1"/>
                </a:solidFill>
                <a:latin typeface="Arial Black" panose="020B0A04020102020204" pitchFamily="34" charset="0"/>
              </a:rPr>
              <a:t>PERFORMANCE INDICATOR NOT ACHIEVED:</a:t>
            </a:r>
          </a:p>
          <a:p>
            <a:pPr>
              <a:spcAft>
                <a:spcPts val="600"/>
              </a:spcAft>
            </a:pPr>
            <a:r>
              <a:rPr lang="en-US" sz="2400" kern="0" dirty="0" smtClean="0">
                <a:solidFill>
                  <a:schemeClr val="bg1"/>
                </a:solidFill>
                <a:latin typeface="Arial Black" panose="020B0A04020102020204" pitchFamily="34" charset="0"/>
              </a:rPr>
              <a:t>Percentage increase of victims participating in Restorative Justice programme </a:t>
            </a:r>
            <a:endParaRPr lang="en-US" sz="2400" kern="0" dirty="0">
              <a:solidFill>
                <a:schemeClr val="bg1"/>
              </a:solidFill>
              <a:latin typeface="Arial Black" panose="020B0A04020102020204" pitchFamily="34" charset="0"/>
            </a:endParaRPr>
          </a:p>
          <a:p>
            <a:endParaRPr lang="en-ZA" sz="3200" kern="0" dirty="0" smtClean="0">
              <a:solidFill>
                <a:schemeClr val="bg1"/>
              </a:solidFill>
              <a:latin typeface="Arial Black" panose="020B0A04020102020204" pitchFamily="34" charset="0"/>
            </a:endParaRPr>
          </a:p>
          <a:p>
            <a:endParaRPr lang="en-GB" sz="3200" kern="0" dirty="0">
              <a:solidFill>
                <a:schemeClr val="bg1"/>
              </a:solidFill>
              <a:latin typeface="Arial Black" panose="020B0A04020102020204" pitchFamily="34" charset="0"/>
            </a:endParaRPr>
          </a:p>
        </p:txBody>
      </p:sp>
      <p:sp>
        <p:nvSpPr>
          <p:cNvPr id="8" name="TextBox 7"/>
          <p:cNvSpPr txBox="1"/>
          <p:nvPr/>
        </p:nvSpPr>
        <p:spPr>
          <a:xfrm>
            <a:off x="266699" y="1479034"/>
            <a:ext cx="8928319"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1. REGIONAL TARGET VERSUS PERFORMANCE FOR </a:t>
            </a:r>
            <a:r>
              <a:rPr lang="en-GB" sz="1800" b="1" kern="0" dirty="0" smtClean="0">
                <a:solidFill>
                  <a:prstClr val="black"/>
                </a:solidFill>
              </a:rPr>
              <a:t>2</a:t>
            </a:r>
            <a:r>
              <a:rPr lang="en-GB" sz="1800" b="1" kern="0" baseline="30000" dirty="0" smtClean="0">
                <a:solidFill>
                  <a:prstClr val="black"/>
                </a:solidFill>
              </a:rPr>
              <a:t>nd</a:t>
            </a:r>
            <a:r>
              <a:rPr lang="en-GB" sz="1800" b="1" kern="0" dirty="0" smtClean="0">
                <a:solidFill>
                  <a:prstClr val="black"/>
                </a:solidFill>
              </a:rPr>
              <a:t> QUARTER </a:t>
            </a:r>
            <a:r>
              <a:rPr lang="en-GB" sz="1800" b="1" kern="0" dirty="0">
                <a:solidFill>
                  <a:prstClr val="black"/>
                </a:solidFill>
              </a:rPr>
              <a:t>(2020/2021) </a:t>
            </a:r>
            <a:endParaRPr lang="en-ZA" sz="1800" b="1" kern="0" dirty="0">
              <a:solidFill>
                <a:prstClr val="black"/>
              </a:solidFill>
            </a:endParaRPr>
          </a:p>
        </p:txBody>
      </p:sp>
      <p:sp>
        <p:nvSpPr>
          <p:cNvPr id="9" name="TextBox 8"/>
          <p:cNvSpPr txBox="1"/>
          <p:nvPr/>
        </p:nvSpPr>
        <p:spPr>
          <a:xfrm>
            <a:off x="266700" y="3125801"/>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a:t>
            </a:r>
            <a:r>
              <a:rPr lang="en-GB" sz="1800" b="1" kern="0" dirty="0" smtClean="0">
                <a:solidFill>
                  <a:prstClr val="black"/>
                </a:solidFill>
              </a:rPr>
              <a:t>2</a:t>
            </a:r>
            <a:r>
              <a:rPr lang="en-GB" sz="1800" b="1" kern="0" dirty="0">
                <a:solidFill>
                  <a:prstClr val="black"/>
                </a:solidFill>
              </a:rPr>
              <a:t>. SOURCE OF </a:t>
            </a:r>
            <a:r>
              <a:rPr lang="en-GB" sz="1800" b="1" kern="0" dirty="0" smtClean="0">
                <a:solidFill>
                  <a:prstClr val="black"/>
                </a:solidFill>
              </a:rPr>
              <a:t>UNDER-ACHIEVEMENT AT MANAGEMENT AREA LEVEL</a:t>
            </a:r>
            <a:endParaRPr lang="en-ZA" sz="1800" b="1" kern="0"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622361862"/>
              </p:ext>
            </p:extLst>
          </p:nvPr>
        </p:nvGraphicFramePr>
        <p:xfrm>
          <a:off x="152400" y="1848366"/>
          <a:ext cx="11772900" cy="1231358"/>
        </p:xfrm>
        <a:graphic>
          <a:graphicData uri="http://schemas.openxmlformats.org/drawingml/2006/table">
            <a:tbl>
              <a:tblPr firstRow="1" bandRow="1"/>
              <a:tblGrid>
                <a:gridCol w="1308100">
                  <a:extLst>
                    <a:ext uri="{9D8B030D-6E8A-4147-A177-3AD203B41FA5}">
                      <a16:colId xmlns:a16="http://schemas.microsoft.com/office/drawing/2014/main" xmlns="" val="3171785473"/>
                    </a:ext>
                  </a:extLst>
                </a:gridCol>
                <a:gridCol w="1308100">
                  <a:extLst>
                    <a:ext uri="{9D8B030D-6E8A-4147-A177-3AD203B41FA5}">
                      <a16:colId xmlns:a16="http://schemas.microsoft.com/office/drawing/2014/main" xmlns="" val="3307568538"/>
                    </a:ext>
                  </a:extLst>
                </a:gridCol>
                <a:gridCol w="1308100">
                  <a:extLst>
                    <a:ext uri="{9D8B030D-6E8A-4147-A177-3AD203B41FA5}">
                      <a16:colId xmlns:a16="http://schemas.microsoft.com/office/drawing/2014/main" xmlns="" val="3177246977"/>
                    </a:ext>
                  </a:extLst>
                </a:gridCol>
                <a:gridCol w="1308100">
                  <a:extLst>
                    <a:ext uri="{9D8B030D-6E8A-4147-A177-3AD203B41FA5}">
                      <a16:colId xmlns:a16="http://schemas.microsoft.com/office/drawing/2014/main" xmlns="" val="1905890460"/>
                    </a:ext>
                  </a:extLst>
                </a:gridCol>
                <a:gridCol w="1308100">
                  <a:extLst>
                    <a:ext uri="{9D8B030D-6E8A-4147-A177-3AD203B41FA5}">
                      <a16:colId xmlns:a16="http://schemas.microsoft.com/office/drawing/2014/main" xmlns="" val="551651354"/>
                    </a:ext>
                  </a:extLst>
                </a:gridCol>
                <a:gridCol w="1308100">
                  <a:extLst>
                    <a:ext uri="{9D8B030D-6E8A-4147-A177-3AD203B41FA5}">
                      <a16:colId xmlns:a16="http://schemas.microsoft.com/office/drawing/2014/main" xmlns="" val="106908959"/>
                    </a:ext>
                  </a:extLst>
                </a:gridCol>
                <a:gridCol w="1308100">
                  <a:extLst>
                    <a:ext uri="{9D8B030D-6E8A-4147-A177-3AD203B41FA5}">
                      <a16:colId xmlns:a16="http://schemas.microsoft.com/office/drawing/2014/main" xmlns="" val="2307743238"/>
                    </a:ext>
                  </a:extLst>
                </a:gridCol>
                <a:gridCol w="1308100">
                  <a:extLst>
                    <a:ext uri="{9D8B030D-6E8A-4147-A177-3AD203B41FA5}">
                      <a16:colId xmlns:a16="http://schemas.microsoft.com/office/drawing/2014/main" xmlns="" val="2723634297"/>
                    </a:ext>
                  </a:extLst>
                </a:gridCol>
                <a:gridCol w="1308100">
                  <a:extLst>
                    <a:ext uri="{9D8B030D-6E8A-4147-A177-3AD203B41FA5}">
                      <a16:colId xmlns:a16="http://schemas.microsoft.com/office/drawing/2014/main" xmlns="" val="971921"/>
                    </a:ext>
                  </a:extLst>
                </a:gridCol>
              </a:tblGrid>
              <a:tr h="514597">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REGION</a:t>
                      </a:r>
                      <a:endParaRPr lang="en-ZA" sz="1100" dirty="0">
                        <a:solidFill>
                          <a:schemeClr val="bg1"/>
                        </a:solidFil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JULY</a:t>
                      </a:r>
                      <a:r>
                        <a:rPr lang="en-ZA" sz="1100" baseline="0" dirty="0" smtClean="0">
                          <a:solidFill>
                            <a:schemeClr val="bg1"/>
                          </a:solidFill>
                        </a:rPr>
                        <a:t> </a:t>
                      </a:r>
                      <a:r>
                        <a:rPr lang="en-ZA" sz="1100" dirty="0" smtClean="0">
                          <a:solidFill>
                            <a:schemeClr val="bg1"/>
                          </a:solidFill>
                        </a:rPr>
                        <a:t>2020</a:t>
                      </a:r>
                      <a:br>
                        <a:rPr lang="en-ZA" sz="1100" dirty="0" smtClean="0">
                          <a:solidFill>
                            <a:schemeClr val="bg1"/>
                          </a:solidFill>
                        </a:rPr>
                      </a:br>
                      <a:r>
                        <a:rPr lang="en-ZA" sz="1100" dirty="0" smtClean="0">
                          <a:solidFill>
                            <a:schemeClr val="bg1"/>
                          </a:solidFill>
                        </a:rPr>
                        <a:t>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JULY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AUGUST</a:t>
                      </a:r>
                      <a:r>
                        <a:rPr lang="en-ZA" sz="1100" baseline="0" dirty="0" smtClean="0">
                          <a:solidFill>
                            <a:schemeClr val="bg1"/>
                          </a:solidFill>
                        </a:rPr>
                        <a:t> </a:t>
                      </a:r>
                      <a:r>
                        <a:rPr lang="en-ZA" sz="1100" dirty="0" smtClean="0">
                          <a:solidFill>
                            <a:schemeClr val="bg1"/>
                          </a:solidFill>
                        </a:rPr>
                        <a:t>2020</a:t>
                      </a:r>
                      <a:br>
                        <a:rPr lang="en-ZA" sz="1100" dirty="0" smtClean="0">
                          <a:solidFill>
                            <a:schemeClr val="bg1"/>
                          </a:solidFill>
                        </a:rPr>
                      </a:br>
                      <a:r>
                        <a:rPr lang="en-ZA" sz="1100" dirty="0" smtClean="0">
                          <a:solidFill>
                            <a:schemeClr val="bg1"/>
                          </a:solidFill>
                        </a:rPr>
                        <a:t>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AUGUST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SEPTEMBER 2020 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SEPTEMBER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Q2 TARGET: 2020-2021</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extLst>
                  <a:ext uri="{0D108BD9-81ED-4DB2-BD59-A6C34878D82A}">
                    <a16:rowId xmlns:a16="http://schemas.microsoft.com/office/drawing/2014/main" xmlns="" val="2208647457"/>
                  </a:ext>
                </a:extLst>
              </a:tr>
              <a:tr h="716761">
                <a:tc>
                  <a:txBody>
                    <a:bodyPr/>
                    <a:lstStyle/>
                    <a:p>
                      <a:r>
                        <a:rPr lang="en-ZA" sz="1100" b="1" dirty="0" smtClean="0">
                          <a:solidFill>
                            <a:schemeClr val="tx1"/>
                          </a:solidFill>
                          <a:latin typeface="Calibri Light" panose="020F0302020204030204" pitchFamily="34" charset="0"/>
                          <a:cs typeface="Calibri Light" panose="020F0302020204030204" pitchFamily="34" charset="0"/>
                        </a:rPr>
                        <a:t>Eastern Cape </a:t>
                      </a:r>
                      <a:endParaRPr lang="en-ZA"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200" b="1" i="0" u="none" strike="noStrike" dirty="0">
                          <a:solidFill>
                            <a:srgbClr val="000000"/>
                          </a:solidFill>
                          <a:latin typeface="Calibri"/>
                        </a:rPr>
                        <a:t>7.00%</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200" b="1" i="0" u="none" strike="noStrike" dirty="0" smtClean="0">
                          <a:solidFill>
                            <a:srgbClr val="000000"/>
                          </a:solidFill>
                          <a:latin typeface="Calibri"/>
                        </a:rPr>
                        <a:t>143</a:t>
                      </a:r>
                      <a:endParaRPr lang="en-ZA" sz="1200" b="1" i="0" u="none" strike="noStrike" dirty="0">
                        <a:solidFill>
                          <a:srgbClr val="000000"/>
                        </a:solidFill>
                        <a:latin typeface="Calibri"/>
                      </a:endParaRP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200" b="1" i="0" u="none" strike="noStrike" dirty="0">
                          <a:solidFill>
                            <a:srgbClr val="000000"/>
                          </a:solidFill>
                          <a:latin typeface="Calibri"/>
                        </a:rPr>
                        <a:t>7.00%</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200" b="1" i="0" u="none" strike="noStrike" dirty="0">
                          <a:solidFill>
                            <a:srgbClr val="000000"/>
                          </a:solidFill>
                          <a:latin typeface="Calibri"/>
                        </a:rPr>
                        <a:t>198</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200" b="1" i="0" u="none" strike="noStrike" dirty="0">
                          <a:solidFill>
                            <a:srgbClr val="000000"/>
                          </a:solidFill>
                          <a:latin typeface="Calibri"/>
                        </a:rPr>
                        <a:t>7.00%</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200" b="1" i="0" u="none" strike="noStrike" dirty="0">
                          <a:solidFill>
                            <a:srgbClr val="000000"/>
                          </a:solidFill>
                          <a:latin typeface="Calibri"/>
                        </a:rPr>
                        <a:t>264</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fontAlgn="ctr"/>
                      <a:r>
                        <a:rPr lang="en-ZA" sz="1100" b="1" i="0" u="none" strike="noStrike" dirty="0" smtClean="0">
                          <a:solidFill>
                            <a:srgbClr val="000000"/>
                          </a:solidFill>
                          <a:latin typeface="Calibri"/>
                        </a:rPr>
                        <a:t>7.00%</a:t>
                      </a:r>
                      <a:endParaRPr lang="en-ZA" sz="1100" b="1" i="0" u="none" strike="noStrike" dirty="0">
                        <a:solidFill>
                          <a:srgbClr val="000000"/>
                        </a:solidFill>
                        <a:latin typeface="Calibri"/>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-82.97%</a:t>
                      </a:r>
                    </a:p>
                    <a:p>
                      <a:pPr algn="ctr"/>
                      <a:r>
                        <a:rPr lang="en-US" sz="1100" b="1" dirty="0" smtClean="0">
                          <a:solidFill>
                            <a:schemeClr val="tx1"/>
                          </a:solidFill>
                        </a:rPr>
                        <a:t>(-1286/1550)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796501867"/>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277650539"/>
              </p:ext>
            </p:extLst>
          </p:nvPr>
        </p:nvGraphicFramePr>
        <p:xfrm>
          <a:off x="266699" y="3503600"/>
          <a:ext cx="11616264" cy="3044790"/>
        </p:xfrm>
        <a:graphic>
          <a:graphicData uri="http://schemas.openxmlformats.org/drawingml/2006/table">
            <a:tbl>
              <a:tblPr firstRow="1" bandRow="1"/>
              <a:tblGrid>
                <a:gridCol w="1290696">
                  <a:extLst>
                    <a:ext uri="{9D8B030D-6E8A-4147-A177-3AD203B41FA5}">
                      <a16:colId xmlns:a16="http://schemas.microsoft.com/office/drawing/2014/main" xmlns="" val="3171785473"/>
                    </a:ext>
                  </a:extLst>
                </a:gridCol>
                <a:gridCol w="1290696">
                  <a:extLst>
                    <a:ext uri="{9D8B030D-6E8A-4147-A177-3AD203B41FA5}">
                      <a16:colId xmlns:a16="http://schemas.microsoft.com/office/drawing/2014/main" xmlns="" val="3307568538"/>
                    </a:ext>
                  </a:extLst>
                </a:gridCol>
                <a:gridCol w="1290696">
                  <a:extLst>
                    <a:ext uri="{9D8B030D-6E8A-4147-A177-3AD203B41FA5}">
                      <a16:colId xmlns:a16="http://schemas.microsoft.com/office/drawing/2014/main" xmlns="" val="3177246977"/>
                    </a:ext>
                  </a:extLst>
                </a:gridCol>
                <a:gridCol w="1290696">
                  <a:extLst>
                    <a:ext uri="{9D8B030D-6E8A-4147-A177-3AD203B41FA5}">
                      <a16:colId xmlns:a16="http://schemas.microsoft.com/office/drawing/2014/main" xmlns="" val="1905890460"/>
                    </a:ext>
                  </a:extLst>
                </a:gridCol>
                <a:gridCol w="1290696">
                  <a:extLst>
                    <a:ext uri="{9D8B030D-6E8A-4147-A177-3AD203B41FA5}">
                      <a16:colId xmlns:a16="http://schemas.microsoft.com/office/drawing/2014/main" xmlns="" val="551651354"/>
                    </a:ext>
                  </a:extLst>
                </a:gridCol>
                <a:gridCol w="1290696">
                  <a:extLst>
                    <a:ext uri="{9D8B030D-6E8A-4147-A177-3AD203B41FA5}">
                      <a16:colId xmlns:a16="http://schemas.microsoft.com/office/drawing/2014/main" xmlns="" val="106908959"/>
                    </a:ext>
                  </a:extLst>
                </a:gridCol>
                <a:gridCol w="1290696">
                  <a:extLst>
                    <a:ext uri="{9D8B030D-6E8A-4147-A177-3AD203B41FA5}">
                      <a16:colId xmlns:a16="http://schemas.microsoft.com/office/drawing/2014/main" xmlns="" val="2307743238"/>
                    </a:ext>
                  </a:extLst>
                </a:gridCol>
                <a:gridCol w="1290696">
                  <a:extLst>
                    <a:ext uri="{9D8B030D-6E8A-4147-A177-3AD203B41FA5}">
                      <a16:colId xmlns:a16="http://schemas.microsoft.com/office/drawing/2014/main" xmlns="" val="2723634297"/>
                    </a:ext>
                  </a:extLst>
                </a:gridCol>
                <a:gridCol w="1290696">
                  <a:extLst>
                    <a:ext uri="{9D8B030D-6E8A-4147-A177-3AD203B41FA5}">
                      <a16:colId xmlns:a16="http://schemas.microsoft.com/office/drawing/2014/main" xmlns="" val="971921"/>
                    </a:ext>
                  </a:extLst>
                </a:gridCol>
              </a:tblGrid>
              <a:tr h="413886">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MANAGEMENT AREA</a:t>
                      </a:r>
                      <a:endParaRPr lang="en-ZA" sz="11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JULY 2020</a:t>
                      </a:r>
                      <a:br>
                        <a:rPr lang="en-ZA" sz="1100" b="1" kern="1200" dirty="0" smtClean="0">
                          <a:solidFill>
                            <a:schemeClr val="bg1"/>
                          </a:solidFill>
                          <a:latin typeface="Arial"/>
                          <a:ea typeface=""/>
                          <a:cs typeface="Arial"/>
                        </a:rPr>
                      </a:br>
                      <a:r>
                        <a:rPr lang="en-ZA" sz="1100" b="1" kern="1200" dirty="0" smtClean="0">
                          <a:solidFill>
                            <a:schemeClr val="bg1"/>
                          </a:solidFill>
                          <a:latin typeface="Arial"/>
                          <a:ea typeface=""/>
                          <a:cs typeface="Arial"/>
                        </a:rPr>
                        <a:t>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JULY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AUGUST 2020</a:t>
                      </a:r>
                      <a:br>
                        <a:rPr lang="en-ZA" sz="1100" b="1" kern="1200" dirty="0" smtClean="0">
                          <a:solidFill>
                            <a:schemeClr val="bg1"/>
                          </a:solidFill>
                          <a:latin typeface="Arial"/>
                          <a:ea typeface=""/>
                          <a:cs typeface="Arial"/>
                        </a:rPr>
                      </a:br>
                      <a:r>
                        <a:rPr lang="en-ZA" sz="1100" b="1" kern="1200" dirty="0" smtClean="0">
                          <a:solidFill>
                            <a:schemeClr val="bg1"/>
                          </a:solidFill>
                          <a:latin typeface="Arial"/>
                          <a:ea typeface=""/>
                          <a:cs typeface="Arial"/>
                        </a:rPr>
                        <a:t>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AUGUST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SEPTEMBER 2020 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SEPTEMBER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Q2 TARGET: 2020-2021</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xmlns="" val="2208647457"/>
                  </a:ext>
                </a:extLst>
              </a:tr>
              <a:tr h="413886">
                <a:tc>
                  <a:txBody>
                    <a:bodyPr/>
                    <a:lstStyle/>
                    <a:p>
                      <a:r>
                        <a:rPr lang="en-ZA" sz="1200" b="1" dirty="0" smtClean="0">
                          <a:solidFill>
                            <a:schemeClr val="tx1"/>
                          </a:solidFill>
                          <a:latin typeface="Calibri Light" panose="020F0302020204030204" pitchFamily="34" charset="0"/>
                          <a:cs typeface="Calibri Light" panose="020F0302020204030204" pitchFamily="34" charset="0"/>
                        </a:rPr>
                        <a:t>Amathole</a:t>
                      </a:r>
                      <a:endParaRPr lang="en-ZA" sz="12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200" b="1" i="0" u="none" strike="noStrike" dirty="0">
                          <a:solidFill>
                            <a:srgbClr val="000000"/>
                          </a:solidFill>
                          <a:latin typeface="Calibri"/>
                        </a:rPr>
                        <a:t>7.00%</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a:solidFill>
                            <a:srgbClr val="000000"/>
                          </a:solidFill>
                          <a:latin typeface="Calibri"/>
                        </a:rPr>
                        <a:t>0</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1" i="0" u="none" strike="noStrike" dirty="0">
                          <a:solidFill>
                            <a:srgbClr val="000000"/>
                          </a:solidFill>
                          <a:latin typeface="Calibri"/>
                        </a:rPr>
                        <a:t>7.00%</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a:solidFill>
                            <a:srgbClr val="000000"/>
                          </a:solidFill>
                          <a:latin typeface="Calibri"/>
                        </a:rPr>
                        <a:t>19</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fontAlgn="ctr"/>
                      <a:r>
                        <a:rPr lang="en-ZA" sz="1200" b="1" i="0" u="none" strike="noStrike" dirty="0" smtClean="0">
                          <a:solidFill>
                            <a:srgbClr val="000000"/>
                          </a:solidFill>
                          <a:latin typeface="Calibri"/>
                        </a:rPr>
                        <a:t>7.00%</a:t>
                      </a:r>
                      <a:endParaRPr lang="en-ZA" sz="1200" b="1" i="0" u="none" strike="noStrike" dirty="0">
                        <a:solidFill>
                          <a:srgbClr val="000000"/>
                        </a:solidFill>
                        <a:latin typeface="Calibri"/>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a:solidFill>
                            <a:srgbClr val="000000"/>
                          </a:solidFill>
                          <a:latin typeface="Calibri"/>
                        </a:rPr>
                        <a:t>9</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fontAlgn="ctr"/>
                      <a:r>
                        <a:rPr lang="en-ZA" sz="1200" b="1" i="0" u="none" strike="noStrike" dirty="0" smtClean="0">
                          <a:solidFill>
                            <a:srgbClr val="000000"/>
                          </a:solidFill>
                          <a:latin typeface="Calibri"/>
                        </a:rPr>
                        <a:t>7.00%</a:t>
                      </a:r>
                      <a:endParaRPr lang="en-ZA" sz="1200" b="1" i="0" u="none" strike="noStrike" dirty="0">
                        <a:solidFill>
                          <a:srgbClr val="000000"/>
                        </a:solidFill>
                        <a:latin typeface="Calibri"/>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smtClean="0">
                          <a:solidFill>
                            <a:srgbClr val="000000"/>
                          </a:solidFill>
                          <a:latin typeface="Calibri"/>
                        </a:rPr>
                        <a:t>-97.56%</a:t>
                      </a:r>
                    </a:p>
                    <a:p>
                      <a:pPr algn="ctr" fontAlgn="ctr"/>
                      <a:r>
                        <a:rPr lang="en-ZA" sz="1200" b="0" i="0" u="none" strike="noStrike" dirty="0" smtClean="0">
                          <a:solidFill>
                            <a:srgbClr val="000000"/>
                          </a:solidFill>
                          <a:latin typeface="Calibri"/>
                        </a:rPr>
                        <a:t>(-360/369)</a:t>
                      </a:r>
                      <a:endParaRPr lang="en-ZA" sz="1200" b="0" i="0" u="none" strike="noStrike" dirty="0">
                        <a:solidFill>
                          <a:srgbClr val="000000"/>
                        </a:solidFill>
                        <a:latin typeface="Calibri"/>
                      </a:endParaRP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796501867"/>
                  </a:ext>
                </a:extLst>
              </a:tr>
              <a:tr h="413886">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East London</a:t>
                      </a:r>
                      <a:r>
                        <a:rPr lang="en-US" sz="1100" b="1" baseline="0" dirty="0" smtClean="0">
                          <a:solidFill>
                            <a:schemeClr val="tx1"/>
                          </a:solidFill>
                          <a:latin typeface="Calibri Light" panose="020F0302020204030204" pitchFamily="34" charset="0"/>
                          <a:cs typeface="Calibri Light" panose="020F0302020204030204" pitchFamily="34" charset="0"/>
                        </a:rPr>
                        <a:t>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200" b="1" i="0" u="none" strike="noStrike" dirty="0">
                          <a:solidFill>
                            <a:srgbClr val="000000"/>
                          </a:solidFill>
                          <a:latin typeface="Calibri"/>
                        </a:rPr>
                        <a:t>7.00%</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a:solidFill>
                            <a:srgbClr val="000000"/>
                          </a:solidFill>
                          <a:latin typeface="Calibri"/>
                        </a:rPr>
                        <a:t>0</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1" i="0" u="none" strike="noStrike" dirty="0">
                          <a:solidFill>
                            <a:srgbClr val="000000"/>
                          </a:solidFill>
                          <a:latin typeface="Calibri"/>
                        </a:rPr>
                        <a:t>7.00%</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a:solidFill>
                            <a:srgbClr val="000000"/>
                          </a:solidFill>
                          <a:latin typeface="Calibri"/>
                        </a:rPr>
                        <a:t>0</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1" i="0" u="none" strike="noStrike" dirty="0" smtClean="0">
                          <a:solidFill>
                            <a:srgbClr val="000000"/>
                          </a:solidFill>
                          <a:latin typeface="Calibri"/>
                        </a:rPr>
                        <a:t>7.00%</a:t>
                      </a:r>
                      <a:endParaRPr lang="en-ZA" sz="1200" b="1" i="0" u="none" strike="noStrike" dirty="0">
                        <a:solidFill>
                          <a:srgbClr val="000000"/>
                        </a:solidFill>
                        <a:latin typeface="Calibri"/>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a:solidFill>
                            <a:srgbClr val="000000"/>
                          </a:solidFill>
                          <a:latin typeface="Calibri"/>
                        </a:rPr>
                        <a:t>16</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1" i="0" u="none" strike="noStrike" dirty="0" smtClean="0">
                          <a:solidFill>
                            <a:srgbClr val="000000"/>
                          </a:solidFill>
                          <a:latin typeface="Calibri"/>
                        </a:rPr>
                        <a:t>7.00%</a:t>
                      </a:r>
                      <a:endParaRPr lang="en-ZA" sz="1200" b="1" i="0" u="none" strike="noStrike" dirty="0">
                        <a:solidFill>
                          <a:srgbClr val="000000"/>
                        </a:solidFill>
                        <a:latin typeface="Calibri"/>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smtClean="0">
                          <a:solidFill>
                            <a:srgbClr val="000000"/>
                          </a:solidFill>
                          <a:latin typeface="Calibri"/>
                        </a:rPr>
                        <a:t>-92.04%</a:t>
                      </a:r>
                    </a:p>
                    <a:p>
                      <a:pPr algn="ctr" fontAlgn="ctr"/>
                      <a:r>
                        <a:rPr lang="en-ZA" sz="1200" b="0" i="0" u="none" strike="noStrike" dirty="0" smtClean="0">
                          <a:solidFill>
                            <a:srgbClr val="000000"/>
                          </a:solidFill>
                          <a:latin typeface="Calibri"/>
                        </a:rPr>
                        <a:t>(-185/201)</a:t>
                      </a:r>
                      <a:endParaRPr lang="en-ZA" sz="1200" b="0" i="0" u="none" strike="noStrike" dirty="0">
                        <a:solidFill>
                          <a:srgbClr val="000000"/>
                        </a:solidFill>
                        <a:latin typeface="Calibri"/>
                      </a:endParaRP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413886">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Kirkwood</a:t>
                      </a:r>
                      <a:r>
                        <a:rPr lang="en-US" sz="1100" b="1" baseline="0" dirty="0" smtClean="0">
                          <a:solidFill>
                            <a:schemeClr val="tx1"/>
                          </a:solidFill>
                          <a:latin typeface="Calibri Light" panose="020F0302020204030204" pitchFamily="34" charset="0"/>
                          <a:cs typeface="Calibri Light" panose="020F0302020204030204" pitchFamily="34" charset="0"/>
                        </a:rPr>
                        <a:t>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200" b="1" i="0" u="none" strike="noStrike" dirty="0">
                          <a:solidFill>
                            <a:srgbClr val="000000"/>
                          </a:solidFill>
                          <a:latin typeface="Calibri"/>
                        </a:rPr>
                        <a:t>7.00%</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a:solidFill>
                            <a:srgbClr val="000000"/>
                          </a:solidFill>
                          <a:latin typeface="Calibri"/>
                        </a:rPr>
                        <a:t>47</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1" i="0" u="none" strike="noStrike" dirty="0">
                          <a:solidFill>
                            <a:srgbClr val="000000"/>
                          </a:solidFill>
                          <a:latin typeface="Calibri"/>
                        </a:rPr>
                        <a:t>7.00%</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a:solidFill>
                            <a:srgbClr val="000000"/>
                          </a:solidFill>
                          <a:latin typeface="Calibri"/>
                        </a:rPr>
                        <a:t>63</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fontAlgn="ctr"/>
                      <a:r>
                        <a:rPr lang="en-ZA" sz="1200" b="1" i="0" u="none" strike="noStrike" dirty="0" smtClean="0">
                          <a:solidFill>
                            <a:srgbClr val="000000"/>
                          </a:solidFill>
                          <a:latin typeface="Calibri"/>
                        </a:rPr>
                        <a:t>7.00%</a:t>
                      </a:r>
                      <a:endParaRPr lang="en-ZA" sz="1200" b="1" i="0" u="none" strike="noStrike" dirty="0">
                        <a:solidFill>
                          <a:srgbClr val="000000"/>
                        </a:solidFill>
                        <a:latin typeface="Calibri"/>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a:solidFill>
                            <a:srgbClr val="000000"/>
                          </a:solidFill>
                          <a:latin typeface="Calibri"/>
                        </a:rPr>
                        <a:t>79</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fontAlgn="ctr"/>
                      <a:r>
                        <a:rPr lang="en-ZA" sz="1200" b="1" i="0" u="none" strike="noStrike" dirty="0" smtClean="0">
                          <a:solidFill>
                            <a:srgbClr val="000000"/>
                          </a:solidFill>
                          <a:latin typeface="Calibri"/>
                        </a:rPr>
                        <a:t>7.00%</a:t>
                      </a:r>
                      <a:endParaRPr lang="en-ZA" sz="1200" b="1" i="0" u="none" strike="noStrike" dirty="0">
                        <a:solidFill>
                          <a:srgbClr val="000000"/>
                        </a:solidFill>
                        <a:latin typeface="Calibri"/>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smtClean="0">
                          <a:solidFill>
                            <a:srgbClr val="000000"/>
                          </a:solidFill>
                          <a:latin typeface="Calibri"/>
                        </a:rPr>
                        <a:t>-7.06%</a:t>
                      </a:r>
                    </a:p>
                    <a:p>
                      <a:pPr algn="ctr" fontAlgn="ctr"/>
                      <a:r>
                        <a:rPr lang="en-ZA" sz="1200" b="0" i="0" u="none" strike="noStrike" dirty="0" smtClean="0">
                          <a:solidFill>
                            <a:srgbClr val="000000"/>
                          </a:solidFill>
                          <a:latin typeface="Calibri"/>
                        </a:rPr>
                        <a:t>(-6/85)</a:t>
                      </a:r>
                    </a:p>
                    <a:p>
                      <a:pPr algn="ctr" fontAlgn="ctr"/>
                      <a:endParaRPr lang="en-ZA" sz="1200" b="0" i="0" u="none" strike="noStrike" dirty="0">
                        <a:solidFill>
                          <a:srgbClr val="000000"/>
                        </a:solidFill>
                        <a:latin typeface="Calibri"/>
                      </a:endParaRP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950242310"/>
                  </a:ext>
                </a:extLst>
              </a:tr>
              <a:tr h="4138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Mthatha</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200" b="1" i="0" u="none" strike="noStrike" dirty="0">
                          <a:solidFill>
                            <a:srgbClr val="000000"/>
                          </a:solidFill>
                          <a:latin typeface="Calibri"/>
                        </a:rPr>
                        <a:t>7.00%</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a:solidFill>
                            <a:srgbClr val="000000"/>
                          </a:solidFill>
                          <a:latin typeface="Calibri"/>
                        </a:rPr>
                        <a:t>87</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1" i="0" u="none" strike="noStrike" dirty="0">
                          <a:solidFill>
                            <a:srgbClr val="000000"/>
                          </a:solidFill>
                          <a:latin typeface="Calibri"/>
                        </a:rPr>
                        <a:t>7.00%</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a:solidFill>
                            <a:srgbClr val="000000"/>
                          </a:solidFill>
                          <a:latin typeface="Calibri"/>
                        </a:rPr>
                        <a:t>104</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1" i="0" u="none" strike="noStrike" dirty="0" smtClean="0">
                          <a:solidFill>
                            <a:srgbClr val="000000"/>
                          </a:solidFill>
                          <a:latin typeface="Calibri"/>
                        </a:rPr>
                        <a:t>7.00%</a:t>
                      </a:r>
                      <a:endParaRPr lang="en-ZA" sz="1200" b="1" i="0" u="none" strike="noStrike" dirty="0">
                        <a:solidFill>
                          <a:srgbClr val="000000"/>
                        </a:solidFill>
                        <a:latin typeface="Calibri"/>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a:solidFill>
                            <a:srgbClr val="000000"/>
                          </a:solidFill>
                          <a:latin typeface="Calibri"/>
                        </a:rPr>
                        <a:t>115</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1" i="0" u="none" strike="noStrike" dirty="0" smtClean="0">
                          <a:solidFill>
                            <a:srgbClr val="000000"/>
                          </a:solidFill>
                          <a:latin typeface="Calibri"/>
                        </a:rPr>
                        <a:t>7.00%</a:t>
                      </a:r>
                      <a:endParaRPr lang="en-ZA" sz="1200" b="1" i="0" u="none" strike="noStrike" dirty="0">
                        <a:solidFill>
                          <a:srgbClr val="000000"/>
                        </a:solidFill>
                        <a:latin typeface="Calibri"/>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smtClean="0">
                          <a:solidFill>
                            <a:srgbClr val="000000"/>
                          </a:solidFill>
                          <a:latin typeface="Calibri"/>
                        </a:rPr>
                        <a:t>-75.53%</a:t>
                      </a:r>
                    </a:p>
                    <a:p>
                      <a:pPr algn="ctr" fontAlgn="ctr"/>
                      <a:r>
                        <a:rPr lang="en-ZA" sz="1200" b="0" i="0" u="none" strike="noStrike" dirty="0" smtClean="0">
                          <a:solidFill>
                            <a:srgbClr val="000000"/>
                          </a:solidFill>
                          <a:latin typeface="Calibri"/>
                        </a:rPr>
                        <a:t>(-355/470)</a:t>
                      </a:r>
                      <a:endParaRPr lang="en-ZA" sz="1200" b="0" i="0" u="none" strike="noStrike" dirty="0">
                        <a:solidFill>
                          <a:srgbClr val="000000"/>
                        </a:solidFill>
                        <a:latin typeface="Calibri"/>
                      </a:endParaRP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4138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Sada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200" b="1" i="0" u="none" strike="noStrike" dirty="0">
                          <a:solidFill>
                            <a:srgbClr val="000000"/>
                          </a:solidFill>
                          <a:latin typeface="Calibri"/>
                        </a:rPr>
                        <a:t>7.00%</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a:solidFill>
                            <a:srgbClr val="000000"/>
                          </a:solidFill>
                          <a:latin typeface="Calibri"/>
                        </a:rPr>
                        <a:t>0</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1" i="0" u="none" strike="noStrike" dirty="0">
                          <a:solidFill>
                            <a:srgbClr val="000000"/>
                          </a:solidFill>
                          <a:latin typeface="Calibri"/>
                        </a:rPr>
                        <a:t>7.00%</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a:solidFill>
                            <a:srgbClr val="000000"/>
                          </a:solidFill>
                          <a:latin typeface="Calibri"/>
                        </a:rPr>
                        <a:t>1</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fontAlgn="ctr"/>
                      <a:r>
                        <a:rPr lang="en-ZA" sz="1200" b="1" i="0" u="none" strike="noStrike" dirty="0" smtClean="0">
                          <a:solidFill>
                            <a:srgbClr val="000000"/>
                          </a:solidFill>
                          <a:latin typeface="Calibri"/>
                        </a:rPr>
                        <a:t>7.00%</a:t>
                      </a:r>
                      <a:endParaRPr lang="en-ZA" sz="1200" b="1" i="0" u="none" strike="noStrike" dirty="0">
                        <a:solidFill>
                          <a:srgbClr val="000000"/>
                        </a:solidFill>
                        <a:latin typeface="Calibri"/>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a:solidFill>
                            <a:srgbClr val="000000"/>
                          </a:solidFill>
                          <a:latin typeface="Calibri"/>
                        </a:rPr>
                        <a:t>12</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fontAlgn="ctr"/>
                      <a:r>
                        <a:rPr lang="en-ZA" sz="1200" b="1" i="0" u="none" strike="noStrike" dirty="0" smtClean="0">
                          <a:solidFill>
                            <a:srgbClr val="000000"/>
                          </a:solidFill>
                          <a:latin typeface="Calibri"/>
                        </a:rPr>
                        <a:t>7.00%</a:t>
                      </a:r>
                      <a:endParaRPr lang="en-ZA" sz="1200" b="1" i="0" u="none" strike="noStrike" dirty="0">
                        <a:solidFill>
                          <a:srgbClr val="000000"/>
                        </a:solidFill>
                        <a:latin typeface="Calibri"/>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smtClean="0">
                          <a:solidFill>
                            <a:srgbClr val="000000"/>
                          </a:solidFill>
                          <a:latin typeface="Calibri"/>
                        </a:rPr>
                        <a:t>-94.57%</a:t>
                      </a:r>
                    </a:p>
                    <a:p>
                      <a:pPr algn="ctr" fontAlgn="ctr"/>
                      <a:r>
                        <a:rPr lang="en-ZA" sz="1200" b="0" i="0" u="none" strike="noStrike" dirty="0" smtClean="0">
                          <a:solidFill>
                            <a:srgbClr val="000000"/>
                          </a:solidFill>
                          <a:latin typeface="Calibri"/>
                        </a:rPr>
                        <a:t>(-259/271)</a:t>
                      </a:r>
                      <a:endParaRPr lang="en-ZA" sz="1200" b="0" i="0" u="none" strike="noStrike" dirty="0">
                        <a:solidFill>
                          <a:srgbClr val="000000"/>
                        </a:solidFill>
                        <a:latin typeface="Calibri"/>
                      </a:endParaRP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3418693148"/>
                  </a:ext>
                </a:extLst>
              </a:tr>
              <a:tr h="413886">
                <a:tc>
                  <a:txBody>
                    <a:bodyPr/>
                    <a:lstStyle/>
                    <a:p>
                      <a:r>
                        <a:rPr lang="en-ZA" sz="1200" b="1" dirty="0" smtClean="0">
                          <a:solidFill>
                            <a:schemeClr val="tx1"/>
                          </a:solidFill>
                          <a:latin typeface="Calibri Light" panose="020F0302020204030204" pitchFamily="34" charset="0"/>
                          <a:cs typeface="Calibri Light" panose="020F0302020204030204" pitchFamily="34" charset="0"/>
                        </a:rPr>
                        <a:t>St Albans</a:t>
                      </a:r>
                      <a:endParaRPr lang="en-ZA" sz="12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200" b="1" i="0" u="none" strike="noStrike" dirty="0">
                          <a:solidFill>
                            <a:srgbClr val="000000"/>
                          </a:solidFill>
                          <a:latin typeface="Calibri"/>
                        </a:rPr>
                        <a:t>7.00%</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a:solidFill>
                            <a:srgbClr val="000000"/>
                          </a:solidFill>
                          <a:latin typeface="Calibri"/>
                        </a:rPr>
                        <a:t>9</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1" i="0" u="none" strike="noStrike" dirty="0">
                          <a:solidFill>
                            <a:srgbClr val="000000"/>
                          </a:solidFill>
                          <a:latin typeface="Calibri"/>
                        </a:rPr>
                        <a:t>7.00%</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a:solidFill>
                            <a:srgbClr val="000000"/>
                          </a:solidFill>
                          <a:latin typeface="Calibri"/>
                        </a:rPr>
                        <a:t>11</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fontAlgn="ctr"/>
                      <a:r>
                        <a:rPr lang="en-ZA" sz="1200" b="1" i="0" u="none" strike="noStrike" dirty="0" smtClean="0">
                          <a:solidFill>
                            <a:srgbClr val="000000"/>
                          </a:solidFill>
                          <a:latin typeface="Calibri"/>
                        </a:rPr>
                        <a:t>7.00%</a:t>
                      </a:r>
                      <a:endParaRPr lang="en-ZA" sz="1200" b="1" i="0" u="none" strike="noStrike" dirty="0">
                        <a:solidFill>
                          <a:srgbClr val="000000"/>
                        </a:solidFill>
                        <a:latin typeface="Calibri"/>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a:solidFill>
                            <a:srgbClr val="000000"/>
                          </a:solidFill>
                          <a:latin typeface="Calibri"/>
                        </a:rPr>
                        <a:t>33</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fontAlgn="ctr"/>
                      <a:r>
                        <a:rPr lang="en-ZA" sz="1200" b="1" i="0" u="none" strike="noStrike" dirty="0" smtClean="0">
                          <a:solidFill>
                            <a:srgbClr val="000000"/>
                          </a:solidFill>
                          <a:latin typeface="Calibri"/>
                        </a:rPr>
                        <a:t>7.00%</a:t>
                      </a:r>
                      <a:endParaRPr lang="en-ZA" sz="1200" b="1" i="0" u="none" strike="noStrike" dirty="0">
                        <a:solidFill>
                          <a:srgbClr val="000000"/>
                        </a:solidFill>
                        <a:latin typeface="Calibri"/>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smtClean="0">
                          <a:solidFill>
                            <a:srgbClr val="000000"/>
                          </a:solidFill>
                          <a:latin typeface="Calibri"/>
                        </a:rPr>
                        <a:t>-78.57%</a:t>
                      </a:r>
                    </a:p>
                    <a:p>
                      <a:pPr algn="ctr" fontAlgn="ctr"/>
                      <a:r>
                        <a:rPr lang="en-ZA" sz="1200" b="0" i="0" u="none" strike="noStrike" dirty="0" smtClean="0">
                          <a:solidFill>
                            <a:srgbClr val="000000"/>
                          </a:solidFill>
                          <a:latin typeface="Calibri"/>
                        </a:rPr>
                        <a:t>(-121/151)</a:t>
                      </a:r>
                      <a:endParaRPr lang="en-ZA" sz="1200" b="0" i="0" u="none" strike="noStrike" dirty="0">
                        <a:solidFill>
                          <a:srgbClr val="000000"/>
                        </a:solidFill>
                        <a:latin typeface="Calibri"/>
                      </a:endParaRP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694879642"/>
                  </a:ext>
                </a:extLst>
              </a:tr>
            </a:tbl>
          </a:graphicData>
        </a:graphic>
      </p:graphicFrame>
    </p:spTree>
    <p:extLst>
      <p:ext uri="{BB962C8B-B14F-4D97-AF65-F5344CB8AC3E}">
        <p14:creationId xmlns:p14="http://schemas.microsoft.com/office/powerpoint/2010/main" val="9900664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4821169"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dirty="0">
              <a:solidFill>
                <a:prstClr val="white"/>
              </a:solidFill>
              <a:latin typeface="Calibri Light"/>
            </a:endParaRPr>
          </a:p>
        </p:txBody>
      </p:sp>
      <p:sp>
        <p:nvSpPr>
          <p:cNvPr id="9" name="TextBox 8"/>
          <p:cNvSpPr txBox="1"/>
          <p:nvPr/>
        </p:nvSpPr>
        <p:spPr>
          <a:xfrm>
            <a:off x="-228600" y="1673596"/>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a:t>
            </a:r>
            <a:r>
              <a:rPr lang="en-GB" sz="1800" b="1" kern="0" dirty="0" smtClean="0">
                <a:solidFill>
                  <a:prstClr val="black"/>
                </a:solidFill>
              </a:rPr>
              <a:t>3. </a:t>
            </a:r>
            <a:r>
              <a:rPr lang="en-GB" sz="1800" b="1" kern="0" dirty="0">
                <a:solidFill>
                  <a:prstClr val="black"/>
                </a:solidFill>
              </a:rPr>
              <a:t>SOURCE OF </a:t>
            </a:r>
            <a:r>
              <a:rPr lang="en-GB" sz="1800" b="1" kern="0" dirty="0" smtClean="0">
                <a:solidFill>
                  <a:prstClr val="black"/>
                </a:solidFill>
              </a:rPr>
              <a:t>UNDER-ACHIEVEMENT AT CORRECTIONAL CENTRE LEVEL</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1210007826"/>
              </p:ext>
            </p:extLst>
          </p:nvPr>
        </p:nvGraphicFramePr>
        <p:xfrm>
          <a:off x="215900" y="2042928"/>
          <a:ext cx="11518899" cy="3305122"/>
        </p:xfrm>
        <a:graphic>
          <a:graphicData uri="http://schemas.openxmlformats.org/drawingml/2006/table">
            <a:tbl>
              <a:tblPr firstRow="1" bandRow="1"/>
              <a:tblGrid>
                <a:gridCol w="1271588">
                  <a:extLst>
                    <a:ext uri="{9D8B030D-6E8A-4147-A177-3AD203B41FA5}">
                      <a16:colId xmlns:a16="http://schemas.microsoft.com/office/drawing/2014/main" xmlns="" val="3171785473"/>
                    </a:ext>
                  </a:extLst>
                </a:gridCol>
                <a:gridCol w="2019526">
                  <a:extLst>
                    <a:ext uri="{9D8B030D-6E8A-4147-A177-3AD203B41FA5}">
                      <a16:colId xmlns:a16="http://schemas.microsoft.com/office/drawing/2014/main" xmlns="" val="3307568538"/>
                    </a:ext>
                  </a:extLst>
                </a:gridCol>
                <a:gridCol w="1645557">
                  <a:extLst>
                    <a:ext uri="{9D8B030D-6E8A-4147-A177-3AD203B41FA5}">
                      <a16:colId xmlns:a16="http://schemas.microsoft.com/office/drawing/2014/main" xmlns="" val="3177246977"/>
                    </a:ext>
                  </a:extLst>
                </a:gridCol>
                <a:gridCol w="1645557">
                  <a:extLst>
                    <a:ext uri="{9D8B030D-6E8A-4147-A177-3AD203B41FA5}">
                      <a16:colId xmlns:a16="http://schemas.microsoft.com/office/drawing/2014/main" xmlns="" val="1905890460"/>
                    </a:ext>
                  </a:extLst>
                </a:gridCol>
                <a:gridCol w="1645557">
                  <a:extLst>
                    <a:ext uri="{9D8B030D-6E8A-4147-A177-3AD203B41FA5}">
                      <a16:colId xmlns:a16="http://schemas.microsoft.com/office/drawing/2014/main" xmlns="" val="551651354"/>
                    </a:ext>
                  </a:extLst>
                </a:gridCol>
                <a:gridCol w="1645557">
                  <a:extLst>
                    <a:ext uri="{9D8B030D-6E8A-4147-A177-3AD203B41FA5}">
                      <a16:colId xmlns:a16="http://schemas.microsoft.com/office/drawing/2014/main" xmlns="" val="106908959"/>
                    </a:ext>
                  </a:extLst>
                </a:gridCol>
                <a:gridCol w="1645557">
                  <a:extLst>
                    <a:ext uri="{9D8B030D-6E8A-4147-A177-3AD203B41FA5}">
                      <a16:colId xmlns:a16="http://schemas.microsoft.com/office/drawing/2014/main" xmlns="" val="2307743238"/>
                    </a:ext>
                  </a:extLst>
                </a:gridCol>
              </a:tblGrid>
              <a:tr h="375654">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Q2 TARGET 2020/21</a:t>
                      </a:r>
                      <a:endParaRPr lang="en-US" sz="12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QUARTER 2</a:t>
                      </a:r>
                      <a:br>
                        <a:rPr lang="en-US" sz="1200" b="1" kern="1200" dirty="0" smtClean="0">
                          <a:solidFill>
                            <a:schemeClr val="bg1"/>
                          </a:solidFill>
                          <a:latin typeface="Arial"/>
                          <a:ea typeface=""/>
                          <a:cs typeface="Arial"/>
                        </a:rPr>
                      </a:br>
                      <a:r>
                        <a:rPr lang="en-US" sz="1200" b="1" kern="1200" dirty="0" smtClean="0">
                          <a:solidFill>
                            <a:schemeClr val="bg1"/>
                          </a:solidFill>
                          <a:latin typeface="Arial"/>
                          <a:ea typeface=""/>
                          <a:cs typeface="Arial"/>
                        </a:rPr>
                        <a:t>PERFORMANCE</a:t>
                      </a:r>
                      <a:endParaRPr lang="en-US" sz="1200" b="1" kern="1200" dirty="0">
                        <a:solidFill>
                          <a:schemeClr val="bg1"/>
                        </a:solidFill>
                        <a:latin typeface="Arial"/>
                        <a:ea typeface=""/>
                        <a:cs typeface="Arial"/>
                      </a:endParaRP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000" b="1" kern="1200" dirty="0" smtClean="0">
                          <a:solidFill>
                            <a:schemeClr val="bg1"/>
                          </a:solidFill>
                          <a:latin typeface="Arial"/>
                          <a:ea typeface=""/>
                          <a:cs typeface="Arial"/>
                        </a:rPr>
                        <a:t>MANAGEMENT AREAS THAT CONTRIBUTED TOWARDS UNDER-ACHIEVEMENT </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CORRECTIONAL CENTRE</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REASONS FOR UNDER</a:t>
                      </a:r>
                    </a:p>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PERFORMANCE</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ROOT CAUSES</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ASSOCIATED RISKS </a:t>
                      </a:r>
                      <a:endParaRPr lang="en-ZA"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xmlns="" val="2208647457"/>
                  </a:ext>
                </a:extLst>
              </a:tr>
              <a:tr h="766947">
                <a:tc>
                  <a:txBody>
                    <a:bodyPr/>
                    <a:lstStyle/>
                    <a:p>
                      <a:pPr algn="ctr" fontAlgn="ctr"/>
                      <a:r>
                        <a:rPr lang="en-ZA" sz="1200" b="1" i="0" u="none" strike="noStrike" dirty="0">
                          <a:solidFill>
                            <a:srgbClr val="000000"/>
                          </a:solidFill>
                          <a:latin typeface="Calibri"/>
                        </a:rPr>
                        <a:t>7.00%</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200" b="0" i="0" u="none" strike="noStrike" dirty="0" smtClean="0">
                          <a:solidFill>
                            <a:srgbClr val="000000"/>
                          </a:solidFill>
                          <a:latin typeface="Calibri"/>
                        </a:rPr>
                        <a:t>-97.56%</a:t>
                      </a:r>
                    </a:p>
                    <a:p>
                      <a:pPr algn="ctr" fontAlgn="ctr"/>
                      <a:r>
                        <a:rPr lang="en-ZA" sz="1200" b="0" i="0" u="none" strike="noStrike" dirty="0" smtClean="0">
                          <a:solidFill>
                            <a:srgbClr val="000000"/>
                          </a:solidFill>
                          <a:latin typeface="Calibri"/>
                        </a:rPr>
                        <a:t>(-360/369)</a:t>
                      </a:r>
                      <a:endParaRPr lang="en-ZA" sz="1200" b="0" i="0" u="none" strike="noStrike" dirty="0">
                        <a:solidFill>
                          <a:srgbClr val="000000"/>
                        </a:solidFill>
                        <a:latin typeface="Calibri"/>
                      </a:endParaRP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panose="020F0502020204030204" pitchFamily="34" charset="0"/>
                          <a:cs typeface="Calibri" panose="020F0502020204030204" pitchFamily="34" charset="0"/>
                        </a:rPr>
                        <a:t>Amathole</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6">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panose="020F0502020204030204" pitchFamily="34" charset="0"/>
                          <a:cs typeface="Calibri" panose="020F0502020204030204" pitchFamily="34" charset="0"/>
                        </a:rPr>
                        <a:t>All Centres </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6">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panose="020F0502020204030204" pitchFamily="34" charset="0"/>
                          <a:cs typeface="Calibri" panose="020F0502020204030204" pitchFamily="34" charset="0"/>
                        </a:rPr>
                        <a:t>Restorative Justice programme affected by lockdown regulations for COVID-19</a:t>
                      </a:r>
                    </a:p>
                  </a:txBody>
                  <a:tcPr marT="45721" marB="45721"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6">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panose="020F0502020204030204" pitchFamily="34" charset="0"/>
                          <a:cs typeface="Calibri" panose="020F0502020204030204" pitchFamily="34" charset="0"/>
                        </a:rPr>
                        <a:t>Facilitate Restorative Justice programme at relevant level as per regulations </a:t>
                      </a:r>
                      <a:endParaRPr lang="en-US" sz="1100" b="1" dirty="0">
                        <a:solidFill>
                          <a:schemeClr val="tx1"/>
                        </a:solidFill>
                        <a:latin typeface="Calibri" panose="020F0502020204030204" pitchFamily="34" charset="0"/>
                        <a:cs typeface="Calibri" panose="020F0502020204030204" pitchFamily="34" charset="0"/>
                      </a:endParaRPr>
                    </a:p>
                  </a:txBody>
                  <a:tcPr marT="45721" marB="45721"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6">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panose="020F0502020204030204" pitchFamily="34" charset="0"/>
                          <a:cs typeface="Calibri" panose="020F0502020204030204" pitchFamily="34" charset="0"/>
                        </a:rPr>
                        <a:t>Restorative justice programme affected by lockdown</a:t>
                      </a:r>
                    </a:p>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796501867"/>
                  </a:ext>
                </a:extLst>
              </a:tr>
              <a:tr h="360040">
                <a:tc>
                  <a:txBody>
                    <a:bodyPr/>
                    <a:lstStyle/>
                    <a:p>
                      <a:pPr algn="ctr" fontAlgn="ctr"/>
                      <a:r>
                        <a:rPr lang="en-ZA" sz="1200" b="1" i="0" u="none" strike="noStrike" dirty="0">
                          <a:solidFill>
                            <a:srgbClr val="000000"/>
                          </a:solidFill>
                          <a:latin typeface="Calibri"/>
                        </a:rPr>
                        <a:t>7.00%</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200" b="0" i="0" u="none" strike="noStrike" dirty="0" smtClean="0">
                          <a:solidFill>
                            <a:srgbClr val="000000"/>
                          </a:solidFill>
                          <a:latin typeface="Calibri"/>
                        </a:rPr>
                        <a:t>-92.04%</a:t>
                      </a:r>
                    </a:p>
                    <a:p>
                      <a:pPr algn="ctr" fontAlgn="ctr"/>
                      <a:r>
                        <a:rPr lang="en-ZA" sz="1200" b="0" i="0" u="none" strike="noStrike" dirty="0" smtClean="0">
                          <a:solidFill>
                            <a:srgbClr val="000000"/>
                          </a:solidFill>
                          <a:latin typeface="Calibri"/>
                        </a:rPr>
                        <a:t>(-185/201)</a:t>
                      </a:r>
                      <a:endParaRPr lang="en-ZA" sz="1200" b="0" i="0" u="none" strike="noStrike" dirty="0">
                        <a:solidFill>
                          <a:srgbClr val="000000"/>
                        </a:solidFill>
                        <a:latin typeface="Calibri"/>
                      </a:endParaRP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panose="020F0502020204030204" pitchFamily="34" charset="0"/>
                          <a:cs typeface="Calibri" panose="020F0502020204030204" pitchFamily="34" charset="0"/>
                        </a:rPr>
                        <a:t>East London</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endParaRPr lang="en-US" dirty="0">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endParaRPr lang="en-US" dirty="0">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426328">
                <a:tc>
                  <a:txBody>
                    <a:bodyPr/>
                    <a:lstStyle/>
                    <a:p>
                      <a:pPr algn="ctr" fontAlgn="ctr"/>
                      <a:r>
                        <a:rPr lang="en-ZA" sz="1200" b="1" i="0" u="none" strike="noStrike" dirty="0">
                          <a:solidFill>
                            <a:srgbClr val="000000"/>
                          </a:solidFill>
                          <a:latin typeface="Calibri"/>
                        </a:rPr>
                        <a:t>7.00%</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200" b="0" i="0" u="none" strike="noStrike" dirty="0" smtClean="0">
                          <a:solidFill>
                            <a:srgbClr val="000000"/>
                          </a:solidFill>
                          <a:latin typeface="Calibri"/>
                        </a:rPr>
                        <a:t>-7.06%</a:t>
                      </a:r>
                    </a:p>
                    <a:p>
                      <a:pPr algn="ctr" fontAlgn="ctr"/>
                      <a:r>
                        <a:rPr lang="en-ZA" sz="1200" b="0" i="0" u="none" strike="noStrike" dirty="0" smtClean="0">
                          <a:solidFill>
                            <a:srgbClr val="000000"/>
                          </a:solidFill>
                          <a:latin typeface="Calibri"/>
                        </a:rPr>
                        <a:t>(-6/85)</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panose="020F0502020204030204" pitchFamily="34" charset="0"/>
                          <a:cs typeface="Calibri" panose="020F0502020204030204" pitchFamily="34" charset="0"/>
                        </a:rPr>
                        <a:t>Kirkwood</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75654">
                <a:tc>
                  <a:txBody>
                    <a:bodyPr/>
                    <a:lstStyle/>
                    <a:p>
                      <a:pPr algn="ctr" fontAlgn="ctr"/>
                      <a:r>
                        <a:rPr lang="en-ZA" sz="1200" b="1" i="0" u="none" strike="noStrike" dirty="0">
                          <a:solidFill>
                            <a:srgbClr val="000000"/>
                          </a:solidFill>
                          <a:latin typeface="Calibri"/>
                        </a:rPr>
                        <a:t>7.00%</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200" b="0" i="0" u="none" strike="noStrike" dirty="0" smtClean="0">
                          <a:solidFill>
                            <a:srgbClr val="000000"/>
                          </a:solidFill>
                          <a:latin typeface="Calibri"/>
                        </a:rPr>
                        <a:t>-75.53%</a:t>
                      </a:r>
                    </a:p>
                    <a:p>
                      <a:pPr algn="ctr" fontAlgn="ctr"/>
                      <a:r>
                        <a:rPr lang="en-ZA" sz="1200" b="0" i="0" u="none" strike="noStrike" dirty="0" smtClean="0">
                          <a:solidFill>
                            <a:srgbClr val="000000"/>
                          </a:solidFill>
                          <a:latin typeface="Calibri"/>
                        </a:rPr>
                        <a:t>(-355/470)</a:t>
                      </a:r>
                      <a:endParaRPr lang="en-ZA" sz="1200" b="0" i="0" u="none" strike="noStrike" dirty="0">
                        <a:solidFill>
                          <a:srgbClr val="000000"/>
                        </a:solidFill>
                        <a:latin typeface="Calibri"/>
                      </a:endParaRP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panose="020F0502020204030204" pitchFamily="34" charset="0"/>
                          <a:cs typeface="Calibri" panose="020F0502020204030204" pitchFamily="34" charset="0"/>
                        </a:rPr>
                        <a:t>Mthatha</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endParaRPr lang="en-US" dirty="0">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endParaRPr lang="en-US" dirty="0">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75654">
                <a:tc>
                  <a:txBody>
                    <a:bodyPr/>
                    <a:lstStyle/>
                    <a:p>
                      <a:pPr algn="ctr" fontAlgn="ctr"/>
                      <a:r>
                        <a:rPr lang="en-ZA" sz="1200" b="1" i="0" u="none" strike="noStrike" dirty="0">
                          <a:solidFill>
                            <a:srgbClr val="000000"/>
                          </a:solidFill>
                          <a:latin typeface="Calibri"/>
                        </a:rPr>
                        <a:t>7.00%</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200" b="0" i="0" u="none" strike="noStrike" dirty="0" smtClean="0">
                          <a:solidFill>
                            <a:srgbClr val="000000"/>
                          </a:solidFill>
                          <a:latin typeface="Calibri"/>
                        </a:rPr>
                        <a:t>-94.57%</a:t>
                      </a:r>
                    </a:p>
                    <a:p>
                      <a:pPr algn="ctr" fontAlgn="ctr"/>
                      <a:r>
                        <a:rPr lang="en-ZA" sz="1200" b="0" i="0" u="none" strike="noStrike" dirty="0" smtClean="0">
                          <a:solidFill>
                            <a:srgbClr val="000000"/>
                          </a:solidFill>
                          <a:latin typeface="Calibri"/>
                        </a:rPr>
                        <a:t>(-259/271)</a:t>
                      </a:r>
                      <a:endParaRPr lang="en-ZA" sz="1200" b="0" i="0" u="none" strike="noStrike" dirty="0">
                        <a:solidFill>
                          <a:srgbClr val="000000"/>
                        </a:solidFill>
                        <a:latin typeface="Calibri"/>
                      </a:endParaRP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panose="020F0502020204030204" pitchFamily="34" charset="0"/>
                          <a:cs typeface="Calibri" panose="020F0502020204030204" pitchFamily="34" charset="0"/>
                        </a:rPr>
                        <a:t>Sada </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75654">
                <a:tc>
                  <a:txBody>
                    <a:bodyPr/>
                    <a:lstStyle/>
                    <a:p>
                      <a:pPr algn="ctr" fontAlgn="ctr"/>
                      <a:r>
                        <a:rPr lang="en-ZA" sz="1200" b="1" i="0" u="none" strike="noStrike" dirty="0">
                          <a:solidFill>
                            <a:srgbClr val="000000"/>
                          </a:solidFill>
                          <a:latin typeface="Calibri"/>
                        </a:rPr>
                        <a:t>7.00%</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200" b="0" i="0" u="none" strike="noStrike" dirty="0" smtClean="0">
                          <a:solidFill>
                            <a:srgbClr val="000000"/>
                          </a:solidFill>
                          <a:latin typeface="Calibri"/>
                        </a:rPr>
                        <a:t>-78.57%</a:t>
                      </a:r>
                    </a:p>
                    <a:p>
                      <a:pPr algn="ctr" fontAlgn="ctr"/>
                      <a:r>
                        <a:rPr lang="en-ZA" sz="1200" b="0" i="0" u="none" strike="noStrike" dirty="0" smtClean="0">
                          <a:solidFill>
                            <a:srgbClr val="000000"/>
                          </a:solidFill>
                          <a:latin typeface="Calibri"/>
                        </a:rPr>
                        <a:t>(-121/151)</a:t>
                      </a:r>
                      <a:endParaRPr lang="en-ZA" sz="1200" b="0" i="0" u="none" strike="noStrike" dirty="0">
                        <a:solidFill>
                          <a:srgbClr val="000000"/>
                        </a:solidFill>
                        <a:latin typeface="Calibri"/>
                      </a:endParaRP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panose="020F0502020204030204" pitchFamily="34" charset="0"/>
                          <a:cs typeface="Calibri" panose="020F0502020204030204" pitchFamily="34" charset="0"/>
                        </a:rPr>
                        <a:t>St</a:t>
                      </a:r>
                      <a:r>
                        <a:rPr lang="en-US" sz="1100" b="1" baseline="0" dirty="0" smtClean="0">
                          <a:solidFill>
                            <a:schemeClr val="tx1"/>
                          </a:solidFill>
                          <a:latin typeface="Calibri" panose="020F0502020204030204" pitchFamily="34" charset="0"/>
                          <a:cs typeface="Calibri" panose="020F0502020204030204" pitchFamily="34" charset="0"/>
                        </a:rPr>
                        <a:t> Albans </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chemeClr val="bg1"/>
                </a:solidFill>
                <a:latin typeface="Arial Black" panose="020B0A04020102020204" pitchFamily="34" charset="0"/>
              </a:rPr>
              <a:t>PERFORMANCE INDICATOR NOT ACHIEVED:</a:t>
            </a:r>
          </a:p>
          <a:p>
            <a:pPr>
              <a:spcAft>
                <a:spcPts val="600"/>
              </a:spcAft>
            </a:pPr>
            <a:r>
              <a:rPr lang="en-US" sz="2400" kern="0" dirty="0">
                <a:solidFill>
                  <a:schemeClr val="bg1"/>
                </a:solidFill>
                <a:latin typeface="Arial Black" panose="020B0A04020102020204" pitchFamily="34" charset="0"/>
              </a:rPr>
              <a:t>Percentage increase of victims participating in Restorative Justice programme </a:t>
            </a:r>
          </a:p>
          <a:p>
            <a:endParaRPr lang="en-GB" sz="3200" kern="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7134491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 xmlns:a16="http://schemas.microsoft.com/office/drawing/2014/main" id="{935013CF-ED1D-4C99-9BBC-342742B95A80}"/>
              </a:ext>
            </a:extLst>
          </p:cNvPr>
          <p:cNvSpPr/>
          <p:nvPr/>
        </p:nvSpPr>
        <p:spPr>
          <a:xfrm rot="5400000">
            <a:off x="4821169"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dirty="0">
              <a:solidFill>
                <a:prstClr val="white"/>
              </a:solidFill>
              <a:latin typeface="Calibri Light"/>
            </a:endParaRPr>
          </a:p>
        </p:txBody>
      </p:sp>
      <p:sp>
        <p:nvSpPr>
          <p:cNvPr id="9" name="TextBox 8"/>
          <p:cNvSpPr txBox="1"/>
          <p:nvPr/>
        </p:nvSpPr>
        <p:spPr>
          <a:xfrm>
            <a:off x="0" y="1488930"/>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a:t>
            </a:r>
            <a:r>
              <a:rPr lang="en-GB" sz="1800" b="1" kern="0" dirty="0" smtClean="0">
                <a:solidFill>
                  <a:prstClr val="black"/>
                </a:solidFill>
              </a:rPr>
              <a:t>4. PROJECT PLAN TO ADDRESS UNDER PERFORMANCE</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3888524322"/>
              </p:ext>
            </p:extLst>
          </p:nvPr>
        </p:nvGraphicFramePr>
        <p:xfrm>
          <a:off x="215900" y="2143117"/>
          <a:ext cx="10849770" cy="3626557"/>
        </p:xfrm>
        <a:graphic>
          <a:graphicData uri="http://schemas.openxmlformats.org/drawingml/2006/table">
            <a:tbl>
              <a:tblPr firstRow="1" bandRow="1"/>
              <a:tblGrid>
                <a:gridCol w="2654565">
                  <a:extLst>
                    <a:ext uri="{9D8B030D-6E8A-4147-A177-3AD203B41FA5}">
                      <a16:colId xmlns="" xmlns:a16="http://schemas.microsoft.com/office/drawing/2014/main" val="3171785473"/>
                    </a:ext>
                  </a:extLst>
                </a:gridCol>
                <a:gridCol w="1685343">
                  <a:extLst>
                    <a:ext uri="{9D8B030D-6E8A-4147-A177-3AD203B41FA5}">
                      <a16:colId xmlns="" xmlns:a16="http://schemas.microsoft.com/office/drawing/2014/main" val="3177246977"/>
                    </a:ext>
                  </a:extLst>
                </a:gridCol>
                <a:gridCol w="2169954">
                  <a:extLst>
                    <a:ext uri="{9D8B030D-6E8A-4147-A177-3AD203B41FA5}">
                      <a16:colId xmlns="" xmlns:a16="http://schemas.microsoft.com/office/drawing/2014/main" val="1905890460"/>
                    </a:ext>
                  </a:extLst>
                </a:gridCol>
                <a:gridCol w="2169954">
                  <a:extLst>
                    <a:ext uri="{9D8B030D-6E8A-4147-A177-3AD203B41FA5}">
                      <a16:colId xmlns="" xmlns:a16="http://schemas.microsoft.com/office/drawing/2014/main" val="551651354"/>
                    </a:ext>
                  </a:extLst>
                </a:gridCol>
                <a:gridCol w="2169954">
                  <a:extLst>
                    <a:ext uri="{9D8B030D-6E8A-4147-A177-3AD203B41FA5}">
                      <a16:colId xmlns="" xmlns:a16="http://schemas.microsoft.com/office/drawing/2014/main" val="106908959"/>
                    </a:ext>
                  </a:extLst>
                </a:gridCol>
              </a:tblGrid>
              <a:tr h="408614">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MANAGEMENT AREA</a:t>
                      </a:r>
                      <a:endParaRPr lang="en-US" sz="14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ACTIVITY / ACTIVITIES</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RESPONSIBILITY</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TIME FRAME</a:t>
                      </a:r>
                      <a:endParaRPr lang="en-US" sz="14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PROGRESS</a:t>
                      </a:r>
                      <a:endParaRPr lang="en-US" sz="14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extLst>
                  <a:ext uri="{0D108BD9-81ED-4DB2-BD59-A6C34878D82A}">
                    <a16:rowId xmlns="" xmlns:a16="http://schemas.microsoft.com/office/drawing/2014/main" val="2208647457"/>
                  </a:ext>
                </a:extLst>
              </a:tr>
              <a:tr h="440192">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effectLst/>
                          <a:latin typeface="Calibri Light" pitchFamily="34" charset="0"/>
                        </a:rPr>
                        <a:t>Amathole</a:t>
                      </a:r>
                    </a:p>
                    <a:p>
                      <a:pPr algn="ctr" fontAlgn="t"/>
                      <a:endParaRPr lang="en-US" sz="1100" b="1" i="0" u="none" strike="noStrike" dirty="0" smtClean="0">
                        <a:solidFill>
                          <a:srgbClr val="000000"/>
                        </a:solidFill>
                        <a:effectLst/>
                        <a:latin typeface="Calibri Light"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6">
                  <a:txBody>
                    <a:bodyPr/>
                    <a:lstStyle/>
                    <a:p>
                      <a:pPr algn="ctr"/>
                      <a:r>
                        <a:rPr lang="en-US" sz="1100" b="1" dirty="0" smtClean="0">
                          <a:solidFill>
                            <a:schemeClr val="tx1"/>
                          </a:solidFill>
                          <a:latin typeface="Calibri Light" pitchFamily="34" charset="0"/>
                        </a:rPr>
                        <a:t>Afford victims an opportunity to engage with offenders , parolees and</a:t>
                      </a:r>
                      <a:r>
                        <a:rPr lang="en-US" sz="1100" b="1" baseline="0" dirty="0" smtClean="0">
                          <a:solidFill>
                            <a:schemeClr val="tx1"/>
                          </a:solidFill>
                          <a:latin typeface="Calibri Light" pitchFamily="34" charset="0"/>
                        </a:rPr>
                        <a:t> probationers through the Restorative Justice Popgramme </a:t>
                      </a:r>
                      <a:endParaRPr lang="en-US" sz="1100" b="1" dirty="0">
                        <a:solidFill>
                          <a:schemeClr val="tx1"/>
                        </a:solidFill>
                        <a:latin typeface="Calibri Light"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6">
                  <a:txBody>
                    <a:bodyPr/>
                    <a:lstStyle/>
                    <a:p>
                      <a:pPr algn="ctr"/>
                      <a:r>
                        <a:rPr lang="en-US" sz="1100" b="1" dirty="0" smtClean="0">
                          <a:solidFill>
                            <a:schemeClr val="tx1"/>
                          </a:solidFill>
                          <a:latin typeface="Calibri Light" pitchFamily="34" charset="0"/>
                        </a:rPr>
                        <a:t>Area Commissioner </a:t>
                      </a:r>
                    </a:p>
                    <a:p>
                      <a:pPr algn="ctr"/>
                      <a:r>
                        <a:rPr lang="en-US" sz="1100" b="1" dirty="0" smtClean="0">
                          <a:solidFill>
                            <a:schemeClr val="tx1"/>
                          </a:solidFill>
                          <a:latin typeface="Calibri Light" pitchFamily="34" charset="0"/>
                        </a:rPr>
                        <a:t>Regional Head Corrections </a:t>
                      </a:r>
                    </a:p>
                    <a:p>
                      <a:pPr algn="ctr"/>
                      <a:r>
                        <a:rPr lang="en-US" sz="1100" b="1" dirty="0" smtClean="0">
                          <a:solidFill>
                            <a:schemeClr val="tx1"/>
                          </a:solidFill>
                          <a:latin typeface="Calibri Light" pitchFamily="34" charset="0"/>
                        </a:rPr>
                        <a:t>Regional Commissioner </a:t>
                      </a:r>
                      <a:endParaRPr lang="en-US" sz="1100" b="1" dirty="0">
                        <a:solidFill>
                          <a:schemeClr val="tx1"/>
                        </a:solidFill>
                        <a:latin typeface="Calibri Light"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6">
                  <a:txBody>
                    <a:bodyPr/>
                    <a:lstStyle/>
                    <a:p>
                      <a:pPr algn="ctr"/>
                      <a:r>
                        <a:rPr lang="en-US" sz="1100" b="1" dirty="0" smtClean="0">
                          <a:solidFill>
                            <a:schemeClr val="tx1"/>
                          </a:solidFill>
                          <a:latin typeface="Calibri Light" pitchFamily="34" charset="0"/>
                        </a:rPr>
                        <a:t>March</a:t>
                      </a:r>
                      <a:r>
                        <a:rPr lang="en-US" sz="1100" b="1" baseline="0" dirty="0" smtClean="0">
                          <a:solidFill>
                            <a:schemeClr val="tx1"/>
                          </a:solidFill>
                          <a:latin typeface="Calibri Light" pitchFamily="34" charset="0"/>
                        </a:rPr>
                        <a:t> 2021</a:t>
                      </a:r>
                      <a:endParaRPr lang="en-US" sz="1100" b="1" dirty="0">
                        <a:solidFill>
                          <a:schemeClr val="tx1"/>
                        </a:solidFill>
                        <a:latin typeface="Calibri Light"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6">
                  <a:txBody>
                    <a:bodyPr/>
                    <a:lstStyle/>
                    <a:p>
                      <a:pPr algn="ctr"/>
                      <a:r>
                        <a:rPr lang="en-ZA" sz="1100" b="1" dirty="0" smtClean="0">
                          <a:solidFill>
                            <a:schemeClr val="tx1"/>
                          </a:solidFill>
                          <a:latin typeface="Calibri Light" pitchFamily="34" charset="0"/>
                        </a:rPr>
                        <a:t>Due to COVID-19  Regulations Restorative Justice programmes remained suspended  as well as contact sessions with parolees/ probationers could not be conducted  effectively. Restorative Justice  processes will be increased under lockdown level 1 </a:t>
                      </a:r>
                    </a:p>
                    <a:p>
                      <a:pPr algn="ctr"/>
                      <a:endParaRPr lang="en-ZA" sz="1100" b="1" dirty="0" smtClean="0">
                        <a:solidFill>
                          <a:schemeClr val="tx1"/>
                        </a:solidFill>
                        <a:latin typeface="Calibri Light" pitchFamily="34" charset="0"/>
                      </a:endParaRPr>
                    </a:p>
                    <a:p>
                      <a:pPr algn="ctr"/>
                      <a:endParaRPr lang="en-US" sz="1100" b="1" dirty="0">
                        <a:solidFill>
                          <a:schemeClr val="tx1"/>
                        </a:solidFill>
                        <a:latin typeface="Calibri Light"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432134">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fontAlgn="t"/>
                      <a:r>
                        <a:rPr lang="en-US" sz="1100" b="1" i="0" u="none" strike="noStrike" dirty="0" smtClean="0">
                          <a:solidFill>
                            <a:srgbClr val="000000"/>
                          </a:solidFill>
                          <a:effectLst/>
                          <a:latin typeface="Calibri Light" pitchFamily="34" charset="0"/>
                        </a:rPr>
                        <a:t>East London</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chemeClr val="tx1"/>
                        </a:solidFill>
                        <a:latin typeface="Calibri Light"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796501867"/>
                  </a:ext>
                </a:extLst>
              </a:tr>
              <a:tr h="432134">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fontAlgn="t"/>
                      <a:r>
                        <a:rPr lang="en-US" sz="1100" b="1" i="0" u="none" strike="noStrike" dirty="0" smtClean="0">
                          <a:solidFill>
                            <a:srgbClr val="000000"/>
                          </a:solidFill>
                          <a:effectLst/>
                          <a:latin typeface="Calibri Light" pitchFamily="34" charset="0"/>
                        </a:rPr>
                        <a:t>Kirkwood</a:t>
                      </a:r>
                      <a:endParaRPr lang="en-US" sz="1100" b="1" i="0" u="none" strike="noStrike" dirty="0">
                        <a:solidFill>
                          <a:srgbClr val="000000"/>
                        </a:solidFill>
                        <a:effectLst/>
                        <a:latin typeface="Calibri Light"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chemeClr val="tx1"/>
                        </a:solidFill>
                        <a:latin typeface="Calibri Light"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950242310"/>
                  </a:ext>
                </a:extLst>
              </a:tr>
              <a:tr h="399693">
                <a:tc>
                  <a:txBody>
                    <a:bodyPr/>
                    <a:lstStyle/>
                    <a:p>
                      <a:pPr algn="ctr" fontAlgn="t"/>
                      <a:r>
                        <a:rPr lang="en-US" sz="1100" b="1" i="0" u="none" strike="noStrike" dirty="0" smtClean="0">
                          <a:solidFill>
                            <a:srgbClr val="000000"/>
                          </a:solidFill>
                          <a:effectLst/>
                          <a:latin typeface="Calibri Light" pitchFamily="34" charset="0"/>
                        </a:rPr>
                        <a:t>Mthatha</a:t>
                      </a:r>
                    </a:p>
                    <a:p>
                      <a:pPr algn="ctr" fontAlgn="t"/>
                      <a:endParaRPr lang="en-US" sz="1100" b="1" i="0" u="none" strike="noStrike" dirty="0">
                        <a:solidFill>
                          <a:srgbClr val="000000"/>
                        </a:solidFill>
                        <a:effectLst/>
                        <a:latin typeface="Calibri Light"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latin typeface="Calibri Light"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432134">
                <a:tc>
                  <a:txBody>
                    <a:bodyPr/>
                    <a:lstStyle/>
                    <a:p>
                      <a:pPr algn="ctr" fontAlgn="t"/>
                      <a:r>
                        <a:rPr lang="en-US" sz="1100" b="1" i="0" u="none" strike="noStrike" dirty="0" smtClean="0">
                          <a:solidFill>
                            <a:srgbClr val="000000"/>
                          </a:solidFill>
                          <a:effectLst/>
                          <a:latin typeface="Calibri Light" pitchFamily="34" charset="0"/>
                        </a:rPr>
                        <a:t>Sada</a:t>
                      </a:r>
                      <a:endParaRPr lang="en-US" sz="1100" b="1" i="0" u="none" strike="noStrike" dirty="0">
                        <a:solidFill>
                          <a:srgbClr val="000000"/>
                        </a:solidFill>
                        <a:effectLst/>
                        <a:latin typeface="Calibri Light"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latin typeface="Calibri Light"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1026998">
                <a:tc>
                  <a:txBody>
                    <a:bodyPr/>
                    <a:lstStyle/>
                    <a:p>
                      <a:pPr algn="ctr" fontAlgn="t"/>
                      <a:r>
                        <a:rPr lang="en-US" sz="1100" b="1" i="0" u="none" strike="noStrike" dirty="0" smtClean="0">
                          <a:solidFill>
                            <a:srgbClr val="000000"/>
                          </a:solidFill>
                          <a:effectLst/>
                          <a:latin typeface="Calibri Light" pitchFamily="34" charset="0"/>
                        </a:rPr>
                        <a:t>St. Albans</a:t>
                      </a:r>
                      <a:endParaRPr lang="en-US" sz="1100" b="1" i="0" u="none" strike="noStrike" dirty="0">
                        <a:solidFill>
                          <a:srgbClr val="000000"/>
                        </a:solidFill>
                        <a:effectLst/>
                        <a:latin typeface="Calibri Light"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latin typeface="Calibri Light"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rgbClr val="FFFFFF"/>
                </a:solidFill>
                <a:latin typeface="Arial Black" panose="020B0A04020102020204" pitchFamily="34" charset="0"/>
              </a:rPr>
              <a:t>PLAN TO ADDRESS UNDER PERFORMANCE:</a:t>
            </a:r>
          </a:p>
          <a:p>
            <a:pPr>
              <a:spcAft>
                <a:spcPts val="600"/>
              </a:spcAft>
            </a:pPr>
            <a:r>
              <a:rPr lang="en-US" sz="2400" kern="0" dirty="0" smtClean="0">
                <a:solidFill>
                  <a:schemeClr val="bg1"/>
                </a:solidFill>
                <a:latin typeface="Arial Black" panose="020B0A04020102020204" pitchFamily="34" charset="0"/>
              </a:rPr>
              <a:t>Percentage increase of victims participating in Restorative Justice programme </a:t>
            </a:r>
          </a:p>
          <a:p>
            <a:endParaRPr lang="en-GB" sz="3200" kern="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1215937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4821169"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dirty="0">
              <a:solidFill>
                <a:prstClr val="white"/>
              </a:solidFill>
              <a:latin typeface="Calibri Light"/>
            </a:endParaRPr>
          </a:p>
        </p:txBody>
      </p:sp>
      <p:sp>
        <p:nvSpPr>
          <p:cNvPr id="5" name="Title 1"/>
          <p:cNvSpPr txBox="1">
            <a:spLocks/>
          </p:cNvSpPr>
          <p:nvPr/>
        </p:nvSpPr>
        <p:spPr>
          <a:xfrm>
            <a:off x="63103" y="0"/>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chemeClr val="bg1"/>
                </a:solidFill>
                <a:latin typeface="Arial Black" panose="020B0A04020102020204" pitchFamily="34" charset="0"/>
              </a:rPr>
              <a:t>PERFORMANCE INDICATOR NOT ACHIEVED:</a:t>
            </a:r>
          </a:p>
          <a:p>
            <a:pPr>
              <a:spcAft>
                <a:spcPts val="600"/>
              </a:spcAft>
            </a:pPr>
            <a:r>
              <a:rPr lang="en-ZA" sz="2400" kern="0" dirty="0" smtClean="0">
                <a:solidFill>
                  <a:schemeClr val="bg1"/>
                </a:solidFill>
                <a:latin typeface="Arial Black" panose="020B0A04020102020204" pitchFamily="34" charset="0"/>
              </a:rPr>
              <a:t>Percentage increase of offenders, parolees and probationers participating in Restorative Justice Programme</a:t>
            </a:r>
            <a:endParaRPr lang="en-ZA" sz="3200" kern="0" dirty="0" smtClean="0">
              <a:solidFill>
                <a:schemeClr val="bg1"/>
              </a:solidFill>
              <a:latin typeface="Arial Black" panose="020B0A04020102020204" pitchFamily="34" charset="0"/>
            </a:endParaRPr>
          </a:p>
          <a:p>
            <a:endParaRPr lang="en-GB" sz="3200" kern="0" dirty="0">
              <a:solidFill>
                <a:schemeClr val="bg1"/>
              </a:solidFill>
              <a:latin typeface="Arial Black" panose="020B0A04020102020204" pitchFamily="34" charset="0"/>
            </a:endParaRPr>
          </a:p>
        </p:txBody>
      </p:sp>
      <p:sp>
        <p:nvSpPr>
          <p:cNvPr id="8" name="TextBox 7"/>
          <p:cNvSpPr txBox="1"/>
          <p:nvPr/>
        </p:nvSpPr>
        <p:spPr>
          <a:xfrm>
            <a:off x="266699" y="1479034"/>
            <a:ext cx="8928319"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1. REGIONAL TARGET VERSUS PERFORMANCE FOR </a:t>
            </a:r>
            <a:r>
              <a:rPr lang="en-GB" sz="1800" b="1" kern="0" dirty="0" smtClean="0">
                <a:solidFill>
                  <a:prstClr val="black"/>
                </a:solidFill>
              </a:rPr>
              <a:t>2</a:t>
            </a:r>
            <a:r>
              <a:rPr lang="en-GB" sz="1800" b="1" kern="0" baseline="30000" dirty="0" smtClean="0">
                <a:solidFill>
                  <a:prstClr val="black"/>
                </a:solidFill>
              </a:rPr>
              <a:t>nd</a:t>
            </a:r>
            <a:r>
              <a:rPr lang="en-GB" sz="1800" b="1" kern="0" dirty="0" smtClean="0">
                <a:solidFill>
                  <a:prstClr val="black"/>
                </a:solidFill>
              </a:rPr>
              <a:t> QUARTER </a:t>
            </a:r>
            <a:r>
              <a:rPr lang="en-GB" sz="1800" b="1" kern="0" dirty="0">
                <a:solidFill>
                  <a:prstClr val="black"/>
                </a:solidFill>
              </a:rPr>
              <a:t>(2020/2021) </a:t>
            </a:r>
            <a:endParaRPr lang="en-ZA" sz="1800" b="1" kern="0" dirty="0">
              <a:solidFill>
                <a:prstClr val="black"/>
              </a:solidFill>
            </a:endParaRPr>
          </a:p>
        </p:txBody>
      </p:sp>
      <p:sp>
        <p:nvSpPr>
          <p:cNvPr id="9" name="TextBox 8"/>
          <p:cNvSpPr txBox="1"/>
          <p:nvPr/>
        </p:nvSpPr>
        <p:spPr>
          <a:xfrm>
            <a:off x="266700" y="3125801"/>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a:t>
            </a:r>
            <a:r>
              <a:rPr lang="en-GB" sz="1800" b="1" kern="0" dirty="0" smtClean="0">
                <a:solidFill>
                  <a:prstClr val="black"/>
                </a:solidFill>
              </a:rPr>
              <a:t>2</a:t>
            </a:r>
            <a:r>
              <a:rPr lang="en-GB" sz="1800" b="1" kern="0" dirty="0">
                <a:solidFill>
                  <a:prstClr val="black"/>
                </a:solidFill>
              </a:rPr>
              <a:t>. SOURCE OF </a:t>
            </a:r>
            <a:r>
              <a:rPr lang="en-GB" sz="1800" b="1" kern="0" dirty="0" smtClean="0">
                <a:solidFill>
                  <a:prstClr val="black"/>
                </a:solidFill>
              </a:rPr>
              <a:t>UNDER-ACHIEVEMENT AT MANAGEMENT AREA LEVEL</a:t>
            </a:r>
            <a:endParaRPr lang="en-ZA" sz="1800" b="1" kern="0"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622361862"/>
              </p:ext>
            </p:extLst>
          </p:nvPr>
        </p:nvGraphicFramePr>
        <p:xfrm>
          <a:off x="152400" y="1848366"/>
          <a:ext cx="11772900" cy="1231358"/>
        </p:xfrm>
        <a:graphic>
          <a:graphicData uri="http://schemas.openxmlformats.org/drawingml/2006/table">
            <a:tbl>
              <a:tblPr firstRow="1" bandRow="1"/>
              <a:tblGrid>
                <a:gridCol w="1308100">
                  <a:extLst>
                    <a:ext uri="{9D8B030D-6E8A-4147-A177-3AD203B41FA5}">
                      <a16:colId xmlns:a16="http://schemas.microsoft.com/office/drawing/2014/main" xmlns="" val="3171785473"/>
                    </a:ext>
                  </a:extLst>
                </a:gridCol>
                <a:gridCol w="1308100">
                  <a:extLst>
                    <a:ext uri="{9D8B030D-6E8A-4147-A177-3AD203B41FA5}">
                      <a16:colId xmlns:a16="http://schemas.microsoft.com/office/drawing/2014/main" xmlns="" val="3307568538"/>
                    </a:ext>
                  </a:extLst>
                </a:gridCol>
                <a:gridCol w="1308100">
                  <a:extLst>
                    <a:ext uri="{9D8B030D-6E8A-4147-A177-3AD203B41FA5}">
                      <a16:colId xmlns:a16="http://schemas.microsoft.com/office/drawing/2014/main" xmlns="" val="3177246977"/>
                    </a:ext>
                  </a:extLst>
                </a:gridCol>
                <a:gridCol w="1308100">
                  <a:extLst>
                    <a:ext uri="{9D8B030D-6E8A-4147-A177-3AD203B41FA5}">
                      <a16:colId xmlns:a16="http://schemas.microsoft.com/office/drawing/2014/main" xmlns="" val="1905890460"/>
                    </a:ext>
                  </a:extLst>
                </a:gridCol>
                <a:gridCol w="1308100">
                  <a:extLst>
                    <a:ext uri="{9D8B030D-6E8A-4147-A177-3AD203B41FA5}">
                      <a16:colId xmlns:a16="http://schemas.microsoft.com/office/drawing/2014/main" xmlns="" val="551651354"/>
                    </a:ext>
                  </a:extLst>
                </a:gridCol>
                <a:gridCol w="1308100">
                  <a:extLst>
                    <a:ext uri="{9D8B030D-6E8A-4147-A177-3AD203B41FA5}">
                      <a16:colId xmlns:a16="http://schemas.microsoft.com/office/drawing/2014/main" xmlns="" val="106908959"/>
                    </a:ext>
                  </a:extLst>
                </a:gridCol>
                <a:gridCol w="1308100">
                  <a:extLst>
                    <a:ext uri="{9D8B030D-6E8A-4147-A177-3AD203B41FA5}">
                      <a16:colId xmlns:a16="http://schemas.microsoft.com/office/drawing/2014/main" xmlns="" val="2307743238"/>
                    </a:ext>
                  </a:extLst>
                </a:gridCol>
                <a:gridCol w="1308100">
                  <a:extLst>
                    <a:ext uri="{9D8B030D-6E8A-4147-A177-3AD203B41FA5}">
                      <a16:colId xmlns:a16="http://schemas.microsoft.com/office/drawing/2014/main" xmlns="" val="2723634297"/>
                    </a:ext>
                  </a:extLst>
                </a:gridCol>
                <a:gridCol w="1308100">
                  <a:extLst>
                    <a:ext uri="{9D8B030D-6E8A-4147-A177-3AD203B41FA5}">
                      <a16:colId xmlns:a16="http://schemas.microsoft.com/office/drawing/2014/main" xmlns="" val="971921"/>
                    </a:ext>
                  </a:extLst>
                </a:gridCol>
              </a:tblGrid>
              <a:tr h="514597">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REGION</a:t>
                      </a:r>
                      <a:endParaRPr lang="en-ZA" sz="1100" dirty="0">
                        <a:solidFill>
                          <a:schemeClr val="bg1"/>
                        </a:solidFil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JULY</a:t>
                      </a:r>
                      <a:r>
                        <a:rPr lang="en-ZA" sz="1100" baseline="0" dirty="0" smtClean="0">
                          <a:solidFill>
                            <a:schemeClr val="bg1"/>
                          </a:solidFill>
                        </a:rPr>
                        <a:t> </a:t>
                      </a:r>
                      <a:r>
                        <a:rPr lang="en-ZA" sz="1100" dirty="0" smtClean="0">
                          <a:solidFill>
                            <a:schemeClr val="bg1"/>
                          </a:solidFill>
                        </a:rPr>
                        <a:t>2020</a:t>
                      </a:r>
                      <a:br>
                        <a:rPr lang="en-ZA" sz="1100" dirty="0" smtClean="0">
                          <a:solidFill>
                            <a:schemeClr val="bg1"/>
                          </a:solidFill>
                        </a:rPr>
                      </a:br>
                      <a:r>
                        <a:rPr lang="en-ZA" sz="1100" dirty="0" smtClean="0">
                          <a:solidFill>
                            <a:schemeClr val="bg1"/>
                          </a:solidFill>
                        </a:rPr>
                        <a:t>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JULY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AUGUST</a:t>
                      </a:r>
                      <a:r>
                        <a:rPr lang="en-ZA" sz="1100" baseline="0" dirty="0" smtClean="0">
                          <a:solidFill>
                            <a:schemeClr val="bg1"/>
                          </a:solidFill>
                        </a:rPr>
                        <a:t> </a:t>
                      </a:r>
                      <a:r>
                        <a:rPr lang="en-ZA" sz="1100" dirty="0" smtClean="0">
                          <a:solidFill>
                            <a:schemeClr val="bg1"/>
                          </a:solidFill>
                        </a:rPr>
                        <a:t>2020</a:t>
                      </a:r>
                      <a:br>
                        <a:rPr lang="en-ZA" sz="1100" dirty="0" smtClean="0">
                          <a:solidFill>
                            <a:schemeClr val="bg1"/>
                          </a:solidFill>
                        </a:rPr>
                      </a:br>
                      <a:r>
                        <a:rPr lang="en-ZA" sz="1100" dirty="0" smtClean="0">
                          <a:solidFill>
                            <a:schemeClr val="bg1"/>
                          </a:solidFill>
                        </a:rPr>
                        <a:t>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AUGUST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SEPTEMBER 2020 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SEPTEMBER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Q2 TARGET: 2020-2021</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extLst>
                  <a:ext uri="{0D108BD9-81ED-4DB2-BD59-A6C34878D82A}">
                    <a16:rowId xmlns:a16="http://schemas.microsoft.com/office/drawing/2014/main" xmlns="" val="2208647457"/>
                  </a:ext>
                </a:extLst>
              </a:tr>
              <a:tr h="716761">
                <a:tc>
                  <a:txBody>
                    <a:bodyPr/>
                    <a:lstStyle/>
                    <a:p>
                      <a:r>
                        <a:rPr lang="en-ZA" sz="1100" b="1" dirty="0" smtClean="0">
                          <a:solidFill>
                            <a:schemeClr val="tx1"/>
                          </a:solidFill>
                          <a:latin typeface="Calibri Light" panose="020F0302020204030204" pitchFamily="34" charset="0"/>
                          <a:cs typeface="Calibri Light" panose="020F0302020204030204" pitchFamily="34" charset="0"/>
                        </a:rPr>
                        <a:t>Eastern Cape </a:t>
                      </a:r>
                      <a:endParaRPr lang="en-ZA"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200" b="1" i="0" u="none" strike="noStrike" dirty="0" smtClean="0">
                          <a:solidFill>
                            <a:srgbClr val="000000"/>
                          </a:solidFill>
                          <a:latin typeface="Calibri"/>
                        </a:rPr>
                        <a:t>3.00</a:t>
                      </a:r>
                      <a:r>
                        <a:rPr lang="en-ZA" sz="1200" b="1" i="0" u="none" strike="noStrike" dirty="0">
                          <a:solidFill>
                            <a:srgbClr val="000000"/>
                          </a:solidFill>
                          <a:latin typeface="Calibri"/>
                        </a:rPr>
                        <a:t>%</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200" b="1" i="0" u="none" strike="noStrike" dirty="0" smtClean="0">
                          <a:solidFill>
                            <a:srgbClr val="000000"/>
                          </a:solidFill>
                          <a:latin typeface="Calibri"/>
                        </a:rPr>
                        <a:t>69</a:t>
                      </a:r>
                      <a:endParaRPr lang="en-ZA" sz="1200" b="1" i="0" u="none" strike="noStrike" dirty="0">
                        <a:solidFill>
                          <a:srgbClr val="000000"/>
                        </a:solidFill>
                        <a:latin typeface="Calibri"/>
                      </a:endParaRP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200" b="1" i="0" u="none" strike="noStrike" dirty="0" smtClean="0">
                          <a:solidFill>
                            <a:srgbClr val="000000"/>
                          </a:solidFill>
                          <a:latin typeface="Calibri"/>
                        </a:rPr>
                        <a:t>3.00</a:t>
                      </a:r>
                      <a:r>
                        <a:rPr lang="en-ZA" sz="1200" b="1" i="0" u="none" strike="noStrike" dirty="0">
                          <a:solidFill>
                            <a:srgbClr val="000000"/>
                          </a:solidFill>
                          <a:latin typeface="Calibri"/>
                        </a:rPr>
                        <a:t>%</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200" b="1" i="0" u="none" strike="noStrike" dirty="0" smtClean="0">
                          <a:solidFill>
                            <a:srgbClr val="000000"/>
                          </a:solidFill>
                          <a:latin typeface="Calibri"/>
                        </a:rPr>
                        <a:t>103</a:t>
                      </a:r>
                      <a:endParaRPr lang="en-ZA" sz="1200" b="1" i="0" u="none" strike="noStrike" dirty="0">
                        <a:solidFill>
                          <a:srgbClr val="000000"/>
                        </a:solidFill>
                        <a:latin typeface="Calibri"/>
                      </a:endParaRP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200" b="1" i="0" u="none" strike="noStrike" dirty="0" smtClean="0">
                          <a:solidFill>
                            <a:srgbClr val="000000"/>
                          </a:solidFill>
                          <a:latin typeface="Calibri"/>
                        </a:rPr>
                        <a:t>3.00</a:t>
                      </a:r>
                      <a:r>
                        <a:rPr lang="en-ZA" sz="1200" b="1" i="0" u="none" strike="noStrike" dirty="0">
                          <a:solidFill>
                            <a:srgbClr val="000000"/>
                          </a:solidFill>
                          <a:latin typeface="Calibri"/>
                        </a:rPr>
                        <a:t>%</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200" b="1" i="0" u="none" strike="noStrike" dirty="0" smtClean="0">
                          <a:solidFill>
                            <a:srgbClr val="000000"/>
                          </a:solidFill>
                          <a:latin typeface="Calibri"/>
                        </a:rPr>
                        <a:t>128</a:t>
                      </a:r>
                      <a:endParaRPr lang="en-ZA" sz="1200" b="1" i="0" u="none" strike="noStrike" dirty="0">
                        <a:solidFill>
                          <a:srgbClr val="000000"/>
                        </a:solidFill>
                        <a:latin typeface="Calibri"/>
                      </a:endParaRP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fontAlgn="ctr"/>
                      <a:r>
                        <a:rPr lang="en-ZA" sz="1100" b="1" i="0" u="none" strike="noStrike" dirty="0" smtClean="0">
                          <a:solidFill>
                            <a:srgbClr val="000000"/>
                          </a:solidFill>
                          <a:latin typeface="Calibri"/>
                        </a:rPr>
                        <a:t>3.00%</a:t>
                      </a:r>
                      <a:endParaRPr lang="en-ZA" sz="1100" b="1" i="0" u="none" strike="noStrike" dirty="0">
                        <a:solidFill>
                          <a:srgbClr val="000000"/>
                        </a:solidFill>
                        <a:latin typeface="Calibri"/>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-79.91%</a:t>
                      </a:r>
                    </a:p>
                    <a:p>
                      <a:pPr algn="ctr"/>
                      <a:r>
                        <a:rPr lang="en-US" sz="1100" b="1" dirty="0" smtClean="0">
                          <a:solidFill>
                            <a:schemeClr val="tx1"/>
                          </a:solidFill>
                        </a:rPr>
                        <a:t>(-509/637)</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796501867"/>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277650539"/>
              </p:ext>
            </p:extLst>
          </p:nvPr>
        </p:nvGraphicFramePr>
        <p:xfrm>
          <a:off x="266699" y="3503600"/>
          <a:ext cx="11616264" cy="2910036"/>
        </p:xfrm>
        <a:graphic>
          <a:graphicData uri="http://schemas.openxmlformats.org/drawingml/2006/table">
            <a:tbl>
              <a:tblPr firstRow="1" bandRow="1"/>
              <a:tblGrid>
                <a:gridCol w="1290696">
                  <a:extLst>
                    <a:ext uri="{9D8B030D-6E8A-4147-A177-3AD203B41FA5}">
                      <a16:colId xmlns:a16="http://schemas.microsoft.com/office/drawing/2014/main" xmlns="" val="3171785473"/>
                    </a:ext>
                  </a:extLst>
                </a:gridCol>
                <a:gridCol w="1290696">
                  <a:extLst>
                    <a:ext uri="{9D8B030D-6E8A-4147-A177-3AD203B41FA5}">
                      <a16:colId xmlns:a16="http://schemas.microsoft.com/office/drawing/2014/main" xmlns="" val="3307568538"/>
                    </a:ext>
                  </a:extLst>
                </a:gridCol>
                <a:gridCol w="1290696">
                  <a:extLst>
                    <a:ext uri="{9D8B030D-6E8A-4147-A177-3AD203B41FA5}">
                      <a16:colId xmlns:a16="http://schemas.microsoft.com/office/drawing/2014/main" xmlns="" val="3177246977"/>
                    </a:ext>
                  </a:extLst>
                </a:gridCol>
                <a:gridCol w="1290696">
                  <a:extLst>
                    <a:ext uri="{9D8B030D-6E8A-4147-A177-3AD203B41FA5}">
                      <a16:colId xmlns:a16="http://schemas.microsoft.com/office/drawing/2014/main" xmlns="" val="1905890460"/>
                    </a:ext>
                  </a:extLst>
                </a:gridCol>
                <a:gridCol w="1290696">
                  <a:extLst>
                    <a:ext uri="{9D8B030D-6E8A-4147-A177-3AD203B41FA5}">
                      <a16:colId xmlns:a16="http://schemas.microsoft.com/office/drawing/2014/main" xmlns="" val="551651354"/>
                    </a:ext>
                  </a:extLst>
                </a:gridCol>
                <a:gridCol w="1290696">
                  <a:extLst>
                    <a:ext uri="{9D8B030D-6E8A-4147-A177-3AD203B41FA5}">
                      <a16:colId xmlns:a16="http://schemas.microsoft.com/office/drawing/2014/main" xmlns="" val="106908959"/>
                    </a:ext>
                  </a:extLst>
                </a:gridCol>
                <a:gridCol w="1290696">
                  <a:extLst>
                    <a:ext uri="{9D8B030D-6E8A-4147-A177-3AD203B41FA5}">
                      <a16:colId xmlns:a16="http://schemas.microsoft.com/office/drawing/2014/main" xmlns="" val="2307743238"/>
                    </a:ext>
                  </a:extLst>
                </a:gridCol>
                <a:gridCol w="1290696">
                  <a:extLst>
                    <a:ext uri="{9D8B030D-6E8A-4147-A177-3AD203B41FA5}">
                      <a16:colId xmlns:a16="http://schemas.microsoft.com/office/drawing/2014/main" xmlns="" val="2723634297"/>
                    </a:ext>
                  </a:extLst>
                </a:gridCol>
                <a:gridCol w="1290696">
                  <a:extLst>
                    <a:ext uri="{9D8B030D-6E8A-4147-A177-3AD203B41FA5}">
                      <a16:colId xmlns:a16="http://schemas.microsoft.com/office/drawing/2014/main" xmlns="" val="971921"/>
                    </a:ext>
                  </a:extLst>
                </a:gridCol>
              </a:tblGrid>
              <a:tr h="413886">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MANAGEMENT AREA</a:t>
                      </a:r>
                      <a:endParaRPr lang="en-ZA" sz="11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JULY 2020</a:t>
                      </a:r>
                      <a:br>
                        <a:rPr lang="en-ZA" sz="1100" b="1" kern="1200" dirty="0" smtClean="0">
                          <a:solidFill>
                            <a:schemeClr val="bg1"/>
                          </a:solidFill>
                          <a:latin typeface="Arial"/>
                          <a:ea typeface=""/>
                          <a:cs typeface="Arial"/>
                        </a:rPr>
                      </a:br>
                      <a:r>
                        <a:rPr lang="en-ZA" sz="1100" b="1" kern="1200" dirty="0" smtClean="0">
                          <a:solidFill>
                            <a:schemeClr val="bg1"/>
                          </a:solidFill>
                          <a:latin typeface="Arial"/>
                          <a:ea typeface=""/>
                          <a:cs typeface="Arial"/>
                        </a:rPr>
                        <a:t>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JULY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AUGUST 2020</a:t>
                      </a:r>
                      <a:br>
                        <a:rPr lang="en-ZA" sz="1100" b="1" kern="1200" dirty="0" smtClean="0">
                          <a:solidFill>
                            <a:schemeClr val="bg1"/>
                          </a:solidFill>
                          <a:latin typeface="Arial"/>
                          <a:ea typeface=""/>
                          <a:cs typeface="Arial"/>
                        </a:rPr>
                      </a:br>
                      <a:r>
                        <a:rPr lang="en-ZA" sz="1100" b="1" kern="1200" dirty="0" smtClean="0">
                          <a:solidFill>
                            <a:schemeClr val="bg1"/>
                          </a:solidFill>
                          <a:latin typeface="Arial"/>
                          <a:ea typeface=""/>
                          <a:cs typeface="Arial"/>
                        </a:rPr>
                        <a:t>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AUGUST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SEPTEMBER 2020 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SEPTEMBER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Q2 TARGET: 2020-2021</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xmlns="" val="2208647457"/>
                  </a:ext>
                </a:extLst>
              </a:tr>
              <a:tr h="413886">
                <a:tc>
                  <a:txBody>
                    <a:bodyPr/>
                    <a:lstStyle/>
                    <a:p>
                      <a:r>
                        <a:rPr lang="en-ZA" sz="1200" b="1" dirty="0" smtClean="0">
                          <a:solidFill>
                            <a:schemeClr val="tx1"/>
                          </a:solidFill>
                          <a:latin typeface="Calibri Light" panose="020F0302020204030204" pitchFamily="34" charset="0"/>
                          <a:cs typeface="Calibri Light" panose="020F0302020204030204" pitchFamily="34" charset="0"/>
                        </a:rPr>
                        <a:t>Amathole</a:t>
                      </a:r>
                      <a:endParaRPr lang="en-ZA" sz="12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200" b="1" i="0" u="none" strike="noStrike" dirty="0" smtClean="0">
                          <a:solidFill>
                            <a:srgbClr val="000000"/>
                          </a:solidFill>
                          <a:latin typeface="Calibri"/>
                        </a:rPr>
                        <a:t>3.00%</a:t>
                      </a:r>
                      <a:endParaRPr lang="en-ZA" sz="1200" b="1" i="0" u="none" strike="noStrike" dirty="0">
                        <a:solidFill>
                          <a:srgbClr val="000000"/>
                        </a:solidFill>
                        <a:latin typeface="Calibri"/>
                      </a:endParaRP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a:solidFill>
                            <a:srgbClr val="000000"/>
                          </a:solidFill>
                          <a:latin typeface="Calibri"/>
                        </a:rPr>
                        <a:t>0</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1" i="0" u="none" strike="noStrike" dirty="0" smtClean="0">
                          <a:solidFill>
                            <a:srgbClr val="000000"/>
                          </a:solidFill>
                          <a:latin typeface="Calibri"/>
                        </a:rPr>
                        <a:t>3.00%</a:t>
                      </a:r>
                      <a:endParaRPr lang="en-ZA" sz="1200" b="1" i="0" u="none" strike="noStrike" dirty="0">
                        <a:solidFill>
                          <a:srgbClr val="000000"/>
                        </a:solidFill>
                        <a:latin typeface="Calibri"/>
                      </a:endParaRP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a:solidFill>
                            <a:srgbClr val="000000"/>
                          </a:solidFill>
                          <a:latin typeface="Calibri"/>
                        </a:rPr>
                        <a:t>7</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fontAlgn="ctr"/>
                      <a:r>
                        <a:rPr lang="en-ZA" sz="1200" b="1" i="0" u="none" strike="noStrike" dirty="0" smtClean="0">
                          <a:solidFill>
                            <a:srgbClr val="000000"/>
                          </a:solidFill>
                          <a:latin typeface="Calibri"/>
                        </a:rPr>
                        <a:t>3.00%</a:t>
                      </a:r>
                      <a:endParaRPr lang="en-ZA" sz="1200" b="1" i="0" u="none" strike="noStrike" dirty="0">
                        <a:solidFill>
                          <a:srgbClr val="000000"/>
                        </a:solidFill>
                        <a:latin typeface="Calibri"/>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a:solidFill>
                            <a:srgbClr val="000000"/>
                          </a:solidFill>
                          <a:latin typeface="Calibri"/>
                        </a:rPr>
                        <a:t>2</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fontAlgn="ctr"/>
                      <a:r>
                        <a:rPr lang="en-ZA" sz="1100" b="1" i="0" u="none" strike="noStrike" dirty="0" smtClean="0">
                          <a:solidFill>
                            <a:srgbClr val="000000"/>
                          </a:solidFill>
                          <a:latin typeface="Calibri"/>
                        </a:rPr>
                        <a:t>3.00%</a:t>
                      </a:r>
                      <a:endParaRPr lang="en-ZA" sz="1100" b="1" i="0" u="none" strike="noStrike" dirty="0">
                        <a:solidFill>
                          <a:srgbClr val="000000"/>
                        </a:solidFill>
                        <a:latin typeface="Calibri"/>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smtClean="0">
                          <a:solidFill>
                            <a:srgbClr val="000000"/>
                          </a:solidFill>
                          <a:latin typeface="Calibri"/>
                        </a:rPr>
                        <a:t>-98.44%</a:t>
                      </a:r>
                    </a:p>
                    <a:p>
                      <a:pPr algn="ctr" fontAlgn="ctr"/>
                      <a:r>
                        <a:rPr lang="en-ZA" sz="1200" b="0" i="0" u="none" strike="noStrike" dirty="0" smtClean="0">
                          <a:solidFill>
                            <a:srgbClr val="000000"/>
                          </a:solidFill>
                          <a:latin typeface="Calibri"/>
                        </a:rPr>
                        <a:t>(-126/128)</a:t>
                      </a:r>
                      <a:endParaRPr lang="en-ZA" sz="1200" b="0" i="0" u="none" strike="noStrike" dirty="0">
                        <a:solidFill>
                          <a:srgbClr val="000000"/>
                        </a:solidFill>
                        <a:latin typeface="Calibri"/>
                      </a:endParaRP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796501867"/>
                  </a:ext>
                </a:extLst>
              </a:tr>
              <a:tr h="413886">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East London</a:t>
                      </a:r>
                      <a:r>
                        <a:rPr lang="en-US" sz="1100" b="1" baseline="0" dirty="0" smtClean="0">
                          <a:solidFill>
                            <a:schemeClr val="tx1"/>
                          </a:solidFill>
                          <a:latin typeface="Calibri Light" panose="020F0302020204030204" pitchFamily="34" charset="0"/>
                          <a:cs typeface="Calibri Light" panose="020F0302020204030204" pitchFamily="34" charset="0"/>
                        </a:rPr>
                        <a:t>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200" b="1" i="0" u="none" strike="noStrike" dirty="0" smtClean="0">
                          <a:solidFill>
                            <a:srgbClr val="000000"/>
                          </a:solidFill>
                          <a:latin typeface="Calibri"/>
                        </a:rPr>
                        <a:t>3.00%</a:t>
                      </a:r>
                      <a:endParaRPr lang="en-ZA" sz="1200" b="1" i="0" u="none" strike="noStrike" dirty="0">
                        <a:solidFill>
                          <a:srgbClr val="000000"/>
                        </a:solidFill>
                        <a:latin typeface="Calibri"/>
                      </a:endParaRP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a:solidFill>
                            <a:srgbClr val="000000"/>
                          </a:solidFill>
                          <a:latin typeface="Calibri"/>
                        </a:rPr>
                        <a:t>0</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1" i="0" u="none" strike="noStrike" dirty="0" smtClean="0">
                          <a:solidFill>
                            <a:srgbClr val="000000"/>
                          </a:solidFill>
                          <a:latin typeface="Calibri"/>
                        </a:rPr>
                        <a:t>3.00%</a:t>
                      </a:r>
                      <a:endParaRPr lang="en-ZA" sz="1200" b="1" i="0" u="none" strike="noStrike" dirty="0">
                        <a:solidFill>
                          <a:srgbClr val="000000"/>
                        </a:solidFill>
                        <a:latin typeface="Calibri"/>
                      </a:endParaRP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a:solidFill>
                            <a:srgbClr val="000000"/>
                          </a:solidFill>
                          <a:latin typeface="Calibri"/>
                        </a:rPr>
                        <a:t>0</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1" i="0" u="none" strike="noStrike" dirty="0" smtClean="0">
                          <a:solidFill>
                            <a:srgbClr val="000000"/>
                          </a:solidFill>
                          <a:latin typeface="Calibri"/>
                        </a:rPr>
                        <a:t>3.00%</a:t>
                      </a:r>
                      <a:endParaRPr lang="en-ZA" sz="1200" b="1" i="0" u="none" strike="noStrike" dirty="0">
                        <a:solidFill>
                          <a:srgbClr val="000000"/>
                        </a:solidFill>
                        <a:latin typeface="Calibri"/>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a:solidFill>
                            <a:srgbClr val="000000"/>
                          </a:solidFill>
                          <a:latin typeface="Calibri"/>
                        </a:rPr>
                        <a:t>7</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100" b="1" i="0" u="none" strike="noStrike" dirty="0" smtClean="0">
                          <a:solidFill>
                            <a:srgbClr val="000000"/>
                          </a:solidFill>
                          <a:latin typeface="Calibri"/>
                        </a:rPr>
                        <a:t>3.00%</a:t>
                      </a:r>
                      <a:endParaRPr lang="en-ZA" sz="1100" b="1" i="0" u="none" strike="noStrike" dirty="0">
                        <a:solidFill>
                          <a:srgbClr val="000000"/>
                        </a:solidFill>
                        <a:latin typeface="Calibri"/>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smtClean="0">
                          <a:solidFill>
                            <a:srgbClr val="000000"/>
                          </a:solidFill>
                          <a:latin typeface="Calibri"/>
                        </a:rPr>
                        <a:t>-90.67%</a:t>
                      </a:r>
                    </a:p>
                    <a:p>
                      <a:pPr algn="ctr" fontAlgn="ctr"/>
                      <a:r>
                        <a:rPr lang="en-ZA" sz="1200" b="0" i="0" u="none" strike="noStrike" dirty="0" smtClean="0">
                          <a:solidFill>
                            <a:srgbClr val="000000"/>
                          </a:solidFill>
                          <a:latin typeface="Calibri"/>
                        </a:rPr>
                        <a:t>(-68/75)</a:t>
                      </a:r>
                      <a:endParaRPr lang="en-ZA" sz="1200" b="0" i="0" u="none" strike="noStrike" dirty="0">
                        <a:solidFill>
                          <a:srgbClr val="000000"/>
                        </a:solidFill>
                        <a:latin typeface="Calibri"/>
                      </a:endParaRP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413886">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Kirkwood</a:t>
                      </a:r>
                      <a:r>
                        <a:rPr lang="en-US" sz="1100" b="1" baseline="0" dirty="0" smtClean="0">
                          <a:solidFill>
                            <a:schemeClr val="tx1"/>
                          </a:solidFill>
                          <a:latin typeface="Calibri Light" panose="020F0302020204030204" pitchFamily="34" charset="0"/>
                          <a:cs typeface="Calibri Light" panose="020F0302020204030204" pitchFamily="34" charset="0"/>
                        </a:rPr>
                        <a:t>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200" b="1" i="0" u="none" strike="noStrike" dirty="0" smtClean="0">
                          <a:solidFill>
                            <a:srgbClr val="000000"/>
                          </a:solidFill>
                          <a:latin typeface="Calibri"/>
                        </a:rPr>
                        <a:t>3.00%</a:t>
                      </a:r>
                      <a:endParaRPr lang="en-ZA" sz="1200" b="1" i="0" u="none" strike="noStrike" dirty="0">
                        <a:solidFill>
                          <a:srgbClr val="000000"/>
                        </a:solidFill>
                        <a:latin typeface="Calibri"/>
                      </a:endParaRP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a:solidFill>
                            <a:srgbClr val="000000"/>
                          </a:solidFill>
                          <a:latin typeface="Calibri"/>
                        </a:rPr>
                        <a:t>21</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1" i="0" u="none" strike="noStrike" dirty="0" smtClean="0">
                          <a:solidFill>
                            <a:srgbClr val="000000"/>
                          </a:solidFill>
                          <a:latin typeface="Calibri"/>
                        </a:rPr>
                        <a:t>3.00%</a:t>
                      </a:r>
                      <a:endParaRPr lang="en-ZA" sz="1200" b="1" i="0" u="none" strike="noStrike" dirty="0">
                        <a:solidFill>
                          <a:srgbClr val="000000"/>
                        </a:solidFill>
                        <a:latin typeface="Calibri"/>
                      </a:endParaRP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a:solidFill>
                            <a:srgbClr val="000000"/>
                          </a:solidFill>
                          <a:latin typeface="Calibri"/>
                        </a:rPr>
                        <a:t>33</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fontAlgn="ctr"/>
                      <a:r>
                        <a:rPr lang="en-ZA" sz="1200" b="1" i="0" u="none" strike="noStrike" dirty="0" smtClean="0">
                          <a:solidFill>
                            <a:srgbClr val="000000"/>
                          </a:solidFill>
                          <a:latin typeface="Calibri"/>
                        </a:rPr>
                        <a:t>3.00%</a:t>
                      </a:r>
                      <a:endParaRPr lang="en-ZA" sz="1200" b="1" i="0" u="none" strike="noStrike" dirty="0">
                        <a:solidFill>
                          <a:srgbClr val="000000"/>
                        </a:solidFill>
                        <a:latin typeface="Calibri"/>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a:solidFill>
                            <a:srgbClr val="000000"/>
                          </a:solidFill>
                          <a:latin typeface="Calibri"/>
                        </a:rPr>
                        <a:t>43</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fontAlgn="ctr"/>
                      <a:r>
                        <a:rPr lang="en-ZA" sz="1100" b="1" i="0" u="none" strike="noStrike" dirty="0" smtClean="0">
                          <a:solidFill>
                            <a:srgbClr val="000000"/>
                          </a:solidFill>
                          <a:latin typeface="Calibri"/>
                        </a:rPr>
                        <a:t>3.00%</a:t>
                      </a:r>
                      <a:endParaRPr lang="en-ZA" sz="1100" b="1" i="0" u="none" strike="noStrike" dirty="0">
                        <a:solidFill>
                          <a:srgbClr val="000000"/>
                        </a:solidFill>
                        <a:latin typeface="Calibri"/>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smtClean="0">
                          <a:solidFill>
                            <a:srgbClr val="000000"/>
                          </a:solidFill>
                          <a:latin typeface="Calibri"/>
                        </a:rPr>
                        <a:t>-2.27%</a:t>
                      </a:r>
                    </a:p>
                    <a:p>
                      <a:pPr algn="ctr" fontAlgn="ctr"/>
                      <a:r>
                        <a:rPr lang="en-ZA" sz="1200" b="0" i="0" u="none" strike="noStrike" dirty="0" smtClean="0">
                          <a:solidFill>
                            <a:srgbClr val="000000"/>
                          </a:solidFill>
                          <a:latin typeface="Calibri"/>
                        </a:rPr>
                        <a:t>(-1/44)</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950242310"/>
                  </a:ext>
                </a:extLst>
              </a:tr>
              <a:tr h="4138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Mthatha</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200" b="1" i="0" u="none" strike="noStrike" dirty="0" smtClean="0">
                          <a:solidFill>
                            <a:srgbClr val="000000"/>
                          </a:solidFill>
                          <a:latin typeface="Calibri"/>
                        </a:rPr>
                        <a:t>3.00%</a:t>
                      </a:r>
                      <a:endParaRPr lang="en-ZA" sz="1200" b="1" i="0" u="none" strike="noStrike" dirty="0">
                        <a:solidFill>
                          <a:srgbClr val="000000"/>
                        </a:solidFill>
                        <a:latin typeface="Calibri"/>
                      </a:endParaRP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a:solidFill>
                            <a:srgbClr val="000000"/>
                          </a:solidFill>
                          <a:latin typeface="Calibri"/>
                        </a:rPr>
                        <a:t>38</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1" i="0" u="none" strike="noStrike" dirty="0" smtClean="0">
                          <a:solidFill>
                            <a:srgbClr val="000000"/>
                          </a:solidFill>
                          <a:latin typeface="Calibri"/>
                        </a:rPr>
                        <a:t>3.00%</a:t>
                      </a:r>
                      <a:endParaRPr lang="en-ZA" sz="1200" b="1" i="0" u="none" strike="noStrike" dirty="0">
                        <a:solidFill>
                          <a:srgbClr val="000000"/>
                        </a:solidFill>
                        <a:latin typeface="Calibri"/>
                      </a:endParaRP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a:solidFill>
                            <a:srgbClr val="000000"/>
                          </a:solidFill>
                          <a:latin typeface="Calibri"/>
                        </a:rPr>
                        <a:t>45</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1" i="0" u="none" strike="noStrike" dirty="0" smtClean="0">
                          <a:solidFill>
                            <a:srgbClr val="000000"/>
                          </a:solidFill>
                          <a:latin typeface="Calibri"/>
                        </a:rPr>
                        <a:t>3.00%</a:t>
                      </a:r>
                      <a:endParaRPr lang="en-ZA" sz="1200" b="1" i="0" u="none" strike="noStrike" dirty="0">
                        <a:solidFill>
                          <a:srgbClr val="000000"/>
                        </a:solidFill>
                        <a:latin typeface="Calibri"/>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a:solidFill>
                            <a:srgbClr val="000000"/>
                          </a:solidFill>
                          <a:latin typeface="Calibri"/>
                        </a:rPr>
                        <a:t>52</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100" b="1" i="0" u="none" strike="noStrike" dirty="0" smtClean="0">
                          <a:solidFill>
                            <a:srgbClr val="000000"/>
                          </a:solidFill>
                          <a:latin typeface="Calibri"/>
                        </a:rPr>
                        <a:t>3.00%</a:t>
                      </a:r>
                      <a:endParaRPr lang="en-ZA" sz="1100" b="1" i="0" u="none" strike="noStrike" dirty="0">
                        <a:solidFill>
                          <a:srgbClr val="000000"/>
                        </a:solidFill>
                        <a:latin typeface="Calibri"/>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smtClean="0">
                          <a:solidFill>
                            <a:srgbClr val="000000"/>
                          </a:solidFill>
                          <a:latin typeface="Calibri"/>
                        </a:rPr>
                        <a:t>-74.26%</a:t>
                      </a:r>
                    </a:p>
                    <a:p>
                      <a:pPr algn="ctr" fontAlgn="ctr"/>
                      <a:r>
                        <a:rPr lang="en-ZA" sz="1200" b="0" i="0" u="none" strike="noStrike" dirty="0" smtClean="0">
                          <a:solidFill>
                            <a:srgbClr val="000000"/>
                          </a:solidFill>
                          <a:latin typeface="Calibri"/>
                        </a:rPr>
                        <a:t>(-150/202)</a:t>
                      </a:r>
                      <a:endParaRPr lang="en-ZA" sz="1200" b="0" i="0" u="none" strike="noStrike" dirty="0">
                        <a:solidFill>
                          <a:srgbClr val="000000"/>
                        </a:solidFill>
                        <a:latin typeface="Calibri"/>
                      </a:endParaRP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4138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Sada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200" b="1" i="0" u="none" strike="noStrike" dirty="0" smtClean="0">
                          <a:solidFill>
                            <a:srgbClr val="000000"/>
                          </a:solidFill>
                          <a:latin typeface="Calibri"/>
                        </a:rPr>
                        <a:t>3.00%</a:t>
                      </a:r>
                      <a:endParaRPr lang="en-ZA" sz="1200" b="1" i="0" u="none" strike="noStrike" dirty="0">
                        <a:solidFill>
                          <a:srgbClr val="000000"/>
                        </a:solidFill>
                        <a:latin typeface="Calibri"/>
                      </a:endParaRP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a:solidFill>
                            <a:srgbClr val="000000"/>
                          </a:solidFill>
                          <a:latin typeface="Calibri"/>
                        </a:rPr>
                        <a:t>0</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1" i="0" u="none" strike="noStrike" dirty="0" smtClean="0">
                          <a:solidFill>
                            <a:srgbClr val="000000"/>
                          </a:solidFill>
                          <a:latin typeface="Calibri"/>
                        </a:rPr>
                        <a:t>3.00%</a:t>
                      </a:r>
                      <a:endParaRPr lang="en-ZA" sz="1200" b="1" i="0" u="none" strike="noStrike" dirty="0">
                        <a:solidFill>
                          <a:srgbClr val="000000"/>
                        </a:solidFill>
                        <a:latin typeface="Calibri"/>
                      </a:endParaRP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a:solidFill>
                            <a:srgbClr val="000000"/>
                          </a:solidFill>
                          <a:latin typeface="Calibri"/>
                        </a:rPr>
                        <a:t>1</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fontAlgn="ctr"/>
                      <a:r>
                        <a:rPr lang="en-ZA" sz="1200" b="1" i="0" u="none" strike="noStrike" dirty="0" smtClean="0">
                          <a:solidFill>
                            <a:srgbClr val="000000"/>
                          </a:solidFill>
                          <a:latin typeface="Calibri"/>
                        </a:rPr>
                        <a:t>3.00%</a:t>
                      </a:r>
                      <a:endParaRPr lang="en-ZA" sz="1200" b="1" i="0" u="none" strike="noStrike" dirty="0">
                        <a:solidFill>
                          <a:srgbClr val="000000"/>
                        </a:solidFill>
                        <a:latin typeface="Calibri"/>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a:solidFill>
                            <a:srgbClr val="000000"/>
                          </a:solidFill>
                          <a:latin typeface="Calibri"/>
                        </a:rPr>
                        <a:t>8</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fontAlgn="ctr"/>
                      <a:r>
                        <a:rPr lang="en-ZA" sz="1100" b="1" i="0" u="none" strike="noStrike" dirty="0" smtClean="0">
                          <a:solidFill>
                            <a:srgbClr val="000000"/>
                          </a:solidFill>
                          <a:latin typeface="Calibri"/>
                        </a:rPr>
                        <a:t>3.00%</a:t>
                      </a:r>
                      <a:endParaRPr lang="en-ZA" sz="1100" b="1" i="0" u="none" strike="noStrike" dirty="0">
                        <a:solidFill>
                          <a:srgbClr val="000000"/>
                        </a:solidFill>
                        <a:latin typeface="Calibri"/>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smtClean="0">
                          <a:solidFill>
                            <a:srgbClr val="000000"/>
                          </a:solidFill>
                          <a:latin typeface="Calibri"/>
                        </a:rPr>
                        <a:t>-91.92%</a:t>
                      </a:r>
                    </a:p>
                    <a:p>
                      <a:pPr algn="ctr" fontAlgn="ctr"/>
                      <a:r>
                        <a:rPr lang="en-ZA" sz="1200" b="0" i="0" u="none" strike="noStrike" dirty="0" smtClean="0">
                          <a:solidFill>
                            <a:srgbClr val="000000"/>
                          </a:solidFill>
                          <a:latin typeface="Calibri"/>
                        </a:rPr>
                        <a:t>(-91/99)</a:t>
                      </a:r>
                      <a:endParaRPr lang="en-ZA" sz="1200" b="0" i="0" u="none" strike="noStrike" dirty="0">
                        <a:solidFill>
                          <a:srgbClr val="000000"/>
                        </a:solidFill>
                        <a:latin typeface="Calibri"/>
                      </a:endParaRP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3418693148"/>
                  </a:ext>
                </a:extLst>
              </a:tr>
              <a:tr h="413886">
                <a:tc>
                  <a:txBody>
                    <a:bodyPr/>
                    <a:lstStyle/>
                    <a:p>
                      <a:r>
                        <a:rPr lang="en-ZA" sz="1200" b="1" dirty="0" smtClean="0">
                          <a:solidFill>
                            <a:schemeClr val="tx1"/>
                          </a:solidFill>
                          <a:latin typeface="Calibri Light" panose="020F0302020204030204" pitchFamily="34" charset="0"/>
                          <a:cs typeface="Calibri Light" panose="020F0302020204030204" pitchFamily="34" charset="0"/>
                        </a:rPr>
                        <a:t>St Albans</a:t>
                      </a:r>
                      <a:endParaRPr lang="en-ZA" sz="12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200" b="1" i="0" u="none" strike="noStrike" dirty="0" smtClean="0">
                          <a:solidFill>
                            <a:srgbClr val="000000"/>
                          </a:solidFill>
                          <a:latin typeface="Calibri"/>
                        </a:rPr>
                        <a:t>3.00%</a:t>
                      </a:r>
                      <a:endParaRPr lang="en-ZA" sz="1200" b="1" i="0" u="none" strike="noStrike" dirty="0">
                        <a:solidFill>
                          <a:srgbClr val="000000"/>
                        </a:solidFill>
                        <a:latin typeface="Calibri"/>
                      </a:endParaRP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a:solidFill>
                            <a:srgbClr val="000000"/>
                          </a:solidFill>
                          <a:latin typeface="Calibri"/>
                        </a:rPr>
                        <a:t>10</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1" i="0" u="none" strike="noStrike" dirty="0" smtClean="0">
                          <a:solidFill>
                            <a:srgbClr val="000000"/>
                          </a:solidFill>
                          <a:latin typeface="Calibri"/>
                        </a:rPr>
                        <a:t>3.00%</a:t>
                      </a:r>
                      <a:endParaRPr lang="en-ZA" sz="1200" b="1" i="0" u="none" strike="noStrike" dirty="0">
                        <a:solidFill>
                          <a:srgbClr val="000000"/>
                        </a:solidFill>
                        <a:latin typeface="Calibri"/>
                      </a:endParaRP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a:solidFill>
                            <a:srgbClr val="000000"/>
                          </a:solidFill>
                          <a:latin typeface="Calibri"/>
                        </a:rPr>
                        <a:t>17</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fontAlgn="ctr"/>
                      <a:r>
                        <a:rPr lang="en-ZA" sz="1200" b="1" i="0" u="none" strike="noStrike" dirty="0" smtClean="0">
                          <a:solidFill>
                            <a:srgbClr val="000000"/>
                          </a:solidFill>
                          <a:latin typeface="Calibri"/>
                        </a:rPr>
                        <a:t>3.00%</a:t>
                      </a:r>
                      <a:endParaRPr lang="en-ZA" sz="1200" b="1" i="0" u="none" strike="noStrike" dirty="0">
                        <a:solidFill>
                          <a:srgbClr val="000000"/>
                        </a:solidFill>
                        <a:latin typeface="Calibri"/>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a:solidFill>
                            <a:srgbClr val="000000"/>
                          </a:solidFill>
                          <a:latin typeface="Calibri"/>
                        </a:rPr>
                        <a:t>16</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fontAlgn="ctr"/>
                      <a:r>
                        <a:rPr lang="en-ZA" sz="1100" b="1" i="0" u="none" strike="noStrike" dirty="0" smtClean="0">
                          <a:solidFill>
                            <a:srgbClr val="000000"/>
                          </a:solidFill>
                          <a:latin typeface="Calibri"/>
                        </a:rPr>
                        <a:t>3.00%</a:t>
                      </a:r>
                      <a:endParaRPr lang="en-ZA" sz="1100" b="1" i="0" u="none" strike="noStrike" dirty="0">
                        <a:solidFill>
                          <a:srgbClr val="000000"/>
                        </a:solidFill>
                        <a:latin typeface="Calibri"/>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ZA" sz="1200" b="0" i="0" u="none" strike="noStrike" dirty="0" smtClean="0">
                          <a:solidFill>
                            <a:srgbClr val="000000"/>
                          </a:solidFill>
                          <a:latin typeface="Calibri"/>
                        </a:rPr>
                        <a:t>-82.02%</a:t>
                      </a:r>
                    </a:p>
                    <a:p>
                      <a:pPr algn="ctr" fontAlgn="ctr"/>
                      <a:r>
                        <a:rPr lang="en-ZA" sz="1200" b="0" i="0" u="none" strike="noStrike" dirty="0" smtClean="0">
                          <a:solidFill>
                            <a:srgbClr val="000000"/>
                          </a:solidFill>
                          <a:latin typeface="Calibri"/>
                        </a:rPr>
                        <a:t>(-73/89)</a:t>
                      </a:r>
                      <a:endParaRPr lang="en-ZA" sz="1200" b="0" i="0" u="none" strike="noStrike" dirty="0">
                        <a:solidFill>
                          <a:srgbClr val="000000"/>
                        </a:solidFill>
                        <a:latin typeface="Calibri"/>
                      </a:endParaRP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694879642"/>
                  </a:ext>
                </a:extLst>
              </a:tr>
            </a:tbl>
          </a:graphicData>
        </a:graphic>
      </p:graphicFrame>
    </p:spTree>
    <p:extLst>
      <p:ext uri="{BB962C8B-B14F-4D97-AF65-F5344CB8AC3E}">
        <p14:creationId xmlns:p14="http://schemas.microsoft.com/office/powerpoint/2010/main" val="9900664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4821169"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dirty="0">
              <a:solidFill>
                <a:prstClr val="white"/>
              </a:solidFill>
              <a:latin typeface="Calibri Light"/>
            </a:endParaRPr>
          </a:p>
        </p:txBody>
      </p:sp>
      <p:sp>
        <p:nvSpPr>
          <p:cNvPr id="9" name="TextBox 8"/>
          <p:cNvSpPr txBox="1"/>
          <p:nvPr/>
        </p:nvSpPr>
        <p:spPr>
          <a:xfrm>
            <a:off x="-228600" y="1673596"/>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a:t>
            </a:r>
            <a:r>
              <a:rPr lang="en-GB" sz="1800" b="1" kern="0" dirty="0" smtClean="0">
                <a:solidFill>
                  <a:prstClr val="black"/>
                </a:solidFill>
              </a:rPr>
              <a:t>3. </a:t>
            </a:r>
            <a:r>
              <a:rPr lang="en-GB" sz="1800" b="1" kern="0" dirty="0">
                <a:solidFill>
                  <a:prstClr val="black"/>
                </a:solidFill>
              </a:rPr>
              <a:t>SOURCE OF </a:t>
            </a:r>
            <a:r>
              <a:rPr lang="en-GB" sz="1800" b="1" kern="0" dirty="0" smtClean="0">
                <a:solidFill>
                  <a:prstClr val="black"/>
                </a:solidFill>
              </a:rPr>
              <a:t>UNDER-ACHIEVEMENT AT CORRECTIONAL CENTRE LEVEL</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1789494272"/>
              </p:ext>
            </p:extLst>
          </p:nvPr>
        </p:nvGraphicFramePr>
        <p:xfrm>
          <a:off x="215900" y="2042928"/>
          <a:ext cx="11518899" cy="3305122"/>
        </p:xfrm>
        <a:graphic>
          <a:graphicData uri="http://schemas.openxmlformats.org/drawingml/2006/table">
            <a:tbl>
              <a:tblPr firstRow="1" bandRow="1"/>
              <a:tblGrid>
                <a:gridCol w="1271588">
                  <a:extLst>
                    <a:ext uri="{9D8B030D-6E8A-4147-A177-3AD203B41FA5}">
                      <a16:colId xmlns:a16="http://schemas.microsoft.com/office/drawing/2014/main" xmlns="" val="3171785473"/>
                    </a:ext>
                  </a:extLst>
                </a:gridCol>
                <a:gridCol w="2019526">
                  <a:extLst>
                    <a:ext uri="{9D8B030D-6E8A-4147-A177-3AD203B41FA5}">
                      <a16:colId xmlns:a16="http://schemas.microsoft.com/office/drawing/2014/main" xmlns="" val="3307568538"/>
                    </a:ext>
                  </a:extLst>
                </a:gridCol>
                <a:gridCol w="1645557">
                  <a:extLst>
                    <a:ext uri="{9D8B030D-6E8A-4147-A177-3AD203B41FA5}">
                      <a16:colId xmlns:a16="http://schemas.microsoft.com/office/drawing/2014/main" xmlns="" val="3177246977"/>
                    </a:ext>
                  </a:extLst>
                </a:gridCol>
                <a:gridCol w="1645557">
                  <a:extLst>
                    <a:ext uri="{9D8B030D-6E8A-4147-A177-3AD203B41FA5}">
                      <a16:colId xmlns:a16="http://schemas.microsoft.com/office/drawing/2014/main" xmlns="" val="1905890460"/>
                    </a:ext>
                  </a:extLst>
                </a:gridCol>
                <a:gridCol w="1645557">
                  <a:extLst>
                    <a:ext uri="{9D8B030D-6E8A-4147-A177-3AD203B41FA5}">
                      <a16:colId xmlns:a16="http://schemas.microsoft.com/office/drawing/2014/main" xmlns="" val="551651354"/>
                    </a:ext>
                  </a:extLst>
                </a:gridCol>
                <a:gridCol w="1645557">
                  <a:extLst>
                    <a:ext uri="{9D8B030D-6E8A-4147-A177-3AD203B41FA5}">
                      <a16:colId xmlns:a16="http://schemas.microsoft.com/office/drawing/2014/main" xmlns="" val="106908959"/>
                    </a:ext>
                  </a:extLst>
                </a:gridCol>
                <a:gridCol w="1645557">
                  <a:extLst>
                    <a:ext uri="{9D8B030D-6E8A-4147-A177-3AD203B41FA5}">
                      <a16:colId xmlns:a16="http://schemas.microsoft.com/office/drawing/2014/main" xmlns="" val="2307743238"/>
                    </a:ext>
                  </a:extLst>
                </a:gridCol>
              </a:tblGrid>
              <a:tr h="375654">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Q2 TARGET 2020/21</a:t>
                      </a:r>
                      <a:endParaRPr lang="en-US" sz="12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QUARTER 2</a:t>
                      </a:r>
                      <a:br>
                        <a:rPr lang="en-US" sz="1200" b="1" kern="1200" dirty="0" smtClean="0">
                          <a:solidFill>
                            <a:schemeClr val="bg1"/>
                          </a:solidFill>
                          <a:latin typeface="Arial"/>
                          <a:ea typeface=""/>
                          <a:cs typeface="Arial"/>
                        </a:rPr>
                      </a:br>
                      <a:r>
                        <a:rPr lang="en-US" sz="1200" b="1" kern="1200" dirty="0" smtClean="0">
                          <a:solidFill>
                            <a:schemeClr val="bg1"/>
                          </a:solidFill>
                          <a:latin typeface="Arial"/>
                          <a:ea typeface=""/>
                          <a:cs typeface="Arial"/>
                        </a:rPr>
                        <a:t>PERFORMANCE</a:t>
                      </a:r>
                      <a:endParaRPr lang="en-US" sz="1200" b="1" kern="1200" dirty="0">
                        <a:solidFill>
                          <a:schemeClr val="bg1"/>
                        </a:solidFill>
                        <a:latin typeface="Arial"/>
                        <a:ea typeface=""/>
                        <a:cs typeface="Arial"/>
                      </a:endParaRP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000" b="1" kern="1200" dirty="0" smtClean="0">
                          <a:solidFill>
                            <a:schemeClr val="bg1"/>
                          </a:solidFill>
                          <a:latin typeface="Arial"/>
                          <a:ea typeface=""/>
                          <a:cs typeface="Arial"/>
                        </a:rPr>
                        <a:t>MANAGEMENT AREAS THAT CONTRIBUTED TOWARDS UNDER-ACHIEVEMENT </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CORRECTIONAL CENTRE</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REASONS FOR UNDER</a:t>
                      </a:r>
                    </a:p>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PERFORMANCE</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ROOT CAUSES</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ASSOCIATED RISKS </a:t>
                      </a:r>
                      <a:endParaRPr lang="en-ZA"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xmlns="" val="2208647457"/>
                  </a:ext>
                </a:extLst>
              </a:tr>
              <a:tr h="766947">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fontAlgn="ctr"/>
                      <a:r>
                        <a:rPr lang="en-ZA" sz="1100" b="1" i="0" u="none" strike="noStrike" dirty="0" smtClean="0">
                          <a:solidFill>
                            <a:srgbClr val="000000"/>
                          </a:solidFill>
                          <a:latin typeface="Calibri"/>
                        </a:rPr>
                        <a:t>3.00%</a:t>
                      </a:r>
                      <a:endParaRPr lang="en-ZA" sz="1100" b="1" i="0" u="none" strike="noStrike" dirty="0">
                        <a:solidFill>
                          <a:srgbClr val="000000"/>
                        </a:solidFill>
                        <a:latin typeface="Calibri"/>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200" b="0" i="0" u="none" strike="noStrike" dirty="0" smtClean="0">
                          <a:solidFill>
                            <a:srgbClr val="000000"/>
                          </a:solidFill>
                          <a:latin typeface="Calibri"/>
                        </a:rPr>
                        <a:t>-98.44%</a:t>
                      </a:r>
                    </a:p>
                    <a:p>
                      <a:pPr algn="ctr" fontAlgn="ctr"/>
                      <a:r>
                        <a:rPr lang="en-ZA" sz="1200" b="0" i="0" u="none" strike="noStrike" dirty="0" smtClean="0">
                          <a:solidFill>
                            <a:srgbClr val="000000"/>
                          </a:solidFill>
                          <a:latin typeface="Calibri"/>
                        </a:rPr>
                        <a:t>(-126/128)</a:t>
                      </a:r>
                      <a:endParaRPr lang="en-ZA" sz="1200" b="0" i="0" u="none" strike="noStrike" dirty="0">
                        <a:solidFill>
                          <a:srgbClr val="000000"/>
                        </a:solidFill>
                        <a:latin typeface="Calibri"/>
                      </a:endParaRP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panose="020F0502020204030204" pitchFamily="34" charset="0"/>
                          <a:cs typeface="Calibri" panose="020F0502020204030204" pitchFamily="34" charset="0"/>
                        </a:rPr>
                        <a:t>Amathole</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6">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panose="020F0502020204030204" pitchFamily="34" charset="0"/>
                          <a:cs typeface="Calibri" panose="020F0502020204030204" pitchFamily="34" charset="0"/>
                        </a:rPr>
                        <a:t>All Centres</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6">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panose="020F0502020204030204" pitchFamily="34" charset="0"/>
                          <a:cs typeface="Calibri" panose="020F0502020204030204" pitchFamily="34" charset="0"/>
                        </a:rPr>
                        <a:t>Restorative Justice programme affected by lockdown regulations for COVID-19</a:t>
                      </a:r>
                    </a:p>
                  </a:txBody>
                  <a:tcPr marT="45721" marB="45721"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6">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panose="020F0502020204030204" pitchFamily="34" charset="0"/>
                          <a:cs typeface="Calibri" panose="020F0502020204030204" pitchFamily="34" charset="0"/>
                        </a:rPr>
                        <a:t>Facilitate Restorative Justice programme at relevant level as per regulations </a:t>
                      </a:r>
                      <a:endParaRPr lang="en-US" sz="1100" b="1" dirty="0">
                        <a:solidFill>
                          <a:schemeClr val="tx1"/>
                        </a:solidFill>
                        <a:latin typeface="Calibri" panose="020F0502020204030204" pitchFamily="34" charset="0"/>
                        <a:cs typeface="Calibri" panose="020F0502020204030204" pitchFamily="34" charset="0"/>
                      </a:endParaRPr>
                    </a:p>
                  </a:txBody>
                  <a:tcPr marT="45721" marB="45721"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6">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panose="020F0502020204030204" pitchFamily="34" charset="0"/>
                          <a:cs typeface="Calibri" panose="020F0502020204030204" pitchFamily="34" charset="0"/>
                        </a:rPr>
                        <a:t>Restorative justice programme affected by lockdown</a:t>
                      </a:r>
                    </a:p>
                  </a:txBody>
                  <a:tcPr marT="45721" marB="45721"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796501867"/>
                  </a:ext>
                </a:extLst>
              </a:tr>
              <a:tr h="360040">
                <a:tc>
                  <a:txBody>
                    <a:bodyPr/>
                    <a:lstStyle/>
                    <a:p>
                      <a:pPr algn="ctr" fontAlgn="ctr"/>
                      <a:r>
                        <a:rPr lang="en-ZA" sz="1100" b="1" i="0" u="none" strike="noStrike" dirty="0" smtClean="0">
                          <a:solidFill>
                            <a:srgbClr val="000000"/>
                          </a:solidFill>
                          <a:latin typeface="Calibri"/>
                        </a:rPr>
                        <a:t>3.00%</a:t>
                      </a:r>
                      <a:endParaRPr lang="en-ZA" sz="1100" b="1" i="0" u="none" strike="noStrike" dirty="0">
                        <a:solidFill>
                          <a:srgbClr val="000000"/>
                        </a:solidFill>
                        <a:latin typeface="Calibri"/>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200" b="0" i="0" u="none" strike="noStrike" dirty="0" smtClean="0">
                          <a:solidFill>
                            <a:srgbClr val="000000"/>
                          </a:solidFill>
                          <a:latin typeface="Calibri"/>
                        </a:rPr>
                        <a:t>-90.67%</a:t>
                      </a:r>
                    </a:p>
                    <a:p>
                      <a:pPr algn="ctr" fontAlgn="ctr"/>
                      <a:r>
                        <a:rPr lang="en-ZA" sz="1200" b="0" i="0" u="none" strike="noStrike" dirty="0" smtClean="0">
                          <a:solidFill>
                            <a:srgbClr val="000000"/>
                          </a:solidFill>
                          <a:latin typeface="Calibri"/>
                        </a:rPr>
                        <a:t>(-68/75)</a:t>
                      </a:r>
                      <a:endParaRPr lang="en-ZA" sz="1200" b="0" i="0" u="none" strike="noStrike" dirty="0">
                        <a:solidFill>
                          <a:srgbClr val="000000"/>
                        </a:solidFill>
                        <a:latin typeface="Calibri"/>
                      </a:endParaRP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panose="020F0502020204030204" pitchFamily="34" charset="0"/>
                          <a:cs typeface="Calibri" panose="020F0502020204030204" pitchFamily="34" charset="0"/>
                        </a:rPr>
                        <a:t>East London</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endParaRPr lang="en-US" dirty="0">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endParaRPr lang="en-US" dirty="0">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426328">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fontAlgn="ctr"/>
                      <a:r>
                        <a:rPr lang="en-ZA" sz="1100" b="1" i="0" u="none" strike="noStrike" dirty="0" smtClean="0">
                          <a:solidFill>
                            <a:srgbClr val="000000"/>
                          </a:solidFill>
                          <a:latin typeface="Calibri"/>
                        </a:rPr>
                        <a:t>3.00%</a:t>
                      </a:r>
                      <a:endParaRPr lang="en-ZA" sz="1100" b="1" i="0" u="none" strike="noStrike" dirty="0">
                        <a:solidFill>
                          <a:srgbClr val="000000"/>
                        </a:solidFill>
                        <a:latin typeface="Calibri"/>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200" b="0" i="0" u="none" strike="noStrike" dirty="0" smtClean="0">
                          <a:solidFill>
                            <a:srgbClr val="000000"/>
                          </a:solidFill>
                          <a:latin typeface="Calibri"/>
                        </a:rPr>
                        <a:t>-2.27%</a:t>
                      </a:r>
                    </a:p>
                    <a:p>
                      <a:pPr algn="ctr" fontAlgn="ctr"/>
                      <a:r>
                        <a:rPr lang="en-ZA" sz="1200" b="0" i="0" u="none" strike="noStrike" dirty="0" smtClean="0">
                          <a:solidFill>
                            <a:srgbClr val="000000"/>
                          </a:solidFill>
                          <a:latin typeface="Calibri"/>
                        </a:rPr>
                        <a:t>(-1/44)</a:t>
                      </a: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panose="020F0502020204030204" pitchFamily="34" charset="0"/>
                          <a:cs typeface="Calibri" panose="020F0502020204030204" pitchFamily="34" charset="0"/>
                        </a:rPr>
                        <a:t>Kirkwood</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75654">
                <a:tc>
                  <a:txBody>
                    <a:bodyPr/>
                    <a:lstStyle/>
                    <a:p>
                      <a:pPr algn="ctr" fontAlgn="ctr"/>
                      <a:r>
                        <a:rPr lang="en-ZA" sz="1100" b="1" i="0" u="none" strike="noStrike" dirty="0" smtClean="0">
                          <a:solidFill>
                            <a:srgbClr val="000000"/>
                          </a:solidFill>
                          <a:latin typeface="Calibri"/>
                        </a:rPr>
                        <a:t>3.00%</a:t>
                      </a:r>
                      <a:endParaRPr lang="en-ZA" sz="1100" b="1" i="0" u="none" strike="noStrike" dirty="0">
                        <a:solidFill>
                          <a:srgbClr val="000000"/>
                        </a:solidFill>
                        <a:latin typeface="Calibri"/>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200" b="0" i="0" u="none" strike="noStrike" dirty="0" smtClean="0">
                          <a:solidFill>
                            <a:srgbClr val="000000"/>
                          </a:solidFill>
                          <a:latin typeface="Calibri"/>
                        </a:rPr>
                        <a:t>-74.26%</a:t>
                      </a:r>
                    </a:p>
                    <a:p>
                      <a:pPr algn="ctr" fontAlgn="ctr"/>
                      <a:r>
                        <a:rPr lang="en-ZA" sz="1200" b="0" i="0" u="none" strike="noStrike" dirty="0" smtClean="0">
                          <a:solidFill>
                            <a:srgbClr val="000000"/>
                          </a:solidFill>
                          <a:latin typeface="Calibri"/>
                        </a:rPr>
                        <a:t>(-150/202)</a:t>
                      </a:r>
                      <a:endParaRPr lang="en-ZA" sz="1200" b="0" i="0" u="none" strike="noStrike" dirty="0">
                        <a:solidFill>
                          <a:srgbClr val="000000"/>
                        </a:solidFill>
                        <a:latin typeface="Calibri"/>
                      </a:endParaRP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panose="020F0502020204030204" pitchFamily="34" charset="0"/>
                          <a:cs typeface="Calibri" panose="020F0502020204030204" pitchFamily="34" charset="0"/>
                        </a:rPr>
                        <a:t>Mthatha</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endParaRPr lang="en-US" dirty="0">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endParaRPr lang="en-US" dirty="0">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75654">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fontAlgn="ctr"/>
                      <a:r>
                        <a:rPr lang="en-ZA" sz="1100" b="1" i="0" u="none" strike="noStrike" dirty="0" smtClean="0">
                          <a:solidFill>
                            <a:srgbClr val="000000"/>
                          </a:solidFill>
                          <a:latin typeface="Calibri"/>
                        </a:rPr>
                        <a:t>3.00%</a:t>
                      </a:r>
                      <a:endParaRPr lang="en-ZA" sz="1100" b="1" i="0" u="none" strike="noStrike" dirty="0">
                        <a:solidFill>
                          <a:srgbClr val="000000"/>
                        </a:solidFill>
                        <a:latin typeface="Calibri"/>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200" b="0" i="0" u="none" strike="noStrike" dirty="0" smtClean="0">
                          <a:solidFill>
                            <a:srgbClr val="000000"/>
                          </a:solidFill>
                          <a:latin typeface="Calibri"/>
                        </a:rPr>
                        <a:t>-91.92%</a:t>
                      </a:r>
                    </a:p>
                    <a:p>
                      <a:pPr algn="ctr" fontAlgn="ctr"/>
                      <a:r>
                        <a:rPr lang="en-ZA" sz="1200" b="0" i="0" u="none" strike="noStrike" dirty="0" smtClean="0">
                          <a:solidFill>
                            <a:srgbClr val="000000"/>
                          </a:solidFill>
                          <a:latin typeface="Calibri"/>
                        </a:rPr>
                        <a:t>(-91/99)</a:t>
                      </a:r>
                      <a:endParaRPr lang="en-ZA" sz="1200" b="0" i="0" u="none" strike="noStrike" dirty="0">
                        <a:solidFill>
                          <a:srgbClr val="000000"/>
                        </a:solidFill>
                        <a:latin typeface="Calibri"/>
                      </a:endParaRP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panose="020F0502020204030204" pitchFamily="34" charset="0"/>
                          <a:cs typeface="Calibri" panose="020F0502020204030204" pitchFamily="34" charset="0"/>
                        </a:rPr>
                        <a:t>Sada </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75654">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fontAlgn="ctr"/>
                      <a:r>
                        <a:rPr lang="en-ZA" sz="1100" b="1" i="0" u="none" strike="noStrike" dirty="0" smtClean="0">
                          <a:solidFill>
                            <a:srgbClr val="000000"/>
                          </a:solidFill>
                          <a:latin typeface="Calibri"/>
                        </a:rPr>
                        <a:t>3.00%</a:t>
                      </a:r>
                      <a:endParaRPr lang="en-ZA" sz="1100" b="1" i="0" u="none" strike="noStrike" dirty="0">
                        <a:solidFill>
                          <a:srgbClr val="000000"/>
                        </a:solidFill>
                        <a:latin typeface="Calibri"/>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200" b="0" i="0" u="none" strike="noStrike" dirty="0" smtClean="0">
                          <a:solidFill>
                            <a:srgbClr val="000000"/>
                          </a:solidFill>
                          <a:latin typeface="Calibri"/>
                        </a:rPr>
                        <a:t>-82.02%</a:t>
                      </a:r>
                    </a:p>
                    <a:p>
                      <a:pPr algn="ctr" fontAlgn="ctr"/>
                      <a:r>
                        <a:rPr lang="en-ZA" sz="1200" b="0" i="0" u="none" strike="noStrike" dirty="0" smtClean="0">
                          <a:solidFill>
                            <a:srgbClr val="000000"/>
                          </a:solidFill>
                          <a:latin typeface="Calibri"/>
                        </a:rPr>
                        <a:t>(-73/89)</a:t>
                      </a:r>
                      <a:endParaRPr lang="en-ZA" sz="1200" b="0" i="0" u="none" strike="noStrike" dirty="0">
                        <a:solidFill>
                          <a:srgbClr val="000000"/>
                        </a:solidFill>
                        <a:latin typeface="Calibri"/>
                      </a:endParaRPr>
                    </a:p>
                  </a:txBody>
                  <a:tcPr marL="0" marR="0" marT="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panose="020F0502020204030204" pitchFamily="34" charset="0"/>
                          <a:cs typeface="Calibri" panose="020F0502020204030204" pitchFamily="34" charset="0"/>
                        </a:rPr>
                        <a:t>St</a:t>
                      </a:r>
                      <a:r>
                        <a:rPr lang="en-US" sz="1100" b="1" baseline="0" dirty="0" smtClean="0">
                          <a:solidFill>
                            <a:schemeClr val="tx1"/>
                          </a:solidFill>
                          <a:latin typeface="Calibri" panose="020F0502020204030204" pitchFamily="34" charset="0"/>
                          <a:cs typeface="Calibri" panose="020F0502020204030204" pitchFamily="34" charset="0"/>
                        </a:rPr>
                        <a:t> Albans </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rgbClr val="FF0000"/>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chemeClr val="bg1"/>
                </a:solidFill>
                <a:latin typeface="Arial Black" panose="020B0A04020102020204" pitchFamily="34" charset="0"/>
              </a:rPr>
              <a:t>PERFORMANCE INDICATOR NOT ACHIEVED:</a:t>
            </a:r>
          </a:p>
          <a:p>
            <a:pPr>
              <a:spcAft>
                <a:spcPts val="600"/>
              </a:spcAft>
            </a:pPr>
            <a:r>
              <a:rPr lang="en-ZA" sz="2400" kern="0" dirty="0">
                <a:solidFill>
                  <a:schemeClr val="bg1"/>
                </a:solidFill>
                <a:latin typeface="Arial Black" panose="020B0A04020102020204" pitchFamily="34" charset="0"/>
              </a:rPr>
              <a:t>Percentage increase of offenders, parolees and probationers participating in Restorative Justice Programme</a:t>
            </a:r>
            <a:endParaRPr lang="en-ZA" sz="3200" kern="0" dirty="0">
              <a:solidFill>
                <a:schemeClr val="bg1"/>
              </a:solidFill>
              <a:latin typeface="Arial Black" panose="020B0A04020102020204" pitchFamily="34" charset="0"/>
            </a:endParaRPr>
          </a:p>
          <a:p>
            <a:endParaRPr lang="en-GB" sz="3200" kern="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7724610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 xmlns:a16="http://schemas.microsoft.com/office/drawing/2014/main" id="{935013CF-ED1D-4C99-9BBC-342742B95A80}"/>
              </a:ext>
            </a:extLst>
          </p:cNvPr>
          <p:cNvSpPr/>
          <p:nvPr/>
        </p:nvSpPr>
        <p:spPr>
          <a:xfrm rot="5400000">
            <a:off x="4821169"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9" name="TextBox 8"/>
          <p:cNvSpPr txBox="1"/>
          <p:nvPr/>
        </p:nvSpPr>
        <p:spPr>
          <a:xfrm>
            <a:off x="0" y="1488930"/>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a:t>
            </a:r>
            <a:r>
              <a:rPr lang="en-GB" sz="1800" b="1" kern="0" dirty="0" smtClean="0">
                <a:solidFill>
                  <a:prstClr val="black"/>
                </a:solidFill>
              </a:rPr>
              <a:t>4. PROJECT PLAN TO ADDRESS UNDER PERFORMANCE</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3888524322"/>
              </p:ext>
            </p:extLst>
          </p:nvPr>
        </p:nvGraphicFramePr>
        <p:xfrm>
          <a:off x="215900" y="2143117"/>
          <a:ext cx="10849770" cy="3626557"/>
        </p:xfrm>
        <a:graphic>
          <a:graphicData uri="http://schemas.openxmlformats.org/drawingml/2006/table">
            <a:tbl>
              <a:tblPr firstRow="1" bandRow="1"/>
              <a:tblGrid>
                <a:gridCol w="2654565">
                  <a:extLst>
                    <a:ext uri="{9D8B030D-6E8A-4147-A177-3AD203B41FA5}">
                      <a16:colId xmlns="" xmlns:a16="http://schemas.microsoft.com/office/drawing/2014/main" val="3171785473"/>
                    </a:ext>
                  </a:extLst>
                </a:gridCol>
                <a:gridCol w="1685343">
                  <a:extLst>
                    <a:ext uri="{9D8B030D-6E8A-4147-A177-3AD203B41FA5}">
                      <a16:colId xmlns="" xmlns:a16="http://schemas.microsoft.com/office/drawing/2014/main" val="3177246977"/>
                    </a:ext>
                  </a:extLst>
                </a:gridCol>
                <a:gridCol w="2169954">
                  <a:extLst>
                    <a:ext uri="{9D8B030D-6E8A-4147-A177-3AD203B41FA5}">
                      <a16:colId xmlns="" xmlns:a16="http://schemas.microsoft.com/office/drawing/2014/main" val="1905890460"/>
                    </a:ext>
                  </a:extLst>
                </a:gridCol>
                <a:gridCol w="2169954">
                  <a:extLst>
                    <a:ext uri="{9D8B030D-6E8A-4147-A177-3AD203B41FA5}">
                      <a16:colId xmlns="" xmlns:a16="http://schemas.microsoft.com/office/drawing/2014/main" val="551651354"/>
                    </a:ext>
                  </a:extLst>
                </a:gridCol>
                <a:gridCol w="2169954">
                  <a:extLst>
                    <a:ext uri="{9D8B030D-6E8A-4147-A177-3AD203B41FA5}">
                      <a16:colId xmlns="" xmlns:a16="http://schemas.microsoft.com/office/drawing/2014/main" val="106908959"/>
                    </a:ext>
                  </a:extLst>
                </a:gridCol>
              </a:tblGrid>
              <a:tr h="408614">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MANAGEMENT AREA</a:t>
                      </a:r>
                      <a:endParaRPr lang="en-US" sz="14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ACTIVITY / ACTIVITIES</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RESPONSIBILITY</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TIME FRAME</a:t>
                      </a:r>
                      <a:endParaRPr lang="en-US" sz="14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PROGRESS</a:t>
                      </a:r>
                      <a:endParaRPr lang="en-US" sz="14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extLst>
                  <a:ext uri="{0D108BD9-81ED-4DB2-BD59-A6C34878D82A}">
                    <a16:rowId xmlns="" xmlns:a16="http://schemas.microsoft.com/office/drawing/2014/main" val="2208647457"/>
                  </a:ext>
                </a:extLst>
              </a:tr>
              <a:tr h="440192">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effectLst/>
                          <a:latin typeface="Calibri Light" pitchFamily="34" charset="0"/>
                        </a:rPr>
                        <a:t>Amathole</a:t>
                      </a:r>
                    </a:p>
                    <a:p>
                      <a:pPr algn="ctr" fontAlgn="t"/>
                      <a:endParaRPr lang="en-US" sz="1100" b="1" i="0" u="none" strike="noStrike" dirty="0" smtClean="0">
                        <a:solidFill>
                          <a:srgbClr val="000000"/>
                        </a:solidFill>
                        <a:effectLst/>
                        <a:latin typeface="Calibri Light"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6">
                  <a:txBody>
                    <a:bodyPr/>
                    <a:lstStyle/>
                    <a:p>
                      <a:pPr algn="ctr"/>
                      <a:r>
                        <a:rPr lang="en-US" sz="1100" b="1" dirty="0" smtClean="0">
                          <a:solidFill>
                            <a:schemeClr val="tx1"/>
                          </a:solidFill>
                          <a:latin typeface="Calibri Light" pitchFamily="34" charset="0"/>
                        </a:rPr>
                        <a:t>Afford  offenders , parolees and</a:t>
                      </a:r>
                      <a:r>
                        <a:rPr lang="en-US" sz="1100" b="1" baseline="0" dirty="0" smtClean="0">
                          <a:solidFill>
                            <a:schemeClr val="tx1"/>
                          </a:solidFill>
                          <a:latin typeface="Calibri Light" pitchFamily="34" charset="0"/>
                        </a:rPr>
                        <a:t> probationers </a:t>
                      </a:r>
                      <a:r>
                        <a:rPr lang="en-US" sz="1100" b="1" dirty="0" smtClean="0">
                          <a:solidFill>
                            <a:schemeClr val="tx1"/>
                          </a:solidFill>
                          <a:latin typeface="Calibri Light" pitchFamily="34" charset="0"/>
                        </a:rPr>
                        <a:t>an opportunity to engage with victims </a:t>
                      </a:r>
                      <a:r>
                        <a:rPr lang="en-US" sz="1100" b="1" baseline="0" dirty="0" smtClean="0">
                          <a:solidFill>
                            <a:schemeClr val="tx1"/>
                          </a:solidFill>
                          <a:latin typeface="Calibri Light" pitchFamily="34" charset="0"/>
                        </a:rPr>
                        <a:t>through the Restorative Justice Popgramme </a:t>
                      </a:r>
                      <a:endParaRPr lang="en-US" sz="1100" b="1" dirty="0">
                        <a:solidFill>
                          <a:schemeClr val="tx1"/>
                        </a:solidFill>
                        <a:latin typeface="Calibri Light"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6">
                  <a:txBody>
                    <a:bodyPr/>
                    <a:lstStyle/>
                    <a:p>
                      <a:pPr algn="ctr"/>
                      <a:r>
                        <a:rPr lang="en-US" sz="1100" b="1" dirty="0" smtClean="0">
                          <a:solidFill>
                            <a:schemeClr val="tx1"/>
                          </a:solidFill>
                          <a:latin typeface="Calibri Light" pitchFamily="34" charset="0"/>
                        </a:rPr>
                        <a:t>Area Commissioner </a:t>
                      </a:r>
                    </a:p>
                    <a:p>
                      <a:pPr algn="ctr"/>
                      <a:r>
                        <a:rPr lang="en-US" sz="1100" b="1" dirty="0" smtClean="0">
                          <a:solidFill>
                            <a:schemeClr val="tx1"/>
                          </a:solidFill>
                          <a:latin typeface="Calibri Light" pitchFamily="34" charset="0"/>
                        </a:rPr>
                        <a:t>Regional Head Corrections </a:t>
                      </a:r>
                    </a:p>
                    <a:p>
                      <a:pPr algn="ctr"/>
                      <a:r>
                        <a:rPr lang="en-US" sz="1100" b="1" dirty="0" smtClean="0">
                          <a:solidFill>
                            <a:schemeClr val="tx1"/>
                          </a:solidFill>
                          <a:latin typeface="Calibri Light" pitchFamily="34" charset="0"/>
                        </a:rPr>
                        <a:t>Regional Commissioner </a:t>
                      </a:r>
                      <a:endParaRPr lang="en-US" sz="1100" b="1" dirty="0">
                        <a:solidFill>
                          <a:schemeClr val="tx1"/>
                        </a:solidFill>
                        <a:latin typeface="Calibri Light"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6">
                  <a:txBody>
                    <a:bodyPr/>
                    <a:lstStyle/>
                    <a:p>
                      <a:pPr algn="ctr"/>
                      <a:r>
                        <a:rPr lang="en-US" sz="1100" b="1" dirty="0" smtClean="0">
                          <a:solidFill>
                            <a:schemeClr val="tx1"/>
                          </a:solidFill>
                          <a:latin typeface="Calibri Light" pitchFamily="34" charset="0"/>
                        </a:rPr>
                        <a:t>March</a:t>
                      </a:r>
                      <a:r>
                        <a:rPr lang="en-US" sz="1100" b="1" baseline="0" dirty="0" smtClean="0">
                          <a:solidFill>
                            <a:schemeClr val="tx1"/>
                          </a:solidFill>
                          <a:latin typeface="Calibri Light" pitchFamily="34" charset="0"/>
                        </a:rPr>
                        <a:t> 2021</a:t>
                      </a:r>
                      <a:endParaRPr lang="en-US" sz="1100" b="1" dirty="0">
                        <a:solidFill>
                          <a:schemeClr val="tx1"/>
                        </a:solidFill>
                        <a:latin typeface="Calibri Light"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6">
                  <a:txBody>
                    <a:bodyPr/>
                    <a:lstStyle/>
                    <a:p>
                      <a:pPr algn="ctr"/>
                      <a:r>
                        <a:rPr lang="en-ZA" sz="1100" b="1" dirty="0" smtClean="0">
                          <a:solidFill>
                            <a:schemeClr val="tx1"/>
                          </a:solidFill>
                          <a:latin typeface="Calibri Light" pitchFamily="34" charset="0"/>
                        </a:rPr>
                        <a:t>Due to COVID-19  Regulations Restorative Justice programmes remained suspended  as well as contact sessions with parolees/ probationers could not be conducted  effectively. Restorative Justice  processes will be increased under lockdown level 1 </a:t>
                      </a:r>
                    </a:p>
                    <a:p>
                      <a:pPr algn="ctr"/>
                      <a:endParaRPr lang="en-ZA" sz="1100" b="1" dirty="0" smtClean="0">
                        <a:solidFill>
                          <a:schemeClr val="tx1"/>
                        </a:solidFill>
                        <a:latin typeface="Calibri Light" pitchFamily="34" charset="0"/>
                      </a:endParaRPr>
                    </a:p>
                    <a:p>
                      <a:pPr algn="ctr"/>
                      <a:endParaRPr lang="en-US" sz="1100" b="1" dirty="0">
                        <a:solidFill>
                          <a:schemeClr val="tx1"/>
                        </a:solidFill>
                        <a:latin typeface="Calibri Light"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432134">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fontAlgn="t"/>
                      <a:r>
                        <a:rPr lang="en-US" sz="1100" b="1" i="0" u="none" strike="noStrike" dirty="0" smtClean="0">
                          <a:solidFill>
                            <a:srgbClr val="000000"/>
                          </a:solidFill>
                          <a:effectLst/>
                          <a:latin typeface="Calibri Light" pitchFamily="34" charset="0"/>
                        </a:rPr>
                        <a:t>East London</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chemeClr val="tx1"/>
                        </a:solidFill>
                        <a:latin typeface="Calibri Light"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796501867"/>
                  </a:ext>
                </a:extLst>
              </a:tr>
              <a:tr h="432134">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fontAlgn="t"/>
                      <a:r>
                        <a:rPr lang="en-US" sz="1100" b="1" i="0" u="none" strike="noStrike" dirty="0" smtClean="0">
                          <a:solidFill>
                            <a:srgbClr val="000000"/>
                          </a:solidFill>
                          <a:effectLst/>
                          <a:latin typeface="Calibri Light" pitchFamily="34" charset="0"/>
                        </a:rPr>
                        <a:t>Kirkwood</a:t>
                      </a:r>
                      <a:endParaRPr lang="en-US" sz="1100" b="1" i="0" u="none" strike="noStrike" dirty="0">
                        <a:solidFill>
                          <a:srgbClr val="000000"/>
                        </a:solidFill>
                        <a:effectLst/>
                        <a:latin typeface="Calibri Light"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chemeClr val="tx1"/>
                        </a:solidFill>
                        <a:latin typeface="Calibri Light"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950242310"/>
                  </a:ext>
                </a:extLst>
              </a:tr>
              <a:tr h="399693">
                <a:tc>
                  <a:txBody>
                    <a:bodyPr/>
                    <a:lstStyle/>
                    <a:p>
                      <a:pPr algn="ctr" fontAlgn="t"/>
                      <a:r>
                        <a:rPr lang="en-US" sz="1100" b="1" i="0" u="none" strike="noStrike" dirty="0" smtClean="0">
                          <a:solidFill>
                            <a:srgbClr val="000000"/>
                          </a:solidFill>
                          <a:effectLst/>
                          <a:latin typeface="Calibri Light" pitchFamily="34" charset="0"/>
                        </a:rPr>
                        <a:t>Mthatha</a:t>
                      </a:r>
                    </a:p>
                    <a:p>
                      <a:pPr algn="ctr" fontAlgn="t"/>
                      <a:endParaRPr lang="en-US" sz="1100" b="1" i="0" u="none" strike="noStrike" dirty="0">
                        <a:solidFill>
                          <a:srgbClr val="000000"/>
                        </a:solidFill>
                        <a:effectLst/>
                        <a:latin typeface="Calibri Light"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latin typeface="Calibri Light"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432134">
                <a:tc>
                  <a:txBody>
                    <a:bodyPr/>
                    <a:lstStyle/>
                    <a:p>
                      <a:pPr algn="ctr" fontAlgn="t"/>
                      <a:r>
                        <a:rPr lang="en-US" sz="1100" b="1" i="0" u="none" strike="noStrike" dirty="0" smtClean="0">
                          <a:solidFill>
                            <a:srgbClr val="000000"/>
                          </a:solidFill>
                          <a:effectLst/>
                          <a:latin typeface="Calibri Light" pitchFamily="34" charset="0"/>
                        </a:rPr>
                        <a:t>Sada</a:t>
                      </a:r>
                      <a:endParaRPr lang="en-US" sz="1100" b="1" i="0" u="none" strike="noStrike" dirty="0">
                        <a:solidFill>
                          <a:srgbClr val="000000"/>
                        </a:solidFill>
                        <a:effectLst/>
                        <a:latin typeface="Calibri Light"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latin typeface="Calibri Light"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1026998">
                <a:tc>
                  <a:txBody>
                    <a:bodyPr/>
                    <a:lstStyle/>
                    <a:p>
                      <a:pPr algn="ctr" fontAlgn="t"/>
                      <a:r>
                        <a:rPr lang="en-US" sz="1100" b="1" i="0" u="none" strike="noStrike" dirty="0" smtClean="0">
                          <a:solidFill>
                            <a:srgbClr val="000000"/>
                          </a:solidFill>
                          <a:effectLst/>
                          <a:latin typeface="Calibri Light" pitchFamily="34" charset="0"/>
                        </a:rPr>
                        <a:t>St. Albans</a:t>
                      </a:r>
                      <a:endParaRPr lang="en-US" sz="1100" b="1" i="0" u="none" strike="noStrike" dirty="0">
                        <a:solidFill>
                          <a:srgbClr val="000000"/>
                        </a:solidFill>
                        <a:effectLst/>
                        <a:latin typeface="Calibri Light"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latin typeface="Calibri Light"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rgbClr val="FFFFFF"/>
                </a:solidFill>
                <a:latin typeface="Arial Black" panose="020B0A04020102020204" pitchFamily="34" charset="0"/>
              </a:rPr>
              <a:t>PLAN TO ADDRESS UNDER PERFORMANCE:</a:t>
            </a:r>
          </a:p>
          <a:p>
            <a:pPr>
              <a:spcAft>
                <a:spcPts val="600"/>
              </a:spcAft>
            </a:pPr>
            <a:r>
              <a:rPr lang="en-ZA" sz="2400" kern="0" dirty="0" smtClean="0">
                <a:solidFill>
                  <a:schemeClr val="bg1"/>
                </a:solidFill>
                <a:latin typeface="Arial Black" panose="020B0A04020102020204" pitchFamily="34" charset="0"/>
              </a:rPr>
              <a:t>Percentage increase of offenders, parolees and probationers participating in Restorative Justice Programme</a:t>
            </a:r>
            <a:endParaRPr lang="en-ZA" sz="3200" kern="0" dirty="0" smtClean="0">
              <a:solidFill>
                <a:schemeClr val="bg1"/>
              </a:solidFill>
              <a:latin typeface="Arial Black" panose="020B0A04020102020204" pitchFamily="34" charset="0"/>
            </a:endParaRPr>
          </a:p>
          <a:p>
            <a:endParaRPr lang="en-GB" sz="3200" kern="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1215937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ide1 Template_1.2_bac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00"/>
            <a:ext cx="12192000" cy="6858000"/>
          </a:xfrm>
          <a:prstGeom prst="rect">
            <a:avLst/>
          </a:prstGeom>
        </p:spPr>
      </p:pic>
      <p:sp>
        <p:nvSpPr>
          <p:cNvPr id="5" name="TextBox 4"/>
          <p:cNvSpPr txBox="1"/>
          <p:nvPr/>
        </p:nvSpPr>
        <p:spPr>
          <a:xfrm>
            <a:off x="2758529" y="271596"/>
            <a:ext cx="4522887" cy="707894"/>
          </a:xfrm>
          <a:prstGeom prst="rect">
            <a:avLst/>
          </a:prstGeom>
          <a:noFill/>
        </p:spPr>
        <p:txBody>
          <a:bodyPr wrap="square" rtlCol="0">
            <a:spAutoFit/>
          </a:bodyPr>
          <a:lstStyle/>
          <a:p>
            <a:pPr defTabSz="457200" fontAlgn="auto">
              <a:spcBef>
                <a:spcPts val="0"/>
              </a:spcBef>
              <a:spcAft>
                <a:spcPts val="0"/>
              </a:spcAft>
            </a:pPr>
            <a:r>
              <a:rPr lang="en-US" sz="4000" dirty="0">
                <a:solidFill>
                  <a:prstClr val="white"/>
                </a:solidFill>
                <a:latin typeface="Calibri"/>
                <a:cs typeface="Arial Black"/>
              </a:rPr>
              <a:t>Thank You</a:t>
            </a:r>
          </a:p>
        </p:txBody>
      </p:sp>
      <p:sp>
        <p:nvSpPr>
          <p:cNvPr id="13" name="TextBox 12"/>
          <p:cNvSpPr txBox="1"/>
          <p:nvPr/>
        </p:nvSpPr>
        <p:spPr>
          <a:xfrm>
            <a:off x="2603500" y="423997"/>
            <a:ext cx="6338176" cy="1323439"/>
          </a:xfrm>
          <a:prstGeom prst="rect">
            <a:avLst/>
          </a:prstGeom>
          <a:noFill/>
        </p:spPr>
        <p:txBody>
          <a:bodyPr wrap="square" rtlCol="0">
            <a:spAutoFit/>
          </a:bodyPr>
          <a:lstStyle/>
          <a:p>
            <a:pPr algn="ctr" defTabSz="457200" fontAlgn="auto">
              <a:spcBef>
                <a:spcPts val="0"/>
              </a:spcBef>
              <a:spcAft>
                <a:spcPts val="0"/>
              </a:spcAft>
            </a:pPr>
            <a:r>
              <a:rPr lang="en-ZA" sz="2000" b="1" dirty="0">
                <a:solidFill>
                  <a:srgbClr val="005300"/>
                </a:solidFill>
                <a:latin typeface="Calibri"/>
                <a:cs typeface="Arial Black"/>
              </a:rPr>
              <a:t>THANK YOU</a:t>
            </a:r>
          </a:p>
          <a:p>
            <a:pPr algn="ctr" defTabSz="457200" fontAlgn="auto">
              <a:spcBef>
                <a:spcPts val="0"/>
              </a:spcBef>
              <a:spcAft>
                <a:spcPts val="0"/>
              </a:spcAft>
            </a:pPr>
            <a:endParaRPr lang="en-ZA" sz="2000" b="1" dirty="0">
              <a:solidFill>
                <a:srgbClr val="005300"/>
              </a:solidFill>
              <a:latin typeface="Calibri"/>
              <a:cs typeface="Arial Black"/>
            </a:endParaRPr>
          </a:p>
          <a:p>
            <a:pPr algn="ctr" defTabSz="457200" fontAlgn="auto">
              <a:spcBef>
                <a:spcPts val="0"/>
              </a:spcBef>
              <a:spcAft>
                <a:spcPts val="0"/>
              </a:spcAft>
            </a:pPr>
            <a:r>
              <a:rPr lang="en-ZA" sz="2000" b="1" dirty="0">
                <a:solidFill>
                  <a:srgbClr val="005300"/>
                </a:solidFill>
                <a:latin typeface="Calibri"/>
                <a:cs typeface="Arial Black"/>
              </a:rPr>
              <a:t>STRIVING FOR A SOUTH AFRICA IN WHICH PEOPLE ARE AND FEEL SAFE</a:t>
            </a:r>
          </a:p>
        </p:txBody>
      </p:sp>
    </p:spTree>
    <p:extLst>
      <p:ext uri="{BB962C8B-B14F-4D97-AF65-F5344CB8AC3E}">
        <p14:creationId xmlns:p14="http://schemas.microsoft.com/office/powerpoint/2010/main" val="1165404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4821169"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9" name="TextBox 8"/>
          <p:cNvSpPr txBox="1"/>
          <p:nvPr/>
        </p:nvSpPr>
        <p:spPr>
          <a:xfrm>
            <a:off x="-228600" y="1673596"/>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a:t>
            </a:r>
            <a:r>
              <a:rPr lang="en-GB" sz="1800" b="1" kern="0" dirty="0" smtClean="0">
                <a:solidFill>
                  <a:prstClr val="black"/>
                </a:solidFill>
              </a:rPr>
              <a:t>3. </a:t>
            </a:r>
            <a:r>
              <a:rPr lang="en-GB" sz="1800" b="1" kern="0" dirty="0">
                <a:solidFill>
                  <a:prstClr val="black"/>
                </a:solidFill>
              </a:rPr>
              <a:t>SOURCE OF </a:t>
            </a:r>
            <a:r>
              <a:rPr lang="en-GB" sz="1800" b="1" kern="0" dirty="0" smtClean="0">
                <a:solidFill>
                  <a:prstClr val="black"/>
                </a:solidFill>
              </a:rPr>
              <a:t>UNDER-ACHIEVEMENT AT CORRECTIONAL CENTRE LEVEL</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3099657284"/>
              </p:ext>
            </p:extLst>
          </p:nvPr>
        </p:nvGraphicFramePr>
        <p:xfrm>
          <a:off x="215900" y="2042928"/>
          <a:ext cx="11518899" cy="3316605"/>
        </p:xfrm>
        <a:graphic>
          <a:graphicData uri="http://schemas.openxmlformats.org/drawingml/2006/table">
            <a:tbl>
              <a:tblPr firstRow="1" bandRow="1"/>
              <a:tblGrid>
                <a:gridCol w="1645557">
                  <a:extLst>
                    <a:ext uri="{9D8B030D-6E8A-4147-A177-3AD203B41FA5}">
                      <a16:colId xmlns:a16="http://schemas.microsoft.com/office/drawing/2014/main" xmlns="" val="3171785473"/>
                    </a:ext>
                  </a:extLst>
                </a:gridCol>
                <a:gridCol w="1645557">
                  <a:extLst>
                    <a:ext uri="{9D8B030D-6E8A-4147-A177-3AD203B41FA5}">
                      <a16:colId xmlns:a16="http://schemas.microsoft.com/office/drawing/2014/main" xmlns="" val="3307568538"/>
                    </a:ext>
                  </a:extLst>
                </a:gridCol>
                <a:gridCol w="1645557">
                  <a:extLst>
                    <a:ext uri="{9D8B030D-6E8A-4147-A177-3AD203B41FA5}">
                      <a16:colId xmlns:a16="http://schemas.microsoft.com/office/drawing/2014/main" xmlns="" val="3177246977"/>
                    </a:ext>
                  </a:extLst>
                </a:gridCol>
                <a:gridCol w="1645557">
                  <a:extLst>
                    <a:ext uri="{9D8B030D-6E8A-4147-A177-3AD203B41FA5}">
                      <a16:colId xmlns:a16="http://schemas.microsoft.com/office/drawing/2014/main" xmlns="" val="1905890460"/>
                    </a:ext>
                  </a:extLst>
                </a:gridCol>
                <a:gridCol w="1645557">
                  <a:extLst>
                    <a:ext uri="{9D8B030D-6E8A-4147-A177-3AD203B41FA5}">
                      <a16:colId xmlns:a16="http://schemas.microsoft.com/office/drawing/2014/main" xmlns="" val="551651354"/>
                    </a:ext>
                  </a:extLst>
                </a:gridCol>
                <a:gridCol w="1645557">
                  <a:extLst>
                    <a:ext uri="{9D8B030D-6E8A-4147-A177-3AD203B41FA5}">
                      <a16:colId xmlns:a16="http://schemas.microsoft.com/office/drawing/2014/main" xmlns="" val="106908959"/>
                    </a:ext>
                  </a:extLst>
                </a:gridCol>
                <a:gridCol w="1645557">
                  <a:extLst>
                    <a:ext uri="{9D8B030D-6E8A-4147-A177-3AD203B41FA5}">
                      <a16:colId xmlns:a16="http://schemas.microsoft.com/office/drawing/2014/main" xmlns="" val="2307743238"/>
                    </a:ext>
                  </a:extLst>
                </a:gridCol>
              </a:tblGrid>
              <a:tr h="375654">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Q2 TARGET 2020/21</a:t>
                      </a:r>
                      <a:endParaRPr lang="en-US" sz="12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QUARTER 2</a:t>
                      </a:r>
                      <a:br>
                        <a:rPr lang="en-US" sz="1200" b="1" kern="1200" dirty="0" smtClean="0">
                          <a:solidFill>
                            <a:schemeClr val="bg1"/>
                          </a:solidFill>
                          <a:latin typeface="Arial"/>
                          <a:ea typeface=""/>
                          <a:cs typeface="Arial"/>
                        </a:rPr>
                      </a:br>
                      <a:r>
                        <a:rPr lang="en-US" sz="1200" b="1" kern="1200" dirty="0" smtClean="0">
                          <a:solidFill>
                            <a:schemeClr val="bg1"/>
                          </a:solidFill>
                          <a:latin typeface="Arial"/>
                          <a:ea typeface=""/>
                          <a:cs typeface="Arial"/>
                        </a:rPr>
                        <a:t>PERFORMANCE</a:t>
                      </a:r>
                      <a:endParaRPr lang="en-US" sz="1200" b="1" kern="1200" dirty="0">
                        <a:solidFill>
                          <a:schemeClr val="bg1"/>
                        </a:solidFill>
                        <a:latin typeface="Arial"/>
                        <a:ea typeface=""/>
                        <a:cs typeface="Arial"/>
                      </a:endParaRP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000" b="1" kern="1200" dirty="0" smtClean="0">
                          <a:solidFill>
                            <a:schemeClr val="bg1"/>
                          </a:solidFill>
                          <a:latin typeface="Arial"/>
                          <a:ea typeface=""/>
                          <a:cs typeface="Arial"/>
                        </a:rPr>
                        <a:t>MANAGEMENT AREAS THAT CONTRIBUTED TOWARDS UNDER-ACHIEVEMENT </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CORRECTIONAL CENTRE</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REASONS FOR UNDER</a:t>
                      </a:r>
                    </a:p>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PERFORMANCE</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ROOT CAUSES</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ASSOCIATED RISKS </a:t>
                      </a:r>
                      <a:endParaRPr lang="en-ZA"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xmlns="" val="2208647457"/>
                  </a:ext>
                </a:extLst>
              </a:tr>
              <a:tr h="375654">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panose="020F0502020204030204" pitchFamily="34" charset="0"/>
                        <a:cs typeface="Calibri" panose="020F0502020204030204" pitchFamily="34" charset="0"/>
                      </a:endParaRPr>
                    </a:p>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panose="020F0502020204030204" pitchFamily="34" charset="0"/>
                        <a:cs typeface="Calibri" panose="020F0502020204030204" pitchFamily="34" charset="0"/>
                      </a:endParaRPr>
                    </a:p>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panose="020F0502020204030204" pitchFamily="34" charset="0"/>
                          <a:cs typeface="Calibri" panose="020F0502020204030204" pitchFamily="34" charset="0"/>
                        </a:rPr>
                        <a:t>0.016%</a:t>
                      </a:r>
                      <a:r>
                        <a:rPr lang="en-US" sz="1800" b="1" dirty="0" smtClean="0">
                          <a:solidFill>
                            <a:schemeClr val="tx1"/>
                          </a:solidFill>
                          <a:latin typeface="Calibri" panose="020F0502020204030204" pitchFamily="34" charset="0"/>
                          <a:cs typeface="Calibri" panose="020F0502020204030204" pitchFamily="34" charset="0"/>
                        </a:rPr>
                        <a:t/>
                      </a:r>
                      <a:br>
                        <a:rPr lang="en-US" sz="1800" b="1" dirty="0" smtClean="0">
                          <a:solidFill>
                            <a:schemeClr val="tx1"/>
                          </a:solidFill>
                          <a:latin typeface="Calibri" panose="020F0502020204030204" pitchFamily="34" charset="0"/>
                          <a:cs typeface="Calibri" panose="020F0502020204030204" pitchFamily="34" charset="0"/>
                        </a:rPr>
                      </a:br>
                      <a:endParaRPr lang="en-US" sz="18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panose="020F0502020204030204" pitchFamily="34" charset="0"/>
                          <a:cs typeface="Calibri" panose="020F0502020204030204" pitchFamily="34" charset="0"/>
                        </a:rPr>
                        <a:t>5.556%</a:t>
                      </a:r>
                    </a:p>
                    <a:p>
                      <a:pPr algn="ctr"/>
                      <a:r>
                        <a:rPr lang="en-US" sz="1100" b="1" dirty="0" smtClean="0">
                          <a:solidFill>
                            <a:schemeClr val="tx1"/>
                          </a:solidFill>
                          <a:latin typeface="Calibri" panose="020F0502020204030204" pitchFamily="34" charset="0"/>
                          <a:cs typeface="Calibri" panose="020F0502020204030204" pitchFamily="34" charset="0"/>
                        </a:rPr>
                        <a:t>(1/18)</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panose="020F0502020204030204" pitchFamily="34" charset="0"/>
                          <a:cs typeface="Calibri" panose="020F0502020204030204" pitchFamily="34" charset="0"/>
                        </a:rPr>
                        <a:t>Amathole</a:t>
                      </a:r>
                      <a:r>
                        <a:rPr lang="en-US" sz="1100" b="1" baseline="0" dirty="0" smtClean="0">
                          <a:solidFill>
                            <a:schemeClr val="tx1"/>
                          </a:solidFill>
                          <a:latin typeface="Calibri" panose="020F0502020204030204" pitchFamily="34" charset="0"/>
                          <a:cs typeface="Calibri" panose="020F0502020204030204" pitchFamily="34" charset="0"/>
                        </a:rPr>
                        <a:t> </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panose="020F0502020204030204" pitchFamily="34" charset="0"/>
                          <a:cs typeface="Calibri" panose="020F0502020204030204" pitchFamily="34" charset="0"/>
                        </a:rPr>
                        <a:t>Stutterhuim</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panose="020F0502020204030204" pitchFamily="34" charset="0"/>
                          <a:cs typeface="Calibri" panose="020F0502020204030204" pitchFamily="34" charset="0"/>
                        </a:rPr>
                        <a:t>Negligence</a:t>
                      </a:r>
                      <a:r>
                        <a:rPr lang="en-US" sz="1100" b="1" baseline="0" dirty="0" smtClean="0">
                          <a:solidFill>
                            <a:schemeClr val="tx1"/>
                          </a:solidFill>
                          <a:latin typeface="Calibri" panose="020F0502020204030204" pitchFamily="34" charset="0"/>
                          <a:cs typeface="Calibri" panose="020F0502020204030204" pitchFamily="34" charset="0"/>
                        </a:rPr>
                        <a:t> in the executing  of duties on the implementation of escape prevention  plans and  n</a:t>
                      </a:r>
                      <a:r>
                        <a:rPr lang="en-US" sz="1100" b="1" dirty="0" smtClean="0">
                          <a:solidFill>
                            <a:schemeClr val="tx1"/>
                          </a:solidFill>
                          <a:latin typeface="Calibri" panose="020F0502020204030204" pitchFamily="34" charset="0"/>
                          <a:cs typeface="Calibri" panose="020F0502020204030204" pitchFamily="34" charset="0"/>
                        </a:rPr>
                        <a:t>on</a:t>
                      </a:r>
                      <a:r>
                        <a:rPr lang="en-US" sz="1100" b="1" baseline="0" dirty="0" smtClean="0">
                          <a:solidFill>
                            <a:schemeClr val="tx1"/>
                          </a:solidFill>
                          <a:latin typeface="Calibri" panose="020F0502020204030204" pitchFamily="34" charset="0"/>
                          <a:cs typeface="Calibri" panose="020F0502020204030204" pitchFamily="34" charset="0"/>
                        </a:rPr>
                        <a:t> adherence to security policies and procedures </a:t>
                      </a:r>
                      <a:endParaRPr lang="en-US" sz="11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panose="020F0502020204030204" pitchFamily="34" charset="0"/>
                          <a:cs typeface="Calibri" panose="020F0502020204030204" pitchFamily="34" charset="0"/>
                        </a:rPr>
                        <a:t>Poor</a:t>
                      </a:r>
                      <a:r>
                        <a:rPr lang="en-US" sz="1100" b="1" baseline="0" dirty="0" smtClean="0">
                          <a:solidFill>
                            <a:schemeClr val="tx1"/>
                          </a:solidFill>
                          <a:latin typeface="Calibri" panose="020F0502020204030204" pitchFamily="34" charset="0"/>
                          <a:cs typeface="Calibri" panose="020F0502020204030204" pitchFamily="34" charset="0"/>
                        </a:rPr>
                        <a:t> infrastructure   and negligence of officials in executing  their responsibilities </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panose="020F0502020204030204" pitchFamily="34" charset="0"/>
                          <a:cs typeface="Calibri" panose="020F0502020204030204" pitchFamily="34" charset="0"/>
                        </a:rPr>
                        <a:t>Further</a:t>
                      </a:r>
                      <a:r>
                        <a:rPr lang="en-US" sz="1100" b="1" baseline="0" dirty="0" smtClean="0">
                          <a:solidFill>
                            <a:schemeClr val="tx1"/>
                          </a:solidFill>
                          <a:latin typeface="Calibri" panose="020F0502020204030204" pitchFamily="34" charset="0"/>
                          <a:cs typeface="Calibri" panose="020F0502020204030204" pitchFamily="34" charset="0"/>
                        </a:rPr>
                        <a:t> escapes leading to recidivism</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796501867"/>
                  </a:ext>
                </a:extLst>
              </a:tr>
              <a:tr h="375654">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panose="020F0502020204030204" pitchFamily="34" charset="0"/>
                          <a:cs typeface="Calibri" panose="020F0502020204030204" pitchFamily="34" charset="0"/>
                        </a:rPr>
                        <a:t>0.016%</a:t>
                      </a:r>
                      <a:r>
                        <a:rPr lang="en-US" sz="1800" b="1" dirty="0" smtClean="0">
                          <a:solidFill>
                            <a:schemeClr val="tx1"/>
                          </a:solidFill>
                          <a:latin typeface="Calibri" panose="020F0502020204030204" pitchFamily="34" charset="0"/>
                          <a:cs typeface="Calibri" panose="020F0502020204030204" pitchFamily="34" charset="0"/>
                        </a:rPr>
                        <a:t/>
                      </a:r>
                      <a:br>
                        <a:rPr lang="en-US" sz="1800" b="1" dirty="0" smtClean="0">
                          <a:solidFill>
                            <a:schemeClr val="tx1"/>
                          </a:solidFill>
                          <a:latin typeface="Calibri" panose="020F0502020204030204" pitchFamily="34" charset="0"/>
                          <a:cs typeface="Calibri" panose="020F0502020204030204" pitchFamily="34" charset="0"/>
                        </a:rPr>
                      </a:br>
                      <a:endParaRPr lang="en-US" sz="1800" b="1" dirty="0" smtClean="0">
                        <a:solidFill>
                          <a:schemeClr val="tx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panose="020F0502020204030204" pitchFamily="34" charset="0"/>
                          <a:cs typeface="Calibri" panose="020F0502020204030204" pitchFamily="34" charset="0"/>
                        </a:rPr>
                        <a:t>0.023%</a:t>
                      </a:r>
                    </a:p>
                    <a:p>
                      <a:pPr algn="ctr"/>
                      <a:r>
                        <a:rPr lang="en-US" sz="1100" b="1" dirty="0" smtClean="0">
                          <a:solidFill>
                            <a:schemeClr val="tx1"/>
                          </a:solidFill>
                          <a:latin typeface="Calibri" panose="020F0502020204030204" pitchFamily="34" charset="0"/>
                          <a:cs typeface="Calibri" panose="020F0502020204030204" pitchFamily="34" charset="0"/>
                        </a:rPr>
                        <a:t>(6/)</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panose="020F0502020204030204" pitchFamily="34" charset="0"/>
                          <a:cs typeface="Calibri" panose="020F0502020204030204" pitchFamily="34" charset="0"/>
                        </a:rPr>
                        <a:t>Sada </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panose="020F0502020204030204" pitchFamily="34" charset="0"/>
                          <a:cs typeface="Calibri" panose="020F0502020204030204" pitchFamily="34" charset="0"/>
                        </a:rPr>
                        <a:t>Sada </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b="1" dirty="0" smtClean="0">
                        <a:solidFill>
                          <a:schemeClr val="tx1"/>
                        </a:solidFill>
                        <a:latin typeface="Calibri" panose="020F0502020204030204" pitchFamily="34" charset="0"/>
                        <a:cs typeface="Calibri" panose="020F0502020204030204" pitchFamily="34" charset="0"/>
                      </a:endParaRPr>
                    </a:p>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panose="020F0502020204030204" pitchFamily="34" charset="0"/>
                          <a:cs typeface="Calibri" panose="020F0502020204030204" pitchFamily="34" charset="0"/>
                        </a:rPr>
                        <a:t>Negligence</a:t>
                      </a:r>
                      <a:r>
                        <a:rPr lang="en-US" sz="1100" b="1" baseline="0" dirty="0" smtClean="0">
                          <a:solidFill>
                            <a:schemeClr val="tx1"/>
                          </a:solidFill>
                          <a:latin typeface="Calibri" panose="020F0502020204030204" pitchFamily="34" charset="0"/>
                          <a:cs typeface="Calibri" panose="020F0502020204030204" pitchFamily="34" charset="0"/>
                        </a:rPr>
                        <a:t> in the executive of duties on the implementation of escape prevention  plans and  n</a:t>
                      </a:r>
                      <a:r>
                        <a:rPr lang="en-US" sz="1100" b="1" dirty="0" smtClean="0">
                          <a:solidFill>
                            <a:schemeClr val="tx1"/>
                          </a:solidFill>
                          <a:latin typeface="Calibri" panose="020F0502020204030204" pitchFamily="34" charset="0"/>
                          <a:cs typeface="Calibri" panose="020F0502020204030204" pitchFamily="34" charset="0"/>
                        </a:rPr>
                        <a:t>on</a:t>
                      </a:r>
                      <a:r>
                        <a:rPr lang="en-US" sz="1100" b="1" baseline="0" dirty="0" smtClean="0">
                          <a:solidFill>
                            <a:schemeClr val="tx1"/>
                          </a:solidFill>
                          <a:latin typeface="Calibri" panose="020F0502020204030204" pitchFamily="34" charset="0"/>
                          <a:cs typeface="Calibri" panose="020F0502020204030204" pitchFamily="34" charset="0"/>
                        </a:rPr>
                        <a:t> adherence to security policies and procedures </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panose="020F0502020204030204" pitchFamily="34" charset="0"/>
                          <a:cs typeface="Calibri" panose="020F0502020204030204" pitchFamily="34" charset="0"/>
                        </a:rPr>
                        <a:t>Poor</a:t>
                      </a:r>
                      <a:r>
                        <a:rPr lang="en-US" sz="1100" b="1" baseline="0" dirty="0" smtClean="0">
                          <a:solidFill>
                            <a:schemeClr val="tx1"/>
                          </a:solidFill>
                          <a:latin typeface="Calibri" panose="020F0502020204030204" pitchFamily="34" charset="0"/>
                          <a:cs typeface="Calibri" panose="020F0502020204030204" pitchFamily="34" charset="0"/>
                        </a:rPr>
                        <a:t> infrastructure   and negligence of officials in executing  their responsibilities and elements of corruption</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panose="020F0502020204030204" pitchFamily="34" charset="0"/>
                          <a:cs typeface="Calibri" panose="020F0502020204030204" pitchFamily="34" charset="0"/>
                        </a:rPr>
                        <a:t>Further</a:t>
                      </a:r>
                      <a:r>
                        <a:rPr lang="en-US" sz="1100" b="1" baseline="0" dirty="0" smtClean="0">
                          <a:solidFill>
                            <a:schemeClr val="tx1"/>
                          </a:solidFill>
                          <a:latin typeface="Calibri" panose="020F0502020204030204" pitchFamily="34" charset="0"/>
                          <a:cs typeface="Calibri" panose="020F0502020204030204" pitchFamily="34" charset="0"/>
                        </a:rPr>
                        <a:t> escapes leading to recidivism</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950242310"/>
                  </a:ext>
                </a:extLst>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chemeClr val="bg1"/>
                </a:solidFill>
                <a:latin typeface="Arial Black" panose="020B0A04020102020204" pitchFamily="34" charset="0"/>
              </a:rPr>
              <a:t>PERFORMANCE INDICATOR NOT ACHIEVED:</a:t>
            </a:r>
          </a:p>
          <a:p>
            <a:pPr>
              <a:spcAft>
                <a:spcPts val="600"/>
              </a:spcAft>
            </a:pPr>
            <a:r>
              <a:rPr lang="en-US" sz="2400" kern="0" dirty="0">
                <a:solidFill>
                  <a:schemeClr val="bg1"/>
                </a:solidFill>
                <a:latin typeface="Arial Black" panose="020B0A04020102020204" pitchFamily="34" charset="0"/>
              </a:rPr>
              <a:t>Percentage of inmates who escaped from Correctional Facilities </a:t>
            </a:r>
            <a:endParaRPr lang="en-ZA" sz="3200" kern="0" dirty="0" smtClean="0">
              <a:solidFill>
                <a:schemeClr val="bg1"/>
              </a:solidFill>
              <a:latin typeface="Arial Black" panose="020B0A04020102020204" pitchFamily="34" charset="0"/>
            </a:endParaRPr>
          </a:p>
          <a:p>
            <a:endParaRPr lang="en-GB" sz="3200" kern="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076097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 xmlns:a16="http://schemas.microsoft.com/office/drawing/2014/main" id="{935013CF-ED1D-4C99-9BBC-342742B95A80}"/>
              </a:ext>
            </a:extLst>
          </p:cNvPr>
          <p:cNvSpPr/>
          <p:nvPr/>
        </p:nvSpPr>
        <p:spPr>
          <a:xfrm rot="5400000">
            <a:off x="4821169"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9" name="TextBox 8"/>
          <p:cNvSpPr txBox="1"/>
          <p:nvPr/>
        </p:nvSpPr>
        <p:spPr>
          <a:xfrm>
            <a:off x="-228600" y="1673596"/>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a:t>
            </a:r>
            <a:r>
              <a:rPr lang="en-GB" sz="1800" b="1" kern="0" dirty="0" smtClean="0">
                <a:solidFill>
                  <a:prstClr val="black"/>
                </a:solidFill>
              </a:rPr>
              <a:t>4. PROJECT PLAN TO ADDRESS UNDER PERFORMANCE</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3991726738"/>
              </p:ext>
            </p:extLst>
          </p:nvPr>
        </p:nvGraphicFramePr>
        <p:xfrm>
          <a:off x="215900" y="2042928"/>
          <a:ext cx="11671302" cy="4053840"/>
        </p:xfrm>
        <a:graphic>
          <a:graphicData uri="http://schemas.openxmlformats.org/drawingml/2006/table">
            <a:tbl>
              <a:tblPr firstRow="1" bandRow="1"/>
              <a:tblGrid>
                <a:gridCol w="1945217">
                  <a:extLst>
                    <a:ext uri="{9D8B030D-6E8A-4147-A177-3AD203B41FA5}">
                      <a16:colId xmlns="" xmlns:a16="http://schemas.microsoft.com/office/drawing/2014/main" val="3171785473"/>
                    </a:ext>
                  </a:extLst>
                </a:gridCol>
                <a:gridCol w="1945217">
                  <a:extLst>
                    <a:ext uri="{9D8B030D-6E8A-4147-A177-3AD203B41FA5}">
                      <a16:colId xmlns="" xmlns:a16="http://schemas.microsoft.com/office/drawing/2014/main" val="3307568538"/>
                    </a:ext>
                  </a:extLst>
                </a:gridCol>
                <a:gridCol w="1945217">
                  <a:extLst>
                    <a:ext uri="{9D8B030D-6E8A-4147-A177-3AD203B41FA5}">
                      <a16:colId xmlns="" xmlns:a16="http://schemas.microsoft.com/office/drawing/2014/main" val="3177246977"/>
                    </a:ext>
                  </a:extLst>
                </a:gridCol>
                <a:gridCol w="1945217">
                  <a:extLst>
                    <a:ext uri="{9D8B030D-6E8A-4147-A177-3AD203B41FA5}">
                      <a16:colId xmlns="" xmlns:a16="http://schemas.microsoft.com/office/drawing/2014/main" val="1905890460"/>
                    </a:ext>
                  </a:extLst>
                </a:gridCol>
                <a:gridCol w="1945217">
                  <a:extLst>
                    <a:ext uri="{9D8B030D-6E8A-4147-A177-3AD203B41FA5}">
                      <a16:colId xmlns="" xmlns:a16="http://schemas.microsoft.com/office/drawing/2014/main" val="551651354"/>
                    </a:ext>
                  </a:extLst>
                </a:gridCol>
                <a:gridCol w="1945217">
                  <a:extLst>
                    <a:ext uri="{9D8B030D-6E8A-4147-A177-3AD203B41FA5}">
                      <a16:colId xmlns="" xmlns:a16="http://schemas.microsoft.com/office/drawing/2014/main" val="106908959"/>
                    </a:ext>
                  </a:extLst>
                </a:gridCol>
              </a:tblGrid>
              <a:tr h="491271">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MANAGEMENT AREA</a:t>
                      </a:r>
                      <a:endParaRPr lang="en-US" sz="14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CORRECTIONAL CENTRE</a:t>
                      </a:r>
                      <a:endParaRPr lang="en-US" sz="1400" b="1" kern="1200" dirty="0">
                        <a:solidFill>
                          <a:schemeClr val="bg1"/>
                        </a:solidFill>
                        <a:latin typeface="Arial"/>
                        <a:ea typeface=""/>
                        <a:cs typeface="Arial"/>
                      </a:endParaRP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ACTIVITY / ACTIVITIES</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RESPONSIBILITY</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TIME FRAME</a:t>
                      </a:r>
                      <a:endParaRPr lang="en-US" sz="14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PROGRESS</a:t>
                      </a:r>
                      <a:endParaRPr lang="en-US" sz="14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extLst>
                  <a:ext uri="{0D108BD9-81ED-4DB2-BD59-A6C34878D82A}">
                    <a16:rowId xmlns="" xmlns:a16="http://schemas.microsoft.com/office/drawing/2014/main" val="2208647457"/>
                  </a:ext>
                </a:extLst>
              </a:tr>
              <a:tr h="1199278">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fontAlgn="t"/>
                      <a:r>
                        <a:rPr lang="en-US" sz="1100" b="1" i="0" u="none" strike="noStrike" dirty="0" smtClean="0">
                          <a:solidFill>
                            <a:srgbClr val="000000"/>
                          </a:solidFill>
                          <a:effectLst/>
                          <a:latin typeface="Calibri" panose="020F0502020204030204" pitchFamily="34" charset="0"/>
                        </a:rPr>
                        <a:t>Amathole</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Sutterheim</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Upgrading of infrastructure</a:t>
                      </a:r>
                      <a:r>
                        <a:rPr lang="en-US" sz="1100" b="1" baseline="0" dirty="0" smtClean="0">
                          <a:solidFill>
                            <a:schemeClr val="tx1"/>
                          </a:solidFill>
                        </a:rPr>
                        <a:t> </a:t>
                      </a:r>
                    </a:p>
                    <a:p>
                      <a:pPr marL="0" marR="0" indent="0" algn="ctr" defTabSz="914331" rtl="0" eaLnBrk="1" fontAlgn="auto" latinLnBrk="0" hangingPunct="1">
                        <a:lnSpc>
                          <a:spcPct val="100000"/>
                        </a:lnSpc>
                        <a:spcBef>
                          <a:spcPts val="0"/>
                        </a:spcBef>
                        <a:spcAft>
                          <a:spcPts val="0"/>
                        </a:spcAft>
                        <a:buClrTx/>
                        <a:buSzTx/>
                        <a:buFontTx/>
                        <a:buNone/>
                        <a:tabLst/>
                        <a:defRPr/>
                      </a:pPr>
                      <a:r>
                        <a:rPr lang="en-US" sz="1100" b="1" baseline="0" dirty="0" smtClean="0">
                          <a:solidFill>
                            <a:schemeClr val="tx1"/>
                          </a:solidFill>
                        </a:rPr>
                        <a:t>Continuous sensitizing of  officials .</a:t>
                      </a:r>
                    </a:p>
                    <a:p>
                      <a:pPr marL="0" marR="0" indent="0" algn="ctr" defTabSz="914331" rtl="0" eaLnBrk="1" fontAlgn="auto" latinLnBrk="0" hangingPunct="1">
                        <a:lnSpc>
                          <a:spcPct val="100000"/>
                        </a:lnSpc>
                        <a:spcBef>
                          <a:spcPts val="0"/>
                        </a:spcBef>
                        <a:spcAft>
                          <a:spcPts val="0"/>
                        </a:spcAft>
                        <a:buClrTx/>
                        <a:buSzTx/>
                        <a:buFontTx/>
                        <a:buNone/>
                        <a:tabLst/>
                        <a:defRPr/>
                      </a:pPr>
                      <a:r>
                        <a:rPr lang="en-US" sz="1100" b="1" baseline="0" dirty="0" smtClean="0">
                          <a:solidFill>
                            <a:schemeClr val="tx1"/>
                          </a:solidFill>
                        </a:rPr>
                        <a:t>Increase in search operations </a:t>
                      </a:r>
                    </a:p>
                    <a:p>
                      <a:pPr marL="0" marR="0" indent="0" algn="ctr" defTabSz="914331" rtl="0" eaLnBrk="1" fontAlgn="auto" latinLnBrk="0" hangingPunct="1">
                        <a:lnSpc>
                          <a:spcPct val="100000"/>
                        </a:lnSpc>
                        <a:spcBef>
                          <a:spcPts val="0"/>
                        </a:spcBef>
                        <a:spcAft>
                          <a:spcPts val="0"/>
                        </a:spcAft>
                        <a:buClrTx/>
                        <a:buSzTx/>
                        <a:buFontTx/>
                        <a:buNone/>
                        <a:tabLst/>
                        <a:defRPr/>
                      </a:pPr>
                      <a:r>
                        <a:rPr lang="en-US" sz="1100" b="1" baseline="0" dirty="0" smtClean="0">
                          <a:solidFill>
                            <a:schemeClr val="tx1"/>
                          </a:solidFill>
                        </a:rPr>
                        <a:t>Intensify the implementation of the Escape Prevention Plan</a:t>
                      </a:r>
                    </a:p>
                  </a:txBody>
                  <a:tcPr marL="68580" marR="6858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Area</a:t>
                      </a:r>
                      <a:r>
                        <a:rPr lang="en-US" sz="1100" b="1" baseline="0" dirty="0" smtClean="0">
                          <a:solidFill>
                            <a:schemeClr val="tx1"/>
                          </a:solidFill>
                        </a:rPr>
                        <a:t> Commissioner</a:t>
                      </a:r>
                    </a:p>
                    <a:p>
                      <a:pPr algn="ctr"/>
                      <a:r>
                        <a:rPr lang="en-US" sz="1100" b="1" baseline="0" dirty="0" smtClean="0">
                          <a:solidFill>
                            <a:schemeClr val="tx1"/>
                          </a:solidFill>
                        </a:rPr>
                        <a:t>Regional Head Corrections </a:t>
                      </a:r>
                    </a:p>
                    <a:p>
                      <a:pPr algn="ctr"/>
                      <a:r>
                        <a:rPr lang="en-US" sz="1100" b="1" baseline="0" dirty="0" smtClean="0">
                          <a:solidFill>
                            <a:schemeClr val="tx1"/>
                          </a:solidFill>
                        </a:rPr>
                        <a:t>Regional Head Facilities </a:t>
                      </a:r>
                    </a:p>
                    <a:p>
                      <a:pPr algn="ctr"/>
                      <a:r>
                        <a:rPr lang="en-US" sz="1100" b="1" baseline="0" dirty="0" smtClean="0">
                          <a:solidFill>
                            <a:schemeClr val="tx1"/>
                          </a:solidFill>
                        </a:rPr>
                        <a:t>Regional Commissioner </a:t>
                      </a:r>
                      <a:endParaRPr lang="en-US" sz="1100" b="1" dirty="0">
                        <a:solidFill>
                          <a:schemeClr val="tx1"/>
                        </a:solidFill>
                      </a:endParaRPr>
                    </a:p>
                  </a:txBody>
                  <a:tcPr marL="68580" marR="6858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Immediately and ongoing </a:t>
                      </a:r>
                    </a:p>
                  </a:txBody>
                  <a:tcPr marL="68580" marR="6858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baseline="0" dirty="0" smtClean="0">
                          <a:solidFill>
                            <a:schemeClr val="tx1"/>
                          </a:solidFill>
                        </a:rPr>
                        <a:t>Increase in visits by senior officials.</a:t>
                      </a:r>
                    </a:p>
                    <a:p>
                      <a:pPr algn="ctr"/>
                      <a:r>
                        <a:rPr lang="en-US" sz="1100" b="1" baseline="0" dirty="0" smtClean="0">
                          <a:solidFill>
                            <a:schemeClr val="tx1"/>
                          </a:solidFill>
                        </a:rPr>
                        <a:t>Special search operations conducted</a:t>
                      </a:r>
                    </a:p>
                    <a:p>
                      <a:pPr algn="ctr"/>
                      <a:r>
                        <a:rPr lang="en-US" sz="1100" b="1" baseline="0" dirty="0" smtClean="0">
                          <a:solidFill>
                            <a:schemeClr val="tx1"/>
                          </a:solidFill>
                        </a:rPr>
                        <a:t>Roof, </a:t>
                      </a:r>
                      <a:r>
                        <a:rPr lang="en-US" sz="1100" b="1" dirty="0" smtClean="0">
                          <a:solidFill>
                            <a:schemeClr val="tx1"/>
                          </a:solidFill>
                        </a:rPr>
                        <a:t>Ceiling </a:t>
                      </a:r>
                      <a:r>
                        <a:rPr lang="en-US" sz="1100" b="1" baseline="0" dirty="0" smtClean="0">
                          <a:solidFill>
                            <a:schemeClr val="tx1"/>
                          </a:solidFill>
                        </a:rPr>
                        <a:t> and fence</a:t>
                      </a:r>
                      <a:r>
                        <a:rPr lang="en-US" sz="1100" b="1" dirty="0" smtClean="0">
                          <a:solidFill>
                            <a:schemeClr val="tx1"/>
                          </a:solidFill>
                        </a:rPr>
                        <a:t> was repaired</a:t>
                      </a:r>
                    </a:p>
                  </a:txBody>
                  <a:tcPr marL="68580" marR="6858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796501867"/>
                  </a:ext>
                </a:extLst>
              </a:tr>
              <a:tr h="1358219">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fontAlgn="t"/>
                      <a:r>
                        <a:rPr lang="en-US" sz="1100" b="1" i="0" u="none" strike="noStrike" dirty="0" smtClean="0">
                          <a:solidFill>
                            <a:srgbClr val="000000"/>
                          </a:solidFill>
                          <a:effectLst/>
                          <a:latin typeface="Calibri" panose="020F0502020204030204" pitchFamily="34" charset="0"/>
                        </a:rPr>
                        <a:t>Sada</a:t>
                      </a:r>
                      <a:endParaRPr lang="en-US" sz="1100" b="1" i="0" u="none" strike="noStrike" dirty="0">
                        <a:solidFill>
                          <a:srgbClr val="000000"/>
                        </a:solidFill>
                        <a:effectLst/>
                        <a:latin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Sada</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Rotation of officials on return  form TIL</a:t>
                      </a:r>
                    </a:p>
                    <a:p>
                      <a:pPr algn="ctr"/>
                      <a:r>
                        <a:rPr lang="en-US" sz="1100" b="1" dirty="0" smtClean="0">
                          <a:solidFill>
                            <a:schemeClr val="tx1"/>
                          </a:solidFill>
                        </a:rPr>
                        <a:t>Upgrading of infrastructure</a:t>
                      </a:r>
                      <a:r>
                        <a:rPr lang="en-US" sz="1100" b="1" baseline="0" dirty="0" smtClean="0">
                          <a:solidFill>
                            <a:schemeClr val="tx1"/>
                          </a:solidFill>
                        </a:rPr>
                        <a:t> </a:t>
                      </a:r>
                    </a:p>
                    <a:p>
                      <a:pPr algn="ctr"/>
                      <a:r>
                        <a:rPr lang="en-US" sz="1100" b="1" baseline="0" dirty="0" smtClean="0">
                          <a:solidFill>
                            <a:schemeClr val="tx1"/>
                          </a:solidFill>
                        </a:rPr>
                        <a:t>Continuous risk assessment of RDS</a:t>
                      </a:r>
                    </a:p>
                    <a:p>
                      <a:pPr algn="ctr"/>
                      <a:r>
                        <a:rPr lang="en-US" sz="1100" b="1" baseline="0" dirty="0" smtClean="0">
                          <a:solidFill>
                            <a:schemeClr val="tx1"/>
                          </a:solidFill>
                        </a:rPr>
                        <a:t>Continuous sensitizing of  officials </a:t>
                      </a:r>
                    </a:p>
                    <a:p>
                      <a:pPr marL="0" marR="0" indent="0" algn="ctr" defTabSz="914331" rtl="0" eaLnBrk="1" fontAlgn="auto" latinLnBrk="0" hangingPunct="1">
                        <a:lnSpc>
                          <a:spcPct val="100000"/>
                        </a:lnSpc>
                        <a:spcBef>
                          <a:spcPts val="0"/>
                        </a:spcBef>
                        <a:spcAft>
                          <a:spcPts val="0"/>
                        </a:spcAft>
                        <a:buClrTx/>
                        <a:buSzTx/>
                        <a:buFontTx/>
                        <a:buNone/>
                        <a:tabLst/>
                        <a:defRPr/>
                      </a:pPr>
                      <a:r>
                        <a:rPr lang="en-US" sz="1100" b="1" baseline="0" dirty="0" smtClean="0">
                          <a:solidFill>
                            <a:schemeClr val="tx1"/>
                          </a:solidFill>
                        </a:rPr>
                        <a:t>Intensify the implementation of the Escape Prevention Plan</a:t>
                      </a:r>
                    </a:p>
                  </a:txBody>
                  <a:tcPr marL="68580" marR="6858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Area</a:t>
                      </a:r>
                      <a:r>
                        <a:rPr lang="en-US" sz="1100" b="1" baseline="0" dirty="0" smtClean="0">
                          <a:solidFill>
                            <a:schemeClr val="tx1"/>
                          </a:solidFill>
                        </a:rPr>
                        <a:t> Commissioner</a:t>
                      </a:r>
                    </a:p>
                    <a:p>
                      <a:pPr algn="ctr"/>
                      <a:r>
                        <a:rPr lang="en-US" sz="1100" b="1" baseline="0" dirty="0" smtClean="0">
                          <a:solidFill>
                            <a:schemeClr val="tx1"/>
                          </a:solidFill>
                        </a:rPr>
                        <a:t>Regional Head Corrections </a:t>
                      </a:r>
                    </a:p>
                    <a:p>
                      <a:pPr algn="ctr"/>
                      <a:r>
                        <a:rPr lang="en-US" sz="1100" b="1" baseline="0" dirty="0" smtClean="0">
                          <a:solidFill>
                            <a:schemeClr val="tx1"/>
                          </a:solidFill>
                        </a:rPr>
                        <a:t>Regional Head Facilities </a:t>
                      </a:r>
                    </a:p>
                    <a:p>
                      <a:pPr algn="ctr"/>
                      <a:r>
                        <a:rPr lang="en-US" sz="1100" b="1" baseline="0" dirty="0" smtClean="0">
                          <a:solidFill>
                            <a:schemeClr val="tx1"/>
                          </a:solidFill>
                        </a:rPr>
                        <a:t>Regional Commissioner</a:t>
                      </a:r>
                      <a:endParaRPr lang="en-US" sz="1100" b="1" dirty="0">
                        <a:solidFill>
                          <a:schemeClr val="tx1"/>
                        </a:solidFill>
                      </a:endParaRPr>
                    </a:p>
                  </a:txBody>
                  <a:tcPr marL="68580" marR="6858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Immediately and ongoing </a:t>
                      </a:r>
                      <a:endParaRPr lang="en-US" sz="1100" b="1" dirty="0">
                        <a:solidFill>
                          <a:schemeClr val="tx1"/>
                        </a:solidFill>
                      </a:endParaRPr>
                    </a:p>
                  </a:txBody>
                  <a:tcPr marL="68580" marR="6858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Access control was repaired.</a:t>
                      </a:r>
                    </a:p>
                    <a:p>
                      <a:pPr algn="ctr"/>
                      <a:r>
                        <a:rPr lang="en-US" sz="1100" b="1" dirty="0" smtClean="0">
                          <a:solidFill>
                            <a:schemeClr val="tx1"/>
                          </a:solidFill>
                        </a:rPr>
                        <a:t>Centre has initiated the upgrading of perimeter fence.</a:t>
                      </a:r>
                    </a:p>
                    <a:p>
                      <a:pPr algn="ctr"/>
                      <a:r>
                        <a:rPr lang="en-US" sz="1100" b="1" dirty="0" smtClean="0">
                          <a:solidFill>
                            <a:schemeClr val="tx1"/>
                          </a:solidFill>
                        </a:rPr>
                        <a:t>Members sensitized regularly </a:t>
                      </a:r>
                    </a:p>
                    <a:p>
                      <a:pPr algn="ctr"/>
                      <a:endParaRPr lang="en-US" sz="1100" b="1" dirty="0" smtClean="0">
                        <a:solidFill>
                          <a:schemeClr val="tx1"/>
                        </a:solidFill>
                      </a:endParaRPr>
                    </a:p>
                  </a:txBody>
                  <a:tcPr marL="68580" marR="6858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950242310"/>
                  </a:ext>
                </a:extLst>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rgbClr val="FFFFFF"/>
                </a:solidFill>
                <a:latin typeface="Arial Black" panose="020B0A04020102020204" pitchFamily="34" charset="0"/>
              </a:rPr>
              <a:t>PLAN TO ADDRESS UNDER PERFORMANCE:</a:t>
            </a:r>
          </a:p>
          <a:p>
            <a:pPr>
              <a:spcAft>
                <a:spcPts val="600"/>
              </a:spcAft>
            </a:pPr>
            <a:r>
              <a:rPr lang="en-US" sz="2400" kern="0" dirty="0">
                <a:solidFill>
                  <a:srgbClr val="FFFFFF"/>
                </a:solidFill>
                <a:latin typeface="Arial Black" panose="020B0A04020102020204" pitchFamily="34" charset="0"/>
              </a:rPr>
              <a:t>Percentage of inmates who escaped from Correctional Facilities </a:t>
            </a:r>
            <a:endParaRPr lang="en-ZA" sz="3200" kern="0" dirty="0" smtClean="0">
              <a:solidFill>
                <a:srgbClr val="FFFFFF"/>
              </a:solidFill>
              <a:latin typeface="Arial Black" panose="020B0A04020102020204" pitchFamily="34" charset="0"/>
            </a:endParaRPr>
          </a:p>
          <a:p>
            <a:endParaRPr lang="en-GB" sz="3200" kern="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121593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4821169"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5" name="Title 1"/>
          <p:cNvSpPr txBox="1">
            <a:spLocks/>
          </p:cNvSpPr>
          <p:nvPr/>
        </p:nvSpPr>
        <p:spPr>
          <a:xfrm>
            <a:off x="63103" y="0"/>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chemeClr val="bg1"/>
                </a:solidFill>
                <a:latin typeface="Arial Black" panose="020B0A04020102020204" pitchFamily="34" charset="0"/>
              </a:rPr>
              <a:t>PERFORMANCE INDICATOR NOT ACHIEVED:</a:t>
            </a:r>
          </a:p>
          <a:p>
            <a:r>
              <a:rPr lang="en-US" sz="2400" kern="0" dirty="0">
                <a:solidFill>
                  <a:schemeClr val="bg1"/>
                </a:solidFill>
                <a:latin typeface="Arial Black" panose="020B0A04020102020204" pitchFamily="34" charset="0"/>
              </a:rPr>
              <a:t>Percentage of inmates injured as a result of reported assaults in Correctional Facilities</a:t>
            </a:r>
            <a:endParaRPr lang="en-ZA" sz="2400" kern="0" dirty="0" smtClean="0">
              <a:solidFill>
                <a:schemeClr val="bg1"/>
              </a:solidFill>
              <a:latin typeface="Arial Black" panose="020B0A04020102020204" pitchFamily="34" charset="0"/>
            </a:endParaRPr>
          </a:p>
          <a:p>
            <a:endParaRPr lang="en-GB" sz="3200" kern="0" dirty="0">
              <a:solidFill>
                <a:schemeClr val="bg1"/>
              </a:solidFill>
              <a:latin typeface="Arial Black" panose="020B0A04020102020204" pitchFamily="34" charset="0"/>
            </a:endParaRPr>
          </a:p>
        </p:txBody>
      </p:sp>
      <p:sp>
        <p:nvSpPr>
          <p:cNvPr id="8" name="TextBox 7"/>
          <p:cNvSpPr txBox="1"/>
          <p:nvPr/>
        </p:nvSpPr>
        <p:spPr>
          <a:xfrm>
            <a:off x="203200" y="1663700"/>
            <a:ext cx="8928319"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1. REGIONAL TARGET VERSUS PERFORMANCE FOR </a:t>
            </a:r>
            <a:r>
              <a:rPr lang="en-GB" sz="1800" b="1" kern="0" dirty="0" smtClean="0">
                <a:solidFill>
                  <a:prstClr val="black"/>
                </a:solidFill>
              </a:rPr>
              <a:t>2</a:t>
            </a:r>
            <a:r>
              <a:rPr lang="en-GB" sz="1800" b="1" kern="0" baseline="30000" dirty="0" smtClean="0">
                <a:solidFill>
                  <a:prstClr val="black"/>
                </a:solidFill>
              </a:rPr>
              <a:t>nd</a:t>
            </a:r>
            <a:r>
              <a:rPr lang="en-GB" sz="1800" b="1" kern="0" dirty="0" smtClean="0">
                <a:solidFill>
                  <a:prstClr val="black"/>
                </a:solidFill>
              </a:rPr>
              <a:t> QUARTER </a:t>
            </a:r>
            <a:r>
              <a:rPr lang="en-GB" sz="1800" b="1" kern="0" dirty="0">
                <a:solidFill>
                  <a:prstClr val="black"/>
                </a:solidFill>
              </a:rPr>
              <a:t>(2020/2021) </a:t>
            </a:r>
            <a:endParaRPr lang="en-ZA" sz="1800" b="1" kern="0" dirty="0">
              <a:solidFill>
                <a:prstClr val="black"/>
              </a:solidFill>
            </a:endParaRPr>
          </a:p>
        </p:txBody>
      </p:sp>
      <p:sp>
        <p:nvSpPr>
          <p:cNvPr id="9" name="TextBox 8"/>
          <p:cNvSpPr txBox="1"/>
          <p:nvPr/>
        </p:nvSpPr>
        <p:spPr>
          <a:xfrm>
            <a:off x="266700" y="3125801"/>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a:t>
            </a:r>
            <a:r>
              <a:rPr lang="en-GB" sz="1800" b="1" kern="0" dirty="0" smtClean="0">
                <a:solidFill>
                  <a:prstClr val="black"/>
                </a:solidFill>
              </a:rPr>
              <a:t>2</a:t>
            </a:r>
            <a:r>
              <a:rPr lang="en-GB" sz="1800" b="1" kern="0" dirty="0">
                <a:solidFill>
                  <a:prstClr val="black"/>
                </a:solidFill>
              </a:rPr>
              <a:t>. SOURCE OF </a:t>
            </a:r>
            <a:r>
              <a:rPr lang="en-GB" sz="1800" b="1" kern="0" dirty="0" smtClean="0">
                <a:solidFill>
                  <a:prstClr val="black"/>
                </a:solidFill>
              </a:rPr>
              <a:t>UNDER-ACHIEVEMENT AT MANAGEMENT AREA LEVEL</a:t>
            </a:r>
            <a:endParaRPr lang="en-ZA" sz="1800" b="1" kern="0"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519115356"/>
              </p:ext>
            </p:extLst>
          </p:nvPr>
        </p:nvGraphicFramePr>
        <p:xfrm>
          <a:off x="266700" y="2058644"/>
          <a:ext cx="11658600" cy="1021080"/>
        </p:xfrm>
        <a:graphic>
          <a:graphicData uri="http://schemas.openxmlformats.org/drawingml/2006/table">
            <a:tbl>
              <a:tblPr firstRow="1" bandRow="1"/>
              <a:tblGrid>
                <a:gridCol w="1295400">
                  <a:extLst>
                    <a:ext uri="{9D8B030D-6E8A-4147-A177-3AD203B41FA5}">
                      <a16:colId xmlns:a16="http://schemas.microsoft.com/office/drawing/2014/main" xmlns="" val="3171785473"/>
                    </a:ext>
                  </a:extLst>
                </a:gridCol>
                <a:gridCol w="1295400">
                  <a:extLst>
                    <a:ext uri="{9D8B030D-6E8A-4147-A177-3AD203B41FA5}">
                      <a16:colId xmlns:a16="http://schemas.microsoft.com/office/drawing/2014/main" xmlns="" val="3307568538"/>
                    </a:ext>
                  </a:extLst>
                </a:gridCol>
                <a:gridCol w="1295400">
                  <a:extLst>
                    <a:ext uri="{9D8B030D-6E8A-4147-A177-3AD203B41FA5}">
                      <a16:colId xmlns:a16="http://schemas.microsoft.com/office/drawing/2014/main" xmlns="" val="3177246977"/>
                    </a:ext>
                  </a:extLst>
                </a:gridCol>
                <a:gridCol w="1295400">
                  <a:extLst>
                    <a:ext uri="{9D8B030D-6E8A-4147-A177-3AD203B41FA5}">
                      <a16:colId xmlns:a16="http://schemas.microsoft.com/office/drawing/2014/main" xmlns="" val="1905890460"/>
                    </a:ext>
                  </a:extLst>
                </a:gridCol>
                <a:gridCol w="1295400">
                  <a:extLst>
                    <a:ext uri="{9D8B030D-6E8A-4147-A177-3AD203B41FA5}">
                      <a16:colId xmlns:a16="http://schemas.microsoft.com/office/drawing/2014/main" xmlns="" val="551651354"/>
                    </a:ext>
                  </a:extLst>
                </a:gridCol>
                <a:gridCol w="1295400">
                  <a:extLst>
                    <a:ext uri="{9D8B030D-6E8A-4147-A177-3AD203B41FA5}">
                      <a16:colId xmlns:a16="http://schemas.microsoft.com/office/drawing/2014/main" xmlns="" val="106908959"/>
                    </a:ext>
                  </a:extLst>
                </a:gridCol>
                <a:gridCol w="1295400">
                  <a:extLst>
                    <a:ext uri="{9D8B030D-6E8A-4147-A177-3AD203B41FA5}">
                      <a16:colId xmlns:a16="http://schemas.microsoft.com/office/drawing/2014/main" xmlns="" val="2307743238"/>
                    </a:ext>
                  </a:extLst>
                </a:gridCol>
                <a:gridCol w="1295400">
                  <a:extLst>
                    <a:ext uri="{9D8B030D-6E8A-4147-A177-3AD203B41FA5}">
                      <a16:colId xmlns:a16="http://schemas.microsoft.com/office/drawing/2014/main" xmlns="" val="2723634297"/>
                    </a:ext>
                  </a:extLst>
                </a:gridCol>
                <a:gridCol w="1295400">
                  <a:extLst>
                    <a:ext uri="{9D8B030D-6E8A-4147-A177-3AD203B41FA5}">
                      <a16:colId xmlns:a16="http://schemas.microsoft.com/office/drawing/2014/main" xmlns="" val="971921"/>
                    </a:ext>
                  </a:extLst>
                </a:gridCol>
              </a:tblGrid>
              <a:tr h="375654">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REGION</a:t>
                      </a:r>
                      <a:endParaRPr lang="en-ZA" sz="1100" dirty="0">
                        <a:solidFill>
                          <a:schemeClr val="bg1"/>
                        </a:solidFil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JULY</a:t>
                      </a:r>
                      <a:r>
                        <a:rPr lang="en-ZA" sz="1100" baseline="0" dirty="0" smtClean="0">
                          <a:solidFill>
                            <a:schemeClr val="bg1"/>
                          </a:solidFill>
                        </a:rPr>
                        <a:t> </a:t>
                      </a:r>
                      <a:r>
                        <a:rPr lang="en-ZA" sz="1100" dirty="0" smtClean="0">
                          <a:solidFill>
                            <a:schemeClr val="bg1"/>
                          </a:solidFill>
                        </a:rPr>
                        <a:t>2020</a:t>
                      </a:r>
                      <a:br>
                        <a:rPr lang="en-ZA" sz="1100" dirty="0" smtClean="0">
                          <a:solidFill>
                            <a:schemeClr val="bg1"/>
                          </a:solidFill>
                        </a:rPr>
                      </a:br>
                      <a:r>
                        <a:rPr lang="en-ZA" sz="1100" dirty="0" smtClean="0">
                          <a:solidFill>
                            <a:schemeClr val="bg1"/>
                          </a:solidFill>
                        </a:rPr>
                        <a:t>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JULY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AUGUST</a:t>
                      </a:r>
                      <a:r>
                        <a:rPr lang="en-ZA" sz="1100" baseline="0" dirty="0" smtClean="0">
                          <a:solidFill>
                            <a:schemeClr val="bg1"/>
                          </a:solidFill>
                        </a:rPr>
                        <a:t> </a:t>
                      </a:r>
                      <a:r>
                        <a:rPr lang="en-ZA" sz="1100" dirty="0" smtClean="0">
                          <a:solidFill>
                            <a:schemeClr val="bg1"/>
                          </a:solidFill>
                        </a:rPr>
                        <a:t>2020</a:t>
                      </a:r>
                      <a:br>
                        <a:rPr lang="en-ZA" sz="1100" dirty="0" smtClean="0">
                          <a:solidFill>
                            <a:schemeClr val="bg1"/>
                          </a:solidFill>
                        </a:rPr>
                      </a:br>
                      <a:r>
                        <a:rPr lang="en-ZA" sz="1100" dirty="0" smtClean="0">
                          <a:solidFill>
                            <a:schemeClr val="bg1"/>
                          </a:solidFill>
                        </a:rPr>
                        <a:t>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AUGUST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SEPTEMBER 2020 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SEPTEMBER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Q2 TARGET: 2020-2021</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extLst>
                  <a:ext uri="{0D108BD9-81ED-4DB2-BD59-A6C34878D82A}">
                    <a16:rowId xmlns:a16="http://schemas.microsoft.com/office/drawing/2014/main" xmlns="" val="2208647457"/>
                  </a:ext>
                </a:extLst>
              </a:tr>
              <a:tr h="562636">
                <a:tc>
                  <a:txBody>
                    <a:bodyPr/>
                    <a:lstStyle/>
                    <a:p>
                      <a:r>
                        <a:rPr lang="en-ZA" sz="1100" b="1" dirty="0" smtClean="0">
                          <a:solidFill>
                            <a:schemeClr val="tx1"/>
                          </a:solidFill>
                          <a:latin typeface="Calibri Light" panose="020F0302020204030204" pitchFamily="34" charset="0"/>
                          <a:cs typeface="Calibri Light" panose="020F0302020204030204" pitchFamily="34" charset="0"/>
                        </a:rPr>
                        <a:t>Eastern Cape </a:t>
                      </a:r>
                      <a:endParaRPr lang="en-ZA"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1.54%</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1.86%</a:t>
                      </a:r>
                    </a:p>
                    <a:p>
                      <a:pPr algn="ctr"/>
                      <a:r>
                        <a:rPr lang="en-US" sz="1100" b="1" dirty="0" smtClean="0">
                          <a:solidFill>
                            <a:schemeClr val="tx1"/>
                          </a:solidFill>
                        </a:rPr>
                        <a:t>(349/18785)</a:t>
                      </a:r>
                    </a:p>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1.92%</a:t>
                      </a:r>
                    </a:p>
                    <a:p>
                      <a:pPr algn="ct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2.26%</a:t>
                      </a:r>
                    </a:p>
                    <a:p>
                      <a:pPr algn="ctr"/>
                      <a:r>
                        <a:rPr lang="en-US" sz="1100" b="1" dirty="0" smtClean="0">
                          <a:solidFill>
                            <a:schemeClr val="tx1"/>
                          </a:solidFill>
                        </a:rPr>
                        <a:t>(417/18478)</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2.33%</a:t>
                      </a:r>
                      <a:br>
                        <a:rPr lang="en-US" sz="1100" b="1" dirty="0" smtClean="0">
                          <a:solidFill>
                            <a:schemeClr val="tx1"/>
                          </a:solidFill>
                        </a:rPr>
                      </a:b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2.65%</a:t>
                      </a:r>
                    </a:p>
                    <a:p>
                      <a:pPr algn="ctr"/>
                      <a:r>
                        <a:rPr lang="en-US" sz="1100" b="1" dirty="0" smtClean="0">
                          <a:solidFill>
                            <a:schemeClr val="tx1"/>
                          </a:solidFill>
                        </a:rPr>
                        <a:t>(495/18709)</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2.33%</a:t>
                      </a:r>
                      <a:br>
                        <a:rPr lang="en-US" sz="1100" b="1" dirty="0" smtClean="0">
                          <a:solidFill>
                            <a:schemeClr val="tx1"/>
                          </a:solidFill>
                        </a:rPr>
                      </a:b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2.65%</a:t>
                      </a:r>
                    </a:p>
                    <a:p>
                      <a:pPr algn="ctr"/>
                      <a:r>
                        <a:rPr lang="en-US" sz="1100" b="1" dirty="0" smtClean="0">
                          <a:solidFill>
                            <a:schemeClr val="tx1"/>
                          </a:solidFill>
                        </a:rPr>
                        <a:t>(495/18709)</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796501867"/>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616713113"/>
              </p:ext>
            </p:extLst>
          </p:nvPr>
        </p:nvGraphicFramePr>
        <p:xfrm>
          <a:off x="224367" y="3657600"/>
          <a:ext cx="11658600" cy="2987040"/>
        </p:xfrm>
        <a:graphic>
          <a:graphicData uri="http://schemas.openxmlformats.org/drawingml/2006/table">
            <a:tbl>
              <a:tblPr firstRow="1" bandRow="1"/>
              <a:tblGrid>
                <a:gridCol w="1295400">
                  <a:extLst>
                    <a:ext uri="{9D8B030D-6E8A-4147-A177-3AD203B41FA5}">
                      <a16:colId xmlns:a16="http://schemas.microsoft.com/office/drawing/2014/main" xmlns="" val="3171785473"/>
                    </a:ext>
                  </a:extLst>
                </a:gridCol>
                <a:gridCol w="1295400">
                  <a:extLst>
                    <a:ext uri="{9D8B030D-6E8A-4147-A177-3AD203B41FA5}">
                      <a16:colId xmlns:a16="http://schemas.microsoft.com/office/drawing/2014/main" xmlns="" val="3307568538"/>
                    </a:ext>
                  </a:extLst>
                </a:gridCol>
                <a:gridCol w="1295400">
                  <a:extLst>
                    <a:ext uri="{9D8B030D-6E8A-4147-A177-3AD203B41FA5}">
                      <a16:colId xmlns:a16="http://schemas.microsoft.com/office/drawing/2014/main" xmlns="" val="3177246977"/>
                    </a:ext>
                  </a:extLst>
                </a:gridCol>
                <a:gridCol w="1295400">
                  <a:extLst>
                    <a:ext uri="{9D8B030D-6E8A-4147-A177-3AD203B41FA5}">
                      <a16:colId xmlns:a16="http://schemas.microsoft.com/office/drawing/2014/main" xmlns="" val="1905890460"/>
                    </a:ext>
                  </a:extLst>
                </a:gridCol>
                <a:gridCol w="1295400">
                  <a:extLst>
                    <a:ext uri="{9D8B030D-6E8A-4147-A177-3AD203B41FA5}">
                      <a16:colId xmlns:a16="http://schemas.microsoft.com/office/drawing/2014/main" xmlns="" val="551651354"/>
                    </a:ext>
                  </a:extLst>
                </a:gridCol>
                <a:gridCol w="1295400">
                  <a:extLst>
                    <a:ext uri="{9D8B030D-6E8A-4147-A177-3AD203B41FA5}">
                      <a16:colId xmlns:a16="http://schemas.microsoft.com/office/drawing/2014/main" xmlns="" val="106908959"/>
                    </a:ext>
                  </a:extLst>
                </a:gridCol>
                <a:gridCol w="1295400">
                  <a:extLst>
                    <a:ext uri="{9D8B030D-6E8A-4147-A177-3AD203B41FA5}">
                      <a16:colId xmlns:a16="http://schemas.microsoft.com/office/drawing/2014/main" xmlns="" val="2307743238"/>
                    </a:ext>
                  </a:extLst>
                </a:gridCol>
                <a:gridCol w="1295400">
                  <a:extLst>
                    <a:ext uri="{9D8B030D-6E8A-4147-A177-3AD203B41FA5}">
                      <a16:colId xmlns:a16="http://schemas.microsoft.com/office/drawing/2014/main" xmlns="" val="2723634297"/>
                    </a:ext>
                  </a:extLst>
                </a:gridCol>
                <a:gridCol w="1295400">
                  <a:extLst>
                    <a:ext uri="{9D8B030D-6E8A-4147-A177-3AD203B41FA5}">
                      <a16:colId xmlns:a16="http://schemas.microsoft.com/office/drawing/2014/main" xmlns="" val="971921"/>
                    </a:ext>
                  </a:extLst>
                </a:gridCol>
              </a:tblGrid>
              <a:tr h="375654">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MANAGEMENT AREA</a:t>
                      </a:r>
                      <a:endParaRPr lang="en-ZA" sz="11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JULY 2020</a:t>
                      </a:r>
                      <a:br>
                        <a:rPr lang="en-ZA" sz="1100" b="1" kern="1200" dirty="0" smtClean="0">
                          <a:solidFill>
                            <a:schemeClr val="bg1"/>
                          </a:solidFill>
                          <a:latin typeface="Arial"/>
                          <a:ea typeface=""/>
                          <a:cs typeface="Arial"/>
                        </a:rPr>
                      </a:br>
                      <a:r>
                        <a:rPr lang="en-ZA" sz="1100" b="1" kern="1200" dirty="0" smtClean="0">
                          <a:solidFill>
                            <a:schemeClr val="bg1"/>
                          </a:solidFill>
                          <a:latin typeface="Arial"/>
                          <a:ea typeface=""/>
                          <a:cs typeface="Arial"/>
                        </a:rPr>
                        <a:t>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JULY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AUGUST 2020</a:t>
                      </a:r>
                      <a:br>
                        <a:rPr lang="en-ZA" sz="1100" b="1" kern="1200" dirty="0" smtClean="0">
                          <a:solidFill>
                            <a:schemeClr val="bg1"/>
                          </a:solidFill>
                          <a:latin typeface="Arial"/>
                          <a:ea typeface=""/>
                          <a:cs typeface="Arial"/>
                        </a:rPr>
                      </a:br>
                      <a:r>
                        <a:rPr lang="en-ZA" sz="1100" b="1" kern="1200" dirty="0" smtClean="0">
                          <a:solidFill>
                            <a:schemeClr val="bg1"/>
                          </a:solidFill>
                          <a:latin typeface="Arial"/>
                          <a:ea typeface=""/>
                          <a:cs typeface="Arial"/>
                        </a:rPr>
                        <a:t>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AUGUST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SEPTEMBER 2020 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SEPTEMBER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Q2 TARGET: 2020-2021</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xmlns="" val="2208647457"/>
                  </a:ext>
                </a:extLst>
              </a:tr>
              <a:tr h="375654">
                <a:tc>
                  <a:txBody>
                    <a:bodyPr/>
                    <a:lstStyle/>
                    <a:p>
                      <a:r>
                        <a:rPr lang="en-ZA" sz="1200" b="1" dirty="0" smtClean="0">
                          <a:solidFill>
                            <a:schemeClr val="tx1"/>
                          </a:solidFill>
                          <a:latin typeface="Calibri Light" panose="020F0302020204030204" pitchFamily="34" charset="0"/>
                          <a:cs typeface="Calibri Light" panose="020F0302020204030204" pitchFamily="34" charset="0"/>
                        </a:rPr>
                        <a:t>Amathole</a:t>
                      </a:r>
                      <a:endParaRPr lang="en-ZA" sz="12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rPr>
                        <a:t>1.54%</a:t>
                      </a:r>
                      <a:endParaRPr lang="en-US" sz="1100" b="1" dirty="0" smtClean="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1.53%</a:t>
                      </a:r>
                    </a:p>
                    <a:p>
                      <a:pPr algn="ctr"/>
                      <a:r>
                        <a:rPr lang="en-US" sz="1100" b="1" dirty="0" smtClean="0">
                          <a:solidFill>
                            <a:schemeClr val="tx1"/>
                          </a:solidFill>
                        </a:rPr>
                        <a:t>(35/2286)</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1.92%</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1.82%</a:t>
                      </a:r>
                    </a:p>
                    <a:p>
                      <a:pPr algn="ctr"/>
                      <a:r>
                        <a:rPr lang="en-US" sz="1100" b="1" dirty="0" smtClean="0">
                          <a:solidFill>
                            <a:schemeClr val="tx1"/>
                          </a:solidFill>
                        </a:rPr>
                        <a:t>(41/2248)</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rPr>
                        <a:t>2.33%</a:t>
                      </a:r>
                      <a:br>
                        <a:rPr lang="en-US" sz="1100" b="1" smtClean="0">
                          <a:solidFill>
                            <a:schemeClr val="tx1"/>
                          </a:solidFill>
                        </a:rPr>
                      </a:b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1.85%</a:t>
                      </a:r>
                    </a:p>
                    <a:p>
                      <a:pPr algn="ctr"/>
                      <a:r>
                        <a:rPr lang="en-US" sz="1100" b="1" dirty="0" smtClean="0">
                          <a:solidFill>
                            <a:schemeClr val="tx1"/>
                          </a:solidFill>
                        </a:rPr>
                        <a:t>(43/2320)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2.33%</a:t>
                      </a:r>
                      <a:br>
                        <a:rPr lang="en-US" sz="1100" b="1" dirty="0" smtClean="0">
                          <a:solidFill>
                            <a:schemeClr val="tx1"/>
                          </a:solidFill>
                        </a:rPr>
                      </a:b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1.85%</a:t>
                      </a:r>
                    </a:p>
                    <a:p>
                      <a:pPr algn="ctr"/>
                      <a:r>
                        <a:rPr lang="en-US" sz="1100" b="1" dirty="0" smtClean="0">
                          <a:solidFill>
                            <a:schemeClr val="tx1"/>
                          </a:solidFill>
                        </a:rPr>
                        <a:t>(43/2320)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796501867"/>
                  </a:ext>
                </a:extLst>
              </a:tr>
              <a:tr h="375654">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East London</a:t>
                      </a:r>
                      <a:r>
                        <a:rPr lang="en-US" sz="1100" b="1" baseline="0" dirty="0" smtClean="0">
                          <a:solidFill>
                            <a:schemeClr val="tx1"/>
                          </a:solidFill>
                          <a:latin typeface="Calibri Light" panose="020F0302020204030204" pitchFamily="34" charset="0"/>
                          <a:cs typeface="Calibri Light" panose="020F0302020204030204" pitchFamily="34" charset="0"/>
                        </a:rPr>
                        <a:t>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smtClean="0">
                          <a:solidFill>
                            <a:schemeClr val="tx1"/>
                          </a:solidFill>
                        </a:rPr>
                        <a:t>1.54%</a:t>
                      </a:r>
                      <a:endParaRPr lang="en-US" sz="1100" b="1" dirty="0" smtClean="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1.44%</a:t>
                      </a:r>
                    </a:p>
                    <a:p>
                      <a:pPr algn="ctr"/>
                      <a:r>
                        <a:rPr lang="en-US" sz="1100" b="1" dirty="0" smtClean="0">
                          <a:solidFill>
                            <a:schemeClr val="tx1"/>
                          </a:solidFill>
                        </a:rPr>
                        <a:t>(53/3679)</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smtClean="0">
                          <a:solidFill>
                            <a:schemeClr val="tx1"/>
                          </a:solidFill>
                        </a:rPr>
                        <a:t>1.92%</a:t>
                      </a:r>
                      <a:endParaRPr lang="en-US" sz="1100" b="1" dirty="0" smtClean="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2.16%</a:t>
                      </a:r>
                    </a:p>
                    <a:p>
                      <a:pPr algn="ctr"/>
                      <a:r>
                        <a:rPr lang="en-US" sz="1100" b="1" dirty="0" smtClean="0">
                          <a:solidFill>
                            <a:schemeClr val="tx1"/>
                          </a:solidFill>
                        </a:rPr>
                        <a:t>(79/3660)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100" b="1" dirty="0" smtClean="0">
                          <a:solidFill>
                            <a:schemeClr val="tx1"/>
                          </a:solidFill>
                        </a:rPr>
                        <a:t>2.33%</a:t>
                      </a:r>
                      <a:br>
                        <a:rPr lang="en-US" sz="1100" b="1" dirty="0" smtClean="0">
                          <a:solidFill>
                            <a:schemeClr val="tx1"/>
                          </a:solidFill>
                        </a:rPr>
                      </a:b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2.65%</a:t>
                      </a:r>
                    </a:p>
                    <a:p>
                      <a:pPr algn="ctr"/>
                      <a:r>
                        <a:rPr lang="en-US" sz="1100" b="1" dirty="0" smtClean="0">
                          <a:solidFill>
                            <a:schemeClr val="tx1"/>
                          </a:solidFill>
                        </a:rPr>
                        <a:t>(98/3695)</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100" b="1" smtClean="0">
                          <a:solidFill>
                            <a:schemeClr val="tx1"/>
                          </a:solidFill>
                        </a:rPr>
                        <a:t>2.33%</a:t>
                      </a:r>
                      <a:br>
                        <a:rPr lang="en-US" sz="1100" b="1" smtClean="0">
                          <a:solidFill>
                            <a:schemeClr val="tx1"/>
                          </a:solidFill>
                        </a:rPr>
                      </a:b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2.65%</a:t>
                      </a:r>
                    </a:p>
                    <a:p>
                      <a:pPr algn="ctr"/>
                      <a:r>
                        <a:rPr lang="en-US" sz="1100" b="1" dirty="0" smtClean="0">
                          <a:solidFill>
                            <a:schemeClr val="tx1"/>
                          </a:solidFill>
                        </a:rPr>
                        <a:t>(98/3695)</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375654">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Kirkwood</a:t>
                      </a:r>
                      <a:r>
                        <a:rPr lang="en-US" sz="1100" b="1" baseline="0" dirty="0" smtClean="0">
                          <a:solidFill>
                            <a:schemeClr val="tx1"/>
                          </a:solidFill>
                          <a:latin typeface="Calibri Light" panose="020F0302020204030204" pitchFamily="34" charset="0"/>
                          <a:cs typeface="Calibri Light" panose="020F0302020204030204" pitchFamily="34" charset="0"/>
                        </a:rPr>
                        <a:t>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rPr>
                        <a:t>1.54%</a:t>
                      </a:r>
                      <a:endParaRPr lang="en-US" sz="1100" b="1" dirty="0" smtClean="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1.06%</a:t>
                      </a:r>
                    </a:p>
                    <a:p>
                      <a:pPr algn="ctr"/>
                      <a:r>
                        <a:rPr lang="en-US" sz="1100" b="1" dirty="0" smtClean="0">
                          <a:solidFill>
                            <a:schemeClr val="tx1"/>
                          </a:solidFill>
                        </a:rPr>
                        <a:t>(13/1223)</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smtClean="0">
                          <a:solidFill>
                            <a:schemeClr val="tx1"/>
                          </a:solidFill>
                        </a:rPr>
                        <a:t>1.92%</a:t>
                      </a:r>
                      <a:endParaRPr lang="en-US" sz="1100" b="1" dirty="0" smtClean="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1.68%</a:t>
                      </a:r>
                    </a:p>
                    <a:p>
                      <a:pPr algn="ctr"/>
                      <a:r>
                        <a:rPr lang="en-US" sz="1100" b="1" dirty="0" smtClean="0">
                          <a:solidFill>
                            <a:schemeClr val="tx1"/>
                          </a:solidFill>
                        </a:rPr>
                        <a:t>(20/1193)</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rPr>
                        <a:t>2.33%</a:t>
                      </a:r>
                      <a:br>
                        <a:rPr lang="en-US" sz="1100" b="1" smtClean="0">
                          <a:solidFill>
                            <a:schemeClr val="tx1"/>
                          </a:solidFill>
                        </a:rPr>
                      </a:b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1.91%</a:t>
                      </a:r>
                    </a:p>
                    <a:p>
                      <a:pPr algn="ctr"/>
                      <a:r>
                        <a:rPr lang="en-US" sz="1100" b="1" dirty="0" smtClean="0">
                          <a:solidFill>
                            <a:schemeClr val="tx1"/>
                          </a:solidFill>
                        </a:rPr>
                        <a:t>(23/1207)</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2.33%</a:t>
                      </a:r>
                      <a:br>
                        <a:rPr lang="en-US" sz="1100" b="1" dirty="0" smtClean="0">
                          <a:solidFill>
                            <a:schemeClr val="tx1"/>
                          </a:solidFill>
                        </a:rPr>
                      </a:b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1.91%</a:t>
                      </a:r>
                    </a:p>
                    <a:p>
                      <a:pPr algn="ctr"/>
                      <a:r>
                        <a:rPr lang="en-US" sz="1100" b="1" dirty="0" smtClean="0">
                          <a:solidFill>
                            <a:schemeClr val="tx1"/>
                          </a:solidFill>
                        </a:rPr>
                        <a:t>(23/1207)</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950242310"/>
                  </a:ext>
                </a:extLst>
              </a:tr>
              <a:tr h="37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Mthatha</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smtClean="0">
                          <a:solidFill>
                            <a:schemeClr val="tx1"/>
                          </a:solidFill>
                        </a:rPr>
                        <a:t>1.54%</a:t>
                      </a:r>
                      <a:endParaRPr lang="en-US" sz="1100" b="1" dirty="0" smtClean="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0.24%</a:t>
                      </a:r>
                    </a:p>
                    <a:p>
                      <a:pPr algn="ctr"/>
                      <a:r>
                        <a:rPr lang="en-US" sz="1100" b="1" dirty="0" smtClean="0">
                          <a:solidFill>
                            <a:schemeClr val="tx1"/>
                          </a:solidFill>
                        </a:rPr>
                        <a:t>(9/3825)</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smtClean="0">
                          <a:solidFill>
                            <a:schemeClr val="tx1"/>
                          </a:solidFill>
                        </a:rPr>
                        <a:t>1.92%</a:t>
                      </a:r>
                      <a:endParaRPr lang="en-US" sz="1100" b="1" dirty="0" smtClean="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0.30%</a:t>
                      </a:r>
                    </a:p>
                    <a:p>
                      <a:pPr algn="ctr"/>
                      <a:r>
                        <a:rPr lang="en-US" sz="1100" b="1" dirty="0" smtClean="0">
                          <a:solidFill>
                            <a:schemeClr val="tx1"/>
                          </a:solidFill>
                        </a:rPr>
                        <a:t>(11/3664)</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smtClean="0">
                          <a:solidFill>
                            <a:schemeClr val="tx1"/>
                          </a:solidFill>
                        </a:rPr>
                        <a:t>2.33%</a:t>
                      </a:r>
                      <a:br>
                        <a:rPr lang="en-US" sz="1100" b="1" smtClean="0">
                          <a:solidFill>
                            <a:schemeClr val="tx1"/>
                          </a:solidFill>
                        </a:rPr>
                      </a:b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0.41%</a:t>
                      </a:r>
                    </a:p>
                    <a:p>
                      <a:pPr algn="ctr"/>
                      <a:r>
                        <a:rPr lang="en-US" sz="1100" b="1" dirty="0" smtClean="0">
                          <a:solidFill>
                            <a:schemeClr val="tx1"/>
                          </a:solidFill>
                        </a:rPr>
                        <a:t>(15/3651)</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rPr>
                        <a:t>2.33%</a:t>
                      </a:r>
                      <a:br>
                        <a:rPr lang="en-US" sz="1100" b="1" dirty="0" smtClean="0">
                          <a:solidFill>
                            <a:schemeClr val="tx1"/>
                          </a:solidFill>
                        </a:rPr>
                      </a:b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0.41%</a:t>
                      </a:r>
                    </a:p>
                    <a:p>
                      <a:pPr algn="ctr"/>
                      <a:r>
                        <a:rPr lang="en-US" sz="1100" b="1" dirty="0" smtClean="0">
                          <a:solidFill>
                            <a:schemeClr val="tx1"/>
                          </a:solidFill>
                        </a:rPr>
                        <a:t>(15/3651)</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7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Sada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rPr>
                        <a:t>1.54%</a:t>
                      </a:r>
                      <a:endParaRPr lang="en-US" sz="1100" b="1" dirty="0" smtClean="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1.30%</a:t>
                      </a:r>
                    </a:p>
                    <a:p>
                      <a:pPr algn="ctr"/>
                      <a:r>
                        <a:rPr lang="en-US" sz="1100" b="1" dirty="0" smtClean="0">
                          <a:solidFill>
                            <a:schemeClr val="tx1"/>
                          </a:solidFill>
                        </a:rPr>
                        <a:t>(34/2611)</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smtClean="0">
                          <a:solidFill>
                            <a:schemeClr val="tx1"/>
                          </a:solidFill>
                        </a:rPr>
                        <a:t>1.92%</a:t>
                      </a:r>
                      <a:endParaRPr lang="en-US" sz="1100" b="1" dirty="0" smtClean="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1.74%</a:t>
                      </a:r>
                    </a:p>
                    <a:p>
                      <a:pPr algn="ctr"/>
                      <a:r>
                        <a:rPr lang="en-US" sz="1100" b="1" dirty="0" smtClean="0">
                          <a:solidFill>
                            <a:schemeClr val="tx1"/>
                          </a:solidFill>
                        </a:rPr>
                        <a:t>(45/2593)</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rPr>
                        <a:t>2.33%</a:t>
                      </a:r>
                      <a:br>
                        <a:rPr lang="en-US" sz="1100" b="1" smtClean="0">
                          <a:solidFill>
                            <a:schemeClr val="tx1"/>
                          </a:solidFill>
                        </a:rPr>
                      </a:b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1.86%</a:t>
                      </a:r>
                    </a:p>
                    <a:p>
                      <a:pPr algn="ctr"/>
                      <a:r>
                        <a:rPr lang="en-US" sz="1100" b="1" dirty="0" smtClean="0">
                          <a:solidFill>
                            <a:schemeClr val="tx1"/>
                          </a:solidFill>
                        </a:rPr>
                        <a:t>(51/2746)</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2.33%</a:t>
                      </a:r>
                      <a:br>
                        <a:rPr lang="en-US" sz="1100" b="1" dirty="0" smtClean="0">
                          <a:solidFill>
                            <a:schemeClr val="tx1"/>
                          </a:solidFill>
                        </a:rPr>
                      </a:b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1.86%</a:t>
                      </a:r>
                    </a:p>
                    <a:p>
                      <a:pPr algn="ctr"/>
                      <a:r>
                        <a:rPr lang="en-US" sz="1100" b="1" dirty="0" smtClean="0">
                          <a:solidFill>
                            <a:schemeClr val="tx1"/>
                          </a:solidFill>
                        </a:rPr>
                        <a:t>(51/2746)</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3418693148"/>
                  </a:ext>
                </a:extLst>
              </a:tr>
              <a:tr h="375654">
                <a:tc>
                  <a:txBody>
                    <a:bodyPr/>
                    <a:lstStyle/>
                    <a:p>
                      <a:r>
                        <a:rPr lang="en-ZA" sz="1200" b="1" dirty="0" smtClean="0">
                          <a:solidFill>
                            <a:schemeClr val="tx1"/>
                          </a:solidFill>
                          <a:latin typeface="Calibri Light" panose="020F0302020204030204" pitchFamily="34" charset="0"/>
                          <a:cs typeface="Calibri Light" panose="020F0302020204030204" pitchFamily="34" charset="0"/>
                        </a:rPr>
                        <a:t>St Albans</a:t>
                      </a:r>
                      <a:endParaRPr lang="en-ZA" sz="12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1.54%</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3.97%</a:t>
                      </a:r>
                    </a:p>
                    <a:p>
                      <a:pPr algn="ctr"/>
                      <a:r>
                        <a:rPr lang="en-US" sz="1100" b="1" dirty="0" smtClean="0">
                          <a:solidFill>
                            <a:schemeClr val="tx1"/>
                          </a:solidFill>
                        </a:rPr>
                        <a:t>(205/5161)</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1.92%</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4.32%</a:t>
                      </a:r>
                    </a:p>
                    <a:p>
                      <a:pPr algn="ctr"/>
                      <a:r>
                        <a:rPr lang="en-US" sz="1100" b="1" dirty="0" smtClean="0">
                          <a:solidFill>
                            <a:schemeClr val="tx1"/>
                          </a:solidFill>
                        </a:rPr>
                        <a:t>(221/5120)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2.33%</a:t>
                      </a:r>
                      <a:br>
                        <a:rPr lang="en-US" sz="1100" b="1" dirty="0" smtClean="0">
                          <a:solidFill>
                            <a:schemeClr val="tx1"/>
                          </a:solidFill>
                        </a:rPr>
                      </a:b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5.21%</a:t>
                      </a:r>
                    </a:p>
                    <a:p>
                      <a:pPr algn="ctr"/>
                      <a:r>
                        <a:rPr lang="en-US" sz="1100" b="1" dirty="0" smtClean="0">
                          <a:solidFill>
                            <a:schemeClr val="tx1"/>
                          </a:solidFill>
                        </a:rPr>
                        <a:t>(265/5090)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2.33%</a:t>
                      </a:r>
                      <a:br>
                        <a:rPr lang="en-US" sz="1100" b="1" dirty="0" smtClean="0">
                          <a:solidFill>
                            <a:schemeClr val="tx1"/>
                          </a:solidFill>
                        </a:rPr>
                      </a:b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rPr>
                        <a:t>5.21%</a:t>
                      </a:r>
                    </a:p>
                    <a:p>
                      <a:pPr algn="ctr"/>
                      <a:r>
                        <a:rPr lang="en-US" sz="1100" b="1" dirty="0" smtClean="0">
                          <a:solidFill>
                            <a:schemeClr val="tx1"/>
                          </a:solidFill>
                        </a:rPr>
                        <a:t>(265/5090)</a:t>
                      </a:r>
                      <a:endParaRPr lang="en-US" sz="11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694879642"/>
                  </a:ext>
                </a:extLst>
              </a:tr>
            </a:tbl>
          </a:graphicData>
        </a:graphic>
      </p:graphicFrame>
    </p:spTree>
    <p:extLst>
      <p:ext uri="{BB962C8B-B14F-4D97-AF65-F5344CB8AC3E}">
        <p14:creationId xmlns:p14="http://schemas.microsoft.com/office/powerpoint/2010/main" val="1319831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4821169"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9" name="TextBox 8"/>
          <p:cNvSpPr txBox="1"/>
          <p:nvPr/>
        </p:nvSpPr>
        <p:spPr>
          <a:xfrm>
            <a:off x="-228600" y="1673596"/>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a:t>
            </a:r>
            <a:r>
              <a:rPr lang="en-GB" sz="1800" b="1" kern="0" dirty="0" smtClean="0">
                <a:solidFill>
                  <a:prstClr val="black"/>
                </a:solidFill>
              </a:rPr>
              <a:t>3. </a:t>
            </a:r>
            <a:r>
              <a:rPr lang="en-GB" sz="1800" b="1" kern="0" dirty="0">
                <a:solidFill>
                  <a:prstClr val="black"/>
                </a:solidFill>
              </a:rPr>
              <a:t>SOURCE OF </a:t>
            </a:r>
            <a:r>
              <a:rPr lang="en-GB" sz="1800" b="1" kern="0" dirty="0" smtClean="0">
                <a:solidFill>
                  <a:prstClr val="black"/>
                </a:solidFill>
              </a:rPr>
              <a:t>UNDER-ACHIEVEMENT AT CORRECTIONAL CENTRE LEVEL</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580249462"/>
              </p:ext>
            </p:extLst>
          </p:nvPr>
        </p:nvGraphicFramePr>
        <p:xfrm>
          <a:off x="215900" y="2042928"/>
          <a:ext cx="11518899" cy="3819525"/>
        </p:xfrm>
        <a:graphic>
          <a:graphicData uri="http://schemas.openxmlformats.org/drawingml/2006/table">
            <a:tbl>
              <a:tblPr firstRow="1" bandRow="1"/>
              <a:tblGrid>
                <a:gridCol w="1271588">
                  <a:extLst>
                    <a:ext uri="{9D8B030D-6E8A-4147-A177-3AD203B41FA5}">
                      <a16:colId xmlns:a16="http://schemas.microsoft.com/office/drawing/2014/main" xmlns="" val="3171785473"/>
                    </a:ext>
                  </a:extLst>
                </a:gridCol>
                <a:gridCol w="2019526">
                  <a:extLst>
                    <a:ext uri="{9D8B030D-6E8A-4147-A177-3AD203B41FA5}">
                      <a16:colId xmlns:a16="http://schemas.microsoft.com/office/drawing/2014/main" xmlns="" val="3307568538"/>
                    </a:ext>
                  </a:extLst>
                </a:gridCol>
                <a:gridCol w="1645557">
                  <a:extLst>
                    <a:ext uri="{9D8B030D-6E8A-4147-A177-3AD203B41FA5}">
                      <a16:colId xmlns:a16="http://schemas.microsoft.com/office/drawing/2014/main" xmlns="" val="3177246977"/>
                    </a:ext>
                  </a:extLst>
                </a:gridCol>
                <a:gridCol w="1645557">
                  <a:extLst>
                    <a:ext uri="{9D8B030D-6E8A-4147-A177-3AD203B41FA5}">
                      <a16:colId xmlns:a16="http://schemas.microsoft.com/office/drawing/2014/main" xmlns="" val="1905890460"/>
                    </a:ext>
                  </a:extLst>
                </a:gridCol>
                <a:gridCol w="1645557">
                  <a:extLst>
                    <a:ext uri="{9D8B030D-6E8A-4147-A177-3AD203B41FA5}">
                      <a16:colId xmlns:a16="http://schemas.microsoft.com/office/drawing/2014/main" xmlns="" val="551651354"/>
                    </a:ext>
                  </a:extLst>
                </a:gridCol>
                <a:gridCol w="1645557">
                  <a:extLst>
                    <a:ext uri="{9D8B030D-6E8A-4147-A177-3AD203B41FA5}">
                      <a16:colId xmlns:a16="http://schemas.microsoft.com/office/drawing/2014/main" xmlns="" val="106908959"/>
                    </a:ext>
                  </a:extLst>
                </a:gridCol>
                <a:gridCol w="1645557">
                  <a:extLst>
                    <a:ext uri="{9D8B030D-6E8A-4147-A177-3AD203B41FA5}">
                      <a16:colId xmlns:a16="http://schemas.microsoft.com/office/drawing/2014/main" xmlns="" val="2307743238"/>
                    </a:ext>
                  </a:extLst>
                </a:gridCol>
              </a:tblGrid>
              <a:tr h="375654">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Q2 TARGET 2020/21</a:t>
                      </a:r>
                      <a:endParaRPr lang="en-US" sz="12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QUARTER 2</a:t>
                      </a:r>
                      <a:br>
                        <a:rPr lang="en-US" sz="1200" b="1" kern="1200" dirty="0" smtClean="0">
                          <a:solidFill>
                            <a:schemeClr val="bg1"/>
                          </a:solidFill>
                          <a:latin typeface="Arial"/>
                          <a:ea typeface=""/>
                          <a:cs typeface="Arial"/>
                        </a:rPr>
                      </a:br>
                      <a:r>
                        <a:rPr lang="en-US" sz="1200" b="1" kern="1200" dirty="0" smtClean="0">
                          <a:solidFill>
                            <a:schemeClr val="bg1"/>
                          </a:solidFill>
                          <a:latin typeface="Arial"/>
                          <a:ea typeface=""/>
                          <a:cs typeface="Arial"/>
                        </a:rPr>
                        <a:t>PERFORMANCE</a:t>
                      </a:r>
                      <a:endParaRPr lang="en-US" sz="1200" b="1" kern="1200" dirty="0">
                        <a:solidFill>
                          <a:schemeClr val="bg1"/>
                        </a:solidFill>
                        <a:latin typeface="Arial"/>
                        <a:ea typeface=""/>
                        <a:cs typeface="Arial"/>
                      </a:endParaRP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000" b="1" kern="1200" dirty="0" smtClean="0">
                          <a:solidFill>
                            <a:schemeClr val="bg1"/>
                          </a:solidFill>
                          <a:latin typeface="Arial"/>
                          <a:ea typeface=""/>
                          <a:cs typeface="Arial"/>
                        </a:rPr>
                        <a:t>MANAGEMENT AREAS THAT CONTRIBUTED TOWARDS UNDER-ACHIEVEMENT </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CORRECTIONAL CENTRE</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REASONS FOR UNDER</a:t>
                      </a:r>
                    </a:p>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PERFORMANCE</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ROOT CAUSES</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ASSOCIATED RISKS </a:t>
                      </a:r>
                      <a:endParaRPr lang="en-ZA"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xmlns="" val="2208647457"/>
                  </a:ext>
                </a:extLst>
              </a:tr>
              <a:tr h="1126987">
                <a:tc rowSpan="2">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panose="020F0502020204030204" pitchFamily="34" charset="0"/>
                        <a:cs typeface="Calibri" panose="020F0502020204030204" pitchFamily="34" charset="0"/>
                      </a:endParaRPr>
                    </a:p>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panose="020F0502020204030204" pitchFamily="34" charset="0"/>
                        <a:cs typeface="Calibri" panose="020F0502020204030204" pitchFamily="34" charset="0"/>
                      </a:endParaRPr>
                    </a:p>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panose="020F0502020204030204" pitchFamily="34" charset="0"/>
                          <a:cs typeface="Calibri" panose="020F0502020204030204" pitchFamily="34" charset="0"/>
                        </a:rPr>
                        <a:t>2.33%</a:t>
                      </a:r>
                      <a:r>
                        <a:rPr lang="en-US" sz="1800" b="1" dirty="0" smtClean="0">
                          <a:solidFill>
                            <a:schemeClr val="tx1"/>
                          </a:solidFill>
                          <a:latin typeface="Calibri" panose="020F0502020204030204" pitchFamily="34" charset="0"/>
                          <a:cs typeface="Calibri" panose="020F0502020204030204" pitchFamily="34" charset="0"/>
                        </a:rPr>
                        <a:t/>
                      </a:r>
                      <a:br>
                        <a:rPr lang="en-US" sz="1800" b="1" dirty="0" smtClean="0">
                          <a:solidFill>
                            <a:schemeClr val="tx1"/>
                          </a:solidFill>
                          <a:latin typeface="Calibri" panose="020F0502020204030204" pitchFamily="34" charset="0"/>
                          <a:cs typeface="Calibri" panose="020F0502020204030204" pitchFamily="34" charset="0"/>
                        </a:rPr>
                      </a:br>
                      <a:endParaRPr lang="en-US" sz="18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panose="020F0502020204030204" pitchFamily="34" charset="0"/>
                          <a:cs typeface="Calibri" panose="020F0502020204030204" pitchFamily="34" charset="0"/>
                        </a:rPr>
                        <a:t>2.53%</a:t>
                      </a:r>
                    </a:p>
                    <a:p>
                      <a:pPr algn="ctr"/>
                      <a:r>
                        <a:rPr lang="en-US" sz="1100" b="1" dirty="0" smtClean="0">
                          <a:solidFill>
                            <a:schemeClr val="tx1"/>
                          </a:solidFill>
                          <a:latin typeface="Calibri" panose="020F0502020204030204" pitchFamily="34" charset="0"/>
                          <a:cs typeface="Calibri" panose="020F0502020204030204" pitchFamily="34" charset="0"/>
                        </a:rPr>
                        <a:t>(34/1343)</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2">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panose="020F0502020204030204" pitchFamily="34" charset="0"/>
                          <a:cs typeface="Calibri" panose="020F0502020204030204" pitchFamily="34" charset="0"/>
                        </a:rPr>
                        <a:t>East London</a:t>
                      </a:r>
                      <a:r>
                        <a:rPr lang="en-US" sz="1100" b="1" baseline="0" dirty="0" smtClean="0">
                          <a:solidFill>
                            <a:schemeClr val="tx1"/>
                          </a:solidFill>
                          <a:latin typeface="Calibri" panose="020F0502020204030204" pitchFamily="34" charset="0"/>
                          <a:cs typeface="Calibri" panose="020F0502020204030204" pitchFamily="34" charset="0"/>
                        </a:rPr>
                        <a:t> </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panose="020F0502020204030204" pitchFamily="34" charset="0"/>
                          <a:cs typeface="Calibri" panose="020F0502020204030204" pitchFamily="34" charset="0"/>
                        </a:rPr>
                        <a:t>EL Maximum</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panose="020F0502020204030204" pitchFamily="34" charset="0"/>
                          <a:cs typeface="Calibri" panose="020F0502020204030204" pitchFamily="34" charset="0"/>
                        </a:rPr>
                        <a:t>Overcrowding</a:t>
                      </a:r>
                      <a:r>
                        <a:rPr lang="en-US" sz="1100" b="1" baseline="0" dirty="0" smtClean="0">
                          <a:solidFill>
                            <a:schemeClr val="tx1"/>
                          </a:solidFill>
                          <a:latin typeface="Calibri" panose="020F0502020204030204" pitchFamily="34" charset="0"/>
                          <a:cs typeface="Calibri" panose="020F0502020204030204" pitchFamily="34" charset="0"/>
                        </a:rPr>
                        <a:t> of cells and restrictions regulations COVID 19 contributed in the number of assaults</a:t>
                      </a:r>
                      <a:endParaRPr lang="en-US" sz="1100" b="1" dirty="0" smtClean="0">
                        <a:solidFill>
                          <a:schemeClr val="tx1"/>
                        </a:solidFill>
                        <a:latin typeface="Calibri" panose="020F0502020204030204" pitchFamily="34" charset="0"/>
                        <a:cs typeface="Calibri" panose="020F0502020204030204" pitchFamily="34" charset="0"/>
                      </a:endParaRPr>
                    </a:p>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r>
                        <a:rPr lang="en-US" sz="1100" b="1" kern="1200" dirty="0" smtClean="0">
                          <a:solidFill>
                            <a:schemeClr val="tx1"/>
                          </a:solidFill>
                          <a:latin typeface="Calibri Light" panose="020F0302020204030204" pitchFamily="34" charset="0"/>
                          <a:ea typeface=""/>
                          <a:cs typeface="Calibri Light" panose="020F0302020204030204" pitchFamily="34" charset="0"/>
                        </a:rPr>
                        <a:t>Due</a:t>
                      </a:r>
                      <a:r>
                        <a:rPr lang="en-US" sz="1100" b="1" kern="1200" baseline="0" dirty="0" smtClean="0">
                          <a:solidFill>
                            <a:schemeClr val="tx1"/>
                          </a:solidFill>
                          <a:latin typeface="Calibri Light" panose="020F0302020204030204" pitchFamily="34" charset="0"/>
                          <a:ea typeface=""/>
                          <a:cs typeface="Calibri Light" panose="020F0302020204030204" pitchFamily="34" charset="0"/>
                        </a:rPr>
                        <a:t> to </a:t>
                      </a:r>
                      <a:r>
                        <a:rPr lang="en-US" sz="1100" b="1" kern="1200" dirty="0" smtClean="0">
                          <a:solidFill>
                            <a:schemeClr val="tx1"/>
                          </a:solidFill>
                          <a:latin typeface="Calibri Light" panose="020F0302020204030204" pitchFamily="34" charset="0"/>
                          <a:ea typeface=""/>
                          <a:cs typeface="Calibri Light" panose="020F0302020204030204" pitchFamily="34" charset="0"/>
                        </a:rPr>
                        <a:t>lockdown restrictions,</a:t>
                      </a:r>
                      <a:r>
                        <a:rPr lang="en-US" sz="1100" b="1" kern="1200" baseline="0" dirty="0" smtClean="0">
                          <a:solidFill>
                            <a:schemeClr val="tx1"/>
                          </a:solidFill>
                          <a:latin typeface="Calibri Light" panose="020F0302020204030204" pitchFamily="34" charset="0"/>
                          <a:ea typeface=""/>
                          <a:cs typeface="Calibri Light" panose="020F0302020204030204" pitchFamily="34" charset="0"/>
                        </a:rPr>
                        <a:t> </a:t>
                      </a:r>
                      <a:r>
                        <a:rPr lang="en-US" sz="1100" b="1" kern="1200" dirty="0" smtClean="0">
                          <a:solidFill>
                            <a:schemeClr val="tx1"/>
                          </a:solidFill>
                          <a:latin typeface="Calibri Light" panose="020F0302020204030204" pitchFamily="34" charset="0"/>
                          <a:ea typeface=""/>
                          <a:cs typeface="Calibri Light" panose="020F0302020204030204" pitchFamily="34" charset="0"/>
                        </a:rPr>
                        <a:t> Inmates rioting against the closure of visits and court appearances. They</a:t>
                      </a:r>
                      <a:r>
                        <a:rPr lang="en-US" sz="1100" b="1" kern="1200" baseline="0" dirty="0" smtClean="0">
                          <a:solidFill>
                            <a:schemeClr val="tx1"/>
                          </a:solidFill>
                          <a:latin typeface="Calibri Light" panose="020F0302020204030204" pitchFamily="34" charset="0"/>
                          <a:ea typeface=""/>
                          <a:cs typeface="Calibri Light" panose="020F0302020204030204" pitchFamily="34" charset="0"/>
                        </a:rPr>
                        <a:t> also do not co-operate well during search operations, leading to alleged assaults.</a:t>
                      </a:r>
                      <a:endParaRPr lang="en-GB" sz="1100" b="1" kern="1200" dirty="0">
                        <a:solidFill>
                          <a:schemeClr val="tx1"/>
                        </a:solidFill>
                        <a:latin typeface="Calibri Light" panose="020F0302020204030204" pitchFamily="34" charset="0"/>
                        <a:ea typeface=""/>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The restrictions</a:t>
                      </a:r>
                      <a:r>
                        <a:rPr lang="en-US" sz="1100" b="1" baseline="0" dirty="0" smtClean="0">
                          <a:solidFill>
                            <a:schemeClr val="tx1"/>
                          </a:solidFill>
                          <a:latin typeface="Calibri Light" panose="020F0302020204030204" pitchFamily="34" charset="0"/>
                          <a:cs typeface="Calibri Light" panose="020F0302020204030204" pitchFamily="34" charset="0"/>
                        </a:rPr>
                        <a:t> on Lockdown had a impact on the frustration levels of inmates , added by required regular search operations to confiscate contraband and offenders  not co-operating.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796501867"/>
                  </a:ext>
                </a:extLst>
              </a:tr>
              <a:tr h="375654">
                <a:tc vMerge="1">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panose="020F0502020204030204" pitchFamily="34" charset="0"/>
                          <a:cs typeface="Calibri" panose="020F0502020204030204" pitchFamily="34" charset="0"/>
                        </a:rPr>
                        <a:t>3.54%</a:t>
                      </a:r>
                    </a:p>
                    <a:p>
                      <a:pPr algn="ctr"/>
                      <a:r>
                        <a:rPr lang="en-US" sz="1100" b="1" dirty="0" smtClean="0">
                          <a:solidFill>
                            <a:schemeClr val="tx1"/>
                          </a:solidFill>
                          <a:latin typeface="Calibri" panose="020F0502020204030204" pitchFamily="34" charset="0"/>
                          <a:cs typeface="Calibri" panose="020F0502020204030204" pitchFamily="34" charset="0"/>
                        </a:rPr>
                        <a:t>(36/1018)</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b="1" dirty="0" smtClean="0">
                          <a:solidFill>
                            <a:schemeClr val="tx1"/>
                          </a:solidFill>
                          <a:latin typeface="Calibri" panose="020F0502020204030204" pitchFamily="34" charset="0"/>
                          <a:cs typeface="Calibri" panose="020F0502020204030204" pitchFamily="34" charset="0"/>
                        </a:rPr>
                        <a:t>EL</a:t>
                      </a:r>
                      <a:r>
                        <a:rPr lang="en-US" sz="1100" b="1" baseline="0" dirty="0" smtClean="0">
                          <a:solidFill>
                            <a:schemeClr val="tx1"/>
                          </a:solidFill>
                          <a:latin typeface="Calibri" panose="020F0502020204030204" pitchFamily="34" charset="0"/>
                          <a:cs typeface="Calibri" panose="020F0502020204030204" pitchFamily="34" charset="0"/>
                        </a:rPr>
                        <a:t> Remand</a:t>
                      </a: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panose="020F0502020204030204" pitchFamily="34" charset="0"/>
                          <a:cs typeface="Calibri" panose="020F0502020204030204" pitchFamily="34" charset="0"/>
                        </a:rPr>
                        <a:t>Overcrowding</a:t>
                      </a:r>
                      <a:r>
                        <a:rPr lang="en-US" sz="1100" b="1" baseline="0" dirty="0" smtClean="0">
                          <a:solidFill>
                            <a:schemeClr val="tx1"/>
                          </a:solidFill>
                          <a:latin typeface="Calibri" panose="020F0502020204030204" pitchFamily="34" charset="0"/>
                          <a:cs typeface="Calibri" panose="020F0502020204030204" pitchFamily="34" charset="0"/>
                        </a:rPr>
                        <a:t> of cells and restrictions regulations COVID 19 contributed in the number of assaults</a:t>
                      </a:r>
                      <a:endParaRPr lang="en-US" sz="1100" b="1" dirty="0" smtClean="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r>
                        <a:rPr lang="en-US" sz="1100" b="1" kern="1200" dirty="0" smtClean="0">
                          <a:solidFill>
                            <a:schemeClr val="tx1"/>
                          </a:solidFill>
                          <a:latin typeface="Calibri Light" panose="020F0302020204030204" pitchFamily="34" charset="0"/>
                          <a:ea typeface=""/>
                          <a:cs typeface="Calibri Light" panose="020F0302020204030204" pitchFamily="34" charset="0"/>
                        </a:rPr>
                        <a:t>Due</a:t>
                      </a:r>
                      <a:r>
                        <a:rPr lang="en-US" sz="1100" b="1" kern="1200" baseline="0" dirty="0" smtClean="0">
                          <a:solidFill>
                            <a:schemeClr val="tx1"/>
                          </a:solidFill>
                          <a:latin typeface="Calibri Light" panose="020F0302020204030204" pitchFamily="34" charset="0"/>
                          <a:ea typeface=""/>
                          <a:cs typeface="Calibri Light" panose="020F0302020204030204" pitchFamily="34" charset="0"/>
                        </a:rPr>
                        <a:t> to </a:t>
                      </a:r>
                      <a:r>
                        <a:rPr lang="en-US" sz="1100" b="1" kern="1200" dirty="0" smtClean="0">
                          <a:solidFill>
                            <a:schemeClr val="tx1"/>
                          </a:solidFill>
                          <a:latin typeface="Calibri Light" panose="020F0302020204030204" pitchFamily="34" charset="0"/>
                          <a:ea typeface=""/>
                          <a:cs typeface="Calibri Light" panose="020F0302020204030204" pitchFamily="34" charset="0"/>
                        </a:rPr>
                        <a:t>lockdown restrictions,</a:t>
                      </a:r>
                      <a:r>
                        <a:rPr lang="en-US" sz="1100" b="1" kern="1200" baseline="0" dirty="0" smtClean="0">
                          <a:solidFill>
                            <a:schemeClr val="tx1"/>
                          </a:solidFill>
                          <a:latin typeface="Calibri Light" panose="020F0302020204030204" pitchFamily="34" charset="0"/>
                          <a:ea typeface=""/>
                          <a:cs typeface="Calibri Light" panose="020F0302020204030204" pitchFamily="34" charset="0"/>
                        </a:rPr>
                        <a:t> </a:t>
                      </a:r>
                      <a:r>
                        <a:rPr lang="en-US" sz="1100" b="1" kern="1200" dirty="0" smtClean="0">
                          <a:solidFill>
                            <a:schemeClr val="tx1"/>
                          </a:solidFill>
                          <a:latin typeface="Calibri Light" panose="020F0302020204030204" pitchFamily="34" charset="0"/>
                          <a:ea typeface=""/>
                          <a:cs typeface="Calibri Light" panose="020F0302020204030204" pitchFamily="34" charset="0"/>
                        </a:rPr>
                        <a:t> Inmates rioting against the closure of visits and court appearances. They</a:t>
                      </a:r>
                      <a:r>
                        <a:rPr lang="en-US" sz="1100" b="1" kern="1200" baseline="0" dirty="0" smtClean="0">
                          <a:solidFill>
                            <a:schemeClr val="tx1"/>
                          </a:solidFill>
                          <a:latin typeface="Calibri Light" panose="020F0302020204030204" pitchFamily="34" charset="0"/>
                          <a:ea typeface=""/>
                          <a:cs typeface="Calibri Light" panose="020F0302020204030204" pitchFamily="34" charset="0"/>
                        </a:rPr>
                        <a:t> also do not co-operate well during search operations, leading to alleged assaults.</a:t>
                      </a:r>
                      <a:endParaRPr lang="en-GB" sz="1100" b="1" kern="1200" dirty="0">
                        <a:solidFill>
                          <a:schemeClr val="tx1"/>
                        </a:solidFill>
                        <a:latin typeface="Calibri Light" panose="020F0302020204030204" pitchFamily="34" charset="0"/>
                        <a:ea typeface=""/>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The restrictions</a:t>
                      </a:r>
                      <a:r>
                        <a:rPr lang="en-US" sz="1100" b="1" baseline="0" dirty="0" smtClean="0">
                          <a:solidFill>
                            <a:schemeClr val="tx1"/>
                          </a:solidFill>
                          <a:latin typeface="Calibri Light" panose="020F0302020204030204" pitchFamily="34" charset="0"/>
                          <a:cs typeface="Calibri Light" panose="020F0302020204030204" pitchFamily="34" charset="0"/>
                        </a:rPr>
                        <a:t> on Lockdown had a impact on the frustration levels of inmates , added by required regular search operations to confiscate contraband and offenders  not co-operating.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chemeClr val="bg1"/>
                </a:solidFill>
                <a:latin typeface="Arial Black" panose="020B0A04020102020204" pitchFamily="34" charset="0"/>
              </a:rPr>
              <a:t>PERFORMANCE INDICATOR NOT ACHIEVED:</a:t>
            </a:r>
          </a:p>
          <a:p>
            <a:r>
              <a:rPr lang="en-US" sz="2400" kern="0" dirty="0">
                <a:solidFill>
                  <a:schemeClr val="bg1"/>
                </a:solidFill>
                <a:latin typeface="Arial Black" panose="020B0A04020102020204" pitchFamily="34" charset="0"/>
              </a:rPr>
              <a:t>Percentage of inmates injured as a result of reported assaults in Correctional Facilities</a:t>
            </a:r>
            <a:endParaRPr lang="en-ZA" sz="2400" kern="0" dirty="0">
              <a:solidFill>
                <a:schemeClr val="bg1"/>
              </a:solidFill>
              <a:latin typeface="Arial Black" panose="020B0A04020102020204" pitchFamily="34" charset="0"/>
            </a:endParaRPr>
          </a:p>
          <a:p>
            <a:endParaRPr lang="en-GB" sz="3200" kern="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45485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 xmlns:a16="http://schemas.microsoft.com/office/drawing/2014/main" id="{935013CF-ED1D-4C99-9BBC-342742B95A80}"/>
              </a:ext>
            </a:extLst>
          </p:cNvPr>
          <p:cNvSpPr/>
          <p:nvPr/>
        </p:nvSpPr>
        <p:spPr>
          <a:xfrm rot="5400000">
            <a:off x="4821169"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9" name="TextBox 8"/>
          <p:cNvSpPr txBox="1"/>
          <p:nvPr/>
        </p:nvSpPr>
        <p:spPr>
          <a:xfrm>
            <a:off x="-228600" y="1673596"/>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a:t>
            </a:r>
            <a:r>
              <a:rPr lang="en-GB" sz="1800" b="1" kern="0" dirty="0" smtClean="0">
                <a:solidFill>
                  <a:prstClr val="black"/>
                </a:solidFill>
              </a:rPr>
              <a:t>3. </a:t>
            </a:r>
            <a:r>
              <a:rPr lang="en-GB" sz="1800" b="1" kern="0" dirty="0">
                <a:solidFill>
                  <a:prstClr val="black"/>
                </a:solidFill>
              </a:rPr>
              <a:t>SOURCE OF </a:t>
            </a:r>
            <a:r>
              <a:rPr lang="en-GB" sz="1800" b="1" kern="0" dirty="0" smtClean="0">
                <a:solidFill>
                  <a:prstClr val="black"/>
                </a:solidFill>
              </a:rPr>
              <a:t>UNDER-ACHIEVEMENT AT CORRECTIONAL CENTRE LEVEL</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3240545812"/>
              </p:ext>
            </p:extLst>
          </p:nvPr>
        </p:nvGraphicFramePr>
        <p:xfrm>
          <a:off x="215900" y="2042928"/>
          <a:ext cx="11518899" cy="4566285"/>
        </p:xfrm>
        <a:graphic>
          <a:graphicData uri="http://schemas.openxmlformats.org/drawingml/2006/table">
            <a:tbl>
              <a:tblPr firstRow="1" bandRow="1"/>
              <a:tblGrid>
                <a:gridCol w="1199580">
                  <a:extLst>
                    <a:ext uri="{9D8B030D-6E8A-4147-A177-3AD203B41FA5}">
                      <a16:colId xmlns="" xmlns:a16="http://schemas.microsoft.com/office/drawing/2014/main" val="3171785473"/>
                    </a:ext>
                  </a:extLst>
                </a:gridCol>
                <a:gridCol w="1440160">
                  <a:extLst>
                    <a:ext uri="{9D8B030D-6E8A-4147-A177-3AD203B41FA5}">
                      <a16:colId xmlns="" xmlns:a16="http://schemas.microsoft.com/office/drawing/2014/main" val="3307568538"/>
                    </a:ext>
                  </a:extLst>
                </a:gridCol>
                <a:gridCol w="1296144">
                  <a:extLst>
                    <a:ext uri="{9D8B030D-6E8A-4147-A177-3AD203B41FA5}">
                      <a16:colId xmlns="" xmlns:a16="http://schemas.microsoft.com/office/drawing/2014/main" val="3177246977"/>
                    </a:ext>
                  </a:extLst>
                </a:gridCol>
                <a:gridCol w="1296144">
                  <a:extLst>
                    <a:ext uri="{9D8B030D-6E8A-4147-A177-3AD203B41FA5}">
                      <a16:colId xmlns="" xmlns:a16="http://schemas.microsoft.com/office/drawing/2014/main" val="1905890460"/>
                    </a:ext>
                  </a:extLst>
                </a:gridCol>
                <a:gridCol w="2952328">
                  <a:extLst>
                    <a:ext uri="{9D8B030D-6E8A-4147-A177-3AD203B41FA5}">
                      <a16:colId xmlns="" xmlns:a16="http://schemas.microsoft.com/office/drawing/2014/main" val="551651354"/>
                    </a:ext>
                  </a:extLst>
                </a:gridCol>
                <a:gridCol w="1872208">
                  <a:extLst>
                    <a:ext uri="{9D8B030D-6E8A-4147-A177-3AD203B41FA5}">
                      <a16:colId xmlns="" xmlns:a16="http://schemas.microsoft.com/office/drawing/2014/main" val="106908959"/>
                    </a:ext>
                  </a:extLst>
                </a:gridCol>
                <a:gridCol w="1462335">
                  <a:extLst>
                    <a:ext uri="{9D8B030D-6E8A-4147-A177-3AD203B41FA5}">
                      <a16:colId xmlns="" xmlns:a16="http://schemas.microsoft.com/office/drawing/2014/main" val="2307743238"/>
                    </a:ext>
                  </a:extLst>
                </a:gridCol>
              </a:tblGrid>
              <a:tr h="375654">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Arial"/>
                          <a:ea typeface=""/>
                          <a:cs typeface="Arial"/>
                        </a:rPr>
                        <a:t>Q2 TARGET 2020/21</a:t>
                      </a:r>
                      <a:endParaRPr lang="en-US" sz="1200" b="1" kern="1200" dirty="0">
                        <a:solidFill>
                          <a:schemeClr val="tx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Arial"/>
                          <a:ea typeface=""/>
                          <a:cs typeface="Arial"/>
                        </a:rPr>
                        <a:t>QUARTER 2</a:t>
                      </a:r>
                      <a:br>
                        <a:rPr lang="en-US" sz="1200" b="1" kern="1200" dirty="0" smtClean="0">
                          <a:solidFill>
                            <a:schemeClr val="tx1"/>
                          </a:solidFill>
                          <a:latin typeface="Arial"/>
                          <a:ea typeface=""/>
                          <a:cs typeface="Arial"/>
                        </a:rPr>
                      </a:br>
                      <a:r>
                        <a:rPr lang="en-US" sz="1200" b="1" kern="1200" dirty="0" smtClean="0">
                          <a:solidFill>
                            <a:schemeClr val="tx1"/>
                          </a:solidFill>
                          <a:latin typeface="Arial"/>
                          <a:ea typeface=""/>
                          <a:cs typeface="Arial"/>
                        </a:rPr>
                        <a:t>PERFORMANCE</a:t>
                      </a:r>
                      <a:endParaRPr lang="en-US" sz="1200" b="1" kern="1200" dirty="0">
                        <a:solidFill>
                          <a:schemeClr val="tx1"/>
                        </a:solidFill>
                        <a:latin typeface="Arial"/>
                        <a:ea typeface=""/>
                        <a:cs typeface="Arial"/>
                      </a:endParaRP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Arial"/>
                          <a:ea typeface=""/>
                          <a:cs typeface="Arial"/>
                        </a:rPr>
                        <a:t>MANAGEMENT AREAS THAT CONTRIBUTED TOWARDS UNDER-ACHIEVEMENT </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tx1"/>
                          </a:solidFill>
                          <a:latin typeface="Arial"/>
                          <a:ea typeface=""/>
                          <a:cs typeface="Arial"/>
                        </a:rPr>
                        <a:t>CORRECTIONAL CENTRE</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tx1"/>
                          </a:solidFill>
                          <a:latin typeface="Arial"/>
                          <a:ea typeface=""/>
                          <a:cs typeface="Arial"/>
                        </a:rPr>
                        <a:t>REASONS FOR UNDER</a:t>
                      </a:r>
                    </a:p>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tx1"/>
                          </a:solidFill>
                          <a:latin typeface="Arial"/>
                          <a:ea typeface=""/>
                          <a:cs typeface="Arial"/>
                        </a:rPr>
                        <a:t>PERFORMANCE</a:t>
                      </a:r>
                      <a:endParaRPr lang="en-US" sz="1100" b="1" kern="1200" dirty="0">
                        <a:solidFill>
                          <a:schemeClr val="tx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tx1"/>
                          </a:solidFill>
                          <a:latin typeface="Arial"/>
                          <a:ea typeface=""/>
                          <a:cs typeface="Arial"/>
                        </a:rPr>
                        <a:t>ROOT CAUSES</a:t>
                      </a:r>
                      <a:endParaRPr lang="en-US" sz="1100" b="1" kern="1200" dirty="0">
                        <a:solidFill>
                          <a:schemeClr val="tx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tx1"/>
                          </a:solidFill>
                          <a:latin typeface="Arial"/>
                          <a:ea typeface=""/>
                          <a:cs typeface="Arial"/>
                        </a:rPr>
                        <a:t>ASSOCIATED RISKS </a:t>
                      </a:r>
                      <a:endParaRPr lang="en-ZA" sz="1100" b="1" kern="1200" dirty="0">
                        <a:solidFill>
                          <a:schemeClr val="tx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 xmlns:a16="http://schemas.microsoft.com/office/drawing/2014/main" val="2208647457"/>
                  </a:ext>
                </a:extLst>
              </a:tr>
              <a:tr h="375654">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Light" panose="020F0302020204030204" pitchFamily="34" charset="0"/>
                        <a:cs typeface="Calibri Light" panose="020F0302020204030204" pitchFamily="34" charset="0"/>
                      </a:endParaRPr>
                    </a:p>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Light" panose="020F0302020204030204" pitchFamily="34" charset="0"/>
                        <a:cs typeface="Calibri Light" panose="020F0302020204030204" pitchFamily="34" charset="0"/>
                      </a:endParaRPr>
                    </a:p>
                    <a:p>
                      <a:pPr algn="ctr"/>
                      <a:r>
                        <a:rPr lang="en-US" sz="1100" b="1" dirty="0" smtClean="0">
                          <a:solidFill>
                            <a:schemeClr val="tx1"/>
                          </a:solidFill>
                          <a:latin typeface="Calibri Light" panose="020F0302020204030204" pitchFamily="34" charset="0"/>
                          <a:cs typeface="Calibri Light" panose="020F0302020204030204" pitchFamily="34" charset="0"/>
                        </a:rPr>
                        <a:t>2.33%</a:t>
                      </a:r>
                      <a:br>
                        <a:rPr lang="en-US" sz="1100" b="1" dirty="0" smtClean="0">
                          <a:solidFill>
                            <a:schemeClr val="tx1"/>
                          </a:solidFill>
                          <a:latin typeface="Calibri Light" panose="020F0302020204030204" pitchFamily="34" charset="0"/>
                          <a:cs typeface="Calibri Light" panose="020F0302020204030204" pitchFamily="34" charset="0"/>
                        </a:rPr>
                      </a:b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ZA" sz="1100" b="1" dirty="0" smtClean="0">
                          <a:solidFill>
                            <a:schemeClr val="tx1"/>
                          </a:solidFill>
                          <a:latin typeface="Calibri Light" panose="020F0302020204030204" pitchFamily="34" charset="0"/>
                          <a:cs typeface="Calibri Light" panose="020F0302020204030204" pitchFamily="34" charset="0"/>
                        </a:rPr>
                        <a:t>5.19% </a:t>
                      </a:r>
                    </a:p>
                    <a:p>
                      <a:pPr marL="0" marR="0" indent="0" algn="ctr" defTabSz="914331" rtl="0" eaLnBrk="1" fontAlgn="auto" latinLnBrk="0" hangingPunct="1">
                        <a:lnSpc>
                          <a:spcPct val="100000"/>
                        </a:lnSpc>
                        <a:spcBef>
                          <a:spcPts val="0"/>
                        </a:spcBef>
                        <a:spcAft>
                          <a:spcPts val="0"/>
                        </a:spcAft>
                        <a:buClrTx/>
                        <a:buSzTx/>
                        <a:buFontTx/>
                        <a:buNone/>
                        <a:tabLst/>
                        <a:defRPr/>
                      </a:pPr>
                      <a:r>
                        <a:rPr lang="en-ZA" sz="1100" b="1" dirty="0" smtClean="0">
                          <a:solidFill>
                            <a:schemeClr val="tx1"/>
                          </a:solidFill>
                          <a:latin typeface="Calibri Light" panose="020F0302020204030204" pitchFamily="34" charset="0"/>
                          <a:cs typeface="Calibri Light" panose="020F0302020204030204" pitchFamily="34" charset="0"/>
                        </a:rPr>
                        <a:t>(74/1425)</a:t>
                      </a: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3">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St Albans</a:t>
                      </a:r>
                    </a:p>
                    <a:p>
                      <a:pPr algn="ct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r>
                        <a:rPr lang="en-ZA" sz="1200" b="1" dirty="0" smtClean="0">
                          <a:solidFill>
                            <a:schemeClr val="tx1"/>
                          </a:solidFill>
                          <a:latin typeface="Calibri Light" panose="020F0302020204030204" pitchFamily="34" charset="0"/>
                          <a:cs typeface="Calibri Light" panose="020F0302020204030204" pitchFamily="34" charset="0"/>
                        </a:rPr>
                        <a:t>Medium</a:t>
                      </a:r>
                      <a:r>
                        <a:rPr lang="en-ZA" sz="1200" b="1" baseline="0" dirty="0" smtClean="0">
                          <a:solidFill>
                            <a:schemeClr val="tx1"/>
                          </a:solidFill>
                          <a:latin typeface="Calibri Light" panose="020F0302020204030204" pitchFamily="34" charset="0"/>
                          <a:cs typeface="Calibri Light" panose="020F0302020204030204" pitchFamily="34" charset="0"/>
                        </a:rPr>
                        <a:t>  </a:t>
                      </a:r>
                      <a:r>
                        <a:rPr lang="en-ZA" sz="1200" b="1" dirty="0" smtClean="0">
                          <a:solidFill>
                            <a:schemeClr val="tx1"/>
                          </a:solidFill>
                          <a:latin typeface="Calibri Light" panose="020F0302020204030204" pitchFamily="34" charset="0"/>
                          <a:cs typeface="Calibri Light" panose="020F0302020204030204" pitchFamily="34" charset="0"/>
                        </a:rPr>
                        <a:t>A</a:t>
                      </a:r>
                      <a:endParaRPr lang="en-ZA" sz="12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r>
                        <a:rPr lang="en-US" sz="1100" b="1" kern="1200" dirty="0" smtClean="0">
                          <a:solidFill>
                            <a:schemeClr val="tx1"/>
                          </a:solidFill>
                          <a:latin typeface="Calibri Light" panose="020F0302020204030204" pitchFamily="34" charset="0"/>
                          <a:ea typeface=""/>
                          <a:cs typeface="Calibri Light" panose="020F0302020204030204" pitchFamily="34" charset="0"/>
                        </a:rPr>
                        <a:t>Due</a:t>
                      </a:r>
                      <a:r>
                        <a:rPr lang="en-US" sz="1100" b="1" kern="1200" baseline="0" dirty="0" smtClean="0">
                          <a:solidFill>
                            <a:schemeClr val="tx1"/>
                          </a:solidFill>
                          <a:latin typeface="Calibri Light" panose="020F0302020204030204" pitchFamily="34" charset="0"/>
                          <a:ea typeface=""/>
                          <a:cs typeface="Calibri Light" panose="020F0302020204030204" pitchFamily="34" charset="0"/>
                        </a:rPr>
                        <a:t> to </a:t>
                      </a:r>
                      <a:r>
                        <a:rPr lang="en-US" sz="1100" b="1" kern="1200" dirty="0" smtClean="0">
                          <a:solidFill>
                            <a:schemeClr val="tx1"/>
                          </a:solidFill>
                          <a:latin typeface="Calibri Light" panose="020F0302020204030204" pitchFamily="34" charset="0"/>
                          <a:ea typeface=""/>
                          <a:cs typeface="Calibri Light" panose="020F0302020204030204" pitchFamily="34" charset="0"/>
                        </a:rPr>
                        <a:t>lockdown restrictions,</a:t>
                      </a:r>
                      <a:r>
                        <a:rPr lang="en-US" sz="1100" b="1" kern="1200" baseline="0" dirty="0" smtClean="0">
                          <a:solidFill>
                            <a:schemeClr val="tx1"/>
                          </a:solidFill>
                          <a:latin typeface="Calibri Light" panose="020F0302020204030204" pitchFamily="34" charset="0"/>
                          <a:ea typeface=""/>
                          <a:cs typeface="Calibri Light" panose="020F0302020204030204" pitchFamily="34" charset="0"/>
                        </a:rPr>
                        <a:t> </a:t>
                      </a:r>
                      <a:r>
                        <a:rPr lang="en-US" sz="1100" b="1" kern="1200" dirty="0" smtClean="0">
                          <a:solidFill>
                            <a:schemeClr val="tx1"/>
                          </a:solidFill>
                          <a:latin typeface="Calibri Light" panose="020F0302020204030204" pitchFamily="34" charset="0"/>
                          <a:ea typeface=""/>
                          <a:cs typeface="Calibri Light" panose="020F0302020204030204" pitchFamily="34" charset="0"/>
                        </a:rPr>
                        <a:t> Inmates rioting against the closure of visits and court appearances. They</a:t>
                      </a:r>
                      <a:r>
                        <a:rPr lang="en-US" sz="1100" b="1" kern="1200" baseline="0" dirty="0" smtClean="0">
                          <a:solidFill>
                            <a:schemeClr val="tx1"/>
                          </a:solidFill>
                          <a:latin typeface="Calibri Light" panose="020F0302020204030204" pitchFamily="34" charset="0"/>
                          <a:ea typeface=""/>
                          <a:cs typeface="Calibri Light" panose="020F0302020204030204" pitchFamily="34" charset="0"/>
                        </a:rPr>
                        <a:t> also do not co-operate well during search operations, leading to alleged assaults.</a:t>
                      </a:r>
                      <a:endParaRPr lang="en-GB" sz="1100" b="1" kern="1200" dirty="0">
                        <a:solidFill>
                          <a:schemeClr val="tx1"/>
                        </a:solidFill>
                        <a:latin typeface="Calibri Light" panose="020F0302020204030204" pitchFamily="34" charset="0"/>
                        <a:ea typeface=""/>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The restrictions</a:t>
                      </a:r>
                      <a:r>
                        <a:rPr lang="en-US" sz="1100" b="1" baseline="0" dirty="0" smtClean="0">
                          <a:solidFill>
                            <a:schemeClr val="tx1"/>
                          </a:solidFill>
                          <a:latin typeface="Calibri Light" panose="020F0302020204030204" pitchFamily="34" charset="0"/>
                          <a:cs typeface="Calibri Light" panose="020F0302020204030204" pitchFamily="34" charset="0"/>
                        </a:rPr>
                        <a:t> on Lockdown had a impact on the frustration levels of inmates , added by required regular search operations to confiscate contraband and offenders  not co-operating.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Possible Litigations by </a:t>
                      </a:r>
                      <a:r>
                        <a:rPr lang="en-US" sz="1100" b="1" baseline="0" dirty="0" smtClean="0">
                          <a:solidFill>
                            <a:schemeClr val="tx1"/>
                          </a:solidFill>
                          <a:latin typeface="Calibri Light" panose="020F0302020204030204" pitchFamily="34" charset="0"/>
                          <a:cs typeface="Calibri Light" panose="020F0302020204030204" pitchFamily="34" charset="0"/>
                        </a:rPr>
                        <a:t> inmates</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796501867"/>
                  </a:ext>
                </a:extLst>
              </a:tr>
              <a:tr h="375654">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Light" panose="020F0302020204030204" pitchFamily="34" charset="0"/>
                        <a:cs typeface="Calibri Light" panose="020F0302020204030204" pitchFamily="34" charset="0"/>
                      </a:endParaRPr>
                    </a:p>
                    <a:p>
                      <a:pPr marL="0" marR="0" indent="0" algn="ctr" defTabSz="914331"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Calibri Light" panose="020F0302020204030204" pitchFamily="34" charset="0"/>
                        <a:cs typeface="Calibri Light" panose="020F0302020204030204" pitchFamily="34" charset="0"/>
                      </a:endParaRPr>
                    </a:p>
                    <a:p>
                      <a:pPr algn="ctr"/>
                      <a:r>
                        <a:rPr lang="en-US" sz="1100" b="1" dirty="0" smtClean="0">
                          <a:solidFill>
                            <a:schemeClr val="tx1"/>
                          </a:solidFill>
                          <a:latin typeface="Calibri Light" panose="020F0302020204030204" pitchFamily="34" charset="0"/>
                          <a:cs typeface="Calibri Light" panose="020F0302020204030204" pitchFamily="34" charset="0"/>
                        </a:rPr>
                        <a:t>2.33%</a:t>
                      </a:r>
                      <a:br>
                        <a:rPr lang="en-US" sz="1100" b="1" dirty="0" smtClean="0">
                          <a:solidFill>
                            <a:schemeClr val="tx1"/>
                          </a:solidFill>
                          <a:latin typeface="Calibri Light" panose="020F0302020204030204" pitchFamily="34" charset="0"/>
                          <a:cs typeface="Calibri Light" panose="020F0302020204030204" pitchFamily="34" charset="0"/>
                        </a:rPr>
                      </a:b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endParaRPr lang="en-ZA" sz="1100" b="1" dirty="0" smtClean="0">
                        <a:solidFill>
                          <a:schemeClr val="tx1"/>
                        </a:solidFill>
                        <a:latin typeface="Calibri Light" panose="020F0302020204030204" pitchFamily="34" charset="0"/>
                        <a:cs typeface="Calibri Light" panose="020F0302020204030204" pitchFamily="34" charset="0"/>
                      </a:endParaRPr>
                    </a:p>
                    <a:p>
                      <a:pPr marL="0" marR="0" indent="0" algn="ctr" defTabSz="914331" rtl="0" eaLnBrk="1" fontAlgn="auto" latinLnBrk="0" hangingPunct="1">
                        <a:lnSpc>
                          <a:spcPct val="100000"/>
                        </a:lnSpc>
                        <a:spcBef>
                          <a:spcPts val="0"/>
                        </a:spcBef>
                        <a:spcAft>
                          <a:spcPts val="0"/>
                        </a:spcAft>
                        <a:buClrTx/>
                        <a:buSzTx/>
                        <a:buFontTx/>
                        <a:buNone/>
                        <a:tabLst/>
                        <a:defRPr/>
                      </a:pPr>
                      <a:r>
                        <a:rPr lang="en-ZA" sz="1100" b="1" dirty="0" smtClean="0">
                          <a:solidFill>
                            <a:schemeClr val="tx1"/>
                          </a:solidFill>
                          <a:latin typeface="Calibri Light" panose="020F0302020204030204" pitchFamily="34" charset="0"/>
                          <a:cs typeface="Calibri Light" panose="020F0302020204030204" pitchFamily="34" charset="0"/>
                        </a:rPr>
                        <a:t>4.54%</a:t>
                      </a:r>
                    </a:p>
                    <a:p>
                      <a:pPr marL="0" marR="0" indent="0" algn="ctr" defTabSz="914331" rtl="0" eaLnBrk="1" fontAlgn="auto" latinLnBrk="0" hangingPunct="1">
                        <a:lnSpc>
                          <a:spcPct val="100000"/>
                        </a:lnSpc>
                        <a:spcBef>
                          <a:spcPts val="0"/>
                        </a:spcBef>
                        <a:spcAft>
                          <a:spcPts val="0"/>
                        </a:spcAft>
                        <a:buClrTx/>
                        <a:buSzTx/>
                        <a:buFontTx/>
                        <a:buNone/>
                        <a:tabLst/>
                        <a:defRPr/>
                      </a:pPr>
                      <a:r>
                        <a:rPr lang="en-ZA" sz="1100" b="1" dirty="0" smtClean="0">
                          <a:solidFill>
                            <a:schemeClr val="tx1"/>
                          </a:solidFill>
                          <a:latin typeface="Calibri Light" panose="020F0302020204030204" pitchFamily="34" charset="0"/>
                          <a:cs typeface="Calibri Light" panose="020F0302020204030204" pitchFamily="34" charset="0"/>
                        </a:rPr>
                        <a:t> (50/1101)</a:t>
                      </a: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Medium</a:t>
                      </a:r>
                      <a:r>
                        <a:rPr lang="en-US" sz="1100" b="1" baseline="0" dirty="0" smtClean="0">
                          <a:solidFill>
                            <a:schemeClr val="tx1"/>
                          </a:solidFill>
                          <a:latin typeface="Calibri Light" panose="020F0302020204030204" pitchFamily="34" charset="0"/>
                          <a:cs typeface="Calibri Light" panose="020F0302020204030204" pitchFamily="34" charset="0"/>
                        </a:rPr>
                        <a:t> B</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r>
                        <a:rPr lang="en-US" sz="1100" b="1" kern="1200" dirty="0" smtClean="0">
                          <a:solidFill>
                            <a:schemeClr val="tx1"/>
                          </a:solidFill>
                          <a:latin typeface="Calibri Light" panose="020F0302020204030204" pitchFamily="34" charset="0"/>
                          <a:ea typeface=""/>
                          <a:cs typeface="Calibri Light" panose="020F0302020204030204" pitchFamily="34" charset="0"/>
                        </a:rPr>
                        <a:t>Due</a:t>
                      </a:r>
                      <a:r>
                        <a:rPr lang="en-US" sz="1100" b="1" kern="1200" baseline="0" dirty="0" smtClean="0">
                          <a:solidFill>
                            <a:schemeClr val="tx1"/>
                          </a:solidFill>
                          <a:latin typeface="Calibri Light" panose="020F0302020204030204" pitchFamily="34" charset="0"/>
                          <a:ea typeface=""/>
                          <a:cs typeface="Calibri Light" panose="020F0302020204030204" pitchFamily="34" charset="0"/>
                        </a:rPr>
                        <a:t> to </a:t>
                      </a:r>
                      <a:r>
                        <a:rPr lang="en-US" sz="1100" b="1" kern="1200" dirty="0" smtClean="0">
                          <a:solidFill>
                            <a:schemeClr val="tx1"/>
                          </a:solidFill>
                          <a:latin typeface="Calibri Light" panose="020F0302020204030204" pitchFamily="34" charset="0"/>
                          <a:ea typeface=""/>
                          <a:cs typeface="Calibri Light" panose="020F0302020204030204" pitchFamily="34" charset="0"/>
                        </a:rPr>
                        <a:t>lockdown restrictions,</a:t>
                      </a:r>
                      <a:r>
                        <a:rPr lang="en-US" sz="1100" b="1" kern="1200" baseline="0" dirty="0" smtClean="0">
                          <a:solidFill>
                            <a:schemeClr val="tx1"/>
                          </a:solidFill>
                          <a:latin typeface="Calibri Light" panose="020F0302020204030204" pitchFamily="34" charset="0"/>
                          <a:ea typeface=""/>
                          <a:cs typeface="Calibri Light" panose="020F0302020204030204" pitchFamily="34" charset="0"/>
                        </a:rPr>
                        <a:t> </a:t>
                      </a:r>
                      <a:r>
                        <a:rPr lang="en-US" sz="1100" b="1" kern="1200" dirty="0" smtClean="0">
                          <a:solidFill>
                            <a:schemeClr val="tx1"/>
                          </a:solidFill>
                          <a:latin typeface="Calibri Light" panose="020F0302020204030204" pitchFamily="34" charset="0"/>
                          <a:ea typeface=""/>
                          <a:cs typeface="Calibri Light" panose="020F0302020204030204" pitchFamily="34" charset="0"/>
                        </a:rPr>
                        <a:t> Inmates rioting against the closure of visits and court appearances. They</a:t>
                      </a:r>
                      <a:r>
                        <a:rPr lang="en-US" sz="1100" b="1" kern="1200" baseline="0" dirty="0" smtClean="0">
                          <a:solidFill>
                            <a:schemeClr val="tx1"/>
                          </a:solidFill>
                          <a:latin typeface="Calibri Light" panose="020F0302020204030204" pitchFamily="34" charset="0"/>
                          <a:ea typeface=""/>
                          <a:cs typeface="Calibri Light" panose="020F0302020204030204" pitchFamily="34" charset="0"/>
                        </a:rPr>
                        <a:t> also do not co-operate well during search operations, leading to alleged assaults.</a:t>
                      </a:r>
                      <a:endParaRPr lang="en-GB" sz="1100" b="1" kern="1200" dirty="0">
                        <a:solidFill>
                          <a:schemeClr val="tx1"/>
                        </a:solidFill>
                        <a:latin typeface="Calibri Light" panose="020F0302020204030204" pitchFamily="34" charset="0"/>
                        <a:ea typeface=""/>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The restrictions</a:t>
                      </a:r>
                      <a:r>
                        <a:rPr lang="en-US" sz="1100" b="1" baseline="0" dirty="0" smtClean="0">
                          <a:solidFill>
                            <a:schemeClr val="tx1"/>
                          </a:solidFill>
                          <a:latin typeface="Calibri Light" panose="020F0302020204030204" pitchFamily="34" charset="0"/>
                          <a:cs typeface="Calibri Light" panose="020F0302020204030204" pitchFamily="34" charset="0"/>
                        </a:rPr>
                        <a:t> on Lockdown had a impact on the frustration levels of inmates , added by required regular search operations to confiscate contraband and offenders  not co-operating.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smtClean="0">
                          <a:solidFill>
                            <a:schemeClr val="tx1"/>
                          </a:solidFill>
                          <a:latin typeface="Calibri Light" panose="020F0302020204030204" pitchFamily="34" charset="0"/>
                          <a:cs typeface="Calibri Light" panose="020F0302020204030204" pitchFamily="34" charset="0"/>
                        </a:rPr>
                        <a:t>Possible Litigations by </a:t>
                      </a:r>
                      <a:r>
                        <a:rPr lang="en-US" sz="1100" b="1" baseline="0" smtClean="0">
                          <a:solidFill>
                            <a:schemeClr val="tx1"/>
                          </a:solidFill>
                          <a:latin typeface="Calibri Light" panose="020F0302020204030204" pitchFamily="34" charset="0"/>
                          <a:cs typeface="Calibri Light" panose="020F0302020204030204" pitchFamily="34" charset="0"/>
                        </a:rPr>
                        <a:t> inmates</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75654">
                <a:tc>
                  <a:txBody>
                    <a:bodyPr/>
                    <a:lstStyle/>
                    <a:p>
                      <a:pPr algn="ctr"/>
                      <a:r>
                        <a:rPr lang="en-US" sz="1100" b="1" dirty="0" smtClean="0">
                          <a:solidFill>
                            <a:schemeClr val="tx1"/>
                          </a:solidFill>
                          <a:latin typeface="Calibri Light" panose="020F0302020204030204" pitchFamily="34" charset="0"/>
                          <a:cs typeface="Calibri Light" panose="020F0302020204030204" pitchFamily="34" charset="0"/>
                        </a:rPr>
                        <a:t>2.33%</a:t>
                      </a:r>
                      <a:br>
                        <a:rPr lang="en-US" sz="1100" b="1" dirty="0" smtClean="0">
                          <a:solidFill>
                            <a:schemeClr val="tx1"/>
                          </a:solidFill>
                          <a:latin typeface="Calibri Light" panose="020F0302020204030204" pitchFamily="34" charset="0"/>
                          <a:cs typeface="Calibri Light" panose="020F0302020204030204" pitchFamily="34" charset="0"/>
                        </a:rPr>
                      </a:b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ZA" sz="1100" b="1" dirty="0" smtClean="0">
                          <a:solidFill>
                            <a:schemeClr val="tx1"/>
                          </a:solidFill>
                          <a:latin typeface="Calibri Light" panose="020F0302020204030204" pitchFamily="34" charset="0"/>
                          <a:cs typeface="Calibri Light" panose="020F0302020204030204" pitchFamily="34" charset="0"/>
                        </a:rPr>
                        <a:t>6.09%</a:t>
                      </a:r>
                    </a:p>
                    <a:p>
                      <a:pPr marL="0" marR="0" indent="0" algn="ctr" defTabSz="914331" rtl="0" eaLnBrk="1" fontAlgn="auto" latinLnBrk="0" hangingPunct="1">
                        <a:lnSpc>
                          <a:spcPct val="100000"/>
                        </a:lnSpc>
                        <a:spcBef>
                          <a:spcPts val="0"/>
                        </a:spcBef>
                        <a:spcAft>
                          <a:spcPts val="0"/>
                        </a:spcAft>
                        <a:buClrTx/>
                        <a:buSzTx/>
                        <a:buFontTx/>
                        <a:buNone/>
                        <a:tabLst/>
                        <a:defRPr/>
                      </a:pPr>
                      <a:r>
                        <a:rPr lang="en-ZA" sz="1100" b="1" dirty="0" smtClean="0">
                          <a:solidFill>
                            <a:schemeClr val="tx1"/>
                          </a:solidFill>
                          <a:latin typeface="Calibri Light" panose="020F0302020204030204" pitchFamily="34" charset="0"/>
                          <a:cs typeface="Calibri Light" panose="020F0302020204030204" pitchFamily="34" charset="0"/>
                        </a:rPr>
                        <a:t> (115/1889)</a:t>
                      </a: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b="1" dirty="0">
                        <a:solidFill>
                          <a:schemeClr val="tx1"/>
                        </a:solidFill>
                        <a:latin typeface="Calibri" panose="020F0502020204030204" pitchFamily="34" charset="0"/>
                        <a:cs typeface="Calibri" panose="020F05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Light" panose="020F0302020204030204" pitchFamily="34" charset="0"/>
                          <a:cs typeface="Calibri Light" panose="020F0302020204030204" pitchFamily="34" charset="0"/>
                        </a:rPr>
                        <a:t>Maximum</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r>
                        <a:rPr lang="en-US" sz="1100" b="1" kern="1200" dirty="0" smtClean="0">
                          <a:solidFill>
                            <a:schemeClr val="tx1"/>
                          </a:solidFill>
                          <a:latin typeface="Calibri Light" panose="020F0302020204030204" pitchFamily="34" charset="0"/>
                          <a:ea typeface=""/>
                          <a:cs typeface="Calibri Light" panose="020F0302020204030204" pitchFamily="34" charset="0"/>
                        </a:rPr>
                        <a:t>Due</a:t>
                      </a:r>
                      <a:r>
                        <a:rPr lang="en-US" sz="1100" b="1" kern="1200" baseline="0" dirty="0" smtClean="0">
                          <a:solidFill>
                            <a:schemeClr val="tx1"/>
                          </a:solidFill>
                          <a:latin typeface="Calibri Light" panose="020F0302020204030204" pitchFamily="34" charset="0"/>
                          <a:ea typeface=""/>
                          <a:cs typeface="Calibri Light" panose="020F0302020204030204" pitchFamily="34" charset="0"/>
                        </a:rPr>
                        <a:t> to </a:t>
                      </a:r>
                      <a:r>
                        <a:rPr lang="en-US" sz="1100" b="1" kern="1200" dirty="0" smtClean="0">
                          <a:solidFill>
                            <a:schemeClr val="tx1"/>
                          </a:solidFill>
                          <a:latin typeface="Calibri Light" panose="020F0302020204030204" pitchFamily="34" charset="0"/>
                          <a:ea typeface=""/>
                          <a:cs typeface="Calibri Light" panose="020F0302020204030204" pitchFamily="34" charset="0"/>
                        </a:rPr>
                        <a:t>lockdown restrictions,</a:t>
                      </a:r>
                      <a:r>
                        <a:rPr lang="en-US" sz="1100" b="1" kern="1200" baseline="0" dirty="0" smtClean="0">
                          <a:solidFill>
                            <a:schemeClr val="tx1"/>
                          </a:solidFill>
                          <a:latin typeface="Calibri Light" panose="020F0302020204030204" pitchFamily="34" charset="0"/>
                          <a:ea typeface=""/>
                          <a:cs typeface="Calibri Light" panose="020F0302020204030204" pitchFamily="34" charset="0"/>
                        </a:rPr>
                        <a:t> </a:t>
                      </a:r>
                      <a:r>
                        <a:rPr lang="en-US" sz="1100" b="1" kern="1200" dirty="0" smtClean="0">
                          <a:solidFill>
                            <a:schemeClr val="tx1"/>
                          </a:solidFill>
                          <a:latin typeface="Calibri Light" panose="020F0302020204030204" pitchFamily="34" charset="0"/>
                          <a:ea typeface=""/>
                          <a:cs typeface="Calibri Light" panose="020F0302020204030204" pitchFamily="34" charset="0"/>
                        </a:rPr>
                        <a:t> Inmates rioting against the closure of visits and court appearances. They</a:t>
                      </a:r>
                      <a:r>
                        <a:rPr lang="en-US" sz="1100" b="1" kern="1200" baseline="0" dirty="0" smtClean="0">
                          <a:solidFill>
                            <a:schemeClr val="tx1"/>
                          </a:solidFill>
                          <a:latin typeface="Calibri Light" panose="020F0302020204030204" pitchFamily="34" charset="0"/>
                          <a:ea typeface=""/>
                          <a:cs typeface="Calibri Light" panose="020F0302020204030204" pitchFamily="34" charset="0"/>
                        </a:rPr>
                        <a:t> also do not co-operate well during search operations, leading to alleged assaults.</a:t>
                      </a:r>
                      <a:endParaRPr lang="en-GB" sz="1100" b="1" kern="1200" dirty="0">
                        <a:solidFill>
                          <a:schemeClr val="tx1"/>
                        </a:solidFill>
                        <a:latin typeface="Calibri Light" panose="020F0302020204030204" pitchFamily="34" charset="0"/>
                        <a:ea typeface=""/>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The restrictions</a:t>
                      </a:r>
                      <a:r>
                        <a:rPr lang="en-US" sz="1100" b="1" baseline="0" dirty="0" smtClean="0">
                          <a:solidFill>
                            <a:schemeClr val="tx1"/>
                          </a:solidFill>
                          <a:latin typeface="Calibri Light" panose="020F0302020204030204" pitchFamily="34" charset="0"/>
                          <a:cs typeface="Calibri Light" panose="020F0302020204030204" pitchFamily="34" charset="0"/>
                        </a:rPr>
                        <a:t> on Lockdown had a impact on the frustration levels of inmates , added by required regular search operations to confiscate contraband and offenders  not co-operating. </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b="1" dirty="0" smtClean="0">
                          <a:solidFill>
                            <a:schemeClr val="tx1"/>
                          </a:solidFill>
                          <a:latin typeface="Calibri Light" panose="020F0302020204030204" pitchFamily="34" charset="0"/>
                          <a:cs typeface="Calibri Light" panose="020F0302020204030204" pitchFamily="34" charset="0"/>
                        </a:rPr>
                        <a:t>Possible Litigations by </a:t>
                      </a:r>
                      <a:r>
                        <a:rPr lang="en-US" sz="1100" b="1" baseline="0" dirty="0" smtClean="0">
                          <a:solidFill>
                            <a:schemeClr val="tx1"/>
                          </a:solidFill>
                          <a:latin typeface="Calibri Light" panose="020F0302020204030204" pitchFamily="34" charset="0"/>
                          <a:cs typeface="Calibri Light" panose="020F0302020204030204" pitchFamily="34" charset="0"/>
                        </a:rPr>
                        <a:t> inmates</a:t>
                      </a:r>
                      <a:endParaRPr lang="en-US" sz="1100" b="1" dirty="0">
                        <a:solidFill>
                          <a:schemeClr val="tx1"/>
                        </a:solidFill>
                        <a:latin typeface="Calibri Light" panose="020F0302020204030204" pitchFamily="34" charset="0"/>
                        <a:cs typeface="Calibri Light" panose="020F030202020403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chemeClr val="bg1"/>
                </a:solidFill>
                <a:latin typeface="Arial Black" panose="020B0A04020102020204" pitchFamily="34" charset="0"/>
              </a:rPr>
              <a:t>PERFORMANCE INDICATOR NOT ACHIEVED:</a:t>
            </a:r>
          </a:p>
          <a:p>
            <a:pPr defTabSz="914331" eaLnBrk="1" fontAlgn="t" hangingPunct="1"/>
            <a:r>
              <a:rPr lang="en-US" sz="2400" dirty="0">
                <a:solidFill>
                  <a:schemeClr val="bg1"/>
                </a:solidFill>
              </a:rPr>
              <a:t>Percentage of inmates injured as a result of reported assaults in Correctional Facilities </a:t>
            </a:r>
          </a:p>
          <a:p>
            <a:endParaRPr lang="en-GB" sz="3200" kern="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9811700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heme/theme1.xml><?xml version="1.0" encoding="utf-8"?>
<a:theme xmlns:a="http://schemas.openxmlformats.org/drawingml/2006/main" name="3_Blank">
  <a:themeElements>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Custom 94">
      <a:dk1>
        <a:sysClr val="windowText" lastClr="000000"/>
      </a:dk1>
      <a:lt1>
        <a:sysClr val="window" lastClr="FFFFFF"/>
      </a:lt1>
      <a:dk2>
        <a:srgbClr val="44546A"/>
      </a:dk2>
      <a:lt2>
        <a:srgbClr val="E7E6E6"/>
      </a:lt2>
      <a:accent1>
        <a:srgbClr val="AFABAB"/>
      </a:accent1>
      <a:accent2>
        <a:srgbClr val="E2583D"/>
      </a:accent2>
      <a:accent3>
        <a:srgbClr val="78D2D2"/>
      </a:accent3>
      <a:accent4>
        <a:srgbClr val="3B3939"/>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37136</TotalTime>
  <Words>7053</Words>
  <Application>Microsoft Office PowerPoint</Application>
  <PresentationFormat>Custom</PresentationFormat>
  <Paragraphs>1955</Paragraphs>
  <Slides>46</Slides>
  <Notes>1</Notes>
  <HiddenSlides>0</HiddenSlides>
  <MMClips>0</MMClips>
  <ScaleCrop>false</ScaleCrop>
  <HeadingPairs>
    <vt:vector size="6" baseType="variant">
      <vt:variant>
        <vt:lpstr>Theme</vt:lpstr>
      </vt:variant>
      <vt:variant>
        <vt:i4>2</vt:i4>
      </vt:variant>
      <vt:variant>
        <vt:lpstr>Embedded OLE Servers</vt:lpstr>
      </vt:variant>
      <vt:variant>
        <vt:i4>0</vt:i4>
      </vt:variant>
      <vt:variant>
        <vt:lpstr>Slide Titles</vt:lpstr>
      </vt:variant>
      <vt:variant>
        <vt:i4>46</vt:i4>
      </vt:variant>
    </vt:vector>
  </HeadingPairs>
  <TitlesOfParts>
    <vt:vector size="48" baseType="lpstr">
      <vt:lpstr>3_Blank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high level vision will be developed which will determine the required operating model…  Scope will include all core elements of DCS</dc:title>
  <dc:creator>Rowan Smyth</dc:creator>
  <cp:lastModifiedBy>Molokomme, Moutloane</cp:lastModifiedBy>
  <cp:revision>4038</cp:revision>
  <cp:lastPrinted>2019-10-31T17:02:31Z</cp:lastPrinted>
  <dcterms:created xsi:type="dcterms:W3CDTF">2011-05-16T12:44:01Z</dcterms:created>
  <dcterms:modified xsi:type="dcterms:W3CDTF">2020-11-13T11:39:54Z</dcterms:modified>
</cp:coreProperties>
</file>