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14" r:id="rId1"/>
    <p:sldMasterId id="2147483826" r:id="rId2"/>
  </p:sldMasterIdLst>
  <p:notesMasterIdLst>
    <p:notesMasterId r:id="rId13"/>
  </p:notesMasterIdLst>
  <p:handoutMasterIdLst>
    <p:handoutMasterId r:id="rId14"/>
  </p:handoutMasterIdLst>
  <p:sldIdLst>
    <p:sldId id="1007" r:id="rId3"/>
    <p:sldId id="1010" r:id="rId4"/>
    <p:sldId id="1008" r:id="rId5"/>
    <p:sldId id="1011" r:id="rId6"/>
    <p:sldId id="990" r:id="rId7"/>
    <p:sldId id="1016" r:id="rId8"/>
    <p:sldId id="1018" r:id="rId9"/>
    <p:sldId id="1014" r:id="rId10"/>
    <p:sldId id="1009" r:id="rId11"/>
    <p:sldId id="941" r:id="rId12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orient="horz" pos="3918">
          <p15:clr>
            <a:srgbClr val="A4A3A4"/>
          </p15:clr>
        </p15:guide>
        <p15:guide id="3" orient="horz" pos="1159">
          <p15:clr>
            <a:srgbClr val="A4A3A4"/>
          </p15:clr>
        </p15:guide>
        <p15:guide id="4" orient="horz" pos="4156">
          <p15:clr>
            <a:srgbClr val="A4A3A4"/>
          </p15:clr>
        </p15:guide>
        <p15:guide id="5" pos="2880">
          <p15:clr>
            <a:srgbClr val="A4A3A4"/>
          </p15:clr>
        </p15:guide>
        <p15:guide id="6" pos="158">
          <p15:clr>
            <a:srgbClr val="A4A3A4"/>
          </p15:clr>
        </p15:guide>
        <p15:guide id="7" pos="56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lokomme, Moutloane" initials="M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DEDED"/>
    <a:srgbClr val="D8D8D8"/>
    <a:srgbClr val="00CC00"/>
    <a:srgbClr val="FF8C08"/>
    <a:srgbClr val="339966"/>
    <a:srgbClr val="66FF33"/>
    <a:srgbClr val="CCFFFF"/>
    <a:srgbClr val="FF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87" autoAdjust="0"/>
    <p:restoredTop sz="94127" autoAdjust="0"/>
  </p:normalViewPr>
  <p:slideViewPr>
    <p:cSldViewPr snapToObjects="1">
      <p:cViewPr varScale="1">
        <p:scale>
          <a:sx n="64" d="100"/>
          <a:sy n="64" d="100"/>
        </p:scale>
        <p:origin x="840" y="32"/>
      </p:cViewPr>
      <p:guideLst>
        <p:guide orient="horz" pos="4247"/>
        <p:guide orient="horz" pos="3918"/>
        <p:guide orient="horz" pos="1159"/>
        <p:guide orient="horz" pos="4156"/>
        <p:guide pos="2880"/>
        <p:guide pos="158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-2760" y="-11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94C88CBE-E755-4996-AEBD-89E8BD814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97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5482"/>
            <a:ext cx="5437550" cy="44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8105FAE8-03D8-4D98-AAFC-7A059A239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0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2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1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E56A3-CE0D-43A0-8814-9EAD3873BAC3}" type="slidenum">
              <a:rPr lang="en-US" smtClean="0">
                <a:solidFill>
                  <a:prstClr val="black"/>
                </a:solidFill>
              </a:rPr>
              <a:pPr/>
              <a:t>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0" y="836613"/>
            <a:ext cx="4645025" cy="34845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48" y="4715482"/>
            <a:ext cx="4983191" cy="4466002"/>
          </a:xfrm>
          <a:noFill/>
          <a:ln/>
        </p:spPr>
        <p:txBody>
          <a:bodyPr/>
          <a:lstStyle/>
          <a:p>
            <a:pPr eaLnBrk="1" hangingPunct="1"/>
            <a:endParaRPr lang="de-DE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015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73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1141415" y="3124202"/>
            <a:ext cx="6861175" cy="401648"/>
          </a:xfrm>
          <a:ln algn="ctr"/>
        </p:spPr>
        <p:txBody>
          <a:bodyPr anchor="ctr"/>
          <a:lstStyle>
            <a:lvl1pPr algn="ctr">
              <a:defRPr sz="29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351341"/>
            <a:ext cx="6400800" cy="221599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i="1"/>
            </a:lvl1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2241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3588" y="2092327"/>
            <a:ext cx="1329595" cy="3545587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022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6182" y="596901"/>
            <a:ext cx="276999" cy="414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0603" y="596901"/>
            <a:ext cx="1329595" cy="4140200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1202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6A2AF-CE8A-4052-9E11-5A33A14BD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C8BDE-2CDB-4D06-BB98-EFB2EA75D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FF71A-9358-4B52-8F69-D818A299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9A7F1-AF4A-4435-83B7-9FD02E3B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A303C-E75C-4CB2-B059-CDCB87FA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36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422B-ED00-40B0-9165-87546F8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60440-5F7E-4060-A858-F632AB3D5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E873D-DFB9-4985-8BF9-F11835D4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25987-3B62-444F-836C-52217B2B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289B-B3FB-499F-8C27-2F4BB1DF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9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5997-2C5C-475E-872C-553B60F6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594CB-B266-4610-9584-5998A4742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5AC40-F003-4FA9-A42C-BFFD1131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38BE5-E698-48C8-BC01-73323E73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C469D-2098-45FC-A204-48FD3684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25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4FF29-24FF-4DE5-ADB9-9A804AF4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8DA1E-348D-4E37-848E-E68E9F06A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1B82F-C8CB-4287-8AE0-4CBB4CA41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0E6C2-3321-45C3-AB18-326A30EF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29858-C3DE-4AC6-888E-33B4C604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D0C1C-5108-4F61-8F4F-82344E0E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41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2DEA-EB9C-42C7-BFC0-CE953326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942AE-40AA-4307-9C2C-0814D1038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15E67-9C61-4678-8924-1F2A98D2A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7BDE-0CA5-4AC0-9774-66333A032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71CA5-160B-453D-AC4C-E5A8683CD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0ECAD-1DC0-4DB8-B23F-2978DA2F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904712-6C20-43C7-BCC8-45796173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4997E3-7A47-4FD1-BF6C-E9F8C29D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48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50026-D873-40BB-8914-E0C241D9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E8D620-46AF-4A8A-813F-7F131B4A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C39B4-11C7-47A4-8F28-647004B9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10B8E-38B6-4D4D-B39F-3BF1159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49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0769F-807C-4E43-BB3A-690A3E86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89C88-05E9-491E-BDFB-6B854351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4F9D3-83AC-4455-AEBE-6F04076F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18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13A89-D4A0-487D-A149-C9511B1E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2240-6504-4AE9-83C4-538754923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F8497-C477-4825-B17D-5CF8B62B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D6A41-4772-4D52-AE79-7A6CFB4D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C2376-8C81-4D02-ABFA-CF217512A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DEF3E-6D04-4CA1-B76A-1CBDF7DD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1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063" y="2092329"/>
            <a:ext cx="8647112" cy="13295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7905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78F86-49DF-434F-A916-CCFADFF8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ED303B-92A4-4D0B-89F0-E639F369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CEC67-1110-4B8B-98F4-CF156268B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3C3E4-F4A6-412E-8CE9-25BA6323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A047C-50CA-48A9-BB35-8C6233FB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DFE21-9CD8-49CC-AF1B-BDE10114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02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69B78-F27F-495B-A2C2-2793284F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64751-C514-4419-85E0-DFFC94D1D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53D27-EB3C-4610-8A69-DCC125D3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A532C-1325-482A-9DEB-DDFA0FCB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6A21A-59B8-469A-9D91-EEE5988A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17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475ECF-C99D-4889-88D7-F7E198685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39734-D441-499E-B507-BC7A82D1A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5E774-C302-49D4-9659-E21D0FDE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6840-67C3-4206-A20E-75019B3C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E94B-D67A-44B7-923C-887C0945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0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080296"/>
          </a:xfrm>
        </p:spPr>
        <p:txBody>
          <a:bodyPr/>
          <a:lstStyle>
            <a:lvl1pPr algn="ctr">
              <a:defRPr sz="3900" b="1" cap="all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276999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165" indent="0">
              <a:buNone/>
              <a:defRPr sz="1800"/>
            </a:lvl2pPr>
            <a:lvl3pPr marL="914331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6" indent="0">
              <a:buNone/>
              <a:defRPr sz="1400"/>
            </a:lvl6pPr>
            <a:lvl7pPr marL="2742990" indent="0">
              <a:buNone/>
              <a:defRPr sz="1400"/>
            </a:lvl7pPr>
            <a:lvl8pPr marL="3200156" indent="0">
              <a:buNone/>
              <a:defRPr sz="1400"/>
            </a:lvl8pPr>
            <a:lvl9pPr marL="3657321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35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2092328"/>
            <a:ext cx="4246562" cy="21882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092328"/>
            <a:ext cx="4248150" cy="21882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440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4"/>
            <a:ext cx="8686800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35117"/>
            <a:ext cx="4268788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6"/>
            <a:ext cx="4268788" cy="189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270375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270375" cy="189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119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4228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2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23887"/>
            <a:ext cx="3008313" cy="5539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623888"/>
            <a:ext cx="5111750" cy="25176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785941"/>
            <a:ext cx="3008313" cy="199439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84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2769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43198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1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6" indent="0">
              <a:buNone/>
              <a:defRPr sz="2000"/>
            </a:lvl6pPr>
            <a:lvl7pPr marL="2742990" indent="0">
              <a:buNone/>
              <a:defRPr sz="2000"/>
            </a:lvl7pPr>
            <a:lvl8pPr marL="3200156" indent="0">
              <a:buNone/>
              <a:defRPr sz="2000"/>
            </a:lvl8pPr>
            <a:lvl9pPr marL="3657321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199439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24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596900"/>
          </a:xfrm>
          <a:prstGeom prst="rect">
            <a:avLst/>
          </a:prstGeom>
          <a:solidFill>
            <a:srgbClr val="00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None/>
              <a:tabLst/>
            </a:pPr>
            <a:endParaRPr kumimoji="0" lang="en-ZA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7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00221" y="113724"/>
            <a:ext cx="86471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Headline: (20 pt.) Arial bold</a:t>
            </a:r>
          </a:p>
        </p:txBody>
      </p:sp>
      <p:sp>
        <p:nvSpPr>
          <p:cNvPr id="3076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2092325"/>
            <a:ext cx="8647112" cy="26590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Text: 16-pt. Arial with Wingdings square square bullet 100%</a:t>
            </a:r>
          </a:p>
          <a:p>
            <a:pPr lvl="1"/>
            <a:r>
              <a:rPr lang="en-GB"/>
              <a:t>Second-level bullet — Arial round</a:t>
            </a:r>
          </a:p>
          <a:p>
            <a:pPr lvl="2"/>
            <a:r>
              <a:rPr lang="en-GB"/>
              <a:t>Third-level bullet — Arial Em dash</a:t>
            </a:r>
          </a:p>
          <a:p>
            <a:pPr lvl="3"/>
            <a:r>
              <a:rPr lang="en-GB"/>
              <a:t>Fourth-level bullet — Arial Em dash</a:t>
            </a:r>
          </a:p>
          <a:p>
            <a:pPr lvl="4"/>
            <a:r>
              <a:rPr lang="en-GB"/>
              <a:t>xx</a:t>
            </a:r>
          </a:p>
          <a:p>
            <a:pPr lvl="0"/>
            <a:r>
              <a:rPr lang="en-GB"/>
              <a:t>Text: 16 pt. Arial, plain text sentence case</a:t>
            </a:r>
          </a:p>
          <a:p>
            <a:pPr lvl="1"/>
            <a:r>
              <a:rPr lang="en-GB"/>
              <a:t>Second-level bullet</a:t>
            </a:r>
          </a:p>
          <a:p>
            <a:pPr lvl="2"/>
            <a:r>
              <a:rPr lang="en-GB"/>
              <a:t>Third-level bullet</a:t>
            </a:r>
          </a:p>
          <a:p>
            <a:pPr lvl="3"/>
            <a:r>
              <a:rPr lang="en-GB"/>
              <a:t>Fourth-level bullet</a:t>
            </a:r>
          </a:p>
        </p:txBody>
      </p:sp>
      <p:sp>
        <p:nvSpPr>
          <p:cNvPr id="1029" name="Rectangle 28"/>
          <p:cNvSpPr>
            <a:spLocks noChangeArrowheads="1"/>
          </p:cNvSpPr>
          <p:nvPr/>
        </p:nvSpPr>
        <p:spPr bwMode="auto">
          <a:xfrm>
            <a:off x="8650288" y="6705600"/>
            <a:ext cx="265112" cy="138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 eaLnBrk="0" hangingPunct="0">
              <a:defRPr/>
            </a:pPr>
            <a:fld id="{851172FB-5EEA-4105-882C-8D3DDB9655BA}" type="slidenum">
              <a:rPr lang="en-GB" sz="900">
                <a:solidFill>
                  <a:srgbClr val="77787B"/>
                </a:solidFill>
              </a:rPr>
              <a:pPr algn="r" eaLnBrk="0" hangingPunct="0">
                <a:defRPr/>
              </a:pPr>
              <a:t>‹#›</a:t>
            </a:fld>
            <a:endParaRPr lang="en-GB" sz="900" dirty="0">
              <a:solidFill>
                <a:srgbClr val="77787B"/>
              </a:solidFill>
            </a:endParaRPr>
          </a:p>
        </p:txBody>
      </p:sp>
      <p:pic>
        <p:nvPicPr>
          <p:cNvPr id="3079" name="Picture 6" descr="C:\Users\jmumaw\Desktop\DCS\Pics\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88100"/>
            <a:ext cx="1362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259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5pPr>
      <a:lvl6pPr marL="45716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33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49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6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66700" indent="-266700" algn="l" rtl="0" eaLnBrk="0" fontAlgn="base" hangingPunct="0">
        <a:lnSpc>
          <a:spcPct val="90000"/>
        </a:lnSpc>
        <a:spcBef>
          <a:spcPct val="9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88913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623888" indent="-1619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bg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793750" indent="-166688" algn="l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lr>
          <a:schemeClr val="bg2"/>
        </a:buClr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955675" indent="-1587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5pPr>
      <a:lvl6pPr marL="1414356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6pPr>
      <a:lvl7pPr marL="1871520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7pPr>
      <a:lvl8pPr marL="2328685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8pPr>
      <a:lvl9pPr marL="2785851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6169-38FE-4D43-931B-75DCBAF3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7E026-CA9D-4CE7-8F50-786D9315F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7351D-0748-4ECA-8FA1-525802B73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11/19/2020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3111-923A-4592-97A8-3CFB72DB7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A99A5-B9C1-4B3F-B652-92C5DD77A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27006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mumaw\Desktop\DCS\Pics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038" y="609600"/>
            <a:ext cx="54737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7365" y="2784699"/>
            <a:ext cx="8520112" cy="3656386"/>
          </a:xfrm>
          <a:ln/>
        </p:spPr>
        <p:txBody>
          <a:bodyPr/>
          <a:lstStyle/>
          <a:p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Presentation on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DCS 2</a:t>
            </a:r>
            <a:r>
              <a:rPr lang="en-US" sz="3200" baseline="30000" dirty="0">
                <a:solidFill>
                  <a:srgbClr val="FF0000"/>
                </a:solidFill>
              </a:rPr>
              <a:t>nd</a:t>
            </a:r>
            <a:r>
              <a:rPr lang="en-US" sz="3200" dirty="0">
                <a:solidFill>
                  <a:srgbClr val="FF0000"/>
                </a:solidFill>
              </a:rPr>
              <a:t> Quarter Actual Performance Report (2016/2017)</a:t>
            </a:r>
            <a:br>
              <a:rPr lang="en-US" sz="2800" dirty="0">
                <a:solidFill>
                  <a:srgbClr val="FF0000"/>
                </a:solidFill>
              </a:rPr>
            </a:br>
            <a:br>
              <a:rPr lang="en-US" sz="2800" dirty="0">
                <a:solidFill>
                  <a:srgbClr val="FF0000"/>
                </a:solidFill>
              </a:rPr>
            </a:br>
            <a:br>
              <a:rPr lang="en-US" sz="2800" b="0" dirty="0">
                <a:latin typeface="Century Gothic" panose="020B0502020202020204" pitchFamily="34" charset="0"/>
              </a:rPr>
            </a:br>
            <a:br>
              <a:rPr lang="en-US" sz="2800" b="0" dirty="0">
                <a:latin typeface="Century Gothic" panose="020B0502020202020204" pitchFamily="34" charset="0"/>
              </a:rPr>
            </a:br>
            <a:r>
              <a:rPr lang="en-GB" sz="2800" b="0" dirty="0">
                <a:latin typeface="Century Gothic" panose="020B0502020202020204" pitchFamily="34" charset="0"/>
              </a:rPr>
              <a:t>November   2016</a:t>
            </a:r>
            <a:br>
              <a:rPr lang="en-GB" sz="2800" b="0" dirty="0">
                <a:latin typeface="Century Gothic" panose="020B0502020202020204" pitchFamily="34" charset="0"/>
              </a:rPr>
            </a:br>
            <a:endParaRPr lang="en-GB" sz="2800" b="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Slide1 Template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5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03330" y="1500296"/>
            <a:ext cx="5758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PRESENTATION ON Q2 PERFORMANCE</a:t>
            </a:r>
          </a:p>
          <a:p>
            <a:pPr algn="ctr"/>
            <a:endParaRPr lang="en-US" sz="2800" b="1" kern="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28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HR BRANCH</a:t>
            </a:r>
            <a:endParaRPr lang="en-US" sz="2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95" y="3912513"/>
            <a:ext cx="3546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/>
              </a:rPr>
              <a:t>24 NOVEMBER 2020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327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1 Template_1.2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528" y="271596"/>
            <a:ext cx="4522887" cy="70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  <a:latin typeface="Calibri"/>
                <a:cs typeface="Arial Black"/>
              </a:rPr>
              <a:t>Thank You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9500" y="423996"/>
            <a:ext cx="6338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THANK YOU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ZA" sz="2000" b="1" dirty="0">
              <a:solidFill>
                <a:srgbClr val="005300"/>
              </a:solidFill>
              <a:latin typeface="Calibri"/>
              <a:cs typeface="Arial Black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STRIVING FOR A SOUTH AFRICA IN WHICH PEOPLE ARE AND FEEL SAFE</a:t>
            </a:r>
          </a:p>
        </p:txBody>
      </p:sp>
    </p:spTree>
    <p:extLst>
      <p:ext uri="{BB962C8B-B14F-4D97-AF65-F5344CB8AC3E}">
        <p14:creationId xmlns:p14="http://schemas.microsoft.com/office/powerpoint/2010/main" val="1165404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E75937-E151-4B2B-8C64-9A22524FD06C}"/>
              </a:ext>
            </a:extLst>
          </p:cNvPr>
          <p:cNvSpPr/>
          <p:nvPr/>
        </p:nvSpPr>
        <p:spPr>
          <a:xfrm>
            <a:off x="0" y="4076700"/>
            <a:ext cx="9144000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DE8BFE-FE5B-4B85-95C6-4BC24BEA18CB}"/>
              </a:ext>
            </a:extLst>
          </p:cNvPr>
          <p:cNvSpPr/>
          <p:nvPr/>
        </p:nvSpPr>
        <p:spPr>
          <a:xfrm>
            <a:off x="1725976" y="-2752"/>
            <a:ext cx="89154" cy="6860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C31C0-A678-488B-954D-3C31F9292F64}"/>
              </a:ext>
            </a:extLst>
          </p:cNvPr>
          <p:cNvSpPr/>
          <p:nvPr/>
        </p:nvSpPr>
        <p:spPr>
          <a:xfrm>
            <a:off x="1822704" y="-8966"/>
            <a:ext cx="7321296" cy="4078939"/>
          </a:xfrm>
          <a:prstGeom prst="rect">
            <a:avLst/>
          </a:prstGeom>
          <a:solidFill>
            <a:srgbClr val="84D68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460027-1BF7-4B04-A53C-BB6E7681BBF8}"/>
              </a:ext>
            </a:extLst>
          </p:cNvPr>
          <p:cNvSpPr/>
          <p:nvPr/>
        </p:nvSpPr>
        <p:spPr>
          <a:xfrm>
            <a:off x="1815130" y="4169150"/>
            <a:ext cx="7321296" cy="2688849"/>
          </a:xfrm>
          <a:prstGeom prst="rect">
            <a:avLst/>
          </a:prstGeom>
          <a:solidFill>
            <a:srgbClr val="BCEAB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492E08-0E2F-4761-9D2E-B3813C92F001}"/>
              </a:ext>
            </a:extLst>
          </p:cNvPr>
          <p:cNvSpPr/>
          <p:nvPr/>
        </p:nvSpPr>
        <p:spPr>
          <a:xfrm>
            <a:off x="2158715" y="415169"/>
            <a:ext cx="6677123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Consolas" panose="020B0609020204030204"/>
              </a:rPr>
              <a:t>2020/21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Consolas" panose="020B0609020204030204"/>
              </a:rPr>
              <a:t>PERFORMANCE TARGETS NOT ACHIEVED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92E08-0E2F-4761-9D2E-B3813C92F001}"/>
              </a:ext>
            </a:extLst>
          </p:cNvPr>
          <p:cNvSpPr/>
          <p:nvPr/>
        </p:nvSpPr>
        <p:spPr>
          <a:xfrm>
            <a:off x="2181127" y="4286250"/>
            <a:ext cx="5888499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prstClr val="white"/>
                </a:solidFill>
                <a:latin typeface="Consolas" panose="020B0609020204030204"/>
              </a:rPr>
              <a:t>2020/21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prstClr val="white"/>
                </a:solidFill>
                <a:latin typeface="Consolas" panose="020B0609020204030204"/>
              </a:rPr>
              <a:t>QUARTER 2</a:t>
            </a:r>
          </a:p>
        </p:txBody>
      </p:sp>
    </p:spTree>
    <p:extLst>
      <p:ext uri="{BB962C8B-B14F-4D97-AF65-F5344CB8AC3E}">
        <p14:creationId xmlns:p14="http://schemas.microsoft.com/office/powerpoint/2010/main" val="402113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Notes to the presentation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61303" y="1135380"/>
            <a:ext cx="85121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Regions to focus on targets not achieved for Quarter 2 (cumulatively since Q1)</a:t>
            </a:r>
          </a:p>
          <a:p>
            <a:endParaRPr lang="en-ZA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/>
              <a:t>Reports should indicate what was planned against what was not achieved</a:t>
            </a:r>
            <a:endParaRPr lang="en-GB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/>
              <a:t>Include under achievement at source (Regions)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/>
              <a:t>Identify root causes of the under achievement and associated risks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/>
              <a:t>Explain the corrective actions required in a projectised approach (i.e. what needs to be done, when and by whom, when is the target expected to be achieved)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/>
              <a:t>What are the long term solutions to ensure that the problems identified do not reoccur </a:t>
            </a:r>
          </a:p>
        </p:txBody>
      </p:sp>
    </p:spTree>
    <p:extLst>
      <p:ext uri="{BB962C8B-B14F-4D97-AF65-F5344CB8AC3E}">
        <p14:creationId xmlns:p14="http://schemas.microsoft.com/office/powerpoint/2010/main" val="265905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79087"/>
            <a:ext cx="851693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</a:pPr>
            <a:r>
              <a:rPr lang="en-US" sz="7200" b="1" kern="0" dirty="0">
                <a:solidFill>
                  <a:srgbClr val="000000"/>
                </a:solidFill>
                <a:latin typeface="Arial"/>
                <a:cs typeface="Arial"/>
              </a:rPr>
              <a:t>PROGRAMME 1: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557964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842496"/>
              </p:ext>
            </p:extLst>
          </p:nvPr>
        </p:nvGraphicFramePr>
        <p:xfrm>
          <a:off x="-1" y="914400"/>
          <a:ext cx="9144000" cy="5181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7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2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3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57229">
                <a:tc gridSpan="8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6600"/>
                          </a:solidFill>
                        </a:rPr>
                        <a:t>PROGRAMME 1: ADMINISTRATION</a:t>
                      </a:r>
                    </a:p>
                    <a:p>
                      <a:r>
                        <a:rPr lang="en-US" sz="1600" dirty="0">
                          <a:solidFill>
                            <a:srgbClr val="006600"/>
                          </a:solidFill>
                        </a:rPr>
                        <a:t>SUB</a:t>
                      </a:r>
                      <a:r>
                        <a:rPr lang="en-US" sz="1600" baseline="0" dirty="0">
                          <a:solidFill>
                            <a:srgbClr val="006600"/>
                          </a:solidFill>
                        </a:rPr>
                        <a:t> PROGRAMME: HUMAN RESOURCES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451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2020/21 </a:t>
                      </a: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921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Approved Integrated Human Resource Strategy </a:t>
                      </a:r>
                    </a:p>
                    <a:p>
                      <a:pPr marL="0" algn="l" defTabSz="914331" rtl="0" eaLnBrk="1" fontAlgn="t" latinLnBrk="0" hangingPunct="1"/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Draft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Integrated HR Strategy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Master plans of each Chief Directorate developed and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consolidated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Resources were directed to manage the impact of Covid-19 and implementation of response strategies.  Master plans for each Chief directorate were developed and consolidated to facilitate the development of the draft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Integrated HR Strategy.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Process will be accelerated to ensure the draft is concluded and consultations are done by the end of Quarter 3.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200" b="0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Quarter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CDC HR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The process to develop the draft IHRS has been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fastracked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resulting to the first draft been developed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/>
              <a:t>INDICATORS NOT ACHIEVED DURING 2020/21 – Q2</a:t>
            </a:r>
          </a:p>
        </p:txBody>
      </p:sp>
    </p:spTree>
    <p:extLst>
      <p:ext uri="{BB962C8B-B14F-4D97-AF65-F5344CB8AC3E}">
        <p14:creationId xmlns:p14="http://schemas.microsoft.com/office/powerpoint/2010/main" val="425278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010320"/>
              </p:ext>
            </p:extLst>
          </p:nvPr>
        </p:nvGraphicFramePr>
        <p:xfrm>
          <a:off x="-1" y="914401"/>
          <a:ext cx="9144000" cy="5438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7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7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2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3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5855">
                <a:tc gridSpan="8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6600"/>
                          </a:solidFill>
                        </a:rPr>
                        <a:t>PROGRAMME 1: ADMINISTRATION</a:t>
                      </a:r>
                    </a:p>
                    <a:p>
                      <a:r>
                        <a:rPr lang="en-US" sz="1600" dirty="0">
                          <a:solidFill>
                            <a:srgbClr val="006600"/>
                          </a:solidFill>
                        </a:rPr>
                        <a:t>SUB</a:t>
                      </a:r>
                      <a:r>
                        <a:rPr lang="en-US" sz="1600" baseline="0" dirty="0">
                          <a:solidFill>
                            <a:srgbClr val="006600"/>
                          </a:solidFill>
                        </a:rPr>
                        <a:t> PROGRAMME: HUMAN RESOURCES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27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2020/21 </a:t>
                      </a: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9218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Percentage of youth employed within the Department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15.65%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6 072/38 808)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Recruitment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processes were suspended during Lockdown Alert Levels 5 to 3. This created a backlog on the planned Recruitment processes. The Directive from DPSA to resume Recruitment processes for the advertisement of only critical and essential posts, was received in July 2020.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The Department has signed a MOU with SANDF to absorb their Reservists. Regions have appointed them and are in the process of training them. The relaxation of Lockdown restrictions permits normal Recruitment processes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200" b="0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Quarter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CDC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HR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RH: HR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Dir: HR A &amp; U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Appointment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of SANDF officials is activated in Regions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Regions have advertised critical and essential posts and the appointment of youth will be considered.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/>
              <a:t>INDICATORS NOT ACHIEVED DURING 2020/21 – Q2</a:t>
            </a:r>
          </a:p>
        </p:txBody>
      </p:sp>
    </p:spTree>
    <p:extLst>
      <p:ext uri="{BB962C8B-B14F-4D97-AF65-F5344CB8AC3E}">
        <p14:creationId xmlns:p14="http://schemas.microsoft.com/office/powerpoint/2010/main" val="158834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120666"/>
              </p:ext>
            </p:extLst>
          </p:nvPr>
        </p:nvGraphicFramePr>
        <p:xfrm>
          <a:off x="-1" y="914401"/>
          <a:ext cx="91440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7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2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3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45320">
                <a:tc gridSpan="8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6600"/>
                          </a:solidFill>
                        </a:rPr>
                        <a:t>PROGRAMME 1: ADMINISTRATION</a:t>
                      </a:r>
                    </a:p>
                    <a:p>
                      <a:r>
                        <a:rPr lang="en-US" sz="1600" dirty="0">
                          <a:solidFill>
                            <a:srgbClr val="006600"/>
                          </a:solidFill>
                        </a:rPr>
                        <a:t>SUB</a:t>
                      </a:r>
                      <a:r>
                        <a:rPr lang="en-US" sz="1600" baseline="0" dirty="0">
                          <a:solidFill>
                            <a:srgbClr val="006600"/>
                          </a:solidFill>
                        </a:rPr>
                        <a:t> PROGRAMME: HUMAN RESOURCES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666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2020/21 </a:t>
                      </a: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9814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Percentage compliance to the EE plan in the  filling of positions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SMS</a:t>
                      </a:r>
                      <a:endParaRPr lang="en-Z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 = 50% </a:t>
                      </a:r>
                      <a:endParaRPr lang="en-Z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 = 50% </a:t>
                      </a:r>
                      <a:endParaRPr lang="en-Z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n-Z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MMS</a:t>
                      </a:r>
                      <a:endParaRPr lang="en-Z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 = 50% </a:t>
                      </a:r>
                      <a:endParaRPr lang="en-Z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 = 50% </a:t>
                      </a:r>
                      <a:endParaRPr lang="en-Z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Z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r>
                        <a:rPr lang="en-GB" sz="1200" b="1" dirty="0">
                          <a:effectLst/>
                          <a:latin typeface="+mn-lt"/>
                          <a:ea typeface="Calibri"/>
                        </a:rPr>
                        <a:t>PWDs</a:t>
                      </a:r>
                      <a:r>
                        <a:rPr lang="en-GB" sz="1200" dirty="0">
                          <a:effectLst/>
                          <a:latin typeface="+mn-lt"/>
                          <a:ea typeface="Calibri"/>
                        </a:rPr>
                        <a:t> 2%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SMS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 =53.21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F= 46.79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MMS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M=49.50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 =50.50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PWD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0.77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Applications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for deviation from the EE Targets are continuously  accommodated by the delegated authority  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Delegated authority should comply consistently with EE targets when filling vacant positions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200" b="0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Quarter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Chief Operations Commissioner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Constant</a:t>
                      </a:r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reminder to the delegated authority and monitoring of compliance to EE Targets by all functionaries 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/>
              <a:t>INDICATORS NOT ACHIEVED DURING 2020/21 – Q2</a:t>
            </a:r>
          </a:p>
        </p:txBody>
      </p:sp>
    </p:spTree>
    <p:extLst>
      <p:ext uri="{BB962C8B-B14F-4D97-AF65-F5344CB8AC3E}">
        <p14:creationId xmlns:p14="http://schemas.microsoft.com/office/powerpoint/2010/main" val="171811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OF UNDER-ACHIEVEMENT AT 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556582"/>
              </p:ext>
            </p:extLst>
          </p:nvPr>
        </p:nvGraphicFramePr>
        <p:xfrm>
          <a:off x="-2" y="874200"/>
          <a:ext cx="9144003" cy="5143024"/>
        </p:xfrm>
        <a:graphic>
          <a:graphicData uri="http://schemas.openxmlformats.org/drawingml/2006/table">
            <a:tbl>
              <a:tblPr firstRow="1" bandRow="1"/>
              <a:tblGrid>
                <a:gridCol w="1376712">
                  <a:extLst>
                    <a:ext uri="{9D8B030D-6E8A-4147-A177-3AD203B41FA5}">
                      <a16:colId xmlns:a16="http://schemas.microsoft.com/office/drawing/2014/main" val="3171785473"/>
                    </a:ext>
                  </a:extLst>
                </a:gridCol>
                <a:gridCol w="1360040">
                  <a:extLst>
                    <a:ext uri="{9D8B030D-6E8A-4147-A177-3AD203B41FA5}">
                      <a16:colId xmlns:a16="http://schemas.microsoft.com/office/drawing/2014/main" val="3307568538"/>
                    </a:ext>
                  </a:extLst>
                </a:gridCol>
                <a:gridCol w="1440043">
                  <a:extLst>
                    <a:ext uri="{9D8B030D-6E8A-4147-A177-3AD203B41FA5}">
                      <a16:colId xmlns:a16="http://schemas.microsoft.com/office/drawing/2014/main" val="3177246977"/>
                    </a:ext>
                  </a:extLst>
                </a:gridCol>
                <a:gridCol w="2071607">
                  <a:extLst>
                    <a:ext uri="{9D8B030D-6E8A-4147-A177-3AD203B41FA5}">
                      <a16:colId xmlns:a16="http://schemas.microsoft.com/office/drawing/2014/main" val="55165135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06908959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20% of youth employed within the Department</a:t>
                      </a:r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15.65%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</a:t>
                      </a:r>
                    </a:p>
                    <a:p>
                      <a:pPr marL="0" marR="0" indent="0" algn="ctr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FSNC</a:t>
                      </a:r>
                    </a:p>
                    <a:p>
                      <a:pPr marL="0" marR="0" indent="0" algn="ctr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KZN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LMN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Suspension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all Recruitment processes during Covid-19 Lockdown Alert Levels 3,4 and 5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Covid-19 pandemic outbreak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whereby DPSA issued directives to all Departments to suspend their Recruitment and Selection processes which was only resumed during July 2020.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Inability to fill vacant positions timeously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vacancy rate which will lead to budget cuts on the CoE Budget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 compliance to the EE Plan in the filling of positions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SMS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(50%)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 (50%)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MMS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(50%)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 (50%)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PWD’s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(2%)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SMS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(53.21%)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 (46.79%)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MMS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(49.50%)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 (50.50%)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PWD’s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(0.77%)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</a:t>
                      </a:r>
                    </a:p>
                    <a:p>
                      <a:pPr marL="0" marR="0" indent="0" algn="ctr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FSNC</a:t>
                      </a:r>
                    </a:p>
                    <a:p>
                      <a:pPr marL="0" marR="0" indent="0" algn="ctr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KZN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LMN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Suspension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all Recruitment processes during Covid-19 Lockdown Alert Levels 3,4 and 5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Covid-19 pandemic outbreak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whereby DPSA issued directives to all Departments to suspend their Recruitment and Selection processes which was only resumed during July 2020.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Inability to fill vacant positions timeously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vacancy rate which will lead to budget cuts on the CoE Budget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242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141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SUMMARY OF IMPROVEMENTS FOR Q2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6063" y="2092329"/>
            <a:ext cx="8647112" cy="2659190"/>
          </a:xfrm>
        </p:spPr>
        <p:txBody>
          <a:bodyPr/>
          <a:lstStyle/>
          <a:p>
            <a:r>
              <a:rPr lang="en-GB" dirty="0"/>
              <a:t>Number of Covid-19 Awareness sessions over- achieved due to the demand for training that exceeds the plan.</a:t>
            </a:r>
          </a:p>
          <a:p>
            <a:r>
              <a:rPr lang="en-GB" dirty="0"/>
              <a:t>There was an increase in the appointment of SANDF Youth Reservists towards the end of Quarter 2 which will lead to over-achievement in quarter 3.</a:t>
            </a:r>
            <a:endParaRPr lang="en-ZA" dirty="0"/>
          </a:p>
          <a:p>
            <a:r>
              <a:rPr lang="en-US" dirty="0"/>
              <a:t>Mandate to negotiate with </a:t>
            </a:r>
            <a:r>
              <a:rPr lang="en-US" dirty="0" err="1"/>
              <a:t>labour</a:t>
            </a:r>
            <a:r>
              <a:rPr lang="en-US" dirty="0"/>
              <a:t> about the universal shift system has been obtained </a:t>
            </a:r>
          </a:p>
          <a:p>
            <a:r>
              <a:rPr lang="en-US" dirty="0"/>
              <a:t>The process to develop the draft IHRS has been </a:t>
            </a:r>
            <a:r>
              <a:rPr lang="en-US" dirty="0" err="1"/>
              <a:t>fastracked</a:t>
            </a:r>
            <a:r>
              <a:rPr lang="en-US" dirty="0"/>
              <a:t> resulting to the first draft been developed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421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THINKCELLSTATEDONOTDELETE" val="7xKqHXCsmEqpYS9D3W9JOA"/>
</p:tagLst>
</file>

<file path=ppt/theme/theme1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7D0900"/>
      </a:lt2>
      <a:accent1>
        <a:srgbClr val="808080"/>
      </a:accent1>
      <a:accent2>
        <a:srgbClr val="A0A0A0"/>
      </a:accent2>
      <a:accent3>
        <a:srgbClr val="FFFFFF"/>
      </a:accent3>
      <a:accent4>
        <a:srgbClr val="000000"/>
      </a:accent4>
      <a:accent5>
        <a:srgbClr val="C0C0C0"/>
      </a:accent5>
      <a:accent6>
        <a:srgbClr val="919191"/>
      </a:accent6>
      <a:hlink>
        <a:srgbClr val="B9B9B9"/>
      </a:hlink>
      <a:folHlink>
        <a:srgbClr val="DCDCDC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7D0900"/>
        </a:lt2>
        <a:accent1>
          <a:srgbClr val="808080"/>
        </a:accent1>
        <a:accent2>
          <a:srgbClr val="A0A0A0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919191"/>
        </a:accent6>
        <a:hlink>
          <a:srgbClr val="B9B9B9"/>
        </a:hlink>
        <a:folHlink>
          <a:srgbClr val="DCDC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FABAB"/>
      </a:accent1>
      <a:accent2>
        <a:srgbClr val="E2583D"/>
      </a:accent2>
      <a:accent3>
        <a:srgbClr val="78D2D2"/>
      </a:accent3>
      <a:accent4>
        <a:srgbClr val="3B393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35650</TotalTime>
  <Words>907</Words>
  <Application>Microsoft Office PowerPoint</Application>
  <PresentationFormat>On-screen Show (4:3)</PresentationFormat>
  <Paragraphs>170</Paragraphs>
  <Slides>10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Unicode MS</vt:lpstr>
      <vt:lpstr>Calibri</vt:lpstr>
      <vt:lpstr>Century Gothic</vt:lpstr>
      <vt:lpstr>Consolas</vt:lpstr>
      <vt:lpstr>Verdana</vt:lpstr>
      <vt:lpstr>Wingdings</vt:lpstr>
      <vt:lpstr>3_Blank</vt:lpstr>
      <vt:lpstr>Office Theme</vt:lpstr>
      <vt:lpstr> Presentation on DCS 2nd Quarter Actual Performance Report (2016/2017)    November   2016 </vt:lpstr>
      <vt:lpstr>PowerPoint Presentation</vt:lpstr>
      <vt:lpstr>Notes to the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IMPROVEMENTS FOR Q2</vt:lpstr>
      <vt:lpstr>PowerPoint Presentation</vt:lpstr>
    </vt:vector>
  </TitlesOfParts>
  <Company>Acer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high level vision will be developed which will determine the required operating model…  Scope will include all core elements of DCS</dc:title>
  <dc:creator>Rowan Smyth</dc:creator>
  <cp:lastModifiedBy>Susan</cp:lastModifiedBy>
  <cp:revision>3941</cp:revision>
  <cp:lastPrinted>2020-11-11T19:13:35Z</cp:lastPrinted>
  <dcterms:created xsi:type="dcterms:W3CDTF">2011-05-16T12:44:01Z</dcterms:created>
  <dcterms:modified xsi:type="dcterms:W3CDTF">2020-11-19T09:34:05Z</dcterms:modified>
</cp:coreProperties>
</file>