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14" r:id="rId1"/>
    <p:sldMasterId id="2147483886" r:id="rId2"/>
    <p:sldMasterId id="2147483898" r:id="rId3"/>
  </p:sldMasterIdLst>
  <p:notesMasterIdLst>
    <p:notesMasterId r:id="rId11"/>
  </p:notesMasterIdLst>
  <p:handoutMasterIdLst>
    <p:handoutMasterId r:id="rId12"/>
  </p:handoutMasterIdLst>
  <p:sldIdLst>
    <p:sldId id="1046" r:id="rId4"/>
    <p:sldId id="1041" r:id="rId5"/>
    <p:sldId id="1043" r:id="rId6"/>
    <p:sldId id="1042" r:id="rId7"/>
    <p:sldId id="1044" r:id="rId8"/>
    <p:sldId id="1045" r:id="rId9"/>
    <p:sldId id="1040" r:id="rId10"/>
  </p:sldIdLst>
  <p:sldSz cx="9144000" cy="6858000" type="screen4x3"/>
  <p:notesSz cx="6797675" cy="9926638"/>
  <p:defaultTex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5613" indent="1588" algn="l" rtl="0" fontAlgn="base">
      <a:spcBef>
        <a:spcPct val="0"/>
      </a:spcBef>
      <a:spcAft>
        <a:spcPct val="0"/>
      </a:spcAft>
      <a:defRPr sz="1400" kern="1200">
        <a:solidFill>
          <a:schemeClr val="tx1"/>
        </a:solidFill>
        <a:latin typeface="Arial" charset="0"/>
        <a:ea typeface="+mn-ea"/>
        <a:cs typeface="Arial" charset="0"/>
      </a:defRPr>
    </a:lvl2pPr>
    <a:lvl3pPr marL="912813" indent="1588" algn="l" rtl="0" fontAlgn="base">
      <a:spcBef>
        <a:spcPct val="0"/>
      </a:spcBef>
      <a:spcAft>
        <a:spcPct val="0"/>
      </a:spcAft>
      <a:defRPr sz="1400" kern="1200">
        <a:solidFill>
          <a:schemeClr val="tx1"/>
        </a:solidFill>
        <a:latin typeface="Arial" charset="0"/>
        <a:ea typeface="+mn-ea"/>
        <a:cs typeface="Arial" charset="0"/>
      </a:defRPr>
    </a:lvl3pPr>
    <a:lvl4pPr marL="1370013" indent="1588" algn="l" rtl="0" fontAlgn="base">
      <a:spcBef>
        <a:spcPct val="0"/>
      </a:spcBef>
      <a:spcAft>
        <a:spcPct val="0"/>
      </a:spcAft>
      <a:defRPr sz="1400" kern="1200">
        <a:solidFill>
          <a:schemeClr val="tx1"/>
        </a:solidFill>
        <a:latin typeface="Arial" charset="0"/>
        <a:ea typeface="+mn-ea"/>
        <a:cs typeface="Arial" charset="0"/>
      </a:defRPr>
    </a:lvl4pPr>
    <a:lvl5pPr marL="1827213" indent="1588" algn="l" rtl="0" fontAlgn="base">
      <a:spcBef>
        <a:spcPct val="0"/>
      </a:spcBef>
      <a:spcAft>
        <a:spcPct val="0"/>
      </a:spcAft>
      <a:defRPr sz="1400" kern="1200">
        <a:solidFill>
          <a:schemeClr val="tx1"/>
        </a:solidFill>
        <a:latin typeface="Arial" charset="0"/>
        <a:ea typeface="+mn-ea"/>
        <a:cs typeface="Arial" charset="0"/>
      </a:defRPr>
    </a:lvl5pPr>
    <a:lvl6pPr marL="2286000" algn="l" defTabSz="914400" rtl="0" eaLnBrk="1" latinLnBrk="0" hangingPunct="1">
      <a:defRPr sz="1400" kern="1200">
        <a:solidFill>
          <a:schemeClr val="tx1"/>
        </a:solidFill>
        <a:latin typeface="Arial" charset="0"/>
        <a:ea typeface="+mn-ea"/>
        <a:cs typeface="Arial" charset="0"/>
      </a:defRPr>
    </a:lvl6pPr>
    <a:lvl7pPr marL="2743200" algn="l" defTabSz="914400" rtl="0" eaLnBrk="1" latinLnBrk="0" hangingPunct="1">
      <a:defRPr sz="1400" kern="1200">
        <a:solidFill>
          <a:schemeClr val="tx1"/>
        </a:solidFill>
        <a:latin typeface="Arial" charset="0"/>
        <a:ea typeface="+mn-ea"/>
        <a:cs typeface="Arial" charset="0"/>
      </a:defRPr>
    </a:lvl7pPr>
    <a:lvl8pPr marL="3200400" algn="l" defTabSz="914400" rtl="0" eaLnBrk="1" latinLnBrk="0" hangingPunct="1">
      <a:defRPr sz="1400" kern="1200">
        <a:solidFill>
          <a:schemeClr val="tx1"/>
        </a:solidFill>
        <a:latin typeface="Arial" charset="0"/>
        <a:ea typeface="+mn-ea"/>
        <a:cs typeface="Arial" charset="0"/>
      </a:defRPr>
    </a:lvl8pPr>
    <a:lvl9pPr marL="3657600" algn="l" defTabSz="914400" rtl="0" eaLnBrk="1" latinLnBrk="0" hangingPunct="1">
      <a:defRPr sz="14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4247">
          <p15:clr>
            <a:srgbClr val="A4A3A4"/>
          </p15:clr>
        </p15:guide>
        <p15:guide id="2" orient="horz" pos="3918">
          <p15:clr>
            <a:srgbClr val="A4A3A4"/>
          </p15:clr>
        </p15:guide>
        <p15:guide id="3" orient="horz" pos="1159">
          <p15:clr>
            <a:srgbClr val="A4A3A4"/>
          </p15:clr>
        </p15:guide>
        <p15:guide id="4" orient="horz" pos="4156">
          <p15:clr>
            <a:srgbClr val="A4A3A4"/>
          </p15:clr>
        </p15:guide>
        <p15:guide id="5" pos="2880">
          <p15:clr>
            <a:srgbClr val="A4A3A4"/>
          </p15:clr>
        </p15:guide>
        <p15:guide id="6" pos="158">
          <p15:clr>
            <a:srgbClr val="A4A3A4"/>
          </p15:clr>
        </p15:guide>
        <p15:guide id="7" pos="5602">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C0F171"/>
    <a:srgbClr val="339966"/>
    <a:srgbClr val="66FF33"/>
    <a:srgbClr val="AB6612"/>
    <a:srgbClr val="FF66FF"/>
    <a:srgbClr val="FF8C08"/>
    <a:srgbClr val="00CC00"/>
    <a:srgbClr val="CCFF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97" autoAdjust="0"/>
    <p:restoredTop sz="89091" autoAdjust="0"/>
  </p:normalViewPr>
  <p:slideViewPr>
    <p:cSldViewPr snapToObjects="1">
      <p:cViewPr>
        <p:scale>
          <a:sx n="60" d="100"/>
          <a:sy n="60" d="100"/>
        </p:scale>
        <p:origin x="-1264" y="12"/>
      </p:cViewPr>
      <p:guideLst>
        <p:guide orient="horz" pos="4247"/>
        <p:guide orient="horz" pos="3918"/>
        <p:guide orient="horz" pos="1159"/>
        <p:guide orient="horz" pos="4156"/>
        <p:guide pos="2880"/>
        <p:guide pos="158"/>
        <p:guide pos="56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4" d="100"/>
          <a:sy n="64" d="100"/>
        </p:scale>
        <p:origin x="-2760" y="-11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1426" name="Rectangle 2"/>
          <p:cNvSpPr>
            <a:spLocks noGrp="1" noChangeArrowheads="1"/>
          </p:cNvSpPr>
          <p:nvPr>
            <p:ph type="hdr" sz="quarter"/>
          </p:nvPr>
        </p:nvSpPr>
        <p:spPr bwMode="auto">
          <a:xfrm>
            <a:off x="4" y="5"/>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231427" name="Rectangle 3"/>
          <p:cNvSpPr>
            <a:spLocks noGrp="1" noChangeArrowheads="1"/>
          </p:cNvSpPr>
          <p:nvPr>
            <p:ph type="dt" sz="quarter" idx="1"/>
          </p:nvPr>
        </p:nvSpPr>
        <p:spPr bwMode="auto">
          <a:xfrm>
            <a:off x="3850248" y="5"/>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r" defTabSz="966594">
              <a:lnSpc>
                <a:spcPct val="100000"/>
              </a:lnSpc>
              <a:spcBef>
                <a:spcPct val="0"/>
              </a:spcBef>
              <a:buClrTx/>
              <a:defRPr sz="1300"/>
            </a:lvl1pPr>
          </a:lstStyle>
          <a:p>
            <a:pPr>
              <a:defRPr/>
            </a:pPr>
            <a:endParaRPr lang="en-US"/>
          </a:p>
        </p:txBody>
      </p:sp>
      <p:sp>
        <p:nvSpPr>
          <p:cNvPr id="231428" name="Rectangle 4"/>
          <p:cNvSpPr>
            <a:spLocks noGrp="1" noChangeArrowheads="1"/>
          </p:cNvSpPr>
          <p:nvPr>
            <p:ph type="ftr" sz="quarter" idx="2"/>
          </p:nvPr>
        </p:nvSpPr>
        <p:spPr bwMode="auto">
          <a:xfrm>
            <a:off x="4" y="9429327"/>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231429" name="Rectangle 5"/>
          <p:cNvSpPr>
            <a:spLocks noGrp="1" noChangeArrowheads="1"/>
          </p:cNvSpPr>
          <p:nvPr>
            <p:ph type="sldNum" sz="quarter" idx="3"/>
          </p:nvPr>
        </p:nvSpPr>
        <p:spPr bwMode="auto">
          <a:xfrm>
            <a:off x="3850248" y="9429327"/>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r" defTabSz="966594">
              <a:lnSpc>
                <a:spcPct val="100000"/>
              </a:lnSpc>
              <a:spcBef>
                <a:spcPct val="0"/>
              </a:spcBef>
              <a:buClrTx/>
              <a:defRPr sz="1300"/>
            </a:lvl1pPr>
          </a:lstStyle>
          <a:p>
            <a:pPr>
              <a:defRPr/>
            </a:pPr>
            <a:fld id="{94C88CBE-E755-4996-AEBD-89E8BD814D18}" type="slidenum">
              <a:rPr lang="en-US"/>
              <a:pPr>
                <a:defRPr/>
              </a:pPr>
              <a:t>‹#›</a:t>
            </a:fld>
            <a:endParaRPr lang="en-US" dirty="0"/>
          </a:p>
        </p:txBody>
      </p:sp>
    </p:spTree>
    <p:extLst>
      <p:ext uri="{BB962C8B-B14F-4D97-AF65-F5344CB8AC3E}">
        <p14:creationId xmlns:p14="http://schemas.microsoft.com/office/powerpoint/2010/main" val="3770997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4" y="5"/>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12291" name="Rectangle 3"/>
          <p:cNvSpPr>
            <a:spLocks noGrp="1" noChangeArrowheads="1"/>
          </p:cNvSpPr>
          <p:nvPr>
            <p:ph type="dt" idx="1"/>
          </p:nvPr>
        </p:nvSpPr>
        <p:spPr bwMode="auto">
          <a:xfrm>
            <a:off x="3850248" y="5"/>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r" defTabSz="966594">
              <a:lnSpc>
                <a:spcPct val="100000"/>
              </a:lnSpc>
              <a:spcBef>
                <a:spcPct val="0"/>
              </a:spcBef>
              <a:buClrTx/>
              <a:defRPr sz="13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0063" y="4715482"/>
            <a:ext cx="5437550" cy="4466002"/>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4" y="9429327"/>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12295" name="Rectangle 7"/>
          <p:cNvSpPr>
            <a:spLocks noGrp="1" noChangeArrowheads="1"/>
          </p:cNvSpPr>
          <p:nvPr>
            <p:ph type="sldNum" sz="quarter" idx="5"/>
          </p:nvPr>
        </p:nvSpPr>
        <p:spPr bwMode="auto">
          <a:xfrm>
            <a:off x="3850248" y="9429327"/>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r" defTabSz="966594">
              <a:lnSpc>
                <a:spcPct val="100000"/>
              </a:lnSpc>
              <a:spcBef>
                <a:spcPct val="0"/>
              </a:spcBef>
              <a:buClrTx/>
              <a:defRPr sz="1300"/>
            </a:lvl1pPr>
          </a:lstStyle>
          <a:p>
            <a:pPr>
              <a:defRPr/>
            </a:pPr>
            <a:fld id="{8105FAE8-03D8-4D98-AAFC-7A059A2391EA}" type="slidenum">
              <a:rPr lang="en-US"/>
              <a:pPr>
                <a:defRPr/>
              </a:pPr>
              <a:t>‹#›</a:t>
            </a:fld>
            <a:endParaRPr lang="en-US" dirty="0"/>
          </a:p>
        </p:txBody>
      </p:sp>
    </p:spTree>
    <p:extLst>
      <p:ext uri="{BB962C8B-B14F-4D97-AF65-F5344CB8AC3E}">
        <p14:creationId xmlns:p14="http://schemas.microsoft.com/office/powerpoint/2010/main" val="3603700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5613"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2813"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0013"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7213"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5826" algn="l" defTabSz="914331" rtl="0" eaLnBrk="1" latinLnBrk="0" hangingPunct="1">
      <a:defRPr sz="1200" kern="1200">
        <a:solidFill>
          <a:schemeClr val="tx1"/>
        </a:solidFill>
        <a:latin typeface="+mn-lt"/>
        <a:ea typeface="+mn-ea"/>
        <a:cs typeface="+mn-cs"/>
      </a:defRPr>
    </a:lvl6pPr>
    <a:lvl7pPr marL="2742990" algn="l" defTabSz="914331" rtl="0" eaLnBrk="1" latinLnBrk="0" hangingPunct="1">
      <a:defRPr sz="1200" kern="1200">
        <a:solidFill>
          <a:schemeClr val="tx1"/>
        </a:solidFill>
        <a:latin typeface="+mn-lt"/>
        <a:ea typeface="+mn-ea"/>
        <a:cs typeface="+mn-cs"/>
      </a:defRPr>
    </a:lvl7pPr>
    <a:lvl8pPr marL="3200156" algn="l" defTabSz="914331" rtl="0" eaLnBrk="1" latinLnBrk="0" hangingPunct="1">
      <a:defRPr sz="1200" kern="1200">
        <a:solidFill>
          <a:schemeClr val="tx1"/>
        </a:solidFill>
        <a:latin typeface="+mn-lt"/>
        <a:ea typeface="+mn-ea"/>
        <a:cs typeface="+mn-cs"/>
      </a:defRPr>
    </a:lvl8pPr>
    <a:lvl9pPr marL="3657321" algn="l" defTabSz="91433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0</a:t>
            </a:fld>
            <a:endParaRPr lang="en-US" dirty="0"/>
          </a:p>
        </p:txBody>
      </p:sp>
    </p:spTree>
    <p:extLst>
      <p:ext uri="{BB962C8B-B14F-4D97-AF65-F5344CB8AC3E}">
        <p14:creationId xmlns:p14="http://schemas.microsoft.com/office/powerpoint/2010/main" val="2327209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1</a:t>
            </a:fld>
            <a:endParaRPr lang="en-US" dirty="0"/>
          </a:p>
        </p:txBody>
      </p:sp>
    </p:spTree>
    <p:extLst>
      <p:ext uri="{BB962C8B-B14F-4D97-AF65-F5344CB8AC3E}">
        <p14:creationId xmlns:p14="http://schemas.microsoft.com/office/powerpoint/2010/main" val="632818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2</a:t>
            </a:fld>
            <a:endParaRPr lang="en-US" dirty="0"/>
          </a:p>
        </p:txBody>
      </p:sp>
    </p:spTree>
    <p:extLst>
      <p:ext uri="{BB962C8B-B14F-4D97-AF65-F5344CB8AC3E}">
        <p14:creationId xmlns:p14="http://schemas.microsoft.com/office/powerpoint/2010/main" val="632818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3</a:t>
            </a:fld>
            <a:endParaRPr lang="en-US" dirty="0"/>
          </a:p>
        </p:txBody>
      </p:sp>
    </p:spTree>
    <p:extLst>
      <p:ext uri="{BB962C8B-B14F-4D97-AF65-F5344CB8AC3E}">
        <p14:creationId xmlns:p14="http://schemas.microsoft.com/office/powerpoint/2010/main" val="63281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4</a:t>
            </a:fld>
            <a:endParaRPr lang="en-US" dirty="0"/>
          </a:p>
        </p:txBody>
      </p:sp>
    </p:spTree>
    <p:extLst>
      <p:ext uri="{BB962C8B-B14F-4D97-AF65-F5344CB8AC3E}">
        <p14:creationId xmlns:p14="http://schemas.microsoft.com/office/powerpoint/2010/main" val="632818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a:p>
            <a:endParaRPr lang="en-ZA" dirty="0"/>
          </a:p>
        </p:txBody>
      </p:sp>
      <p:sp>
        <p:nvSpPr>
          <p:cNvPr id="4" name="Slide Number Placeholder 3"/>
          <p:cNvSpPr>
            <a:spLocks noGrp="1"/>
          </p:cNvSpPr>
          <p:nvPr>
            <p:ph type="sldNum" sz="quarter" idx="10"/>
          </p:nvPr>
        </p:nvSpPr>
        <p:spPr/>
        <p:txBody>
          <a:bodyPr/>
          <a:lstStyle/>
          <a:p>
            <a:pPr>
              <a:defRPr/>
            </a:pPr>
            <a:fld id="{8105FAE8-03D8-4D98-AAFC-7A059A2391EA}" type="slidenum">
              <a:rPr lang="en-US" smtClean="0"/>
              <a:pPr>
                <a:defRPr/>
              </a:pPr>
              <a:t>5</a:t>
            </a:fld>
            <a:endParaRPr lang="en-US" dirty="0"/>
          </a:p>
        </p:txBody>
      </p:sp>
    </p:spTree>
    <p:extLst>
      <p:ext uri="{BB962C8B-B14F-4D97-AF65-F5344CB8AC3E}">
        <p14:creationId xmlns:p14="http://schemas.microsoft.com/office/powerpoint/2010/main" val="6328186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73"/>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3134"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141415" y="3124202"/>
            <a:ext cx="6861175"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371600" y="4351341"/>
            <a:ext cx="64008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1942241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563588" y="2092327"/>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460223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Vertical Title 1"/>
          <p:cNvSpPr>
            <a:spLocks noGrp="1"/>
          </p:cNvSpPr>
          <p:nvPr>
            <p:ph type="title" orient="vert"/>
          </p:nvPr>
        </p:nvSpPr>
        <p:spPr>
          <a:xfrm>
            <a:off x="8616182" y="596901"/>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5250603" y="596901"/>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3161202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Rectangle 1" hidden="1"/>
          <p:cNvGraphicFramePr>
            <a:graphicFrameLocks/>
          </p:cNvGraphicFramePr>
          <p:nvPr>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59052"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141417" y="3124202"/>
            <a:ext cx="6861175"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371600" y="4351345"/>
            <a:ext cx="64008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1275785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a:xfrm>
            <a:off x="246064" y="2092333"/>
            <a:ext cx="8647112"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829938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080296"/>
          </a:xfrm>
        </p:spPr>
        <p:txBody>
          <a:bodyPr/>
          <a:lstStyle>
            <a:lvl1pPr algn="ctr">
              <a:defRPr sz="3900" b="1" cap="all"/>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722313" y="2906721"/>
            <a:ext cx="77724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211976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246064" y="2092332"/>
            <a:ext cx="4246562"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45025" y="2092332"/>
            <a:ext cx="4248150"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05049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a:xfrm>
            <a:off x="228600" y="609608"/>
            <a:ext cx="86868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28600" y="1535121"/>
            <a:ext cx="4268788"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28600" y="2174878"/>
            <a:ext cx="4268788"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645031" y="1535121"/>
            <a:ext cx="4270375"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31" y="2174878"/>
            <a:ext cx="4270375"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33963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dirty="0" smtClean="0"/>
              <a:t>Click to edit Master title style</a:t>
            </a:r>
            <a:endParaRPr lang="en-GB" noProof="0" dirty="0"/>
          </a:p>
        </p:txBody>
      </p:sp>
    </p:spTree>
    <p:extLst>
      <p:ext uri="{BB962C8B-B14F-4D97-AF65-F5344CB8AC3E}">
        <p14:creationId xmlns:p14="http://schemas.microsoft.com/office/powerpoint/2010/main" val="2157714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Tree>
    <p:extLst>
      <p:ext uri="{BB962C8B-B14F-4D97-AF65-F5344CB8AC3E}">
        <p14:creationId xmlns:p14="http://schemas.microsoft.com/office/powerpoint/2010/main" val="2182834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a:xfrm>
            <a:off x="457205" y="623887"/>
            <a:ext cx="3008313" cy="553998"/>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3575053" y="623888"/>
            <a:ext cx="5111750" cy="2517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457205" y="1785944"/>
            <a:ext cx="3008313"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258061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a:xfrm>
            <a:off x="246063" y="2092329"/>
            <a:ext cx="8647112"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237905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a:xfrm>
            <a:off x="1792288" y="4800608"/>
            <a:ext cx="54864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792288" y="612775"/>
            <a:ext cx="54864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45"/>
            <a:ext cx="5486400"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1036641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563590" y="2092331"/>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3034943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8" y="3"/>
            <a:ext cx="1362075" cy="447675"/>
          </a:xfrm>
          <a:prstGeom prst="rect">
            <a:avLst/>
          </a:prstGeom>
          <a:noFill/>
          <a:ln w="9525">
            <a:noFill/>
            <a:miter lim="800000"/>
            <a:headEnd/>
            <a:tailEnd/>
          </a:ln>
        </p:spPr>
      </p:pic>
      <p:sp>
        <p:nvSpPr>
          <p:cNvPr id="2" name="Vertical Title 1"/>
          <p:cNvSpPr>
            <a:spLocks noGrp="1"/>
          </p:cNvSpPr>
          <p:nvPr>
            <p:ph type="title" orient="vert"/>
          </p:nvPr>
        </p:nvSpPr>
        <p:spPr>
          <a:xfrm>
            <a:off x="8616184" y="596901"/>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5250605" y="596901"/>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41772503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6F728-561E-4E6C-BAC4-3FDD9440376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xmlns="" id="{F6BC9D66-8D44-478E-AB05-472630C11A3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xmlns="" id="{775089FE-CE46-4C54-8844-F51D0B5FE516}"/>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6CF6543F-E338-43EE-9659-B1F3B35494D8}"/>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1B6BBE43-6D1B-474B-81FB-6B79BFDA2C10}"/>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2686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5690A8-0833-4CDA-8B8E-5BC58AE30C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DECEF8B-56C3-425E-929E-142377ACB62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79A183A-6DF1-4F50-998C-0BB9A002344A}"/>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6E57C611-E00D-470E-AE5C-AB08001E97B7}"/>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10073ADE-E51E-4BFB-B305-6ABC50BBCBFB}"/>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26375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81E04C-93AA-44F4-AF88-E7C59141BC6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xmlns="" id="{C9B85696-EF09-457D-B27F-4BA7D5CA0AF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98BB3E2C-D14C-46E7-920F-C3E021595235}"/>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BB634870-4A5B-43D4-B6AB-5A257B29656A}"/>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C413E700-2987-4ED9-9EF1-04B76A879FC3}"/>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9991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3F7596-C3C7-4524-ACF1-034E508F26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4BF1D6A-2A67-4799-A897-3177ACDDB38A}"/>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5A744B26-9DFA-4D61-A9D1-D9030D1CCCDF}"/>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5785D21-4D55-4291-8178-9B0161B7D843}"/>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F26D23C9-638C-470B-9D3C-6985548C3440}"/>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409CD962-C6FF-4FEC-9335-416F0396F9F4}"/>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6672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11836A-8489-40ED-858A-1C4864F9BC4C}"/>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55CA981D-5966-4BCC-AD96-85942B0853AA}"/>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xmlns="" id="{E85FE9B7-0E00-4B11-B4BD-6C01986AF084}"/>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097FAEAC-D9EC-4A38-9CC4-2C67B36253C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xmlns="" id="{3F580B6F-1F46-43A5-AD0C-9786191F44A4}"/>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5EE713A-3487-40EF-B6D9-A6C673F068FF}"/>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xmlns="" id="{90A602A6-FA9E-4C77-89C0-D613FCD8C8CF}"/>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xmlns="" id="{AFC56B24-354A-4F55-98EB-74CB508CDA12}"/>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73023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506EC9-A899-4ADE-A45F-07A31E77D3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6FF620C-71D9-4D5C-AAA9-3D44D9BF4FF8}"/>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xmlns="" id="{6C1F869A-C134-49E0-BF1D-4264E207327F}"/>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xmlns="" id="{09CE29AE-3397-4B51-8956-89BFA52A7D38}"/>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15047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11C9A8A-40F9-4F33-BE0C-E4CC5708C3A1}"/>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xmlns="" id="{F52BCC3F-BD75-4CDC-8F9C-8EE25C98F88A}"/>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xmlns="" id="{5F3E04CB-5B07-4E34-A5D8-841C2F767850}"/>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985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080296"/>
          </a:xfrm>
        </p:spPr>
        <p:txBody>
          <a:bodyPr/>
          <a:lstStyle>
            <a:lvl1pPr algn="ctr">
              <a:defRPr sz="3900" b="1" cap="all"/>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722313" y="2906717"/>
            <a:ext cx="77724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29043578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7BEEBE-BC0C-46CD-88D9-8937507E3DF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xmlns="" id="{04E6C5EC-791E-45E9-805F-26E2FF4FDED1}"/>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4A5B9474-8EA0-441C-9D2F-4404C849D95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A0FF9AB3-58FE-4819-80BB-D798DAF47E26}"/>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A87501EF-7276-40D1-86A1-F919AF717DB5}"/>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52EDDF06-3991-45A6-8FED-EBA23A679B10}"/>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1424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DDB8D6-DD0D-4924-A8FC-FFFECDE3CEA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xmlns="" id="{8A3BB2B4-F87D-4C9F-A97B-A84E18A09B0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xmlns="" id="{DACC00DF-D930-4442-BD7D-8431043D668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C6E8F5E9-1E46-44FE-9257-DBF19310B266}"/>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EC9F8497-9185-4549-830A-7E6C4631E296}"/>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FC7C2275-CAEE-4DAB-82D2-F81C661A76CB}"/>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39342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E20877-41A8-4BCF-B226-ED18D98E6A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1D710C09-25C4-43B0-9AEF-2325D02E6F4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4B085D5-8486-4E04-8103-DE32EA3C6180}"/>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223E3696-3E59-4F8B-BE18-3133217DB58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70BE0F54-8938-41C7-82B4-C56217BB6531}"/>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59217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64E50CB4-94DB-4700-8E2F-40E90C5DB60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375C6BFF-3E98-4DC0-8DFF-E579A3BCDA22}"/>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57FFCD8-92FC-4672-A81A-A5819EDEBE9A}"/>
              </a:ext>
            </a:extLst>
          </p:cNvPr>
          <p:cNvSpPr>
            <a:spLocks noGrp="1"/>
          </p:cNvSpPr>
          <p:nvPr>
            <p:ph type="dt" sz="half" idx="10"/>
          </p:nvPr>
        </p:nvSpPr>
        <p:spPr/>
        <p:txBody>
          <a:bodyPr/>
          <a:lstStyle/>
          <a:p>
            <a:fld id="{F239F89B-F18A-423D-A9F4-860B11E3A783}" type="datetimeFigureOut">
              <a:rPr lang="en-US" smtClean="0">
                <a:solidFill>
                  <a:prstClr val="black">
                    <a:tint val="75000"/>
                  </a:prstClr>
                </a:solidFill>
              </a:rPr>
              <a:pPr/>
              <a:t>11/25/2020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D7908992-224E-499E-96D3-7769ADB5491C}"/>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04FC5622-66A9-4D70-8724-0D567739379F}"/>
              </a:ext>
            </a:extLst>
          </p:cNvPr>
          <p:cNvSpPr>
            <a:spLocks noGrp="1"/>
          </p:cNvSpPr>
          <p:nvPr>
            <p:ph type="sldNum" sz="quarter" idx="12"/>
          </p:nvPr>
        </p:nvSpPr>
        <p:spPr/>
        <p:txBody>
          <a:bodyPr/>
          <a:lstStyle/>
          <a:p>
            <a:fld id="{D8D60E23-E44C-4D0E-817A-DB9E5FABBB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676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246063" y="2092328"/>
            <a:ext cx="4246562"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45025" y="2092328"/>
            <a:ext cx="4248150"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964402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228600" y="609604"/>
            <a:ext cx="86868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28600" y="1535117"/>
            <a:ext cx="4268788"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28600" y="2174876"/>
            <a:ext cx="4268788"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645029" y="1535117"/>
            <a:ext cx="4270375"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9" y="2174876"/>
            <a:ext cx="4270375"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31197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dirty="0" smtClean="0"/>
              <a:t>Click to edit Master title style</a:t>
            </a:r>
            <a:endParaRPr lang="en-GB" noProof="0" dirty="0"/>
          </a:p>
        </p:txBody>
      </p:sp>
    </p:spTree>
    <p:extLst>
      <p:ext uri="{BB962C8B-B14F-4D97-AF65-F5344CB8AC3E}">
        <p14:creationId xmlns:p14="http://schemas.microsoft.com/office/powerpoint/2010/main" val="3542286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Tree>
    <p:extLst>
      <p:ext uri="{BB962C8B-B14F-4D97-AF65-F5344CB8AC3E}">
        <p14:creationId xmlns:p14="http://schemas.microsoft.com/office/powerpoint/2010/main" val="4047225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457204" y="623887"/>
            <a:ext cx="3008313" cy="553998"/>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3575051" y="623888"/>
            <a:ext cx="5111750" cy="2517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457204" y="1785941"/>
            <a:ext cx="3008313"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2757840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8" y="0"/>
            <a:ext cx="1362075" cy="447675"/>
          </a:xfrm>
          <a:prstGeom prst="rect">
            <a:avLst/>
          </a:prstGeom>
          <a:noFill/>
          <a:ln w="9525">
            <a:noFill/>
            <a:miter lim="800000"/>
            <a:headEnd/>
            <a:tailEnd/>
          </a:ln>
        </p:spPr>
      </p:pic>
      <p:sp>
        <p:nvSpPr>
          <p:cNvPr id="2" name="Title 1"/>
          <p:cNvSpPr>
            <a:spLocks noGrp="1"/>
          </p:cNvSpPr>
          <p:nvPr>
            <p:ph type="title"/>
          </p:nvPr>
        </p:nvSpPr>
        <p:spPr>
          <a:xfrm>
            <a:off x="1792288" y="4800604"/>
            <a:ext cx="54864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792288" y="612775"/>
            <a:ext cx="54864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41"/>
            <a:ext cx="5486400"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775240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246063" y="457200"/>
            <a:ext cx="8669337" cy="0"/>
          </a:xfrm>
          <a:prstGeom prst="line">
            <a:avLst/>
          </a:prstGeom>
          <a:noFill/>
          <a:ln w="28575">
            <a:solidFill>
              <a:schemeClr val="bg2"/>
            </a:solidFill>
            <a:round/>
            <a:headEnd/>
            <a:tailEnd/>
          </a:ln>
        </p:spPr>
        <p:txBody>
          <a:bodyPr wrap="none" lIns="91433" tIns="45717" rIns="91433" bIns="45717" anchor="ctr"/>
          <a:lstStyle/>
          <a:p>
            <a:pPr>
              <a:defRPr/>
            </a:pPr>
            <a:endParaRPr lang="en-ZA" dirty="0">
              <a:solidFill>
                <a:srgbClr val="000000"/>
              </a:solidFill>
            </a:endParaRPr>
          </a:p>
        </p:txBody>
      </p:sp>
      <p:sp>
        <p:nvSpPr>
          <p:cNvPr id="3075" name="Rectangle 24"/>
          <p:cNvSpPr>
            <a:spLocks noGrp="1" noChangeArrowheads="1"/>
          </p:cNvSpPr>
          <p:nvPr>
            <p:ph type="title"/>
          </p:nvPr>
        </p:nvSpPr>
        <p:spPr bwMode="auto">
          <a:xfrm>
            <a:off x="246063" y="596900"/>
            <a:ext cx="8647112"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3076" name="Rectangle 26"/>
          <p:cNvSpPr>
            <a:spLocks noGrp="1" noChangeArrowheads="1"/>
          </p:cNvSpPr>
          <p:nvPr>
            <p:ph type="body" idx="1"/>
          </p:nvPr>
        </p:nvSpPr>
        <p:spPr bwMode="auto">
          <a:xfrm>
            <a:off x="246063" y="2092325"/>
            <a:ext cx="8647112"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8650288" y="6705600"/>
            <a:ext cx="265112" cy="138113"/>
          </a:xfrm>
          <a:prstGeom prst="rect">
            <a:avLst/>
          </a:prstGeom>
          <a:noFill/>
          <a:ln w="12700">
            <a:noFill/>
            <a:miter lim="800000"/>
            <a:headEnd/>
            <a:tailEnd/>
          </a:ln>
        </p:spPr>
        <p:txBody>
          <a:bodyPr lIns="0" tIns="0" rIns="0" bIns="0" anchor="ctr">
            <a:spAutoFit/>
          </a:bodyPr>
          <a:lstStyle/>
          <a:p>
            <a:pPr algn="r" eaLnBrk="0" hangingPunct="0">
              <a:defRPr/>
            </a:pPr>
            <a:fld id="{851172FB-5EEA-4105-882C-8D3DDB9655BA}" type="slidenum">
              <a:rPr lang="en-GB" sz="900">
                <a:solidFill>
                  <a:srgbClr val="77787B"/>
                </a:solidFill>
              </a:rPr>
              <a:pPr algn="r" eaLnBrk="0" hangingPunct="0">
                <a:defRPr/>
              </a:pPr>
              <a:t>‹#›</a:t>
            </a:fld>
            <a:endParaRPr lang="en-GB" sz="900" dirty="0">
              <a:solidFill>
                <a:srgbClr val="77787B"/>
              </a:solidFill>
            </a:endParaRPr>
          </a:p>
        </p:txBody>
      </p:sp>
      <p:pic>
        <p:nvPicPr>
          <p:cNvPr id="3079" name="Picture 6" descr="C:\Users\jmumaw\Desktop\DCS\Pics\Logo.JPG"/>
          <p:cNvPicPr>
            <a:picLocks noChangeAspect="1" noChangeArrowheads="1"/>
          </p:cNvPicPr>
          <p:nvPr/>
        </p:nvPicPr>
        <p:blipFill>
          <a:blip r:embed="rId13" cstate="print"/>
          <a:srcRect/>
          <a:stretch>
            <a:fillRect/>
          </a:stretch>
        </p:blipFill>
        <p:spPr bwMode="auto">
          <a:xfrm>
            <a:off x="3900488" y="0"/>
            <a:ext cx="1362075" cy="447675"/>
          </a:xfrm>
          <a:prstGeom prst="rect">
            <a:avLst/>
          </a:prstGeom>
          <a:noFill/>
          <a:ln w="9525">
            <a:noFill/>
            <a:miter lim="800000"/>
            <a:headEnd/>
            <a:tailEnd/>
          </a:ln>
        </p:spPr>
      </p:pic>
      <p:sp>
        <p:nvSpPr>
          <p:cNvPr id="1032" name="Text Box 39"/>
          <p:cNvSpPr txBox="1">
            <a:spLocks noChangeArrowheads="1"/>
          </p:cNvSpPr>
          <p:nvPr/>
        </p:nvSpPr>
        <p:spPr bwMode="auto">
          <a:xfrm>
            <a:off x="242888" y="80963"/>
            <a:ext cx="1685925" cy="334962"/>
          </a:xfrm>
          <a:prstGeom prst="rect">
            <a:avLst/>
          </a:prstGeom>
          <a:noFill/>
          <a:ln w="12700" algn="ctr">
            <a:noFill/>
            <a:miter lim="800000"/>
            <a:headEnd/>
            <a:tailEnd/>
          </a:ln>
        </p:spPr>
        <p:txBody>
          <a:bodyPr lIns="72000" tIns="72000" rIns="72000" bIns="72000">
            <a:spAutoFit/>
          </a:bodyPr>
          <a:lstStyle/>
          <a:p>
            <a:pPr>
              <a:defRPr/>
            </a:pPr>
            <a:r>
              <a:rPr lang="en-GB" i="1" dirty="0">
                <a:solidFill>
                  <a:srgbClr val="000000"/>
                </a:solidFill>
              </a:rPr>
              <a:t>Highly Confidential</a:t>
            </a:r>
          </a:p>
        </p:txBody>
      </p:sp>
    </p:spTree>
    <p:extLst>
      <p:ext uri="{BB962C8B-B14F-4D97-AF65-F5344CB8AC3E}">
        <p14:creationId xmlns:p14="http://schemas.microsoft.com/office/powerpoint/2010/main" val="562599078"/>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246065" y="457200"/>
            <a:ext cx="8669337" cy="0"/>
          </a:xfrm>
          <a:prstGeom prst="line">
            <a:avLst/>
          </a:prstGeom>
          <a:noFill/>
          <a:ln w="28575">
            <a:solidFill>
              <a:schemeClr val="bg2"/>
            </a:solidFill>
            <a:round/>
            <a:headEnd/>
            <a:tailEnd/>
          </a:ln>
        </p:spPr>
        <p:txBody>
          <a:bodyPr wrap="none" lIns="91433" tIns="45717" rIns="91433" bIns="45717" anchor="ctr"/>
          <a:lstStyle/>
          <a:p>
            <a:endParaRPr lang="en-ZA" dirty="0">
              <a:solidFill>
                <a:srgbClr val="000000"/>
              </a:solidFill>
              <a:latin typeface="Arial"/>
              <a:ea typeface="ＭＳ Ｐゴシック" pitchFamily="-108" charset="-128"/>
              <a:cs typeface="Arial"/>
            </a:endParaRPr>
          </a:p>
        </p:txBody>
      </p:sp>
      <p:sp>
        <p:nvSpPr>
          <p:cNvPr id="1027" name="Rectangle 24"/>
          <p:cNvSpPr>
            <a:spLocks noGrp="1" noChangeArrowheads="1"/>
          </p:cNvSpPr>
          <p:nvPr>
            <p:ph type="title"/>
          </p:nvPr>
        </p:nvSpPr>
        <p:spPr bwMode="auto">
          <a:xfrm>
            <a:off x="246064" y="596904"/>
            <a:ext cx="8647112"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1028" name="Rectangle 26"/>
          <p:cNvSpPr>
            <a:spLocks noGrp="1" noChangeArrowheads="1"/>
          </p:cNvSpPr>
          <p:nvPr>
            <p:ph type="body" idx="1"/>
          </p:nvPr>
        </p:nvSpPr>
        <p:spPr bwMode="auto">
          <a:xfrm>
            <a:off x="246064" y="2092329"/>
            <a:ext cx="8647112"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8650288" y="6705604"/>
            <a:ext cx="265112" cy="138113"/>
          </a:xfrm>
          <a:prstGeom prst="rect">
            <a:avLst/>
          </a:prstGeom>
          <a:noFill/>
          <a:ln w="12700">
            <a:noFill/>
            <a:miter lim="800000"/>
            <a:headEnd/>
            <a:tailEnd/>
          </a:ln>
        </p:spPr>
        <p:txBody>
          <a:bodyPr lIns="0" tIns="0" rIns="0" bIns="0" anchor="ctr">
            <a:spAutoFit/>
          </a:bodyPr>
          <a:lstStyle/>
          <a:p>
            <a:pPr algn="r" eaLnBrk="0" hangingPunct="0"/>
            <a:fld id="{51A58D84-14E6-4784-B865-6B877E1372B0}" type="slidenum">
              <a:rPr lang="en-GB" sz="900">
                <a:solidFill>
                  <a:srgbClr val="77787B"/>
                </a:solidFill>
                <a:latin typeface="Arial"/>
                <a:ea typeface="ＭＳ Ｐゴシック" pitchFamily="-108" charset="-128"/>
                <a:cs typeface="Arial"/>
              </a:rPr>
              <a:pPr algn="r" eaLnBrk="0" hangingPunct="0"/>
              <a:t>‹#›</a:t>
            </a:fld>
            <a:endParaRPr lang="en-GB" sz="900" dirty="0">
              <a:solidFill>
                <a:srgbClr val="77787B"/>
              </a:solidFill>
              <a:latin typeface="Arial"/>
              <a:ea typeface="ＭＳ Ｐゴシック" pitchFamily="-108" charset="-128"/>
              <a:cs typeface="Arial"/>
            </a:endParaRPr>
          </a:p>
        </p:txBody>
      </p:sp>
      <p:pic>
        <p:nvPicPr>
          <p:cNvPr id="1031" name="Picture 6" descr="C:\Users\jmumaw\Desktop\DCS\Pics\Logo.JPG"/>
          <p:cNvPicPr>
            <a:picLocks noChangeAspect="1" noChangeArrowheads="1"/>
          </p:cNvPicPr>
          <p:nvPr userDrawn="1"/>
        </p:nvPicPr>
        <p:blipFill>
          <a:blip r:embed="rId13" cstate="print"/>
          <a:srcRect/>
          <a:stretch>
            <a:fillRect/>
          </a:stretch>
        </p:blipFill>
        <p:spPr bwMode="auto">
          <a:xfrm>
            <a:off x="3900488" y="3"/>
            <a:ext cx="1362075" cy="447675"/>
          </a:xfrm>
          <a:prstGeom prst="rect">
            <a:avLst/>
          </a:prstGeom>
          <a:noFill/>
          <a:ln w="9525">
            <a:noFill/>
            <a:miter lim="800000"/>
            <a:headEnd/>
            <a:tailEnd/>
          </a:ln>
        </p:spPr>
      </p:pic>
      <p:sp>
        <p:nvSpPr>
          <p:cNvPr id="1032" name="Text Box 39"/>
          <p:cNvSpPr txBox="1">
            <a:spLocks noChangeArrowheads="1"/>
          </p:cNvSpPr>
          <p:nvPr userDrawn="1"/>
        </p:nvSpPr>
        <p:spPr bwMode="auto">
          <a:xfrm>
            <a:off x="242888" y="80963"/>
            <a:ext cx="1685925" cy="360850"/>
          </a:xfrm>
          <a:prstGeom prst="rect">
            <a:avLst/>
          </a:prstGeom>
          <a:noFill/>
          <a:ln w="12700" algn="ctr">
            <a:noFill/>
            <a:miter lim="800000"/>
            <a:headEnd/>
            <a:tailEnd/>
          </a:ln>
        </p:spPr>
        <p:txBody>
          <a:bodyPr lIns="72000" tIns="72000" rIns="72000" bIns="72000">
            <a:spAutoFit/>
          </a:bodyPr>
          <a:lstStyle/>
          <a:p>
            <a:r>
              <a:rPr lang="en-GB" i="1" dirty="0">
                <a:solidFill>
                  <a:srgbClr val="000000"/>
                </a:solidFill>
                <a:latin typeface="Arial"/>
                <a:ea typeface="ＭＳ Ｐゴシック" pitchFamily="-108" charset="-128"/>
                <a:cs typeface="Arial"/>
              </a:rPr>
              <a:t>Highly Confidential</a:t>
            </a:r>
          </a:p>
        </p:txBody>
      </p:sp>
    </p:spTree>
    <p:extLst>
      <p:ext uri="{BB962C8B-B14F-4D97-AF65-F5344CB8AC3E}">
        <p14:creationId xmlns:p14="http://schemas.microsoft.com/office/powerpoint/2010/main" val="2301570909"/>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hf hdr="0" dt="0"/>
  <p:txStyles>
    <p:titleStyle>
      <a:lvl1pPr algn="l" rtl="0" fontAlgn="base">
        <a:lnSpc>
          <a:spcPct val="90000"/>
        </a:lnSpc>
        <a:spcBef>
          <a:spcPct val="0"/>
        </a:spcBef>
        <a:spcAft>
          <a:spcPct val="0"/>
        </a:spcAft>
        <a:defRPr sz="2000" b="1">
          <a:solidFill>
            <a:schemeClr val="tx1"/>
          </a:solidFill>
          <a:latin typeface="+mj-lt"/>
          <a:ea typeface="+mj-ea"/>
          <a:cs typeface="+mj-cs"/>
        </a:defRPr>
      </a:lvl1pPr>
      <a:lvl2pPr algn="l" rtl="0" fontAlgn="base">
        <a:lnSpc>
          <a:spcPct val="90000"/>
        </a:lnSpc>
        <a:spcBef>
          <a:spcPct val="0"/>
        </a:spcBef>
        <a:spcAft>
          <a:spcPct val="0"/>
        </a:spcAft>
        <a:defRPr sz="2000" b="1">
          <a:solidFill>
            <a:schemeClr val="tx1"/>
          </a:solidFill>
          <a:latin typeface="Arial" charset="0"/>
          <a:cs typeface="Arial" charset="0"/>
        </a:defRPr>
      </a:lvl2pPr>
      <a:lvl3pPr algn="l" rtl="0" fontAlgn="base">
        <a:lnSpc>
          <a:spcPct val="90000"/>
        </a:lnSpc>
        <a:spcBef>
          <a:spcPct val="0"/>
        </a:spcBef>
        <a:spcAft>
          <a:spcPct val="0"/>
        </a:spcAft>
        <a:defRPr sz="2000" b="1">
          <a:solidFill>
            <a:schemeClr val="tx1"/>
          </a:solidFill>
          <a:latin typeface="Arial" charset="0"/>
          <a:cs typeface="Arial" charset="0"/>
        </a:defRPr>
      </a:lvl3pPr>
      <a:lvl4pPr algn="l" rtl="0" fontAlgn="base">
        <a:lnSpc>
          <a:spcPct val="90000"/>
        </a:lnSpc>
        <a:spcBef>
          <a:spcPct val="0"/>
        </a:spcBef>
        <a:spcAft>
          <a:spcPct val="0"/>
        </a:spcAft>
        <a:defRPr sz="2000" b="1">
          <a:solidFill>
            <a:schemeClr val="tx1"/>
          </a:solidFill>
          <a:latin typeface="Arial" charset="0"/>
          <a:cs typeface="Arial" charset="0"/>
        </a:defRPr>
      </a:lvl4pPr>
      <a:lvl5pPr algn="l" rtl="0" fontAlgn="base">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fontAlgn="base">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fontAlgn="base">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fontAlgn="base">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fontAlgn="base">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fontAlgn="base">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8B1944D0-5363-4104-8FB5-85F5301904A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AB882714-D783-4228-8BC9-D93CB1BE3A1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F57084C-43A6-49A4-9E8C-BD92F8E0932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F239F89B-F18A-423D-A9F4-860B11E3A783}" type="datetimeFigureOut">
              <a:rPr lang="en-US" smtClean="0">
                <a:solidFill>
                  <a:prstClr val="black">
                    <a:tint val="75000"/>
                  </a:prstClr>
                </a:solidFill>
                <a:latin typeface="Segoe UI Light"/>
                <a:cs typeface="+mn-cs"/>
              </a:rPr>
              <a:pPr fontAlgn="auto">
                <a:spcBef>
                  <a:spcPts val="0"/>
                </a:spcBef>
                <a:spcAft>
                  <a:spcPts val="0"/>
                </a:spcAft>
              </a:pPr>
              <a:t>11/25/2020</a:t>
            </a:fld>
            <a:endParaRPr lang="en-US">
              <a:solidFill>
                <a:prstClr val="black">
                  <a:tint val="75000"/>
                </a:prstClr>
              </a:solidFill>
              <a:latin typeface="Segoe UI Light"/>
              <a:cs typeface="+mn-cs"/>
            </a:endParaRPr>
          </a:p>
        </p:txBody>
      </p:sp>
      <p:sp>
        <p:nvSpPr>
          <p:cNvPr id="5" name="Footer Placeholder 4">
            <a:extLst>
              <a:ext uri="{FF2B5EF4-FFF2-40B4-BE49-F238E27FC236}">
                <a16:creationId xmlns:a16="http://schemas.microsoft.com/office/drawing/2014/main" xmlns="" id="{DA53483E-6F74-40B0-85FE-C6A645F2849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Segoe UI Light"/>
              <a:cs typeface="+mn-cs"/>
            </a:endParaRPr>
          </a:p>
        </p:txBody>
      </p:sp>
      <p:sp>
        <p:nvSpPr>
          <p:cNvPr id="6" name="Slide Number Placeholder 5">
            <a:extLst>
              <a:ext uri="{FF2B5EF4-FFF2-40B4-BE49-F238E27FC236}">
                <a16:creationId xmlns:a16="http://schemas.microsoft.com/office/drawing/2014/main" xmlns="" id="{660E6222-1EF1-4098-B6F1-FE87B6F76BB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D8D60E23-E44C-4D0E-817A-DB9E5FABBBB8}" type="slidenum">
              <a:rPr lang="en-US" smtClean="0">
                <a:solidFill>
                  <a:prstClr val="black">
                    <a:tint val="75000"/>
                  </a:prstClr>
                </a:solidFill>
                <a:latin typeface="Segoe UI Light"/>
                <a:cs typeface="+mn-cs"/>
              </a:rPr>
              <a:pPr fontAlgn="auto">
                <a:spcBef>
                  <a:spcPts val="0"/>
                </a:spcBef>
                <a:spcAft>
                  <a:spcPts val="0"/>
                </a:spcAft>
              </a:pPr>
              <a:t>‹#›</a:t>
            </a:fld>
            <a:endParaRPr lang="en-US">
              <a:solidFill>
                <a:prstClr val="black">
                  <a:tint val="75000"/>
                </a:prstClr>
              </a:solidFill>
              <a:latin typeface="Segoe UI Light"/>
              <a:cs typeface="+mn-cs"/>
            </a:endParaRPr>
          </a:p>
        </p:txBody>
      </p:sp>
    </p:spTree>
    <p:extLst>
      <p:ext uri="{BB962C8B-B14F-4D97-AF65-F5344CB8AC3E}">
        <p14:creationId xmlns:p14="http://schemas.microsoft.com/office/powerpoint/2010/main" val="2731400014"/>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9.xml"/><Relationship Id="rId5" Type="http://schemas.openxmlformats.org/officeDocument/2006/relationships/image" Target="../media/image3.wmf"/><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Rectangle 1"/>
          <p:cNvSpPr/>
          <p:nvPr/>
        </p:nvSpPr>
        <p:spPr>
          <a:xfrm>
            <a:off x="11751" y="1835187"/>
            <a:ext cx="7969623" cy="3496236"/>
          </a:xfrm>
          <a:prstGeom prst="rect">
            <a:avLst/>
          </a:prstGeom>
          <a:blipFill>
            <a:blip r:embed="rId3">
              <a:extLst>
                <a:ext uri="{BEBA8EAE-BF5A-486C-A8C5-ECC9F3942E4B}">
                  <a14:imgProps xmlns:a14="http://schemas.microsoft.com/office/drawing/2010/main">
                    <a14:imgLayer r:embed="rId4">
                      <a14:imgEffect>
                        <a14:saturation sat="0"/>
                      </a14:imgEffect>
                    </a14:imgLayer>
                  </a14:imgProps>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ZA" sz="1800">
              <a:solidFill>
                <a:prstClr val="white"/>
              </a:solidFill>
            </a:endParaRPr>
          </a:p>
        </p:txBody>
      </p:sp>
      <p:sp>
        <p:nvSpPr>
          <p:cNvPr id="4" name="Rectangle 3">
            <a:extLst>
              <a:ext uri="{FF2B5EF4-FFF2-40B4-BE49-F238E27FC236}">
                <a16:creationId xmlns:a16="http://schemas.microsoft.com/office/drawing/2014/main" xmlns="" id="{22EF1B47-623D-43FE-9106-B32A4365F3B3}"/>
              </a:ext>
            </a:extLst>
          </p:cNvPr>
          <p:cNvSpPr/>
          <p:nvPr/>
        </p:nvSpPr>
        <p:spPr>
          <a:xfrm>
            <a:off x="7680960" y="0"/>
            <a:ext cx="146304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350">
              <a:solidFill>
                <a:prstClr val="white"/>
              </a:solidFill>
            </a:endParaRPr>
          </a:p>
        </p:txBody>
      </p:sp>
      <p:sp>
        <p:nvSpPr>
          <p:cNvPr id="7" name="Rectangle 6">
            <a:extLst>
              <a:ext uri="{FF2B5EF4-FFF2-40B4-BE49-F238E27FC236}">
                <a16:creationId xmlns:a16="http://schemas.microsoft.com/office/drawing/2014/main" xmlns="" id="{CD9BA58D-DC3C-404D-B4B4-4E45262F15BE}"/>
              </a:ext>
            </a:extLst>
          </p:cNvPr>
          <p:cNvSpPr/>
          <p:nvPr/>
        </p:nvSpPr>
        <p:spPr>
          <a:xfrm>
            <a:off x="500743" y="30292"/>
            <a:ext cx="3200400" cy="6858000"/>
          </a:xfrm>
          <a:prstGeom prst="rect">
            <a:avLst/>
          </a:prstGeom>
          <a:solidFill>
            <a:srgbClr val="0080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350">
              <a:solidFill>
                <a:prstClr val="white"/>
              </a:solidFill>
            </a:endParaRPr>
          </a:p>
        </p:txBody>
      </p:sp>
      <p:sp>
        <p:nvSpPr>
          <p:cNvPr id="9" name="TextBox 8">
            <a:extLst>
              <a:ext uri="{FF2B5EF4-FFF2-40B4-BE49-F238E27FC236}">
                <a16:creationId xmlns:a16="http://schemas.microsoft.com/office/drawing/2014/main" xmlns="" id="{251BDE8C-C874-4027-92B6-106F8C9E07A1}"/>
              </a:ext>
            </a:extLst>
          </p:cNvPr>
          <p:cNvSpPr txBox="1"/>
          <p:nvPr/>
        </p:nvSpPr>
        <p:spPr>
          <a:xfrm>
            <a:off x="500743" y="1325162"/>
            <a:ext cx="3200400" cy="3693319"/>
          </a:xfrm>
          <a:prstGeom prst="rect">
            <a:avLst/>
          </a:prstGeom>
          <a:noFill/>
        </p:spPr>
        <p:txBody>
          <a:bodyPr wrap="square" lIns="0" tIns="0" rIns="0" bIns="0" rtlCol="0" anchor="ctr">
            <a:spAutoFit/>
          </a:bodyPr>
          <a:lstStyle/>
          <a:p>
            <a:pPr algn="ctr"/>
            <a:r>
              <a:rPr lang="en-US" sz="1800" b="1" kern="0" dirty="0">
                <a:solidFill>
                  <a:schemeClr val="bg1"/>
                </a:solidFill>
                <a:effectLst>
                  <a:outerShdw blurRad="38100" dist="38100" dir="2700000" algn="tl">
                    <a:srgbClr val="000000">
                      <a:alpha val="43137"/>
                    </a:srgbClr>
                  </a:outerShdw>
                </a:effectLst>
                <a:latin typeface="Arial"/>
                <a:cs typeface="Arial"/>
              </a:rPr>
              <a:t>SUMMARY OF KEY ISSUES HIGHLIGHTED BY THE MINISTER AND DEPUTY MINISTER </a:t>
            </a:r>
          </a:p>
          <a:p>
            <a:pPr algn="ctr"/>
            <a:endParaRPr lang="en-US" sz="3600" b="1" kern="0" dirty="0">
              <a:solidFill>
                <a:schemeClr val="bg1"/>
              </a:solidFill>
              <a:effectLst>
                <a:outerShdw blurRad="38100" dist="38100" dir="2700000" algn="tl">
                  <a:srgbClr val="000000">
                    <a:alpha val="43137"/>
                  </a:srgbClr>
                </a:outerShdw>
              </a:effectLst>
              <a:latin typeface="Arial"/>
              <a:cs typeface="Arial"/>
            </a:endParaRPr>
          </a:p>
          <a:p>
            <a:pPr algn="ctr"/>
            <a:r>
              <a:rPr lang="en-US" sz="2000" b="1" kern="0" dirty="0">
                <a:solidFill>
                  <a:schemeClr val="bg1"/>
                </a:solidFill>
                <a:effectLst>
                  <a:outerShdw blurRad="38100" dist="38100" dir="2700000" algn="tl">
                    <a:srgbClr val="000000">
                      <a:alpha val="43137"/>
                    </a:srgbClr>
                  </a:outerShdw>
                </a:effectLst>
                <a:latin typeface="Arial"/>
                <a:cs typeface="Arial"/>
              </a:rPr>
              <a:t>2020 ANNUAL STRATEGIC PLANNING SESSION</a:t>
            </a:r>
          </a:p>
          <a:p>
            <a:pPr algn="ctr"/>
            <a:endParaRPr lang="en-US" sz="3600" b="1" kern="0" dirty="0">
              <a:solidFill>
                <a:schemeClr val="bg1"/>
              </a:solidFill>
              <a:effectLst>
                <a:outerShdw blurRad="38100" dist="38100" dir="2700000" algn="tl">
                  <a:srgbClr val="000000">
                    <a:alpha val="43137"/>
                  </a:srgbClr>
                </a:outerShdw>
              </a:effectLst>
              <a:latin typeface="Arial"/>
              <a:cs typeface="Arial"/>
            </a:endParaRPr>
          </a:p>
          <a:p>
            <a:pPr algn="ctr"/>
            <a:endParaRPr lang="en-US" sz="3600" b="1" kern="0" dirty="0">
              <a:solidFill>
                <a:srgbClr val="000000"/>
              </a:solidFill>
              <a:effectLst>
                <a:outerShdw blurRad="38100" dist="38100" dir="2700000" algn="tl">
                  <a:srgbClr val="000000">
                    <a:alpha val="43137"/>
                  </a:srgbClr>
                </a:outerShdw>
              </a:effectLst>
              <a:latin typeface="Arial"/>
              <a:cs typeface="Arial"/>
            </a:endParaRPr>
          </a:p>
        </p:txBody>
      </p:sp>
      <p:grpSp>
        <p:nvGrpSpPr>
          <p:cNvPr id="12" name="Group 11">
            <a:extLst>
              <a:ext uri="{FF2B5EF4-FFF2-40B4-BE49-F238E27FC236}">
                <a16:creationId xmlns:a16="http://schemas.microsoft.com/office/drawing/2014/main" xmlns="" id="{D64B35A2-C474-4B4D-B4D3-5A0E615F455D}"/>
              </a:ext>
            </a:extLst>
          </p:cNvPr>
          <p:cNvGrpSpPr/>
          <p:nvPr/>
        </p:nvGrpSpPr>
        <p:grpSpPr>
          <a:xfrm>
            <a:off x="8363444" y="1801517"/>
            <a:ext cx="418113" cy="3254968"/>
            <a:chOff x="11151258" y="1100227"/>
            <a:chExt cx="557484" cy="4339957"/>
          </a:xfrm>
          <a:solidFill>
            <a:srgbClr val="9BC41D"/>
          </a:solidFill>
        </p:grpSpPr>
        <p:sp>
          <p:nvSpPr>
            <p:cNvPr id="13" name="Freeform 3886">
              <a:extLst>
                <a:ext uri="{FF2B5EF4-FFF2-40B4-BE49-F238E27FC236}">
                  <a16:creationId xmlns:a16="http://schemas.microsoft.com/office/drawing/2014/main" xmlns="" id="{027981EE-7A89-4001-9128-4EC0B9F0E10D}"/>
                </a:ext>
              </a:extLst>
            </p:cNvPr>
            <p:cNvSpPr>
              <a:spLocks noEditPoints="1"/>
            </p:cNvSpPr>
            <p:nvPr/>
          </p:nvSpPr>
          <p:spPr bwMode="auto">
            <a:xfrm>
              <a:off x="11151258" y="1100227"/>
              <a:ext cx="557484" cy="554402"/>
            </a:xfrm>
            <a:custGeom>
              <a:avLst/>
              <a:gdLst>
                <a:gd name="T0" fmla="*/ 268 w 902"/>
                <a:gd name="T1" fmla="*/ 575 h 901"/>
                <a:gd name="T2" fmla="*/ 207 w 902"/>
                <a:gd name="T3" fmla="*/ 555 h 901"/>
                <a:gd name="T4" fmla="*/ 155 w 902"/>
                <a:gd name="T5" fmla="*/ 520 h 901"/>
                <a:gd name="T6" fmla="*/ 112 w 902"/>
                <a:gd name="T7" fmla="*/ 475 h 901"/>
                <a:gd name="T8" fmla="*/ 81 w 902"/>
                <a:gd name="T9" fmla="*/ 422 h 901"/>
                <a:gd name="T10" fmla="*/ 64 w 902"/>
                <a:gd name="T11" fmla="*/ 360 h 901"/>
                <a:gd name="T12" fmla="*/ 61 w 902"/>
                <a:gd name="T13" fmla="*/ 294 h 901"/>
                <a:gd name="T14" fmla="*/ 76 w 902"/>
                <a:gd name="T15" fmla="*/ 231 h 901"/>
                <a:gd name="T16" fmla="*/ 104 w 902"/>
                <a:gd name="T17" fmla="*/ 175 h 901"/>
                <a:gd name="T18" fmla="*/ 145 w 902"/>
                <a:gd name="T19" fmla="*/ 128 h 901"/>
                <a:gd name="T20" fmla="*/ 197 w 902"/>
                <a:gd name="T21" fmla="*/ 92 h 901"/>
                <a:gd name="T22" fmla="*/ 256 w 902"/>
                <a:gd name="T23" fmla="*/ 69 h 901"/>
                <a:gd name="T24" fmla="*/ 320 w 902"/>
                <a:gd name="T25" fmla="*/ 60 h 901"/>
                <a:gd name="T26" fmla="*/ 385 w 902"/>
                <a:gd name="T27" fmla="*/ 69 h 901"/>
                <a:gd name="T28" fmla="*/ 444 w 902"/>
                <a:gd name="T29" fmla="*/ 92 h 901"/>
                <a:gd name="T30" fmla="*/ 495 w 902"/>
                <a:gd name="T31" fmla="*/ 128 h 901"/>
                <a:gd name="T32" fmla="*/ 537 w 902"/>
                <a:gd name="T33" fmla="*/ 175 h 901"/>
                <a:gd name="T34" fmla="*/ 564 w 902"/>
                <a:gd name="T35" fmla="*/ 231 h 901"/>
                <a:gd name="T36" fmla="*/ 579 w 902"/>
                <a:gd name="T37" fmla="*/ 294 h 901"/>
                <a:gd name="T38" fmla="*/ 577 w 902"/>
                <a:gd name="T39" fmla="*/ 360 h 901"/>
                <a:gd name="T40" fmla="*/ 560 w 902"/>
                <a:gd name="T41" fmla="*/ 422 h 901"/>
                <a:gd name="T42" fmla="*/ 529 w 902"/>
                <a:gd name="T43" fmla="*/ 475 h 901"/>
                <a:gd name="T44" fmla="*/ 486 w 902"/>
                <a:gd name="T45" fmla="*/ 520 h 901"/>
                <a:gd name="T46" fmla="*/ 432 w 902"/>
                <a:gd name="T47" fmla="*/ 555 h 901"/>
                <a:gd name="T48" fmla="*/ 372 w 902"/>
                <a:gd name="T49" fmla="*/ 575 h 901"/>
                <a:gd name="T50" fmla="*/ 320 w 902"/>
                <a:gd name="T51" fmla="*/ 580 h 901"/>
                <a:gd name="T52" fmla="*/ 591 w 902"/>
                <a:gd name="T53" fmla="*/ 491 h 901"/>
                <a:gd name="T54" fmla="*/ 621 w 902"/>
                <a:gd name="T55" fmla="*/ 430 h 901"/>
                <a:gd name="T56" fmla="*/ 637 w 902"/>
                <a:gd name="T57" fmla="*/ 363 h 901"/>
                <a:gd name="T58" fmla="*/ 638 w 902"/>
                <a:gd name="T59" fmla="*/ 288 h 901"/>
                <a:gd name="T60" fmla="*/ 621 w 902"/>
                <a:gd name="T61" fmla="*/ 211 h 901"/>
                <a:gd name="T62" fmla="*/ 586 w 902"/>
                <a:gd name="T63" fmla="*/ 142 h 901"/>
                <a:gd name="T64" fmla="*/ 535 w 902"/>
                <a:gd name="T65" fmla="*/ 83 h 901"/>
                <a:gd name="T66" fmla="*/ 473 w 902"/>
                <a:gd name="T67" fmla="*/ 39 h 901"/>
                <a:gd name="T68" fmla="*/ 400 w 902"/>
                <a:gd name="T69" fmla="*/ 10 h 901"/>
                <a:gd name="T70" fmla="*/ 320 w 902"/>
                <a:gd name="T71" fmla="*/ 0 h 901"/>
                <a:gd name="T72" fmla="*/ 241 w 902"/>
                <a:gd name="T73" fmla="*/ 10 h 901"/>
                <a:gd name="T74" fmla="*/ 168 w 902"/>
                <a:gd name="T75" fmla="*/ 39 h 901"/>
                <a:gd name="T76" fmla="*/ 105 w 902"/>
                <a:gd name="T77" fmla="*/ 83 h 901"/>
                <a:gd name="T78" fmla="*/ 55 w 902"/>
                <a:gd name="T79" fmla="*/ 142 h 901"/>
                <a:gd name="T80" fmla="*/ 20 w 902"/>
                <a:gd name="T81" fmla="*/ 211 h 901"/>
                <a:gd name="T82" fmla="*/ 1 w 902"/>
                <a:gd name="T83" fmla="*/ 288 h 901"/>
                <a:gd name="T84" fmla="*/ 3 w 902"/>
                <a:gd name="T85" fmla="*/ 369 h 901"/>
                <a:gd name="T86" fmla="*/ 25 w 902"/>
                <a:gd name="T87" fmla="*/ 445 h 901"/>
                <a:gd name="T88" fmla="*/ 64 w 902"/>
                <a:gd name="T89" fmla="*/ 512 h 901"/>
                <a:gd name="T90" fmla="*/ 117 w 902"/>
                <a:gd name="T91" fmla="*/ 568 h 901"/>
                <a:gd name="T92" fmla="*/ 182 w 902"/>
                <a:gd name="T93" fmla="*/ 608 h 901"/>
                <a:gd name="T94" fmla="*/ 256 w 902"/>
                <a:gd name="T95" fmla="*/ 634 h 901"/>
                <a:gd name="T96" fmla="*/ 335 w 902"/>
                <a:gd name="T97" fmla="*/ 641 h 901"/>
                <a:gd name="T98" fmla="*/ 405 w 902"/>
                <a:gd name="T99" fmla="*/ 630 h 901"/>
                <a:gd name="T100" fmla="*/ 468 w 902"/>
                <a:gd name="T101" fmla="*/ 604 h 901"/>
                <a:gd name="T102" fmla="*/ 525 w 902"/>
                <a:gd name="T103" fmla="*/ 567 h 901"/>
                <a:gd name="T104" fmla="*/ 871 w 902"/>
                <a:gd name="T105" fmla="*/ 901 h 901"/>
                <a:gd name="T106" fmla="*/ 897 w 902"/>
                <a:gd name="T107" fmla="*/ 888 h 901"/>
                <a:gd name="T108" fmla="*/ 899 w 902"/>
                <a:gd name="T109" fmla="*/ 86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2" h="901">
                  <a:moveTo>
                    <a:pt x="320" y="580"/>
                  </a:moveTo>
                  <a:lnTo>
                    <a:pt x="307" y="580"/>
                  </a:lnTo>
                  <a:lnTo>
                    <a:pt x="294" y="579"/>
                  </a:lnTo>
                  <a:lnTo>
                    <a:pt x="281" y="577"/>
                  </a:lnTo>
                  <a:lnTo>
                    <a:pt x="268" y="575"/>
                  </a:lnTo>
                  <a:lnTo>
                    <a:pt x="256" y="572"/>
                  </a:lnTo>
                  <a:lnTo>
                    <a:pt x="243" y="569"/>
                  </a:lnTo>
                  <a:lnTo>
                    <a:pt x="231" y="564"/>
                  </a:lnTo>
                  <a:lnTo>
                    <a:pt x="219" y="560"/>
                  </a:lnTo>
                  <a:lnTo>
                    <a:pt x="207" y="555"/>
                  </a:lnTo>
                  <a:lnTo>
                    <a:pt x="197" y="549"/>
                  </a:lnTo>
                  <a:lnTo>
                    <a:pt x="186" y="543"/>
                  </a:lnTo>
                  <a:lnTo>
                    <a:pt x="175" y="535"/>
                  </a:lnTo>
                  <a:lnTo>
                    <a:pt x="164" y="529"/>
                  </a:lnTo>
                  <a:lnTo>
                    <a:pt x="155" y="520"/>
                  </a:lnTo>
                  <a:lnTo>
                    <a:pt x="145" y="513"/>
                  </a:lnTo>
                  <a:lnTo>
                    <a:pt x="136" y="504"/>
                  </a:lnTo>
                  <a:lnTo>
                    <a:pt x="128" y="495"/>
                  </a:lnTo>
                  <a:lnTo>
                    <a:pt x="119" y="486"/>
                  </a:lnTo>
                  <a:lnTo>
                    <a:pt x="112" y="475"/>
                  </a:lnTo>
                  <a:lnTo>
                    <a:pt x="104" y="466"/>
                  </a:lnTo>
                  <a:lnTo>
                    <a:pt x="98" y="455"/>
                  </a:lnTo>
                  <a:lnTo>
                    <a:pt x="91" y="444"/>
                  </a:lnTo>
                  <a:lnTo>
                    <a:pt x="86" y="432"/>
                  </a:lnTo>
                  <a:lnTo>
                    <a:pt x="81" y="422"/>
                  </a:lnTo>
                  <a:lnTo>
                    <a:pt x="76" y="410"/>
                  </a:lnTo>
                  <a:lnTo>
                    <a:pt x="72" y="397"/>
                  </a:lnTo>
                  <a:lnTo>
                    <a:pt x="69" y="385"/>
                  </a:lnTo>
                  <a:lnTo>
                    <a:pt x="66" y="372"/>
                  </a:lnTo>
                  <a:lnTo>
                    <a:pt x="64" y="360"/>
                  </a:lnTo>
                  <a:lnTo>
                    <a:pt x="61" y="347"/>
                  </a:lnTo>
                  <a:lnTo>
                    <a:pt x="60" y="334"/>
                  </a:lnTo>
                  <a:lnTo>
                    <a:pt x="60" y="320"/>
                  </a:lnTo>
                  <a:lnTo>
                    <a:pt x="60" y="307"/>
                  </a:lnTo>
                  <a:lnTo>
                    <a:pt x="61" y="294"/>
                  </a:lnTo>
                  <a:lnTo>
                    <a:pt x="64" y="281"/>
                  </a:lnTo>
                  <a:lnTo>
                    <a:pt x="66" y="268"/>
                  </a:lnTo>
                  <a:lnTo>
                    <a:pt x="69" y="256"/>
                  </a:lnTo>
                  <a:lnTo>
                    <a:pt x="72" y="243"/>
                  </a:lnTo>
                  <a:lnTo>
                    <a:pt x="76" y="231"/>
                  </a:lnTo>
                  <a:lnTo>
                    <a:pt x="81" y="219"/>
                  </a:lnTo>
                  <a:lnTo>
                    <a:pt x="86" y="207"/>
                  </a:lnTo>
                  <a:lnTo>
                    <a:pt x="91" y="197"/>
                  </a:lnTo>
                  <a:lnTo>
                    <a:pt x="98" y="186"/>
                  </a:lnTo>
                  <a:lnTo>
                    <a:pt x="104" y="175"/>
                  </a:lnTo>
                  <a:lnTo>
                    <a:pt x="112" y="164"/>
                  </a:lnTo>
                  <a:lnTo>
                    <a:pt x="119" y="155"/>
                  </a:lnTo>
                  <a:lnTo>
                    <a:pt x="128" y="145"/>
                  </a:lnTo>
                  <a:lnTo>
                    <a:pt x="136" y="137"/>
                  </a:lnTo>
                  <a:lnTo>
                    <a:pt x="145" y="128"/>
                  </a:lnTo>
                  <a:lnTo>
                    <a:pt x="155" y="119"/>
                  </a:lnTo>
                  <a:lnTo>
                    <a:pt x="164" y="112"/>
                  </a:lnTo>
                  <a:lnTo>
                    <a:pt x="175" y="104"/>
                  </a:lnTo>
                  <a:lnTo>
                    <a:pt x="186" y="98"/>
                  </a:lnTo>
                  <a:lnTo>
                    <a:pt x="197" y="92"/>
                  </a:lnTo>
                  <a:lnTo>
                    <a:pt x="207" y="86"/>
                  </a:lnTo>
                  <a:lnTo>
                    <a:pt x="219" y="81"/>
                  </a:lnTo>
                  <a:lnTo>
                    <a:pt x="231" y="77"/>
                  </a:lnTo>
                  <a:lnTo>
                    <a:pt x="243" y="72"/>
                  </a:lnTo>
                  <a:lnTo>
                    <a:pt x="256" y="69"/>
                  </a:lnTo>
                  <a:lnTo>
                    <a:pt x="268" y="66"/>
                  </a:lnTo>
                  <a:lnTo>
                    <a:pt x="281" y="64"/>
                  </a:lnTo>
                  <a:lnTo>
                    <a:pt x="294" y="61"/>
                  </a:lnTo>
                  <a:lnTo>
                    <a:pt x="307" y="60"/>
                  </a:lnTo>
                  <a:lnTo>
                    <a:pt x="320" y="60"/>
                  </a:lnTo>
                  <a:lnTo>
                    <a:pt x="334" y="60"/>
                  </a:lnTo>
                  <a:lnTo>
                    <a:pt x="347" y="61"/>
                  </a:lnTo>
                  <a:lnTo>
                    <a:pt x="360" y="64"/>
                  </a:lnTo>
                  <a:lnTo>
                    <a:pt x="372" y="66"/>
                  </a:lnTo>
                  <a:lnTo>
                    <a:pt x="385" y="69"/>
                  </a:lnTo>
                  <a:lnTo>
                    <a:pt x="397" y="72"/>
                  </a:lnTo>
                  <a:lnTo>
                    <a:pt x="410" y="77"/>
                  </a:lnTo>
                  <a:lnTo>
                    <a:pt x="422" y="81"/>
                  </a:lnTo>
                  <a:lnTo>
                    <a:pt x="432" y="86"/>
                  </a:lnTo>
                  <a:lnTo>
                    <a:pt x="444" y="92"/>
                  </a:lnTo>
                  <a:lnTo>
                    <a:pt x="455" y="98"/>
                  </a:lnTo>
                  <a:lnTo>
                    <a:pt x="466" y="104"/>
                  </a:lnTo>
                  <a:lnTo>
                    <a:pt x="475" y="112"/>
                  </a:lnTo>
                  <a:lnTo>
                    <a:pt x="486" y="119"/>
                  </a:lnTo>
                  <a:lnTo>
                    <a:pt x="495" y="128"/>
                  </a:lnTo>
                  <a:lnTo>
                    <a:pt x="504" y="137"/>
                  </a:lnTo>
                  <a:lnTo>
                    <a:pt x="513" y="145"/>
                  </a:lnTo>
                  <a:lnTo>
                    <a:pt x="522" y="155"/>
                  </a:lnTo>
                  <a:lnTo>
                    <a:pt x="529" y="164"/>
                  </a:lnTo>
                  <a:lnTo>
                    <a:pt x="537" y="175"/>
                  </a:lnTo>
                  <a:lnTo>
                    <a:pt x="543" y="186"/>
                  </a:lnTo>
                  <a:lnTo>
                    <a:pt x="549" y="197"/>
                  </a:lnTo>
                  <a:lnTo>
                    <a:pt x="555" y="207"/>
                  </a:lnTo>
                  <a:lnTo>
                    <a:pt x="560" y="219"/>
                  </a:lnTo>
                  <a:lnTo>
                    <a:pt x="564" y="231"/>
                  </a:lnTo>
                  <a:lnTo>
                    <a:pt x="569" y="243"/>
                  </a:lnTo>
                  <a:lnTo>
                    <a:pt x="572" y="256"/>
                  </a:lnTo>
                  <a:lnTo>
                    <a:pt x="575" y="268"/>
                  </a:lnTo>
                  <a:lnTo>
                    <a:pt x="577" y="281"/>
                  </a:lnTo>
                  <a:lnTo>
                    <a:pt x="579" y="294"/>
                  </a:lnTo>
                  <a:lnTo>
                    <a:pt x="580" y="307"/>
                  </a:lnTo>
                  <a:lnTo>
                    <a:pt x="580" y="320"/>
                  </a:lnTo>
                  <a:lnTo>
                    <a:pt x="580" y="334"/>
                  </a:lnTo>
                  <a:lnTo>
                    <a:pt x="579" y="347"/>
                  </a:lnTo>
                  <a:lnTo>
                    <a:pt x="577" y="360"/>
                  </a:lnTo>
                  <a:lnTo>
                    <a:pt x="575" y="372"/>
                  </a:lnTo>
                  <a:lnTo>
                    <a:pt x="572" y="385"/>
                  </a:lnTo>
                  <a:lnTo>
                    <a:pt x="569" y="397"/>
                  </a:lnTo>
                  <a:lnTo>
                    <a:pt x="564" y="410"/>
                  </a:lnTo>
                  <a:lnTo>
                    <a:pt x="560" y="422"/>
                  </a:lnTo>
                  <a:lnTo>
                    <a:pt x="555" y="432"/>
                  </a:lnTo>
                  <a:lnTo>
                    <a:pt x="549" y="444"/>
                  </a:lnTo>
                  <a:lnTo>
                    <a:pt x="543" y="455"/>
                  </a:lnTo>
                  <a:lnTo>
                    <a:pt x="537" y="466"/>
                  </a:lnTo>
                  <a:lnTo>
                    <a:pt x="529" y="475"/>
                  </a:lnTo>
                  <a:lnTo>
                    <a:pt x="522" y="486"/>
                  </a:lnTo>
                  <a:lnTo>
                    <a:pt x="513" y="495"/>
                  </a:lnTo>
                  <a:lnTo>
                    <a:pt x="504" y="504"/>
                  </a:lnTo>
                  <a:lnTo>
                    <a:pt x="495" y="513"/>
                  </a:lnTo>
                  <a:lnTo>
                    <a:pt x="486" y="520"/>
                  </a:lnTo>
                  <a:lnTo>
                    <a:pt x="475" y="529"/>
                  </a:lnTo>
                  <a:lnTo>
                    <a:pt x="466" y="535"/>
                  </a:lnTo>
                  <a:lnTo>
                    <a:pt x="455" y="543"/>
                  </a:lnTo>
                  <a:lnTo>
                    <a:pt x="444" y="549"/>
                  </a:lnTo>
                  <a:lnTo>
                    <a:pt x="432" y="555"/>
                  </a:lnTo>
                  <a:lnTo>
                    <a:pt x="422" y="560"/>
                  </a:lnTo>
                  <a:lnTo>
                    <a:pt x="410" y="564"/>
                  </a:lnTo>
                  <a:lnTo>
                    <a:pt x="397" y="569"/>
                  </a:lnTo>
                  <a:lnTo>
                    <a:pt x="385" y="572"/>
                  </a:lnTo>
                  <a:lnTo>
                    <a:pt x="372" y="575"/>
                  </a:lnTo>
                  <a:lnTo>
                    <a:pt x="360" y="577"/>
                  </a:lnTo>
                  <a:lnTo>
                    <a:pt x="347" y="579"/>
                  </a:lnTo>
                  <a:lnTo>
                    <a:pt x="334" y="580"/>
                  </a:lnTo>
                  <a:lnTo>
                    <a:pt x="320" y="580"/>
                  </a:lnTo>
                  <a:lnTo>
                    <a:pt x="320" y="580"/>
                  </a:lnTo>
                  <a:close/>
                  <a:moveTo>
                    <a:pt x="893" y="851"/>
                  </a:moveTo>
                  <a:lnTo>
                    <a:pt x="567" y="525"/>
                  </a:lnTo>
                  <a:lnTo>
                    <a:pt x="575" y="514"/>
                  </a:lnTo>
                  <a:lnTo>
                    <a:pt x="584" y="503"/>
                  </a:lnTo>
                  <a:lnTo>
                    <a:pt x="591" y="491"/>
                  </a:lnTo>
                  <a:lnTo>
                    <a:pt x="598" y="480"/>
                  </a:lnTo>
                  <a:lnTo>
                    <a:pt x="604" y="468"/>
                  </a:lnTo>
                  <a:lnTo>
                    <a:pt x="611" y="456"/>
                  </a:lnTo>
                  <a:lnTo>
                    <a:pt x="616" y="443"/>
                  </a:lnTo>
                  <a:lnTo>
                    <a:pt x="621" y="430"/>
                  </a:lnTo>
                  <a:lnTo>
                    <a:pt x="626" y="417"/>
                  </a:lnTo>
                  <a:lnTo>
                    <a:pt x="630" y="405"/>
                  </a:lnTo>
                  <a:lnTo>
                    <a:pt x="633" y="391"/>
                  </a:lnTo>
                  <a:lnTo>
                    <a:pt x="635" y="377"/>
                  </a:lnTo>
                  <a:lnTo>
                    <a:pt x="637" y="363"/>
                  </a:lnTo>
                  <a:lnTo>
                    <a:pt x="639" y="349"/>
                  </a:lnTo>
                  <a:lnTo>
                    <a:pt x="641" y="335"/>
                  </a:lnTo>
                  <a:lnTo>
                    <a:pt x="641" y="320"/>
                  </a:lnTo>
                  <a:lnTo>
                    <a:pt x="641" y="304"/>
                  </a:lnTo>
                  <a:lnTo>
                    <a:pt x="638" y="288"/>
                  </a:lnTo>
                  <a:lnTo>
                    <a:pt x="637" y="272"/>
                  </a:lnTo>
                  <a:lnTo>
                    <a:pt x="634" y="256"/>
                  </a:lnTo>
                  <a:lnTo>
                    <a:pt x="631" y="241"/>
                  </a:lnTo>
                  <a:lnTo>
                    <a:pt x="627" y="226"/>
                  </a:lnTo>
                  <a:lnTo>
                    <a:pt x="621" y="211"/>
                  </a:lnTo>
                  <a:lnTo>
                    <a:pt x="616" y="196"/>
                  </a:lnTo>
                  <a:lnTo>
                    <a:pt x="609" y="182"/>
                  </a:lnTo>
                  <a:lnTo>
                    <a:pt x="602" y="168"/>
                  </a:lnTo>
                  <a:lnTo>
                    <a:pt x="594" y="155"/>
                  </a:lnTo>
                  <a:lnTo>
                    <a:pt x="586" y="142"/>
                  </a:lnTo>
                  <a:lnTo>
                    <a:pt x="577" y="129"/>
                  </a:lnTo>
                  <a:lnTo>
                    <a:pt x="568" y="117"/>
                  </a:lnTo>
                  <a:lnTo>
                    <a:pt x="557" y="105"/>
                  </a:lnTo>
                  <a:lnTo>
                    <a:pt x="546" y="94"/>
                  </a:lnTo>
                  <a:lnTo>
                    <a:pt x="535" y="83"/>
                  </a:lnTo>
                  <a:lnTo>
                    <a:pt x="524" y="73"/>
                  </a:lnTo>
                  <a:lnTo>
                    <a:pt x="512" y="64"/>
                  </a:lnTo>
                  <a:lnTo>
                    <a:pt x="499" y="55"/>
                  </a:lnTo>
                  <a:lnTo>
                    <a:pt x="486" y="46"/>
                  </a:lnTo>
                  <a:lnTo>
                    <a:pt x="473" y="39"/>
                  </a:lnTo>
                  <a:lnTo>
                    <a:pt x="459" y="31"/>
                  </a:lnTo>
                  <a:lnTo>
                    <a:pt x="445" y="25"/>
                  </a:lnTo>
                  <a:lnTo>
                    <a:pt x="430" y="20"/>
                  </a:lnTo>
                  <a:lnTo>
                    <a:pt x="415" y="14"/>
                  </a:lnTo>
                  <a:lnTo>
                    <a:pt x="400" y="10"/>
                  </a:lnTo>
                  <a:lnTo>
                    <a:pt x="385" y="7"/>
                  </a:lnTo>
                  <a:lnTo>
                    <a:pt x="369" y="4"/>
                  </a:lnTo>
                  <a:lnTo>
                    <a:pt x="353" y="1"/>
                  </a:lnTo>
                  <a:lnTo>
                    <a:pt x="337" y="0"/>
                  </a:lnTo>
                  <a:lnTo>
                    <a:pt x="320" y="0"/>
                  </a:lnTo>
                  <a:lnTo>
                    <a:pt x="304" y="0"/>
                  </a:lnTo>
                  <a:lnTo>
                    <a:pt x="288" y="1"/>
                  </a:lnTo>
                  <a:lnTo>
                    <a:pt x="272" y="4"/>
                  </a:lnTo>
                  <a:lnTo>
                    <a:pt x="256" y="7"/>
                  </a:lnTo>
                  <a:lnTo>
                    <a:pt x="241" y="10"/>
                  </a:lnTo>
                  <a:lnTo>
                    <a:pt x="225" y="14"/>
                  </a:lnTo>
                  <a:lnTo>
                    <a:pt x="210" y="20"/>
                  </a:lnTo>
                  <a:lnTo>
                    <a:pt x="195" y="25"/>
                  </a:lnTo>
                  <a:lnTo>
                    <a:pt x="182" y="31"/>
                  </a:lnTo>
                  <a:lnTo>
                    <a:pt x="168" y="39"/>
                  </a:lnTo>
                  <a:lnTo>
                    <a:pt x="155" y="46"/>
                  </a:lnTo>
                  <a:lnTo>
                    <a:pt x="142" y="55"/>
                  </a:lnTo>
                  <a:lnTo>
                    <a:pt x="129" y="64"/>
                  </a:lnTo>
                  <a:lnTo>
                    <a:pt x="117" y="73"/>
                  </a:lnTo>
                  <a:lnTo>
                    <a:pt x="105" y="83"/>
                  </a:lnTo>
                  <a:lnTo>
                    <a:pt x="94" y="94"/>
                  </a:lnTo>
                  <a:lnTo>
                    <a:pt x="84" y="105"/>
                  </a:lnTo>
                  <a:lnTo>
                    <a:pt x="73" y="117"/>
                  </a:lnTo>
                  <a:lnTo>
                    <a:pt x="64" y="129"/>
                  </a:lnTo>
                  <a:lnTo>
                    <a:pt x="55" y="142"/>
                  </a:lnTo>
                  <a:lnTo>
                    <a:pt x="46" y="155"/>
                  </a:lnTo>
                  <a:lnTo>
                    <a:pt x="39" y="168"/>
                  </a:lnTo>
                  <a:lnTo>
                    <a:pt x="31" y="182"/>
                  </a:lnTo>
                  <a:lnTo>
                    <a:pt x="25" y="196"/>
                  </a:lnTo>
                  <a:lnTo>
                    <a:pt x="20" y="211"/>
                  </a:lnTo>
                  <a:lnTo>
                    <a:pt x="14" y="226"/>
                  </a:lnTo>
                  <a:lnTo>
                    <a:pt x="10" y="241"/>
                  </a:lnTo>
                  <a:lnTo>
                    <a:pt x="7" y="256"/>
                  </a:lnTo>
                  <a:lnTo>
                    <a:pt x="3" y="272"/>
                  </a:lnTo>
                  <a:lnTo>
                    <a:pt x="1" y="288"/>
                  </a:lnTo>
                  <a:lnTo>
                    <a:pt x="0" y="304"/>
                  </a:lnTo>
                  <a:lnTo>
                    <a:pt x="0" y="320"/>
                  </a:lnTo>
                  <a:lnTo>
                    <a:pt x="0" y="337"/>
                  </a:lnTo>
                  <a:lnTo>
                    <a:pt x="1" y="353"/>
                  </a:lnTo>
                  <a:lnTo>
                    <a:pt x="3" y="369"/>
                  </a:lnTo>
                  <a:lnTo>
                    <a:pt x="7" y="385"/>
                  </a:lnTo>
                  <a:lnTo>
                    <a:pt x="10" y="400"/>
                  </a:lnTo>
                  <a:lnTo>
                    <a:pt x="14" y="415"/>
                  </a:lnTo>
                  <a:lnTo>
                    <a:pt x="20" y="430"/>
                  </a:lnTo>
                  <a:lnTo>
                    <a:pt x="25" y="445"/>
                  </a:lnTo>
                  <a:lnTo>
                    <a:pt x="31" y="459"/>
                  </a:lnTo>
                  <a:lnTo>
                    <a:pt x="39" y="473"/>
                  </a:lnTo>
                  <a:lnTo>
                    <a:pt x="46" y="486"/>
                  </a:lnTo>
                  <a:lnTo>
                    <a:pt x="55" y="499"/>
                  </a:lnTo>
                  <a:lnTo>
                    <a:pt x="64" y="512"/>
                  </a:lnTo>
                  <a:lnTo>
                    <a:pt x="73" y="524"/>
                  </a:lnTo>
                  <a:lnTo>
                    <a:pt x="84" y="535"/>
                  </a:lnTo>
                  <a:lnTo>
                    <a:pt x="94" y="546"/>
                  </a:lnTo>
                  <a:lnTo>
                    <a:pt x="105" y="557"/>
                  </a:lnTo>
                  <a:lnTo>
                    <a:pt x="117" y="568"/>
                  </a:lnTo>
                  <a:lnTo>
                    <a:pt x="129" y="577"/>
                  </a:lnTo>
                  <a:lnTo>
                    <a:pt x="142" y="586"/>
                  </a:lnTo>
                  <a:lnTo>
                    <a:pt x="155" y="594"/>
                  </a:lnTo>
                  <a:lnTo>
                    <a:pt x="168" y="602"/>
                  </a:lnTo>
                  <a:lnTo>
                    <a:pt x="182" y="608"/>
                  </a:lnTo>
                  <a:lnTo>
                    <a:pt x="195" y="615"/>
                  </a:lnTo>
                  <a:lnTo>
                    <a:pt x="210" y="621"/>
                  </a:lnTo>
                  <a:lnTo>
                    <a:pt x="225" y="627"/>
                  </a:lnTo>
                  <a:lnTo>
                    <a:pt x="241" y="631"/>
                  </a:lnTo>
                  <a:lnTo>
                    <a:pt x="256" y="634"/>
                  </a:lnTo>
                  <a:lnTo>
                    <a:pt x="272" y="637"/>
                  </a:lnTo>
                  <a:lnTo>
                    <a:pt x="288" y="638"/>
                  </a:lnTo>
                  <a:lnTo>
                    <a:pt x="304" y="641"/>
                  </a:lnTo>
                  <a:lnTo>
                    <a:pt x="320" y="641"/>
                  </a:lnTo>
                  <a:lnTo>
                    <a:pt x="335" y="641"/>
                  </a:lnTo>
                  <a:lnTo>
                    <a:pt x="349" y="639"/>
                  </a:lnTo>
                  <a:lnTo>
                    <a:pt x="363" y="637"/>
                  </a:lnTo>
                  <a:lnTo>
                    <a:pt x="377" y="635"/>
                  </a:lnTo>
                  <a:lnTo>
                    <a:pt x="391" y="633"/>
                  </a:lnTo>
                  <a:lnTo>
                    <a:pt x="405" y="630"/>
                  </a:lnTo>
                  <a:lnTo>
                    <a:pt x="417" y="625"/>
                  </a:lnTo>
                  <a:lnTo>
                    <a:pt x="430" y="621"/>
                  </a:lnTo>
                  <a:lnTo>
                    <a:pt x="443" y="616"/>
                  </a:lnTo>
                  <a:lnTo>
                    <a:pt x="456" y="610"/>
                  </a:lnTo>
                  <a:lnTo>
                    <a:pt x="468" y="604"/>
                  </a:lnTo>
                  <a:lnTo>
                    <a:pt x="480" y="598"/>
                  </a:lnTo>
                  <a:lnTo>
                    <a:pt x="491" y="591"/>
                  </a:lnTo>
                  <a:lnTo>
                    <a:pt x="503" y="584"/>
                  </a:lnTo>
                  <a:lnTo>
                    <a:pt x="514" y="575"/>
                  </a:lnTo>
                  <a:lnTo>
                    <a:pt x="525" y="567"/>
                  </a:lnTo>
                  <a:lnTo>
                    <a:pt x="851" y="892"/>
                  </a:lnTo>
                  <a:lnTo>
                    <a:pt x="855" y="897"/>
                  </a:lnTo>
                  <a:lnTo>
                    <a:pt x="860" y="899"/>
                  </a:lnTo>
                  <a:lnTo>
                    <a:pt x="866" y="901"/>
                  </a:lnTo>
                  <a:lnTo>
                    <a:pt x="871" y="901"/>
                  </a:lnTo>
                  <a:lnTo>
                    <a:pt x="878" y="901"/>
                  </a:lnTo>
                  <a:lnTo>
                    <a:pt x="883" y="899"/>
                  </a:lnTo>
                  <a:lnTo>
                    <a:pt x="888" y="897"/>
                  </a:lnTo>
                  <a:lnTo>
                    <a:pt x="893" y="892"/>
                  </a:lnTo>
                  <a:lnTo>
                    <a:pt x="897" y="888"/>
                  </a:lnTo>
                  <a:lnTo>
                    <a:pt x="899" y="883"/>
                  </a:lnTo>
                  <a:lnTo>
                    <a:pt x="901" y="877"/>
                  </a:lnTo>
                  <a:lnTo>
                    <a:pt x="902" y="871"/>
                  </a:lnTo>
                  <a:lnTo>
                    <a:pt x="901" y="866"/>
                  </a:lnTo>
                  <a:lnTo>
                    <a:pt x="899" y="860"/>
                  </a:lnTo>
                  <a:lnTo>
                    <a:pt x="897" y="855"/>
                  </a:lnTo>
                  <a:lnTo>
                    <a:pt x="893" y="851"/>
                  </a:lnTo>
                  <a:close/>
                </a:path>
              </a:pathLst>
            </a:custGeom>
            <a:grpFill/>
            <a:ln>
              <a:noFill/>
            </a:ln>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en-US" sz="1350">
                <a:solidFill>
                  <a:prstClr val="black"/>
                </a:solidFill>
                <a:latin typeface="Segoe UI Light"/>
                <a:cs typeface="+mn-cs"/>
              </a:endParaRPr>
            </a:p>
          </p:txBody>
        </p:sp>
        <p:sp>
          <p:nvSpPr>
            <p:cNvPr id="14" name="Freeform 931">
              <a:extLst>
                <a:ext uri="{FF2B5EF4-FFF2-40B4-BE49-F238E27FC236}">
                  <a16:creationId xmlns:a16="http://schemas.microsoft.com/office/drawing/2014/main" xmlns="" id="{37DC7878-CEF4-4468-A91F-D4785B2748D7}"/>
                </a:ext>
              </a:extLst>
            </p:cNvPr>
            <p:cNvSpPr>
              <a:spLocks noEditPoints="1"/>
            </p:cNvSpPr>
            <p:nvPr/>
          </p:nvSpPr>
          <p:spPr bwMode="auto">
            <a:xfrm>
              <a:off x="11247437" y="3072468"/>
              <a:ext cx="365126" cy="476250"/>
            </a:xfrm>
            <a:custGeom>
              <a:avLst/>
              <a:gdLst>
                <a:gd name="T0" fmla="*/ 348 w 553"/>
                <a:gd name="T1" fmla="*/ 11 h 722"/>
                <a:gd name="T2" fmla="*/ 348 w 553"/>
                <a:gd name="T3" fmla="*/ 204 h 722"/>
                <a:gd name="T4" fmla="*/ 108 w 553"/>
                <a:gd name="T5" fmla="*/ 602 h 722"/>
                <a:gd name="T6" fmla="*/ 99 w 553"/>
                <a:gd name="T7" fmla="*/ 599 h 722"/>
                <a:gd name="T8" fmla="*/ 95 w 553"/>
                <a:gd name="T9" fmla="*/ 590 h 722"/>
                <a:gd name="T10" fmla="*/ 96 w 553"/>
                <a:gd name="T11" fmla="*/ 236 h 722"/>
                <a:gd name="T12" fmla="*/ 104 w 553"/>
                <a:gd name="T13" fmla="*/ 230 h 722"/>
                <a:gd name="T14" fmla="*/ 113 w 553"/>
                <a:gd name="T15" fmla="*/ 230 h 722"/>
                <a:gd name="T16" fmla="*/ 119 w 553"/>
                <a:gd name="T17" fmla="*/ 236 h 722"/>
                <a:gd name="T18" fmla="*/ 120 w 553"/>
                <a:gd name="T19" fmla="*/ 467 h 722"/>
                <a:gd name="T20" fmla="*/ 233 w 553"/>
                <a:gd name="T21" fmla="*/ 365 h 722"/>
                <a:gd name="T22" fmla="*/ 241 w 553"/>
                <a:gd name="T23" fmla="*/ 365 h 722"/>
                <a:gd name="T24" fmla="*/ 327 w 553"/>
                <a:gd name="T25" fmla="*/ 421 h 722"/>
                <a:gd name="T26" fmla="*/ 440 w 553"/>
                <a:gd name="T27" fmla="*/ 303 h 722"/>
                <a:gd name="T28" fmla="*/ 447 w 553"/>
                <a:gd name="T29" fmla="*/ 301 h 722"/>
                <a:gd name="T30" fmla="*/ 451 w 553"/>
                <a:gd name="T31" fmla="*/ 303 h 722"/>
                <a:gd name="T32" fmla="*/ 456 w 553"/>
                <a:gd name="T33" fmla="*/ 308 h 722"/>
                <a:gd name="T34" fmla="*/ 456 w 553"/>
                <a:gd name="T35" fmla="*/ 317 h 722"/>
                <a:gd name="T36" fmla="*/ 338 w 553"/>
                <a:gd name="T37" fmla="*/ 446 h 722"/>
                <a:gd name="T38" fmla="*/ 330 w 553"/>
                <a:gd name="T39" fmla="*/ 449 h 722"/>
                <a:gd name="T40" fmla="*/ 322 w 553"/>
                <a:gd name="T41" fmla="*/ 448 h 722"/>
                <a:gd name="T42" fmla="*/ 120 w 553"/>
                <a:gd name="T43" fmla="*/ 500 h 722"/>
                <a:gd name="T44" fmla="*/ 450 w 553"/>
                <a:gd name="T45" fmla="*/ 577 h 722"/>
                <a:gd name="T46" fmla="*/ 458 w 553"/>
                <a:gd name="T47" fmla="*/ 581 h 722"/>
                <a:gd name="T48" fmla="*/ 462 w 553"/>
                <a:gd name="T49" fmla="*/ 590 h 722"/>
                <a:gd name="T50" fmla="*/ 458 w 553"/>
                <a:gd name="T51" fmla="*/ 599 h 722"/>
                <a:gd name="T52" fmla="*/ 450 w 553"/>
                <a:gd name="T53" fmla="*/ 602 h 722"/>
                <a:gd name="T54" fmla="*/ 357 w 553"/>
                <a:gd name="T55" fmla="*/ 3 h 722"/>
                <a:gd name="T56" fmla="*/ 348 w 553"/>
                <a:gd name="T57" fmla="*/ 0 h 722"/>
                <a:gd name="T58" fmla="*/ 7 w 553"/>
                <a:gd name="T59" fmla="*/ 1 h 722"/>
                <a:gd name="T60" fmla="*/ 1 w 553"/>
                <a:gd name="T61" fmla="*/ 7 h 722"/>
                <a:gd name="T62" fmla="*/ 0 w 553"/>
                <a:gd name="T63" fmla="*/ 710 h 722"/>
                <a:gd name="T64" fmla="*/ 3 w 553"/>
                <a:gd name="T65" fmla="*/ 719 h 722"/>
                <a:gd name="T66" fmla="*/ 12 w 553"/>
                <a:gd name="T67" fmla="*/ 722 h 722"/>
                <a:gd name="T68" fmla="*/ 546 w 553"/>
                <a:gd name="T69" fmla="*/ 721 h 722"/>
                <a:gd name="T70" fmla="*/ 552 w 553"/>
                <a:gd name="T71" fmla="*/ 715 h 722"/>
                <a:gd name="T72" fmla="*/ 553 w 553"/>
                <a:gd name="T73" fmla="*/ 204 h 722"/>
                <a:gd name="T74" fmla="*/ 550 w 553"/>
                <a:gd name="T75" fmla="*/ 196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3" h="722">
                  <a:moveTo>
                    <a:pt x="348" y="204"/>
                  </a:moveTo>
                  <a:lnTo>
                    <a:pt x="348" y="11"/>
                  </a:lnTo>
                  <a:lnTo>
                    <a:pt x="541" y="204"/>
                  </a:lnTo>
                  <a:lnTo>
                    <a:pt x="348" y="204"/>
                  </a:lnTo>
                  <a:close/>
                  <a:moveTo>
                    <a:pt x="450" y="602"/>
                  </a:moveTo>
                  <a:lnTo>
                    <a:pt x="108" y="602"/>
                  </a:lnTo>
                  <a:lnTo>
                    <a:pt x="104" y="601"/>
                  </a:lnTo>
                  <a:lnTo>
                    <a:pt x="99" y="599"/>
                  </a:lnTo>
                  <a:lnTo>
                    <a:pt x="96" y="595"/>
                  </a:lnTo>
                  <a:lnTo>
                    <a:pt x="95" y="590"/>
                  </a:lnTo>
                  <a:lnTo>
                    <a:pt x="95" y="241"/>
                  </a:lnTo>
                  <a:lnTo>
                    <a:pt x="96" y="236"/>
                  </a:lnTo>
                  <a:lnTo>
                    <a:pt x="99" y="232"/>
                  </a:lnTo>
                  <a:lnTo>
                    <a:pt x="104" y="230"/>
                  </a:lnTo>
                  <a:lnTo>
                    <a:pt x="108" y="229"/>
                  </a:lnTo>
                  <a:lnTo>
                    <a:pt x="113" y="230"/>
                  </a:lnTo>
                  <a:lnTo>
                    <a:pt x="117" y="232"/>
                  </a:lnTo>
                  <a:lnTo>
                    <a:pt x="119" y="236"/>
                  </a:lnTo>
                  <a:lnTo>
                    <a:pt x="120" y="241"/>
                  </a:lnTo>
                  <a:lnTo>
                    <a:pt x="120" y="467"/>
                  </a:lnTo>
                  <a:lnTo>
                    <a:pt x="230" y="368"/>
                  </a:lnTo>
                  <a:lnTo>
                    <a:pt x="233" y="365"/>
                  </a:lnTo>
                  <a:lnTo>
                    <a:pt x="237" y="364"/>
                  </a:lnTo>
                  <a:lnTo>
                    <a:pt x="241" y="365"/>
                  </a:lnTo>
                  <a:lnTo>
                    <a:pt x="244" y="367"/>
                  </a:lnTo>
                  <a:lnTo>
                    <a:pt x="327" y="421"/>
                  </a:lnTo>
                  <a:lnTo>
                    <a:pt x="436" y="306"/>
                  </a:lnTo>
                  <a:lnTo>
                    <a:pt x="440" y="303"/>
                  </a:lnTo>
                  <a:lnTo>
                    <a:pt x="445" y="301"/>
                  </a:lnTo>
                  <a:lnTo>
                    <a:pt x="447" y="301"/>
                  </a:lnTo>
                  <a:lnTo>
                    <a:pt x="449" y="302"/>
                  </a:lnTo>
                  <a:lnTo>
                    <a:pt x="451" y="303"/>
                  </a:lnTo>
                  <a:lnTo>
                    <a:pt x="453" y="304"/>
                  </a:lnTo>
                  <a:lnTo>
                    <a:pt x="456" y="308"/>
                  </a:lnTo>
                  <a:lnTo>
                    <a:pt x="457" y="313"/>
                  </a:lnTo>
                  <a:lnTo>
                    <a:pt x="456" y="317"/>
                  </a:lnTo>
                  <a:lnTo>
                    <a:pt x="454" y="321"/>
                  </a:lnTo>
                  <a:lnTo>
                    <a:pt x="338" y="446"/>
                  </a:lnTo>
                  <a:lnTo>
                    <a:pt x="334" y="448"/>
                  </a:lnTo>
                  <a:lnTo>
                    <a:pt x="330" y="449"/>
                  </a:lnTo>
                  <a:lnTo>
                    <a:pt x="326" y="449"/>
                  </a:lnTo>
                  <a:lnTo>
                    <a:pt x="322" y="448"/>
                  </a:lnTo>
                  <a:lnTo>
                    <a:pt x="239" y="393"/>
                  </a:lnTo>
                  <a:lnTo>
                    <a:pt x="120" y="500"/>
                  </a:lnTo>
                  <a:lnTo>
                    <a:pt x="120" y="577"/>
                  </a:lnTo>
                  <a:lnTo>
                    <a:pt x="450" y="577"/>
                  </a:lnTo>
                  <a:lnTo>
                    <a:pt x="455" y="578"/>
                  </a:lnTo>
                  <a:lnTo>
                    <a:pt x="458" y="581"/>
                  </a:lnTo>
                  <a:lnTo>
                    <a:pt x="461" y="585"/>
                  </a:lnTo>
                  <a:lnTo>
                    <a:pt x="462" y="590"/>
                  </a:lnTo>
                  <a:lnTo>
                    <a:pt x="461" y="595"/>
                  </a:lnTo>
                  <a:lnTo>
                    <a:pt x="458" y="599"/>
                  </a:lnTo>
                  <a:lnTo>
                    <a:pt x="455" y="601"/>
                  </a:lnTo>
                  <a:lnTo>
                    <a:pt x="450" y="602"/>
                  </a:lnTo>
                  <a:close/>
                  <a:moveTo>
                    <a:pt x="550" y="196"/>
                  </a:moveTo>
                  <a:lnTo>
                    <a:pt x="357" y="3"/>
                  </a:lnTo>
                  <a:lnTo>
                    <a:pt x="353" y="0"/>
                  </a:lnTo>
                  <a:lnTo>
                    <a:pt x="348" y="0"/>
                  </a:lnTo>
                  <a:lnTo>
                    <a:pt x="12" y="0"/>
                  </a:lnTo>
                  <a:lnTo>
                    <a:pt x="7" y="1"/>
                  </a:lnTo>
                  <a:lnTo>
                    <a:pt x="3" y="3"/>
                  </a:lnTo>
                  <a:lnTo>
                    <a:pt x="1" y="7"/>
                  </a:lnTo>
                  <a:lnTo>
                    <a:pt x="0" y="11"/>
                  </a:lnTo>
                  <a:lnTo>
                    <a:pt x="0" y="710"/>
                  </a:lnTo>
                  <a:lnTo>
                    <a:pt x="1" y="715"/>
                  </a:lnTo>
                  <a:lnTo>
                    <a:pt x="3" y="719"/>
                  </a:lnTo>
                  <a:lnTo>
                    <a:pt x="7" y="721"/>
                  </a:lnTo>
                  <a:lnTo>
                    <a:pt x="12" y="722"/>
                  </a:lnTo>
                  <a:lnTo>
                    <a:pt x="541" y="722"/>
                  </a:lnTo>
                  <a:lnTo>
                    <a:pt x="546" y="721"/>
                  </a:lnTo>
                  <a:lnTo>
                    <a:pt x="550" y="719"/>
                  </a:lnTo>
                  <a:lnTo>
                    <a:pt x="552" y="715"/>
                  </a:lnTo>
                  <a:lnTo>
                    <a:pt x="553" y="710"/>
                  </a:lnTo>
                  <a:lnTo>
                    <a:pt x="553" y="204"/>
                  </a:lnTo>
                  <a:lnTo>
                    <a:pt x="552" y="200"/>
                  </a:lnTo>
                  <a:lnTo>
                    <a:pt x="550" y="196"/>
                  </a:lnTo>
                  <a:close/>
                </a:path>
              </a:pathLst>
            </a:custGeom>
            <a:grpFill/>
            <a:ln>
              <a:noFill/>
            </a:ln>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en-US" sz="1350">
                <a:solidFill>
                  <a:prstClr val="black"/>
                </a:solidFill>
                <a:latin typeface="Segoe UI Light"/>
                <a:cs typeface="+mn-cs"/>
              </a:endParaRPr>
            </a:p>
          </p:txBody>
        </p:sp>
        <p:grpSp>
          <p:nvGrpSpPr>
            <p:cNvPr id="15" name="Group 14">
              <a:extLst>
                <a:ext uri="{FF2B5EF4-FFF2-40B4-BE49-F238E27FC236}">
                  <a16:creationId xmlns:a16="http://schemas.microsoft.com/office/drawing/2014/main" xmlns="" id="{BCBD1B0C-ECD5-4342-82ED-C67B76542B7B}"/>
                </a:ext>
              </a:extLst>
            </p:cNvPr>
            <p:cNvGrpSpPr/>
            <p:nvPr/>
          </p:nvGrpSpPr>
          <p:grpSpPr>
            <a:xfrm>
              <a:off x="11193187" y="4966558"/>
              <a:ext cx="473626" cy="473626"/>
              <a:chOff x="4319588" y="2492375"/>
              <a:chExt cx="287338" cy="287338"/>
            </a:xfrm>
            <a:grpFill/>
          </p:grpSpPr>
          <p:sp>
            <p:nvSpPr>
              <p:cNvPr id="16" name="Freeform 372">
                <a:extLst>
                  <a:ext uri="{FF2B5EF4-FFF2-40B4-BE49-F238E27FC236}">
                    <a16:creationId xmlns:a16="http://schemas.microsoft.com/office/drawing/2014/main" xmlns="" id="{CCA07D61-1291-4F51-9FDD-5BA7B0C6CBA8}"/>
                  </a:ext>
                </a:extLst>
              </p:cNvPr>
              <p:cNvSpPr>
                <a:spLocks/>
              </p:cNvSpPr>
              <p:nvPr/>
            </p:nvSpPr>
            <p:spPr bwMode="auto">
              <a:xfrm>
                <a:off x="4319588" y="2587625"/>
                <a:ext cx="287338" cy="192088"/>
              </a:xfrm>
              <a:custGeom>
                <a:avLst/>
                <a:gdLst>
                  <a:gd name="T0" fmla="*/ 843 w 904"/>
                  <a:gd name="T1" fmla="*/ 572 h 602"/>
                  <a:gd name="T2" fmla="*/ 843 w 904"/>
                  <a:gd name="T3" fmla="*/ 12 h 602"/>
                  <a:gd name="T4" fmla="*/ 841 w 904"/>
                  <a:gd name="T5" fmla="*/ 7 h 602"/>
                  <a:gd name="T6" fmla="*/ 836 w 904"/>
                  <a:gd name="T7" fmla="*/ 3 h 602"/>
                  <a:gd name="T8" fmla="*/ 831 w 904"/>
                  <a:gd name="T9" fmla="*/ 1 h 602"/>
                  <a:gd name="T10" fmla="*/ 708 w 904"/>
                  <a:gd name="T11" fmla="*/ 0 h 602"/>
                  <a:gd name="T12" fmla="*/ 702 w 904"/>
                  <a:gd name="T13" fmla="*/ 2 h 602"/>
                  <a:gd name="T14" fmla="*/ 697 w 904"/>
                  <a:gd name="T15" fmla="*/ 5 h 602"/>
                  <a:gd name="T16" fmla="*/ 694 w 904"/>
                  <a:gd name="T17" fmla="*/ 9 h 602"/>
                  <a:gd name="T18" fmla="*/ 693 w 904"/>
                  <a:gd name="T19" fmla="*/ 16 h 602"/>
                  <a:gd name="T20" fmla="*/ 632 w 904"/>
                  <a:gd name="T21" fmla="*/ 572 h 602"/>
                  <a:gd name="T22" fmla="*/ 632 w 904"/>
                  <a:gd name="T23" fmla="*/ 283 h 602"/>
                  <a:gd name="T24" fmla="*/ 630 w 904"/>
                  <a:gd name="T25" fmla="*/ 277 h 602"/>
                  <a:gd name="T26" fmla="*/ 626 w 904"/>
                  <a:gd name="T27" fmla="*/ 274 h 602"/>
                  <a:gd name="T28" fmla="*/ 621 w 904"/>
                  <a:gd name="T29" fmla="*/ 271 h 602"/>
                  <a:gd name="T30" fmla="*/ 497 w 904"/>
                  <a:gd name="T31" fmla="*/ 271 h 602"/>
                  <a:gd name="T32" fmla="*/ 491 w 904"/>
                  <a:gd name="T33" fmla="*/ 272 h 602"/>
                  <a:gd name="T34" fmla="*/ 487 w 904"/>
                  <a:gd name="T35" fmla="*/ 275 h 602"/>
                  <a:gd name="T36" fmla="*/ 483 w 904"/>
                  <a:gd name="T37" fmla="*/ 281 h 602"/>
                  <a:gd name="T38" fmla="*/ 482 w 904"/>
                  <a:gd name="T39" fmla="*/ 286 h 602"/>
                  <a:gd name="T40" fmla="*/ 421 w 904"/>
                  <a:gd name="T41" fmla="*/ 572 h 602"/>
                  <a:gd name="T42" fmla="*/ 421 w 904"/>
                  <a:gd name="T43" fmla="*/ 193 h 602"/>
                  <a:gd name="T44" fmla="*/ 419 w 904"/>
                  <a:gd name="T45" fmla="*/ 187 h 602"/>
                  <a:gd name="T46" fmla="*/ 415 w 904"/>
                  <a:gd name="T47" fmla="*/ 183 h 602"/>
                  <a:gd name="T48" fmla="*/ 409 w 904"/>
                  <a:gd name="T49" fmla="*/ 181 h 602"/>
                  <a:gd name="T50" fmla="*/ 286 w 904"/>
                  <a:gd name="T51" fmla="*/ 181 h 602"/>
                  <a:gd name="T52" fmla="*/ 281 w 904"/>
                  <a:gd name="T53" fmla="*/ 182 h 602"/>
                  <a:gd name="T54" fmla="*/ 275 w 904"/>
                  <a:gd name="T55" fmla="*/ 185 h 602"/>
                  <a:gd name="T56" fmla="*/ 272 w 904"/>
                  <a:gd name="T57" fmla="*/ 190 h 602"/>
                  <a:gd name="T58" fmla="*/ 271 w 904"/>
                  <a:gd name="T59" fmla="*/ 196 h 602"/>
                  <a:gd name="T60" fmla="*/ 211 w 904"/>
                  <a:gd name="T61" fmla="*/ 572 h 602"/>
                  <a:gd name="T62" fmla="*/ 211 w 904"/>
                  <a:gd name="T63" fmla="*/ 404 h 602"/>
                  <a:gd name="T64" fmla="*/ 209 w 904"/>
                  <a:gd name="T65" fmla="*/ 399 h 602"/>
                  <a:gd name="T66" fmla="*/ 205 w 904"/>
                  <a:gd name="T67" fmla="*/ 394 h 602"/>
                  <a:gd name="T68" fmla="*/ 199 w 904"/>
                  <a:gd name="T69" fmla="*/ 392 h 602"/>
                  <a:gd name="T70" fmla="*/ 76 w 904"/>
                  <a:gd name="T71" fmla="*/ 391 h 602"/>
                  <a:gd name="T72" fmla="*/ 69 w 904"/>
                  <a:gd name="T73" fmla="*/ 392 h 602"/>
                  <a:gd name="T74" fmla="*/ 65 w 904"/>
                  <a:gd name="T75" fmla="*/ 396 h 602"/>
                  <a:gd name="T76" fmla="*/ 62 w 904"/>
                  <a:gd name="T77" fmla="*/ 401 h 602"/>
                  <a:gd name="T78" fmla="*/ 61 w 904"/>
                  <a:gd name="T79" fmla="*/ 406 h 602"/>
                  <a:gd name="T80" fmla="*/ 15 w 904"/>
                  <a:gd name="T81" fmla="*/ 572 h 602"/>
                  <a:gd name="T82" fmla="*/ 9 w 904"/>
                  <a:gd name="T83" fmla="*/ 573 h 602"/>
                  <a:gd name="T84" fmla="*/ 5 w 904"/>
                  <a:gd name="T85" fmla="*/ 577 h 602"/>
                  <a:gd name="T86" fmla="*/ 2 w 904"/>
                  <a:gd name="T87" fmla="*/ 581 h 602"/>
                  <a:gd name="T88" fmla="*/ 0 w 904"/>
                  <a:gd name="T89" fmla="*/ 587 h 602"/>
                  <a:gd name="T90" fmla="*/ 2 w 904"/>
                  <a:gd name="T91" fmla="*/ 593 h 602"/>
                  <a:gd name="T92" fmla="*/ 5 w 904"/>
                  <a:gd name="T93" fmla="*/ 598 h 602"/>
                  <a:gd name="T94" fmla="*/ 9 w 904"/>
                  <a:gd name="T95" fmla="*/ 601 h 602"/>
                  <a:gd name="T96" fmla="*/ 15 w 904"/>
                  <a:gd name="T97" fmla="*/ 602 h 602"/>
                  <a:gd name="T98" fmla="*/ 196 w 904"/>
                  <a:gd name="T99" fmla="*/ 602 h 602"/>
                  <a:gd name="T100" fmla="*/ 406 w 904"/>
                  <a:gd name="T101" fmla="*/ 602 h 602"/>
                  <a:gd name="T102" fmla="*/ 617 w 904"/>
                  <a:gd name="T103" fmla="*/ 602 h 602"/>
                  <a:gd name="T104" fmla="*/ 828 w 904"/>
                  <a:gd name="T105" fmla="*/ 602 h 602"/>
                  <a:gd name="T106" fmla="*/ 891 w 904"/>
                  <a:gd name="T107" fmla="*/ 602 h 602"/>
                  <a:gd name="T108" fmla="*/ 896 w 904"/>
                  <a:gd name="T109" fmla="*/ 600 h 602"/>
                  <a:gd name="T110" fmla="*/ 901 w 904"/>
                  <a:gd name="T111" fmla="*/ 596 h 602"/>
                  <a:gd name="T112" fmla="*/ 903 w 904"/>
                  <a:gd name="T113" fmla="*/ 591 h 602"/>
                  <a:gd name="T114" fmla="*/ 903 w 904"/>
                  <a:gd name="T115" fmla="*/ 584 h 602"/>
                  <a:gd name="T116" fmla="*/ 901 w 904"/>
                  <a:gd name="T117" fmla="*/ 579 h 602"/>
                  <a:gd name="T118" fmla="*/ 896 w 904"/>
                  <a:gd name="T119" fmla="*/ 575 h 602"/>
                  <a:gd name="T120" fmla="*/ 891 w 904"/>
                  <a:gd name="T121" fmla="*/ 57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4" h="602">
                    <a:moveTo>
                      <a:pt x="889" y="572"/>
                    </a:moveTo>
                    <a:lnTo>
                      <a:pt x="843" y="572"/>
                    </a:lnTo>
                    <a:lnTo>
                      <a:pt x="843" y="16"/>
                    </a:lnTo>
                    <a:lnTo>
                      <a:pt x="843" y="12"/>
                    </a:lnTo>
                    <a:lnTo>
                      <a:pt x="842" y="9"/>
                    </a:lnTo>
                    <a:lnTo>
                      <a:pt x="841" y="7"/>
                    </a:lnTo>
                    <a:lnTo>
                      <a:pt x="838" y="5"/>
                    </a:lnTo>
                    <a:lnTo>
                      <a:pt x="836" y="3"/>
                    </a:lnTo>
                    <a:lnTo>
                      <a:pt x="834" y="2"/>
                    </a:lnTo>
                    <a:lnTo>
                      <a:pt x="831" y="1"/>
                    </a:lnTo>
                    <a:lnTo>
                      <a:pt x="828" y="1"/>
                    </a:lnTo>
                    <a:lnTo>
                      <a:pt x="708" y="0"/>
                    </a:lnTo>
                    <a:lnTo>
                      <a:pt x="704" y="1"/>
                    </a:lnTo>
                    <a:lnTo>
                      <a:pt x="702" y="2"/>
                    </a:lnTo>
                    <a:lnTo>
                      <a:pt x="699" y="3"/>
                    </a:lnTo>
                    <a:lnTo>
                      <a:pt x="697" y="5"/>
                    </a:lnTo>
                    <a:lnTo>
                      <a:pt x="695" y="7"/>
                    </a:lnTo>
                    <a:lnTo>
                      <a:pt x="694" y="9"/>
                    </a:lnTo>
                    <a:lnTo>
                      <a:pt x="693" y="12"/>
                    </a:lnTo>
                    <a:lnTo>
                      <a:pt x="693" y="16"/>
                    </a:lnTo>
                    <a:lnTo>
                      <a:pt x="693" y="572"/>
                    </a:lnTo>
                    <a:lnTo>
                      <a:pt x="632" y="572"/>
                    </a:lnTo>
                    <a:lnTo>
                      <a:pt x="632" y="286"/>
                    </a:lnTo>
                    <a:lnTo>
                      <a:pt x="632" y="283"/>
                    </a:lnTo>
                    <a:lnTo>
                      <a:pt x="631" y="281"/>
                    </a:lnTo>
                    <a:lnTo>
                      <a:pt x="630" y="277"/>
                    </a:lnTo>
                    <a:lnTo>
                      <a:pt x="628" y="275"/>
                    </a:lnTo>
                    <a:lnTo>
                      <a:pt x="626" y="274"/>
                    </a:lnTo>
                    <a:lnTo>
                      <a:pt x="623" y="272"/>
                    </a:lnTo>
                    <a:lnTo>
                      <a:pt x="621" y="271"/>
                    </a:lnTo>
                    <a:lnTo>
                      <a:pt x="617" y="271"/>
                    </a:lnTo>
                    <a:lnTo>
                      <a:pt x="497" y="271"/>
                    </a:lnTo>
                    <a:lnTo>
                      <a:pt x="494" y="271"/>
                    </a:lnTo>
                    <a:lnTo>
                      <a:pt x="491" y="272"/>
                    </a:lnTo>
                    <a:lnTo>
                      <a:pt x="489" y="274"/>
                    </a:lnTo>
                    <a:lnTo>
                      <a:pt x="487" y="275"/>
                    </a:lnTo>
                    <a:lnTo>
                      <a:pt x="484" y="277"/>
                    </a:lnTo>
                    <a:lnTo>
                      <a:pt x="483" y="281"/>
                    </a:lnTo>
                    <a:lnTo>
                      <a:pt x="482" y="283"/>
                    </a:lnTo>
                    <a:lnTo>
                      <a:pt x="482" y="286"/>
                    </a:lnTo>
                    <a:lnTo>
                      <a:pt x="482" y="572"/>
                    </a:lnTo>
                    <a:lnTo>
                      <a:pt x="421" y="572"/>
                    </a:lnTo>
                    <a:lnTo>
                      <a:pt x="421" y="196"/>
                    </a:lnTo>
                    <a:lnTo>
                      <a:pt x="421" y="193"/>
                    </a:lnTo>
                    <a:lnTo>
                      <a:pt x="420" y="190"/>
                    </a:lnTo>
                    <a:lnTo>
                      <a:pt x="419" y="187"/>
                    </a:lnTo>
                    <a:lnTo>
                      <a:pt x="417" y="185"/>
                    </a:lnTo>
                    <a:lnTo>
                      <a:pt x="415" y="183"/>
                    </a:lnTo>
                    <a:lnTo>
                      <a:pt x="413" y="182"/>
                    </a:lnTo>
                    <a:lnTo>
                      <a:pt x="409" y="181"/>
                    </a:lnTo>
                    <a:lnTo>
                      <a:pt x="406" y="181"/>
                    </a:lnTo>
                    <a:lnTo>
                      <a:pt x="286" y="181"/>
                    </a:lnTo>
                    <a:lnTo>
                      <a:pt x="283" y="181"/>
                    </a:lnTo>
                    <a:lnTo>
                      <a:pt x="281" y="182"/>
                    </a:lnTo>
                    <a:lnTo>
                      <a:pt x="277" y="183"/>
                    </a:lnTo>
                    <a:lnTo>
                      <a:pt x="275" y="185"/>
                    </a:lnTo>
                    <a:lnTo>
                      <a:pt x="273" y="187"/>
                    </a:lnTo>
                    <a:lnTo>
                      <a:pt x="272" y="190"/>
                    </a:lnTo>
                    <a:lnTo>
                      <a:pt x="271" y="193"/>
                    </a:lnTo>
                    <a:lnTo>
                      <a:pt x="271" y="196"/>
                    </a:lnTo>
                    <a:lnTo>
                      <a:pt x="271" y="572"/>
                    </a:lnTo>
                    <a:lnTo>
                      <a:pt x="211" y="572"/>
                    </a:lnTo>
                    <a:lnTo>
                      <a:pt x="211" y="406"/>
                    </a:lnTo>
                    <a:lnTo>
                      <a:pt x="211" y="404"/>
                    </a:lnTo>
                    <a:lnTo>
                      <a:pt x="210" y="401"/>
                    </a:lnTo>
                    <a:lnTo>
                      <a:pt x="209" y="399"/>
                    </a:lnTo>
                    <a:lnTo>
                      <a:pt x="207" y="396"/>
                    </a:lnTo>
                    <a:lnTo>
                      <a:pt x="205" y="394"/>
                    </a:lnTo>
                    <a:lnTo>
                      <a:pt x="201" y="393"/>
                    </a:lnTo>
                    <a:lnTo>
                      <a:pt x="199" y="392"/>
                    </a:lnTo>
                    <a:lnTo>
                      <a:pt x="196" y="391"/>
                    </a:lnTo>
                    <a:lnTo>
                      <a:pt x="76" y="391"/>
                    </a:lnTo>
                    <a:lnTo>
                      <a:pt x="73" y="392"/>
                    </a:lnTo>
                    <a:lnTo>
                      <a:pt x="69" y="392"/>
                    </a:lnTo>
                    <a:lnTo>
                      <a:pt x="67" y="394"/>
                    </a:lnTo>
                    <a:lnTo>
                      <a:pt x="65" y="396"/>
                    </a:lnTo>
                    <a:lnTo>
                      <a:pt x="63" y="399"/>
                    </a:lnTo>
                    <a:lnTo>
                      <a:pt x="62" y="401"/>
                    </a:lnTo>
                    <a:lnTo>
                      <a:pt x="61" y="404"/>
                    </a:lnTo>
                    <a:lnTo>
                      <a:pt x="61" y="406"/>
                    </a:lnTo>
                    <a:lnTo>
                      <a:pt x="61" y="572"/>
                    </a:lnTo>
                    <a:lnTo>
                      <a:pt x="15" y="572"/>
                    </a:lnTo>
                    <a:lnTo>
                      <a:pt x="13" y="572"/>
                    </a:lnTo>
                    <a:lnTo>
                      <a:pt x="9" y="573"/>
                    </a:lnTo>
                    <a:lnTo>
                      <a:pt x="7" y="575"/>
                    </a:lnTo>
                    <a:lnTo>
                      <a:pt x="5" y="577"/>
                    </a:lnTo>
                    <a:lnTo>
                      <a:pt x="3" y="579"/>
                    </a:lnTo>
                    <a:lnTo>
                      <a:pt x="2" y="581"/>
                    </a:lnTo>
                    <a:lnTo>
                      <a:pt x="1" y="584"/>
                    </a:lnTo>
                    <a:lnTo>
                      <a:pt x="0" y="587"/>
                    </a:lnTo>
                    <a:lnTo>
                      <a:pt x="1" y="591"/>
                    </a:lnTo>
                    <a:lnTo>
                      <a:pt x="2" y="593"/>
                    </a:lnTo>
                    <a:lnTo>
                      <a:pt x="3" y="596"/>
                    </a:lnTo>
                    <a:lnTo>
                      <a:pt x="5" y="598"/>
                    </a:lnTo>
                    <a:lnTo>
                      <a:pt x="7" y="600"/>
                    </a:lnTo>
                    <a:lnTo>
                      <a:pt x="9" y="601"/>
                    </a:lnTo>
                    <a:lnTo>
                      <a:pt x="13" y="602"/>
                    </a:lnTo>
                    <a:lnTo>
                      <a:pt x="15" y="602"/>
                    </a:lnTo>
                    <a:lnTo>
                      <a:pt x="76" y="602"/>
                    </a:lnTo>
                    <a:lnTo>
                      <a:pt x="196" y="602"/>
                    </a:lnTo>
                    <a:lnTo>
                      <a:pt x="286" y="602"/>
                    </a:lnTo>
                    <a:lnTo>
                      <a:pt x="406" y="602"/>
                    </a:lnTo>
                    <a:lnTo>
                      <a:pt x="497" y="602"/>
                    </a:lnTo>
                    <a:lnTo>
                      <a:pt x="617" y="602"/>
                    </a:lnTo>
                    <a:lnTo>
                      <a:pt x="708" y="602"/>
                    </a:lnTo>
                    <a:lnTo>
                      <a:pt x="828" y="602"/>
                    </a:lnTo>
                    <a:lnTo>
                      <a:pt x="889" y="602"/>
                    </a:lnTo>
                    <a:lnTo>
                      <a:pt x="891" y="602"/>
                    </a:lnTo>
                    <a:lnTo>
                      <a:pt x="894" y="601"/>
                    </a:lnTo>
                    <a:lnTo>
                      <a:pt x="896" y="600"/>
                    </a:lnTo>
                    <a:lnTo>
                      <a:pt x="898" y="598"/>
                    </a:lnTo>
                    <a:lnTo>
                      <a:pt x="901" y="596"/>
                    </a:lnTo>
                    <a:lnTo>
                      <a:pt x="902" y="593"/>
                    </a:lnTo>
                    <a:lnTo>
                      <a:pt x="903" y="591"/>
                    </a:lnTo>
                    <a:lnTo>
                      <a:pt x="904" y="587"/>
                    </a:lnTo>
                    <a:lnTo>
                      <a:pt x="903" y="584"/>
                    </a:lnTo>
                    <a:lnTo>
                      <a:pt x="902" y="581"/>
                    </a:lnTo>
                    <a:lnTo>
                      <a:pt x="901" y="579"/>
                    </a:lnTo>
                    <a:lnTo>
                      <a:pt x="898" y="577"/>
                    </a:lnTo>
                    <a:lnTo>
                      <a:pt x="896" y="575"/>
                    </a:lnTo>
                    <a:lnTo>
                      <a:pt x="894" y="573"/>
                    </a:lnTo>
                    <a:lnTo>
                      <a:pt x="891" y="572"/>
                    </a:lnTo>
                    <a:lnTo>
                      <a:pt x="889"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en-US" sz="1350">
                  <a:solidFill>
                    <a:prstClr val="black"/>
                  </a:solidFill>
                  <a:latin typeface="Segoe UI Light"/>
                  <a:cs typeface="+mn-cs"/>
                </a:endParaRPr>
              </a:p>
            </p:txBody>
          </p:sp>
          <p:sp>
            <p:nvSpPr>
              <p:cNvPr id="17" name="Freeform 373">
                <a:extLst>
                  <a:ext uri="{FF2B5EF4-FFF2-40B4-BE49-F238E27FC236}">
                    <a16:creationId xmlns:a16="http://schemas.microsoft.com/office/drawing/2014/main" xmlns="" id="{CD0F68A6-1779-46FD-BEBC-E12E4D51173F}"/>
                  </a:ext>
                </a:extLst>
              </p:cNvPr>
              <p:cNvSpPr>
                <a:spLocks/>
              </p:cNvSpPr>
              <p:nvPr/>
            </p:nvSpPr>
            <p:spPr bwMode="auto">
              <a:xfrm>
                <a:off x="4338638" y="2492375"/>
                <a:ext cx="252413" cy="157163"/>
              </a:xfrm>
              <a:custGeom>
                <a:avLst/>
                <a:gdLst>
                  <a:gd name="T0" fmla="*/ 77 w 797"/>
                  <a:gd name="T1" fmla="*/ 494 h 497"/>
                  <a:gd name="T2" fmla="*/ 97 w 797"/>
                  <a:gd name="T3" fmla="*/ 483 h 497"/>
                  <a:gd name="T4" fmla="*/ 112 w 797"/>
                  <a:gd name="T5" fmla="*/ 466 h 497"/>
                  <a:gd name="T6" fmla="*/ 120 w 797"/>
                  <a:gd name="T7" fmla="*/ 443 h 497"/>
                  <a:gd name="T8" fmla="*/ 116 w 797"/>
                  <a:gd name="T9" fmla="*/ 416 h 497"/>
                  <a:gd name="T10" fmla="*/ 267 w 797"/>
                  <a:gd name="T11" fmla="*/ 298 h 497"/>
                  <a:gd name="T12" fmla="*/ 300 w 797"/>
                  <a:gd name="T13" fmla="*/ 299 h 497"/>
                  <a:gd name="T14" fmla="*/ 325 w 797"/>
                  <a:gd name="T15" fmla="*/ 287 h 497"/>
                  <a:gd name="T16" fmla="*/ 451 w 797"/>
                  <a:gd name="T17" fmla="*/ 327 h 497"/>
                  <a:gd name="T18" fmla="*/ 454 w 797"/>
                  <a:gd name="T19" fmla="*/ 349 h 497"/>
                  <a:gd name="T20" fmla="*/ 464 w 797"/>
                  <a:gd name="T21" fmla="*/ 369 h 497"/>
                  <a:gd name="T22" fmla="*/ 482 w 797"/>
                  <a:gd name="T23" fmla="*/ 384 h 497"/>
                  <a:gd name="T24" fmla="*/ 505 w 797"/>
                  <a:gd name="T25" fmla="*/ 391 h 497"/>
                  <a:gd name="T26" fmla="*/ 529 w 797"/>
                  <a:gd name="T27" fmla="*/ 389 h 497"/>
                  <a:gd name="T28" fmla="*/ 550 w 797"/>
                  <a:gd name="T29" fmla="*/ 378 h 497"/>
                  <a:gd name="T30" fmla="*/ 564 w 797"/>
                  <a:gd name="T31" fmla="*/ 360 h 497"/>
                  <a:gd name="T32" fmla="*/ 571 w 797"/>
                  <a:gd name="T33" fmla="*/ 337 h 497"/>
                  <a:gd name="T34" fmla="*/ 565 w 797"/>
                  <a:gd name="T35" fmla="*/ 304 h 497"/>
                  <a:gd name="T36" fmla="*/ 724 w 797"/>
                  <a:gd name="T37" fmla="*/ 119 h 497"/>
                  <a:gd name="T38" fmla="*/ 750 w 797"/>
                  <a:gd name="T39" fmla="*/ 119 h 497"/>
                  <a:gd name="T40" fmla="*/ 771 w 797"/>
                  <a:gd name="T41" fmla="*/ 110 h 497"/>
                  <a:gd name="T42" fmla="*/ 787 w 797"/>
                  <a:gd name="T43" fmla="*/ 94 h 497"/>
                  <a:gd name="T44" fmla="*/ 796 w 797"/>
                  <a:gd name="T45" fmla="*/ 72 h 497"/>
                  <a:gd name="T46" fmla="*/ 796 w 797"/>
                  <a:gd name="T47" fmla="*/ 48 h 497"/>
                  <a:gd name="T48" fmla="*/ 787 w 797"/>
                  <a:gd name="T49" fmla="*/ 27 h 497"/>
                  <a:gd name="T50" fmla="*/ 771 w 797"/>
                  <a:gd name="T51" fmla="*/ 10 h 497"/>
                  <a:gd name="T52" fmla="*/ 750 w 797"/>
                  <a:gd name="T53" fmla="*/ 1 h 497"/>
                  <a:gd name="T54" fmla="*/ 725 w 797"/>
                  <a:gd name="T55" fmla="*/ 1 h 497"/>
                  <a:gd name="T56" fmla="*/ 703 w 797"/>
                  <a:gd name="T57" fmla="*/ 10 h 497"/>
                  <a:gd name="T58" fmla="*/ 687 w 797"/>
                  <a:gd name="T59" fmla="*/ 27 h 497"/>
                  <a:gd name="T60" fmla="*/ 678 w 797"/>
                  <a:gd name="T61" fmla="*/ 48 h 497"/>
                  <a:gd name="T62" fmla="*/ 680 w 797"/>
                  <a:gd name="T63" fmla="*/ 79 h 497"/>
                  <a:gd name="T64" fmla="*/ 531 w 797"/>
                  <a:gd name="T65" fmla="*/ 275 h 497"/>
                  <a:gd name="T66" fmla="*/ 504 w 797"/>
                  <a:gd name="T67" fmla="*/ 272 h 497"/>
                  <a:gd name="T68" fmla="*/ 478 w 797"/>
                  <a:gd name="T69" fmla="*/ 281 h 497"/>
                  <a:gd name="T70" fmla="*/ 345 w 797"/>
                  <a:gd name="T71" fmla="*/ 248 h 497"/>
                  <a:gd name="T72" fmla="*/ 344 w 797"/>
                  <a:gd name="T73" fmla="*/ 229 h 497"/>
                  <a:gd name="T74" fmla="*/ 336 w 797"/>
                  <a:gd name="T75" fmla="*/ 207 h 497"/>
                  <a:gd name="T76" fmla="*/ 319 w 797"/>
                  <a:gd name="T77" fmla="*/ 191 h 497"/>
                  <a:gd name="T78" fmla="*/ 298 w 797"/>
                  <a:gd name="T79" fmla="*/ 181 h 497"/>
                  <a:gd name="T80" fmla="*/ 273 w 797"/>
                  <a:gd name="T81" fmla="*/ 181 h 497"/>
                  <a:gd name="T82" fmla="*/ 252 w 797"/>
                  <a:gd name="T83" fmla="*/ 191 h 497"/>
                  <a:gd name="T84" fmla="*/ 236 w 797"/>
                  <a:gd name="T85" fmla="*/ 207 h 497"/>
                  <a:gd name="T86" fmla="*/ 226 w 797"/>
                  <a:gd name="T87" fmla="*/ 229 h 497"/>
                  <a:gd name="T88" fmla="*/ 227 w 797"/>
                  <a:gd name="T89" fmla="*/ 254 h 497"/>
                  <a:gd name="T90" fmla="*/ 86 w 797"/>
                  <a:gd name="T91" fmla="*/ 382 h 497"/>
                  <a:gd name="T92" fmla="*/ 53 w 797"/>
                  <a:gd name="T93" fmla="*/ 377 h 497"/>
                  <a:gd name="T94" fmla="*/ 31 w 797"/>
                  <a:gd name="T95" fmla="*/ 383 h 497"/>
                  <a:gd name="T96" fmla="*/ 13 w 797"/>
                  <a:gd name="T97" fmla="*/ 398 h 497"/>
                  <a:gd name="T98" fmla="*/ 2 w 797"/>
                  <a:gd name="T99" fmla="*/ 419 h 497"/>
                  <a:gd name="T100" fmla="*/ 0 w 797"/>
                  <a:gd name="T101" fmla="*/ 443 h 497"/>
                  <a:gd name="T102" fmla="*/ 6 w 797"/>
                  <a:gd name="T103" fmla="*/ 466 h 497"/>
                  <a:gd name="T104" fmla="*/ 21 w 797"/>
                  <a:gd name="T105" fmla="*/ 483 h 497"/>
                  <a:gd name="T106" fmla="*/ 42 w 797"/>
                  <a:gd name="T107" fmla="*/ 494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7" h="497">
                    <a:moveTo>
                      <a:pt x="60" y="497"/>
                    </a:moveTo>
                    <a:lnTo>
                      <a:pt x="65" y="497"/>
                    </a:lnTo>
                    <a:lnTo>
                      <a:pt x="72" y="496"/>
                    </a:lnTo>
                    <a:lnTo>
                      <a:pt x="77" y="494"/>
                    </a:lnTo>
                    <a:lnTo>
                      <a:pt x="83" y="493"/>
                    </a:lnTo>
                    <a:lnTo>
                      <a:pt x="89" y="489"/>
                    </a:lnTo>
                    <a:lnTo>
                      <a:pt x="93" y="486"/>
                    </a:lnTo>
                    <a:lnTo>
                      <a:pt x="97" y="483"/>
                    </a:lnTo>
                    <a:lnTo>
                      <a:pt x="102" y="480"/>
                    </a:lnTo>
                    <a:lnTo>
                      <a:pt x="106" y="475"/>
                    </a:lnTo>
                    <a:lnTo>
                      <a:pt x="109" y="470"/>
                    </a:lnTo>
                    <a:lnTo>
                      <a:pt x="112" y="466"/>
                    </a:lnTo>
                    <a:lnTo>
                      <a:pt x="115" y="460"/>
                    </a:lnTo>
                    <a:lnTo>
                      <a:pt x="117" y="455"/>
                    </a:lnTo>
                    <a:lnTo>
                      <a:pt x="119" y="449"/>
                    </a:lnTo>
                    <a:lnTo>
                      <a:pt x="120" y="443"/>
                    </a:lnTo>
                    <a:lnTo>
                      <a:pt x="120" y="437"/>
                    </a:lnTo>
                    <a:lnTo>
                      <a:pt x="119" y="429"/>
                    </a:lnTo>
                    <a:lnTo>
                      <a:pt x="118" y="423"/>
                    </a:lnTo>
                    <a:lnTo>
                      <a:pt x="116" y="416"/>
                    </a:lnTo>
                    <a:lnTo>
                      <a:pt x="114" y="410"/>
                    </a:lnTo>
                    <a:lnTo>
                      <a:pt x="251" y="290"/>
                    </a:lnTo>
                    <a:lnTo>
                      <a:pt x="259" y="295"/>
                    </a:lnTo>
                    <a:lnTo>
                      <a:pt x="267" y="298"/>
                    </a:lnTo>
                    <a:lnTo>
                      <a:pt x="277" y="301"/>
                    </a:lnTo>
                    <a:lnTo>
                      <a:pt x="285" y="302"/>
                    </a:lnTo>
                    <a:lnTo>
                      <a:pt x="293" y="301"/>
                    </a:lnTo>
                    <a:lnTo>
                      <a:pt x="300" y="299"/>
                    </a:lnTo>
                    <a:lnTo>
                      <a:pt x="307" y="297"/>
                    </a:lnTo>
                    <a:lnTo>
                      <a:pt x="313" y="294"/>
                    </a:lnTo>
                    <a:lnTo>
                      <a:pt x="318" y="291"/>
                    </a:lnTo>
                    <a:lnTo>
                      <a:pt x="325" y="287"/>
                    </a:lnTo>
                    <a:lnTo>
                      <a:pt x="329" y="282"/>
                    </a:lnTo>
                    <a:lnTo>
                      <a:pt x="333" y="277"/>
                    </a:lnTo>
                    <a:lnTo>
                      <a:pt x="451" y="324"/>
                    </a:lnTo>
                    <a:lnTo>
                      <a:pt x="451" y="327"/>
                    </a:lnTo>
                    <a:lnTo>
                      <a:pt x="451" y="332"/>
                    </a:lnTo>
                    <a:lnTo>
                      <a:pt x="451" y="337"/>
                    </a:lnTo>
                    <a:lnTo>
                      <a:pt x="452" y="343"/>
                    </a:lnTo>
                    <a:lnTo>
                      <a:pt x="454" y="349"/>
                    </a:lnTo>
                    <a:lnTo>
                      <a:pt x="456" y="354"/>
                    </a:lnTo>
                    <a:lnTo>
                      <a:pt x="458" y="360"/>
                    </a:lnTo>
                    <a:lnTo>
                      <a:pt x="461" y="365"/>
                    </a:lnTo>
                    <a:lnTo>
                      <a:pt x="464" y="369"/>
                    </a:lnTo>
                    <a:lnTo>
                      <a:pt x="469" y="374"/>
                    </a:lnTo>
                    <a:lnTo>
                      <a:pt x="473" y="378"/>
                    </a:lnTo>
                    <a:lnTo>
                      <a:pt x="477" y="381"/>
                    </a:lnTo>
                    <a:lnTo>
                      <a:pt x="482" y="384"/>
                    </a:lnTo>
                    <a:lnTo>
                      <a:pt x="488" y="386"/>
                    </a:lnTo>
                    <a:lnTo>
                      <a:pt x="493" y="389"/>
                    </a:lnTo>
                    <a:lnTo>
                      <a:pt x="499" y="391"/>
                    </a:lnTo>
                    <a:lnTo>
                      <a:pt x="505" y="391"/>
                    </a:lnTo>
                    <a:lnTo>
                      <a:pt x="511" y="392"/>
                    </a:lnTo>
                    <a:lnTo>
                      <a:pt x="518" y="391"/>
                    </a:lnTo>
                    <a:lnTo>
                      <a:pt x="523" y="391"/>
                    </a:lnTo>
                    <a:lnTo>
                      <a:pt x="529" y="389"/>
                    </a:lnTo>
                    <a:lnTo>
                      <a:pt x="535" y="386"/>
                    </a:lnTo>
                    <a:lnTo>
                      <a:pt x="540" y="384"/>
                    </a:lnTo>
                    <a:lnTo>
                      <a:pt x="545" y="381"/>
                    </a:lnTo>
                    <a:lnTo>
                      <a:pt x="550" y="378"/>
                    </a:lnTo>
                    <a:lnTo>
                      <a:pt x="553" y="374"/>
                    </a:lnTo>
                    <a:lnTo>
                      <a:pt x="558" y="369"/>
                    </a:lnTo>
                    <a:lnTo>
                      <a:pt x="561" y="365"/>
                    </a:lnTo>
                    <a:lnTo>
                      <a:pt x="564" y="360"/>
                    </a:lnTo>
                    <a:lnTo>
                      <a:pt x="567" y="354"/>
                    </a:lnTo>
                    <a:lnTo>
                      <a:pt x="568" y="349"/>
                    </a:lnTo>
                    <a:lnTo>
                      <a:pt x="570" y="343"/>
                    </a:lnTo>
                    <a:lnTo>
                      <a:pt x="571" y="337"/>
                    </a:lnTo>
                    <a:lnTo>
                      <a:pt x="571" y="332"/>
                    </a:lnTo>
                    <a:lnTo>
                      <a:pt x="570" y="322"/>
                    </a:lnTo>
                    <a:lnTo>
                      <a:pt x="568" y="312"/>
                    </a:lnTo>
                    <a:lnTo>
                      <a:pt x="565" y="304"/>
                    </a:lnTo>
                    <a:lnTo>
                      <a:pt x="560" y="296"/>
                    </a:lnTo>
                    <a:lnTo>
                      <a:pt x="711" y="114"/>
                    </a:lnTo>
                    <a:lnTo>
                      <a:pt x="717" y="117"/>
                    </a:lnTo>
                    <a:lnTo>
                      <a:pt x="724" y="119"/>
                    </a:lnTo>
                    <a:lnTo>
                      <a:pt x="730" y="120"/>
                    </a:lnTo>
                    <a:lnTo>
                      <a:pt x="737" y="120"/>
                    </a:lnTo>
                    <a:lnTo>
                      <a:pt x="743" y="120"/>
                    </a:lnTo>
                    <a:lnTo>
                      <a:pt x="750" y="119"/>
                    </a:lnTo>
                    <a:lnTo>
                      <a:pt x="755" y="118"/>
                    </a:lnTo>
                    <a:lnTo>
                      <a:pt x="760" y="116"/>
                    </a:lnTo>
                    <a:lnTo>
                      <a:pt x="766" y="113"/>
                    </a:lnTo>
                    <a:lnTo>
                      <a:pt x="771" y="110"/>
                    </a:lnTo>
                    <a:lnTo>
                      <a:pt x="775" y="106"/>
                    </a:lnTo>
                    <a:lnTo>
                      <a:pt x="780" y="103"/>
                    </a:lnTo>
                    <a:lnTo>
                      <a:pt x="784" y="99"/>
                    </a:lnTo>
                    <a:lnTo>
                      <a:pt x="787" y="94"/>
                    </a:lnTo>
                    <a:lnTo>
                      <a:pt x="790" y="89"/>
                    </a:lnTo>
                    <a:lnTo>
                      <a:pt x="792" y="84"/>
                    </a:lnTo>
                    <a:lnTo>
                      <a:pt x="795" y="79"/>
                    </a:lnTo>
                    <a:lnTo>
                      <a:pt x="796" y="72"/>
                    </a:lnTo>
                    <a:lnTo>
                      <a:pt x="797" y="67"/>
                    </a:lnTo>
                    <a:lnTo>
                      <a:pt x="797" y="60"/>
                    </a:lnTo>
                    <a:lnTo>
                      <a:pt x="797" y="54"/>
                    </a:lnTo>
                    <a:lnTo>
                      <a:pt x="796" y="48"/>
                    </a:lnTo>
                    <a:lnTo>
                      <a:pt x="795" y="42"/>
                    </a:lnTo>
                    <a:lnTo>
                      <a:pt x="792" y="37"/>
                    </a:lnTo>
                    <a:lnTo>
                      <a:pt x="790" y="31"/>
                    </a:lnTo>
                    <a:lnTo>
                      <a:pt x="787" y="27"/>
                    </a:lnTo>
                    <a:lnTo>
                      <a:pt x="784" y="22"/>
                    </a:lnTo>
                    <a:lnTo>
                      <a:pt x="780" y="17"/>
                    </a:lnTo>
                    <a:lnTo>
                      <a:pt x="775" y="14"/>
                    </a:lnTo>
                    <a:lnTo>
                      <a:pt x="771" y="10"/>
                    </a:lnTo>
                    <a:lnTo>
                      <a:pt x="766" y="8"/>
                    </a:lnTo>
                    <a:lnTo>
                      <a:pt x="760" y="5"/>
                    </a:lnTo>
                    <a:lnTo>
                      <a:pt x="755" y="2"/>
                    </a:lnTo>
                    <a:lnTo>
                      <a:pt x="750" y="1"/>
                    </a:lnTo>
                    <a:lnTo>
                      <a:pt x="743" y="0"/>
                    </a:lnTo>
                    <a:lnTo>
                      <a:pt x="737" y="0"/>
                    </a:lnTo>
                    <a:lnTo>
                      <a:pt x="731" y="0"/>
                    </a:lnTo>
                    <a:lnTo>
                      <a:pt x="725" y="1"/>
                    </a:lnTo>
                    <a:lnTo>
                      <a:pt x="719" y="2"/>
                    </a:lnTo>
                    <a:lnTo>
                      <a:pt x="713" y="5"/>
                    </a:lnTo>
                    <a:lnTo>
                      <a:pt x="709" y="8"/>
                    </a:lnTo>
                    <a:lnTo>
                      <a:pt x="703" y="10"/>
                    </a:lnTo>
                    <a:lnTo>
                      <a:pt x="699" y="14"/>
                    </a:lnTo>
                    <a:lnTo>
                      <a:pt x="695" y="17"/>
                    </a:lnTo>
                    <a:lnTo>
                      <a:pt x="691" y="22"/>
                    </a:lnTo>
                    <a:lnTo>
                      <a:pt x="687" y="27"/>
                    </a:lnTo>
                    <a:lnTo>
                      <a:pt x="684" y="31"/>
                    </a:lnTo>
                    <a:lnTo>
                      <a:pt x="682" y="37"/>
                    </a:lnTo>
                    <a:lnTo>
                      <a:pt x="680" y="42"/>
                    </a:lnTo>
                    <a:lnTo>
                      <a:pt x="678" y="48"/>
                    </a:lnTo>
                    <a:lnTo>
                      <a:pt x="677" y="54"/>
                    </a:lnTo>
                    <a:lnTo>
                      <a:pt x="677" y="60"/>
                    </a:lnTo>
                    <a:lnTo>
                      <a:pt x="678" y="70"/>
                    </a:lnTo>
                    <a:lnTo>
                      <a:pt x="680" y="79"/>
                    </a:lnTo>
                    <a:lnTo>
                      <a:pt x="683" y="87"/>
                    </a:lnTo>
                    <a:lnTo>
                      <a:pt x="688" y="96"/>
                    </a:lnTo>
                    <a:lnTo>
                      <a:pt x="537" y="277"/>
                    </a:lnTo>
                    <a:lnTo>
                      <a:pt x="531" y="275"/>
                    </a:lnTo>
                    <a:lnTo>
                      <a:pt x="524" y="273"/>
                    </a:lnTo>
                    <a:lnTo>
                      <a:pt x="518" y="272"/>
                    </a:lnTo>
                    <a:lnTo>
                      <a:pt x="511" y="271"/>
                    </a:lnTo>
                    <a:lnTo>
                      <a:pt x="504" y="272"/>
                    </a:lnTo>
                    <a:lnTo>
                      <a:pt x="496" y="273"/>
                    </a:lnTo>
                    <a:lnTo>
                      <a:pt x="490" y="275"/>
                    </a:lnTo>
                    <a:lnTo>
                      <a:pt x="484" y="278"/>
                    </a:lnTo>
                    <a:lnTo>
                      <a:pt x="478" y="281"/>
                    </a:lnTo>
                    <a:lnTo>
                      <a:pt x="472" y="286"/>
                    </a:lnTo>
                    <a:lnTo>
                      <a:pt x="467" y="291"/>
                    </a:lnTo>
                    <a:lnTo>
                      <a:pt x="463" y="295"/>
                    </a:lnTo>
                    <a:lnTo>
                      <a:pt x="345" y="248"/>
                    </a:lnTo>
                    <a:lnTo>
                      <a:pt x="345" y="245"/>
                    </a:lnTo>
                    <a:lnTo>
                      <a:pt x="345" y="240"/>
                    </a:lnTo>
                    <a:lnTo>
                      <a:pt x="345" y="235"/>
                    </a:lnTo>
                    <a:lnTo>
                      <a:pt x="344" y="229"/>
                    </a:lnTo>
                    <a:lnTo>
                      <a:pt x="343" y="223"/>
                    </a:lnTo>
                    <a:lnTo>
                      <a:pt x="341" y="218"/>
                    </a:lnTo>
                    <a:lnTo>
                      <a:pt x="339" y="213"/>
                    </a:lnTo>
                    <a:lnTo>
                      <a:pt x="336" y="207"/>
                    </a:lnTo>
                    <a:lnTo>
                      <a:pt x="332" y="203"/>
                    </a:lnTo>
                    <a:lnTo>
                      <a:pt x="328" y="199"/>
                    </a:lnTo>
                    <a:lnTo>
                      <a:pt x="324" y="194"/>
                    </a:lnTo>
                    <a:lnTo>
                      <a:pt x="319" y="191"/>
                    </a:lnTo>
                    <a:lnTo>
                      <a:pt x="314" y="188"/>
                    </a:lnTo>
                    <a:lnTo>
                      <a:pt x="309" y="186"/>
                    </a:lnTo>
                    <a:lnTo>
                      <a:pt x="303" y="184"/>
                    </a:lnTo>
                    <a:lnTo>
                      <a:pt x="298" y="181"/>
                    </a:lnTo>
                    <a:lnTo>
                      <a:pt x="292" y="181"/>
                    </a:lnTo>
                    <a:lnTo>
                      <a:pt x="285" y="180"/>
                    </a:lnTo>
                    <a:lnTo>
                      <a:pt x="280" y="181"/>
                    </a:lnTo>
                    <a:lnTo>
                      <a:pt x="273" y="181"/>
                    </a:lnTo>
                    <a:lnTo>
                      <a:pt x="268" y="184"/>
                    </a:lnTo>
                    <a:lnTo>
                      <a:pt x="262" y="186"/>
                    </a:lnTo>
                    <a:lnTo>
                      <a:pt x="257" y="188"/>
                    </a:lnTo>
                    <a:lnTo>
                      <a:pt x="252" y="191"/>
                    </a:lnTo>
                    <a:lnTo>
                      <a:pt x="248" y="194"/>
                    </a:lnTo>
                    <a:lnTo>
                      <a:pt x="243" y="199"/>
                    </a:lnTo>
                    <a:lnTo>
                      <a:pt x="239" y="203"/>
                    </a:lnTo>
                    <a:lnTo>
                      <a:pt x="236" y="207"/>
                    </a:lnTo>
                    <a:lnTo>
                      <a:pt x="233" y="213"/>
                    </a:lnTo>
                    <a:lnTo>
                      <a:pt x="230" y="218"/>
                    </a:lnTo>
                    <a:lnTo>
                      <a:pt x="228" y="223"/>
                    </a:lnTo>
                    <a:lnTo>
                      <a:pt x="226" y="229"/>
                    </a:lnTo>
                    <a:lnTo>
                      <a:pt x="225" y="235"/>
                    </a:lnTo>
                    <a:lnTo>
                      <a:pt x="225" y="240"/>
                    </a:lnTo>
                    <a:lnTo>
                      <a:pt x="226" y="248"/>
                    </a:lnTo>
                    <a:lnTo>
                      <a:pt x="227" y="254"/>
                    </a:lnTo>
                    <a:lnTo>
                      <a:pt x="229" y="261"/>
                    </a:lnTo>
                    <a:lnTo>
                      <a:pt x="231" y="267"/>
                    </a:lnTo>
                    <a:lnTo>
                      <a:pt x="94" y="387"/>
                    </a:lnTo>
                    <a:lnTo>
                      <a:pt x="86" y="382"/>
                    </a:lnTo>
                    <a:lnTo>
                      <a:pt x="78" y="379"/>
                    </a:lnTo>
                    <a:lnTo>
                      <a:pt x="68" y="377"/>
                    </a:lnTo>
                    <a:lnTo>
                      <a:pt x="60" y="377"/>
                    </a:lnTo>
                    <a:lnTo>
                      <a:pt x="53" y="377"/>
                    </a:lnTo>
                    <a:lnTo>
                      <a:pt x="47" y="378"/>
                    </a:lnTo>
                    <a:lnTo>
                      <a:pt x="42" y="379"/>
                    </a:lnTo>
                    <a:lnTo>
                      <a:pt x="36" y="381"/>
                    </a:lnTo>
                    <a:lnTo>
                      <a:pt x="31" y="383"/>
                    </a:lnTo>
                    <a:lnTo>
                      <a:pt x="26" y="386"/>
                    </a:lnTo>
                    <a:lnTo>
                      <a:pt x="21" y="391"/>
                    </a:lnTo>
                    <a:lnTo>
                      <a:pt x="17" y="394"/>
                    </a:lnTo>
                    <a:lnTo>
                      <a:pt x="13" y="398"/>
                    </a:lnTo>
                    <a:lnTo>
                      <a:pt x="9" y="402"/>
                    </a:lnTo>
                    <a:lnTo>
                      <a:pt x="6" y="408"/>
                    </a:lnTo>
                    <a:lnTo>
                      <a:pt x="4" y="413"/>
                    </a:lnTo>
                    <a:lnTo>
                      <a:pt x="2" y="419"/>
                    </a:lnTo>
                    <a:lnTo>
                      <a:pt x="1" y="425"/>
                    </a:lnTo>
                    <a:lnTo>
                      <a:pt x="0" y="430"/>
                    </a:lnTo>
                    <a:lnTo>
                      <a:pt x="0" y="437"/>
                    </a:lnTo>
                    <a:lnTo>
                      <a:pt x="0" y="443"/>
                    </a:lnTo>
                    <a:lnTo>
                      <a:pt x="1" y="449"/>
                    </a:lnTo>
                    <a:lnTo>
                      <a:pt x="2" y="455"/>
                    </a:lnTo>
                    <a:lnTo>
                      <a:pt x="4" y="460"/>
                    </a:lnTo>
                    <a:lnTo>
                      <a:pt x="6" y="466"/>
                    </a:lnTo>
                    <a:lnTo>
                      <a:pt x="9" y="470"/>
                    </a:lnTo>
                    <a:lnTo>
                      <a:pt x="13" y="475"/>
                    </a:lnTo>
                    <a:lnTo>
                      <a:pt x="17" y="480"/>
                    </a:lnTo>
                    <a:lnTo>
                      <a:pt x="21" y="483"/>
                    </a:lnTo>
                    <a:lnTo>
                      <a:pt x="26" y="486"/>
                    </a:lnTo>
                    <a:lnTo>
                      <a:pt x="31" y="489"/>
                    </a:lnTo>
                    <a:lnTo>
                      <a:pt x="36" y="493"/>
                    </a:lnTo>
                    <a:lnTo>
                      <a:pt x="42" y="494"/>
                    </a:lnTo>
                    <a:lnTo>
                      <a:pt x="47" y="496"/>
                    </a:lnTo>
                    <a:lnTo>
                      <a:pt x="53" y="497"/>
                    </a:lnTo>
                    <a:lnTo>
                      <a:pt x="60" y="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en-US" sz="1350">
                  <a:solidFill>
                    <a:prstClr val="black"/>
                  </a:solidFill>
                  <a:latin typeface="Segoe UI Light"/>
                  <a:cs typeface="+mn-cs"/>
                </a:endParaRPr>
              </a:p>
            </p:txBody>
          </p:sp>
        </p:grpSp>
      </p:grpSp>
      <p:pic>
        <p:nvPicPr>
          <p:cNvPr id="19" name="Picture 18" descr="Letterhead"/>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9348" y="-21265"/>
            <a:ext cx="3308350" cy="1416050"/>
          </a:xfrm>
          <a:prstGeom prst="rect">
            <a:avLst/>
          </a:prstGeom>
          <a:noFill/>
        </p:spPr>
      </p:pic>
    </p:spTree>
    <p:extLst>
      <p:ext uri="{BB962C8B-B14F-4D97-AF65-F5344CB8AC3E}">
        <p14:creationId xmlns:p14="http://schemas.microsoft.com/office/powerpoint/2010/main" val="3919558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53" y="511026"/>
            <a:ext cx="8647112" cy="276225"/>
          </a:xfrm>
        </p:spPr>
        <p:txBody>
          <a:bodyPr/>
          <a:lstStyle/>
          <a:p>
            <a:r>
              <a:rPr lang="en-US" dirty="0" smtClean="0"/>
              <a:t>MINISTER’S KEY PRIORITIES HIGHLIGHTED</a:t>
            </a:r>
            <a:endParaRPr lang="en-ZA" dirty="0"/>
          </a:p>
        </p:txBody>
      </p:sp>
      <p:sp>
        <p:nvSpPr>
          <p:cNvPr id="3" name="Content Placeholder 2"/>
          <p:cNvSpPr>
            <a:spLocks noGrp="1"/>
          </p:cNvSpPr>
          <p:nvPr>
            <p:ph idx="1"/>
          </p:nvPr>
        </p:nvSpPr>
        <p:spPr>
          <a:xfrm>
            <a:off x="214687" y="838200"/>
            <a:ext cx="8700714" cy="5381473"/>
          </a:xfrm>
        </p:spPr>
        <p:txBody>
          <a:bodyPr/>
          <a:lstStyle/>
          <a:p>
            <a:pPr marL="358775" indent="-358775" algn="just">
              <a:lnSpc>
                <a:spcPct val="100000"/>
              </a:lnSpc>
            </a:pPr>
            <a:r>
              <a:rPr lang="en-US" sz="1300" dirty="0" smtClean="0"/>
              <a:t>Our plans should take into consideration the impact of Covid -19 ,budget constraints and the mandate of the Department. This session should prepare to deal with these eventualities.</a:t>
            </a:r>
          </a:p>
          <a:p>
            <a:pPr marL="358775" indent="-358775" algn="just">
              <a:lnSpc>
                <a:spcPct val="100000"/>
              </a:lnSpc>
            </a:pPr>
            <a:r>
              <a:rPr lang="en-US" sz="1300" dirty="0" smtClean="0"/>
              <a:t>We should respond to the </a:t>
            </a:r>
            <a:r>
              <a:rPr lang="en-US" sz="1300" dirty="0" smtClean="0">
                <a:solidFill>
                  <a:srgbClr val="FF0000"/>
                </a:solidFill>
              </a:rPr>
              <a:t>P</a:t>
            </a:r>
            <a:r>
              <a:rPr lang="en-US" sz="1300" dirty="0" smtClean="0"/>
              <a:t>resident’s call for us to instill the culture of entrepreneurship and self-sustainability using our training colleges.</a:t>
            </a:r>
          </a:p>
          <a:p>
            <a:pPr marL="358775" indent="-358775" algn="just">
              <a:lnSpc>
                <a:spcPct val="100000"/>
              </a:lnSpc>
            </a:pPr>
            <a:r>
              <a:rPr lang="en-US" sz="1300" dirty="0" smtClean="0"/>
              <a:t>DCS should  instill a </a:t>
            </a:r>
            <a:r>
              <a:rPr lang="en-US" sz="1300" dirty="0"/>
              <a:t>culture of </a:t>
            </a:r>
            <a:r>
              <a:rPr lang="en-US" sz="1300" dirty="0" smtClean="0"/>
              <a:t>accountability and discipline within </a:t>
            </a:r>
            <a:r>
              <a:rPr lang="en-US" sz="1300" dirty="0"/>
              <a:t>the </a:t>
            </a:r>
            <a:r>
              <a:rPr lang="en-US" sz="1300" dirty="0" smtClean="0"/>
              <a:t>Department</a:t>
            </a:r>
          </a:p>
          <a:p>
            <a:pPr marL="358775" indent="-358775" algn="just">
              <a:lnSpc>
                <a:spcPct val="100000"/>
              </a:lnSpc>
            </a:pPr>
            <a:r>
              <a:rPr lang="en-US" sz="1300" dirty="0" smtClean="0"/>
              <a:t>AGSA has earmarked the DCS </a:t>
            </a:r>
            <a:r>
              <a:rPr lang="en-US" sz="1300" dirty="0"/>
              <a:t>in which the Material Financial Loss against senior managers will be </a:t>
            </a:r>
            <a:r>
              <a:rPr lang="en-US" sz="1300" dirty="0" smtClean="0"/>
              <a:t>established. </a:t>
            </a:r>
          </a:p>
          <a:p>
            <a:pPr marL="358775" indent="-358775" algn="just">
              <a:lnSpc>
                <a:spcPct val="100000"/>
              </a:lnSpc>
            </a:pPr>
            <a:r>
              <a:rPr lang="en-US" sz="1300" dirty="0" smtClean="0"/>
              <a:t>AGSA reflected issues of compliance</a:t>
            </a:r>
            <a:r>
              <a:rPr lang="en-US" sz="1300" dirty="0"/>
              <a:t>, audit qualifications, Lack of Consequence Management, Inmate </a:t>
            </a:r>
            <a:r>
              <a:rPr lang="en-US" sz="1300" dirty="0" smtClean="0"/>
              <a:t>Management, irregular </a:t>
            </a:r>
            <a:r>
              <a:rPr lang="en-US" sz="1300" dirty="0"/>
              <a:t>expenditure, Information Communication </a:t>
            </a:r>
            <a:r>
              <a:rPr lang="en-US" sz="1300" dirty="0" smtClean="0"/>
              <a:t>Technology.</a:t>
            </a:r>
            <a:endParaRPr lang="en-US" sz="1300" dirty="0"/>
          </a:p>
          <a:p>
            <a:pPr marL="358775" indent="-358775" algn="just">
              <a:lnSpc>
                <a:spcPct val="100000"/>
              </a:lnSpc>
            </a:pPr>
            <a:r>
              <a:rPr lang="en-US" sz="1300" dirty="0" smtClean="0"/>
              <a:t>Delays </a:t>
            </a:r>
            <a:r>
              <a:rPr lang="en-US" sz="1300" dirty="0"/>
              <a:t>in filling key vacant positions, lack of </a:t>
            </a:r>
            <a:r>
              <a:rPr lang="en-US" sz="1300" dirty="0" smtClean="0"/>
              <a:t>adherence to </a:t>
            </a:r>
            <a:r>
              <a:rPr lang="en-US" sz="1300" dirty="0"/>
              <a:t>financial delegations in the department remain a </a:t>
            </a:r>
            <a:r>
              <a:rPr lang="en-US" sz="1300" dirty="0" smtClean="0"/>
              <a:t>challenge</a:t>
            </a:r>
            <a:endParaRPr lang="en-US" sz="1300" dirty="0" smtClean="0"/>
          </a:p>
          <a:p>
            <a:pPr marL="358775" indent="-358775" algn="just">
              <a:lnSpc>
                <a:spcPct val="100000"/>
              </a:lnSpc>
            </a:pPr>
            <a:r>
              <a:rPr lang="en-US" sz="1300" dirty="0"/>
              <a:t>Corruption </a:t>
            </a:r>
            <a:r>
              <a:rPr lang="en-US" sz="1300" dirty="0" smtClean="0"/>
              <a:t>impedes </a:t>
            </a:r>
            <a:r>
              <a:rPr lang="en-US" sz="1300" dirty="0"/>
              <a:t>the much needed </a:t>
            </a:r>
            <a:r>
              <a:rPr lang="en-US" sz="1300" dirty="0" smtClean="0"/>
              <a:t>econ</a:t>
            </a:r>
            <a:r>
              <a:rPr lang="en-US" sz="1300" dirty="0"/>
              <a:t>omic </a:t>
            </a:r>
            <a:r>
              <a:rPr lang="en-US" sz="1300" dirty="0" smtClean="0"/>
              <a:t>growth and jeopardize </a:t>
            </a:r>
            <a:r>
              <a:rPr lang="en-US" sz="1300" dirty="0"/>
              <a:t>our capacity to turn around the economy </a:t>
            </a:r>
            <a:endParaRPr lang="en-US" sz="1300" dirty="0" smtClean="0"/>
          </a:p>
          <a:p>
            <a:pPr marL="358775" indent="-358775" algn="just">
              <a:lnSpc>
                <a:spcPct val="100000"/>
              </a:lnSpc>
            </a:pPr>
            <a:r>
              <a:rPr lang="en-US" sz="1300" dirty="0" smtClean="0"/>
              <a:t>We </a:t>
            </a:r>
            <a:r>
              <a:rPr lang="en-US" sz="1300" dirty="0"/>
              <a:t>should operationalize a business entity that will enable us to realize self-sustainability</a:t>
            </a:r>
          </a:p>
          <a:p>
            <a:pPr marL="358775" indent="-358775" algn="just">
              <a:lnSpc>
                <a:spcPct val="100000"/>
              </a:lnSpc>
            </a:pPr>
            <a:r>
              <a:rPr lang="en-US" sz="1300" dirty="0" smtClean="0"/>
              <a:t>The </a:t>
            </a:r>
            <a:r>
              <a:rPr lang="en-US" sz="1300" dirty="0"/>
              <a:t>roadmap towards good governance and clean audit outcome should be at the </a:t>
            </a:r>
            <a:r>
              <a:rPr lang="en-US" sz="1300" dirty="0" smtClean="0"/>
              <a:t>center </a:t>
            </a:r>
            <a:r>
              <a:rPr lang="en-US" sz="1300" dirty="0"/>
              <a:t>of </a:t>
            </a:r>
            <a:r>
              <a:rPr lang="en-US" sz="1300" dirty="0" smtClean="0"/>
              <a:t>the Department’s  </a:t>
            </a:r>
            <a:r>
              <a:rPr lang="en-US" sz="1300" dirty="0"/>
              <a:t>plans.</a:t>
            </a:r>
            <a:endParaRPr lang="en-US" sz="1300" dirty="0" smtClean="0"/>
          </a:p>
          <a:p>
            <a:pPr marL="358775" indent="-358775" algn="just">
              <a:lnSpc>
                <a:spcPct val="100000"/>
              </a:lnSpc>
            </a:pPr>
            <a:r>
              <a:rPr lang="en-US" sz="1300" dirty="0" smtClean="0"/>
              <a:t>Acknowledged incremental </a:t>
            </a:r>
            <a:r>
              <a:rPr lang="en-US" sz="1300" dirty="0"/>
              <a:t>improvements in the performance of the Department</a:t>
            </a:r>
            <a:r>
              <a:rPr lang="en-US" sz="1300" dirty="0" smtClean="0"/>
              <a:t>, and we  </a:t>
            </a:r>
            <a:r>
              <a:rPr lang="en-US" sz="1300" dirty="0"/>
              <a:t>build from this good </a:t>
            </a:r>
            <a:r>
              <a:rPr lang="en-US" sz="1300" dirty="0" smtClean="0"/>
              <a:t>performance.</a:t>
            </a:r>
          </a:p>
          <a:p>
            <a:pPr marL="358775" indent="-358775" algn="just">
              <a:lnSpc>
                <a:spcPct val="100000"/>
              </a:lnSpc>
            </a:pPr>
            <a:r>
              <a:rPr lang="en-US" sz="1300" dirty="0" smtClean="0"/>
              <a:t>We should Increase our </a:t>
            </a:r>
            <a:r>
              <a:rPr lang="en-US" sz="1300" dirty="0"/>
              <a:t>revenue and productivity levels </a:t>
            </a:r>
            <a:r>
              <a:rPr lang="en-US" sz="1300" dirty="0" smtClean="0"/>
              <a:t>through our production workshops </a:t>
            </a:r>
          </a:p>
          <a:p>
            <a:pPr marL="358775" indent="-358775" algn="just">
              <a:lnSpc>
                <a:spcPct val="100000"/>
              </a:lnSpc>
            </a:pPr>
            <a:r>
              <a:rPr lang="en-US" sz="1300" dirty="0" smtClean="0"/>
              <a:t>The </a:t>
            </a:r>
            <a:r>
              <a:rPr lang="en-US" sz="1300" dirty="0"/>
              <a:t>self-sustainability model should be developed and prioritised. Our centres are theatres of operations, producing food and items that will create self-sustainability in the department. Deviation from this will not be tolerated</a:t>
            </a:r>
            <a:r>
              <a:rPr lang="en-US" sz="1300" dirty="0" smtClean="0"/>
              <a:t>.</a:t>
            </a:r>
            <a:endParaRPr lang="en-US" sz="1300" dirty="0"/>
          </a:p>
        </p:txBody>
      </p:sp>
    </p:spTree>
    <p:extLst>
      <p:ext uri="{BB962C8B-B14F-4D97-AF65-F5344CB8AC3E}">
        <p14:creationId xmlns:p14="http://schemas.microsoft.com/office/powerpoint/2010/main" val="2147603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87" y="576262"/>
            <a:ext cx="8647112" cy="276225"/>
          </a:xfrm>
        </p:spPr>
        <p:txBody>
          <a:bodyPr/>
          <a:lstStyle/>
          <a:p>
            <a:r>
              <a:rPr lang="en-US" dirty="0" smtClean="0"/>
              <a:t>MINISTER’S KEY PRIORITIES HIGHLIGHTED</a:t>
            </a:r>
            <a:endParaRPr lang="en-ZA" dirty="0"/>
          </a:p>
        </p:txBody>
      </p:sp>
      <p:sp>
        <p:nvSpPr>
          <p:cNvPr id="3" name="Content Placeholder 2"/>
          <p:cNvSpPr>
            <a:spLocks noGrp="1"/>
          </p:cNvSpPr>
          <p:nvPr>
            <p:ph idx="1"/>
          </p:nvPr>
        </p:nvSpPr>
        <p:spPr>
          <a:xfrm>
            <a:off x="91103" y="852487"/>
            <a:ext cx="8976697" cy="5752344"/>
          </a:xfrm>
        </p:spPr>
        <p:txBody>
          <a:bodyPr/>
          <a:lstStyle/>
          <a:p>
            <a:pPr marL="358775" indent="-358775" algn="just">
              <a:lnSpc>
                <a:spcPct val="120000"/>
              </a:lnSpc>
            </a:pPr>
            <a:r>
              <a:rPr lang="en-US" sz="1300" dirty="0" smtClean="0"/>
              <a:t>The </a:t>
            </a:r>
            <a:r>
              <a:rPr lang="en-US" sz="1300" dirty="0"/>
              <a:t>session must make and adopt firm resolutions, measureable outcomes and performance areas that will enable </a:t>
            </a:r>
            <a:r>
              <a:rPr lang="en-US" sz="1300" dirty="0" smtClean="0"/>
              <a:t>DCS to delivered </a:t>
            </a:r>
            <a:r>
              <a:rPr lang="en-US" sz="1300" dirty="0"/>
              <a:t>on our mandate. </a:t>
            </a:r>
            <a:endParaRPr lang="en-US" sz="1300" dirty="0" smtClean="0"/>
          </a:p>
          <a:p>
            <a:pPr marL="358775" indent="-358775" algn="just">
              <a:lnSpc>
                <a:spcPct val="120000"/>
              </a:lnSpc>
            </a:pPr>
            <a:r>
              <a:rPr lang="en-US" sz="1300" dirty="0"/>
              <a:t>Utilization of offender </a:t>
            </a:r>
            <a:r>
              <a:rPr lang="en-US" sz="1300" dirty="0" err="1" smtClean="0"/>
              <a:t>labour</a:t>
            </a:r>
            <a:r>
              <a:rPr lang="en-US" sz="1300" dirty="0" smtClean="0"/>
              <a:t> </a:t>
            </a:r>
            <a:r>
              <a:rPr lang="en-US" sz="1300" dirty="0"/>
              <a:t>in </a:t>
            </a:r>
            <a:r>
              <a:rPr lang="en-US" sz="1300" dirty="0" smtClean="0"/>
              <a:t>DCS infrastructure </a:t>
            </a:r>
            <a:r>
              <a:rPr lang="en-US" sz="1300" dirty="0"/>
              <a:t>maintenance should be prioritised. </a:t>
            </a:r>
            <a:r>
              <a:rPr lang="en-US" sz="1300" dirty="0" smtClean="0"/>
              <a:t>Increasing </a:t>
            </a:r>
            <a:r>
              <a:rPr lang="en-US" sz="1300" dirty="0"/>
              <a:t>revenue and productivity levels </a:t>
            </a:r>
          </a:p>
          <a:p>
            <a:pPr marL="358775" indent="-358775" algn="just">
              <a:lnSpc>
                <a:spcPct val="120000"/>
              </a:lnSpc>
            </a:pPr>
            <a:r>
              <a:rPr lang="en-US" sz="1300" dirty="0" smtClean="0"/>
              <a:t>Offender </a:t>
            </a:r>
            <a:r>
              <a:rPr lang="en-US" sz="1300" dirty="0"/>
              <a:t>L</a:t>
            </a:r>
            <a:r>
              <a:rPr lang="en-US" sz="1300" dirty="0" smtClean="0"/>
              <a:t>abour to be used in helping with </a:t>
            </a:r>
            <a:r>
              <a:rPr lang="en-US" sz="1300" dirty="0"/>
              <a:t>the building of sport </a:t>
            </a:r>
            <a:r>
              <a:rPr lang="en-US" sz="1300" dirty="0" smtClean="0"/>
              <a:t>facilities to help kids from impoverished communities to </a:t>
            </a:r>
            <a:r>
              <a:rPr lang="en-US" sz="1300" dirty="0"/>
              <a:t>have sports </a:t>
            </a:r>
            <a:r>
              <a:rPr lang="en-US" sz="1300" dirty="0" smtClean="0"/>
              <a:t>facilities, </a:t>
            </a:r>
          </a:p>
          <a:p>
            <a:pPr marL="358775" indent="-358775" algn="just">
              <a:lnSpc>
                <a:spcPct val="120000"/>
              </a:lnSpc>
            </a:pPr>
            <a:r>
              <a:rPr lang="en-US" sz="1300" dirty="0" smtClean="0"/>
              <a:t>Prioritise the repositioning of our infrastructure – as most of our facilities are at a dilapidated state</a:t>
            </a:r>
          </a:p>
          <a:p>
            <a:pPr marL="358775" indent="-358775" algn="just">
              <a:lnSpc>
                <a:spcPct val="120000"/>
              </a:lnSpc>
            </a:pPr>
            <a:r>
              <a:rPr lang="en-US" sz="1300" dirty="0" smtClean="0"/>
              <a:t>Finalisation of the DCS Organisational Structure is critical- the slow pace of </a:t>
            </a:r>
            <a:r>
              <a:rPr lang="en-US" sz="1300" dirty="0" err="1" smtClean="0"/>
              <a:t>finalising</a:t>
            </a:r>
            <a:r>
              <a:rPr lang="en-US" sz="1300" dirty="0" smtClean="0"/>
              <a:t> this a great concern.</a:t>
            </a:r>
          </a:p>
          <a:p>
            <a:pPr marL="358775" indent="-358775" algn="just">
              <a:lnSpc>
                <a:spcPct val="120000"/>
              </a:lnSpc>
            </a:pPr>
            <a:r>
              <a:rPr lang="en-US" sz="1300" dirty="0"/>
              <a:t>O</a:t>
            </a:r>
            <a:r>
              <a:rPr lang="en-US" sz="1300" dirty="0" smtClean="0"/>
              <a:t>ur </a:t>
            </a:r>
            <a:r>
              <a:rPr lang="en-US" sz="1300" dirty="0"/>
              <a:t>parole regime </a:t>
            </a:r>
            <a:r>
              <a:rPr lang="en-US" sz="1300" dirty="0" smtClean="0"/>
              <a:t>should adheres </a:t>
            </a:r>
            <a:r>
              <a:rPr lang="en-US" sz="1300" dirty="0"/>
              <a:t>to all </a:t>
            </a:r>
            <a:r>
              <a:rPr lang="en-US" sz="1300" dirty="0" smtClean="0"/>
              <a:t>processes and progress </a:t>
            </a:r>
            <a:r>
              <a:rPr lang="en-US" sz="1300" dirty="0"/>
              <a:t>on the work </a:t>
            </a:r>
            <a:r>
              <a:rPr lang="en-US" sz="1300" dirty="0" smtClean="0"/>
              <a:t>done. The reviewing of the </a:t>
            </a:r>
            <a:r>
              <a:rPr lang="en-US" sz="1300" dirty="0"/>
              <a:t>parole system must find reflection in the plans of the department going </a:t>
            </a:r>
            <a:r>
              <a:rPr lang="en-US" sz="1300" dirty="0" smtClean="0"/>
              <a:t>forward</a:t>
            </a:r>
          </a:p>
          <a:p>
            <a:pPr marL="358775" indent="-358775" algn="just">
              <a:lnSpc>
                <a:spcPct val="120000"/>
              </a:lnSpc>
            </a:pPr>
            <a:r>
              <a:rPr lang="en-US" sz="1300" dirty="0" smtClean="0"/>
              <a:t>He acknowledged the </a:t>
            </a:r>
            <a:r>
              <a:rPr lang="en-US" sz="1300" dirty="0"/>
              <a:t>good work that the </a:t>
            </a:r>
            <a:r>
              <a:rPr lang="en-US" sz="1300" dirty="0" smtClean="0"/>
              <a:t>Department </a:t>
            </a:r>
            <a:r>
              <a:rPr lang="en-US" sz="1300" dirty="0"/>
              <a:t>of Correctional Services has done in producing over three hundred thousand Face Masks </a:t>
            </a:r>
            <a:endParaRPr lang="en-US" sz="1300" dirty="0" smtClean="0"/>
          </a:p>
          <a:p>
            <a:pPr marL="358775" indent="-358775" algn="just">
              <a:lnSpc>
                <a:spcPct val="120000"/>
              </a:lnSpc>
            </a:pPr>
            <a:r>
              <a:rPr lang="en-US" sz="1300" dirty="0" smtClean="0"/>
              <a:t>Working closely with sister departments is critical</a:t>
            </a:r>
          </a:p>
          <a:p>
            <a:pPr marL="358775" indent="-358775" algn="just">
              <a:lnSpc>
                <a:spcPct val="120000"/>
              </a:lnSpc>
            </a:pPr>
            <a:r>
              <a:rPr lang="en-US" sz="1300" dirty="0" smtClean="0"/>
              <a:t>The </a:t>
            </a:r>
            <a:r>
              <a:rPr lang="en-US" sz="1300" dirty="0"/>
              <a:t>need to develop comprehensive and evidence-based criminal justice reform strategies, in order for them to be effective and sustainable, and the importance of harnessing public support for their implementation is critical.</a:t>
            </a:r>
            <a:endParaRPr lang="en-US" sz="1300" dirty="0" smtClean="0"/>
          </a:p>
          <a:p>
            <a:pPr marL="358775" indent="-358775" algn="just">
              <a:lnSpc>
                <a:spcPct val="120000"/>
              </a:lnSpc>
            </a:pPr>
            <a:r>
              <a:rPr lang="en-US" sz="1400" dirty="0"/>
              <a:t>W</a:t>
            </a:r>
            <a:r>
              <a:rPr lang="en-US" sz="1400" dirty="0" smtClean="0"/>
              <a:t>e </a:t>
            </a:r>
            <a:r>
              <a:rPr lang="en-US" sz="1400" dirty="0"/>
              <a:t>must be in a position to make a series of suggestions on how to improve the efficiency of the criminal justice </a:t>
            </a:r>
            <a:r>
              <a:rPr lang="en-US" sz="1400" dirty="0" smtClean="0"/>
              <a:t>system</a:t>
            </a:r>
            <a:endParaRPr lang="en-US" dirty="0" smtClean="0"/>
          </a:p>
        </p:txBody>
      </p:sp>
    </p:spTree>
    <p:extLst>
      <p:ext uri="{BB962C8B-B14F-4D97-AF65-F5344CB8AC3E}">
        <p14:creationId xmlns:p14="http://schemas.microsoft.com/office/powerpoint/2010/main" val="68489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87" y="576262"/>
            <a:ext cx="8647112" cy="276225"/>
          </a:xfrm>
        </p:spPr>
        <p:txBody>
          <a:bodyPr/>
          <a:lstStyle/>
          <a:p>
            <a:r>
              <a:rPr lang="en-US" dirty="0" smtClean="0"/>
              <a:t>DEPUTY MINISTER’S KEY PRIORITIES HIGHLIGHTED</a:t>
            </a:r>
            <a:endParaRPr lang="en-ZA" dirty="0"/>
          </a:p>
        </p:txBody>
      </p:sp>
      <p:sp>
        <p:nvSpPr>
          <p:cNvPr id="3" name="Content Placeholder 2"/>
          <p:cNvSpPr>
            <a:spLocks noGrp="1"/>
          </p:cNvSpPr>
          <p:nvPr>
            <p:ph idx="1"/>
          </p:nvPr>
        </p:nvSpPr>
        <p:spPr>
          <a:xfrm>
            <a:off x="229241" y="1066800"/>
            <a:ext cx="8776913" cy="9704195"/>
          </a:xfrm>
        </p:spPr>
        <p:txBody>
          <a:bodyPr/>
          <a:lstStyle/>
          <a:p>
            <a:r>
              <a:rPr lang="en-US" sz="1800" dirty="0" smtClean="0">
                <a:solidFill>
                  <a:srgbClr val="000000"/>
                </a:solidFill>
              </a:rPr>
              <a:t>Covid-19  </a:t>
            </a:r>
            <a:r>
              <a:rPr lang="en-US" dirty="0">
                <a:solidFill>
                  <a:srgbClr val="000000"/>
                </a:solidFill>
              </a:rPr>
              <a:t>has taken a heavy toll on the health of our </a:t>
            </a:r>
            <a:r>
              <a:rPr lang="en-US" dirty="0" smtClean="0">
                <a:solidFill>
                  <a:srgbClr val="000000"/>
                </a:solidFill>
              </a:rPr>
              <a:t>officials /inmates, </a:t>
            </a:r>
            <a:r>
              <a:rPr lang="en-US" dirty="0">
                <a:solidFill>
                  <a:srgbClr val="000000"/>
                </a:solidFill>
              </a:rPr>
              <a:t>our families and our society at large. </a:t>
            </a:r>
            <a:endParaRPr lang="en-US" dirty="0" smtClean="0">
              <a:solidFill>
                <a:srgbClr val="000000"/>
              </a:solidFill>
            </a:endParaRPr>
          </a:p>
          <a:p>
            <a:r>
              <a:rPr lang="en-US" dirty="0" smtClean="0"/>
              <a:t>Managing </a:t>
            </a:r>
            <a:r>
              <a:rPr lang="en-US" dirty="0"/>
              <a:t>COVID-19 requires a comprehensive governmental and societal </a:t>
            </a:r>
            <a:r>
              <a:rPr lang="en-US" dirty="0" smtClean="0"/>
              <a:t>approach until </a:t>
            </a:r>
            <a:r>
              <a:rPr lang="en-US" dirty="0"/>
              <a:t>effective and accessible vaccine is discovered, the spread of COVID-19 remains a high </a:t>
            </a:r>
            <a:r>
              <a:rPr lang="en-US" dirty="0" smtClean="0"/>
              <a:t>risk.</a:t>
            </a:r>
          </a:p>
          <a:p>
            <a:r>
              <a:rPr lang="en-US" dirty="0" smtClean="0"/>
              <a:t>DCS should continue to</a:t>
            </a:r>
            <a:r>
              <a:rPr lang="en-US" strike="sngStrike" dirty="0" smtClean="0">
                <a:solidFill>
                  <a:srgbClr val="FF0000"/>
                </a:solidFill>
              </a:rPr>
              <a:t> </a:t>
            </a:r>
            <a:r>
              <a:rPr lang="en-US" dirty="0" smtClean="0"/>
              <a:t>remember </a:t>
            </a:r>
            <a:r>
              <a:rPr lang="en-US" dirty="0"/>
              <a:t>76 DCS officials and 57 inmates who died due to </a:t>
            </a:r>
            <a:r>
              <a:rPr lang="en-US" dirty="0" smtClean="0"/>
              <a:t>COVID-19 and also honour </a:t>
            </a:r>
            <a:r>
              <a:rPr lang="en-US" dirty="0"/>
              <a:t>those DCS women who perished as a result of Gender-Based Violence and </a:t>
            </a:r>
            <a:r>
              <a:rPr lang="en-US" dirty="0" err="1" smtClean="0"/>
              <a:t>Femicide</a:t>
            </a:r>
            <a:endParaRPr lang="en-US" dirty="0" smtClean="0"/>
          </a:p>
          <a:p>
            <a:r>
              <a:rPr lang="en-US" dirty="0" smtClean="0"/>
              <a:t>We should develop </a:t>
            </a:r>
            <a:r>
              <a:rPr lang="en-US" dirty="0"/>
              <a:t>creative ways to improve service delivery and do more with little or no </a:t>
            </a:r>
            <a:r>
              <a:rPr lang="en-US" dirty="0" smtClean="0"/>
              <a:t>resources . </a:t>
            </a:r>
          </a:p>
          <a:p>
            <a:r>
              <a:rPr lang="en-US" dirty="0" smtClean="0"/>
              <a:t>Building effective </a:t>
            </a:r>
            <a:r>
              <a:rPr lang="en-US" dirty="0"/>
              <a:t>partnerships with all </a:t>
            </a:r>
            <a:r>
              <a:rPr lang="en-US" dirty="0" smtClean="0"/>
              <a:t>relevant stakeholders is key during this challenging period</a:t>
            </a:r>
          </a:p>
          <a:p>
            <a:r>
              <a:rPr lang="en-US" dirty="0" smtClean="0"/>
              <a:t>There is a need </a:t>
            </a:r>
            <a:r>
              <a:rPr lang="en-US" dirty="0"/>
              <a:t>to step up our efforts to train custodial officials whose work is to facilitate programmes and to participate in actual correctional programmes of rehabilitation of the </a:t>
            </a:r>
            <a:r>
              <a:rPr lang="en-US" dirty="0" smtClean="0"/>
              <a:t>offenders</a:t>
            </a:r>
            <a:r>
              <a:rPr lang="en-US" dirty="0"/>
              <a:t>, e.g. Education, skills development, sport and </a:t>
            </a:r>
            <a:r>
              <a:rPr lang="en-US" dirty="0" smtClean="0"/>
              <a:t>recreation amongst others.</a:t>
            </a:r>
          </a:p>
          <a:p>
            <a:r>
              <a:rPr lang="en-US" dirty="0"/>
              <a:t>Our production workshops </a:t>
            </a:r>
            <a:r>
              <a:rPr lang="en-US" dirty="0" smtClean="0"/>
              <a:t>continue </a:t>
            </a:r>
            <a:r>
              <a:rPr lang="en-US" dirty="0"/>
              <a:t>to provide skills and create conducive grounds of work opportunities for </a:t>
            </a:r>
            <a:r>
              <a:rPr lang="en-US" dirty="0" smtClean="0"/>
              <a:t>ex-offenders to ensure self-reliance </a:t>
            </a:r>
            <a:r>
              <a:rPr lang="en-US" dirty="0"/>
              <a:t>and </a:t>
            </a:r>
            <a:r>
              <a:rPr lang="en-US" dirty="0" smtClean="0"/>
              <a:t>jobs-creation</a:t>
            </a:r>
          </a:p>
          <a:p>
            <a:r>
              <a:rPr lang="en-US" dirty="0" smtClean="0"/>
              <a:t>Dilapidation of our infrastructure and lack </a:t>
            </a:r>
            <a:r>
              <a:rPr lang="en-US" dirty="0"/>
              <a:t>of maintenance of the offices, facilities and houses where our officials </a:t>
            </a:r>
            <a:r>
              <a:rPr lang="en-US" dirty="0" smtClean="0"/>
              <a:t>reside   remains a challenge </a:t>
            </a:r>
            <a:endParaRPr lang="en-US" dirty="0" smtClean="0"/>
          </a:p>
          <a:p>
            <a:pPr marL="358775" indent="-358775" algn="just">
              <a:lnSpc>
                <a:spcPct val="120000"/>
              </a:lnSpc>
            </a:pPr>
            <a:endParaRPr lang="en-US" dirty="0"/>
          </a:p>
          <a:p>
            <a:pPr marL="358775" indent="-358775" algn="just">
              <a:lnSpc>
                <a:spcPct val="120000"/>
              </a:lnSpc>
            </a:pPr>
            <a:endParaRPr lang="en-US" dirty="0" smtClean="0"/>
          </a:p>
          <a:p>
            <a:pPr marL="358775" indent="-358775" algn="just">
              <a:lnSpc>
                <a:spcPct val="120000"/>
              </a:lnSpc>
            </a:pPr>
            <a:endParaRPr lang="en-US" dirty="0"/>
          </a:p>
          <a:p>
            <a:pPr marL="358775" indent="-358775" algn="just">
              <a:lnSpc>
                <a:spcPct val="120000"/>
              </a:lnSpc>
            </a:pPr>
            <a:endParaRPr lang="en-US" dirty="0" smtClean="0"/>
          </a:p>
          <a:p>
            <a:pPr marL="358775" indent="-358775" algn="just">
              <a:lnSpc>
                <a:spcPct val="120000"/>
              </a:lnSpc>
            </a:pPr>
            <a:endParaRPr lang="en-US" dirty="0"/>
          </a:p>
          <a:p>
            <a:pPr marL="358775" indent="-358775" algn="just">
              <a:lnSpc>
                <a:spcPct val="120000"/>
              </a:lnSpc>
            </a:pPr>
            <a:endParaRPr lang="en-US" dirty="0" smtClean="0"/>
          </a:p>
          <a:p>
            <a:pPr marL="358775" indent="-358775" algn="just">
              <a:lnSpc>
                <a:spcPct val="120000"/>
              </a:lnSpc>
            </a:pPr>
            <a:endParaRPr lang="en-US" dirty="0"/>
          </a:p>
          <a:p>
            <a:pPr marL="358775" indent="-358775" algn="just">
              <a:lnSpc>
                <a:spcPct val="120000"/>
              </a:lnSpc>
            </a:pPr>
            <a:endParaRPr lang="en-US" dirty="0" smtClean="0"/>
          </a:p>
        </p:txBody>
      </p:sp>
    </p:spTree>
    <p:extLst>
      <p:ext uri="{BB962C8B-B14F-4D97-AF65-F5344CB8AC3E}">
        <p14:creationId xmlns:p14="http://schemas.microsoft.com/office/powerpoint/2010/main" val="1980618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87" y="576262"/>
            <a:ext cx="8647112" cy="276225"/>
          </a:xfrm>
        </p:spPr>
        <p:txBody>
          <a:bodyPr/>
          <a:lstStyle/>
          <a:p>
            <a:r>
              <a:rPr lang="en-US" dirty="0" smtClean="0"/>
              <a:t>DEPUTY MINISTER’S KEY PRIORITIES HIGHLIGHTED</a:t>
            </a:r>
            <a:endParaRPr lang="en-ZA" dirty="0"/>
          </a:p>
        </p:txBody>
      </p:sp>
      <p:sp>
        <p:nvSpPr>
          <p:cNvPr id="3" name="Content Placeholder 2"/>
          <p:cNvSpPr>
            <a:spLocks noGrp="1"/>
          </p:cNvSpPr>
          <p:nvPr>
            <p:ph idx="1"/>
          </p:nvPr>
        </p:nvSpPr>
        <p:spPr>
          <a:xfrm>
            <a:off x="229241" y="878507"/>
            <a:ext cx="8776913" cy="5958554"/>
          </a:xfrm>
        </p:spPr>
        <p:txBody>
          <a:bodyPr/>
          <a:lstStyle/>
          <a:p>
            <a:pPr marL="358775" indent="-358775" algn="just">
              <a:lnSpc>
                <a:spcPct val="100000"/>
              </a:lnSpc>
            </a:pPr>
            <a:r>
              <a:rPr lang="en-US" dirty="0"/>
              <a:t>Criminal </a:t>
            </a:r>
            <a:r>
              <a:rPr lang="en-US" dirty="0"/>
              <a:t>and gang related activities in our society are planned inside our facilities and executed in our </a:t>
            </a:r>
            <a:r>
              <a:rPr lang="en-US" dirty="0"/>
              <a:t>communities and this is concerning.</a:t>
            </a:r>
          </a:p>
          <a:p>
            <a:pPr marL="358775" indent="-358775" algn="just">
              <a:lnSpc>
                <a:spcPct val="100000"/>
              </a:lnSpc>
            </a:pPr>
            <a:r>
              <a:rPr lang="en-US" dirty="0"/>
              <a:t>More focus should be given to the victims as there is some perception within our communities that we give more focus on the </a:t>
            </a:r>
            <a:r>
              <a:rPr lang="en-US" dirty="0" smtClean="0"/>
              <a:t>offenders</a:t>
            </a:r>
          </a:p>
          <a:p>
            <a:pPr marL="358775" indent="-358775" algn="just">
              <a:lnSpc>
                <a:spcPct val="100000"/>
              </a:lnSpc>
            </a:pPr>
            <a:r>
              <a:rPr lang="en-US" dirty="0"/>
              <a:t>E</a:t>
            </a:r>
            <a:r>
              <a:rPr lang="en-US" dirty="0" smtClean="0"/>
              <a:t>nsure </a:t>
            </a:r>
            <a:r>
              <a:rPr lang="en-US" dirty="0"/>
              <a:t>traditional </a:t>
            </a:r>
            <a:r>
              <a:rPr lang="en-US" dirty="0" smtClean="0"/>
              <a:t>leaders participation in RJs programmes and </a:t>
            </a:r>
            <a:r>
              <a:rPr lang="en-US" dirty="0"/>
              <a:t>the elements of our African cultures should be accommodated. </a:t>
            </a:r>
            <a:endParaRPr lang="en-US" dirty="0"/>
          </a:p>
          <a:p>
            <a:pPr marL="358775" indent="-358775" algn="just">
              <a:lnSpc>
                <a:spcPct val="100000"/>
              </a:lnSpc>
            </a:pPr>
            <a:r>
              <a:rPr lang="en-US" dirty="0"/>
              <a:t> Special </a:t>
            </a:r>
            <a:r>
              <a:rPr lang="en-US" dirty="0"/>
              <a:t>Remission of sentences </a:t>
            </a:r>
            <a:r>
              <a:rPr lang="en-US" dirty="0"/>
              <a:t>contributed in reduction of overcrowding to 28%. </a:t>
            </a:r>
          </a:p>
          <a:p>
            <a:pPr marL="358775" indent="-358775" algn="just">
              <a:lnSpc>
                <a:spcPct val="100000"/>
              </a:lnSpc>
            </a:pPr>
            <a:r>
              <a:rPr lang="en-US" dirty="0"/>
              <a:t>The </a:t>
            </a:r>
            <a:r>
              <a:rPr lang="en-US" dirty="0"/>
              <a:t>COVID-19 Parole Dispensation also helped to reduce overcrowding to 15.09%.</a:t>
            </a:r>
            <a:endParaRPr lang="en-US" dirty="0"/>
          </a:p>
          <a:p>
            <a:pPr marL="358775" indent="-358775" algn="just">
              <a:lnSpc>
                <a:spcPct val="100000"/>
              </a:lnSpc>
            </a:pPr>
            <a:r>
              <a:rPr lang="en-US" dirty="0"/>
              <a:t>The smuggling of contrabands, cell phones and dangerous weapons by our </a:t>
            </a:r>
            <a:r>
              <a:rPr lang="en-US" dirty="0"/>
              <a:t>officials is concerning</a:t>
            </a:r>
          </a:p>
          <a:p>
            <a:pPr marL="358775" indent="-358775" algn="just">
              <a:lnSpc>
                <a:spcPct val="100000"/>
              </a:lnSpc>
            </a:pPr>
            <a:r>
              <a:rPr lang="en-US" dirty="0"/>
              <a:t>There should be an improvement in the working </a:t>
            </a:r>
            <a:r>
              <a:rPr lang="en-US" dirty="0"/>
              <a:t>relations between the DCS and Judicial Inspectorate on Correctional Services (</a:t>
            </a:r>
            <a:r>
              <a:rPr lang="en-US" dirty="0"/>
              <a:t>JICS. </a:t>
            </a:r>
          </a:p>
          <a:p>
            <a:pPr marL="358775" indent="-358775" algn="just">
              <a:lnSpc>
                <a:spcPct val="100000"/>
              </a:lnSpc>
            </a:pPr>
            <a:r>
              <a:rPr lang="en-US" dirty="0"/>
              <a:t>T</a:t>
            </a:r>
            <a:r>
              <a:rPr lang="en-US" dirty="0"/>
              <a:t>here </a:t>
            </a:r>
            <a:r>
              <a:rPr lang="en-US" dirty="0"/>
              <a:t>must be one Bi-monthly Meeting between the Regional Commissioners and </a:t>
            </a:r>
            <a:r>
              <a:rPr lang="en-US" dirty="0"/>
              <a:t>JICS and the </a:t>
            </a:r>
            <a:r>
              <a:rPr lang="en-US" dirty="0"/>
              <a:t>minutes and reports of those meetings must be shared with the Ministry</a:t>
            </a:r>
            <a:r>
              <a:rPr lang="en-US" dirty="0"/>
              <a:t>.</a:t>
            </a:r>
          </a:p>
          <a:p>
            <a:pPr marL="358775" indent="-358775" algn="just">
              <a:lnSpc>
                <a:spcPct val="100000"/>
              </a:lnSpc>
            </a:pPr>
            <a:r>
              <a:rPr lang="en-US" dirty="0"/>
              <a:t>There should be forum </a:t>
            </a:r>
            <a:r>
              <a:rPr lang="en-US" dirty="0"/>
              <a:t>with JICS and the National Commissioner </a:t>
            </a:r>
            <a:r>
              <a:rPr lang="en-US" dirty="0"/>
              <a:t>which should include </a:t>
            </a:r>
            <a:r>
              <a:rPr lang="en-US" dirty="0"/>
              <a:t>the </a:t>
            </a:r>
            <a:r>
              <a:rPr lang="en-US" dirty="0"/>
              <a:t>CDCs to </a:t>
            </a:r>
            <a:r>
              <a:rPr lang="en-US" dirty="0"/>
              <a:t>focus on policy related matters and matters that could not be resolved </a:t>
            </a:r>
            <a:r>
              <a:rPr lang="en-US" dirty="0"/>
              <a:t>between RCs and JICS</a:t>
            </a:r>
            <a:r>
              <a:rPr lang="en-US" dirty="0" smtClean="0"/>
              <a:t>.</a:t>
            </a:r>
            <a:endParaRPr lang="en-US" dirty="0" smtClean="0"/>
          </a:p>
        </p:txBody>
      </p:sp>
    </p:spTree>
    <p:extLst>
      <p:ext uri="{BB962C8B-B14F-4D97-AF65-F5344CB8AC3E}">
        <p14:creationId xmlns:p14="http://schemas.microsoft.com/office/powerpoint/2010/main" val="267639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87" y="576262"/>
            <a:ext cx="8647112" cy="276225"/>
          </a:xfrm>
        </p:spPr>
        <p:txBody>
          <a:bodyPr/>
          <a:lstStyle/>
          <a:p>
            <a:r>
              <a:rPr lang="en-US" dirty="0" smtClean="0"/>
              <a:t>DEPUTY MINISTER’S KEY PRIORITIES HIGHLIGHTED</a:t>
            </a:r>
            <a:endParaRPr lang="en-ZA" dirty="0"/>
          </a:p>
        </p:txBody>
      </p:sp>
      <p:sp>
        <p:nvSpPr>
          <p:cNvPr id="3" name="Content Placeholder 2"/>
          <p:cNvSpPr>
            <a:spLocks noGrp="1"/>
          </p:cNvSpPr>
          <p:nvPr>
            <p:ph idx="1"/>
          </p:nvPr>
        </p:nvSpPr>
        <p:spPr>
          <a:xfrm>
            <a:off x="229241" y="878507"/>
            <a:ext cx="8776913" cy="5761577"/>
          </a:xfrm>
        </p:spPr>
        <p:txBody>
          <a:bodyPr/>
          <a:lstStyle/>
          <a:p>
            <a:pPr marL="358775" indent="-358775" algn="just">
              <a:lnSpc>
                <a:spcPct val="120000"/>
              </a:lnSpc>
            </a:pPr>
            <a:r>
              <a:rPr lang="en-US" dirty="0" smtClean="0"/>
              <a:t>The </a:t>
            </a:r>
            <a:r>
              <a:rPr lang="en-US" dirty="0"/>
              <a:t>audit outcome of the Department of Correctional Services DCS remains </a:t>
            </a:r>
            <a:r>
              <a:rPr lang="en-US" dirty="0"/>
              <a:t>unchanged which is concerning </a:t>
            </a:r>
            <a:endParaRPr lang="en-US" dirty="0"/>
          </a:p>
          <a:p>
            <a:pPr marL="358775" indent="-358775" algn="just">
              <a:lnSpc>
                <a:spcPct val="120000"/>
              </a:lnSpc>
            </a:pPr>
            <a:r>
              <a:rPr lang="en-US" dirty="0"/>
              <a:t>The proposed DCS Trading Entity for self-sufficiency and revenue generation has not been done</a:t>
            </a:r>
            <a:r>
              <a:rPr lang="en-US" dirty="0" smtClean="0"/>
              <a:t>.</a:t>
            </a:r>
          </a:p>
          <a:p>
            <a:pPr marL="358775" indent="-358775" algn="just">
              <a:lnSpc>
                <a:spcPct val="120000"/>
              </a:lnSpc>
            </a:pPr>
            <a:r>
              <a:rPr lang="en-US" dirty="0"/>
              <a:t>The Inventory of the DCS Immovable Asserts, such as farms, land mass, workshops and equipment is not fully known by the Department. This ought to be corrected and this Inventory it must be </a:t>
            </a:r>
            <a:r>
              <a:rPr lang="en-US" dirty="0" smtClean="0"/>
              <a:t>automated</a:t>
            </a:r>
          </a:p>
          <a:p>
            <a:pPr marL="358775" indent="-358775" algn="just">
              <a:lnSpc>
                <a:spcPct val="120000"/>
              </a:lnSpc>
            </a:pPr>
            <a:r>
              <a:rPr lang="en-US" dirty="0" smtClean="0"/>
              <a:t>As long as our Macro </a:t>
            </a:r>
            <a:r>
              <a:rPr lang="en-US" dirty="0"/>
              <a:t>and Micro Structure remain at an embryonic </a:t>
            </a:r>
            <a:r>
              <a:rPr lang="en-US" dirty="0" smtClean="0"/>
              <a:t>stage, </a:t>
            </a:r>
            <a:r>
              <a:rPr lang="en-US" dirty="0"/>
              <a:t>we will not able finalise a proper Service Delivery Model that conforms to our </a:t>
            </a:r>
            <a:r>
              <a:rPr lang="en-US" dirty="0" smtClean="0"/>
              <a:t>mandate.</a:t>
            </a:r>
          </a:p>
          <a:p>
            <a:pPr marL="358775" indent="-358775" algn="just">
              <a:lnSpc>
                <a:spcPct val="120000"/>
              </a:lnSpc>
            </a:pPr>
            <a:r>
              <a:rPr lang="en-US" dirty="0" smtClean="0"/>
              <a:t>This </a:t>
            </a:r>
            <a:r>
              <a:rPr lang="en-US" dirty="0"/>
              <a:t>Strategic Planning Session should not become one of those occasions that are made to tick the boxes and sign the register</a:t>
            </a:r>
            <a:r>
              <a:rPr lang="en-US" dirty="0" smtClean="0"/>
              <a:t>.</a:t>
            </a:r>
          </a:p>
          <a:p>
            <a:pPr marL="358775" indent="-358775" algn="just">
              <a:lnSpc>
                <a:spcPct val="120000"/>
              </a:lnSpc>
            </a:pPr>
            <a:r>
              <a:rPr lang="en-US" dirty="0" smtClean="0"/>
              <a:t>The session should </a:t>
            </a:r>
            <a:r>
              <a:rPr lang="en-US" dirty="0"/>
              <a:t>unleash a leap forward in the manner is needed to implement our strategic obligations and to speed up service delivery for peaceful, stable and safer South Africa.</a:t>
            </a:r>
          </a:p>
          <a:p>
            <a:pPr marL="358775" indent="-358775" algn="just">
              <a:lnSpc>
                <a:spcPct val="120000"/>
              </a:lnSpc>
            </a:pPr>
            <a:endParaRPr lang="en-US" dirty="0" smtClean="0"/>
          </a:p>
        </p:txBody>
      </p:sp>
    </p:spTree>
    <p:extLst>
      <p:ext uri="{BB962C8B-B14F-4D97-AF65-F5344CB8AC3E}">
        <p14:creationId xmlns:p14="http://schemas.microsoft.com/office/powerpoint/2010/main" val="489597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lide1 Template_1.2_bac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1234528" y="271596"/>
            <a:ext cx="4522887" cy="707894"/>
          </a:xfrm>
          <a:prstGeom prst="rect">
            <a:avLst/>
          </a:prstGeom>
          <a:noFill/>
        </p:spPr>
        <p:txBody>
          <a:bodyPr wrap="square" rtlCol="0">
            <a:spAutoFit/>
          </a:bodyPr>
          <a:lstStyle/>
          <a:p>
            <a:pPr defTabSz="457200" fontAlgn="auto">
              <a:spcBef>
                <a:spcPts val="0"/>
              </a:spcBef>
              <a:spcAft>
                <a:spcPts val="0"/>
              </a:spcAft>
            </a:pPr>
            <a:r>
              <a:rPr lang="en-US" sz="4000" dirty="0" smtClean="0">
                <a:solidFill>
                  <a:prstClr val="white"/>
                </a:solidFill>
                <a:latin typeface="Calibri"/>
                <a:cs typeface="Arial Black"/>
              </a:rPr>
              <a:t>Thank You</a:t>
            </a:r>
            <a:endParaRPr lang="en-US" sz="4000" dirty="0">
              <a:solidFill>
                <a:prstClr val="white"/>
              </a:solidFill>
              <a:latin typeface="Calibri"/>
              <a:cs typeface="Arial Black"/>
            </a:endParaRPr>
          </a:p>
        </p:txBody>
      </p:sp>
      <p:sp>
        <p:nvSpPr>
          <p:cNvPr id="13" name="TextBox 12"/>
          <p:cNvSpPr txBox="1"/>
          <p:nvPr/>
        </p:nvSpPr>
        <p:spPr>
          <a:xfrm>
            <a:off x="1079500" y="423996"/>
            <a:ext cx="6338176" cy="1323439"/>
          </a:xfrm>
          <a:prstGeom prst="rect">
            <a:avLst/>
          </a:prstGeom>
          <a:noFill/>
        </p:spPr>
        <p:txBody>
          <a:bodyPr wrap="square" rtlCol="0">
            <a:spAutoFit/>
          </a:bodyPr>
          <a:lstStyle/>
          <a:p>
            <a:pPr algn="ctr" defTabSz="457200" fontAlgn="auto">
              <a:spcBef>
                <a:spcPts val="0"/>
              </a:spcBef>
              <a:spcAft>
                <a:spcPts val="0"/>
              </a:spcAft>
            </a:pPr>
            <a:r>
              <a:rPr lang="en-ZA" sz="2000" b="1" dirty="0">
                <a:solidFill>
                  <a:srgbClr val="005300"/>
                </a:solidFill>
                <a:latin typeface="Calibri"/>
                <a:cs typeface="Arial Black"/>
              </a:rPr>
              <a:t>THANK YOU</a:t>
            </a:r>
          </a:p>
          <a:p>
            <a:pPr algn="ctr" defTabSz="457200" fontAlgn="auto">
              <a:spcBef>
                <a:spcPts val="0"/>
              </a:spcBef>
              <a:spcAft>
                <a:spcPts val="0"/>
              </a:spcAft>
            </a:pPr>
            <a:endParaRPr lang="en-ZA" sz="2000" b="1" dirty="0">
              <a:solidFill>
                <a:srgbClr val="005300"/>
              </a:solidFill>
              <a:latin typeface="Calibri"/>
              <a:cs typeface="Arial Black"/>
            </a:endParaRPr>
          </a:p>
          <a:p>
            <a:pPr algn="ctr" defTabSz="457200" fontAlgn="auto">
              <a:spcBef>
                <a:spcPts val="0"/>
              </a:spcBef>
              <a:spcAft>
                <a:spcPts val="0"/>
              </a:spcAft>
            </a:pPr>
            <a:r>
              <a:rPr lang="en-ZA" sz="2000" b="1" dirty="0">
                <a:solidFill>
                  <a:srgbClr val="005300"/>
                </a:solidFill>
                <a:latin typeface="Calibri"/>
                <a:cs typeface="Arial Black"/>
              </a:rPr>
              <a:t>STRIVING FOR A SOUTH AFRICA IN WHICH PEOPLE ARE AND FEEL SAFE</a:t>
            </a:r>
          </a:p>
        </p:txBody>
      </p:sp>
    </p:spTree>
    <p:extLst>
      <p:ext uri="{BB962C8B-B14F-4D97-AF65-F5344CB8AC3E}">
        <p14:creationId xmlns:p14="http://schemas.microsoft.com/office/powerpoint/2010/main" val="374697411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3_Blank">
  <a:themeElements>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1_Blank">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Custom 125">
      <a:dk1>
        <a:sysClr val="windowText" lastClr="000000"/>
      </a:dk1>
      <a:lt1>
        <a:sysClr val="window" lastClr="FFFFFF"/>
      </a:lt1>
      <a:dk2>
        <a:srgbClr val="3F3F3F"/>
      </a:dk2>
      <a:lt2>
        <a:srgbClr val="E7E6E6"/>
      </a:lt2>
      <a:accent1>
        <a:srgbClr val="DC1532"/>
      </a:accent1>
      <a:accent2>
        <a:srgbClr val="0052C2"/>
      </a:accent2>
      <a:accent3>
        <a:srgbClr val="0073CF"/>
      </a:accent3>
      <a:accent4>
        <a:srgbClr val="F2F2F2"/>
      </a:accent4>
      <a:accent5>
        <a:srgbClr val="DC1532"/>
      </a:accent5>
      <a:accent6>
        <a:srgbClr val="0052C2"/>
      </a:accent6>
      <a:hlink>
        <a:srgbClr val="0563C1"/>
      </a:hlink>
      <a:folHlink>
        <a:srgbClr val="954F72"/>
      </a:folHlink>
    </a:clrScheme>
    <a:fontScheme name="Modern 01">
      <a:majorFont>
        <a:latin typeface="Century Gothic"/>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37355</TotalTime>
  <Words>1059</Words>
  <Application>Microsoft Office PowerPoint</Application>
  <PresentationFormat>On-screen Show (4:3)</PresentationFormat>
  <Paragraphs>69</Paragraphs>
  <Slides>7</Slides>
  <Notes>6</Notes>
  <HiddenSlides>0</HiddenSlides>
  <MMClips>0</MMClips>
  <ScaleCrop>false</ScaleCrop>
  <HeadingPairs>
    <vt:vector size="6" baseType="variant">
      <vt:variant>
        <vt:lpstr>Theme</vt:lpstr>
      </vt:variant>
      <vt:variant>
        <vt:i4>3</vt:i4>
      </vt:variant>
      <vt:variant>
        <vt:lpstr>Embedded OLE Servers</vt:lpstr>
      </vt:variant>
      <vt:variant>
        <vt:i4>0</vt:i4>
      </vt:variant>
      <vt:variant>
        <vt:lpstr>Slide Titles</vt:lpstr>
      </vt:variant>
      <vt:variant>
        <vt:i4>7</vt:i4>
      </vt:variant>
    </vt:vector>
  </HeadingPairs>
  <TitlesOfParts>
    <vt:vector size="10" baseType="lpstr">
      <vt:lpstr>3_Blank</vt:lpstr>
      <vt:lpstr>11_Blank</vt:lpstr>
      <vt:lpstr>1_Office Theme</vt:lpstr>
      <vt:lpstr>PowerPoint Presentation</vt:lpstr>
      <vt:lpstr>MINISTER’S KEY PRIORITIES HIGHLIGHTED</vt:lpstr>
      <vt:lpstr>MINISTER’S KEY PRIORITIES HIGHLIGHTED</vt:lpstr>
      <vt:lpstr>DEPUTY MINISTER’S KEY PRIORITIES HIGHLIGHTED</vt:lpstr>
      <vt:lpstr>DEPUTY MINISTER’S KEY PRIORITIES HIGHLIGHTED</vt:lpstr>
      <vt:lpstr>DEPUTY MINISTER’S KEY PRIORITIES HIGHLIGHTED</vt:lpstr>
      <vt:lpstr>PowerPoint Presentation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high level vision will be developed which will determine the required operating model…  Scope will include all core elements of DCS</dc:title>
  <dc:creator>Rowan Smyth</dc:creator>
  <cp:lastModifiedBy>Ntungufhadzeni Mafenya</cp:lastModifiedBy>
  <cp:revision>4807</cp:revision>
  <cp:lastPrinted>2020-11-06T12:34:40Z</cp:lastPrinted>
  <dcterms:created xsi:type="dcterms:W3CDTF">2011-05-16T12:44:01Z</dcterms:created>
  <dcterms:modified xsi:type="dcterms:W3CDTF">2020-11-25T16:13:35Z</dcterms:modified>
</cp:coreProperties>
</file>