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49"/>
  </p:notesMasterIdLst>
  <p:sldIdLst>
    <p:sldId id="257" r:id="rId4"/>
    <p:sldId id="330" r:id="rId5"/>
    <p:sldId id="321" r:id="rId6"/>
    <p:sldId id="292" r:id="rId7"/>
    <p:sldId id="319" r:id="rId8"/>
    <p:sldId id="322" r:id="rId9"/>
    <p:sldId id="267" r:id="rId10"/>
    <p:sldId id="268" r:id="rId11"/>
    <p:sldId id="323" r:id="rId12"/>
    <p:sldId id="270" r:id="rId13"/>
    <p:sldId id="271" r:id="rId14"/>
    <p:sldId id="289" r:id="rId15"/>
    <p:sldId id="334" r:id="rId16"/>
    <p:sldId id="337" r:id="rId17"/>
    <p:sldId id="336" r:id="rId18"/>
    <p:sldId id="332" r:id="rId19"/>
    <p:sldId id="338" r:id="rId20"/>
    <p:sldId id="333" r:id="rId21"/>
    <p:sldId id="274" r:id="rId22"/>
    <p:sldId id="326" r:id="rId23"/>
    <p:sldId id="304" r:id="rId24"/>
    <p:sldId id="305" r:id="rId25"/>
    <p:sldId id="306" r:id="rId26"/>
    <p:sldId id="307" r:id="rId27"/>
    <p:sldId id="308" r:id="rId28"/>
    <p:sldId id="309" r:id="rId29"/>
    <p:sldId id="329" r:id="rId30"/>
    <p:sldId id="311" r:id="rId31"/>
    <p:sldId id="327" r:id="rId32"/>
    <p:sldId id="312" r:id="rId33"/>
    <p:sldId id="313" r:id="rId34"/>
    <p:sldId id="314" r:id="rId35"/>
    <p:sldId id="317" r:id="rId36"/>
    <p:sldId id="318" r:id="rId37"/>
    <p:sldId id="291" r:id="rId38"/>
    <p:sldId id="299" r:id="rId39"/>
    <p:sldId id="261" r:id="rId40"/>
    <p:sldId id="300" r:id="rId41"/>
    <p:sldId id="298" r:id="rId42"/>
    <p:sldId id="302" r:id="rId43"/>
    <p:sldId id="262" r:id="rId44"/>
    <p:sldId id="265" r:id="rId45"/>
    <p:sldId id="293" r:id="rId46"/>
    <p:sldId id="263" r:id="rId47"/>
    <p:sldId id="264"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9BC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0" autoAdjust="0"/>
  </p:normalViewPr>
  <p:slideViewPr>
    <p:cSldViewPr snapToGrid="0">
      <p:cViewPr>
        <p:scale>
          <a:sx n="80" d="100"/>
          <a:sy n="80" d="100"/>
        </p:scale>
        <p:origin x="-684" y="-72"/>
      </p:cViewPr>
      <p:guideLst>
        <p:guide orient="horz" pos="2160"/>
        <p:guide pos="2880"/>
      </p:guideLst>
    </p:cSldViewPr>
  </p:slideViewPr>
  <p:notesTextViewPr>
    <p:cViewPr>
      <p:scale>
        <a:sx n="1" d="1"/>
        <a:sy n="1" d="1"/>
      </p:scale>
      <p:origin x="0" y="0"/>
    </p:cViewPr>
  </p:notesTextViewPr>
  <p:sorterViewPr>
    <p:cViewPr>
      <p:scale>
        <a:sx n="100" d="100"/>
        <a:sy n="100" d="100"/>
      </p:scale>
      <p:origin x="0" y="1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13E01-DA70-45AA-B2D6-233D77B6D4D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ZA"/>
        </a:p>
      </dgm:t>
    </dgm:pt>
    <dgm:pt modelId="{A95A17AC-A21E-46AF-9604-B87E8039CB2B}">
      <dgm:prSet phldrT="[Text]"/>
      <dgm:spPr/>
      <dgm:t>
        <a:bodyPr/>
        <a:lstStyle/>
        <a:p>
          <a:r>
            <a:rPr lang="en-ZA" dirty="0" smtClean="0"/>
            <a:t>HRM</a:t>
          </a:r>
        </a:p>
        <a:p>
          <a:r>
            <a:rPr lang="en-ZA" dirty="0" smtClean="0"/>
            <a:t>1</a:t>
          </a:r>
          <a:r>
            <a:rPr lang="en-ZA" baseline="30000" dirty="0" smtClean="0"/>
            <a:t>st</a:t>
          </a:r>
          <a:r>
            <a:rPr lang="en-ZA" dirty="0" smtClean="0"/>
            <a:t>Q</a:t>
          </a:r>
          <a:endParaRPr lang="en-ZA" dirty="0"/>
        </a:p>
      </dgm:t>
    </dgm:pt>
    <dgm:pt modelId="{83330E64-2A4C-46E9-AEC3-626979224272}" type="parTrans" cxnId="{E7F44F0E-D1DE-403B-B9F2-C41E9DA6410D}">
      <dgm:prSet/>
      <dgm:spPr/>
      <dgm:t>
        <a:bodyPr/>
        <a:lstStyle/>
        <a:p>
          <a:endParaRPr lang="en-ZA"/>
        </a:p>
      </dgm:t>
    </dgm:pt>
    <dgm:pt modelId="{A17750BB-87DA-4899-9311-A859C20FF796}" type="sibTrans" cxnId="{E7F44F0E-D1DE-403B-B9F2-C41E9DA6410D}">
      <dgm:prSet/>
      <dgm:spPr/>
      <dgm:t>
        <a:bodyPr/>
        <a:lstStyle/>
        <a:p>
          <a:endParaRPr lang="en-ZA"/>
        </a:p>
      </dgm:t>
    </dgm:pt>
    <dgm:pt modelId="{8EEE5670-7CDB-442D-B88E-74BFACA48B6F}">
      <dgm:prSet phldrT="[Text]"/>
      <dgm:spPr/>
      <dgm:t>
        <a:bodyPr/>
        <a:lstStyle/>
        <a:p>
          <a:r>
            <a:rPr lang="en-ZA" dirty="0" smtClean="0"/>
            <a:t>ER </a:t>
          </a:r>
        </a:p>
        <a:p>
          <a:r>
            <a:rPr lang="en-ZA" dirty="0" smtClean="0"/>
            <a:t>2st Q</a:t>
          </a:r>
          <a:endParaRPr lang="en-ZA" dirty="0"/>
        </a:p>
      </dgm:t>
    </dgm:pt>
    <dgm:pt modelId="{DF23D2BF-F27B-4E6C-B436-C3E723A333BC}" type="parTrans" cxnId="{182891AC-081A-4BB6-9F90-596D060712F6}">
      <dgm:prSet/>
      <dgm:spPr/>
      <dgm:t>
        <a:bodyPr/>
        <a:lstStyle/>
        <a:p>
          <a:endParaRPr lang="en-ZA"/>
        </a:p>
      </dgm:t>
    </dgm:pt>
    <dgm:pt modelId="{FA2AD881-48B8-4D22-BB32-8F26CC69CDF6}" type="sibTrans" cxnId="{182891AC-081A-4BB6-9F90-596D060712F6}">
      <dgm:prSet/>
      <dgm:spPr/>
      <dgm:t>
        <a:bodyPr/>
        <a:lstStyle/>
        <a:p>
          <a:endParaRPr lang="en-ZA"/>
        </a:p>
      </dgm:t>
    </dgm:pt>
    <dgm:pt modelId="{067DDD9D-8BC6-45CC-990A-723EB397470D}">
      <dgm:prSet phldrT="[Text]"/>
      <dgm:spPr/>
      <dgm:t>
        <a:bodyPr/>
        <a:lstStyle/>
        <a:p>
          <a:r>
            <a:rPr lang="en-ZA" dirty="0" smtClean="0"/>
            <a:t>HRD</a:t>
          </a:r>
        </a:p>
        <a:p>
          <a:r>
            <a:rPr lang="en-ZA" dirty="0" smtClean="0"/>
            <a:t>3</a:t>
          </a:r>
          <a:r>
            <a:rPr lang="en-ZA" baseline="30000" dirty="0" smtClean="0"/>
            <a:t>RD</a:t>
          </a:r>
          <a:r>
            <a:rPr lang="en-ZA" dirty="0" smtClean="0"/>
            <a:t> Q</a:t>
          </a:r>
          <a:endParaRPr lang="en-ZA" dirty="0"/>
        </a:p>
      </dgm:t>
    </dgm:pt>
    <dgm:pt modelId="{6E20A15E-48FD-4741-AB18-412EEA91A4A8}" type="parTrans" cxnId="{C4C92034-DD88-4245-B3CB-4B41A111D0F1}">
      <dgm:prSet/>
      <dgm:spPr/>
      <dgm:t>
        <a:bodyPr/>
        <a:lstStyle/>
        <a:p>
          <a:endParaRPr lang="en-ZA"/>
        </a:p>
      </dgm:t>
    </dgm:pt>
    <dgm:pt modelId="{E743F3C6-2739-4F34-AEF1-279CC9026409}" type="sibTrans" cxnId="{C4C92034-DD88-4245-B3CB-4B41A111D0F1}">
      <dgm:prSet/>
      <dgm:spPr/>
      <dgm:t>
        <a:bodyPr/>
        <a:lstStyle/>
        <a:p>
          <a:endParaRPr lang="en-ZA"/>
        </a:p>
      </dgm:t>
    </dgm:pt>
    <dgm:pt modelId="{490B4F7F-C9E5-412C-B688-43E1E6790322}">
      <dgm:prSet/>
      <dgm:spPr/>
      <dgm:t>
        <a:bodyPr/>
        <a:lstStyle/>
        <a:p>
          <a:r>
            <a:rPr lang="en-ZA" dirty="0" smtClean="0"/>
            <a:t>EHW</a:t>
          </a:r>
        </a:p>
        <a:p>
          <a:r>
            <a:rPr lang="en-ZA" dirty="0" smtClean="0"/>
            <a:t>4</a:t>
          </a:r>
          <a:r>
            <a:rPr lang="en-ZA" baseline="30000" dirty="0" smtClean="0"/>
            <a:t>TH</a:t>
          </a:r>
          <a:r>
            <a:rPr lang="en-ZA" dirty="0" smtClean="0"/>
            <a:t> Q</a:t>
          </a:r>
          <a:endParaRPr lang="en-ZA" dirty="0"/>
        </a:p>
      </dgm:t>
    </dgm:pt>
    <dgm:pt modelId="{D4F2D390-5800-4DAB-8743-58342205C843}" type="parTrans" cxnId="{9518E96D-264A-46BC-9612-81ACDE9781FE}">
      <dgm:prSet/>
      <dgm:spPr/>
      <dgm:t>
        <a:bodyPr/>
        <a:lstStyle/>
        <a:p>
          <a:endParaRPr lang="en-ZA"/>
        </a:p>
      </dgm:t>
    </dgm:pt>
    <dgm:pt modelId="{E3F1CA15-5BCF-4607-B45A-FC1E7830D849}" type="sibTrans" cxnId="{9518E96D-264A-46BC-9612-81ACDE9781FE}">
      <dgm:prSet/>
      <dgm:spPr/>
      <dgm:t>
        <a:bodyPr/>
        <a:lstStyle/>
        <a:p>
          <a:endParaRPr lang="en-ZA"/>
        </a:p>
      </dgm:t>
    </dgm:pt>
    <dgm:pt modelId="{E88E4F5C-75DE-43AB-B7D6-0C12B84BB630}">
      <dgm:prSet/>
      <dgm:spPr/>
      <dgm:t>
        <a:bodyPr/>
        <a:lstStyle/>
        <a:p>
          <a:endParaRPr lang="en-ZA" dirty="0"/>
        </a:p>
      </dgm:t>
    </dgm:pt>
    <dgm:pt modelId="{B548D308-2ED6-45CD-BCA4-F38C219ABBCA}" type="parTrans" cxnId="{D60319B9-1F95-427C-B872-3D5FA8C9754A}">
      <dgm:prSet/>
      <dgm:spPr/>
      <dgm:t>
        <a:bodyPr/>
        <a:lstStyle/>
        <a:p>
          <a:endParaRPr lang="en-ZA"/>
        </a:p>
      </dgm:t>
    </dgm:pt>
    <dgm:pt modelId="{DC439F3D-77D9-4DA5-A676-950FEF8EA18C}" type="sibTrans" cxnId="{D60319B9-1F95-427C-B872-3D5FA8C9754A}">
      <dgm:prSet/>
      <dgm:spPr/>
      <dgm:t>
        <a:bodyPr/>
        <a:lstStyle/>
        <a:p>
          <a:endParaRPr lang="en-ZA"/>
        </a:p>
      </dgm:t>
    </dgm:pt>
    <dgm:pt modelId="{35CB6C7B-EA20-4A6B-B849-25FDEA22B2EA}" type="pres">
      <dgm:prSet presAssocID="{08213E01-DA70-45AA-B2D6-233D77B6D4D3}" presName="arrowDiagram" presStyleCnt="0">
        <dgm:presLayoutVars>
          <dgm:chMax val="5"/>
          <dgm:dir/>
          <dgm:resizeHandles val="exact"/>
        </dgm:presLayoutVars>
      </dgm:prSet>
      <dgm:spPr/>
      <dgm:t>
        <a:bodyPr/>
        <a:lstStyle/>
        <a:p>
          <a:endParaRPr lang="en-ZA"/>
        </a:p>
      </dgm:t>
    </dgm:pt>
    <dgm:pt modelId="{8EF7E7E6-631D-476D-9B80-CE86F820AAE0}" type="pres">
      <dgm:prSet presAssocID="{08213E01-DA70-45AA-B2D6-233D77B6D4D3}" presName="arrow" presStyleLbl="bgShp" presStyleIdx="0" presStyleCnt="1"/>
      <dgm:spPr/>
    </dgm:pt>
    <dgm:pt modelId="{F112FB9D-1739-403A-989B-646C39635C5E}" type="pres">
      <dgm:prSet presAssocID="{08213E01-DA70-45AA-B2D6-233D77B6D4D3}" presName="arrowDiagram5" presStyleCnt="0"/>
      <dgm:spPr/>
    </dgm:pt>
    <dgm:pt modelId="{0E035436-C197-455A-8206-7621FC06B377}" type="pres">
      <dgm:prSet presAssocID="{A95A17AC-A21E-46AF-9604-B87E8039CB2B}" presName="bullet5a" presStyleLbl="node1" presStyleIdx="0" presStyleCnt="5"/>
      <dgm:spPr/>
    </dgm:pt>
    <dgm:pt modelId="{FB88B060-AA0F-46C8-8CB3-D0C2E6B52C97}" type="pres">
      <dgm:prSet presAssocID="{A95A17AC-A21E-46AF-9604-B87E8039CB2B}" presName="textBox5a" presStyleLbl="revTx" presStyleIdx="0" presStyleCnt="5">
        <dgm:presLayoutVars>
          <dgm:bulletEnabled val="1"/>
        </dgm:presLayoutVars>
      </dgm:prSet>
      <dgm:spPr/>
      <dgm:t>
        <a:bodyPr/>
        <a:lstStyle/>
        <a:p>
          <a:endParaRPr lang="en-ZA"/>
        </a:p>
      </dgm:t>
    </dgm:pt>
    <dgm:pt modelId="{3154EE8E-420B-4DD6-A8AF-37591DD354DF}" type="pres">
      <dgm:prSet presAssocID="{8EEE5670-7CDB-442D-B88E-74BFACA48B6F}" presName="bullet5b" presStyleLbl="node1" presStyleIdx="1" presStyleCnt="5"/>
      <dgm:spPr/>
    </dgm:pt>
    <dgm:pt modelId="{3021A306-9A48-4925-894E-1A43F6FFEA17}" type="pres">
      <dgm:prSet presAssocID="{8EEE5670-7CDB-442D-B88E-74BFACA48B6F}" presName="textBox5b" presStyleLbl="revTx" presStyleIdx="1" presStyleCnt="5">
        <dgm:presLayoutVars>
          <dgm:bulletEnabled val="1"/>
        </dgm:presLayoutVars>
      </dgm:prSet>
      <dgm:spPr/>
      <dgm:t>
        <a:bodyPr/>
        <a:lstStyle/>
        <a:p>
          <a:endParaRPr lang="en-ZA"/>
        </a:p>
      </dgm:t>
    </dgm:pt>
    <dgm:pt modelId="{AB427175-7D60-4B1B-9D3B-17F88BC08795}" type="pres">
      <dgm:prSet presAssocID="{067DDD9D-8BC6-45CC-990A-723EB397470D}" presName="bullet5c" presStyleLbl="node1" presStyleIdx="2" presStyleCnt="5"/>
      <dgm:spPr/>
    </dgm:pt>
    <dgm:pt modelId="{30D9CE38-20ED-4D96-BF3A-686E2E2EEDA3}" type="pres">
      <dgm:prSet presAssocID="{067DDD9D-8BC6-45CC-990A-723EB397470D}" presName="textBox5c" presStyleLbl="revTx" presStyleIdx="2" presStyleCnt="5">
        <dgm:presLayoutVars>
          <dgm:bulletEnabled val="1"/>
        </dgm:presLayoutVars>
      </dgm:prSet>
      <dgm:spPr/>
      <dgm:t>
        <a:bodyPr/>
        <a:lstStyle/>
        <a:p>
          <a:endParaRPr lang="en-ZA"/>
        </a:p>
      </dgm:t>
    </dgm:pt>
    <dgm:pt modelId="{B5D6B613-81A2-4431-A80C-1B078D2E0A21}" type="pres">
      <dgm:prSet presAssocID="{490B4F7F-C9E5-412C-B688-43E1E6790322}" presName="bullet5d" presStyleLbl="node1" presStyleIdx="3" presStyleCnt="5" custLinFactNeighborX="19258" custLinFactNeighborY="367"/>
      <dgm:spPr/>
    </dgm:pt>
    <dgm:pt modelId="{6E65DC96-3A8D-4E22-A8BF-D061C08C03AB}" type="pres">
      <dgm:prSet presAssocID="{490B4F7F-C9E5-412C-B688-43E1E6790322}" presName="textBox5d" presStyleLbl="revTx" presStyleIdx="3" presStyleCnt="5">
        <dgm:presLayoutVars>
          <dgm:bulletEnabled val="1"/>
        </dgm:presLayoutVars>
      </dgm:prSet>
      <dgm:spPr/>
      <dgm:t>
        <a:bodyPr/>
        <a:lstStyle/>
        <a:p>
          <a:endParaRPr lang="en-ZA"/>
        </a:p>
      </dgm:t>
    </dgm:pt>
    <dgm:pt modelId="{2AF550A4-AECD-479F-BCD0-6D191EE685DC}" type="pres">
      <dgm:prSet presAssocID="{E88E4F5C-75DE-43AB-B7D6-0C12B84BB630}" presName="bullet5e" presStyleLbl="node1" presStyleIdx="4" presStyleCnt="5"/>
      <dgm:spPr/>
    </dgm:pt>
    <dgm:pt modelId="{096039AD-0160-43B3-9181-61877DB573CA}" type="pres">
      <dgm:prSet presAssocID="{E88E4F5C-75DE-43AB-B7D6-0C12B84BB630}" presName="textBox5e" presStyleLbl="revTx" presStyleIdx="4" presStyleCnt="5">
        <dgm:presLayoutVars>
          <dgm:bulletEnabled val="1"/>
        </dgm:presLayoutVars>
      </dgm:prSet>
      <dgm:spPr/>
      <dgm:t>
        <a:bodyPr/>
        <a:lstStyle/>
        <a:p>
          <a:endParaRPr lang="en-ZA"/>
        </a:p>
      </dgm:t>
    </dgm:pt>
  </dgm:ptLst>
  <dgm:cxnLst>
    <dgm:cxn modelId="{7F25CB49-721A-4D23-B041-52F9E433356A}" type="presOf" srcId="{A95A17AC-A21E-46AF-9604-B87E8039CB2B}" destId="{FB88B060-AA0F-46C8-8CB3-D0C2E6B52C97}" srcOrd="0" destOrd="0" presId="urn:microsoft.com/office/officeart/2005/8/layout/arrow2"/>
    <dgm:cxn modelId="{9FC1B890-8D1C-455C-B15B-CA952B280760}" type="presOf" srcId="{8EEE5670-7CDB-442D-B88E-74BFACA48B6F}" destId="{3021A306-9A48-4925-894E-1A43F6FFEA17}" srcOrd="0" destOrd="0" presId="urn:microsoft.com/office/officeart/2005/8/layout/arrow2"/>
    <dgm:cxn modelId="{9518E96D-264A-46BC-9612-81ACDE9781FE}" srcId="{08213E01-DA70-45AA-B2D6-233D77B6D4D3}" destId="{490B4F7F-C9E5-412C-B688-43E1E6790322}" srcOrd="3" destOrd="0" parTransId="{D4F2D390-5800-4DAB-8743-58342205C843}" sibTransId="{E3F1CA15-5BCF-4607-B45A-FC1E7830D849}"/>
    <dgm:cxn modelId="{5066638D-8A5B-4671-9244-7EE8760117D1}" type="presOf" srcId="{E88E4F5C-75DE-43AB-B7D6-0C12B84BB630}" destId="{096039AD-0160-43B3-9181-61877DB573CA}" srcOrd="0" destOrd="0" presId="urn:microsoft.com/office/officeart/2005/8/layout/arrow2"/>
    <dgm:cxn modelId="{E7F44F0E-D1DE-403B-B9F2-C41E9DA6410D}" srcId="{08213E01-DA70-45AA-B2D6-233D77B6D4D3}" destId="{A95A17AC-A21E-46AF-9604-B87E8039CB2B}" srcOrd="0" destOrd="0" parTransId="{83330E64-2A4C-46E9-AEC3-626979224272}" sibTransId="{A17750BB-87DA-4899-9311-A859C20FF796}"/>
    <dgm:cxn modelId="{182891AC-081A-4BB6-9F90-596D060712F6}" srcId="{08213E01-DA70-45AA-B2D6-233D77B6D4D3}" destId="{8EEE5670-7CDB-442D-B88E-74BFACA48B6F}" srcOrd="1" destOrd="0" parTransId="{DF23D2BF-F27B-4E6C-B436-C3E723A333BC}" sibTransId="{FA2AD881-48B8-4D22-BB32-8F26CC69CDF6}"/>
    <dgm:cxn modelId="{D60319B9-1F95-427C-B872-3D5FA8C9754A}" srcId="{08213E01-DA70-45AA-B2D6-233D77B6D4D3}" destId="{E88E4F5C-75DE-43AB-B7D6-0C12B84BB630}" srcOrd="4" destOrd="0" parTransId="{B548D308-2ED6-45CD-BCA4-F38C219ABBCA}" sibTransId="{DC439F3D-77D9-4DA5-A676-950FEF8EA18C}"/>
    <dgm:cxn modelId="{E5E22FBD-87C6-466C-899B-C5B704A1CA02}" type="presOf" srcId="{490B4F7F-C9E5-412C-B688-43E1E6790322}" destId="{6E65DC96-3A8D-4E22-A8BF-D061C08C03AB}" srcOrd="0" destOrd="0" presId="urn:microsoft.com/office/officeart/2005/8/layout/arrow2"/>
    <dgm:cxn modelId="{B6A4DDF4-522D-4634-AEFF-617D116E6432}" type="presOf" srcId="{067DDD9D-8BC6-45CC-990A-723EB397470D}" destId="{30D9CE38-20ED-4D96-BF3A-686E2E2EEDA3}" srcOrd="0" destOrd="0" presId="urn:microsoft.com/office/officeart/2005/8/layout/arrow2"/>
    <dgm:cxn modelId="{875B34FC-35AA-4E7F-A8F3-541F112A77E7}" type="presOf" srcId="{08213E01-DA70-45AA-B2D6-233D77B6D4D3}" destId="{35CB6C7B-EA20-4A6B-B849-25FDEA22B2EA}" srcOrd="0" destOrd="0" presId="urn:microsoft.com/office/officeart/2005/8/layout/arrow2"/>
    <dgm:cxn modelId="{C4C92034-DD88-4245-B3CB-4B41A111D0F1}" srcId="{08213E01-DA70-45AA-B2D6-233D77B6D4D3}" destId="{067DDD9D-8BC6-45CC-990A-723EB397470D}" srcOrd="2" destOrd="0" parTransId="{6E20A15E-48FD-4741-AB18-412EEA91A4A8}" sibTransId="{E743F3C6-2739-4F34-AEF1-279CC9026409}"/>
    <dgm:cxn modelId="{30671940-F329-45D0-9F89-722A5FAEE870}" type="presParOf" srcId="{35CB6C7B-EA20-4A6B-B849-25FDEA22B2EA}" destId="{8EF7E7E6-631D-476D-9B80-CE86F820AAE0}" srcOrd="0" destOrd="0" presId="urn:microsoft.com/office/officeart/2005/8/layout/arrow2"/>
    <dgm:cxn modelId="{90DB9B85-AE2E-4DB6-908D-8168DC429BBD}" type="presParOf" srcId="{35CB6C7B-EA20-4A6B-B849-25FDEA22B2EA}" destId="{F112FB9D-1739-403A-989B-646C39635C5E}" srcOrd="1" destOrd="0" presId="urn:microsoft.com/office/officeart/2005/8/layout/arrow2"/>
    <dgm:cxn modelId="{EB006B8C-D0A9-49F4-A561-48C99721A832}" type="presParOf" srcId="{F112FB9D-1739-403A-989B-646C39635C5E}" destId="{0E035436-C197-455A-8206-7621FC06B377}" srcOrd="0" destOrd="0" presId="urn:microsoft.com/office/officeart/2005/8/layout/arrow2"/>
    <dgm:cxn modelId="{8FC0DBB4-B0EC-4140-B13F-E77FC5ECA1F5}" type="presParOf" srcId="{F112FB9D-1739-403A-989B-646C39635C5E}" destId="{FB88B060-AA0F-46C8-8CB3-D0C2E6B52C97}" srcOrd="1" destOrd="0" presId="urn:microsoft.com/office/officeart/2005/8/layout/arrow2"/>
    <dgm:cxn modelId="{90581720-70DA-4300-ABCA-FD8F0BFEF433}" type="presParOf" srcId="{F112FB9D-1739-403A-989B-646C39635C5E}" destId="{3154EE8E-420B-4DD6-A8AF-37591DD354DF}" srcOrd="2" destOrd="0" presId="urn:microsoft.com/office/officeart/2005/8/layout/arrow2"/>
    <dgm:cxn modelId="{DB9D7138-16F0-4417-8154-059345614A6E}" type="presParOf" srcId="{F112FB9D-1739-403A-989B-646C39635C5E}" destId="{3021A306-9A48-4925-894E-1A43F6FFEA17}" srcOrd="3" destOrd="0" presId="urn:microsoft.com/office/officeart/2005/8/layout/arrow2"/>
    <dgm:cxn modelId="{EE1366C0-AE57-437B-9040-BD1A67296BAA}" type="presParOf" srcId="{F112FB9D-1739-403A-989B-646C39635C5E}" destId="{AB427175-7D60-4B1B-9D3B-17F88BC08795}" srcOrd="4" destOrd="0" presId="urn:microsoft.com/office/officeart/2005/8/layout/arrow2"/>
    <dgm:cxn modelId="{9DCEA163-737D-475B-944D-ADDDC29675BE}" type="presParOf" srcId="{F112FB9D-1739-403A-989B-646C39635C5E}" destId="{30D9CE38-20ED-4D96-BF3A-686E2E2EEDA3}" srcOrd="5" destOrd="0" presId="urn:microsoft.com/office/officeart/2005/8/layout/arrow2"/>
    <dgm:cxn modelId="{C78E1A44-4E7A-4812-9272-8AB7481749A0}" type="presParOf" srcId="{F112FB9D-1739-403A-989B-646C39635C5E}" destId="{B5D6B613-81A2-4431-A80C-1B078D2E0A21}" srcOrd="6" destOrd="0" presId="urn:microsoft.com/office/officeart/2005/8/layout/arrow2"/>
    <dgm:cxn modelId="{C3D0B488-9652-421E-933F-9F91433D1989}" type="presParOf" srcId="{F112FB9D-1739-403A-989B-646C39635C5E}" destId="{6E65DC96-3A8D-4E22-A8BF-D061C08C03AB}" srcOrd="7" destOrd="0" presId="urn:microsoft.com/office/officeart/2005/8/layout/arrow2"/>
    <dgm:cxn modelId="{E72FD29F-0467-4F18-83E9-4EB3A10CA501}" type="presParOf" srcId="{F112FB9D-1739-403A-989B-646C39635C5E}" destId="{2AF550A4-AECD-479F-BCD0-6D191EE685DC}" srcOrd="8" destOrd="0" presId="urn:microsoft.com/office/officeart/2005/8/layout/arrow2"/>
    <dgm:cxn modelId="{A17AAA2D-194B-4489-8A95-C6C3689F9F34}" type="presParOf" srcId="{F112FB9D-1739-403A-989B-646C39635C5E}" destId="{096039AD-0160-43B3-9181-61877DB573CA}"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19696909-8C48-46BB-BC66-CAD5D98AD709}">
      <dgm:prSet phldrT="[Text]"/>
      <dgm:spPr/>
      <dgm:t>
        <a:bodyPr/>
        <a:lstStyle/>
        <a:p>
          <a:r>
            <a:rPr lang="en-ZA" dirty="0"/>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ZA" dirty="0"/>
            <a:t>Functional organisational  structure developed</a:t>
          </a:r>
        </a:p>
        <a:p>
          <a:r>
            <a:rPr lang="en-ZA" dirty="0"/>
            <a:t>HR Talent Management Strategy developed and implemented</a:t>
          </a:r>
        </a:p>
        <a:p>
          <a:endParaRPr lang="en-ZA" dirty="0"/>
        </a:p>
        <a:p>
          <a:endParaRPr lang="en-ZA"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C7B1659-D774-458A-9AD5-FDBA0EB81088}">
      <dgm:prSet/>
      <dgm:spPr/>
      <dgm:t>
        <a:bodyPr/>
        <a:lstStyle/>
        <a:p>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BAD5FAA4-94A7-43CD-A735-B5C2D83937F6}">
      <dgm:prSet/>
      <dgm:spPr/>
      <dgm:t>
        <a:bodyPr/>
        <a:lstStyle/>
        <a:p>
          <a:endParaRPr lang="en-ZA" dirty="0"/>
        </a:p>
      </dgm:t>
    </dgm:pt>
    <dgm:pt modelId="{0BECE5CD-63A2-48B1-8B89-39D3C9C3BC75}" type="sibTrans" cxnId="{A1D63A69-51C9-4145-AAAE-0C785AA55BD1}">
      <dgm:prSet/>
      <dgm:spPr/>
      <dgm:t>
        <a:bodyPr/>
        <a:lstStyle/>
        <a:p>
          <a:endParaRPr lang="en-ZA"/>
        </a:p>
      </dgm:t>
    </dgm:pt>
    <dgm:pt modelId="{890AC574-3A8B-4DB7-A9B9-3961565CB2B3}" type="parTrans" cxnId="{A1D63A69-51C9-4145-AAAE-0C785AA55BD1}">
      <dgm:prSet/>
      <dgm:spPr/>
      <dgm:t>
        <a:bodyPr/>
        <a:lstStyle/>
        <a:p>
          <a:endParaRPr lang="en-ZA"/>
        </a:p>
      </dgm:t>
    </dgm:pt>
    <dgm:pt modelId="{35E16B8E-CCE1-4695-8F2E-A526A427A356}">
      <dgm:prSet phldrT="[Text]"/>
      <dgm:spPr/>
      <dgm:t>
        <a:bodyPr/>
        <a:lstStyle/>
        <a:p>
          <a:r>
            <a:rPr lang="en-ZA"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p>
      </dgm:t>
    </dgm:pt>
    <dgm:pt modelId="{6E5F8C0E-6D37-428E-A854-26612E21F81D}" type="sibTrans" cxnId="{B3A579EB-CB65-4934-B360-A56676282321}">
      <dgm:prSet/>
      <dgm:spPr/>
      <dgm:t>
        <a:bodyPr/>
        <a:lstStyle/>
        <a:p>
          <a:endParaRPr lang="en-ZA"/>
        </a:p>
      </dgm:t>
    </dgm:pt>
    <dgm:pt modelId="{43F7794A-95C8-43D7-A2AC-2DD7E3072162}" type="parTrans" cxnId="{B3A579EB-CB65-4934-B360-A56676282321}">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custLinFactNeighborY="-16886">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5A270E22-16FE-4C17-B8D8-658A20C2F4FB}" type="presOf" srcId="{19696909-8C48-46BB-BC66-CAD5D98AD709}" destId="{C30C58A0-B04E-452B-9322-CA41E936892C}" srcOrd="0" destOrd="0" presId="urn:microsoft.com/office/officeart/2009/3/layout/IncreasingArrowsProcess"/>
    <dgm:cxn modelId="{284DAB8D-F68E-41A9-B054-8EB5412EC678}" type="presOf" srcId="{3672533D-8F35-4A31-9BF1-7879BDF5BDBE}" destId="{3B15316A-54DA-4456-ADE2-E7F050C432BD}" srcOrd="0" destOrd="0" presId="urn:microsoft.com/office/officeart/2009/3/layout/IncreasingArrowsProcess"/>
    <dgm:cxn modelId="{A46FCE27-4031-4BC4-973F-1EA06E43921B}" type="presOf" srcId="{BC7B1659-D774-458A-9AD5-FDBA0EB81088}" destId="{3B15316A-54DA-4456-ADE2-E7F050C432BD}" srcOrd="0" destOrd="1"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38CC1CD6-D8D9-46BC-A967-B18EF681256D}" srcId="{19696909-8C48-46BB-BC66-CAD5D98AD709}" destId="{BC7B1659-D774-458A-9AD5-FDBA0EB81088}" srcOrd="1" destOrd="0" parTransId="{2BDDA411-B270-4B2A-92DF-38174B25F00D}" sibTransId="{11EAC833-E84E-4845-AB88-2782780D0775}"/>
    <dgm:cxn modelId="{CF9495D4-06DF-49CB-9077-911795AA63D6}" type="presOf" srcId="{E4F7FC25-1B7F-409B-8CDB-AB80035AB426}" destId="{0322A22A-B91F-42EC-AA50-5A3C2B1C1D58}" srcOrd="0" destOrd="0" presId="urn:microsoft.com/office/officeart/2009/3/layout/IncreasingArrowsProcess"/>
    <dgm:cxn modelId="{0F9CC199-3C87-40C1-8343-F10761E318D4}" type="presOf" srcId="{BAD5FAA4-94A7-43CD-A735-B5C2D83937F6}" destId="{856E43E6-3D70-4376-AA4E-32C2946973DE}" srcOrd="0" destOrd="1" presId="urn:microsoft.com/office/officeart/2009/3/layout/IncreasingArrowsProcess"/>
    <dgm:cxn modelId="{4F667804-3490-44D9-866B-0AE1AD815385}" type="presOf" srcId="{1C9B6F4F-F71B-47E5-A3F4-6A133EDDA7BF}" destId="{CCAB3F69-164F-45F2-B5B9-A78867DCEE16}" srcOrd="0" destOrd="0" presId="urn:microsoft.com/office/officeart/2009/3/layout/IncreasingArrowsProcess"/>
    <dgm:cxn modelId="{BA065612-692F-41A5-B58F-F06F31F9563B}" type="presOf" srcId="{35E16B8E-CCE1-4695-8F2E-A526A427A356}" destId="{856E43E6-3D70-4376-AA4E-32C2946973DE}" srcOrd="0" destOrd="0" presId="urn:microsoft.com/office/officeart/2009/3/layout/IncreasingArrowsProcess"/>
    <dgm:cxn modelId="{FDF1EE0D-D222-4392-92C7-64120A8FD36F}" type="presOf" srcId="{EB6F8CBA-A29F-43D4-82F0-03B87713507D}" destId="{5554142E-C32B-4E5F-9FFA-9D5E68938780}" srcOrd="0" destOrd="0"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110C8656-B151-4E71-BC29-E9A5E27FEDB2}" type="presOf" srcId="{A550DE6B-60E9-42A4-BA24-09B99E04212B}" destId="{2E2CEF3C-DAE3-4606-B5A5-BCCA1CBCB380}" srcOrd="0" destOrd="0" presId="urn:microsoft.com/office/officeart/2009/3/layout/IncreasingArrowsProcess"/>
    <dgm:cxn modelId="{08E91F31-5CF3-4EEE-8C47-932A0DAADBC6}" srcId="{E4F7FC25-1B7F-409B-8CDB-AB80035AB426}" destId="{19696909-8C48-46BB-BC66-CAD5D98AD709}" srcOrd="1" destOrd="0" parTransId="{03B51307-9445-4544-9771-772629675289}" sibTransId="{16A7768E-8FFC-4FBE-9730-B00AEF21F663}"/>
    <dgm:cxn modelId="{B3A579EB-CB65-4934-B360-A56676282321}" srcId="{EB6F8CBA-A29F-43D4-82F0-03B87713507D}" destId="{35E16B8E-CCE1-4695-8F2E-A526A427A356}" srcOrd="0" destOrd="0" parTransId="{43F7794A-95C8-43D7-A2AC-2DD7E3072162}" sibTransId="{6E5F8C0E-6D37-428E-A854-26612E21F81D}"/>
    <dgm:cxn modelId="{E42BCF80-003F-4418-B46A-6ACF6604D2CB}" srcId="{19696909-8C48-46BB-BC66-CAD5D98AD709}" destId="{3672533D-8F35-4A31-9BF1-7879BDF5BDBE}" srcOrd="0" destOrd="0" parTransId="{3895EC86-D6A3-43CD-A7C4-6BD72386C11D}" sibTransId="{AFCA6754-B92A-439F-86E3-B2D211B0C3DF}"/>
    <dgm:cxn modelId="{DD2541B7-11F2-4418-9E2A-5F3EC685D61F}" type="presParOf" srcId="{0322A22A-B91F-42EC-AA50-5A3C2B1C1D58}" destId="{5554142E-C32B-4E5F-9FFA-9D5E68938780}" srcOrd="0" destOrd="0" presId="urn:microsoft.com/office/officeart/2009/3/layout/IncreasingArrowsProcess"/>
    <dgm:cxn modelId="{897C2AD8-459D-43D4-B335-E2C951C88389}" type="presParOf" srcId="{0322A22A-B91F-42EC-AA50-5A3C2B1C1D58}" destId="{856E43E6-3D70-4376-AA4E-32C2946973DE}" srcOrd="1" destOrd="0" presId="urn:microsoft.com/office/officeart/2009/3/layout/IncreasingArrowsProcess"/>
    <dgm:cxn modelId="{BA87D55F-23F3-4AA2-9BC8-6895230C230E}" type="presParOf" srcId="{0322A22A-B91F-42EC-AA50-5A3C2B1C1D58}" destId="{C30C58A0-B04E-452B-9322-CA41E936892C}" srcOrd="2" destOrd="0" presId="urn:microsoft.com/office/officeart/2009/3/layout/IncreasingArrowsProcess"/>
    <dgm:cxn modelId="{6058155D-F2C5-402C-868E-1311462EFC9D}" type="presParOf" srcId="{0322A22A-B91F-42EC-AA50-5A3C2B1C1D58}" destId="{3B15316A-54DA-4456-ADE2-E7F050C432BD}" srcOrd="3" destOrd="0" presId="urn:microsoft.com/office/officeart/2009/3/layout/IncreasingArrowsProcess"/>
    <dgm:cxn modelId="{125C7E47-4C2F-4AD8-9F34-0200550825A1}" type="presParOf" srcId="{0322A22A-B91F-42EC-AA50-5A3C2B1C1D58}" destId="{CCAB3F69-164F-45F2-B5B9-A78867DCEE16}" srcOrd="4" destOrd="0" presId="urn:microsoft.com/office/officeart/2009/3/layout/IncreasingArrowsProcess"/>
    <dgm:cxn modelId="{2B6C8CB2-A482-46C2-A8E2-27A60C487F01}"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a:t>Impact: </a:t>
          </a:r>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pPr algn="l"/>
          <a:r>
            <a:rPr lang="en-ZA" b="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pPr algn="l"/>
          <a:r>
            <a:rPr lang="en-ZA" dirty="0">
              <a:latin typeface="Calibri"/>
              <a:ea typeface="+mn-ea"/>
              <a:cs typeface="+mn-cs"/>
            </a:rPr>
            <a:t>Build capacity to ensure value driven delivery of correctional services</a:t>
          </a:r>
          <a:endParaRPr lang="en-ZA"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ZA" dirty="0"/>
            <a:t>Functional organisational structure implemented</a:t>
          </a:r>
        </a:p>
        <a:p>
          <a:r>
            <a:rPr lang="en-ZA" dirty="0"/>
            <a:t>Ensure ideal correctional environment</a:t>
          </a:r>
        </a:p>
        <a:p>
          <a:r>
            <a:rPr lang="en-ZA" dirty="0" smtClean="0"/>
            <a:t>Professionalization </a:t>
          </a:r>
          <a:r>
            <a:rPr lang="en-ZA" dirty="0"/>
            <a:t>of corrections</a:t>
          </a:r>
        </a:p>
        <a:p>
          <a:endParaRPr lang="en-ZA" dirty="0"/>
        </a:p>
        <a:p>
          <a:endParaRPr lang="en-ZA"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pPr algn="l"/>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pPr algn="l"/>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custLinFactNeighborX="-324" custLinFactNeighborY="-21104">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61C2454E-9904-4C9A-B297-3FEC3DD0D39B}" type="presOf" srcId="{BAD5FAA4-94A7-43CD-A735-B5C2D83937F6}" destId="{856E43E6-3D70-4376-AA4E-32C2946973DE}" srcOrd="0" destOrd="1" presId="urn:microsoft.com/office/officeart/2009/3/layout/IncreasingArrowsProcess"/>
    <dgm:cxn modelId="{230EDA3B-8846-4212-9686-FDFAA750804D}" type="presOf" srcId="{19696909-8C48-46BB-BC66-CAD5D98AD709}" destId="{C30C58A0-B04E-452B-9322-CA41E936892C}" srcOrd="0" destOrd="0" presId="urn:microsoft.com/office/officeart/2009/3/layout/IncreasingArrowsProcess"/>
    <dgm:cxn modelId="{3670E804-1643-40B8-8E94-51AC7BA9DA07}" type="presOf" srcId="{A550DE6B-60E9-42A4-BA24-09B99E04212B}" destId="{2E2CEF3C-DAE3-4606-B5A5-BCCA1CBCB380}" srcOrd="0" destOrd="0" presId="urn:microsoft.com/office/officeart/2009/3/layout/IncreasingArrowsProcess"/>
    <dgm:cxn modelId="{3D203D57-5F91-4A4A-A755-BCBDE6074A44}" type="presOf" srcId="{BC7B1659-D774-458A-9AD5-FDBA0EB81088}" destId="{3B15316A-54DA-4456-ADE2-E7F050C432BD}" srcOrd="0" destOrd="1" presId="urn:microsoft.com/office/officeart/2009/3/layout/IncreasingArrowsProcess"/>
    <dgm:cxn modelId="{262F766D-73B3-4679-8D48-0316212AEDF6}" type="presOf" srcId="{E4F7FC25-1B7F-409B-8CDB-AB80035AB426}" destId="{0322A22A-B91F-42EC-AA50-5A3C2B1C1D58}" srcOrd="0" destOrd="0" presId="urn:microsoft.com/office/officeart/2009/3/layout/IncreasingArrowsProcess"/>
    <dgm:cxn modelId="{066F222D-BF35-46A4-B5BE-52CD8DB24F83}" type="presOf" srcId="{35E16B8E-CCE1-4695-8F2E-A526A427A356}" destId="{856E43E6-3D70-4376-AA4E-32C2946973DE}"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23888C94-841B-4702-BDF2-0750D994A108}" type="presOf" srcId="{1C9B6F4F-F71B-47E5-A3F4-6A133EDDA7BF}" destId="{CCAB3F69-164F-45F2-B5B9-A78867DCEE16}" srcOrd="0" destOrd="0" presId="urn:microsoft.com/office/officeart/2009/3/layout/IncreasingArrowsProcess"/>
    <dgm:cxn modelId="{6717CF11-599A-45E3-A613-8AE3E9BA75E7}" type="presOf" srcId="{EB6F8CBA-A29F-43D4-82F0-03B87713507D}" destId="{5554142E-C32B-4E5F-9FFA-9D5E68938780}" srcOrd="0" destOrd="0"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A1D63A69-51C9-4145-AAAE-0C785AA55BD1}" srcId="{EB6F8CBA-A29F-43D4-82F0-03B87713507D}" destId="{BAD5FAA4-94A7-43CD-A735-B5C2D83937F6}" srcOrd="1" destOrd="0" parTransId="{890AC574-3A8B-4DB7-A9B9-3961565CB2B3}" sibTransId="{0BECE5CD-63A2-48B1-8B89-39D3C9C3BC75}"/>
    <dgm:cxn modelId="{08E91F31-5CF3-4EEE-8C47-932A0DAADBC6}" srcId="{E4F7FC25-1B7F-409B-8CDB-AB80035AB426}" destId="{19696909-8C48-46BB-BC66-CAD5D98AD709}" srcOrd="1" destOrd="0" parTransId="{03B51307-9445-4544-9771-772629675289}" sibTransId="{16A7768E-8FFC-4FBE-9730-B00AEF21F663}"/>
    <dgm:cxn modelId="{38CC1CD6-D8D9-46BC-A967-B18EF681256D}" srcId="{19696909-8C48-46BB-BC66-CAD5D98AD709}" destId="{BC7B1659-D774-458A-9AD5-FDBA0EB81088}" srcOrd="1" destOrd="0" parTransId="{2BDDA411-B270-4B2A-92DF-38174B25F00D}" sibTransId="{11EAC833-E84E-4845-AB88-2782780D0775}"/>
    <dgm:cxn modelId="{532B4E34-E822-43E5-A218-C81D039BC82B}" srcId="{1C9B6F4F-F71B-47E5-A3F4-6A133EDDA7BF}" destId="{A550DE6B-60E9-42A4-BA24-09B99E04212B}" srcOrd="0" destOrd="0" parTransId="{F4CB9502-2D6C-47DA-A50D-94C4C749FB63}" sibTransId="{E57F40EC-C532-4728-B92E-A9224576F231}"/>
    <dgm:cxn modelId="{4A7412ED-82B9-4503-AA3F-4F9EB24F3562}" type="presOf" srcId="{3672533D-8F35-4A31-9BF1-7879BDF5BDBE}" destId="{3B15316A-54DA-4456-ADE2-E7F050C432BD}" srcOrd="0" destOrd="0" presId="urn:microsoft.com/office/officeart/2009/3/layout/IncreasingArrowsProcess"/>
    <dgm:cxn modelId="{E42BCF80-003F-4418-B46A-6ACF6604D2CB}" srcId="{19696909-8C48-46BB-BC66-CAD5D98AD709}" destId="{3672533D-8F35-4A31-9BF1-7879BDF5BDBE}" srcOrd="0" destOrd="0" parTransId="{3895EC86-D6A3-43CD-A7C4-6BD72386C11D}" sibTransId="{AFCA6754-B92A-439F-86E3-B2D211B0C3DF}"/>
    <dgm:cxn modelId="{B3A579EB-CB65-4934-B360-A56676282321}" srcId="{EB6F8CBA-A29F-43D4-82F0-03B87713507D}" destId="{35E16B8E-CCE1-4695-8F2E-A526A427A356}" srcOrd="0" destOrd="0" parTransId="{43F7794A-95C8-43D7-A2AC-2DD7E3072162}" sibTransId="{6E5F8C0E-6D37-428E-A854-26612E21F81D}"/>
    <dgm:cxn modelId="{62BCE58F-F517-45C3-86E1-CE9028D8972B}" type="presParOf" srcId="{0322A22A-B91F-42EC-AA50-5A3C2B1C1D58}" destId="{5554142E-C32B-4E5F-9FFA-9D5E68938780}" srcOrd="0" destOrd="0" presId="urn:microsoft.com/office/officeart/2009/3/layout/IncreasingArrowsProcess"/>
    <dgm:cxn modelId="{93AC5B71-EC7C-4F49-B766-751180A64A55}" type="presParOf" srcId="{0322A22A-B91F-42EC-AA50-5A3C2B1C1D58}" destId="{856E43E6-3D70-4376-AA4E-32C2946973DE}" srcOrd="1" destOrd="0" presId="urn:microsoft.com/office/officeart/2009/3/layout/IncreasingArrowsProcess"/>
    <dgm:cxn modelId="{0B5B2B22-8B05-4138-A07C-4E36629A4477}" type="presParOf" srcId="{0322A22A-B91F-42EC-AA50-5A3C2B1C1D58}" destId="{C30C58A0-B04E-452B-9322-CA41E936892C}" srcOrd="2" destOrd="0" presId="urn:microsoft.com/office/officeart/2009/3/layout/IncreasingArrowsProcess"/>
    <dgm:cxn modelId="{32DD621B-0E3F-452A-88B7-378FEF1282E8}" type="presParOf" srcId="{0322A22A-B91F-42EC-AA50-5A3C2B1C1D58}" destId="{3B15316A-54DA-4456-ADE2-E7F050C432BD}" srcOrd="3" destOrd="0" presId="urn:microsoft.com/office/officeart/2009/3/layout/IncreasingArrowsProcess"/>
    <dgm:cxn modelId="{91AD67D3-6F97-473A-BFFE-31B6F0BBD20F}" type="presParOf" srcId="{0322A22A-B91F-42EC-AA50-5A3C2B1C1D58}" destId="{CCAB3F69-164F-45F2-B5B9-A78867DCEE16}" srcOrd="4" destOrd="0" presId="urn:microsoft.com/office/officeart/2009/3/layout/IncreasingArrowsProcess"/>
    <dgm:cxn modelId="{2A16AA35-41E4-450F-8286-FCBE6C948076}"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a:xfrm>
          <a:off x="0" y="65652"/>
          <a:ext cx="8280400" cy="1205941"/>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dirty="0">
              <a:solidFill>
                <a:sysClr val="window" lastClr="FFFFFF"/>
              </a:solidFill>
              <a:latin typeface="Calibri"/>
              <a:ea typeface="+mn-ea"/>
              <a:cs typeface="+mn-cs"/>
            </a:rPr>
            <a:t>Impact: </a:t>
          </a:r>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a:xfrm>
          <a:off x="0" y="995607"/>
          <a:ext cx="2550363" cy="2323087"/>
        </a:xfr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en-ZA" b="0" dirty="0">
              <a:solidFill>
                <a:sysClr val="windowText" lastClr="000000">
                  <a:hueOff val="0"/>
                  <a:satOff val="0"/>
                  <a:lumOff val="0"/>
                  <a:alphaOff val="0"/>
                </a:sysClr>
              </a:solidFill>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dirty="0">
            <a:solidFill>
              <a:sysClr val="windowText" lastClr="000000">
                <a:hueOff val="0"/>
                <a:satOff val="0"/>
                <a:lumOff val="0"/>
                <a:alphaOff val="0"/>
              </a:sysClr>
            </a:solidFill>
            <a:latin typeface="Calibri"/>
            <a:ea typeface="+mn-ea"/>
            <a:cs typeface="+mn-cs"/>
          </a:endParaRPr>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a:xfrm>
          <a:off x="2550363" y="467633"/>
          <a:ext cx="5730036" cy="1205941"/>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dirty="0">
              <a:solidFill>
                <a:sysClr val="window" lastClr="FFFFFF"/>
              </a:solidFill>
              <a:latin typeface="Calibri"/>
              <a:ea typeface="+mn-ea"/>
              <a:cs typeface="+mn-cs"/>
            </a:rPr>
            <a:t>Outcome:</a:t>
          </a:r>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a:xfrm>
          <a:off x="2550363" y="1397588"/>
          <a:ext cx="2550363" cy="2323087"/>
        </a:xfr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r>
            <a:rPr lang="en-ZA" dirty="0">
              <a:solidFill>
                <a:sysClr val="windowText" lastClr="000000">
                  <a:hueOff val="0"/>
                  <a:satOff val="0"/>
                  <a:lumOff val="0"/>
                  <a:alphaOff val="0"/>
                </a:sysClr>
              </a:solidFill>
              <a:latin typeface="Calibri"/>
              <a:ea typeface="+mn-ea"/>
              <a:cs typeface="+mn-cs"/>
            </a:rPr>
            <a:t>Build capacity to ensure value driven delivery of correctional services</a:t>
          </a:r>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a:xfrm>
          <a:off x="5100726" y="869613"/>
          <a:ext cx="3179673" cy="1205941"/>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ZA" dirty="0">
              <a:solidFill>
                <a:sysClr val="window" lastClr="FFFFFF"/>
              </a:solidFill>
              <a:latin typeface="Calibri"/>
              <a:ea typeface="+mn-ea"/>
              <a:cs typeface="+mn-cs"/>
            </a:rPr>
            <a:t>Strategic intent:</a:t>
          </a:r>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a:xfrm>
          <a:off x="5100726" y="1799568"/>
          <a:ext cx="2550363" cy="2289089"/>
        </a:xfr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r>
            <a:rPr lang="en-ZA" b="0" dirty="0">
              <a:solidFill>
                <a:sysClr val="windowText" lastClr="000000"/>
              </a:solidFill>
              <a:latin typeface="Calibri"/>
              <a:ea typeface="+mn-ea"/>
              <a:cs typeface="+mn-cs"/>
            </a:rPr>
            <a:t>African University of Corrections</a:t>
          </a: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a:xfrm>
          <a:off x="0" y="995607"/>
          <a:ext cx="2550363" cy="2323087"/>
        </a:xfr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endParaRPr lang="en-ZA" dirty="0">
            <a:solidFill>
              <a:sysClr val="windowText" lastClr="000000">
                <a:hueOff val="0"/>
                <a:satOff val="0"/>
                <a:lumOff val="0"/>
                <a:alphaOff val="0"/>
              </a:sysClr>
            </a:solidFill>
            <a:latin typeface="Calibri"/>
            <a:ea typeface="+mn-ea"/>
            <a:cs typeface="+mn-cs"/>
          </a:endParaRPr>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a:xfrm>
          <a:off x="2550363" y="1397588"/>
          <a:ext cx="2550363" cy="2323087"/>
        </a:xfr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endParaRPr lang="en-ZA" dirty="0">
            <a:solidFill>
              <a:sysClr val="windowText" lastClr="000000">
                <a:hueOff val="0"/>
                <a:satOff val="0"/>
                <a:lumOff val="0"/>
                <a:alphaOff val="0"/>
              </a:sysClr>
            </a:solidFill>
            <a:latin typeface="Calibri"/>
            <a:ea typeface="+mn-ea"/>
            <a:cs typeface="+mn-cs"/>
          </a:endParaRPr>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5BAEA9AB-D9B8-41C5-8953-E7A3C323A2E6}">
      <dgm:prSet phldrT="[Text]"/>
      <dgm:spPr>
        <a:xfrm>
          <a:off x="5100726" y="1799568"/>
          <a:ext cx="2550363" cy="2289089"/>
        </a:xfr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endParaRPr lang="en-ZA" b="0" dirty="0">
            <a:solidFill>
              <a:sysClr val="windowText" lastClr="000000"/>
            </a:solidFill>
            <a:latin typeface="Calibri"/>
            <a:ea typeface="+mn-ea"/>
            <a:cs typeface="+mn-cs"/>
          </a:endParaRPr>
        </a:p>
      </dgm:t>
    </dgm:pt>
    <dgm:pt modelId="{2FBC43C7-BF7C-4776-B71E-2F1607FB4D12}" type="parTrans" cxnId="{6C33FCFA-1FB3-4F8E-AC4D-4468EC17B86D}">
      <dgm:prSet/>
      <dgm:spPr/>
      <dgm:t>
        <a:bodyPr/>
        <a:lstStyle/>
        <a:p>
          <a:endParaRPr lang="en-ZA"/>
        </a:p>
      </dgm:t>
    </dgm:pt>
    <dgm:pt modelId="{C64811DD-9A73-4363-8525-8D73AAF18286}" type="sibTrans" cxnId="{6C33FCFA-1FB3-4F8E-AC4D-4468EC17B86D}">
      <dgm:prSet/>
      <dgm:spPr/>
      <dgm:t>
        <a:bodyPr/>
        <a:lstStyle/>
        <a:p>
          <a:endParaRPr lang="en-ZA"/>
        </a:p>
      </dgm:t>
    </dgm:pt>
    <dgm:pt modelId="{83F85FB8-6B81-4ED5-92C8-58C1CA7E76E9}">
      <dgm:prSet phldrT="[Text]"/>
      <dgm:spPr>
        <a:xfrm>
          <a:off x="5100726" y="1799568"/>
          <a:ext cx="2550363" cy="2289089"/>
        </a:xfr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just"/>
          <a:r>
            <a:rPr lang="en-ZA" b="0" dirty="0">
              <a:solidFill>
                <a:sysClr val="windowText" lastClr="000000"/>
              </a:solidFill>
              <a:latin typeface="Calibri"/>
              <a:ea typeface="+mn-ea"/>
              <a:cs typeface="+mn-cs"/>
            </a:rPr>
            <a:t>Explore capacitation of  the ideal correctional official  for  universal  and virtual corrections.</a:t>
          </a:r>
        </a:p>
      </dgm:t>
    </dgm:pt>
    <dgm:pt modelId="{9508983A-D998-4BA4-8865-EA6C6EC23EF7}" type="parTrans" cxnId="{CC0F300D-71C8-4AAA-892C-2FAEBE21C6F5}">
      <dgm:prSet/>
      <dgm:spPr/>
      <dgm:t>
        <a:bodyPr/>
        <a:lstStyle/>
        <a:p>
          <a:endParaRPr lang="en-ZA"/>
        </a:p>
      </dgm:t>
    </dgm:pt>
    <dgm:pt modelId="{09355AA4-F96D-4E71-8FE9-EF6DC2507766}" type="sibTrans" cxnId="{CC0F300D-71C8-4AAA-892C-2FAEBE21C6F5}">
      <dgm:prSet/>
      <dgm:spPr/>
      <dgm:t>
        <a:bodyPr/>
        <a:lstStyle/>
        <a:p>
          <a:endParaRPr lang="en-ZA"/>
        </a:p>
      </dgm:t>
    </dgm:pt>
    <dgm:pt modelId="{6F778127-8025-4814-8EF9-B888A5C8108E}">
      <dgm:prSet phldrT="[Text]"/>
      <dgm:spPr>
        <a:xfrm>
          <a:off x="5100726" y="1799568"/>
          <a:ext cx="2550363" cy="2289089"/>
        </a:xfr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gn="l"/>
          <a:endParaRPr lang="en-ZA" dirty="0">
            <a:solidFill>
              <a:sysClr val="windowText" lastClr="000000"/>
            </a:solidFill>
            <a:latin typeface="Calibri"/>
            <a:ea typeface="+mn-ea"/>
            <a:cs typeface="+mn-cs"/>
          </a:endParaRPr>
        </a:p>
      </dgm:t>
    </dgm:pt>
    <dgm:pt modelId="{E16551D7-CF9D-4C40-B5B5-33C7F6979186}" type="parTrans" cxnId="{ADE795CE-139F-49A8-B49B-FF1B2E2F19BB}">
      <dgm:prSet/>
      <dgm:spPr/>
      <dgm:t>
        <a:bodyPr/>
        <a:lstStyle/>
        <a:p>
          <a:endParaRPr lang="en-ZA"/>
        </a:p>
      </dgm:t>
    </dgm:pt>
    <dgm:pt modelId="{D454EFC0-DCBA-4A5F-9188-DE1C4C531D6C}" type="sibTrans" cxnId="{ADE795CE-139F-49A8-B49B-FF1B2E2F19BB}">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a:prstGeom prst="rightArrow">
          <a:avLst>
            <a:gd name="adj1" fmla="val 50000"/>
            <a:gd name="adj2" fmla="val 50000"/>
          </a:avLst>
        </a:prstGeom>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a:prstGeom prst="rect">
          <a:avLst/>
        </a:prstGeom>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a:prstGeom prst="rect">
          <a:avLst/>
        </a:prstGeom>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a:prstGeom prst="rightArrow">
          <a:avLst>
            <a:gd name="adj1" fmla="val 50000"/>
            <a:gd name="adj2" fmla="val 50000"/>
          </a:avLst>
        </a:prstGeom>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a:prstGeom prst="rect">
          <a:avLst/>
        </a:prstGeom>
      </dgm:spPr>
      <dgm:t>
        <a:bodyPr/>
        <a:lstStyle/>
        <a:p>
          <a:endParaRPr lang="en-ZA"/>
        </a:p>
      </dgm:t>
    </dgm:pt>
  </dgm:ptLst>
  <dgm:cxnLst>
    <dgm:cxn modelId="{0E9FA99E-5A0B-48E0-BF69-32ECB6E48B30}" type="presOf" srcId="{EB6F8CBA-A29F-43D4-82F0-03B87713507D}" destId="{5554142E-C32B-4E5F-9FFA-9D5E68938780}" srcOrd="0" destOrd="0" presId="urn:microsoft.com/office/officeart/2009/3/layout/IncreasingArrowsProcess"/>
    <dgm:cxn modelId="{3442523F-0A82-4661-ACB1-A57C496129CE}" type="presOf" srcId="{1C9B6F4F-F71B-47E5-A3F4-6A133EDDA7BF}" destId="{CCAB3F69-164F-45F2-B5B9-A78867DCEE16}"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ADE795CE-139F-49A8-B49B-FF1B2E2F19BB}" srcId="{1C9B6F4F-F71B-47E5-A3F4-6A133EDDA7BF}" destId="{6F778127-8025-4814-8EF9-B888A5C8108E}" srcOrd="3" destOrd="0" parTransId="{E16551D7-CF9D-4C40-B5B5-33C7F6979186}" sibTransId="{D454EFC0-DCBA-4A5F-9188-DE1C4C531D6C}"/>
    <dgm:cxn modelId="{38CC1CD6-D8D9-46BC-A967-B18EF681256D}" srcId="{19696909-8C48-46BB-BC66-CAD5D98AD709}" destId="{BC7B1659-D774-458A-9AD5-FDBA0EB81088}" srcOrd="1" destOrd="0" parTransId="{2BDDA411-B270-4B2A-92DF-38174B25F00D}" sibTransId="{11EAC833-E84E-4845-AB88-2782780D0775}"/>
    <dgm:cxn modelId="{BAFE7470-13B6-4D6E-9222-ACFD2BEEC013}" type="presOf" srcId="{83F85FB8-6B81-4ED5-92C8-58C1CA7E76E9}" destId="{2E2CEF3C-DAE3-4606-B5A5-BCCA1CBCB380}" srcOrd="0" destOrd="2" presId="urn:microsoft.com/office/officeart/2009/3/layout/IncreasingArrowsProcess"/>
    <dgm:cxn modelId="{437EDFBE-43DD-493F-9B7B-6CE5E799E08C}" type="presOf" srcId="{A550DE6B-60E9-42A4-BA24-09B99E04212B}" destId="{2E2CEF3C-DAE3-4606-B5A5-BCCA1CBCB380}" srcOrd="0" destOrd="0" presId="urn:microsoft.com/office/officeart/2009/3/layout/IncreasingArrowsProcess"/>
    <dgm:cxn modelId="{438AC6DE-DB9F-4CF6-A3EC-E77867E84AB2}" type="presOf" srcId="{5BAEA9AB-D9B8-41C5-8953-E7A3C323A2E6}" destId="{2E2CEF3C-DAE3-4606-B5A5-BCCA1CBCB380}" srcOrd="0" destOrd="1" presId="urn:microsoft.com/office/officeart/2009/3/layout/IncreasingArrowsProcess"/>
    <dgm:cxn modelId="{BA71622C-50D4-4149-850D-7F7B98C51904}" type="presOf" srcId="{35E16B8E-CCE1-4695-8F2E-A526A427A356}" destId="{856E43E6-3D70-4376-AA4E-32C2946973DE}" srcOrd="0" destOrd="0" presId="urn:microsoft.com/office/officeart/2009/3/layout/IncreasingArrowsProcess"/>
    <dgm:cxn modelId="{13D7269F-C32D-4DED-B64C-A3CAC4297242}" type="presOf" srcId="{BAD5FAA4-94A7-43CD-A735-B5C2D83937F6}" destId="{856E43E6-3D70-4376-AA4E-32C2946973DE}" srcOrd="0" destOrd="1" presId="urn:microsoft.com/office/officeart/2009/3/layout/IncreasingArrowsProcess"/>
    <dgm:cxn modelId="{1FF384A0-83F9-4CD2-85BE-0A5CF70D2A01}" type="presOf" srcId="{3672533D-8F35-4A31-9BF1-7879BDF5BDBE}" destId="{3B15316A-54DA-4456-ADE2-E7F050C432BD}" srcOrd="0" destOrd="0" presId="urn:microsoft.com/office/officeart/2009/3/layout/IncreasingArrowsProcess"/>
    <dgm:cxn modelId="{CC0F300D-71C8-4AAA-892C-2FAEBE21C6F5}" srcId="{1C9B6F4F-F71B-47E5-A3F4-6A133EDDA7BF}" destId="{83F85FB8-6B81-4ED5-92C8-58C1CA7E76E9}" srcOrd="2" destOrd="0" parTransId="{9508983A-D998-4BA4-8865-EA6C6EC23EF7}" sibTransId="{09355AA4-F96D-4E71-8FE9-EF6DC2507766}"/>
    <dgm:cxn modelId="{A1D63A69-51C9-4145-AAAE-0C785AA55BD1}" srcId="{EB6F8CBA-A29F-43D4-82F0-03B87713507D}" destId="{BAD5FAA4-94A7-43CD-A735-B5C2D83937F6}" srcOrd="1"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6C33FCFA-1FB3-4F8E-AC4D-4468EC17B86D}" srcId="{1C9B6F4F-F71B-47E5-A3F4-6A133EDDA7BF}" destId="{5BAEA9AB-D9B8-41C5-8953-E7A3C323A2E6}" srcOrd="1" destOrd="0" parTransId="{2FBC43C7-BF7C-4776-B71E-2F1607FB4D12}" sibTransId="{C64811DD-9A73-4363-8525-8D73AAF18286}"/>
    <dgm:cxn modelId="{6BA850A3-AC4C-4A4A-A6F4-9E70F1C7D1FB}" type="presOf" srcId="{19696909-8C48-46BB-BC66-CAD5D98AD709}" destId="{C30C58A0-B04E-452B-9322-CA41E936892C}" srcOrd="0" destOrd="0" presId="urn:microsoft.com/office/officeart/2009/3/layout/IncreasingArrowsProcess"/>
    <dgm:cxn modelId="{49CDF51F-20E4-45C8-A056-8FCF828A99CA}" type="presOf" srcId="{6F778127-8025-4814-8EF9-B888A5C8108E}" destId="{2E2CEF3C-DAE3-4606-B5A5-BCCA1CBCB380}" srcOrd="0" destOrd="3" presId="urn:microsoft.com/office/officeart/2009/3/layout/IncreasingArrowsProcess"/>
    <dgm:cxn modelId="{1054216F-CA80-4020-8FE7-4088FF038EE9}" type="presOf" srcId="{BC7B1659-D774-458A-9AD5-FDBA0EB81088}" destId="{3B15316A-54DA-4456-ADE2-E7F050C432BD}" srcOrd="0" destOrd="1"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08E91F31-5CF3-4EEE-8C47-932A0DAADBC6}" srcId="{E4F7FC25-1B7F-409B-8CDB-AB80035AB426}" destId="{19696909-8C48-46BB-BC66-CAD5D98AD709}" srcOrd="1" destOrd="0" parTransId="{03B51307-9445-4544-9771-772629675289}" sibTransId="{16A7768E-8FFC-4FBE-9730-B00AEF21F663}"/>
    <dgm:cxn modelId="{E42BCF80-003F-4418-B46A-6ACF6604D2CB}" srcId="{19696909-8C48-46BB-BC66-CAD5D98AD709}" destId="{3672533D-8F35-4A31-9BF1-7879BDF5BDBE}" srcOrd="0" destOrd="0" parTransId="{3895EC86-D6A3-43CD-A7C4-6BD72386C11D}" sibTransId="{AFCA6754-B92A-439F-86E3-B2D211B0C3DF}"/>
    <dgm:cxn modelId="{9613FEA9-A451-4CD8-8BD1-C418AF9D05C0}" type="presOf" srcId="{E4F7FC25-1B7F-409B-8CDB-AB80035AB426}" destId="{0322A22A-B91F-42EC-AA50-5A3C2B1C1D58}" srcOrd="0" destOrd="0" presId="urn:microsoft.com/office/officeart/2009/3/layout/IncreasingArrowsProcess"/>
    <dgm:cxn modelId="{DF9035A1-A178-4860-82D6-C9856C4454B9}" type="presParOf" srcId="{0322A22A-B91F-42EC-AA50-5A3C2B1C1D58}" destId="{5554142E-C32B-4E5F-9FFA-9D5E68938780}" srcOrd="0" destOrd="0" presId="urn:microsoft.com/office/officeart/2009/3/layout/IncreasingArrowsProcess"/>
    <dgm:cxn modelId="{7BEBF220-BAA2-45FE-B010-B5CEF42990A2}" type="presParOf" srcId="{0322A22A-B91F-42EC-AA50-5A3C2B1C1D58}" destId="{856E43E6-3D70-4376-AA4E-32C2946973DE}" srcOrd="1" destOrd="0" presId="urn:microsoft.com/office/officeart/2009/3/layout/IncreasingArrowsProcess"/>
    <dgm:cxn modelId="{FB43E584-76B1-4A70-8D34-AF2874DA8B08}" type="presParOf" srcId="{0322A22A-B91F-42EC-AA50-5A3C2B1C1D58}" destId="{C30C58A0-B04E-452B-9322-CA41E936892C}" srcOrd="2" destOrd="0" presId="urn:microsoft.com/office/officeart/2009/3/layout/IncreasingArrowsProcess"/>
    <dgm:cxn modelId="{C9E605F8-D37A-4581-A4F3-D16E9E96D7FE}" type="presParOf" srcId="{0322A22A-B91F-42EC-AA50-5A3C2B1C1D58}" destId="{3B15316A-54DA-4456-ADE2-E7F050C432BD}" srcOrd="3" destOrd="0" presId="urn:microsoft.com/office/officeart/2009/3/layout/IncreasingArrowsProcess"/>
    <dgm:cxn modelId="{BC38E792-A095-438B-8DE2-24A12D4C0888}" type="presParOf" srcId="{0322A22A-B91F-42EC-AA50-5A3C2B1C1D58}" destId="{CCAB3F69-164F-45F2-B5B9-A78867DCEE16}" srcOrd="4" destOrd="0" presId="urn:microsoft.com/office/officeart/2009/3/layout/IncreasingArrowsProcess"/>
    <dgm:cxn modelId="{69A40F9F-13AC-4C34-9D5C-41B518571F09}"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7E7E6-631D-476D-9B80-CE86F820AAE0}">
      <dsp:nvSpPr>
        <dsp:cNvPr id="0" name=""/>
        <dsp:cNvSpPr/>
      </dsp:nvSpPr>
      <dsp:spPr>
        <a:xfrm>
          <a:off x="437952" y="0"/>
          <a:ext cx="8268095" cy="516755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35436-C197-455A-8206-7621FC06B377}">
      <dsp:nvSpPr>
        <dsp:cNvPr id="0" name=""/>
        <dsp:cNvSpPr/>
      </dsp:nvSpPr>
      <dsp:spPr>
        <a:xfrm>
          <a:off x="1252359" y="3842597"/>
          <a:ext cx="190166" cy="1901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8B060-AA0F-46C8-8CB3-D0C2E6B52C97}">
      <dsp:nvSpPr>
        <dsp:cNvPr id="0" name=""/>
        <dsp:cNvSpPr/>
      </dsp:nvSpPr>
      <dsp:spPr>
        <a:xfrm>
          <a:off x="1347442" y="3937680"/>
          <a:ext cx="1083120" cy="1229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65" tIns="0" rIns="0" bIns="0" numCol="1" spcCol="1270" anchor="t" anchorCtr="0">
          <a:noAutofit/>
        </a:bodyPr>
        <a:lstStyle/>
        <a:p>
          <a:pPr lvl="0" algn="l" defTabSz="1600200">
            <a:lnSpc>
              <a:spcPct val="90000"/>
            </a:lnSpc>
            <a:spcBef>
              <a:spcPct val="0"/>
            </a:spcBef>
            <a:spcAft>
              <a:spcPct val="35000"/>
            </a:spcAft>
          </a:pPr>
          <a:r>
            <a:rPr lang="en-ZA" sz="3600" kern="1200" dirty="0" smtClean="0"/>
            <a:t>HRM</a:t>
          </a:r>
        </a:p>
        <a:p>
          <a:pPr lvl="0" algn="l" defTabSz="1600200">
            <a:lnSpc>
              <a:spcPct val="90000"/>
            </a:lnSpc>
            <a:spcBef>
              <a:spcPct val="0"/>
            </a:spcBef>
            <a:spcAft>
              <a:spcPct val="35000"/>
            </a:spcAft>
          </a:pPr>
          <a:r>
            <a:rPr lang="en-ZA" sz="3600" kern="1200" dirty="0" smtClean="0"/>
            <a:t>1</a:t>
          </a:r>
          <a:r>
            <a:rPr lang="en-ZA" sz="3600" kern="1200" baseline="30000" dirty="0" smtClean="0"/>
            <a:t>st</a:t>
          </a:r>
          <a:r>
            <a:rPr lang="en-ZA" sz="3600" kern="1200" dirty="0" smtClean="0"/>
            <a:t>Q</a:t>
          </a:r>
          <a:endParaRPr lang="en-ZA" sz="3600" kern="1200" dirty="0"/>
        </a:p>
      </dsp:txBody>
      <dsp:txXfrm>
        <a:off x="1347442" y="3937680"/>
        <a:ext cx="1083120" cy="1229879"/>
      </dsp:txXfrm>
    </dsp:sp>
    <dsp:sp modelId="{3154EE8E-420B-4DD6-A8AF-37591DD354DF}">
      <dsp:nvSpPr>
        <dsp:cNvPr id="0" name=""/>
        <dsp:cNvSpPr/>
      </dsp:nvSpPr>
      <dsp:spPr>
        <a:xfrm>
          <a:off x="2281737" y="2853526"/>
          <a:ext cx="297651" cy="2976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21A306-9A48-4925-894E-1A43F6FFEA17}">
      <dsp:nvSpPr>
        <dsp:cNvPr id="0" name=""/>
        <dsp:cNvSpPr/>
      </dsp:nvSpPr>
      <dsp:spPr>
        <a:xfrm>
          <a:off x="2430563" y="3002352"/>
          <a:ext cx="1372503" cy="216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19" tIns="0" rIns="0" bIns="0" numCol="1" spcCol="1270" anchor="t" anchorCtr="0">
          <a:noAutofit/>
        </a:bodyPr>
        <a:lstStyle/>
        <a:p>
          <a:pPr lvl="0" algn="l" defTabSz="1600200">
            <a:lnSpc>
              <a:spcPct val="90000"/>
            </a:lnSpc>
            <a:spcBef>
              <a:spcPct val="0"/>
            </a:spcBef>
            <a:spcAft>
              <a:spcPct val="35000"/>
            </a:spcAft>
          </a:pPr>
          <a:r>
            <a:rPr lang="en-ZA" sz="3600" kern="1200" dirty="0" smtClean="0"/>
            <a:t>ER </a:t>
          </a:r>
        </a:p>
        <a:p>
          <a:pPr lvl="0" algn="l" defTabSz="1600200">
            <a:lnSpc>
              <a:spcPct val="90000"/>
            </a:lnSpc>
            <a:spcBef>
              <a:spcPct val="0"/>
            </a:spcBef>
            <a:spcAft>
              <a:spcPct val="35000"/>
            </a:spcAft>
          </a:pPr>
          <a:r>
            <a:rPr lang="en-ZA" sz="3600" kern="1200" dirty="0" smtClean="0"/>
            <a:t>2st Q</a:t>
          </a:r>
          <a:endParaRPr lang="en-ZA" sz="3600" kern="1200" dirty="0"/>
        </a:p>
      </dsp:txBody>
      <dsp:txXfrm>
        <a:off x="2430563" y="3002352"/>
        <a:ext cx="1372503" cy="2165207"/>
      </dsp:txXfrm>
    </dsp:sp>
    <dsp:sp modelId="{AB427175-7D60-4B1B-9D3B-17F88BC08795}">
      <dsp:nvSpPr>
        <dsp:cNvPr id="0" name=""/>
        <dsp:cNvSpPr/>
      </dsp:nvSpPr>
      <dsp:spPr>
        <a:xfrm>
          <a:off x="3604632" y="2064956"/>
          <a:ext cx="396868" cy="396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9CE38-20ED-4D96-BF3A-686E2E2EEDA3}">
      <dsp:nvSpPr>
        <dsp:cNvPr id="0" name=""/>
        <dsp:cNvSpPr/>
      </dsp:nvSpPr>
      <dsp:spPr>
        <a:xfrm>
          <a:off x="3803067" y="2263391"/>
          <a:ext cx="1595742" cy="2904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292" tIns="0" rIns="0" bIns="0" numCol="1" spcCol="1270" anchor="t" anchorCtr="0">
          <a:noAutofit/>
        </a:bodyPr>
        <a:lstStyle/>
        <a:p>
          <a:pPr lvl="0" algn="l" defTabSz="1600200">
            <a:lnSpc>
              <a:spcPct val="90000"/>
            </a:lnSpc>
            <a:spcBef>
              <a:spcPct val="0"/>
            </a:spcBef>
            <a:spcAft>
              <a:spcPct val="35000"/>
            </a:spcAft>
          </a:pPr>
          <a:r>
            <a:rPr lang="en-ZA" sz="3600" kern="1200" dirty="0" smtClean="0"/>
            <a:t>HRD</a:t>
          </a:r>
        </a:p>
        <a:p>
          <a:pPr lvl="0" algn="l" defTabSz="1600200">
            <a:lnSpc>
              <a:spcPct val="90000"/>
            </a:lnSpc>
            <a:spcBef>
              <a:spcPct val="0"/>
            </a:spcBef>
            <a:spcAft>
              <a:spcPct val="35000"/>
            </a:spcAft>
          </a:pPr>
          <a:r>
            <a:rPr lang="en-ZA" sz="3600" kern="1200" dirty="0" smtClean="0"/>
            <a:t>3</a:t>
          </a:r>
          <a:r>
            <a:rPr lang="en-ZA" sz="3600" kern="1200" baseline="30000" dirty="0" smtClean="0"/>
            <a:t>RD</a:t>
          </a:r>
          <a:r>
            <a:rPr lang="en-ZA" sz="3600" kern="1200" dirty="0" smtClean="0"/>
            <a:t> Q</a:t>
          </a:r>
          <a:endParaRPr lang="en-ZA" sz="3600" kern="1200" dirty="0"/>
        </a:p>
      </dsp:txBody>
      <dsp:txXfrm>
        <a:off x="3803067" y="2263391"/>
        <a:ext cx="1595742" cy="2904168"/>
      </dsp:txXfrm>
    </dsp:sp>
    <dsp:sp modelId="{B5D6B613-81A2-4431-A80C-1B078D2E0A21}">
      <dsp:nvSpPr>
        <dsp:cNvPr id="0" name=""/>
        <dsp:cNvSpPr/>
      </dsp:nvSpPr>
      <dsp:spPr>
        <a:xfrm>
          <a:off x="5241219" y="1450865"/>
          <a:ext cx="512621" cy="51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5DC96-3A8D-4E22-A8BF-D061C08C03AB}">
      <dsp:nvSpPr>
        <dsp:cNvPr id="0" name=""/>
        <dsp:cNvSpPr/>
      </dsp:nvSpPr>
      <dsp:spPr>
        <a:xfrm>
          <a:off x="5398809" y="1705294"/>
          <a:ext cx="1653619" cy="346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28" tIns="0" rIns="0" bIns="0" numCol="1" spcCol="1270" anchor="t" anchorCtr="0">
          <a:noAutofit/>
        </a:bodyPr>
        <a:lstStyle/>
        <a:p>
          <a:pPr lvl="0" algn="l" defTabSz="1600200">
            <a:lnSpc>
              <a:spcPct val="90000"/>
            </a:lnSpc>
            <a:spcBef>
              <a:spcPct val="0"/>
            </a:spcBef>
            <a:spcAft>
              <a:spcPct val="35000"/>
            </a:spcAft>
          </a:pPr>
          <a:r>
            <a:rPr lang="en-ZA" sz="3600" kern="1200" dirty="0" smtClean="0"/>
            <a:t>EHW</a:t>
          </a:r>
        </a:p>
        <a:p>
          <a:pPr lvl="0" algn="l" defTabSz="1600200">
            <a:lnSpc>
              <a:spcPct val="90000"/>
            </a:lnSpc>
            <a:spcBef>
              <a:spcPct val="0"/>
            </a:spcBef>
            <a:spcAft>
              <a:spcPct val="35000"/>
            </a:spcAft>
          </a:pPr>
          <a:r>
            <a:rPr lang="en-ZA" sz="3600" kern="1200" dirty="0" smtClean="0"/>
            <a:t>4</a:t>
          </a:r>
          <a:r>
            <a:rPr lang="en-ZA" sz="3600" kern="1200" baseline="30000" dirty="0" smtClean="0"/>
            <a:t>TH</a:t>
          </a:r>
          <a:r>
            <a:rPr lang="en-ZA" sz="3600" kern="1200" dirty="0" smtClean="0"/>
            <a:t> Q</a:t>
          </a:r>
          <a:endParaRPr lang="en-ZA" sz="3600" kern="1200" dirty="0"/>
        </a:p>
      </dsp:txBody>
      <dsp:txXfrm>
        <a:off x="5398809" y="1705294"/>
        <a:ext cx="1653619" cy="3462265"/>
      </dsp:txXfrm>
    </dsp:sp>
    <dsp:sp modelId="{2AF550A4-AECD-479F-BCD0-6D191EE685DC}">
      <dsp:nvSpPr>
        <dsp:cNvPr id="0" name=""/>
        <dsp:cNvSpPr/>
      </dsp:nvSpPr>
      <dsp:spPr>
        <a:xfrm>
          <a:off x="6725839" y="1037646"/>
          <a:ext cx="653179" cy="653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039AD-0160-43B3-9181-61877DB573CA}">
      <dsp:nvSpPr>
        <dsp:cNvPr id="0" name=""/>
        <dsp:cNvSpPr/>
      </dsp:nvSpPr>
      <dsp:spPr>
        <a:xfrm>
          <a:off x="7052428" y="1364235"/>
          <a:ext cx="1653619" cy="380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106" tIns="0" rIns="0" bIns="0" numCol="1" spcCol="1270" anchor="t" anchorCtr="0">
          <a:noAutofit/>
        </a:bodyPr>
        <a:lstStyle/>
        <a:p>
          <a:pPr lvl="0" algn="l" defTabSz="1600200">
            <a:lnSpc>
              <a:spcPct val="90000"/>
            </a:lnSpc>
            <a:spcBef>
              <a:spcPct val="0"/>
            </a:spcBef>
            <a:spcAft>
              <a:spcPct val="35000"/>
            </a:spcAft>
          </a:pPr>
          <a:endParaRPr lang="en-ZA" sz="3600" kern="1200" dirty="0"/>
        </a:p>
      </dsp:txBody>
      <dsp:txXfrm>
        <a:off x="7052428" y="1364235"/>
        <a:ext cx="1653619" cy="3803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0"/>
          <a:ext cx="8813800" cy="1283625"/>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775" numCol="1" spcCol="1270" anchor="ctr" anchorCtr="0">
          <a:noAutofit/>
        </a:bodyPr>
        <a:lstStyle/>
        <a:p>
          <a:pPr lvl="0" algn="l" defTabSz="1066800">
            <a:lnSpc>
              <a:spcPct val="90000"/>
            </a:lnSpc>
            <a:spcBef>
              <a:spcPct val="0"/>
            </a:spcBef>
            <a:spcAft>
              <a:spcPct val="35000"/>
            </a:spcAft>
          </a:pPr>
          <a:r>
            <a:rPr lang="en-ZA" sz="2400" kern="1200" smtClean="0"/>
            <a:t>Impact: </a:t>
          </a:r>
          <a:endParaRPr lang="en-ZA" sz="2400" kern="1200" dirty="0"/>
        </a:p>
      </dsp:txBody>
      <dsp:txXfrm>
        <a:off x="0" y="320906"/>
        <a:ext cx="8492894" cy="641813"/>
      </dsp:txXfrm>
    </dsp:sp>
    <dsp:sp modelId="{856E43E6-3D70-4376-AA4E-32C2946973DE}">
      <dsp:nvSpPr>
        <dsp:cNvPr id="0" name=""/>
        <dsp:cNvSpPr/>
      </dsp:nvSpPr>
      <dsp:spPr>
        <a:xfrm>
          <a:off x="0" y="1054404"/>
          <a:ext cx="2714650" cy="247273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ZA" sz="19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900" kern="1200" dirty="0"/>
        </a:p>
        <a:p>
          <a:pPr lvl="0" algn="l" defTabSz="844550">
            <a:lnSpc>
              <a:spcPct val="90000"/>
            </a:lnSpc>
            <a:spcBef>
              <a:spcPct val="0"/>
            </a:spcBef>
            <a:spcAft>
              <a:spcPct val="35000"/>
            </a:spcAft>
          </a:pPr>
          <a:endParaRPr lang="en-ZA" sz="1900" kern="1200" dirty="0"/>
        </a:p>
      </dsp:txBody>
      <dsp:txXfrm>
        <a:off x="0" y="1054404"/>
        <a:ext cx="2714650" cy="2472734"/>
      </dsp:txXfrm>
    </dsp:sp>
    <dsp:sp modelId="{C30C58A0-B04E-452B-9322-CA41E936892C}">
      <dsp:nvSpPr>
        <dsp:cNvPr id="0" name=""/>
        <dsp:cNvSpPr/>
      </dsp:nvSpPr>
      <dsp:spPr>
        <a:xfrm>
          <a:off x="2714650" y="492419"/>
          <a:ext cx="6099149" cy="1283625"/>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775" numCol="1" spcCol="1270" anchor="ctr" anchorCtr="0">
          <a:noAutofit/>
        </a:bodyPr>
        <a:lstStyle/>
        <a:p>
          <a:pPr lvl="0" algn="l" defTabSz="1066800">
            <a:lnSpc>
              <a:spcPct val="90000"/>
            </a:lnSpc>
            <a:spcBef>
              <a:spcPct val="0"/>
            </a:spcBef>
            <a:spcAft>
              <a:spcPct val="35000"/>
            </a:spcAft>
          </a:pPr>
          <a:r>
            <a:rPr lang="en-ZA" sz="2400" kern="1200" dirty="0"/>
            <a:t>Outcome:</a:t>
          </a:r>
        </a:p>
      </dsp:txBody>
      <dsp:txXfrm>
        <a:off x="2714650" y="813325"/>
        <a:ext cx="5778243" cy="641813"/>
      </dsp:txXfrm>
    </dsp:sp>
    <dsp:sp modelId="{3B15316A-54DA-4456-ADE2-E7F050C432BD}">
      <dsp:nvSpPr>
        <dsp:cNvPr id="0" name=""/>
        <dsp:cNvSpPr/>
      </dsp:nvSpPr>
      <dsp:spPr>
        <a:xfrm>
          <a:off x="2714650" y="1482280"/>
          <a:ext cx="2714650" cy="247273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ZA" sz="1900" kern="1200" dirty="0">
              <a:latin typeface="Calibri"/>
              <a:ea typeface="+mn-ea"/>
              <a:cs typeface="+mn-cs"/>
            </a:rPr>
            <a:t>Build capacity to ensure value driven delivery of correctional services</a:t>
          </a:r>
          <a:endParaRPr lang="en-ZA" sz="1900" kern="1200" dirty="0"/>
        </a:p>
        <a:p>
          <a:pPr lvl="0" algn="l" defTabSz="844550">
            <a:lnSpc>
              <a:spcPct val="90000"/>
            </a:lnSpc>
            <a:spcBef>
              <a:spcPct val="0"/>
            </a:spcBef>
            <a:spcAft>
              <a:spcPct val="35000"/>
            </a:spcAft>
          </a:pPr>
          <a:endParaRPr lang="en-ZA" sz="1900" kern="1200" dirty="0"/>
        </a:p>
      </dsp:txBody>
      <dsp:txXfrm>
        <a:off x="2714650" y="1482280"/>
        <a:ext cx="2714650" cy="2472734"/>
      </dsp:txXfrm>
    </dsp:sp>
    <dsp:sp modelId="{CCAB3F69-164F-45F2-B5B9-A78867DCEE16}">
      <dsp:nvSpPr>
        <dsp:cNvPr id="0" name=""/>
        <dsp:cNvSpPr/>
      </dsp:nvSpPr>
      <dsp:spPr>
        <a:xfrm>
          <a:off x="5429300" y="920294"/>
          <a:ext cx="3384499" cy="1283625"/>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775" numCol="1" spcCol="1270" anchor="ctr" anchorCtr="0">
          <a:noAutofit/>
        </a:bodyPr>
        <a:lstStyle/>
        <a:p>
          <a:pPr lvl="0" algn="l" defTabSz="1066800">
            <a:lnSpc>
              <a:spcPct val="90000"/>
            </a:lnSpc>
            <a:spcBef>
              <a:spcPct val="0"/>
            </a:spcBef>
            <a:spcAft>
              <a:spcPct val="35000"/>
            </a:spcAft>
          </a:pPr>
          <a:r>
            <a:rPr lang="en-ZA" sz="2400" kern="1200" dirty="0"/>
            <a:t>Strategic intent:</a:t>
          </a:r>
        </a:p>
      </dsp:txBody>
      <dsp:txXfrm>
        <a:off x="5429300" y="1241200"/>
        <a:ext cx="3063593" cy="641813"/>
      </dsp:txXfrm>
    </dsp:sp>
    <dsp:sp modelId="{2E2CEF3C-DAE3-4606-B5A5-BCCA1CBCB380}">
      <dsp:nvSpPr>
        <dsp:cNvPr id="0" name=""/>
        <dsp:cNvSpPr/>
      </dsp:nvSpPr>
      <dsp:spPr>
        <a:xfrm>
          <a:off x="5429300" y="1910155"/>
          <a:ext cx="2714650" cy="2436546"/>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ZA" sz="1900" kern="1200" dirty="0"/>
            <a:t>Functional organisational  structure developed</a:t>
          </a:r>
        </a:p>
        <a:p>
          <a:pPr lvl="0" algn="l" defTabSz="844550">
            <a:lnSpc>
              <a:spcPct val="90000"/>
            </a:lnSpc>
            <a:spcBef>
              <a:spcPct val="0"/>
            </a:spcBef>
            <a:spcAft>
              <a:spcPct val="35000"/>
            </a:spcAft>
          </a:pPr>
          <a:r>
            <a:rPr lang="en-ZA" sz="1900" kern="1200" dirty="0"/>
            <a:t>HR Talent Management Strategy developed and implemented</a:t>
          </a:r>
        </a:p>
        <a:p>
          <a:pPr lvl="0" algn="l" defTabSz="844550">
            <a:lnSpc>
              <a:spcPct val="90000"/>
            </a:lnSpc>
            <a:spcBef>
              <a:spcPct val="0"/>
            </a:spcBef>
            <a:spcAft>
              <a:spcPct val="35000"/>
            </a:spcAft>
          </a:pPr>
          <a:endParaRPr lang="en-ZA" sz="1900" kern="1200" dirty="0"/>
        </a:p>
        <a:p>
          <a:pPr lvl="0" algn="l" defTabSz="844550">
            <a:lnSpc>
              <a:spcPct val="90000"/>
            </a:lnSpc>
            <a:spcBef>
              <a:spcPct val="0"/>
            </a:spcBef>
            <a:spcAft>
              <a:spcPct val="35000"/>
            </a:spcAft>
          </a:pPr>
          <a:endParaRPr lang="en-ZA" sz="1900" kern="1200" dirty="0"/>
        </a:p>
      </dsp:txBody>
      <dsp:txXfrm>
        <a:off x="5429300" y="1910155"/>
        <a:ext cx="2714650" cy="2436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115951"/>
          <a:ext cx="8280400" cy="1205941"/>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t>Impact: </a:t>
          </a:r>
        </a:p>
      </dsp:txBody>
      <dsp:txXfrm>
        <a:off x="0" y="417436"/>
        <a:ext cx="7978915" cy="602971"/>
      </dsp:txXfrm>
    </dsp:sp>
    <dsp:sp modelId="{856E43E6-3D70-4376-AA4E-32C2946973DE}">
      <dsp:nvSpPr>
        <dsp:cNvPr id="0" name=""/>
        <dsp:cNvSpPr/>
      </dsp:nvSpPr>
      <dsp:spPr>
        <a:xfrm>
          <a:off x="0" y="1300408"/>
          <a:ext cx="2550363" cy="2323087"/>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0" kern="1200" dirty="0">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600" kern="1200" dirty="0"/>
        </a:p>
        <a:p>
          <a:pPr lvl="0" algn="l" defTabSz="711200">
            <a:lnSpc>
              <a:spcPct val="90000"/>
            </a:lnSpc>
            <a:spcBef>
              <a:spcPct val="0"/>
            </a:spcBef>
            <a:spcAft>
              <a:spcPct val="35000"/>
            </a:spcAft>
          </a:pPr>
          <a:endParaRPr lang="en-ZA" sz="1600" kern="1200" dirty="0"/>
        </a:p>
      </dsp:txBody>
      <dsp:txXfrm>
        <a:off x="0" y="1300408"/>
        <a:ext cx="2550363" cy="2323087"/>
      </dsp:txXfrm>
    </dsp:sp>
    <dsp:sp modelId="{C30C58A0-B04E-452B-9322-CA41E936892C}">
      <dsp:nvSpPr>
        <dsp:cNvPr id="0" name=""/>
        <dsp:cNvSpPr/>
      </dsp:nvSpPr>
      <dsp:spPr>
        <a:xfrm>
          <a:off x="2550363" y="772433"/>
          <a:ext cx="5730036" cy="1205941"/>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t>Outcome:</a:t>
          </a:r>
        </a:p>
      </dsp:txBody>
      <dsp:txXfrm>
        <a:off x="2550363" y="1073918"/>
        <a:ext cx="5428551" cy="602971"/>
      </dsp:txXfrm>
    </dsp:sp>
    <dsp:sp modelId="{3B15316A-54DA-4456-ADE2-E7F050C432BD}">
      <dsp:nvSpPr>
        <dsp:cNvPr id="0" name=""/>
        <dsp:cNvSpPr/>
      </dsp:nvSpPr>
      <dsp:spPr>
        <a:xfrm>
          <a:off x="2550363" y="1702388"/>
          <a:ext cx="2550363" cy="232308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latin typeface="Calibri"/>
              <a:ea typeface="+mn-ea"/>
              <a:cs typeface="+mn-cs"/>
            </a:rPr>
            <a:t>Build capacity to ensure value driven delivery of correctional services</a:t>
          </a:r>
          <a:endParaRPr lang="en-ZA" sz="1600" kern="1200" dirty="0"/>
        </a:p>
        <a:p>
          <a:pPr lvl="0" algn="l" defTabSz="711200">
            <a:lnSpc>
              <a:spcPct val="90000"/>
            </a:lnSpc>
            <a:spcBef>
              <a:spcPct val="0"/>
            </a:spcBef>
            <a:spcAft>
              <a:spcPct val="35000"/>
            </a:spcAft>
          </a:pPr>
          <a:endParaRPr lang="en-ZA" sz="1600" kern="1200" dirty="0"/>
        </a:p>
      </dsp:txBody>
      <dsp:txXfrm>
        <a:off x="2550363" y="1702388"/>
        <a:ext cx="2550363" cy="2323087"/>
      </dsp:txXfrm>
    </dsp:sp>
    <dsp:sp modelId="{CCAB3F69-164F-45F2-B5B9-A78867DCEE16}">
      <dsp:nvSpPr>
        <dsp:cNvPr id="0" name=""/>
        <dsp:cNvSpPr/>
      </dsp:nvSpPr>
      <dsp:spPr>
        <a:xfrm>
          <a:off x="5100726" y="1174414"/>
          <a:ext cx="3179673" cy="120594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t>Strategic intent:</a:t>
          </a:r>
        </a:p>
      </dsp:txBody>
      <dsp:txXfrm>
        <a:off x="5100726" y="1475899"/>
        <a:ext cx="2878188" cy="602971"/>
      </dsp:txXfrm>
    </dsp:sp>
    <dsp:sp modelId="{2E2CEF3C-DAE3-4606-B5A5-BCCA1CBCB380}">
      <dsp:nvSpPr>
        <dsp:cNvPr id="0" name=""/>
        <dsp:cNvSpPr/>
      </dsp:nvSpPr>
      <dsp:spPr>
        <a:xfrm>
          <a:off x="5100726" y="2104369"/>
          <a:ext cx="2550363" cy="228908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t>Functional organisational structure implemented</a:t>
          </a:r>
        </a:p>
        <a:p>
          <a:pPr lvl="0" algn="l" defTabSz="711200">
            <a:lnSpc>
              <a:spcPct val="90000"/>
            </a:lnSpc>
            <a:spcBef>
              <a:spcPct val="0"/>
            </a:spcBef>
            <a:spcAft>
              <a:spcPct val="35000"/>
            </a:spcAft>
          </a:pPr>
          <a:r>
            <a:rPr lang="en-ZA" sz="1600" kern="1200" dirty="0"/>
            <a:t>Ensure ideal correctional environment</a:t>
          </a:r>
        </a:p>
        <a:p>
          <a:pPr lvl="0" algn="l" defTabSz="711200">
            <a:lnSpc>
              <a:spcPct val="90000"/>
            </a:lnSpc>
            <a:spcBef>
              <a:spcPct val="0"/>
            </a:spcBef>
            <a:spcAft>
              <a:spcPct val="35000"/>
            </a:spcAft>
          </a:pPr>
          <a:r>
            <a:rPr lang="en-ZA" sz="1600" kern="1200" dirty="0" smtClean="0"/>
            <a:t>Professionalization </a:t>
          </a:r>
          <a:r>
            <a:rPr lang="en-ZA" sz="1600" kern="1200" dirty="0"/>
            <a:t>of corrections</a:t>
          </a:r>
        </a:p>
        <a:p>
          <a:pPr lvl="0" algn="l" defTabSz="711200">
            <a:lnSpc>
              <a:spcPct val="90000"/>
            </a:lnSpc>
            <a:spcBef>
              <a:spcPct val="0"/>
            </a:spcBef>
            <a:spcAft>
              <a:spcPct val="35000"/>
            </a:spcAft>
          </a:pPr>
          <a:endParaRPr lang="en-ZA" sz="1600" kern="1200" dirty="0"/>
        </a:p>
        <a:p>
          <a:pPr lvl="0" algn="l" defTabSz="711200">
            <a:lnSpc>
              <a:spcPct val="90000"/>
            </a:lnSpc>
            <a:spcBef>
              <a:spcPct val="0"/>
            </a:spcBef>
            <a:spcAft>
              <a:spcPct val="35000"/>
            </a:spcAft>
          </a:pPr>
          <a:endParaRPr lang="en-ZA" sz="1600" kern="1200" dirty="0"/>
        </a:p>
      </dsp:txBody>
      <dsp:txXfrm>
        <a:off x="5100726" y="2104369"/>
        <a:ext cx="2550363" cy="2289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65652"/>
          <a:ext cx="8280400" cy="1205941"/>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solidFill>
                <a:sysClr val="window" lastClr="FFFFFF"/>
              </a:solidFill>
              <a:latin typeface="Calibri"/>
              <a:ea typeface="+mn-ea"/>
              <a:cs typeface="+mn-cs"/>
            </a:rPr>
            <a:t>Impact: </a:t>
          </a:r>
        </a:p>
      </dsp:txBody>
      <dsp:txXfrm>
        <a:off x="0" y="367137"/>
        <a:ext cx="7978915" cy="602971"/>
      </dsp:txXfrm>
    </dsp:sp>
    <dsp:sp modelId="{856E43E6-3D70-4376-AA4E-32C2946973DE}">
      <dsp:nvSpPr>
        <dsp:cNvPr id="0" name=""/>
        <dsp:cNvSpPr/>
      </dsp:nvSpPr>
      <dsp:spPr>
        <a:xfrm>
          <a:off x="0" y="995607"/>
          <a:ext cx="2550363" cy="2323087"/>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b="0" kern="1200" dirty="0">
              <a:solidFill>
                <a:sysClr val="windowText" lastClr="000000">
                  <a:hueOff val="0"/>
                  <a:satOff val="0"/>
                  <a:lumOff val="0"/>
                  <a:alphaOff val="0"/>
                </a:sysClr>
              </a:solidFill>
              <a:effectLst/>
              <a:latin typeface="Calibri" panose="020F0502020204030204" pitchFamily="34" charset="0"/>
              <a:ea typeface="+mn-ea"/>
              <a:cs typeface="Times New Roman" panose="02020603050405020304" pitchFamily="18" charset="0"/>
            </a:rPr>
            <a:t>Integrated support and solutions for efficient and economical service delivery</a:t>
          </a:r>
          <a:endParaRPr lang="en-ZA" sz="1600" kern="1200" dirty="0">
            <a:solidFill>
              <a:sysClr val="windowText" lastClr="000000">
                <a:hueOff val="0"/>
                <a:satOff val="0"/>
                <a:lumOff val="0"/>
                <a:alphaOff val="0"/>
              </a:sysClr>
            </a:solidFill>
            <a:latin typeface="Calibri"/>
            <a:ea typeface="+mn-ea"/>
            <a:cs typeface="+mn-cs"/>
          </a:endParaRPr>
        </a:p>
        <a:p>
          <a:pPr lvl="0" algn="l" defTabSz="711200">
            <a:lnSpc>
              <a:spcPct val="90000"/>
            </a:lnSpc>
            <a:spcBef>
              <a:spcPct val="0"/>
            </a:spcBef>
            <a:spcAft>
              <a:spcPct val="35000"/>
            </a:spcAft>
          </a:pPr>
          <a:endParaRPr lang="en-ZA" sz="1600" kern="1200" dirty="0">
            <a:solidFill>
              <a:sysClr val="windowText" lastClr="000000">
                <a:hueOff val="0"/>
                <a:satOff val="0"/>
                <a:lumOff val="0"/>
                <a:alphaOff val="0"/>
              </a:sysClr>
            </a:solidFill>
            <a:latin typeface="Calibri"/>
            <a:ea typeface="+mn-ea"/>
            <a:cs typeface="+mn-cs"/>
          </a:endParaRPr>
        </a:p>
      </dsp:txBody>
      <dsp:txXfrm>
        <a:off x="0" y="995607"/>
        <a:ext cx="2550363" cy="2323087"/>
      </dsp:txXfrm>
    </dsp:sp>
    <dsp:sp modelId="{C30C58A0-B04E-452B-9322-CA41E936892C}">
      <dsp:nvSpPr>
        <dsp:cNvPr id="0" name=""/>
        <dsp:cNvSpPr/>
      </dsp:nvSpPr>
      <dsp:spPr>
        <a:xfrm>
          <a:off x="2550363" y="467633"/>
          <a:ext cx="5730036" cy="1205941"/>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solidFill>
                <a:sysClr val="window" lastClr="FFFFFF"/>
              </a:solidFill>
              <a:latin typeface="Calibri"/>
              <a:ea typeface="+mn-ea"/>
              <a:cs typeface="+mn-cs"/>
            </a:rPr>
            <a:t>Outcome:</a:t>
          </a:r>
        </a:p>
      </dsp:txBody>
      <dsp:txXfrm>
        <a:off x="2550363" y="769118"/>
        <a:ext cx="5428551" cy="602971"/>
      </dsp:txXfrm>
    </dsp:sp>
    <dsp:sp modelId="{3B15316A-54DA-4456-ADE2-E7F050C432BD}">
      <dsp:nvSpPr>
        <dsp:cNvPr id="0" name=""/>
        <dsp:cNvSpPr/>
      </dsp:nvSpPr>
      <dsp:spPr>
        <a:xfrm>
          <a:off x="2550363" y="1397588"/>
          <a:ext cx="2550363" cy="2323087"/>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ZA" sz="1600" kern="1200" dirty="0">
              <a:solidFill>
                <a:sysClr val="windowText" lastClr="000000">
                  <a:hueOff val="0"/>
                  <a:satOff val="0"/>
                  <a:lumOff val="0"/>
                  <a:alphaOff val="0"/>
                </a:sysClr>
              </a:solidFill>
              <a:latin typeface="Calibri"/>
              <a:ea typeface="+mn-ea"/>
              <a:cs typeface="+mn-cs"/>
            </a:rPr>
            <a:t>Build capacity to ensure value driven delivery of correctional services</a:t>
          </a:r>
        </a:p>
        <a:p>
          <a:pPr lvl="0" algn="l" defTabSz="711200">
            <a:lnSpc>
              <a:spcPct val="90000"/>
            </a:lnSpc>
            <a:spcBef>
              <a:spcPct val="0"/>
            </a:spcBef>
            <a:spcAft>
              <a:spcPct val="35000"/>
            </a:spcAft>
          </a:pPr>
          <a:endParaRPr lang="en-ZA" sz="1600" kern="1200" dirty="0">
            <a:solidFill>
              <a:sysClr val="windowText" lastClr="000000">
                <a:hueOff val="0"/>
                <a:satOff val="0"/>
                <a:lumOff val="0"/>
                <a:alphaOff val="0"/>
              </a:sysClr>
            </a:solidFill>
            <a:latin typeface="Calibri"/>
            <a:ea typeface="+mn-ea"/>
            <a:cs typeface="+mn-cs"/>
          </a:endParaRPr>
        </a:p>
      </dsp:txBody>
      <dsp:txXfrm>
        <a:off x="2550363" y="1397588"/>
        <a:ext cx="2550363" cy="2323087"/>
      </dsp:txXfrm>
    </dsp:sp>
    <dsp:sp modelId="{CCAB3F69-164F-45F2-B5B9-A78867DCEE16}">
      <dsp:nvSpPr>
        <dsp:cNvPr id="0" name=""/>
        <dsp:cNvSpPr/>
      </dsp:nvSpPr>
      <dsp:spPr>
        <a:xfrm>
          <a:off x="5100726" y="869613"/>
          <a:ext cx="3179673" cy="1205941"/>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a:solidFill>
                <a:sysClr val="window" lastClr="FFFFFF"/>
              </a:solidFill>
              <a:latin typeface="Calibri"/>
              <a:ea typeface="+mn-ea"/>
              <a:cs typeface="+mn-cs"/>
            </a:rPr>
            <a:t>Strategic intent:</a:t>
          </a:r>
        </a:p>
      </dsp:txBody>
      <dsp:txXfrm>
        <a:off x="5100726" y="1171098"/>
        <a:ext cx="2878188" cy="602971"/>
      </dsp:txXfrm>
    </dsp:sp>
    <dsp:sp modelId="{2E2CEF3C-DAE3-4606-B5A5-BCCA1CBCB380}">
      <dsp:nvSpPr>
        <dsp:cNvPr id="0" name=""/>
        <dsp:cNvSpPr/>
      </dsp:nvSpPr>
      <dsp:spPr>
        <a:xfrm>
          <a:off x="5100726" y="1799568"/>
          <a:ext cx="2550363" cy="2289089"/>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ZA" sz="1600" b="0" kern="1200" dirty="0">
              <a:solidFill>
                <a:sysClr val="windowText" lastClr="000000"/>
              </a:solidFill>
              <a:latin typeface="Calibri"/>
              <a:ea typeface="+mn-ea"/>
              <a:cs typeface="+mn-cs"/>
            </a:rPr>
            <a:t>African University of Corrections</a:t>
          </a:r>
        </a:p>
        <a:p>
          <a:pPr lvl="0" algn="just" defTabSz="711200">
            <a:lnSpc>
              <a:spcPct val="90000"/>
            </a:lnSpc>
            <a:spcBef>
              <a:spcPct val="0"/>
            </a:spcBef>
            <a:spcAft>
              <a:spcPct val="35000"/>
            </a:spcAft>
          </a:pPr>
          <a:endParaRPr lang="en-ZA" sz="1600" b="0" kern="1200" dirty="0">
            <a:solidFill>
              <a:sysClr val="windowText" lastClr="000000"/>
            </a:solidFill>
            <a:latin typeface="Calibri"/>
            <a:ea typeface="+mn-ea"/>
            <a:cs typeface="+mn-cs"/>
          </a:endParaRPr>
        </a:p>
        <a:p>
          <a:pPr lvl="0" algn="just" defTabSz="711200">
            <a:lnSpc>
              <a:spcPct val="90000"/>
            </a:lnSpc>
            <a:spcBef>
              <a:spcPct val="0"/>
            </a:spcBef>
            <a:spcAft>
              <a:spcPct val="35000"/>
            </a:spcAft>
          </a:pPr>
          <a:r>
            <a:rPr lang="en-ZA" sz="1600" b="0" kern="1200" dirty="0">
              <a:solidFill>
                <a:sysClr val="windowText" lastClr="000000"/>
              </a:solidFill>
              <a:latin typeface="Calibri"/>
              <a:ea typeface="+mn-ea"/>
              <a:cs typeface="+mn-cs"/>
            </a:rPr>
            <a:t>Explore capacitation of  the ideal correctional official  for  universal  and virtual corrections.</a:t>
          </a:r>
        </a:p>
        <a:p>
          <a:pPr lvl="0" algn="l" defTabSz="711200">
            <a:lnSpc>
              <a:spcPct val="90000"/>
            </a:lnSpc>
            <a:spcBef>
              <a:spcPct val="0"/>
            </a:spcBef>
            <a:spcAft>
              <a:spcPct val="35000"/>
            </a:spcAft>
          </a:pPr>
          <a:endParaRPr lang="en-ZA" sz="1600" kern="1200" dirty="0">
            <a:solidFill>
              <a:sysClr val="windowText" lastClr="000000"/>
            </a:solidFill>
            <a:latin typeface="Calibri"/>
            <a:ea typeface="+mn-ea"/>
            <a:cs typeface="+mn-cs"/>
          </a:endParaRPr>
        </a:p>
      </dsp:txBody>
      <dsp:txXfrm>
        <a:off x="5100726" y="1799568"/>
        <a:ext cx="2550363" cy="228908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948A9DF-AF71-4D73-ACC2-DC93E5E96915}" type="datetimeFigureOut">
              <a:rPr lang="en-ZA" smtClean="0"/>
              <a:t>2020/11/11</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F336B45-FB74-4301-BE63-D8A15F2E4443}" type="slidenum">
              <a:rPr lang="en-ZA" smtClean="0"/>
              <a:t>‹#›</a:t>
            </a:fld>
            <a:endParaRPr lang="en-ZA"/>
          </a:p>
        </p:txBody>
      </p:sp>
    </p:spTree>
    <p:extLst>
      <p:ext uri="{BB962C8B-B14F-4D97-AF65-F5344CB8AC3E}">
        <p14:creationId xmlns:p14="http://schemas.microsoft.com/office/powerpoint/2010/main" val="127556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336B45-FB74-4301-BE63-D8A15F2E4443}" type="slidenum">
              <a:rPr lang="en-ZA" smtClean="0"/>
              <a:t>4</a:t>
            </a:fld>
            <a:endParaRPr lang="en-ZA"/>
          </a:p>
        </p:txBody>
      </p:sp>
    </p:spTree>
    <p:extLst>
      <p:ext uri="{BB962C8B-B14F-4D97-AF65-F5344CB8AC3E}">
        <p14:creationId xmlns:p14="http://schemas.microsoft.com/office/powerpoint/2010/main" val="217431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C0073-480D-41D5-AA21-5B3451CFF714}" type="slidenum">
              <a:rPr lang="en-US"/>
              <a:pPr/>
              <a:t>13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336B45-FB74-4301-BE63-D8A15F2E4443}" type="slidenum">
              <a:rPr lang="en-ZA" smtClean="0"/>
              <a:t>17</a:t>
            </a:fld>
            <a:endParaRPr lang="en-ZA"/>
          </a:p>
        </p:txBody>
      </p:sp>
    </p:spTree>
    <p:extLst>
      <p:ext uri="{BB962C8B-B14F-4D97-AF65-F5344CB8AC3E}">
        <p14:creationId xmlns:p14="http://schemas.microsoft.com/office/powerpoint/2010/main" val="171096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566738" y="492125"/>
            <a:ext cx="5567362" cy="4176713"/>
          </a:xfrm>
          <a:ln/>
        </p:spPr>
      </p:sp>
      <p:sp>
        <p:nvSpPr>
          <p:cNvPr id="15363" name="Rectangle 3"/>
          <p:cNvSpPr>
            <a:spLocks noGrp="1" noChangeArrowheads="1"/>
          </p:cNvSpPr>
          <p:nvPr>
            <p:ph type="body" idx="1"/>
          </p:nvPr>
        </p:nvSpPr>
        <p:spPr>
          <a:xfrm>
            <a:off x="761591" y="4916789"/>
            <a:ext cx="5169066" cy="4997786"/>
          </a:xfrm>
          <a:noFill/>
        </p:spPr>
        <p:txBody>
          <a:bodyPr/>
          <a:lstStyle/>
          <a:p>
            <a:pPr eaLnBrk="1" hangingPunct="1"/>
            <a:endParaRPr lang="en-US" altLang="en-US" dirty="0"/>
          </a:p>
        </p:txBody>
      </p:sp>
    </p:spTree>
    <p:extLst>
      <p:ext uri="{BB962C8B-B14F-4D97-AF65-F5344CB8AC3E}">
        <p14:creationId xmlns:p14="http://schemas.microsoft.com/office/powerpoint/2010/main" val="128915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F336B45-FB74-4301-BE63-D8A15F2E4443}" type="slidenum">
              <a:rPr lang="en-ZA" smtClean="0"/>
              <a:t>20</a:t>
            </a:fld>
            <a:endParaRPr lang="en-ZA"/>
          </a:p>
        </p:txBody>
      </p:sp>
    </p:spTree>
    <p:extLst>
      <p:ext uri="{BB962C8B-B14F-4D97-AF65-F5344CB8AC3E}">
        <p14:creationId xmlns:p14="http://schemas.microsoft.com/office/powerpoint/2010/main" val="298845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6F728-561E-4E6C-BAC4-3FDD944037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6BC9D66-8D44-478E-AB05-472630C11A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75089FE-CE46-4C54-8844-F51D0B5FE51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F6543F-E338-43EE-9659-B1F3B35494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B6BBE43-6D1B-474B-81FB-6B79BFDA2C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29912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20877-41A8-4BCF-B226-ED18D98E6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710C09-25C4-43B0-9AEF-2325D02E6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085D5-8486-4E04-8103-DE32EA3C6180}"/>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23E3696-3E59-4F8B-BE18-3133217DB5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0F54-8938-41C7-82B4-C56217BB6531}"/>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897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E50CB4-94DB-4700-8E2F-40E90C5DB60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5C6BFF-3E98-4DC0-8DFF-E579A3BCDA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7FFCD8-92FC-4672-A81A-A5819EDEBE9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7908992-224E-499E-96D3-7769ADB549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FC5622-66A9-4D70-8724-0D567739379F}"/>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573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6F728-561E-4E6C-BAC4-3FDD944037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6BC9D66-8D44-478E-AB05-472630C11A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75089FE-CE46-4C54-8844-F51D0B5FE51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F6543F-E338-43EE-9659-B1F3B35494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B6BBE43-6D1B-474B-81FB-6B79BFDA2C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7601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690A8-0833-4CDA-8B8E-5BC58AE30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CEF8B-56C3-425E-929E-142377ACB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9A183A-6DF1-4F50-998C-0BB9A002344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E57C611-E00D-470E-AE5C-AB08001E9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0073ADE-E51E-4BFB-B305-6ABC50BBCBF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4497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1E04C-93AA-44F4-AF88-E7C59141BC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C9B85696-EF09-457D-B27F-4BA7D5CA0A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BB3E2C-D14C-46E7-920F-C3E021595235}"/>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634870-4A5B-43D4-B6AB-5A257B2965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413E700-2987-4ED9-9EF1-04B76A879FC3}"/>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02703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F7596-C3C7-4524-ACF1-034E508F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BF1D6A-2A67-4799-A897-3177ACDDB38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744B26-9DFA-4D61-A9D1-D9030D1CCC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785D21-4D55-4291-8178-9B0161B7D843}"/>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26D23C9-638C-470B-9D3C-6985548C344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09CD962-C6FF-4FEC-9335-416F0396F9F4}"/>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24353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1836A-8489-40ED-858A-1C4864F9BC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5CA981D-5966-4BCC-AD96-85942B085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85FE9B7-0E00-4B11-B4BD-6C01986AF08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7FAEAC-D9EC-4A38-9CC4-2C67B36253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3F580B6F-1F46-43A5-AD0C-9786191F44A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EE713A-3487-40EF-B6D9-A6C673F068FF}"/>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0A602A6-FA9E-4C77-89C0-D613FCD8C8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AFC56B24-354A-4F55-98EB-74CB508CDA12}"/>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71092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06EC9-A899-4ADE-A45F-07A31E77D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FF620C-71D9-4D5C-AAA9-3D44D9BF4FF8}"/>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C1F869A-C134-49E0-BF1D-4264E207327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9CE29AE-3397-4B51-8956-89BFA52A7D38}"/>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8790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1C9A8A-40F9-4F33-BE0C-E4CC5708C3A1}"/>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52BCC3F-BD75-4CDC-8F9C-8EE25C98F88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F3E04CB-5B07-4E34-A5D8-841C2F76785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7482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BEEBE-BC0C-46CD-88D9-8937507E3D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4E6C5EC-791E-45E9-805F-26E2FF4FDE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5B9474-8EA0-441C-9D2F-4404C849D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A0FF9AB3-58FE-4819-80BB-D798DAF47E2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7501EF-7276-40D1-86A1-F919AF717D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2EDDF06-3991-45A6-8FED-EBA23A679B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2069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690A8-0833-4CDA-8B8E-5BC58AE30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CEF8B-56C3-425E-929E-142377ACB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9A183A-6DF1-4F50-998C-0BB9A002344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E57C611-E00D-470E-AE5C-AB08001E9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0073ADE-E51E-4BFB-B305-6ABC50BBCBF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0246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DB8D6-DD0D-4924-A8FC-FFFECDE3CE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A3BB2B4-F87D-4C9F-A97B-A84E18A09B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ACC00DF-D930-4442-BD7D-8431043D66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6E8F5E9-1E46-44FE-9257-DBF19310B26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C9F8497-9185-4549-830A-7E6C4631E2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C7C2275-CAEE-4DAB-82D2-F81C661A76C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8905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20877-41A8-4BCF-B226-ED18D98E6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710C09-25C4-43B0-9AEF-2325D02E6F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085D5-8486-4E04-8103-DE32EA3C6180}"/>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23E3696-3E59-4F8B-BE18-3133217DB58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BE0F54-8938-41C7-82B4-C56217BB6531}"/>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43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E50CB4-94DB-4700-8E2F-40E90C5DB60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5C6BFF-3E98-4DC0-8DFF-E579A3BCDA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7FFCD8-92FC-4672-A81A-A5819EDEBE9A}"/>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7908992-224E-499E-96D3-7769ADB549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4FC5622-66A9-4D70-8724-0D567739379F}"/>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2803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7615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1608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9131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9084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7656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1953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56763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1E04C-93AA-44F4-AF88-E7C59141BC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C9B85696-EF09-457D-B27F-4BA7D5CA0AF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8BB3E2C-D14C-46E7-920F-C3E021595235}"/>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634870-4A5B-43D4-B6AB-5A257B2965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413E700-2987-4ED9-9EF1-04B76A879FC3}"/>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304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5718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5864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58190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3802500-2DCA-4720-8360-6E74C26DD0EA}"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6155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F7596-C3C7-4524-ACF1-034E508F2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BF1D6A-2A67-4799-A897-3177ACDDB38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A744B26-9DFA-4D61-A9D1-D9030D1CCC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5785D21-4D55-4291-8178-9B0161B7D843}"/>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26D23C9-638C-470B-9D3C-6985548C344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09CD962-C6FF-4FEC-9335-416F0396F9F4}"/>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39996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1836A-8489-40ED-858A-1C4864F9BC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5CA981D-5966-4BCC-AD96-85942B0853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E85FE9B7-0E00-4B11-B4BD-6C01986AF08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97FAEAC-D9EC-4A38-9CC4-2C67B36253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3F580B6F-1F46-43A5-AD0C-9786191F44A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EE713A-3487-40EF-B6D9-A6C673F068FF}"/>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0A602A6-FA9E-4C77-89C0-D613FCD8C8C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AFC56B24-354A-4F55-98EB-74CB508CDA12}"/>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56091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06EC9-A899-4ADE-A45F-07A31E77D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6FF620C-71D9-4D5C-AAA9-3D44D9BF4FF8}"/>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6C1F869A-C134-49E0-BF1D-4264E207327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09CE29AE-3397-4B51-8956-89BFA52A7D38}"/>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17812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1C9A8A-40F9-4F33-BE0C-E4CC5708C3A1}"/>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52BCC3F-BD75-4CDC-8F9C-8EE25C98F88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5F3E04CB-5B07-4E34-A5D8-841C2F76785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34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BEEBE-BC0C-46CD-88D9-8937507E3D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04E6C5EC-791E-45E9-805F-26E2FF4FDED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5B9474-8EA0-441C-9D2F-4404C849D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A0FF9AB3-58FE-4819-80BB-D798DAF47E2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7501EF-7276-40D1-86A1-F919AF717D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2EDDF06-3991-45A6-8FED-EBA23A679B10}"/>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1010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DB8D6-DD0D-4924-A8FC-FFFECDE3CEA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A3BB2B4-F87D-4C9F-A97B-A84E18A09B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ACC00DF-D930-4442-BD7D-8431043D66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6E8F5E9-1E46-44FE-9257-DBF19310B266}"/>
              </a:ext>
            </a:extLst>
          </p:cNvPr>
          <p:cNvSpPr>
            <a:spLocks noGrp="1"/>
          </p:cNvSpPr>
          <p:nvPr>
            <p:ph type="dt" sz="half" idx="10"/>
          </p:nvPr>
        </p:nvSpPr>
        <p:spPr/>
        <p:txBody>
          <a:body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C9F8497-9185-4549-830A-7E6C4631E29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C7C2275-CAEE-4DAB-82D2-F81C661A76CB}"/>
              </a:ext>
            </a:extLst>
          </p:cNvPr>
          <p:cNvSpPr>
            <a:spLocks noGrp="1"/>
          </p:cNvSpPr>
          <p:nvPr>
            <p:ph type="sldNum" sz="quarter" idx="12"/>
          </p:nvPr>
        </p:nvSpPr>
        <p:spPr/>
        <p:txBody>
          <a:body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8846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1944D0-5363-4104-8FB5-85F5301904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B882714-D783-4228-8BC9-D93CB1BE3A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57084C-43A6-49A4-9E8C-BD92F8E093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A53483E-6F74-40B0-85FE-C6A645F284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60E6222-1EF1-4098-B6F1-FE87B6F76B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39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1944D0-5363-4104-8FB5-85F5301904A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B882714-D783-4228-8BC9-D93CB1BE3A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57084C-43A6-49A4-9E8C-BD92F8E0932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A53483E-6F74-40B0-85FE-C6A645F284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60E6222-1EF1-4098-B6F1-FE87B6F76B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272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39F89B-F18A-423D-A9F4-860B11E3A783}" type="datetimeFigureOut">
              <a:rPr lang="en-US" smtClean="0">
                <a:solidFill>
                  <a:prstClr val="black">
                    <a:tint val="75000"/>
                  </a:prstClr>
                </a:solidFill>
              </a:rPr>
              <a:pPr/>
              <a:t>11/11/2020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D60E23-E44C-4D0E-817A-DB9E5FABBB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8238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1751" y="1889768"/>
            <a:ext cx="7969623" cy="3496236"/>
          </a:xfrm>
          <a:prstGeom prst="rect">
            <a:avLst/>
          </a:prstGeom>
          <a:blipFill>
            <a:blip r:embed="rId2">
              <a:extLst>
                <a:ext uri="{BEBA8EAE-BF5A-486C-A8C5-ECC9F3942E4B}">
                  <a14:imgProps xmlns:a14="http://schemas.microsoft.com/office/drawing/2010/main">
                    <a14:imgLayer r:embed="rId3">
                      <a14:imgEffect>
                        <a14:saturation sat="0"/>
                      </a14:imgEffect>
                    </a14:imgLayer>
                  </a14:imgProps>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22EF1B47-623D-43FE-9106-B32A4365F3B3}"/>
              </a:ext>
            </a:extLst>
          </p:cNvPr>
          <p:cNvSpPr/>
          <p:nvPr/>
        </p:nvSpPr>
        <p:spPr>
          <a:xfrm>
            <a:off x="7680960" y="0"/>
            <a:ext cx="146304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a:extLst>
              <a:ext uri="{FF2B5EF4-FFF2-40B4-BE49-F238E27FC236}">
                <a16:creationId xmlns:a16="http://schemas.microsoft.com/office/drawing/2014/main" xmlns="" id="{CD9BA58D-DC3C-404D-B4B4-4E45262F15BE}"/>
              </a:ext>
            </a:extLst>
          </p:cNvPr>
          <p:cNvSpPr/>
          <p:nvPr/>
        </p:nvSpPr>
        <p:spPr>
          <a:xfrm>
            <a:off x="500743" y="0"/>
            <a:ext cx="3200400" cy="6858000"/>
          </a:xfrm>
          <a:prstGeom prst="rect">
            <a:avLst/>
          </a:prstGeom>
          <a:solidFill>
            <a:srgbClr val="008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TextBox 8">
            <a:extLst>
              <a:ext uri="{FF2B5EF4-FFF2-40B4-BE49-F238E27FC236}">
                <a16:creationId xmlns:a16="http://schemas.microsoft.com/office/drawing/2014/main" xmlns="" id="{251BDE8C-C874-4027-92B6-106F8C9E07A1}"/>
              </a:ext>
            </a:extLst>
          </p:cNvPr>
          <p:cNvSpPr txBox="1"/>
          <p:nvPr/>
        </p:nvSpPr>
        <p:spPr>
          <a:xfrm>
            <a:off x="636359" y="2156160"/>
            <a:ext cx="2827565" cy="2031325"/>
          </a:xfrm>
          <a:prstGeom prst="rect">
            <a:avLst/>
          </a:prstGeom>
          <a:noFill/>
        </p:spPr>
        <p:txBody>
          <a:bodyPr wrap="square" lIns="0" tIns="0" rIns="0" bIns="0" rtlCol="0" anchor="ctr">
            <a:spAutoFit/>
          </a:bodyPr>
          <a:lstStyle/>
          <a:p>
            <a:pPr algn="ctr"/>
            <a:r>
              <a:rPr lang="en-US" sz="3300" b="1" dirty="0" smtClean="0">
                <a:solidFill>
                  <a:prstClr val="white"/>
                </a:solidFill>
                <a:latin typeface="Century Gothic"/>
                <a:cs typeface="Segoe UI Semibold" panose="020B0702040204020203" pitchFamily="34" charset="0"/>
              </a:rPr>
              <a:t>INTEGRATED HUMAN RESOURCE STRATEGY</a:t>
            </a:r>
            <a:endParaRPr lang="en-US" sz="3300" b="1" dirty="0">
              <a:solidFill>
                <a:prstClr val="white"/>
              </a:solidFill>
              <a:latin typeface="Century Gothic"/>
              <a:cs typeface="Segoe UI Semibold" panose="020B0702040204020203" pitchFamily="34" charset="0"/>
            </a:endParaRPr>
          </a:p>
        </p:txBody>
      </p:sp>
      <p:sp>
        <p:nvSpPr>
          <p:cNvPr id="10" name="TextBox 9">
            <a:extLst>
              <a:ext uri="{FF2B5EF4-FFF2-40B4-BE49-F238E27FC236}">
                <a16:creationId xmlns:a16="http://schemas.microsoft.com/office/drawing/2014/main" xmlns="" id="{40155F1C-8FDA-4C29-A73E-D860059661AD}"/>
              </a:ext>
            </a:extLst>
          </p:cNvPr>
          <p:cNvSpPr txBox="1"/>
          <p:nvPr/>
        </p:nvSpPr>
        <p:spPr>
          <a:xfrm>
            <a:off x="636360" y="4147267"/>
            <a:ext cx="2827565" cy="738664"/>
          </a:xfrm>
          <a:prstGeom prst="rect">
            <a:avLst/>
          </a:prstGeom>
          <a:noFill/>
        </p:spPr>
        <p:txBody>
          <a:bodyPr wrap="square" lIns="0" tIns="0" rIns="0" bIns="0" rtlCol="0">
            <a:spAutoFit/>
          </a:bodyPr>
          <a:lstStyle/>
          <a:p>
            <a:pPr algn="ctr"/>
            <a:endParaRPr lang="en-US" sz="1200" dirty="0" smtClean="0">
              <a:solidFill>
                <a:prstClr val="white"/>
              </a:solidFill>
            </a:endParaRPr>
          </a:p>
          <a:p>
            <a:pPr algn="ctr"/>
            <a:r>
              <a:rPr lang="en-US" sz="1200" dirty="0" smtClean="0">
                <a:solidFill>
                  <a:prstClr val="white"/>
                </a:solidFill>
              </a:rPr>
              <a:t> Branch HR</a:t>
            </a:r>
          </a:p>
          <a:p>
            <a:pPr algn="ctr"/>
            <a:endParaRPr lang="en-US" sz="1200" dirty="0">
              <a:solidFill>
                <a:prstClr val="white"/>
              </a:solidFill>
            </a:endParaRPr>
          </a:p>
          <a:p>
            <a:pPr algn="ctr"/>
            <a:r>
              <a:rPr lang="en-US" sz="1200" dirty="0" smtClean="0">
                <a:solidFill>
                  <a:prstClr val="white"/>
                </a:solidFill>
              </a:rPr>
              <a:t>Date:2020/11/12</a:t>
            </a:r>
            <a:endParaRPr lang="en-US" sz="1200" dirty="0">
              <a:solidFill>
                <a:prstClr val="white"/>
              </a:solidFill>
            </a:endParaRPr>
          </a:p>
        </p:txBody>
      </p:sp>
      <p:grpSp>
        <p:nvGrpSpPr>
          <p:cNvPr id="12" name="Group 11">
            <a:extLst>
              <a:ext uri="{FF2B5EF4-FFF2-40B4-BE49-F238E27FC236}">
                <a16:creationId xmlns:a16="http://schemas.microsoft.com/office/drawing/2014/main" xmlns="" id="{D64B35A2-C474-4B4D-B4D3-5A0E615F455D}"/>
              </a:ext>
            </a:extLst>
          </p:cNvPr>
          <p:cNvGrpSpPr/>
          <p:nvPr/>
        </p:nvGrpSpPr>
        <p:grpSpPr>
          <a:xfrm>
            <a:off x="8363444" y="1801517"/>
            <a:ext cx="418113" cy="3254968"/>
            <a:chOff x="11151258" y="1100227"/>
            <a:chExt cx="557484" cy="4339957"/>
          </a:xfrm>
          <a:solidFill>
            <a:srgbClr val="9BC41D"/>
          </a:solidFill>
        </p:grpSpPr>
        <p:sp>
          <p:nvSpPr>
            <p:cNvPr id="13" name="Freeform 3886">
              <a:extLst>
                <a:ext uri="{FF2B5EF4-FFF2-40B4-BE49-F238E27FC236}">
                  <a16:creationId xmlns:a16="http://schemas.microsoft.com/office/drawing/2014/main" xmlns="" id="{027981EE-7A89-4001-9128-4EC0B9F0E10D}"/>
                </a:ext>
              </a:extLst>
            </p:cNvPr>
            <p:cNvSpPr>
              <a:spLocks noEditPoints="1"/>
            </p:cNvSpPr>
            <p:nvPr/>
          </p:nvSpPr>
          <p:spPr bwMode="auto">
            <a:xfrm>
              <a:off x="11151258" y="1100227"/>
              <a:ext cx="557484" cy="554402"/>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grp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4" name="Freeform 931">
              <a:extLst>
                <a:ext uri="{FF2B5EF4-FFF2-40B4-BE49-F238E27FC236}">
                  <a16:creationId xmlns:a16="http://schemas.microsoft.com/office/drawing/2014/main" xmlns="" id="{37DC7878-CEF4-4468-A91F-D4785B2748D7}"/>
                </a:ext>
              </a:extLst>
            </p:cNvPr>
            <p:cNvSpPr>
              <a:spLocks noEditPoints="1"/>
            </p:cNvSpPr>
            <p:nvPr/>
          </p:nvSpPr>
          <p:spPr bwMode="auto">
            <a:xfrm>
              <a:off x="11247437" y="3072468"/>
              <a:ext cx="365126" cy="476250"/>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grp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15" name="Group 14">
              <a:extLst>
                <a:ext uri="{FF2B5EF4-FFF2-40B4-BE49-F238E27FC236}">
                  <a16:creationId xmlns:a16="http://schemas.microsoft.com/office/drawing/2014/main" xmlns="" id="{BCBD1B0C-ECD5-4342-82ED-C67B76542B7B}"/>
                </a:ext>
              </a:extLst>
            </p:cNvPr>
            <p:cNvGrpSpPr/>
            <p:nvPr/>
          </p:nvGrpSpPr>
          <p:grpSpPr>
            <a:xfrm>
              <a:off x="11193187" y="4966558"/>
              <a:ext cx="473626" cy="473626"/>
              <a:chOff x="4319588" y="2492375"/>
              <a:chExt cx="287338" cy="287338"/>
            </a:xfrm>
            <a:grpFill/>
          </p:grpSpPr>
          <p:sp>
            <p:nvSpPr>
              <p:cNvPr id="16" name="Freeform 372">
                <a:extLst>
                  <a:ext uri="{FF2B5EF4-FFF2-40B4-BE49-F238E27FC236}">
                    <a16:creationId xmlns:a16="http://schemas.microsoft.com/office/drawing/2014/main" xmlns="" id="{CCA07D61-1291-4F51-9FDD-5BA7B0C6CBA8}"/>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17" name="Freeform 373">
                <a:extLst>
                  <a:ext uri="{FF2B5EF4-FFF2-40B4-BE49-F238E27FC236}">
                    <a16:creationId xmlns:a16="http://schemas.microsoft.com/office/drawing/2014/main" xmlns="" id="{CD0F68A6-1779-46FD-BEBC-E12E4D51173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spTree>
    <p:extLst>
      <p:ext uri="{BB962C8B-B14F-4D97-AF65-F5344CB8AC3E}">
        <p14:creationId xmlns:p14="http://schemas.microsoft.com/office/powerpoint/2010/main" val="242782594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1311696" y="6503933"/>
            <a:ext cx="7064622" cy="1369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10</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48840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244871"/>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Legislative Requirements</a:t>
              </a:r>
              <a:endParaRPr lang="en-ZA" sz="3600" b="1" dirty="0"/>
            </a:p>
          </p:txBody>
        </p:sp>
      </p:grpSp>
      <p:sp>
        <p:nvSpPr>
          <p:cNvPr id="28" name="TextBox 27"/>
          <p:cNvSpPr txBox="1"/>
          <p:nvPr/>
        </p:nvSpPr>
        <p:spPr>
          <a:xfrm>
            <a:off x="132920" y="765983"/>
            <a:ext cx="8869412" cy="5586145"/>
          </a:xfrm>
          <a:prstGeom prst="rect">
            <a:avLst/>
          </a:prstGeom>
          <a:noFill/>
        </p:spPr>
        <p:txBody>
          <a:bodyPr wrap="square" rtlCol="0">
            <a:spAutoFit/>
          </a:bodyPr>
          <a:lstStyle/>
          <a:p>
            <a:pPr algn="just"/>
            <a:r>
              <a:rPr lang="en-ZA" sz="1550" b="1" dirty="0">
                <a:latin typeface="Arial" panose="020B0604020202020204" pitchFamily="34" charset="0"/>
                <a:cs typeface="Arial" panose="020B0604020202020204" pitchFamily="34" charset="0"/>
              </a:rPr>
              <a:t>PUBLIC SERVICE REGULATIONS, 2016 </a:t>
            </a:r>
          </a:p>
          <a:p>
            <a:pPr algn="just"/>
            <a:r>
              <a:rPr lang="en-ZA" sz="1550" dirty="0">
                <a:latin typeface="Arial" panose="020B0604020202020204" pitchFamily="34" charset="0"/>
                <a:cs typeface="Arial" panose="020B0604020202020204" pitchFamily="34" charset="0"/>
              </a:rPr>
              <a:t>In terms of section 25(2) (a) of the PSR, an Executive Authority will determine the organisational structure of the department based on its support and core functions</a:t>
            </a:r>
          </a:p>
          <a:p>
            <a:pPr algn="just"/>
            <a:r>
              <a:rPr lang="en-ZA" sz="1550" dirty="0">
                <a:latin typeface="Arial" panose="020B0604020202020204" pitchFamily="34" charset="0"/>
                <a:cs typeface="Arial" panose="020B0604020202020204" pitchFamily="34" charset="0"/>
              </a:rPr>
              <a:t>Furthermore, section 35(a) requires the Executive Authority to establish operations management framework which will pave way for the development of the service delivery model and the Directive on the design of the organisational structure from the Department of Public Service and Administration requires that the structure should be based on such model.</a:t>
            </a:r>
          </a:p>
          <a:p>
            <a:pPr algn="just"/>
            <a:endParaRPr lang="en-ZA" sz="1550" dirty="0">
              <a:latin typeface="Arial" panose="020B0604020202020204" pitchFamily="34" charset="0"/>
              <a:cs typeface="Arial" panose="020B0604020202020204" pitchFamily="34" charset="0"/>
            </a:endParaRPr>
          </a:p>
          <a:p>
            <a:pPr algn="just"/>
            <a:r>
              <a:rPr lang="en-ZA" sz="1550" dirty="0">
                <a:latin typeface="Arial" panose="020B0604020202020204" pitchFamily="34" charset="0"/>
                <a:cs typeface="Arial" panose="020B0604020202020204" pitchFamily="34" charset="0"/>
              </a:rPr>
              <a:t>Section 27 provides for the Executive Authority to develop and implement an employment equity plan as contemplated in section 20 of the Employment Equity Act.  </a:t>
            </a:r>
          </a:p>
          <a:p>
            <a:pPr algn="just"/>
            <a:r>
              <a:rPr lang="en-ZA" sz="1550" dirty="0">
                <a:latin typeface="Arial" panose="020B0604020202020204" pitchFamily="34" charset="0"/>
                <a:cs typeface="Arial" panose="020B0604020202020204" pitchFamily="34" charset="0"/>
              </a:rPr>
              <a:t>According to section 28 (1) an Executive Authority is required to prepare and implement a human resource development plan of his/ her department taking into account the human resource </a:t>
            </a:r>
            <a:r>
              <a:rPr lang="en-ZA" sz="1550" dirty="0" smtClean="0">
                <a:latin typeface="Arial" panose="020B0604020202020204" pitchFamily="34" charset="0"/>
                <a:cs typeface="Arial" panose="020B0604020202020204" pitchFamily="34" charset="0"/>
              </a:rPr>
              <a:t>plan.</a:t>
            </a:r>
          </a:p>
          <a:p>
            <a:pPr algn="just"/>
            <a:endParaRPr lang="en-ZA" sz="1550" dirty="0">
              <a:latin typeface="Arial" panose="020B0604020202020204" pitchFamily="34" charset="0"/>
              <a:cs typeface="Arial" panose="020B0604020202020204" pitchFamily="34" charset="0"/>
            </a:endParaRPr>
          </a:p>
          <a:p>
            <a:r>
              <a:rPr lang="en-ZA" sz="1550" b="1" dirty="0">
                <a:latin typeface="Arial" panose="020B0604020202020204" pitchFamily="34" charset="0"/>
                <a:cs typeface="Arial" panose="020B0604020202020204" pitchFamily="34" charset="0"/>
              </a:rPr>
              <a:t>Labour Relations Act</a:t>
            </a:r>
          </a:p>
          <a:p>
            <a:pPr algn="just"/>
            <a:r>
              <a:rPr lang="en-ZA" sz="1550" dirty="0">
                <a:latin typeface="Arial" panose="020B0604020202020204" pitchFamily="34" charset="0"/>
                <a:cs typeface="Arial" panose="020B0604020202020204" pitchFamily="34" charset="0"/>
              </a:rPr>
              <a:t>The purpose of this Act1 is to advance economic development, social justice, labour peace and the democratisation of the workplace by fulfilling the primary objects of this Act, which are, amongst others-</a:t>
            </a:r>
          </a:p>
          <a:p>
            <a:pPr algn="just"/>
            <a:r>
              <a:rPr lang="en-ZA" sz="1550" dirty="0">
                <a:latin typeface="Arial" panose="020B0604020202020204" pitchFamily="34" charset="0"/>
                <a:cs typeface="Arial" panose="020B0604020202020204" pitchFamily="34" charset="0"/>
              </a:rPr>
              <a:t>(c) to provide a framework within which employees and their trade unions, employers and employers' organisations can- (</a:t>
            </a:r>
            <a:r>
              <a:rPr lang="en-ZA" sz="1550" dirty="0" err="1">
                <a:latin typeface="Arial" panose="020B0604020202020204" pitchFamily="34" charset="0"/>
                <a:cs typeface="Arial" panose="020B0604020202020204" pitchFamily="34" charset="0"/>
              </a:rPr>
              <a:t>i</a:t>
            </a:r>
            <a:r>
              <a:rPr lang="en-ZA" sz="1550" dirty="0">
                <a:latin typeface="Arial" panose="020B0604020202020204" pitchFamily="34" charset="0"/>
                <a:cs typeface="Arial" panose="020B0604020202020204" pitchFamily="34" charset="0"/>
              </a:rPr>
              <a:t>) collectively bargain to determine wages, terms and conditions of employment and other matters of mutual interest; and (ii) formulate industrial policy; and (d) to promote- (</a:t>
            </a:r>
            <a:r>
              <a:rPr lang="en-ZA" sz="1550" dirty="0" err="1">
                <a:latin typeface="Arial" panose="020B0604020202020204" pitchFamily="34" charset="0"/>
                <a:cs typeface="Arial" panose="020B0604020202020204" pitchFamily="34" charset="0"/>
              </a:rPr>
              <a:t>i</a:t>
            </a:r>
            <a:r>
              <a:rPr lang="en-ZA" sz="1550" dirty="0">
                <a:latin typeface="Arial" panose="020B0604020202020204" pitchFamily="34" charset="0"/>
                <a:cs typeface="Arial" panose="020B0604020202020204" pitchFamily="34" charset="0"/>
              </a:rPr>
              <a:t>) orderly collective bargaining; (ii) collective bargaining at sectoral level; (iii) employee participation in decision-making in the workplace; and (iv) the effective resolution of labour disputes. </a:t>
            </a: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1009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11</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Legislative Requirements</a:t>
              </a:r>
              <a:endParaRPr lang="en-ZA" sz="3600" b="1" dirty="0"/>
            </a:p>
          </p:txBody>
        </p:sp>
      </p:grpSp>
      <p:sp>
        <p:nvSpPr>
          <p:cNvPr id="28" name="TextBox 27"/>
          <p:cNvSpPr txBox="1"/>
          <p:nvPr/>
        </p:nvSpPr>
        <p:spPr>
          <a:xfrm>
            <a:off x="345701" y="1018597"/>
            <a:ext cx="8629718" cy="5393784"/>
          </a:xfrm>
          <a:prstGeom prst="rect">
            <a:avLst/>
          </a:prstGeom>
          <a:noFill/>
        </p:spPr>
        <p:txBody>
          <a:bodyPr wrap="square" rtlCol="0">
            <a:spAutoFit/>
          </a:bodyPr>
          <a:lstStyle/>
          <a:p>
            <a:pPr algn="just"/>
            <a:r>
              <a:rPr lang="en-ZA" sz="1600" b="1" dirty="0">
                <a:latin typeface="Arial" panose="020B0604020202020204" pitchFamily="34" charset="0"/>
                <a:cs typeface="Arial" panose="020B0604020202020204" pitchFamily="34" charset="0"/>
              </a:rPr>
              <a:t>The White Paper on Corrections in South Africa (2005)</a:t>
            </a:r>
          </a:p>
          <a:p>
            <a:pPr algn="just"/>
            <a:endParaRPr lang="en-ZA" sz="1600" dirty="0">
              <a:latin typeface="Arial" panose="020B0604020202020204" pitchFamily="34" charset="0"/>
              <a:cs typeface="Arial" panose="020B0604020202020204" pitchFamily="34" charset="0"/>
            </a:endParaRPr>
          </a:p>
          <a:p>
            <a:pPr algn="just"/>
            <a:r>
              <a:rPr lang="en-ZA" sz="1550" dirty="0">
                <a:latin typeface="Arial" panose="020B0604020202020204" pitchFamily="34" charset="0"/>
                <a:cs typeface="Arial" panose="020B0604020202020204" pitchFamily="34" charset="0"/>
              </a:rPr>
              <a:t>The White Paper states: “A thorough analysis of the categories of personnel that are required to perform the range of functions in the Department’s administrative offices, correctional centres and community corrections offices, is necessary. The distinction between competencies required for line function staff responsible for interacting with offenders, those involved in policy development and administration, and those involved in management must inform the provisioning strategy.”</a:t>
            </a:r>
          </a:p>
          <a:p>
            <a:pPr algn="just"/>
            <a:endParaRPr lang="en-ZA" sz="1600" b="1" dirty="0" smtClean="0">
              <a:latin typeface="Arial" panose="020B0604020202020204" pitchFamily="34" charset="0"/>
              <a:cs typeface="Arial" panose="020B0604020202020204" pitchFamily="34" charset="0"/>
            </a:endParaRPr>
          </a:p>
          <a:p>
            <a:pPr algn="just"/>
            <a:r>
              <a:rPr lang="en-ZA" sz="1600" b="1" dirty="0" smtClean="0">
                <a:latin typeface="Arial" panose="020B0604020202020204" pitchFamily="34" charset="0"/>
                <a:cs typeface="Arial" panose="020B0604020202020204" pitchFamily="34" charset="0"/>
              </a:rPr>
              <a:t>Skills </a:t>
            </a:r>
            <a:r>
              <a:rPr lang="en-ZA" sz="1600" b="1" dirty="0">
                <a:latin typeface="Arial" panose="020B0604020202020204" pitchFamily="34" charset="0"/>
                <a:cs typeface="Arial" panose="020B0604020202020204" pitchFamily="34" charset="0"/>
              </a:rPr>
              <a:t>Development Act, 1998</a:t>
            </a:r>
          </a:p>
          <a:p>
            <a:pPr algn="just"/>
            <a:r>
              <a:rPr lang="en-ZA" sz="1550" dirty="0">
                <a:latin typeface="Arial" panose="020B0604020202020204" pitchFamily="34" charset="0"/>
                <a:cs typeface="Arial" panose="020B0604020202020204" pitchFamily="34" charset="0"/>
              </a:rPr>
              <a:t>The Skills Development Act aims to expand the knowledge and competencies of the labour force in order to improve productivity and employment. The Main Aims of the Act are: To improve the quality of life of workers, their prospects of work and labour mobility, To improve productivity in the workplace and the competitiveness of employers, To improve the delivery of </a:t>
            </a:r>
            <a:r>
              <a:rPr lang="en-ZA" sz="1550" dirty="0" smtClean="0">
                <a:latin typeface="Arial" panose="020B0604020202020204" pitchFamily="34" charset="0"/>
                <a:cs typeface="Arial" panose="020B0604020202020204" pitchFamily="34" charset="0"/>
              </a:rPr>
              <a:t>services</a:t>
            </a:r>
          </a:p>
          <a:p>
            <a:pPr algn="just"/>
            <a:endParaRPr lang="en-ZA" sz="1600" dirty="0">
              <a:solidFill>
                <a:prstClr val="black"/>
              </a:solidFill>
              <a:latin typeface="Arial" panose="020B0604020202020204" pitchFamily="34" charset="0"/>
              <a:cs typeface="Arial" panose="020B0604020202020204" pitchFamily="34" charset="0"/>
            </a:endParaRPr>
          </a:p>
          <a:p>
            <a:pPr algn="just"/>
            <a:r>
              <a:rPr lang="en-ZA" sz="1550" b="1" dirty="0" smtClean="0">
                <a:latin typeface="Arial" panose="020B0604020202020204" pitchFamily="34" charset="0"/>
                <a:cs typeface="Arial" panose="020B0604020202020204" pitchFamily="34" charset="0"/>
              </a:rPr>
              <a:t>Occupational Health and Safety Act 85 of 1993</a:t>
            </a:r>
          </a:p>
          <a:p>
            <a:pPr algn="just"/>
            <a:r>
              <a:rPr lang="en-ZA" sz="1550" dirty="0" smtClean="0">
                <a:latin typeface="Arial" panose="020B0604020202020204" pitchFamily="34" charset="0"/>
                <a:cs typeface="Arial" panose="020B0604020202020204" pitchFamily="34" charset="0"/>
              </a:rPr>
              <a:t>The </a:t>
            </a:r>
            <a:r>
              <a:rPr lang="en-ZA" sz="1550" dirty="0">
                <a:latin typeface="Arial" panose="020B0604020202020204" pitchFamily="34" charset="0"/>
                <a:cs typeface="Arial" panose="020B0604020202020204" pitchFamily="34" charset="0"/>
              </a:rPr>
              <a:t>main objective of the Act could be described as a pro-active attempt by government to prevent and avoid work related injuries and illness. The Act governs the health and safety for the diverse industry of South Africa. It regulates and control health and safety in all organisations, from a normal office environment to more hazardous environments </a:t>
            </a:r>
            <a:endParaRPr lang="en-US" sz="1550" dirty="0">
              <a:latin typeface="Arial" panose="020B0604020202020204" pitchFamily="34" charset="0"/>
              <a:cs typeface="Arial" panose="020B0604020202020204" pitchFamily="34" charset="0"/>
            </a:endParaRPr>
          </a:p>
          <a:p>
            <a:pPr algn="just"/>
            <a:endParaRPr lang="en-US" sz="1600" b="1"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28546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Legislative Requirements</a:t>
              </a:r>
              <a:endParaRPr lang="en-ZA" sz="3600" b="1" dirty="0"/>
            </a:p>
          </p:txBody>
        </p:sp>
      </p:grpSp>
      <p:sp>
        <p:nvSpPr>
          <p:cNvPr id="28" name="TextBox 27"/>
          <p:cNvSpPr txBox="1"/>
          <p:nvPr/>
        </p:nvSpPr>
        <p:spPr>
          <a:xfrm>
            <a:off x="345701" y="1230177"/>
            <a:ext cx="8629718" cy="3785652"/>
          </a:xfrm>
          <a:prstGeom prst="rect">
            <a:avLst/>
          </a:prstGeom>
          <a:noFill/>
        </p:spPr>
        <p:txBody>
          <a:bodyPr wrap="square" rtlCol="0">
            <a:spAutoFit/>
          </a:bodyPr>
          <a:lstStyle/>
          <a:p>
            <a:pPr algn="just"/>
            <a:endParaRPr lang="en-ZA" sz="1600" b="1" dirty="0">
              <a:latin typeface="Arial" panose="020B0604020202020204" pitchFamily="34" charset="0"/>
              <a:cs typeface="Arial" panose="020B0604020202020204" pitchFamily="34" charset="0"/>
            </a:endParaRPr>
          </a:p>
          <a:p>
            <a:pPr algn="just"/>
            <a:r>
              <a:rPr lang="en-ZA" sz="1600" b="1" dirty="0">
                <a:latin typeface="Arial" panose="020B0604020202020204" pitchFamily="34" charset="0"/>
                <a:cs typeface="Arial" panose="020B0604020202020204" pitchFamily="34" charset="0"/>
              </a:rPr>
              <a:t>COVID-19 Direction on Health and Safety in the </a:t>
            </a:r>
            <a:r>
              <a:rPr lang="en-ZA" sz="1600" b="1" dirty="0" smtClean="0">
                <a:latin typeface="Arial" panose="020B0604020202020204" pitchFamily="34" charset="0"/>
                <a:cs typeface="Arial" panose="020B0604020202020204" pitchFamily="34" charset="0"/>
              </a:rPr>
              <a:t>Workplace issued </a:t>
            </a:r>
            <a:r>
              <a:rPr lang="en-ZA" sz="1600" b="1" dirty="0">
                <a:latin typeface="Arial" panose="020B0604020202020204" pitchFamily="34" charset="0"/>
                <a:cs typeface="Arial" panose="020B0604020202020204" pitchFamily="34" charset="0"/>
              </a:rPr>
              <a:t>by the Minister in terms of Regulation 10(8) of the National </a:t>
            </a:r>
            <a:r>
              <a:rPr lang="en-ZA" sz="1600" b="1" dirty="0" smtClean="0">
                <a:latin typeface="Arial" panose="020B0604020202020204" pitchFamily="34" charset="0"/>
                <a:cs typeface="Arial" panose="020B0604020202020204" pitchFamily="34" charset="0"/>
              </a:rPr>
              <a:t>Disaster Regulations</a:t>
            </a:r>
          </a:p>
          <a:p>
            <a:pPr algn="just"/>
            <a:endParaRPr lang="en-ZA" sz="1600" b="1"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The OHSA, read with its regulations and incorporated standards, requires the</a:t>
            </a:r>
          </a:p>
          <a:p>
            <a:pPr algn="just"/>
            <a:r>
              <a:rPr lang="en-ZA" sz="1600" dirty="0">
                <a:latin typeface="Arial" panose="020B0604020202020204" pitchFamily="34" charset="0"/>
                <a:cs typeface="Arial" panose="020B0604020202020204" pitchFamily="34" charset="0"/>
              </a:rPr>
              <a:t>employer to provide and maintain as far as is reasonably practicable a working environment that is safe and without risks to the health of workers and to take such steps as may be reasonably practicable to eliminate or mitigate the hazard or potential hazard</a:t>
            </a:r>
          </a:p>
          <a:p>
            <a:pPr algn="just"/>
            <a:endParaRPr lang="en-ZA" sz="1600" dirty="0" smtClean="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OHSA </a:t>
            </a:r>
            <a:r>
              <a:rPr lang="en-ZA" sz="1600" dirty="0">
                <a:latin typeface="Arial" panose="020B0604020202020204" pitchFamily="34" charset="0"/>
                <a:cs typeface="Arial" panose="020B0604020202020204" pitchFamily="34" charset="0"/>
              </a:rPr>
              <a:t>requires employers to review and update risk assessments on a regular </a:t>
            </a:r>
            <a:r>
              <a:rPr lang="en-ZA" sz="1600" dirty="0" smtClean="0">
                <a:latin typeface="Arial" panose="020B0604020202020204" pitchFamily="34" charset="0"/>
                <a:cs typeface="Arial" panose="020B0604020202020204" pitchFamily="34" charset="0"/>
              </a:rPr>
              <a:t>basis. The objective </a:t>
            </a:r>
            <a:r>
              <a:rPr lang="en-ZA" sz="1600" dirty="0">
                <a:latin typeface="Arial" panose="020B0604020202020204" pitchFamily="34" charset="0"/>
                <a:cs typeface="Arial" panose="020B0604020202020204" pitchFamily="34" charset="0"/>
              </a:rPr>
              <a:t>of conducting or updating a risk assessment in respect of COVID-19 is to provide specific focus on COVID-19 and adapt the measures required by </a:t>
            </a:r>
            <a:r>
              <a:rPr lang="en-ZA" sz="1600" dirty="0" smtClean="0">
                <a:latin typeface="Arial" panose="020B0604020202020204" pitchFamily="34" charset="0"/>
                <a:cs typeface="Arial" panose="020B0604020202020204" pitchFamily="34" charset="0"/>
              </a:rPr>
              <a:t>directives been issued to </a:t>
            </a:r>
            <a:r>
              <a:rPr lang="en-ZA" sz="1600" dirty="0">
                <a:latin typeface="Arial" panose="020B0604020202020204" pitchFamily="34" charset="0"/>
                <a:cs typeface="Arial" panose="020B0604020202020204" pitchFamily="34" charset="0"/>
              </a:rPr>
              <a:t>specific working environments taking into account the Risk Assessment Guides </a:t>
            </a:r>
            <a:r>
              <a:rPr lang="en-ZA" sz="1600" dirty="0" smtClean="0">
                <a:latin typeface="Arial" panose="020B0604020202020204" pitchFamily="34" charset="0"/>
                <a:cs typeface="Arial" panose="020B0604020202020204" pitchFamily="34" charset="0"/>
              </a:rPr>
              <a:t>published </a:t>
            </a:r>
            <a:r>
              <a:rPr lang="en-ZA" sz="1600" dirty="0">
                <a:latin typeface="Arial" panose="020B0604020202020204" pitchFamily="34" charset="0"/>
                <a:cs typeface="Arial" panose="020B0604020202020204" pitchFamily="34" charset="0"/>
              </a:rPr>
              <a:t>by the National Department of Health.</a:t>
            </a:r>
            <a:endParaRPr lang="en-US"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46909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1412875"/>
            <a:ext cx="9144000" cy="4873645"/>
          </a:xfrm>
        </p:spPr>
        <p:txBody>
          <a:bodyPr/>
          <a:lstStyle/>
          <a:p>
            <a:pPr>
              <a:buFont typeface="Wingdings" pitchFamily="2" charset="2"/>
              <a:buNone/>
            </a:pPr>
            <a:r>
              <a:rPr lang="en-US" sz="2000" b="1" dirty="0"/>
              <a:t>PLANNING           </a:t>
            </a:r>
            <a:r>
              <a:rPr lang="en-US" sz="2000" b="1" dirty="0" smtClean="0"/>
              <a:t>              RESOURCING                                 GOAL </a:t>
            </a:r>
            <a:r>
              <a:rPr lang="en-US" sz="2000" b="1" dirty="0"/>
              <a:t>ATTAINMENT</a:t>
            </a:r>
            <a:endParaRPr lang="en-GB" sz="2000" b="1" dirty="0"/>
          </a:p>
        </p:txBody>
      </p:sp>
      <p:sp>
        <p:nvSpPr>
          <p:cNvPr id="13319" name="Oval 7"/>
          <p:cNvSpPr>
            <a:spLocks noChangeArrowheads="1"/>
          </p:cNvSpPr>
          <p:nvPr/>
        </p:nvSpPr>
        <p:spPr bwMode="auto">
          <a:xfrm>
            <a:off x="6084888" y="2276475"/>
            <a:ext cx="1512887" cy="3382963"/>
          </a:xfrm>
          <a:prstGeom prst="ellipse">
            <a:avLst/>
          </a:prstGeom>
          <a:solidFill>
            <a:schemeClr val="accent1"/>
          </a:solidFill>
          <a:ln w="9525">
            <a:solidFill>
              <a:schemeClr val="tx1"/>
            </a:solidFill>
            <a:round/>
            <a:headEnd/>
            <a:tailEnd/>
          </a:ln>
          <a:effectLst>
            <a:innerShdw blurRad="63500" dist="50800" dir="16200000">
              <a:prstClr val="black">
                <a:alpha val="50000"/>
              </a:prstClr>
            </a:innerShdw>
          </a:effectLst>
        </p:spPr>
        <p:txBody>
          <a:bodyPr wrap="none" anchor="ctr"/>
          <a:lstStyle/>
          <a:p>
            <a:pPr algn="ctr"/>
            <a:r>
              <a:rPr lang="en-US" b="1" dirty="0">
                <a:latin typeface="Arial" charset="0"/>
              </a:rPr>
              <a:t>2</a:t>
            </a:r>
          </a:p>
          <a:p>
            <a:pPr algn="ctr"/>
            <a:r>
              <a:rPr lang="en-US" b="1" dirty="0">
                <a:latin typeface="Arial" charset="0"/>
              </a:rPr>
              <a:t>0</a:t>
            </a:r>
          </a:p>
          <a:p>
            <a:pPr algn="ctr"/>
            <a:r>
              <a:rPr lang="en-US" b="1" dirty="0" smtClean="0">
                <a:latin typeface="Arial" charset="0"/>
              </a:rPr>
              <a:t>2</a:t>
            </a:r>
          </a:p>
          <a:p>
            <a:pPr algn="ctr"/>
            <a:r>
              <a:rPr lang="en-US" b="1" dirty="0">
                <a:latin typeface="Arial" charset="0"/>
              </a:rPr>
              <a:t>4</a:t>
            </a:r>
            <a:endParaRPr lang="en-US" b="1" dirty="0">
              <a:latin typeface="Arial" charset="0"/>
            </a:endParaRPr>
          </a:p>
          <a:p>
            <a:pPr algn="ctr"/>
            <a:endParaRPr lang="en-GB" b="1" dirty="0">
              <a:latin typeface="Arial" charset="0"/>
            </a:endParaRPr>
          </a:p>
        </p:txBody>
      </p:sp>
      <p:sp>
        <p:nvSpPr>
          <p:cNvPr id="13321" name="AutoShape 9"/>
          <p:cNvSpPr>
            <a:spLocks noChangeArrowheads="1"/>
          </p:cNvSpPr>
          <p:nvPr/>
        </p:nvSpPr>
        <p:spPr bwMode="auto">
          <a:xfrm>
            <a:off x="2268538" y="4214818"/>
            <a:ext cx="2951162" cy="928694"/>
          </a:xfrm>
          <a:prstGeom prst="rightArrow">
            <a:avLst>
              <a:gd name="adj1" fmla="val 50000"/>
              <a:gd name="adj2" fmla="val 64015"/>
            </a:avLst>
          </a:prstGeom>
          <a:solidFill>
            <a:schemeClr val="accent1"/>
          </a:solidFill>
          <a:ln w="9525">
            <a:solidFill>
              <a:schemeClr val="tx1"/>
            </a:solidFill>
            <a:miter lim="800000"/>
            <a:headEnd/>
            <a:tailEnd/>
          </a:ln>
          <a:effectLst>
            <a:outerShdw blurRad="50800" dist="38100" dir="13500000" algn="br" rotWithShape="0">
              <a:prstClr val="black">
                <a:alpha val="40000"/>
              </a:prstClr>
            </a:outerShdw>
          </a:effectLst>
        </p:spPr>
        <p:txBody>
          <a:bodyPr wrap="none" anchor="ctr"/>
          <a:lstStyle/>
          <a:p>
            <a:pPr algn="ctr"/>
            <a:r>
              <a:rPr lang="en-US" b="1">
                <a:latin typeface="Arial" charset="0"/>
              </a:rPr>
              <a:t>TECHNOLOGY</a:t>
            </a:r>
            <a:endParaRPr lang="en-GB" b="1">
              <a:latin typeface="Arial" charset="0"/>
            </a:endParaRPr>
          </a:p>
        </p:txBody>
      </p:sp>
      <p:sp>
        <p:nvSpPr>
          <p:cNvPr id="13323" name="AutoShape 11"/>
          <p:cNvSpPr>
            <a:spLocks noChangeArrowheads="1"/>
          </p:cNvSpPr>
          <p:nvPr/>
        </p:nvSpPr>
        <p:spPr bwMode="auto">
          <a:xfrm>
            <a:off x="2285984" y="3214686"/>
            <a:ext cx="3143272" cy="857256"/>
          </a:xfrm>
          <a:prstGeom prst="rightArrow">
            <a:avLst>
              <a:gd name="adj1" fmla="val 50000"/>
              <a:gd name="adj2" fmla="val 107379"/>
            </a:avLst>
          </a:prstGeom>
          <a:solidFill>
            <a:schemeClr val="accent1"/>
          </a:solidFill>
          <a:ln w="9525">
            <a:solidFill>
              <a:schemeClr val="tx1"/>
            </a:solidFill>
            <a:miter lim="800000"/>
            <a:headEnd/>
            <a:tailEnd/>
          </a:ln>
          <a:effectLst>
            <a:outerShdw blurRad="50800" dist="38100" dir="13500000" algn="br" rotWithShape="0">
              <a:prstClr val="black">
                <a:alpha val="40000"/>
              </a:prstClr>
            </a:outerShdw>
          </a:effectLst>
        </p:spPr>
        <p:txBody>
          <a:bodyPr wrap="none" anchor="ctr"/>
          <a:lstStyle/>
          <a:p>
            <a:pPr algn="ctr"/>
            <a:r>
              <a:rPr lang="en-US" b="1" dirty="0" smtClean="0">
                <a:latin typeface="Arial" charset="0"/>
              </a:rPr>
              <a:t>HR/PEOPLE</a:t>
            </a:r>
            <a:endParaRPr lang="en-GB" b="1" dirty="0">
              <a:latin typeface="Arial" charset="0"/>
            </a:endParaRPr>
          </a:p>
        </p:txBody>
      </p:sp>
      <p:sp>
        <p:nvSpPr>
          <p:cNvPr id="13324" name="AutoShape 12"/>
          <p:cNvSpPr>
            <a:spLocks noChangeArrowheads="1"/>
          </p:cNvSpPr>
          <p:nvPr/>
        </p:nvSpPr>
        <p:spPr bwMode="auto">
          <a:xfrm>
            <a:off x="2339975" y="2276475"/>
            <a:ext cx="2952750" cy="863600"/>
          </a:xfrm>
          <a:prstGeom prst="rightArrow">
            <a:avLst>
              <a:gd name="adj1" fmla="val 50000"/>
              <a:gd name="adj2" fmla="val 85478"/>
            </a:avLst>
          </a:prstGeom>
          <a:solidFill>
            <a:schemeClr val="accent1"/>
          </a:solidFill>
          <a:ln w="9525">
            <a:solidFill>
              <a:schemeClr val="tx1"/>
            </a:solidFill>
            <a:miter lim="800000"/>
            <a:headEnd/>
            <a:tailEnd/>
          </a:ln>
          <a:effectLst>
            <a:outerShdw blurRad="50800" dist="38100" dir="10800000" algn="r" rotWithShape="0">
              <a:prstClr val="black">
                <a:alpha val="40000"/>
              </a:prstClr>
            </a:outerShdw>
          </a:effectLst>
        </p:spPr>
        <p:txBody>
          <a:bodyPr wrap="none" anchor="ctr"/>
          <a:lstStyle/>
          <a:p>
            <a:endParaRPr lang="en-US"/>
          </a:p>
        </p:txBody>
      </p:sp>
      <p:sp>
        <p:nvSpPr>
          <p:cNvPr id="13327" name="Text Box 15"/>
          <p:cNvSpPr txBox="1">
            <a:spLocks noChangeArrowheads="1"/>
          </p:cNvSpPr>
          <p:nvPr/>
        </p:nvSpPr>
        <p:spPr bwMode="auto">
          <a:xfrm>
            <a:off x="2555874" y="2492375"/>
            <a:ext cx="1873249" cy="400110"/>
          </a:xfrm>
          <a:prstGeom prst="rect">
            <a:avLst/>
          </a:prstGeom>
          <a:noFill/>
          <a:ln w="9525">
            <a:noFill/>
            <a:miter lim="800000"/>
            <a:headEnd/>
            <a:tailEnd/>
          </a:ln>
          <a:effectLst/>
        </p:spPr>
        <p:txBody>
          <a:bodyPr wrap="square">
            <a:spAutoFit/>
          </a:bodyPr>
          <a:lstStyle/>
          <a:p>
            <a:r>
              <a:rPr lang="en-US" b="1" dirty="0">
                <a:latin typeface="Arial" charset="0"/>
              </a:rPr>
              <a:t>FINANCES</a:t>
            </a:r>
            <a:endParaRPr lang="en-GB" b="1" dirty="0">
              <a:latin typeface="Arial" charset="0"/>
            </a:endParaRPr>
          </a:p>
        </p:txBody>
      </p:sp>
      <p:pic>
        <p:nvPicPr>
          <p:cNvPr id="13330" name="Picture 18" descr="j0233018"/>
          <p:cNvPicPr>
            <a:picLocks noChangeAspect="1" noChangeArrowheads="1"/>
          </p:cNvPicPr>
          <p:nvPr/>
        </p:nvPicPr>
        <p:blipFill>
          <a:blip r:embed="rId3" cstate="print"/>
          <a:srcRect/>
          <a:stretch>
            <a:fillRect/>
          </a:stretch>
        </p:blipFill>
        <p:spPr bwMode="auto">
          <a:xfrm>
            <a:off x="179388" y="2420938"/>
            <a:ext cx="1871662" cy="2614612"/>
          </a:xfrm>
          <a:prstGeom prst="rect">
            <a:avLst/>
          </a:prstGeom>
          <a:noFill/>
        </p:spPr>
      </p:pic>
      <p:sp>
        <p:nvSpPr>
          <p:cNvPr id="13331" name="Text Box 19"/>
          <p:cNvSpPr txBox="1">
            <a:spLocks noChangeArrowheads="1"/>
          </p:cNvSpPr>
          <p:nvPr/>
        </p:nvSpPr>
        <p:spPr bwMode="auto">
          <a:xfrm>
            <a:off x="376238" y="5105400"/>
            <a:ext cx="697627" cy="369332"/>
          </a:xfrm>
          <a:prstGeom prst="rect">
            <a:avLst/>
          </a:prstGeom>
          <a:noFill/>
          <a:ln w="9525">
            <a:noFill/>
            <a:miter lim="800000"/>
            <a:headEnd/>
            <a:tailEnd/>
          </a:ln>
          <a:effectLst/>
        </p:spPr>
        <p:txBody>
          <a:bodyPr wrap="none">
            <a:spAutoFit/>
          </a:bodyPr>
          <a:lstStyle/>
          <a:p>
            <a:r>
              <a:rPr lang="en-US" dirty="0" smtClean="0">
                <a:latin typeface="Arial" charset="0"/>
              </a:rPr>
              <a:t>2019</a:t>
            </a:r>
            <a:endParaRPr lang="en-GB" dirty="0">
              <a:latin typeface="Arial" charset="0"/>
            </a:endParaRPr>
          </a:p>
        </p:txBody>
      </p:sp>
      <p:sp>
        <p:nvSpPr>
          <p:cNvPr id="13332" name="AutoShape 20"/>
          <p:cNvSpPr>
            <a:spLocks noChangeArrowheads="1"/>
          </p:cNvSpPr>
          <p:nvPr/>
        </p:nvSpPr>
        <p:spPr bwMode="auto">
          <a:xfrm>
            <a:off x="2339975" y="5373688"/>
            <a:ext cx="2879725" cy="792162"/>
          </a:xfrm>
          <a:prstGeom prst="rightArrow">
            <a:avLst>
              <a:gd name="adj1" fmla="val 50000"/>
              <a:gd name="adj2" fmla="val 90882"/>
            </a:avLst>
          </a:prstGeom>
          <a:solidFill>
            <a:schemeClr val="accent1"/>
          </a:solidFill>
          <a:ln w="9525">
            <a:solidFill>
              <a:schemeClr val="tx1"/>
            </a:solidFill>
            <a:miter lim="800000"/>
            <a:headEnd/>
            <a:tailEnd/>
          </a:ln>
          <a:effectLst>
            <a:outerShdw blurRad="50800" dist="38100" dir="13500000" algn="br" rotWithShape="0">
              <a:prstClr val="black">
                <a:alpha val="40000"/>
              </a:prstClr>
            </a:outerShdw>
          </a:effectLst>
        </p:spPr>
        <p:txBody>
          <a:bodyPr wrap="none" anchor="ctr"/>
          <a:lstStyle/>
          <a:p>
            <a:pPr algn="ctr"/>
            <a:r>
              <a:rPr lang="en-US">
                <a:latin typeface="Arial" charset="0"/>
              </a:rPr>
              <a:t>I</a:t>
            </a:r>
            <a:r>
              <a:rPr lang="en-US" b="1">
                <a:latin typeface="Arial" charset="0"/>
              </a:rPr>
              <a:t>NFORMATION </a:t>
            </a:r>
            <a:endParaRPr lang="en-GB" b="1">
              <a:latin typeface="Arial" charset="0"/>
            </a:endParaRPr>
          </a:p>
        </p:txBody>
      </p:sp>
      <p:sp>
        <p:nvSpPr>
          <p:cNvPr id="13335" name="AutoShape 23"/>
          <p:cNvSpPr>
            <a:spLocks noChangeArrowheads="1"/>
          </p:cNvSpPr>
          <p:nvPr/>
        </p:nvSpPr>
        <p:spPr bwMode="auto">
          <a:xfrm rot="6506831">
            <a:off x="7139782" y="5541169"/>
            <a:ext cx="1214437" cy="733425"/>
          </a:xfrm>
          <a:prstGeom prst="curvedDownArrow">
            <a:avLst>
              <a:gd name="adj1" fmla="val 33117"/>
              <a:gd name="adj2" fmla="val 66234"/>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3336" name="AutoShape 24"/>
          <p:cNvSpPr>
            <a:spLocks noChangeArrowheads="1"/>
          </p:cNvSpPr>
          <p:nvPr/>
        </p:nvSpPr>
        <p:spPr bwMode="auto">
          <a:xfrm>
            <a:off x="5867400" y="6237288"/>
            <a:ext cx="976313" cy="485775"/>
          </a:xfrm>
          <a:prstGeom prst="lef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3337" name="AutoShape 25"/>
          <p:cNvSpPr>
            <a:spLocks noChangeArrowheads="1"/>
          </p:cNvSpPr>
          <p:nvPr/>
        </p:nvSpPr>
        <p:spPr bwMode="auto">
          <a:xfrm>
            <a:off x="3851275" y="6237288"/>
            <a:ext cx="976313" cy="485775"/>
          </a:xfrm>
          <a:prstGeom prst="lef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3338" name="AutoShape 26"/>
          <p:cNvSpPr>
            <a:spLocks noChangeArrowheads="1"/>
          </p:cNvSpPr>
          <p:nvPr/>
        </p:nvSpPr>
        <p:spPr bwMode="auto">
          <a:xfrm>
            <a:off x="2051050" y="6237288"/>
            <a:ext cx="976313" cy="485775"/>
          </a:xfrm>
          <a:prstGeom prst="lef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13339" name="AutoShape 27"/>
          <p:cNvSpPr>
            <a:spLocks noChangeArrowheads="1"/>
          </p:cNvSpPr>
          <p:nvPr/>
        </p:nvSpPr>
        <p:spPr bwMode="auto">
          <a:xfrm rot="9074086">
            <a:off x="639763" y="5416550"/>
            <a:ext cx="446087" cy="1368425"/>
          </a:xfrm>
          <a:prstGeom prst="curvedLeftArrow">
            <a:avLst>
              <a:gd name="adj1" fmla="val 61352"/>
              <a:gd name="adj2" fmla="val 122705"/>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TextBox 16"/>
          <p:cNvSpPr txBox="1"/>
          <p:nvPr/>
        </p:nvSpPr>
        <p:spPr>
          <a:xfrm>
            <a:off x="1752600" y="6550223"/>
            <a:ext cx="5486400" cy="307777"/>
          </a:xfrm>
          <a:prstGeom prst="rect">
            <a:avLst/>
          </a:prstGeom>
          <a:noFill/>
        </p:spPr>
        <p:txBody>
          <a:bodyPr wrap="square" rtlCol="0">
            <a:spAutoFit/>
          </a:bodyPr>
          <a:lstStyle/>
          <a:p>
            <a:r>
              <a:rPr lang="en-US" sz="1400" dirty="0" smtClean="0"/>
              <a:t>MONITORING         AND               EVALUATION</a:t>
            </a:r>
            <a:endParaRPr lang="en-US" sz="1400" dirty="0"/>
          </a:p>
        </p:txBody>
      </p:sp>
      <p:grpSp>
        <p:nvGrpSpPr>
          <p:cNvPr id="18" name="Group 17"/>
          <p:cNvGrpSpPr/>
          <p:nvPr/>
        </p:nvGrpSpPr>
        <p:grpSpPr>
          <a:xfrm>
            <a:off x="-115208" y="0"/>
            <a:ext cx="9259207" cy="1477736"/>
            <a:chOff x="0" y="0"/>
            <a:chExt cx="9144000" cy="1477736"/>
          </a:xfrm>
          <a:solidFill>
            <a:srgbClr val="008000"/>
          </a:solidFill>
        </p:grpSpPr>
        <p:sp>
          <p:nvSpPr>
            <p:cNvPr id="19" name="Right Triangle 18">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STRATEGIC PLANNING PROCESS</a:t>
              </a:r>
              <a:endParaRPr lang="en-ZA" sz="3600" b="1" dirty="0"/>
            </a:p>
          </p:txBody>
        </p:sp>
      </p:grpSp>
    </p:spTree>
    <p:extLst>
      <p:ext uri="{BB962C8B-B14F-4D97-AF65-F5344CB8AC3E}">
        <p14:creationId xmlns:p14="http://schemas.microsoft.com/office/powerpoint/2010/main" val="4389503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14</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HR PILLARS FOCUSED SUMMITS 2019/20</a:t>
              </a:r>
              <a:endParaRPr lang="en-ZA" sz="3600" b="1" dirty="0"/>
            </a:p>
          </p:txBody>
        </p:sp>
      </p:grpSp>
      <p:graphicFrame>
        <p:nvGraphicFramePr>
          <p:cNvPr id="23" name="Content Placeholder 3"/>
          <p:cNvGraphicFramePr>
            <a:graphicFrameLocks/>
          </p:cNvGraphicFramePr>
          <p:nvPr>
            <p:extLst>
              <p:ext uri="{D42A27DB-BD31-4B8C-83A1-F6EECF244321}">
                <p14:modId xmlns:p14="http://schemas.microsoft.com/office/powerpoint/2010/main" val="1822114445"/>
              </p:ext>
            </p:extLst>
          </p:nvPr>
        </p:nvGraphicFramePr>
        <p:xfrm>
          <a:off x="0" y="1009403"/>
          <a:ext cx="9144000" cy="516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626" y="1346095"/>
            <a:ext cx="2326339" cy="191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78556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04" y="249382"/>
            <a:ext cx="8229600" cy="866395"/>
          </a:xfrm>
          <a:solidFill>
            <a:schemeClr val="accent6">
              <a:lumMod val="75000"/>
            </a:schemeClr>
          </a:solidFill>
        </p:spPr>
        <p:txBody>
          <a:bodyPr>
            <a:noAutofit/>
          </a:bodyPr>
          <a:lstStyle/>
          <a:p>
            <a:r>
              <a:rPr lang="en-ZA" sz="2800" b="1" dirty="0" smtClean="0">
                <a:solidFill>
                  <a:schemeClr val="bg1"/>
                </a:solidFill>
                <a:effectLst>
                  <a:outerShdw blurRad="38100" dist="38100" dir="2700000" algn="tl">
                    <a:srgbClr val="000000">
                      <a:alpha val="43137"/>
                    </a:srgbClr>
                  </a:outerShdw>
                </a:effectLst>
              </a:rPr>
              <a:t>OUTCOMES OF OUR INTERGRATED </a:t>
            </a:r>
            <a:r>
              <a:rPr lang="en-ZA" sz="2800" b="1" dirty="0" smtClean="0">
                <a:solidFill>
                  <a:schemeClr val="bg1"/>
                </a:solidFill>
                <a:effectLst>
                  <a:outerShdw blurRad="38100" dist="38100" dir="2700000" algn="tl">
                    <a:srgbClr val="000000">
                      <a:alpha val="43137"/>
                    </a:srgbClr>
                  </a:outerShdw>
                </a:effectLst>
              </a:rPr>
              <a:t>STRATEGIC HUMAN RESOURCE MANAGEMENT FRAMEWORK 2019/2020</a:t>
            </a:r>
            <a:endParaRPr lang="en-ZA" sz="2800" b="1" dirty="0">
              <a:solidFill>
                <a:schemeClr val="bg1"/>
              </a:solidFill>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3326386"/>
              </p:ext>
            </p:extLst>
          </p:nvPr>
        </p:nvGraphicFramePr>
        <p:xfrm>
          <a:off x="107577" y="1207055"/>
          <a:ext cx="8973671" cy="4456510"/>
        </p:xfrm>
        <a:graphic>
          <a:graphicData uri="http://schemas.openxmlformats.org/drawingml/2006/table">
            <a:tbl>
              <a:tblPr firstRow="1" bandRow="1">
                <a:tableStyleId>{5C22544A-7EE6-4342-B048-85BDC9FD1C3A}</a:tableStyleId>
              </a:tblPr>
              <a:tblGrid>
                <a:gridCol w="2290482"/>
                <a:gridCol w="2048435"/>
                <a:gridCol w="2115671"/>
                <a:gridCol w="2519083"/>
              </a:tblGrid>
              <a:tr h="556536">
                <a:tc>
                  <a:txBody>
                    <a:bodyPr/>
                    <a:lstStyle/>
                    <a:p>
                      <a:r>
                        <a:rPr lang="en-ZA" dirty="0" smtClean="0"/>
                        <a:t>1</a:t>
                      </a:r>
                      <a:r>
                        <a:rPr lang="en-ZA" baseline="30000" dirty="0" smtClean="0"/>
                        <a:t>ST</a:t>
                      </a:r>
                      <a:r>
                        <a:rPr lang="en-ZA" dirty="0" smtClean="0"/>
                        <a:t> QUARTER  HRM</a:t>
                      </a:r>
                      <a:endParaRPr lang="en-ZA" dirty="0"/>
                    </a:p>
                  </a:txBody>
                  <a:tcPr/>
                </a:tc>
                <a:tc>
                  <a:txBody>
                    <a:bodyPr/>
                    <a:lstStyle/>
                    <a:p>
                      <a:r>
                        <a:rPr lang="en-ZA" dirty="0" smtClean="0"/>
                        <a:t>2</a:t>
                      </a:r>
                      <a:r>
                        <a:rPr lang="en-ZA" baseline="30000" dirty="0" smtClean="0"/>
                        <a:t>ND</a:t>
                      </a:r>
                      <a:r>
                        <a:rPr lang="en-ZA" dirty="0" smtClean="0"/>
                        <a:t> QUARTER  ER</a:t>
                      </a:r>
                      <a:endParaRPr lang="en-ZA" dirty="0"/>
                    </a:p>
                  </a:txBody>
                  <a:tcPr/>
                </a:tc>
                <a:tc>
                  <a:txBody>
                    <a:bodyPr/>
                    <a:lstStyle/>
                    <a:p>
                      <a:r>
                        <a:rPr lang="en-ZA" dirty="0" smtClean="0"/>
                        <a:t>3</a:t>
                      </a:r>
                      <a:r>
                        <a:rPr lang="en-ZA" baseline="30000" dirty="0" smtClean="0"/>
                        <a:t>RD</a:t>
                      </a:r>
                      <a:r>
                        <a:rPr lang="en-ZA" dirty="0" smtClean="0"/>
                        <a:t> QUARTER  HRD</a:t>
                      </a:r>
                      <a:endParaRPr lang="en-ZA" dirty="0"/>
                    </a:p>
                  </a:txBody>
                  <a:tcPr/>
                </a:tc>
                <a:tc>
                  <a:txBody>
                    <a:bodyPr/>
                    <a:lstStyle/>
                    <a:p>
                      <a:r>
                        <a:rPr lang="en-ZA" dirty="0" smtClean="0"/>
                        <a:t>4</a:t>
                      </a:r>
                      <a:r>
                        <a:rPr lang="en-ZA" baseline="30000" dirty="0" smtClean="0"/>
                        <a:t>TH</a:t>
                      </a:r>
                      <a:r>
                        <a:rPr lang="en-ZA" dirty="0" smtClean="0"/>
                        <a:t> QUARTER EHW</a:t>
                      </a:r>
                      <a:endParaRPr lang="en-ZA" dirty="0"/>
                    </a:p>
                  </a:txBody>
                  <a:tcPr/>
                </a:tc>
              </a:tr>
              <a:tr h="763905">
                <a:tc>
                  <a:txBody>
                    <a:bodyPr/>
                    <a:lstStyle/>
                    <a:p>
                      <a:r>
                        <a:rPr lang="en-ZA" sz="1600" dirty="0" smtClean="0"/>
                        <a:t>RECRUITMENT</a:t>
                      </a:r>
                      <a:r>
                        <a:rPr lang="en-ZA" sz="1600" baseline="0" dirty="0" smtClean="0"/>
                        <a:t> STRATEGY</a:t>
                      </a:r>
                      <a:endParaRPr lang="en-ZA" sz="1600" dirty="0"/>
                    </a:p>
                  </a:txBody>
                  <a:tcPr/>
                </a:tc>
                <a:tc>
                  <a:txBody>
                    <a:bodyPr/>
                    <a:lstStyle/>
                    <a:p>
                      <a:r>
                        <a:rPr lang="en-ZA" sz="1600" dirty="0" smtClean="0"/>
                        <a:t>INTEGRATED EMPLOYEE</a:t>
                      </a:r>
                      <a:r>
                        <a:rPr lang="en-ZA" sz="1600" baseline="0" dirty="0" smtClean="0"/>
                        <a:t> RELATIONS STRATEGY</a:t>
                      </a:r>
                      <a:endParaRPr lang="en-ZA" sz="1600" dirty="0"/>
                    </a:p>
                  </a:txBody>
                  <a:tcPr/>
                </a:tc>
                <a:tc>
                  <a:txBody>
                    <a:bodyPr/>
                    <a:lstStyle/>
                    <a:p>
                      <a:r>
                        <a:rPr lang="en-ZA" sz="1600" dirty="0" smtClean="0"/>
                        <a:t>TRAINING &amp; DEVELOPMENT STRATEGY </a:t>
                      </a:r>
                      <a:endParaRPr lang="en-ZA" sz="1600" dirty="0"/>
                    </a:p>
                  </a:txBody>
                  <a:tcPr/>
                </a:tc>
                <a:tc>
                  <a:txBody>
                    <a:bodyPr/>
                    <a:lstStyle/>
                    <a:p>
                      <a:r>
                        <a:rPr lang="en-ZA" sz="1600" dirty="0" smtClean="0"/>
                        <a:t>4 PILLARS</a:t>
                      </a:r>
                      <a:r>
                        <a:rPr lang="en-ZA" sz="1600" baseline="0" dirty="0" smtClean="0"/>
                        <a:t> OF OHS</a:t>
                      </a:r>
                    </a:p>
                    <a:p>
                      <a:endParaRPr lang="en-ZA" sz="1600" dirty="0"/>
                    </a:p>
                  </a:txBody>
                  <a:tcPr/>
                </a:tc>
              </a:tr>
              <a:tr h="763905">
                <a:tc>
                  <a:txBody>
                    <a:bodyPr/>
                    <a:lstStyle/>
                    <a:p>
                      <a:r>
                        <a:rPr lang="en-ZA" sz="1600" dirty="0" smtClean="0"/>
                        <a:t>PERFORMANCE MANAGEMENT STRATEGY</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DISCIPLINARY</a:t>
                      </a:r>
                      <a:r>
                        <a:rPr lang="en-ZA" sz="1600" baseline="0" dirty="0" smtClean="0"/>
                        <a:t> INVESTIGATIVE COMPONENT</a:t>
                      </a:r>
                      <a:endParaRPr lang="en-ZA" sz="1600" dirty="0" smtClean="0"/>
                    </a:p>
                  </a:txBody>
                  <a:tcPr/>
                </a:tc>
                <a:tc>
                  <a:txBody>
                    <a:bodyPr/>
                    <a:lstStyle/>
                    <a:p>
                      <a:r>
                        <a:rPr lang="en-ZA" sz="1600" dirty="0" smtClean="0"/>
                        <a:t>PROFESSIONAL COUNCIL </a:t>
                      </a:r>
                      <a:endParaRPr lang="en-ZA" sz="1600" dirty="0"/>
                    </a:p>
                  </a:txBody>
                  <a:tcPr/>
                </a:tc>
                <a:tc>
                  <a:txBody>
                    <a:bodyPr/>
                    <a:lstStyle/>
                    <a:p>
                      <a:r>
                        <a:rPr lang="en-ZA" sz="1600" dirty="0" smtClean="0"/>
                        <a:t>OCCUPATIONAL HEALTH AND SAFETY STRATEGY</a:t>
                      </a:r>
                      <a:endParaRPr lang="en-ZA" sz="1600" dirty="0"/>
                    </a:p>
                  </a:txBody>
                  <a:tcPr/>
                </a:tc>
              </a:tr>
              <a:tr h="763905">
                <a:tc>
                  <a:txBody>
                    <a:bodyPr/>
                    <a:lstStyle/>
                    <a:p>
                      <a:r>
                        <a:rPr lang="en-ZA" sz="1600" dirty="0" smtClean="0"/>
                        <a:t>CAREER MANAGEMENT STRATEGY</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GRIEVANCE</a:t>
                      </a:r>
                      <a:r>
                        <a:rPr lang="en-ZA" sz="1600" baseline="0" dirty="0" smtClean="0"/>
                        <a:t> SETTLEMENT COMMITTEE</a:t>
                      </a:r>
                      <a:endParaRPr lang="en-ZA" sz="1600" dirty="0" smtClean="0"/>
                    </a:p>
                  </a:txBody>
                  <a:tcPr/>
                </a:tc>
                <a:tc>
                  <a:txBody>
                    <a:bodyPr/>
                    <a:lstStyle/>
                    <a:p>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INTEGRATED SOCIAL CLUBS AND RECREATIONAL</a:t>
                      </a:r>
                      <a:r>
                        <a:rPr lang="en-ZA" sz="1600" baseline="0" dirty="0" smtClean="0"/>
                        <a:t> FACILITIES FRAMEWORK</a:t>
                      </a:r>
                      <a:endParaRPr lang="en-ZA" sz="1600" dirty="0" smtClean="0"/>
                    </a:p>
                  </a:txBody>
                  <a:tcPr/>
                </a:tc>
              </a:tr>
              <a:tr h="503533">
                <a:tc>
                  <a:txBody>
                    <a:bodyPr/>
                    <a:lstStyle/>
                    <a:p>
                      <a:r>
                        <a:rPr lang="en-ZA" sz="1600" dirty="0" smtClean="0"/>
                        <a:t>RETENTION</a:t>
                      </a:r>
                      <a:r>
                        <a:rPr lang="en-ZA" sz="1600" baseline="0" dirty="0" smtClean="0"/>
                        <a:t> STRATEGY </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600" dirty="0" smtClean="0"/>
                    </a:p>
                  </a:txBody>
                  <a:tcPr/>
                </a:tc>
                <a:tc>
                  <a:txBody>
                    <a:bodyPr/>
                    <a:lstStyle/>
                    <a:p>
                      <a:endParaRPr lang="en-ZA" sz="1600" dirty="0"/>
                    </a:p>
                  </a:txBody>
                  <a:tcPr/>
                </a:tc>
                <a:tc>
                  <a:txBody>
                    <a:bodyPr/>
                    <a:lstStyle/>
                    <a:p>
                      <a:endParaRPr lang="en-ZA" sz="1600" dirty="0"/>
                    </a:p>
                  </a:txBody>
                  <a:tcPr/>
                </a:tc>
              </a:tr>
              <a:tr h="927561">
                <a:tc>
                  <a:txBody>
                    <a:bodyPr/>
                    <a:lstStyle/>
                    <a:p>
                      <a:r>
                        <a:rPr lang="en-ZA" sz="1600" dirty="0" smtClean="0"/>
                        <a:t>NATIONAL</a:t>
                      </a:r>
                      <a:r>
                        <a:rPr lang="en-ZA" sz="1600" baseline="0" dirty="0" smtClean="0"/>
                        <a:t> &amp; REGIONAL HUMAN RESOURCE COMMITTEES</a:t>
                      </a:r>
                      <a:r>
                        <a:rPr lang="en-ZA" sz="1600" dirty="0" smtClean="0"/>
                        <a:t> </a:t>
                      </a:r>
                      <a:endParaRPr lang="en-ZA" sz="1600" dirty="0"/>
                    </a:p>
                  </a:txBody>
                  <a:tcPr/>
                </a:tc>
                <a:tc>
                  <a:txBody>
                    <a:bodyPr/>
                    <a:lstStyle/>
                    <a:p>
                      <a:r>
                        <a:rPr lang="en-ZA" sz="1600" dirty="0" smtClean="0"/>
                        <a:t>WORKPLACE FORUMS</a:t>
                      </a:r>
                    </a:p>
                    <a:p>
                      <a:r>
                        <a:rPr lang="en-ZA" sz="1600" dirty="0" smtClean="0"/>
                        <a:t>BARGAINING COUNCIL</a:t>
                      </a:r>
                      <a:r>
                        <a:rPr lang="en-ZA" sz="1600" baseline="0" dirty="0" smtClean="0"/>
                        <a:t> </a:t>
                      </a:r>
                      <a:r>
                        <a:rPr lang="en-ZA" sz="1600" dirty="0" smtClean="0"/>
                        <a:t> </a:t>
                      </a:r>
                      <a:endParaRPr lang="en-ZA" sz="1600" dirty="0"/>
                    </a:p>
                  </a:txBody>
                  <a:tcPr/>
                </a:tc>
                <a:tc>
                  <a:txBody>
                    <a:bodyPr/>
                    <a:lstStyle/>
                    <a:p>
                      <a:r>
                        <a:rPr lang="en-ZA" sz="1600" dirty="0" smtClean="0"/>
                        <a:t>NATIONAL AND REGIONAL</a:t>
                      </a:r>
                      <a:r>
                        <a:rPr lang="en-ZA" sz="1600" baseline="0" dirty="0" smtClean="0"/>
                        <a:t> LEARNING COMMITTEE</a:t>
                      </a:r>
                      <a:endParaRPr lang="en-ZA"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dirty="0" smtClean="0"/>
                        <a:t>OCCUPATIONAL</a:t>
                      </a:r>
                      <a:r>
                        <a:rPr lang="en-ZA" sz="1600" baseline="0" dirty="0" smtClean="0"/>
                        <a:t> HEALTH AND SAFETY COMMITTEES</a:t>
                      </a:r>
                      <a:endParaRPr lang="en-ZA" sz="1600" dirty="0" smtClean="0"/>
                    </a:p>
                    <a:p>
                      <a:endParaRPr lang="en-ZA" sz="1600" dirty="0"/>
                    </a:p>
                  </a:txBody>
                  <a:tcPr/>
                </a:tc>
              </a:tr>
            </a:tbl>
          </a:graphicData>
        </a:graphic>
      </p:graphicFrame>
    </p:spTree>
    <p:extLst>
      <p:ext uri="{BB962C8B-B14F-4D97-AF65-F5344CB8AC3E}">
        <p14:creationId xmlns:p14="http://schemas.microsoft.com/office/powerpoint/2010/main" val="127101776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95690" y="636755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30722" y="6298666"/>
            <a:ext cx="499655" cy="273844"/>
          </a:xfrm>
        </p:spPr>
        <p:txBody>
          <a:bodyPr/>
          <a:lstStyle/>
          <a:p>
            <a:pPr algn="ctr"/>
            <a:fld id="{7E672E3D-61E0-450A-AD62-EE98E486015F}" type="slidenum">
              <a:rPr lang="en-US" smtClean="0">
                <a:solidFill>
                  <a:prstClr val="black">
                    <a:lumMod val="85000"/>
                    <a:lumOff val="15000"/>
                  </a:prstClr>
                </a:solidFill>
              </a:rPr>
              <a:pPr algn="ctr"/>
              <a:t>16</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70787" y="6367551"/>
            <a:ext cx="693692" cy="135902"/>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130446"/>
            <a:ext cx="9332719" cy="1087189"/>
            <a:chOff x="0" y="519103"/>
            <a:chExt cx="9332719" cy="1296778"/>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188719" y="519103"/>
              <a:ext cx="9144000" cy="12967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b="1" dirty="0" smtClean="0">
                <a:solidFill>
                  <a:schemeClr val="bg1"/>
                </a:solidFill>
              </a:endParaRPr>
            </a:p>
            <a:p>
              <a:pPr algn="ctr"/>
              <a:r>
                <a:rPr lang="en-ZA" sz="2800" b="1" dirty="0" smtClean="0">
                  <a:solidFill>
                    <a:schemeClr val="bg1"/>
                  </a:solidFill>
                </a:rPr>
                <a:t>LEGISLATIVE MANDATES</a:t>
              </a:r>
              <a:endParaRPr lang="en-ZA" sz="3600" b="1" dirty="0">
                <a:solidFill>
                  <a:schemeClr val="bg1"/>
                </a:solidFill>
              </a:endParaRPr>
            </a:p>
          </p:txBody>
        </p:sp>
      </p:grpSp>
      <p:sp>
        <p:nvSpPr>
          <p:cNvPr id="28" name="TextBox 27"/>
          <p:cNvSpPr txBox="1"/>
          <p:nvPr/>
        </p:nvSpPr>
        <p:spPr>
          <a:xfrm>
            <a:off x="92467" y="1321349"/>
            <a:ext cx="9051533" cy="4308872"/>
          </a:xfrm>
          <a:prstGeom prst="rect">
            <a:avLst/>
          </a:prstGeom>
          <a:noFill/>
        </p:spPr>
        <p:txBody>
          <a:bodyPr wrap="square" rtlCol="0">
            <a:spAutoFit/>
          </a:bodyPr>
          <a:lstStyle/>
          <a:p>
            <a:pPr defTabSz="792917">
              <a:lnSpc>
                <a:spcPct val="100000"/>
              </a:lnSpc>
              <a:spcBef>
                <a:spcPts val="520"/>
              </a:spcBef>
            </a:pPr>
            <a:r>
              <a:rPr lang="en-ZA" b="1" dirty="0">
                <a:solidFill>
                  <a:prstClr val="black"/>
                </a:solidFill>
              </a:rPr>
              <a:t>Applicable mandates </a:t>
            </a:r>
            <a:r>
              <a:rPr lang="en-ZA" dirty="0">
                <a:solidFill>
                  <a:prstClr val="black"/>
                </a:solidFill>
              </a:rPr>
              <a:t>that give effect to HR Operations</a:t>
            </a:r>
            <a:endParaRPr lang="en-ZA" b="1" u="sng" dirty="0">
              <a:solidFill>
                <a:prstClr val="black"/>
              </a:solidFill>
              <a:latin typeface="Calibri" panose="020F0502020204030204" pitchFamily="34" charset="0"/>
            </a:endParaRPr>
          </a:p>
          <a:p>
            <a:pPr marL="628650" lvl="1" indent="-285750" defTabSz="685800">
              <a:lnSpc>
                <a:spcPct val="90000"/>
              </a:lnSpc>
              <a:spcBef>
                <a:spcPts val="375"/>
              </a:spcBef>
              <a:buFont typeface="Wingdings" pitchFamily="2" charset="2"/>
              <a:buChar char="v"/>
            </a:pPr>
            <a:r>
              <a:rPr lang="en-ZA" sz="2000" dirty="0">
                <a:solidFill>
                  <a:prstClr val="black"/>
                </a:solidFill>
              </a:rPr>
              <a:t>The Constitution of RSA</a:t>
            </a:r>
          </a:p>
          <a:p>
            <a:pPr marL="628650" lvl="1" indent="-285750" defTabSz="685800">
              <a:lnSpc>
                <a:spcPct val="90000"/>
              </a:lnSpc>
              <a:spcBef>
                <a:spcPts val="375"/>
              </a:spcBef>
              <a:buFont typeface="Wingdings" pitchFamily="2" charset="2"/>
              <a:buChar char="v"/>
            </a:pPr>
            <a:r>
              <a:rPr lang="en-ZA" sz="2000" dirty="0">
                <a:solidFill>
                  <a:prstClr val="black"/>
                </a:solidFill>
              </a:rPr>
              <a:t>Basic Condition of Employment Act</a:t>
            </a:r>
          </a:p>
          <a:p>
            <a:pPr marL="628650" lvl="1" indent="-285750" defTabSz="685800">
              <a:lnSpc>
                <a:spcPct val="90000"/>
              </a:lnSpc>
              <a:spcBef>
                <a:spcPts val="375"/>
              </a:spcBef>
              <a:buFont typeface="Wingdings" pitchFamily="2" charset="2"/>
              <a:buChar char="v"/>
            </a:pPr>
            <a:r>
              <a:rPr lang="en-ZA" sz="2000" dirty="0">
                <a:solidFill>
                  <a:prstClr val="black"/>
                </a:solidFill>
              </a:rPr>
              <a:t>Labour Relations Act</a:t>
            </a:r>
          </a:p>
          <a:p>
            <a:pPr marL="628650" lvl="1" indent="-285750" defTabSz="685800">
              <a:lnSpc>
                <a:spcPct val="90000"/>
              </a:lnSpc>
              <a:spcBef>
                <a:spcPts val="375"/>
              </a:spcBef>
              <a:buFont typeface="Wingdings" pitchFamily="2" charset="2"/>
              <a:buChar char="v"/>
            </a:pPr>
            <a:r>
              <a:rPr lang="en-ZA" sz="2000" dirty="0">
                <a:solidFill>
                  <a:prstClr val="black"/>
                </a:solidFill>
              </a:rPr>
              <a:t>Correctional Services Act 111 of 1998 as amended</a:t>
            </a:r>
          </a:p>
          <a:p>
            <a:pPr marL="628650" lvl="1" indent="-285750" defTabSz="685800">
              <a:lnSpc>
                <a:spcPct val="90000"/>
              </a:lnSpc>
              <a:spcBef>
                <a:spcPts val="375"/>
              </a:spcBef>
              <a:buFont typeface="Wingdings" pitchFamily="2" charset="2"/>
              <a:buChar char="v"/>
            </a:pPr>
            <a:r>
              <a:rPr lang="en-ZA" sz="2000" dirty="0">
                <a:solidFill>
                  <a:prstClr val="black"/>
                </a:solidFill>
              </a:rPr>
              <a:t>Public Service Act </a:t>
            </a:r>
          </a:p>
          <a:p>
            <a:pPr marL="628650" lvl="1" indent="-285750" defTabSz="685800">
              <a:lnSpc>
                <a:spcPct val="90000"/>
              </a:lnSpc>
              <a:spcBef>
                <a:spcPts val="375"/>
              </a:spcBef>
              <a:buFont typeface="Wingdings" pitchFamily="2" charset="2"/>
              <a:buChar char="v"/>
            </a:pPr>
            <a:r>
              <a:rPr lang="en-ZA" sz="2000" dirty="0">
                <a:solidFill>
                  <a:prstClr val="black"/>
                </a:solidFill>
              </a:rPr>
              <a:t>Public Financial Management Act</a:t>
            </a:r>
          </a:p>
          <a:p>
            <a:pPr marL="628650" lvl="1" indent="-285750" defTabSz="685800">
              <a:lnSpc>
                <a:spcPct val="90000"/>
              </a:lnSpc>
              <a:spcBef>
                <a:spcPts val="375"/>
              </a:spcBef>
              <a:buFont typeface="Wingdings" pitchFamily="2" charset="2"/>
              <a:buChar char="v"/>
            </a:pPr>
            <a:r>
              <a:rPr lang="en-ZA" sz="2000" dirty="0">
                <a:solidFill>
                  <a:prstClr val="black"/>
                </a:solidFill>
              </a:rPr>
              <a:t>Occupational Health and Safety Act</a:t>
            </a:r>
          </a:p>
          <a:p>
            <a:pPr marL="628650" lvl="1" indent="-285750" defTabSz="685800">
              <a:lnSpc>
                <a:spcPct val="90000"/>
              </a:lnSpc>
              <a:spcBef>
                <a:spcPts val="375"/>
              </a:spcBef>
              <a:buFont typeface="Wingdings" pitchFamily="2" charset="2"/>
              <a:buChar char="v"/>
            </a:pPr>
            <a:r>
              <a:rPr lang="en-ZA" sz="2000" dirty="0">
                <a:solidFill>
                  <a:prstClr val="black"/>
                </a:solidFill>
              </a:rPr>
              <a:t>Employment Equity Act</a:t>
            </a:r>
          </a:p>
          <a:p>
            <a:pPr marL="628650" lvl="1" indent="-285750" defTabSz="685800">
              <a:lnSpc>
                <a:spcPct val="90000"/>
              </a:lnSpc>
              <a:spcBef>
                <a:spcPts val="375"/>
              </a:spcBef>
              <a:buFont typeface="Wingdings" pitchFamily="2" charset="2"/>
              <a:buChar char="v"/>
            </a:pPr>
            <a:r>
              <a:rPr lang="en-ZA" sz="2000" dirty="0">
                <a:solidFill>
                  <a:prstClr val="black"/>
                </a:solidFill>
              </a:rPr>
              <a:t>Protection of Personal Information Act </a:t>
            </a:r>
          </a:p>
          <a:p>
            <a:pPr marL="628650" lvl="1" indent="-285750" defTabSz="685800">
              <a:lnSpc>
                <a:spcPct val="90000"/>
              </a:lnSpc>
              <a:spcBef>
                <a:spcPts val="375"/>
              </a:spcBef>
              <a:buFont typeface="Wingdings" pitchFamily="2" charset="2"/>
              <a:buChar char="v"/>
            </a:pPr>
            <a:r>
              <a:rPr lang="en-ZA" sz="2000" dirty="0">
                <a:solidFill>
                  <a:prstClr val="black"/>
                </a:solidFill>
              </a:rPr>
              <a:t>White Paper on Corrections;</a:t>
            </a:r>
          </a:p>
          <a:p>
            <a:pPr marL="628650" lvl="1" indent="-285750" defTabSz="685800">
              <a:lnSpc>
                <a:spcPct val="90000"/>
              </a:lnSpc>
              <a:spcBef>
                <a:spcPts val="375"/>
              </a:spcBef>
              <a:buFont typeface="Wingdings" pitchFamily="2" charset="2"/>
              <a:buChar char="v"/>
            </a:pPr>
            <a:r>
              <a:rPr lang="en-ZA" sz="2000" dirty="0">
                <a:solidFill>
                  <a:prstClr val="black"/>
                </a:solidFill>
              </a:rPr>
              <a:t>National development plan Vision 2030</a:t>
            </a:r>
          </a:p>
          <a:p>
            <a:pPr marL="628650" lvl="1" indent="-285750" defTabSz="685800">
              <a:lnSpc>
                <a:spcPct val="90000"/>
              </a:lnSpc>
              <a:spcBef>
                <a:spcPts val="375"/>
              </a:spcBef>
              <a:buFont typeface="Wingdings" pitchFamily="2" charset="2"/>
              <a:buChar char="v"/>
            </a:pPr>
            <a:r>
              <a:rPr lang="en-ZA" sz="2000" dirty="0">
                <a:solidFill>
                  <a:prstClr val="black"/>
                </a:solidFill>
              </a:rPr>
              <a:t>DCC Strategic </a:t>
            </a:r>
            <a:r>
              <a:rPr lang="en-ZA" sz="2000" dirty="0" smtClean="0">
                <a:solidFill>
                  <a:prstClr val="black"/>
                </a:solidFill>
              </a:rPr>
              <a:t>Plan</a:t>
            </a:r>
            <a:endParaRPr lang="en-ZA" sz="2000" dirty="0"/>
          </a:p>
        </p:txBody>
      </p:sp>
    </p:spTree>
    <p:extLst>
      <p:ext uri="{BB962C8B-B14F-4D97-AF65-F5344CB8AC3E}">
        <p14:creationId xmlns:p14="http://schemas.microsoft.com/office/powerpoint/2010/main" val="22423314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17</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WHERE ARE WE GOING?</a:t>
              </a:r>
              <a:endParaRPr lang="en-ZA" sz="3600" b="1" dirty="0"/>
            </a:p>
          </p:txBody>
        </p:sp>
      </p:grpSp>
      <p:sp>
        <p:nvSpPr>
          <p:cNvPr id="24" name="Rectangle 23"/>
          <p:cNvSpPr/>
          <p:nvPr/>
        </p:nvSpPr>
        <p:spPr>
          <a:xfrm>
            <a:off x="940084" y="1043767"/>
            <a:ext cx="7155951" cy="646331"/>
          </a:xfrm>
          <a:prstGeom prst="rect">
            <a:avLst/>
          </a:prstGeom>
        </p:spPr>
        <p:txBody>
          <a:bodyPr wrap="square">
            <a:spAutoFit/>
          </a:bodyPr>
          <a:lstStyle/>
          <a:p>
            <a:r>
              <a:rPr lang="en-US" b="1" dirty="0" smtClean="0"/>
              <a:t>OUR VISION</a:t>
            </a:r>
          </a:p>
          <a:p>
            <a:r>
              <a:rPr lang="en-US" dirty="0" smtClean="0"/>
              <a:t> </a:t>
            </a:r>
            <a:r>
              <a:rPr lang="en-US" dirty="0"/>
              <a:t>Providing the best correctional services for a safer South Africa. </a:t>
            </a:r>
            <a:endParaRPr lang="en-ZA" dirty="0"/>
          </a:p>
        </p:txBody>
      </p:sp>
      <p:sp>
        <p:nvSpPr>
          <p:cNvPr id="26" name="Rectangle 25"/>
          <p:cNvSpPr/>
          <p:nvPr/>
        </p:nvSpPr>
        <p:spPr>
          <a:xfrm>
            <a:off x="940083" y="1909501"/>
            <a:ext cx="7823773" cy="1200329"/>
          </a:xfrm>
          <a:prstGeom prst="rect">
            <a:avLst/>
          </a:prstGeom>
        </p:spPr>
        <p:txBody>
          <a:bodyPr wrap="square">
            <a:spAutoFit/>
          </a:bodyPr>
          <a:lstStyle/>
          <a:p>
            <a:r>
              <a:rPr lang="en-US" b="1" dirty="0"/>
              <a:t>OUR </a:t>
            </a:r>
            <a:r>
              <a:rPr lang="en-US" b="1" dirty="0" smtClean="0"/>
              <a:t>MISSION</a:t>
            </a:r>
          </a:p>
          <a:p>
            <a:r>
              <a:rPr lang="en-US" dirty="0" smtClean="0"/>
              <a:t>Contributing </a:t>
            </a:r>
            <a:r>
              <a:rPr lang="en-US" dirty="0"/>
              <a:t>to a just, peaceful and safer South Africa through effective and humane incarceration of inmates and the rehabilitation and social reintegration of offenders.</a:t>
            </a:r>
            <a:endParaRPr lang="en-ZA" dirty="0"/>
          </a:p>
        </p:txBody>
      </p:sp>
      <p:sp>
        <p:nvSpPr>
          <p:cNvPr id="27" name="Rectangle 26"/>
          <p:cNvSpPr/>
          <p:nvPr/>
        </p:nvSpPr>
        <p:spPr>
          <a:xfrm>
            <a:off x="940084" y="3245046"/>
            <a:ext cx="7859731" cy="1569660"/>
          </a:xfrm>
          <a:prstGeom prst="rect">
            <a:avLst/>
          </a:prstGeom>
        </p:spPr>
        <p:txBody>
          <a:bodyPr wrap="square">
            <a:spAutoFit/>
          </a:bodyPr>
          <a:lstStyle/>
          <a:p>
            <a:r>
              <a:rPr lang="en-US" b="1" dirty="0"/>
              <a:t>OUR VALUES </a:t>
            </a:r>
            <a:endParaRPr lang="en-US" b="1" dirty="0" smtClean="0"/>
          </a:p>
          <a:p>
            <a:r>
              <a:rPr lang="en-US" sz="1400" dirty="0" smtClean="0"/>
              <a:t>The </a:t>
            </a:r>
            <a:r>
              <a:rPr lang="en-US" sz="1400" dirty="0"/>
              <a:t>core values that underpin the culture of the Department are </a:t>
            </a:r>
            <a:r>
              <a:rPr lang="en-US" sz="1400" dirty="0" smtClean="0"/>
              <a:t>the following:</a:t>
            </a:r>
          </a:p>
          <a:p>
            <a:pPr marL="285750" indent="-285750">
              <a:buFont typeface="Arial" pitchFamily="34" charset="0"/>
              <a:buChar char="•"/>
            </a:pPr>
            <a:r>
              <a:rPr lang="en-US" sz="1600" b="1" dirty="0" smtClean="0"/>
              <a:t>Development.</a:t>
            </a:r>
          </a:p>
          <a:p>
            <a:pPr marL="285750" indent="-285750">
              <a:buFont typeface="Arial" pitchFamily="34" charset="0"/>
              <a:buChar char="•"/>
            </a:pPr>
            <a:r>
              <a:rPr lang="en-US" sz="1600" b="1" dirty="0" smtClean="0"/>
              <a:t>Integrity </a:t>
            </a:r>
          </a:p>
          <a:p>
            <a:pPr marL="285750" indent="-285750">
              <a:buFont typeface="Arial" pitchFamily="34" charset="0"/>
              <a:buChar char="•"/>
            </a:pPr>
            <a:r>
              <a:rPr lang="en-US" sz="1600" b="1" dirty="0" smtClean="0"/>
              <a:t>Accountability</a:t>
            </a:r>
          </a:p>
          <a:p>
            <a:pPr marL="285750" indent="-285750">
              <a:buFont typeface="Arial" pitchFamily="34" charset="0"/>
              <a:buChar char="•"/>
            </a:pPr>
            <a:r>
              <a:rPr lang="en-US" sz="1600" b="1" dirty="0" smtClean="0"/>
              <a:t>Excellence</a:t>
            </a:r>
            <a:endParaRPr lang="en-ZA" sz="1600" b="1" dirty="0"/>
          </a:p>
        </p:txBody>
      </p:sp>
      <p:sp>
        <p:nvSpPr>
          <p:cNvPr id="28" name="Rectangle 27"/>
          <p:cNvSpPr/>
          <p:nvPr/>
        </p:nvSpPr>
        <p:spPr>
          <a:xfrm>
            <a:off x="940084" y="4830016"/>
            <a:ext cx="7155951" cy="646331"/>
          </a:xfrm>
          <a:prstGeom prst="rect">
            <a:avLst/>
          </a:prstGeom>
        </p:spPr>
        <p:txBody>
          <a:bodyPr wrap="square">
            <a:spAutoFit/>
          </a:bodyPr>
          <a:lstStyle/>
          <a:p>
            <a:r>
              <a:rPr lang="en-US" b="1" dirty="0" smtClean="0"/>
              <a:t>OUR </a:t>
            </a:r>
            <a:r>
              <a:rPr lang="en-US" b="1" dirty="0" smtClean="0"/>
              <a:t>MOTTO</a:t>
            </a:r>
            <a:endParaRPr lang="en-US" b="1" dirty="0" smtClean="0"/>
          </a:p>
          <a:p>
            <a:r>
              <a:rPr lang="en-US" dirty="0" smtClean="0"/>
              <a:t> </a:t>
            </a:r>
            <a:r>
              <a:rPr lang="en-US" dirty="0" smtClean="0"/>
              <a:t>HR is the Heartbeat of the Department. </a:t>
            </a:r>
            <a:endParaRPr lang="en-ZA" dirty="0"/>
          </a:p>
        </p:txBody>
      </p:sp>
      <p:pic>
        <p:nvPicPr>
          <p:cNvPr id="29" name="Picture 19"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5252" y="4592936"/>
            <a:ext cx="1761565" cy="176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8202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209075" y="6078809"/>
            <a:ext cx="8878888" cy="790575"/>
          </a:xfrm>
          <a:prstGeom prst="chevron">
            <a:avLst>
              <a:gd name="adj" fmla="val 72182"/>
            </a:avLst>
          </a:prstGeom>
          <a:solidFill>
            <a:schemeClr val="tx2">
              <a:lumMod val="60000"/>
              <a:lumOff val="40000"/>
            </a:schemeClr>
          </a:solidFill>
          <a:ln w="9525" algn="ctr">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endParaRPr lang="en-US" altLang="en-US" sz="1400" b="1" dirty="0"/>
          </a:p>
        </p:txBody>
      </p:sp>
      <p:sp>
        <p:nvSpPr>
          <p:cNvPr id="14339" name="AutoShape 3"/>
          <p:cNvSpPr>
            <a:spLocks noChangeArrowheads="1"/>
          </p:cNvSpPr>
          <p:nvPr/>
        </p:nvSpPr>
        <p:spPr bwMode="auto">
          <a:xfrm>
            <a:off x="209075" y="5426631"/>
            <a:ext cx="8878888" cy="693309"/>
          </a:xfrm>
          <a:prstGeom prst="chevron">
            <a:avLst>
              <a:gd name="adj" fmla="val 76081"/>
            </a:avLst>
          </a:prstGeom>
          <a:solidFill>
            <a:schemeClr val="accent1">
              <a:lumMod val="60000"/>
              <a:lumOff val="40000"/>
            </a:schemeClr>
          </a:solidFill>
          <a:ln w="9525" algn="ctr">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err="1"/>
              <a:t>Persal</a:t>
            </a:r>
            <a:r>
              <a:rPr lang="en-US" altLang="en-US" sz="1400" b="1" dirty="0"/>
              <a:t> Management</a:t>
            </a:r>
          </a:p>
        </p:txBody>
      </p:sp>
      <p:sp>
        <p:nvSpPr>
          <p:cNvPr id="14340" name="Rectangle 4"/>
          <p:cNvSpPr>
            <a:spLocks noGrp="1" noChangeArrowheads="1"/>
          </p:cNvSpPr>
          <p:nvPr>
            <p:ph type="title"/>
          </p:nvPr>
        </p:nvSpPr>
        <p:spPr>
          <a:xfrm>
            <a:off x="219075" y="152400"/>
            <a:ext cx="8591550" cy="533400"/>
          </a:xfrm>
          <a:solidFill>
            <a:schemeClr val="accent6">
              <a:lumMod val="75000"/>
            </a:schemeClr>
          </a:solidFill>
        </p:spPr>
        <p:txBody>
          <a:bodyPr>
            <a:normAutofit fontScale="90000"/>
          </a:bodyPr>
          <a:lstStyle/>
          <a:p>
            <a:r>
              <a:rPr lang="de-DE" altLang="en-US" sz="2800" b="1" dirty="0" smtClean="0">
                <a:effectLst>
                  <a:outerShdw blurRad="38100" dist="38100" dir="2700000" algn="tl">
                    <a:srgbClr val="000000">
                      <a:alpha val="43137"/>
                    </a:srgbClr>
                  </a:outerShdw>
                </a:effectLst>
              </a:rPr>
              <a:t>                        </a:t>
            </a:r>
            <a:r>
              <a:rPr lang="de-DE" altLang="en-US" sz="3600" b="1" dirty="0" smtClean="0">
                <a:solidFill>
                  <a:schemeClr val="bg1"/>
                </a:solidFill>
                <a:effectLst>
                  <a:outerShdw blurRad="38100" dist="38100" dir="2700000" algn="tl">
                    <a:srgbClr val="000000">
                      <a:alpha val="43137"/>
                    </a:srgbClr>
                  </a:outerShdw>
                </a:effectLst>
              </a:rPr>
              <a:t>HUMAN RESOURCE VALUE CHAIN</a:t>
            </a:r>
            <a:endParaRPr lang="en-US" altLang="en-US" sz="3600" b="1" dirty="0">
              <a:solidFill>
                <a:schemeClr val="bg1"/>
              </a:solidFill>
              <a:effectLst>
                <a:outerShdw blurRad="38100" dist="38100" dir="2700000" algn="tl">
                  <a:srgbClr val="000000">
                    <a:alpha val="43137"/>
                  </a:srgbClr>
                </a:outerShdw>
              </a:effectLst>
            </a:endParaRPr>
          </a:p>
        </p:txBody>
      </p:sp>
      <p:sp>
        <p:nvSpPr>
          <p:cNvPr id="14341" name="AutoShape 5"/>
          <p:cNvSpPr>
            <a:spLocks noChangeArrowheads="1"/>
          </p:cNvSpPr>
          <p:nvPr/>
        </p:nvSpPr>
        <p:spPr bwMode="auto">
          <a:xfrm>
            <a:off x="209075" y="4469774"/>
            <a:ext cx="8878888" cy="411163"/>
          </a:xfrm>
          <a:prstGeom prst="chevron">
            <a:avLst>
              <a:gd name="adj" fmla="val 81879"/>
            </a:avLst>
          </a:prstGeom>
          <a:solidFill>
            <a:schemeClr val="tx2">
              <a:lumMod val="40000"/>
              <a:lumOff val="60000"/>
            </a:schemeClr>
          </a:solidFill>
          <a:ln w="9525" algn="ctr">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a:t>Policies, Procedures &amp; Standards Development &amp; Management (QA)</a:t>
            </a:r>
          </a:p>
        </p:txBody>
      </p:sp>
      <p:sp>
        <p:nvSpPr>
          <p:cNvPr id="14343" name="AutoShape 7"/>
          <p:cNvSpPr>
            <a:spLocks noChangeArrowheads="1"/>
          </p:cNvSpPr>
          <p:nvPr/>
        </p:nvSpPr>
        <p:spPr bwMode="auto">
          <a:xfrm>
            <a:off x="209075" y="4903184"/>
            <a:ext cx="8878888" cy="584756"/>
          </a:xfrm>
          <a:prstGeom prst="chevron">
            <a:avLst>
              <a:gd name="adj" fmla="val 74082"/>
            </a:avLst>
          </a:prstGeom>
          <a:solidFill>
            <a:schemeClr val="accent1">
              <a:lumMod val="60000"/>
              <a:lumOff val="40000"/>
            </a:schemeClr>
          </a:solidFill>
          <a:ln w="9525" algn="ctr">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a:t>Employment Equity &amp; Gender Management</a:t>
            </a:r>
          </a:p>
        </p:txBody>
      </p:sp>
      <p:sp>
        <p:nvSpPr>
          <p:cNvPr id="14344" name="AutoShape 8"/>
          <p:cNvSpPr>
            <a:spLocks noChangeArrowheads="1"/>
          </p:cNvSpPr>
          <p:nvPr/>
        </p:nvSpPr>
        <p:spPr bwMode="auto">
          <a:xfrm>
            <a:off x="242216" y="4082424"/>
            <a:ext cx="8878888" cy="411163"/>
          </a:xfrm>
          <a:prstGeom prst="chevron">
            <a:avLst>
              <a:gd name="adj" fmla="val 70682"/>
            </a:avLst>
          </a:prstGeom>
          <a:solidFill>
            <a:schemeClr val="tx2">
              <a:lumMod val="40000"/>
              <a:lumOff val="60000"/>
            </a:schemeClr>
          </a:solidFill>
          <a:ln w="9525" algn="ctr">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err="1"/>
              <a:t>Organisational</a:t>
            </a:r>
            <a:r>
              <a:rPr lang="en-US" altLang="en-US" sz="1400" b="1" dirty="0"/>
              <a:t> Development (Org Structures, Job Profiling, </a:t>
            </a:r>
            <a:r>
              <a:rPr lang="en-US" altLang="en-US" sz="1400" b="1" dirty="0" err="1"/>
              <a:t>etc</a:t>
            </a:r>
            <a:r>
              <a:rPr lang="en-US" altLang="en-US" sz="1400" b="1" dirty="0"/>
              <a:t>)</a:t>
            </a:r>
          </a:p>
        </p:txBody>
      </p:sp>
      <p:sp>
        <p:nvSpPr>
          <p:cNvPr id="14345" name="AutoShape 9"/>
          <p:cNvSpPr>
            <a:spLocks noChangeArrowheads="1"/>
          </p:cNvSpPr>
          <p:nvPr/>
        </p:nvSpPr>
        <p:spPr bwMode="auto">
          <a:xfrm>
            <a:off x="0" y="814388"/>
            <a:ext cx="8878888" cy="365125"/>
          </a:xfrm>
          <a:prstGeom prst="chevron">
            <a:avLst>
              <a:gd name="adj" fmla="val 75204"/>
            </a:avLst>
          </a:prstGeom>
          <a:solidFill>
            <a:schemeClr val="tx2">
              <a:lumMod val="40000"/>
              <a:lumOff val="60000"/>
            </a:schemeClr>
          </a:solidFill>
          <a:ln w="9525">
            <a:solidFill>
              <a:schemeClr val="tx1"/>
            </a:solidFill>
            <a:miter lim="800000"/>
            <a:headEnd/>
            <a:tailEnd/>
          </a:ln>
          <a:effectLst/>
        </p:spPr>
        <p:txBody>
          <a:bodyPr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smtClean="0"/>
              <a:t>HR Management</a:t>
            </a:r>
            <a:endParaRPr lang="en-US" altLang="en-US" sz="1400" b="1" dirty="0"/>
          </a:p>
        </p:txBody>
      </p:sp>
      <p:sp>
        <p:nvSpPr>
          <p:cNvPr id="14346" name="AutoShape 10"/>
          <p:cNvSpPr>
            <a:spLocks noChangeArrowheads="1"/>
          </p:cNvSpPr>
          <p:nvPr/>
        </p:nvSpPr>
        <p:spPr bwMode="auto">
          <a:xfrm>
            <a:off x="2233168" y="1388506"/>
            <a:ext cx="1690919" cy="2456148"/>
          </a:xfrm>
          <a:prstGeom prst="chevron">
            <a:avLst>
              <a:gd name="adj" fmla="val 1875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lstStyle>
            <a:lvl1pPr marL="171450">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r" eaLnBrk="1" hangingPunct="1">
              <a:lnSpc>
                <a:spcPct val="100000"/>
              </a:lnSpc>
            </a:pPr>
            <a:r>
              <a:rPr lang="en-US" altLang="en-US" sz="1400" b="1" dirty="0"/>
              <a:t>Induction &amp; Orientation</a:t>
            </a:r>
          </a:p>
        </p:txBody>
      </p:sp>
      <p:sp>
        <p:nvSpPr>
          <p:cNvPr id="14347" name="AutoShape 11"/>
          <p:cNvSpPr>
            <a:spLocks noChangeArrowheads="1"/>
          </p:cNvSpPr>
          <p:nvPr/>
        </p:nvSpPr>
        <p:spPr bwMode="auto">
          <a:xfrm>
            <a:off x="3679593" y="1420527"/>
            <a:ext cx="4333875" cy="2514600"/>
          </a:xfrm>
          <a:prstGeom prst="chevron">
            <a:avLst>
              <a:gd name="adj" fmla="val 1132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71450">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pPr>
            <a:r>
              <a:rPr lang="en-US" altLang="en-US" sz="1400" b="1"/>
              <a:t>Employee Life Cycle</a:t>
            </a:r>
          </a:p>
        </p:txBody>
      </p:sp>
      <p:sp>
        <p:nvSpPr>
          <p:cNvPr id="14348" name="Text Box 12"/>
          <p:cNvSpPr txBox="1">
            <a:spLocks noChangeArrowheads="1"/>
          </p:cNvSpPr>
          <p:nvPr/>
        </p:nvSpPr>
        <p:spPr bwMode="auto">
          <a:xfrm>
            <a:off x="3859213" y="1604963"/>
            <a:ext cx="2741612" cy="2555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dirty="0"/>
              <a:t>Performance Management </a:t>
            </a:r>
          </a:p>
        </p:txBody>
      </p:sp>
      <p:sp>
        <p:nvSpPr>
          <p:cNvPr id="14349" name="Text Box 13"/>
          <p:cNvSpPr txBox="1">
            <a:spLocks noChangeArrowheads="1"/>
          </p:cNvSpPr>
          <p:nvPr/>
        </p:nvSpPr>
        <p:spPr bwMode="auto">
          <a:xfrm>
            <a:off x="3754438" y="2860230"/>
            <a:ext cx="2741612" cy="2555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dirty="0"/>
              <a:t>Social &amp; Recreational Activities</a:t>
            </a:r>
          </a:p>
        </p:txBody>
      </p:sp>
      <p:sp>
        <p:nvSpPr>
          <p:cNvPr id="14350" name="Text Box 14"/>
          <p:cNvSpPr txBox="1">
            <a:spLocks noChangeArrowheads="1"/>
          </p:cNvSpPr>
          <p:nvPr/>
        </p:nvSpPr>
        <p:spPr bwMode="auto">
          <a:xfrm>
            <a:off x="3910013" y="3244215"/>
            <a:ext cx="2741612" cy="2555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a:t>Employee Relations</a:t>
            </a:r>
          </a:p>
        </p:txBody>
      </p:sp>
      <p:sp>
        <p:nvSpPr>
          <p:cNvPr id="14351" name="Text Box 15"/>
          <p:cNvSpPr txBox="1">
            <a:spLocks noChangeArrowheads="1"/>
          </p:cNvSpPr>
          <p:nvPr/>
        </p:nvSpPr>
        <p:spPr bwMode="auto">
          <a:xfrm>
            <a:off x="4202113" y="2357438"/>
            <a:ext cx="2741612" cy="2555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dirty="0"/>
              <a:t>Service Benefits</a:t>
            </a:r>
          </a:p>
        </p:txBody>
      </p:sp>
      <p:sp>
        <p:nvSpPr>
          <p:cNvPr id="14352" name="Text Box 16"/>
          <p:cNvSpPr txBox="1">
            <a:spLocks noChangeArrowheads="1"/>
          </p:cNvSpPr>
          <p:nvPr/>
        </p:nvSpPr>
        <p:spPr bwMode="auto">
          <a:xfrm>
            <a:off x="3973513" y="1855788"/>
            <a:ext cx="2741612" cy="2555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dirty="0"/>
              <a:t>Career Path (Career Management)</a:t>
            </a:r>
          </a:p>
        </p:txBody>
      </p:sp>
      <p:sp>
        <p:nvSpPr>
          <p:cNvPr id="14354" name="Rectangle 18"/>
          <p:cNvSpPr>
            <a:spLocks noChangeArrowheads="1"/>
          </p:cNvSpPr>
          <p:nvPr/>
        </p:nvSpPr>
        <p:spPr bwMode="auto">
          <a:xfrm rot="-5400000">
            <a:off x="-1068388" y="5138738"/>
            <a:ext cx="2779713" cy="642938"/>
          </a:xfrm>
          <a:prstGeom prst="rect">
            <a:avLst/>
          </a:prstGeom>
          <a:solidFill>
            <a:schemeClr val="accent5">
              <a:lumMod val="60000"/>
              <a:lumOff val="40000"/>
            </a:schemeClr>
          </a:solidFill>
          <a:ln w="9525" algn="ctr">
            <a:solidFill>
              <a:schemeClr val="tx1"/>
            </a:solidFill>
            <a:miter lim="800000"/>
            <a:headEnd/>
            <a:tailEnd/>
          </a:ln>
          <a:effectLst/>
        </p:spPr>
        <p:txBody>
          <a:bodyPr anchor="ctr" anchorCtr="1"/>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a:t>Enabling  Processes</a:t>
            </a:r>
          </a:p>
        </p:txBody>
      </p:sp>
      <p:sp>
        <p:nvSpPr>
          <p:cNvPr id="14355" name="AutoShape 19"/>
          <p:cNvSpPr>
            <a:spLocks noChangeArrowheads="1"/>
          </p:cNvSpPr>
          <p:nvPr/>
        </p:nvSpPr>
        <p:spPr bwMode="auto">
          <a:xfrm>
            <a:off x="511175" y="1350963"/>
            <a:ext cx="1194962" cy="2516187"/>
          </a:xfrm>
          <a:prstGeom prst="homePlate">
            <a:avLst>
              <a:gd name="adj" fmla="val 20778"/>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pPr>
            <a:r>
              <a:rPr lang="en-US" altLang="en-US" sz="1400" b="1" dirty="0"/>
              <a:t>Need </a:t>
            </a:r>
            <a:r>
              <a:rPr lang="en-US" altLang="en-US" sz="1400" b="1" dirty="0" smtClean="0"/>
              <a:t>Identified</a:t>
            </a:r>
            <a:endParaRPr lang="en-US" altLang="en-US" sz="1400" b="1" dirty="0"/>
          </a:p>
        </p:txBody>
      </p:sp>
      <p:sp>
        <p:nvSpPr>
          <p:cNvPr id="14356" name="Rectangle 20"/>
          <p:cNvSpPr>
            <a:spLocks noChangeArrowheads="1"/>
          </p:cNvSpPr>
          <p:nvPr/>
        </p:nvSpPr>
        <p:spPr bwMode="auto">
          <a:xfrm rot="-5400000">
            <a:off x="-937419" y="2288381"/>
            <a:ext cx="2514600" cy="642938"/>
          </a:xfrm>
          <a:prstGeom prst="rect">
            <a:avLst/>
          </a:prstGeom>
          <a:solidFill>
            <a:schemeClr val="accent5">
              <a:lumMod val="60000"/>
              <a:lumOff val="40000"/>
            </a:schemeClr>
          </a:solidFill>
          <a:ln w="9525" algn="ctr">
            <a:solidFill>
              <a:schemeClr val="tx1"/>
            </a:solidFill>
            <a:miter lim="800000"/>
            <a:headEnd/>
            <a:tailEnd/>
          </a:ln>
          <a:effectLst/>
        </p:spPr>
        <p:txBody>
          <a:bodyPr anchor="ctr" anchorCtr="1"/>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a:t>Core Processes</a:t>
            </a:r>
          </a:p>
        </p:txBody>
      </p:sp>
      <p:sp>
        <p:nvSpPr>
          <p:cNvPr id="14357" name="AutoShape 21"/>
          <p:cNvSpPr>
            <a:spLocks noChangeArrowheads="1"/>
          </p:cNvSpPr>
          <p:nvPr/>
        </p:nvSpPr>
        <p:spPr bwMode="auto">
          <a:xfrm>
            <a:off x="1226633" y="1376363"/>
            <a:ext cx="1025913" cy="2514600"/>
          </a:xfrm>
          <a:prstGeom prst="chevron">
            <a:avLst>
              <a:gd name="adj" fmla="val 18750"/>
            </a:avLst>
          </a:prstGeom>
          <a:ln>
            <a:headEnd/>
            <a:tailEnd/>
          </a:ln>
        </p:spPr>
        <p:style>
          <a:lnRef idx="2">
            <a:schemeClr val="accent5"/>
          </a:lnRef>
          <a:fillRef idx="1">
            <a:schemeClr val="lt1"/>
          </a:fillRef>
          <a:effectRef idx="0">
            <a:schemeClr val="accent5"/>
          </a:effectRef>
          <a:fontRef idx="minor">
            <a:schemeClr val="dk1"/>
          </a:fontRef>
        </p:style>
        <p:txBody>
          <a:bodyPr vert="wordArtVert" anchor="ctr"/>
          <a:lstStyle>
            <a:lvl1pPr marL="171450">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r" eaLnBrk="1" hangingPunct="1">
              <a:lnSpc>
                <a:spcPct val="100000"/>
              </a:lnSpc>
            </a:pPr>
            <a:r>
              <a:rPr lang="en-US" altLang="en-US" sz="1200" b="1" dirty="0"/>
              <a:t>Recruitment</a:t>
            </a:r>
          </a:p>
        </p:txBody>
      </p:sp>
      <p:sp>
        <p:nvSpPr>
          <p:cNvPr id="14358" name="AutoShape 22"/>
          <p:cNvSpPr>
            <a:spLocks noChangeArrowheads="1"/>
          </p:cNvSpPr>
          <p:nvPr/>
        </p:nvSpPr>
        <p:spPr bwMode="auto">
          <a:xfrm>
            <a:off x="7527925" y="1352550"/>
            <a:ext cx="1616075" cy="2514600"/>
          </a:xfrm>
          <a:prstGeom prst="chevron">
            <a:avLst>
              <a:gd name="adj" fmla="val 1875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anchor="ctr"/>
          <a:lstStyle>
            <a:lvl1pPr marL="171450">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r" eaLnBrk="1" hangingPunct="1">
              <a:lnSpc>
                <a:spcPct val="100000"/>
              </a:lnSpc>
            </a:pPr>
            <a:r>
              <a:rPr lang="en-US" altLang="en-US" sz="1400" b="1" dirty="0"/>
              <a:t>Employee Termination</a:t>
            </a:r>
          </a:p>
        </p:txBody>
      </p:sp>
      <p:sp>
        <p:nvSpPr>
          <p:cNvPr id="14359" name="Text Box 23"/>
          <p:cNvSpPr txBox="1">
            <a:spLocks noChangeArrowheads="1"/>
          </p:cNvSpPr>
          <p:nvPr/>
        </p:nvSpPr>
        <p:spPr bwMode="auto">
          <a:xfrm>
            <a:off x="4087813" y="2106613"/>
            <a:ext cx="2741612" cy="2555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a:t>Training &amp; Development</a:t>
            </a:r>
          </a:p>
        </p:txBody>
      </p:sp>
      <p:sp>
        <p:nvSpPr>
          <p:cNvPr id="14360" name="Text Box 24"/>
          <p:cNvSpPr txBox="1">
            <a:spLocks noChangeArrowheads="1"/>
          </p:cNvSpPr>
          <p:nvPr/>
        </p:nvSpPr>
        <p:spPr bwMode="auto">
          <a:xfrm>
            <a:off x="3744913" y="1352550"/>
            <a:ext cx="2741612" cy="2555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a:t>Placement &amp; Transfers</a:t>
            </a:r>
          </a:p>
        </p:txBody>
      </p:sp>
      <p:sp>
        <p:nvSpPr>
          <p:cNvPr id="14361" name="Text Box 25"/>
          <p:cNvSpPr txBox="1">
            <a:spLocks noChangeArrowheads="1"/>
          </p:cNvSpPr>
          <p:nvPr/>
        </p:nvSpPr>
        <p:spPr bwMode="auto">
          <a:xfrm>
            <a:off x="4087813" y="2616993"/>
            <a:ext cx="2741612" cy="255588"/>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a:t>Employee Wellness</a:t>
            </a:r>
          </a:p>
        </p:txBody>
      </p:sp>
      <p:sp>
        <p:nvSpPr>
          <p:cNvPr id="14362" name="Text Box 26"/>
          <p:cNvSpPr txBox="1">
            <a:spLocks noChangeArrowheads="1"/>
          </p:cNvSpPr>
          <p:nvPr/>
        </p:nvSpPr>
        <p:spPr bwMode="auto">
          <a:xfrm>
            <a:off x="3744913" y="3576923"/>
            <a:ext cx="2741612" cy="2555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eaLnBrk="1" hangingPunct="1">
              <a:lnSpc>
                <a:spcPct val="100000"/>
              </a:lnSpc>
            </a:pPr>
            <a:r>
              <a:rPr lang="en-US" altLang="en-US" sz="1000" b="1" dirty="0"/>
              <a:t>Availability of accessible facilities</a:t>
            </a:r>
          </a:p>
        </p:txBody>
      </p:sp>
      <p:sp>
        <p:nvSpPr>
          <p:cNvPr id="14364" name="Rectangle 28"/>
          <p:cNvSpPr>
            <a:spLocks noChangeArrowheads="1"/>
          </p:cNvSpPr>
          <p:nvPr/>
        </p:nvSpPr>
        <p:spPr bwMode="auto">
          <a:xfrm>
            <a:off x="6451600" y="1352550"/>
            <a:ext cx="1100138" cy="2514600"/>
          </a:xfrm>
          <a:prstGeom prst="rect">
            <a:avLst/>
          </a:prstGeom>
          <a:solidFill>
            <a:schemeClr val="tx2">
              <a:lumMod val="20000"/>
              <a:lumOff val="80000"/>
            </a:schemeClr>
          </a:solidFill>
          <a:ln w="9525">
            <a:solidFill>
              <a:schemeClr val="tx1"/>
            </a:solidFill>
            <a:miter lim="800000"/>
            <a:headEnd/>
            <a:tailEnd/>
          </a:ln>
          <a:effectLst/>
        </p:spPr>
        <p:txBody>
          <a:bodyPr vert="vert" anchor="ctr" anchorCtr="1"/>
          <a:lstStyle>
            <a:lvl1pPr>
              <a:lnSpc>
                <a:spcPct val="90000"/>
              </a:lnSpc>
              <a:defRPr sz="1600">
                <a:solidFill>
                  <a:schemeClr val="tx1"/>
                </a:solidFill>
                <a:latin typeface="Arial" panose="020B0604020202020204" pitchFamily="34" charset="0"/>
              </a:defRPr>
            </a:lvl1pPr>
            <a:lvl2pPr marL="742950" indent="-285750">
              <a:lnSpc>
                <a:spcPct val="90000"/>
              </a:lnSpc>
              <a:defRPr sz="1600">
                <a:solidFill>
                  <a:schemeClr val="tx1"/>
                </a:solidFill>
                <a:latin typeface="Arial" panose="020B0604020202020204" pitchFamily="34" charset="0"/>
              </a:defRPr>
            </a:lvl2pPr>
            <a:lvl3pPr marL="1143000" indent="-228600">
              <a:lnSpc>
                <a:spcPct val="90000"/>
              </a:lnSpc>
              <a:defRPr sz="1600">
                <a:solidFill>
                  <a:schemeClr val="tx1"/>
                </a:solidFill>
                <a:latin typeface="Arial" panose="020B0604020202020204" pitchFamily="34" charset="0"/>
              </a:defRPr>
            </a:lvl3pPr>
            <a:lvl4pPr marL="1600200" indent="-228600">
              <a:lnSpc>
                <a:spcPct val="90000"/>
              </a:lnSpc>
              <a:defRPr sz="1600">
                <a:solidFill>
                  <a:schemeClr val="tx1"/>
                </a:solidFill>
                <a:latin typeface="Arial" panose="020B0604020202020204" pitchFamily="34" charset="0"/>
              </a:defRPr>
            </a:lvl4pPr>
            <a:lvl5pPr marL="2057400" indent="-228600">
              <a:lnSpc>
                <a:spcPct val="90000"/>
              </a:lnSpc>
              <a:defRPr sz="1600">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1600">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1600">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1600">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1600">
                <a:solidFill>
                  <a:schemeClr val="tx1"/>
                </a:solidFill>
                <a:latin typeface="Arial" panose="020B0604020202020204" pitchFamily="34" charset="0"/>
              </a:defRPr>
            </a:lvl9pPr>
          </a:lstStyle>
          <a:p>
            <a:pPr algn="ctr" eaLnBrk="1" hangingPunct="1">
              <a:lnSpc>
                <a:spcPct val="100000"/>
              </a:lnSpc>
              <a:spcBef>
                <a:spcPct val="50000"/>
              </a:spcBef>
            </a:pPr>
            <a:r>
              <a:rPr lang="en-US" altLang="en-US" sz="1400" b="1" dirty="0"/>
              <a:t>Employee / Member</a:t>
            </a:r>
          </a:p>
          <a:p>
            <a:pPr algn="ctr" eaLnBrk="1" hangingPunct="1">
              <a:lnSpc>
                <a:spcPct val="100000"/>
              </a:lnSpc>
              <a:spcBef>
                <a:spcPct val="50000"/>
              </a:spcBef>
            </a:pPr>
            <a:r>
              <a:rPr lang="en-US" altLang="en-US" sz="1400" b="1" dirty="0"/>
              <a:t>Life Cycle</a:t>
            </a:r>
          </a:p>
        </p:txBody>
      </p:sp>
    </p:spTree>
    <p:extLst>
      <p:ext uri="{BB962C8B-B14F-4D97-AF65-F5344CB8AC3E}">
        <p14:creationId xmlns:p14="http://schemas.microsoft.com/office/powerpoint/2010/main" val="213686536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30722" y="6298666"/>
            <a:ext cx="499655" cy="273844"/>
          </a:xfrm>
        </p:spPr>
        <p:txBody>
          <a:bodyPr/>
          <a:lstStyle/>
          <a:p>
            <a:pPr algn="ctr"/>
            <a:fld id="{7E672E3D-61E0-450A-AD62-EE98E486015F}" type="slidenum">
              <a:rPr lang="en-US" smtClean="0">
                <a:solidFill>
                  <a:prstClr val="black">
                    <a:lumMod val="85000"/>
                    <a:lumOff val="15000"/>
                  </a:prstClr>
                </a:solidFill>
              </a:rPr>
              <a:pPr algn="ctr"/>
              <a:t>19</a:t>
            </a:fld>
            <a:endParaRPr lang="en-US" dirty="0">
              <a:solidFill>
                <a:prstClr val="black">
                  <a:lumMod val="85000"/>
                  <a:lumOff val="15000"/>
                </a:prstClr>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PILLARS / KEY FOCUS AREAS </a:t>
              </a:r>
              <a:endParaRPr lang="en-ZA" sz="3600" b="1" dirty="0"/>
            </a:p>
          </p:txBody>
        </p:sp>
      </p:grpSp>
      <p:sp>
        <p:nvSpPr>
          <p:cNvPr id="16" name="TextBox 15"/>
          <p:cNvSpPr txBox="1"/>
          <p:nvPr/>
        </p:nvSpPr>
        <p:spPr>
          <a:xfrm>
            <a:off x="923871" y="3580059"/>
            <a:ext cx="184731" cy="369332"/>
          </a:xfrm>
          <a:prstGeom prst="rect">
            <a:avLst/>
          </a:prstGeom>
          <a:noFill/>
        </p:spPr>
        <p:txBody>
          <a:bodyPr wrap="none" rtlCol="0">
            <a:spAutoFit/>
          </a:bodyPr>
          <a:lstStyle/>
          <a:p>
            <a:endParaRPr lang="en-ZA" dirty="0"/>
          </a:p>
        </p:txBody>
      </p:sp>
      <p:sp>
        <p:nvSpPr>
          <p:cNvPr id="20" name="Can 19"/>
          <p:cNvSpPr/>
          <p:nvPr/>
        </p:nvSpPr>
        <p:spPr>
          <a:xfrm>
            <a:off x="1015771" y="1331880"/>
            <a:ext cx="1196276" cy="1795491"/>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20"/>
          <p:cNvSpPr/>
          <p:nvPr/>
        </p:nvSpPr>
        <p:spPr>
          <a:xfrm>
            <a:off x="712106" y="1865155"/>
            <a:ext cx="1801361" cy="954107"/>
          </a:xfrm>
          <a:prstGeom prst="rect">
            <a:avLst/>
          </a:prstGeom>
        </p:spPr>
        <p:txBody>
          <a:bodyPr wrap="square">
            <a:spAutoFit/>
          </a:bodyPr>
          <a:lstStyle/>
          <a:p>
            <a:pPr algn="ctr"/>
            <a:r>
              <a:rPr lang="en-ZA" sz="1400" b="1" dirty="0" smtClean="0">
                <a:solidFill>
                  <a:schemeClr val="accent4">
                    <a:lumMod val="50000"/>
                  </a:schemeClr>
                </a:solidFill>
              </a:rPr>
              <a:t>Pillar 1: </a:t>
            </a:r>
          </a:p>
          <a:p>
            <a:pPr algn="ctr"/>
            <a:endParaRPr lang="en-ZA" sz="1400" b="1" dirty="0">
              <a:solidFill>
                <a:schemeClr val="accent4">
                  <a:lumMod val="50000"/>
                </a:schemeClr>
              </a:solidFill>
            </a:endParaRPr>
          </a:p>
          <a:p>
            <a:pPr algn="ctr"/>
            <a:r>
              <a:rPr lang="en-ZA" sz="1400" b="1" dirty="0" smtClean="0">
                <a:solidFill>
                  <a:schemeClr val="accent4">
                    <a:lumMod val="50000"/>
                  </a:schemeClr>
                </a:solidFill>
              </a:rPr>
              <a:t>HR</a:t>
            </a:r>
          </a:p>
          <a:p>
            <a:pPr algn="ctr"/>
            <a:r>
              <a:rPr lang="en-ZA" sz="1400" b="1" dirty="0" smtClean="0">
                <a:solidFill>
                  <a:schemeClr val="accent4">
                    <a:lumMod val="50000"/>
                  </a:schemeClr>
                </a:solidFill>
              </a:rPr>
              <a:t> </a:t>
            </a:r>
            <a:r>
              <a:rPr lang="en-ZA" sz="1400" b="1" dirty="0">
                <a:solidFill>
                  <a:schemeClr val="accent4">
                    <a:lumMod val="50000"/>
                  </a:schemeClr>
                </a:solidFill>
              </a:rPr>
              <a:t>Management</a:t>
            </a:r>
          </a:p>
        </p:txBody>
      </p:sp>
      <p:sp>
        <p:nvSpPr>
          <p:cNvPr id="54" name="Can 53"/>
          <p:cNvSpPr/>
          <p:nvPr/>
        </p:nvSpPr>
        <p:spPr>
          <a:xfrm>
            <a:off x="2945686" y="1328945"/>
            <a:ext cx="1161406" cy="1742397"/>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Can 55"/>
          <p:cNvSpPr/>
          <p:nvPr/>
        </p:nvSpPr>
        <p:spPr>
          <a:xfrm>
            <a:off x="4921584" y="1328945"/>
            <a:ext cx="1179171" cy="1771168"/>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22" name="TextBox 21"/>
          <p:cNvSpPr txBox="1"/>
          <p:nvPr/>
        </p:nvSpPr>
        <p:spPr>
          <a:xfrm>
            <a:off x="2892403" y="1865155"/>
            <a:ext cx="1230401" cy="954107"/>
          </a:xfrm>
          <a:prstGeom prst="rect">
            <a:avLst/>
          </a:prstGeom>
          <a:noFill/>
        </p:spPr>
        <p:txBody>
          <a:bodyPr wrap="none" rtlCol="0">
            <a:spAutoFit/>
          </a:bodyPr>
          <a:lstStyle/>
          <a:p>
            <a:pPr algn="ctr"/>
            <a:r>
              <a:rPr lang="en-ZA" sz="1400" b="1" dirty="0" smtClean="0">
                <a:solidFill>
                  <a:schemeClr val="accent4">
                    <a:lumMod val="50000"/>
                  </a:schemeClr>
                </a:solidFill>
              </a:rPr>
              <a:t>Pillar 2:</a:t>
            </a:r>
          </a:p>
          <a:p>
            <a:pPr algn="ctr"/>
            <a:endParaRPr lang="en-ZA" sz="1400" b="1" dirty="0">
              <a:solidFill>
                <a:schemeClr val="accent4">
                  <a:lumMod val="50000"/>
                </a:schemeClr>
              </a:solidFill>
            </a:endParaRPr>
          </a:p>
          <a:p>
            <a:pPr algn="ctr"/>
            <a:r>
              <a:rPr lang="en-ZA" sz="1400" b="1" dirty="0" smtClean="0">
                <a:solidFill>
                  <a:schemeClr val="accent4">
                    <a:lumMod val="50000"/>
                  </a:schemeClr>
                </a:solidFill>
              </a:rPr>
              <a:t>HR</a:t>
            </a:r>
          </a:p>
          <a:p>
            <a:r>
              <a:rPr lang="en-ZA" sz="1400" b="1" dirty="0" smtClean="0">
                <a:solidFill>
                  <a:schemeClr val="accent4">
                    <a:lumMod val="50000"/>
                  </a:schemeClr>
                </a:solidFill>
              </a:rPr>
              <a:t> Development</a:t>
            </a:r>
            <a:endParaRPr lang="en-ZA" sz="1400" b="1" dirty="0">
              <a:solidFill>
                <a:schemeClr val="accent4">
                  <a:lumMod val="50000"/>
                </a:schemeClr>
              </a:solidFill>
            </a:endParaRPr>
          </a:p>
        </p:txBody>
      </p:sp>
      <p:sp>
        <p:nvSpPr>
          <p:cNvPr id="57" name="TextBox 56"/>
          <p:cNvSpPr txBox="1"/>
          <p:nvPr/>
        </p:nvSpPr>
        <p:spPr>
          <a:xfrm>
            <a:off x="9737" y="5542178"/>
            <a:ext cx="861060" cy="369332"/>
          </a:xfrm>
          <a:prstGeom prst="rect">
            <a:avLst/>
          </a:prstGeom>
          <a:noFill/>
          <a:effectLst>
            <a:glow rad="228600">
              <a:schemeClr val="accent2">
                <a:satMod val="175000"/>
                <a:alpha val="40000"/>
              </a:schemeClr>
            </a:glow>
          </a:effectLst>
        </p:spPr>
        <p:txBody>
          <a:bodyPr wrap="square" rtlCol="0">
            <a:spAutoFit/>
          </a:bodyPr>
          <a:lstStyle/>
          <a:p>
            <a:r>
              <a:rPr lang="en-ZA" b="1" u="sng" dirty="0" smtClean="0"/>
              <a:t>Pillar3::</a:t>
            </a:r>
            <a:endParaRPr lang="en-ZA" b="1" u="sng" dirty="0"/>
          </a:p>
        </p:txBody>
      </p:sp>
      <p:sp>
        <p:nvSpPr>
          <p:cNvPr id="60" name="Can 59"/>
          <p:cNvSpPr/>
          <p:nvPr/>
        </p:nvSpPr>
        <p:spPr>
          <a:xfrm>
            <a:off x="6967794" y="1367652"/>
            <a:ext cx="1179171" cy="1697832"/>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p>
        </p:txBody>
      </p:sp>
      <p:sp>
        <p:nvSpPr>
          <p:cNvPr id="30" name="TextBox 29"/>
          <p:cNvSpPr txBox="1"/>
          <p:nvPr/>
        </p:nvSpPr>
        <p:spPr>
          <a:xfrm>
            <a:off x="5052573" y="1865155"/>
            <a:ext cx="1163457" cy="954107"/>
          </a:xfrm>
          <a:prstGeom prst="rect">
            <a:avLst/>
          </a:prstGeom>
          <a:noFill/>
        </p:spPr>
        <p:txBody>
          <a:bodyPr wrap="square" rtlCol="0">
            <a:spAutoFit/>
          </a:bodyPr>
          <a:lstStyle/>
          <a:p>
            <a:r>
              <a:rPr lang="en-ZA" sz="1400" b="1" dirty="0" smtClean="0">
                <a:solidFill>
                  <a:schemeClr val="accent4">
                    <a:lumMod val="50000"/>
                  </a:schemeClr>
                </a:solidFill>
              </a:rPr>
              <a:t>Pillar 3:</a:t>
            </a:r>
          </a:p>
          <a:p>
            <a:endParaRPr lang="en-ZA" sz="1400" b="1" dirty="0">
              <a:solidFill>
                <a:schemeClr val="accent4">
                  <a:lumMod val="50000"/>
                </a:schemeClr>
              </a:solidFill>
            </a:endParaRPr>
          </a:p>
          <a:p>
            <a:r>
              <a:rPr lang="en-ZA" sz="1400" b="1" dirty="0" smtClean="0">
                <a:solidFill>
                  <a:schemeClr val="accent4">
                    <a:lumMod val="50000"/>
                  </a:schemeClr>
                </a:solidFill>
              </a:rPr>
              <a:t>Employee</a:t>
            </a:r>
          </a:p>
          <a:p>
            <a:r>
              <a:rPr lang="en-ZA" sz="1400" b="1" dirty="0" smtClean="0">
                <a:solidFill>
                  <a:schemeClr val="accent4">
                    <a:lumMod val="50000"/>
                  </a:schemeClr>
                </a:solidFill>
              </a:rPr>
              <a:t> Relations</a:t>
            </a:r>
            <a:endParaRPr lang="en-ZA" sz="1400" b="1" dirty="0">
              <a:solidFill>
                <a:schemeClr val="accent4">
                  <a:lumMod val="50000"/>
                </a:schemeClr>
              </a:solidFill>
            </a:endParaRPr>
          </a:p>
        </p:txBody>
      </p:sp>
      <p:sp>
        <p:nvSpPr>
          <p:cNvPr id="33" name="Flowchart: Process 32"/>
          <p:cNvSpPr/>
          <p:nvPr/>
        </p:nvSpPr>
        <p:spPr>
          <a:xfrm>
            <a:off x="2196238" y="5430576"/>
            <a:ext cx="6805273" cy="498458"/>
          </a:xfrm>
          <a:prstGeom prst="flowChartProcess">
            <a:avLst/>
          </a:prstGeom>
          <a:ln>
            <a:noFill/>
          </a:ln>
          <a:effectLst>
            <a:glow rad="228600">
              <a:schemeClr val="accent3">
                <a:satMod val="175000"/>
                <a:alpha val="40000"/>
              </a:schemeClr>
            </a:glow>
            <a:softEdge rad="1270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r>
              <a:rPr lang="en-ZA" sz="1600" b="1" dirty="0">
                <a:solidFill>
                  <a:schemeClr val="tx1"/>
                </a:solidFill>
              </a:rPr>
              <a:t>To create and environment conducive to sound employee relations </a:t>
            </a:r>
            <a:r>
              <a:rPr lang="en-ZA" sz="1600" b="1" dirty="0" smtClean="0">
                <a:solidFill>
                  <a:schemeClr val="tx1"/>
                </a:solidFill>
              </a:rPr>
              <a:t>in line </a:t>
            </a:r>
            <a:r>
              <a:rPr lang="en-ZA" sz="1600" b="1" dirty="0">
                <a:solidFill>
                  <a:schemeClr val="tx1"/>
                </a:solidFill>
              </a:rPr>
              <a:t>with </a:t>
            </a:r>
            <a:r>
              <a:rPr lang="en-ZA" sz="1600" b="1" dirty="0" smtClean="0">
                <a:solidFill>
                  <a:schemeClr val="tx1"/>
                </a:solidFill>
              </a:rPr>
              <a:t>the relevant legislations</a:t>
            </a:r>
            <a:endParaRPr lang="en-ZA" sz="1600" b="1" dirty="0">
              <a:solidFill>
                <a:schemeClr val="tx1"/>
              </a:solidFill>
            </a:endParaRPr>
          </a:p>
        </p:txBody>
      </p:sp>
      <p:sp>
        <p:nvSpPr>
          <p:cNvPr id="61" name="Flowchart: Predefined Process 60"/>
          <p:cNvSpPr/>
          <p:nvPr/>
        </p:nvSpPr>
        <p:spPr>
          <a:xfrm>
            <a:off x="743288" y="5434069"/>
            <a:ext cx="1452950" cy="498458"/>
          </a:xfrm>
          <a:prstGeom prst="flowChartPredefinedProcess">
            <a:avLst/>
          </a:prstGeom>
          <a:solidFill>
            <a:schemeClr val="accent6">
              <a:lumMod val="7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Purpose</a:t>
            </a:r>
            <a:endParaRPr lang="en-ZA" dirty="0"/>
          </a:p>
        </p:txBody>
      </p:sp>
      <p:sp>
        <p:nvSpPr>
          <p:cNvPr id="62" name="Flowchart: Predefined Process 61"/>
          <p:cNvSpPr/>
          <p:nvPr/>
        </p:nvSpPr>
        <p:spPr>
          <a:xfrm>
            <a:off x="743288" y="4595560"/>
            <a:ext cx="1452950" cy="498458"/>
          </a:xfrm>
          <a:prstGeom prst="flowChartPredefinedProcess">
            <a:avLst/>
          </a:prstGeom>
          <a:solidFill>
            <a:schemeClr val="accent4">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Purpose</a:t>
            </a:r>
            <a:endParaRPr lang="en-ZA" dirty="0"/>
          </a:p>
        </p:txBody>
      </p:sp>
      <p:sp>
        <p:nvSpPr>
          <p:cNvPr id="63" name="Flowchart: Predefined Process 62"/>
          <p:cNvSpPr/>
          <p:nvPr/>
        </p:nvSpPr>
        <p:spPr>
          <a:xfrm>
            <a:off x="760456" y="6319592"/>
            <a:ext cx="1452950" cy="498458"/>
          </a:xfrm>
          <a:prstGeom prst="flowChartPredefinedProcess">
            <a:avLst/>
          </a:prstGeom>
          <a:solidFill>
            <a:schemeClr val="accent1">
              <a:lumMod val="7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Purpose</a:t>
            </a:r>
            <a:endParaRPr lang="en-ZA" dirty="0"/>
          </a:p>
        </p:txBody>
      </p:sp>
      <p:sp>
        <p:nvSpPr>
          <p:cNvPr id="64" name="Flowchart: Predefined Process 63"/>
          <p:cNvSpPr/>
          <p:nvPr/>
        </p:nvSpPr>
        <p:spPr>
          <a:xfrm>
            <a:off x="743288" y="3782075"/>
            <a:ext cx="1452950" cy="498458"/>
          </a:xfrm>
          <a:prstGeom prst="flowChartPredefinedProcess">
            <a:avLst/>
          </a:prstGeom>
          <a:solidFill>
            <a:schemeClr val="accent2">
              <a:lumMod val="7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Purpose</a:t>
            </a:r>
            <a:endParaRPr lang="en-ZA" dirty="0"/>
          </a:p>
        </p:txBody>
      </p:sp>
      <p:sp>
        <p:nvSpPr>
          <p:cNvPr id="65" name="TextBox 64"/>
          <p:cNvSpPr txBox="1"/>
          <p:nvPr/>
        </p:nvSpPr>
        <p:spPr>
          <a:xfrm>
            <a:off x="-21942" y="4720394"/>
            <a:ext cx="861060" cy="369332"/>
          </a:xfrm>
          <a:prstGeom prst="rect">
            <a:avLst/>
          </a:prstGeom>
          <a:noFill/>
          <a:effectLst>
            <a:glow rad="228600">
              <a:schemeClr val="accent2">
                <a:satMod val="175000"/>
                <a:alpha val="40000"/>
              </a:schemeClr>
            </a:glow>
          </a:effectLst>
        </p:spPr>
        <p:txBody>
          <a:bodyPr wrap="square" rtlCol="0">
            <a:spAutoFit/>
          </a:bodyPr>
          <a:lstStyle/>
          <a:p>
            <a:r>
              <a:rPr lang="en-ZA" b="1" u="sng" dirty="0" smtClean="0"/>
              <a:t>Pillar2::</a:t>
            </a:r>
            <a:endParaRPr lang="en-ZA" b="1" u="sng" dirty="0"/>
          </a:p>
        </p:txBody>
      </p:sp>
      <p:sp>
        <p:nvSpPr>
          <p:cNvPr id="66" name="TextBox 65"/>
          <p:cNvSpPr txBox="1"/>
          <p:nvPr/>
        </p:nvSpPr>
        <p:spPr>
          <a:xfrm>
            <a:off x="9737" y="6384155"/>
            <a:ext cx="861060" cy="646331"/>
          </a:xfrm>
          <a:prstGeom prst="rect">
            <a:avLst/>
          </a:prstGeom>
          <a:noFill/>
          <a:effectLst>
            <a:glow rad="228600">
              <a:schemeClr val="accent2">
                <a:satMod val="175000"/>
                <a:alpha val="40000"/>
              </a:schemeClr>
            </a:glow>
          </a:effectLst>
        </p:spPr>
        <p:txBody>
          <a:bodyPr wrap="square" rtlCol="0">
            <a:spAutoFit/>
          </a:bodyPr>
          <a:lstStyle/>
          <a:p>
            <a:r>
              <a:rPr lang="en-ZA" b="1" u="sng" dirty="0" smtClean="0"/>
              <a:t>Pillar4::</a:t>
            </a:r>
            <a:endParaRPr lang="en-ZA" b="1" u="sng" dirty="0"/>
          </a:p>
        </p:txBody>
      </p:sp>
      <p:sp>
        <p:nvSpPr>
          <p:cNvPr id="67" name="TextBox 66"/>
          <p:cNvSpPr txBox="1"/>
          <p:nvPr/>
        </p:nvSpPr>
        <p:spPr>
          <a:xfrm>
            <a:off x="9737" y="3902902"/>
            <a:ext cx="861060" cy="369332"/>
          </a:xfrm>
          <a:prstGeom prst="rect">
            <a:avLst/>
          </a:prstGeom>
          <a:noFill/>
          <a:effectLst>
            <a:glow rad="228600">
              <a:schemeClr val="accent2">
                <a:satMod val="175000"/>
                <a:alpha val="40000"/>
              </a:schemeClr>
            </a:glow>
          </a:effectLst>
        </p:spPr>
        <p:txBody>
          <a:bodyPr wrap="square" rtlCol="0">
            <a:spAutoFit/>
          </a:bodyPr>
          <a:lstStyle/>
          <a:p>
            <a:r>
              <a:rPr lang="en-ZA" b="1" u="sng" dirty="0" smtClean="0"/>
              <a:t>Pillar1::</a:t>
            </a:r>
            <a:endParaRPr lang="en-ZA" b="1" u="sng" dirty="0"/>
          </a:p>
        </p:txBody>
      </p:sp>
      <p:sp>
        <p:nvSpPr>
          <p:cNvPr id="68" name="Flowchart: Process 67"/>
          <p:cNvSpPr/>
          <p:nvPr/>
        </p:nvSpPr>
        <p:spPr>
          <a:xfrm>
            <a:off x="2213406" y="6268738"/>
            <a:ext cx="6805273" cy="498458"/>
          </a:xfrm>
          <a:prstGeom prst="flowChartProcess">
            <a:avLst/>
          </a:prstGeom>
          <a:ln>
            <a:noFill/>
          </a:ln>
          <a:effectLst>
            <a:glow rad="228600">
              <a:schemeClr val="accent3">
                <a:satMod val="175000"/>
                <a:alpha val="40000"/>
              </a:schemeClr>
            </a:glow>
            <a:softEdge rad="1270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a:r>
              <a:rPr lang="en-US" sz="1600" b="1" dirty="0">
                <a:solidFill>
                  <a:schemeClr val="tx1"/>
                </a:solidFill>
              </a:rPr>
              <a:t>To manage employee health and wellness </a:t>
            </a:r>
            <a:r>
              <a:rPr lang="en-US" sz="1600" b="1" dirty="0" err="1">
                <a:solidFill>
                  <a:schemeClr val="tx1"/>
                </a:solidFill>
              </a:rPr>
              <a:t>programmes</a:t>
            </a:r>
            <a:r>
              <a:rPr lang="en-US" sz="1600" b="1" dirty="0">
                <a:solidFill>
                  <a:schemeClr val="tx1"/>
                </a:solidFill>
              </a:rPr>
              <a:t> in line with </a:t>
            </a:r>
            <a:r>
              <a:rPr lang="en-US" sz="1600" b="1" dirty="0" smtClean="0">
                <a:solidFill>
                  <a:schemeClr val="tx1"/>
                </a:solidFill>
              </a:rPr>
              <a:t>the relevant legislations</a:t>
            </a:r>
            <a:endParaRPr lang="en-US" sz="1600" b="1" dirty="0">
              <a:solidFill>
                <a:schemeClr val="tx1"/>
              </a:solidFill>
            </a:endParaRPr>
          </a:p>
        </p:txBody>
      </p:sp>
      <p:sp>
        <p:nvSpPr>
          <p:cNvPr id="70" name="Flowchart: Process 69"/>
          <p:cNvSpPr/>
          <p:nvPr/>
        </p:nvSpPr>
        <p:spPr>
          <a:xfrm>
            <a:off x="2231664" y="4631110"/>
            <a:ext cx="6805273" cy="498458"/>
          </a:xfrm>
          <a:prstGeom prst="flowChartProcess">
            <a:avLst/>
          </a:prstGeom>
          <a:ln>
            <a:noFill/>
          </a:ln>
          <a:effectLst>
            <a:glow rad="228600">
              <a:schemeClr val="accent3">
                <a:satMod val="175000"/>
                <a:alpha val="40000"/>
              </a:schemeClr>
            </a:glow>
            <a:softEdge rad="1270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a:r>
              <a:rPr lang="en-US" sz="1600" b="1" dirty="0" smtClean="0">
                <a:solidFill>
                  <a:schemeClr val="tx1"/>
                </a:solidFill>
              </a:rPr>
              <a:t>To provide relevant, capacity building </a:t>
            </a:r>
            <a:r>
              <a:rPr lang="en-US" sz="1600" b="1" dirty="0" err="1" smtClean="0">
                <a:solidFill>
                  <a:schemeClr val="tx1"/>
                </a:solidFill>
              </a:rPr>
              <a:t>programmes</a:t>
            </a:r>
            <a:r>
              <a:rPr lang="en-US" sz="1600" b="1" dirty="0" smtClean="0">
                <a:solidFill>
                  <a:schemeClr val="tx1"/>
                </a:solidFill>
              </a:rPr>
              <a:t> and accredited and quality training responsive to the needs of DCS in line with the relevant legislations</a:t>
            </a:r>
            <a:endParaRPr lang="en-US" sz="1600" b="1" dirty="0">
              <a:solidFill>
                <a:schemeClr val="tx1"/>
              </a:solidFill>
            </a:endParaRPr>
          </a:p>
        </p:txBody>
      </p:sp>
      <p:sp>
        <p:nvSpPr>
          <p:cNvPr id="71" name="Rectangle 70"/>
          <p:cNvSpPr/>
          <p:nvPr/>
        </p:nvSpPr>
        <p:spPr>
          <a:xfrm>
            <a:off x="1612787" y="5635596"/>
            <a:ext cx="6805273" cy="292388"/>
          </a:xfrm>
          <a:prstGeom prst="rect">
            <a:avLst/>
          </a:prstGeom>
        </p:spPr>
        <p:txBody>
          <a:bodyPr wrap="square">
            <a:spAutoFit/>
          </a:bodyPr>
          <a:lstStyle/>
          <a:p>
            <a:pPr algn="just"/>
            <a:endParaRPr lang="en-US" sz="1300" dirty="0"/>
          </a:p>
        </p:txBody>
      </p:sp>
      <p:sp>
        <p:nvSpPr>
          <p:cNvPr id="72" name="Flowchart: Process 71"/>
          <p:cNvSpPr/>
          <p:nvPr/>
        </p:nvSpPr>
        <p:spPr>
          <a:xfrm>
            <a:off x="2231664" y="3780142"/>
            <a:ext cx="6805273" cy="498458"/>
          </a:xfrm>
          <a:prstGeom prst="flowChartProcess">
            <a:avLst/>
          </a:prstGeom>
          <a:ln>
            <a:noFill/>
          </a:ln>
          <a:effectLst>
            <a:glow rad="228600">
              <a:schemeClr val="accent3">
                <a:satMod val="175000"/>
                <a:alpha val="40000"/>
              </a:schemeClr>
            </a:glow>
            <a:softEdge rad="12700"/>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just"/>
            <a:r>
              <a:rPr lang="en-US" sz="1400" b="1" dirty="0" smtClean="0">
                <a:solidFill>
                  <a:schemeClr val="tx1"/>
                </a:solidFill>
              </a:rPr>
              <a:t>Provide </a:t>
            </a:r>
            <a:r>
              <a:rPr lang="en-US" sz="1400" b="1" dirty="0">
                <a:solidFill>
                  <a:schemeClr val="tx1"/>
                </a:solidFill>
              </a:rPr>
              <a:t>effective and efficient HR Transactional Capacity to enable the department to deliver on its mandate and employee engagement in line with relevant legislations.</a:t>
            </a:r>
          </a:p>
        </p:txBody>
      </p:sp>
      <p:sp>
        <p:nvSpPr>
          <p:cNvPr id="10" name="Flowchart: Manual Operation 9"/>
          <p:cNvSpPr/>
          <p:nvPr/>
        </p:nvSpPr>
        <p:spPr>
          <a:xfrm rot="10800000">
            <a:off x="83819" y="1187936"/>
            <a:ext cx="9006840" cy="371150"/>
          </a:xfrm>
          <a:prstGeom prst="flowChartManualOpe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p:cNvSpPr txBox="1"/>
          <p:nvPr/>
        </p:nvSpPr>
        <p:spPr>
          <a:xfrm>
            <a:off x="3657367" y="1182986"/>
            <a:ext cx="1922514" cy="369332"/>
          </a:xfrm>
          <a:prstGeom prst="rect">
            <a:avLst/>
          </a:prstGeom>
          <a:noFill/>
        </p:spPr>
        <p:txBody>
          <a:bodyPr wrap="none" rtlCol="0">
            <a:spAutoFit/>
          </a:bodyPr>
          <a:lstStyle/>
          <a:p>
            <a:r>
              <a:rPr lang="en-ZA" b="1" dirty="0" smtClean="0">
                <a:solidFill>
                  <a:schemeClr val="bg1"/>
                </a:solidFill>
              </a:rPr>
              <a:t>Human Resources</a:t>
            </a:r>
            <a:endParaRPr lang="en-ZA" b="1" dirty="0">
              <a:solidFill>
                <a:schemeClr val="bg1"/>
              </a:solidFill>
            </a:endParaRPr>
          </a:p>
        </p:txBody>
      </p:sp>
      <p:sp>
        <p:nvSpPr>
          <p:cNvPr id="4" name="Rectangle 3"/>
          <p:cNvSpPr/>
          <p:nvPr/>
        </p:nvSpPr>
        <p:spPr>
          <a:xfrm>
            <a:off x="7111751" y="1782745"/>
            <a:ext cx="2286000" cy="1200329"/>
          </a:xfrm>
          <a:prstGeom prst="rect">
            <a:avLst/>
          </a:prstGeom>
        </p:spPr>
        <p:txBody>
          <a:bodyPr>
            <a:spAutoFit/>
          </a:bodyPr>
          <a:lstStyle/>
          <a:p>
            <a:pPr lvl="0"/>
            <a:r>
              <a:rPr lang="en-ZA" sz="1200" b="1" dirty="0" smtClean="0">
                <a:solidFill>
                  <a:schemeClr val="accent4">
                    <a:lumMod val="50000"/>
                  </a:schemeClr>
                </a:solidFill>
              </a:rPr>
              <a:t>Pillar 4:</a:t>
            </a:r>
          </a:p>
          <a:p>
            <a:pPr lvl="0"/>
            <a:endParaRPr lang="en-ZA" sz="1200" b="1" dirty="0">
              <a:solidFill>
                <a:schemeClr val="accent4">
                  <a:lumMod val="50000"/>
                </a:schemeClr>
              </a:solidFill>
            </a:endParaRPr>
          </a:p>
          <a:p>
            <a:pPr lvl="0"/>
            <a:r>
              <a:rPr lang="en-ZA" sz="1200" b="1" dirty="0" smtClean="0">
                <a:solidFill>
                  <a:schemeClr val="accent4">
                    <a:lumMod val="50000"/>
                  </a:schemeClr>
                </a:solidFill>
              </a:rPr>
              <a:t>Integrated </a:t>
            </a:r>
            <a:endParaRPr lang="en-ZA" sz="1200" b="1" dirty="0">
              <a:solidFill>
                <a:schemeClr val="accent4">
                  <a:lumMod val="50000"/>
                </a:schemeClr>
              </a:solidFill>
            </a:endParaRPr>
          </a:p>
          <a:p>
            <a:pPr lvl="0"/>
            <a:r>
              <a:rPr lang="en-ZA" sz="1200" b="1" dirty="0">
                <a:solidFill>
                  <a:schemeClr val="accent4">
                    <a:lumMod val="50000"/>
                  </a:schemeClr>
                </a:solidFill>
              </a:rPr>
              <a:t>Employee </a:t>
            </a:r>
          </a:p>
          <a:p>
            <a:pPr lvl="0"/>
            <a:r>
              <a:rPr lang="en-ZA" sz="1200" b="1" dirty="0">
                <a:solidFill>
                  <a:schemeClr val="accent4">
                    <a:lumMod val="50000"/>
                  </a:schemeClr>
                </a:solidFill>
              </a:rPr>
              <a:t>Health and </a:t>
            </a:r>
          </a:p>
          <a:p>
            <a:pPr lvl="0"/>
            <a:r>
              <a:rPr lang="en-ZA" sz="1200" b="1" dirty="0">
                <a:solidFill>
                  <a:schemeClr val="accent4">
                    <a:lumMod val="50000"/>
                  </a:schemeClr>
                </a:solidFill>
              </a:rPr>
              <a:t>Wellness</a:t>
            </a:r>
          </a:p>
        </p:txBody>
      </p:sp>
      <p:sp>
        <p:nvSpPr>
          <p:cNvPr id="6" name="Cube 5"/>
          <p:cNvSpPr/>
          <p:nvPr/>
        </p:nvSpPr>
        <p:spPr>
          <a:xfrm rot="10800000">
            <a:off x="923871" y="2963736"/>
            <a:ext cx="7330880" cy="203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53647329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9BC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66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effectLst>
                    <a:outerShdw blurRad="38100" dist="38100" dir="2700000" algn="tl">
                      <a:srgbClr val="000000">
                        <a:alpha val="43137"/>
                      </a:srgbClr>
                    </a:outerShdw>
                  </a:effectLst>
                  <a:latin typeface="Arial" pitchFamily="34" charset="0"/>
                  <a:cs typeface="Arial" pitchFamily="34" charset="0"/>
                </a:rPr>
                <a:t>EXECUTIVE SUMMARY</a:t>
              </a:r>
              <a:endParaRPr lang="en-ZA" sz="3600" b="1" dirty="0">
                <a:effectLst>
                  <a:outerShdw blurRad="38100" dist="38100" dir="2700000" algn="tl">
                    <a:srgbClr val="000000">
                      <a:alpha val="43137"/>
                    </a:srgbClr>
                  </a:outerShdw>
                </a:effectLst>
                <a:latin typeface="Arial" pitchFamily="34" charset="0"/>
                <a:cs typeface="Arial" pitchFamily="34" charset="0"/>
              </a:endParaRPr>
            </a:p>
          </p:txBody>
        </p:sp>
      </p:grpSp>
      <p:sp>
        <p:nvSpPr>
          <p:cNvPr id="8" name="Rectangle 7"/>
          <p:cNvSpPr/>
          <p:nvPr/>
        </p:nvSpPr>
        <p:spPr>
          <a:xfrm>
            <a:off x="154113" y="1610517"/>
            <a:ext cx="8804952" cy="4739759"/>
          </a:xfrm>
          <a:prstGeom prst="rect">
            <a:avLst/>
          </a:prstGeom>
        </p:spPr>
        <p:txBody>
          <a:bodyPr wrap="square">
            <a:spAutoFit/>
          </a:bodyPr>
          <a:lstStyle/>
          <a:p>
            <a:r>
              <a:rPr lang="en-US" sz="1400" dirty="0"/>
              <a:t>The Minister of Correctional Services and the National Commissioner have confirmed on an ongoing basis that the Department </a:t>
            </a:r>
            <a:r>
              <a:rPr lang="en-US" sz="1400" b="1" dirty="0"/>
              <a:t>exists to give effect to the Constitution of South Africa</a:t>
            </a:r>
            <a:r>
              <a:rPr lang="en-US" sz="1400" dirty="0"/>
              <a:t>, operates </a:t>
            </a:r>
            <a:r>
              <a:rPr lang="en-US" sz="1400" b="1" dirty="0"/>
              <a:t>within statutes, laws and prescripts </a:t>
            </a:r>
            <a:r>
              <a:rPr lang="en-US" sz="1400" dirty="0"/>
              <a:t>of the country and </a:t>
            </a:r>
            <a:r>
              <a:rPr lang="en-US" sz="1400" b="1" dirty="0"/>
              <a:t>serves to achieve the aspirations of the country, namely </a:t>
            </a:r>
            <a:r>
              <a:rPr lang="en-US" sz="1400" dirty="0" smtClean="0"/>
              <a:t>PRIORITY </a:t>
            </a:r>
            <a:r>
              <a:rPr lang="en-US" sz="1400" dirty="0"/>
              <a:t>6: </a:t>
            </a:r>
            <a:r>
              <a:rPr lang="en-US" sz="1400" dirty="0" smtClean="0"/>
              <a:t>“Social </a:t>
            </a:r>
            <a:r>
              <a:rPr lang="en-US" sz="1400" dirty="0"/>
              <a:t>cohesion and safe </a:t>
            </a:r>
            <a:r>
              <a:rPr lang="en-US" sz="1400" dirty="0" smtClean="0"/>
              <a:t>communities”</a:t>
            </a:r>
          </a:p>
          <a:p>
            <a:endParaRPr lang="en-US" sz="1400" dirty="0"/>
          </a:p>
          <a:p>
            <a:r>
              <a:rPr lang="en-US" sz="1400" dirty="0"/>
              <a:t>The Department has in the </a:t>
            </a:r>
            <a:r>
              <a:rPr lang="en-US" sz="1400" b="1" dirty="0"/>
              <a:t>past focused its HR function on filling of vacant posts </a:t>
            </a:r>
            <a:r>
              <a:rPr lang="en-US" sz="1400" dirty="0"/>
              <a:t>as one of the HR Performance Indicators, this has in many ways </a:t>
            </a:r>
            <a:r>
              <a:rPr lang="en-US" sz="1400" b="1" dirty="0"/>
              <a:t>put the ability of the department to provide robust HR interventions such as </a:t>
            </a:r>
            <a:r>
              <a:rPr lang="en-US" sz="1400" b="1" dirty="0" err="1" smtClean="0"/>
              <a:t>upliftment</a:t>
            </a:r>
            <a:r>
              <a:rPr lang="en-US" sz="1400" b="1" dirty="0" smtClean="0"/>
              <a:t> </a:t>
            </a:r>
            <a:r>
              <a:rPr lang="en-US" sz="1400" b="1" dirty="0"/>
              <a:t>of skills of employees and enabling a better working environment at the back .</a:t>
            </a:r>
            <a:r>
              <a:rPr lang="en-US" sz="1400" dirty="0" smtClean="0"/>
              <a:t>  </a:t>
            </a:r>
            <a:r>
              <a:rPr lang="en-US" sz="1400" dirty="0"/>
              <a:t>As a result, </a:t>
            </a:r>
            <a:r>
              <a:rPr lang="en-US" sz="1400" b="1" dirty="0"/>
              <a:t>a number of issues ranging from low employee morale, poor capacity building of employees and low compliance levels with policies and procedures continue to plague</a:t>
            </a:r>
            <a:r>
              <a:rPr lang="en-US" sz="1400" dirty="0"/>
              <a:t> the </a:t>
            </a:r>
            <a:r>
              <a:rPr lang="en-US" sz="1400" dirty="0" smtClean="0"/>
              <a:t>department</a:t>
            </a:r>
            <a:r>
              <a:rPr lang="en-US" sz="1400" dirty="0"/>
              <a:t> </a:t>
            </a:r>
            <a:r>
              <a:rPr lang="en-US" sz="1400" dirty="0" smtClean="0"/>
              <a:t>into a situation often referred to as the “Leaking Bucket Conundrum”</a:t>
            </a:r>
          </a:p>
          <a:p>
            <a:endParaRPr lang="en-US" sz="1400" dirty="0"/>
          </a:p>
          <a:p>
            <a:r>
              <a:rPr lang="en-US" sz="1400" dirty="0"/>
              <a:t>The White Paper on Corrections state that the </a:t>
            </a:r>
            <a:r>
              <a:rPr lang="en-US" sz="1400" b="1" dirty="0"/>
              <a:t>HR strategy must include human resource planning, entrenchment of an organisational culture that is appropriate to the delivery of core business</a:t>
            </a:r>
            <a:r>
              <a:rPr lang="en-US" sz="1400" dirty="0"/>
              <a:t>, that t</a:t>
            </a:r>
            <a:r>
              <a:rPr lang="en-US" sz="1400" b="1" dirty="0"/>
              <a:t>ransforms DCS into a </a:t>
            </a:r>
            <a:r>
              <a:rPr lang="en-US" sz="1400" b="1" dirty="0" smtClean="0"/>
              <a:t>recognized </a:t>
            </a:r>
            <a:r>
              <a:rPr lang="en-US" sz="1400" b="1" dirty="0"/>
              <a:t>profession in South Africa </a:t>
            </a:r>
            <a:r>
              <a:rPr lang="en-US" sz="1400" dirty="0"/>
              <a:t>with a commitment to education, training of personnel and career </a:t>
            </a:r>
            <a:r>
              <a:rPr lang="en-US" sz="1400" dirty="0" err="1"/>
              <a:t>pathing</a:t>
            </a:r>
            <a:r>
              <a:rPr lang="en-US" sz="1400" dirty="0"/>
              <a:t> among others</a:t>
            </a:r>
            <a:r>
              <a:rPr lang="en-US" sz="1400" dirty="0" smtClean="0"/>
              <a:t>.</a:t>
            </a:r>
          </a:p>
          <a:p>
            <a:endParaRPr lang="en-US" sz="1400" dirty="0"/>
          </a:p>
          <a:p>
            <a:r>
              <a:rPr lang="en-US" sz="1400" dirty="0"/>
              <a:t>In the future, the </a:t>
            </a:r>
            <a:r>
              <a:rPr lang="en-US" sz="1400" b="1" dirty="0"/>
              <a:t>HR function in DCS shall reposition itself and expend its efforts ensuring that employees are engaged and participate fully in the activities of the department (employee engagement). </a:t>
            </a:r>
            <a:r>
              <a:rPr lang="en-US" sz="1400" dirty="0"/>
              <a:t>It is envisaged that this approach shall move the </a:t>
            </a:r>
            <a:r>
              <a:rPr lang="en-US" sz="1400" b="1" dirty="0"/>
              <a:t>department closer to working within the confines of the constitution and the law as well positively contributing</a:t>
            </a:r>
            <a:r>
              <a:rPr lang="en-US" sz="1400" dirty="0"/>
              <a:t> to the strategic goals of DCS, the National Development Plan, Vision 2030. This means that HR will be </a:t>
            </a:r>
            <a:r>
              <a:rPr lang="en-US" sz="1400" b="1" dirty="0"/>
              <a:t>measured on effective and efficient delivery of HR Initiatives as well as Employee Engagement</a:t>
            </a:r>
            <a:r>
              <a:rPr lang="en-US" sz="1400" dirty="0"/>
              <a:t>.</a:t>
            </a:r>
          </a:p>
        </p:txBody>
      </p:sp>
    </p:spTree>
    <p:extLst>
      <p:ext uri="{BB962C8B-B14F-4D97-AF65-F5344CB8AC3E}">
        <p14:creationId xmlns:p14="http://schemas.microsoft.com/office/powerpoint/2010/main" val="246014809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20</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551649"/>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7" name="Group 6"/>
          <p:cNvGrpSpPr/>
          <p:nvPr/>
        </p:nvGrpSpPr>
        <p:grpSpPr>
          <a:xfrm>
            <a:off x="0" y="0"/>
            <a:ext cx="9144000" cy="1227091"/>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Rectangle 1"/>
            <p:cNvSpPr/>
            <p:nvPr/>
          </p:nvSpPr>
          <p:spPr>
            <a:xfrm>
              <a:off x="0" y="0"/>
              <a:ext cx="9144000" cy="1000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INTEGRATED HUMAN RESOURCE  STRATEGIC FRAMEWORK</a:t>
              </a:r>
              <a:endParaRPr lang="en-ZA" sz="2400" b="1" dirty="0"/>
            </a:p>
          </p:txBody>
        </p:sp>
      </p:grpSp>
      <p:sp>
        <p:nvSpPr>
          <p:cNvPr id="28" name="Cube 27"/>
          <p:cNvSpPr/>
          <p:nvPr/>
        </p:nvSpPr>
        <p:spPr>
          <a:xfrm>
            <a:off x="778410" y="5321473"/>
            <a:ext cx="6737582" cy="1351992"/>
          </a:xfrm>
          <a:prstGeom prst="cub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b="1" dirty="0">
              <a:solidFill>
                <a:schemeClr val="tx1"/>
              </a:solidFill>
            </a:endParaRPr>
          </a:p>
        </p:txBody>
      </p:sp>
      <p:sp>
        <p:nvSpPr>
          <p:cNvPr id="35" name="Cube 34"/>
          <p:cNvSpPr/>
          <p:nvPr/>
        </p:nvSpPr>
        <p:spPr>
          <a:xfrm>
            <a:off x="3031423" y="4284915"/>
            <a:ext cx="723150" cy="1306306"/>
          </a:xfrm>
          <a:prstGeom prst="cube">
            <a:avLst/>
          </a:prstGeom>
          <a:solidFill>
            <a:schemeClr val="bg2">
              <a:lumMod val="75000"/>
            </a:schemeClr>
          </a:solidFill>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Cube 55"/>
          <p:cNvSpPr/>
          <p:nvPr/>
        </p:nvSpPr>
        <p:spPr>
          <a:xfrm>
            <a:off x="1238980" y="4405971"/>
            <a:ext cx="651177" cy="1178059"/>
          </a:xfrm>
          <a:prstGeom prst="cube">
            <a:avLst/>
          </a:prstGeom>
          <a:solidFill>
            <a:schemeClr val="bg2">
              <a:lumMod val="75000"/>
            </a:schemeClr>
          </a:solidFill>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Cube 56"/>
          <p:cNvSpPr/>
          <p:nvPr/>
        </p:nvSpPr>
        <p:spPr>
          <a:xfrm>
            <a:off x="4745579" y="4276571"/>
            <a:ext cx="659193" cy="1285134"/>
          </a:xfrm>
          <a:prstGeom prst="cube">
            <a:avLst/>
          </a:prstGeom>
          <a:solidFill>
            <a:schemeClr val="bg2">
              <a:lumMod val="75000"/>
            </a:schemeClr>
          </a:solidFill>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Cube 57"/>
          <p:cNvSpPr/>
          <p:nvPr/>
        </p:nvSpPr>
        <p:spPr>
          <a:xfrm>
            <a:off x="6388690" y="4371164"/>
            <a:ext cx="668641" cy="1210096"/>
          </a:xfrm>
          <a:prstGeom prst="cube">
            <a:avLst/>
          </a:prstGeom>
          <a:solidFill>
            <a:schemeClr val="bg2">
              <a:lumMod val="75000"/>
            </a:schemeClr>
          </a:solidFill>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TextBox 62"/>
          <p:cNvSpPr txBox="1"/>
          <p:nvPr/>
        </p:nvSpPr>
        <p:spPr>
          <a:xfrm rot="16200000">
            <a:off x="6251903" y="4960152"/>
            <a:ext cx="737045" cy="369332"/>
          </a:xfrm>
          <a:prstGeom prst="rect">
            <a:avLst/>
          </a:prstGeom>
          <a:noFill/>
        </p:spPr>
        <p:txBody>
          <a:bodyPr wrap="square" rtlCol="0">
            <a:spAutoFit/>
          </a:bodyPr>
          <a:lstStyle/>
          <a:p>
            <a:r>
              <a:rPr lang="en-ZA" dirty="0" smtClean="0"/>
              <a:t>IEHW</a:t>
            </a:r>
            <a:endParaRPr lang="en-ZA" dirty="0"/>
          </a:p>
        </p:txBody>
      </p:sp>
      <p:sp>
        <p:nvSpPr>
          <p:cNvPr id="64" name="TextBox 63"/>
          <p:cNvSpPr txBox="1"/>
          <p:nvPr/>
        </p:nvSpPr>
        <p:spPr>
          <a:xfrm rot="16200000">
            <a:off x="4395683" y="4962251"/>
            <a:ext cx="1204495" cy="369332"/>
          </a:xfrm>
          <a:prstGeom prst="rect">
            <a:avLst/>
          </a:prstGeom>
          <a:noFill/>
        </p:spPr>
        <p:txBody>
          <a:bodyPr wrap="square" rtlCol="0">
            <a:spAutoFit/>
          </a:bodyPr>
          <a:lstStyle/>
          <a:p>
            <a:pPr algn="ctr"/>
            <a:r>
              <a:rPr lang="en-ZA" dirty="0" smtClean="0"/>
              <a:t>ER</a:t>
            </a:r>
            <a:endParaRPr lang="en-ZA" dirty="0"/>
          </a:p>
        </p:txBody>
      </p:sp>
      <p:sp>
        <p:nvSpPr>
          <p:cNvPr id="10" name="TextBox 9"/>
          <p:cNvSpPr txBox="1"/>
          <p:nvPr/>
        </p:nvSpPr>
        <p:spPr>
          <a:xfrm rot="16200000">
            <a:off x="2934343" y="4947541"/>
            <a:ext cx="688049" cy="369332"/>
          </a:xfrm>
          <a:prstGeom prst="rect">
            <a:avLst/>
          </a:prstGeom>
          <a:noFill/>
        </p:spPr>
        <p:txBody>
          <a:bodyPr wrap="square" rtlCol="0">
            <a:spAutoFit/>
          </a:bodyPr>
          <a:lstStyle/>
          <a:p>
            <a:r>
              <a:rPr lang="en-ZA" dirty="0" smtClean="0"/>
              <a:t>HRD</a:t>
            </a:r>
            <a:endParaRPr lang="en-ZA" dirty="0"/>
          </a:p>
        </p:txBody>
      </p:sp>
      <p:sp>
        <p:nvSpPr>
          <p:cNvPr id="11" name="TextBox 10"/>
          <p:cNvSpPr txBox="1"/>
          <p:nvPr/>
        </p:nvSpPr>
        <p:spPr>
          <a:xfrm rot="16200000">
            <a:off x="1142060" y="4980571"/>
            <a:ext cx="651140" cy="369332"/>
          </a:xfrm>
          <a:prstGeom prst="rect">
            <a:avLst/>
          </a:prstGeom>
          <a:noFill/>
        </p:spPr>
        <p:txBody>
          <a:bodyPr wrap="square" rtlCol="0">
            <a:spAutoFit/>
          </a:bodyPr>
          <a:lstStyle/>
          <a:p>
            <a:r>
              <a:rPr lang="en-ZA" dirty="0" smtClean="0"/>
              <a:t>HRM</a:t>
            </a:r>
            <a:endParaRPr lang="en-ZA" dirty="0"/>
          </a:p>
        </p:txBody>
      </p:sp>
      <p:sp>
        <p:nvSpPr>
          <p:cNvPr id="14" name="Cube 13"/>
          <p:cNvSpPr/>
          <p:nvPr/>
        </p:nvSpPr>
        <p:spPr>
          <a:xfrm>
            <a:off x="103818" y="4246055"/>
            <a:ext cx="8189753" cy="515839"/>
          </a:xfrm>
          <a:prstGeom prst="cub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smtClean="0">
              <a:solidFill>
                <a:srgbClr val="FFFF00"/>
              </a:solidFill>
            </a:endParaRPr>
          </a:p>
          <a:p>
            <a:pPr algn="ctr"/>
            <a:r>
              <a:rPr lang="en-ZA" b="1" dirty="0" smtClean="0">
                <a:solidFill>
                  <a:srgbClr val="FFFF00"/>
                </a:solidFill>
              </a:rPr>
              <a:t>HUMAN RESOURCE PILLARS</a:t>
            </a:r>
            <a:endParaRPr lang="en-ZA" b="1" dirty="0">
              <a:solidFill>
                <a:srgbClr val="FFFF00"/>
              </a:solidFill>
            </a:endParaRPr>
          </a:p>
          <a:p>
            <a:pPr algn="ctr"/>
            <a:endParaRPr lang="en-ZA" dirty="0"/>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3" y="1064525"/>
            <a:ext cx="8770177" cy="325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Pentagon 44"/>
          <p:cNvSpPr/>
          <p:nvPr/>
        </p:nvSpPr>
        <p:spPr>
          <a:xfrm>
            <a:off x="5958174" y="1467263"/>
            <a:ext cx="1940037" cy="530570"/>
          </a:xfrm>
          <a:prstGeom prst="homePlate">
            <a:avLst/>
          </a:prstGeom>
          <a:solidFill>
            <a:schemeClr val="accent6">
              <a:lumMod val="50000"/>
            </a:schemeClr>
          </a:solidFill>
          <a:ln>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solidFill>
                  <a:prstClr val="white"/>
                </a:solidFill>
              </a:rPr>
              <a:t>Functional organisational  structure </a:t>
            </a:r>
            <a:endParaRPr lang="en-ZA" sz="1000" dirty="0" smtClean="0">
              <a:solidFill>
                <a:prstClr val="white"/>
              </a:solidFill>
            </a:endParaRPr>
          </a:p>
          <a:p>
            <a:pPr lvl="0"/>
            <a:r>
              <a:rPr lang="en-ZA" sz="1000" dirty="0" smtClean="0">
                <a:solidFill>
                  <a:prstClr val="white"/>
                </a:solidFill>
              </a:rPr>
              <a:t>HR </a:t>
            </a:r>
            <a:r>
              <a:rPr lang="en-ZA" sz="1000" dirty="0">
                <a:solidFill>
                  <a:prstClr val="white"/>
                </a:solidFill>
              </a:rPr>
              <a:t>Talent </a:t>
            </a:r>
            <a:r>
              <a:rPr lang="en-ZA" sz="1000" dirty="0" smtClean="0">
                <a:solidFill>
                  <a:prstClr val="white"/>
                </a:solidFill>
              </a:rPr>
              <a:t>Management</a:t>
            </a:r>
            <a:endParaRPr lang="en-ZA" sz="1000" dirty="0">
              <a:solidFill>
                <a:prstClr val="white"/>
              </a:solidFill>
            </a:endParaRPr>
          </a:p>
        </p:txBody>
      </p:sp>
      <p:sp>
        <p:nvSpPr>
          <p:cNvPr id="48" name="Pentagon 47"/>
          <p:cNvSpPr/>
          <p:nvPr/>
        </p:nvSpPr>
        <p:spPr>
          <a:xfrm>
            <a:off x="5939287" y="2311578"/>
            <a:ext cx="2369546" cy="599865"/>
          </a:xfrm>
          <a:prstGeom prst="homePlate">
            <a:avLst/>
          </a:prstGeom>
          <a:solidFill>
            <a:schemeClr val="accent6">
              <a:lumMod val="50000"/>
            </a:schemeClr>
          </a:solidFill>
          <a:ln>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100" dirty="0" smtClean="0"/>
              <a:t>Ideal </a:t>
            </a:r>
            <a:r>
              <a:rPr lang="en-ZA" sz="1100" dirty="0"/>
              <a:t>correctional environment</a:t>
            </a:r>
          </a:p>
          <a:p>
            <a:pPr lvl="0"/>
            <a:r>
              <a:rPr lang="en-ZA" sz="1100" dirty="0" smtClean="0"/>
              <a:t>Professionalization </a:t>
            </a:r>
            <a:r>
              <a:rPr lang="en-ZA" sz="1100" dirty="0"/>
              <a:t>of corrections</a:t>
            </a:r>
          </a:p>
        </p:txBody>
      </p:sp>
      <p:sp>
        <p:nvSpPr>
          <p:cNvPr id="50" name="Pentagon 49"/>
          <p:cNvSpPr/>
          <p:nvPr/>
        </p:nvSpPr>
        <p:spPr>
          <a:xfrm>
            <a:off x="5988852" y="3188660"/>
            <a:ext cx="2165213" cy="824635"/>
          </a:xfrm>
          <a:prstGeom prst="homePlate">
            <a:avLst/>
          </a:prstGeom>
          <a:solidFill>
            <a:schemeClr val="accent6">
              <a:lumMod val="50000"/>
            </a:schemeClr>
          </a:solidFill>
          <a:ln>
            <a:solidFill>
              <a:srgbClr val="008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ZA" sz="1000" dirty="0"/>
              <a:t>African University of Corrections</a:t>
            </a:r>
          </a:p>
          <a:p>
            <a:pPr lvl="0" algn="just"/>
            <a:r>
              <a:rPr lang="en-ZA" sz="1000" dirty="0"/>
              <a:t>Explore capacitation of  the ideal correctional official  for  universal  and virtual corrections.</a:t>
            </a:r>
          </a:p>
        </p:txBody>
      </p:sp>
      <p:sp>
        <p:nvSpPr>
          <p:cNvPr id="21" name="TextBox 20"/>
          <p:cNvSpPr txBox="1"/>
          <p:nvPr/>
        </p:nvSpPr>
        <p:spPr>
          <a:xfrm>
            <a:off x="429223" y="1343052"/>
            <a:ext cx="2050513" cy="3308598"/>
          </a:xfrm>
          <a:prstGeom prst="rect">
            <a:avLst/>
          </a:prstGeom>
          <a:noFill/>
        </p:spPr>
        <p:txBody>
          <a:bodyPr wrap="square" rtlCol="0">
            <a:spAutoFit/>
          </a:bodyPr>
          <a:lstStyle/>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Organisational Structure </a:t>
            </a:r>
            <a:r>
              <a:rPr lang="en-ZA" sz="1100" dirty="0">
                <a:latin typeface="Arial" panose="020B0604020202020204" pitchFamily="34" charset="0"/>
                <a:cs typeface="Arial" panose="020B0604020202020204" pitchFamily="34" charset="0"/>
              </a:rPr>
              <a:t>aligned to Service </a:t>
            </a:r>
            <a:r>
              <a:rPr lang="en-ZA" sz="1100" dirty="0" smtClean="0">
                <a:latin typeface="Arial" panose="020B0604020202020204" pitchFamily="34" charset="0"/>
                <a:cs typeface="Arial" panose="020B0604020202020204" pitchFamily="34" charset="0"/>
              </a:rPr>
              <a:t>Delivery Model</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Approved Post Establishment (All Correctional facilities)</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Recruitment and retention strategy</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Youth development and empowerment programme </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Compliance with Employment </a:t>
            </a:r>
            <a:r>
              <a:rPr lang="en-ZA" sz="1100" dirty="0">
                <a:latin typeface="Arial" panose="020B0604020202020204" pitchFamily="34" charset="0"/>
                <a:cs typeface="Arial" panose="020B0604020202020204" pitchFamily="34" charset="0"/>
              </a:rPr>
              <a:t>Equity </a:t>
            </a:r>
            <a:r>
              <a:rPr lang="en-ZA" sz="1100" dirty="0" smtClean="0">
                <a:latin typeface="Arial" panose="020B0604020202020204" pitchFamily="34" charset="0"/>
                <a:cs typeface="Arial" panose="020B0604020202020204" pitchFamily="34" charset="0"/>
              </a:rPr>
              <a:t>plan  </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Integrated Health</a:t>
            </a:r>
            <a:r>
              <a:rPr lang="en-ZA" sz="1100" dirty="0">
                <a:latin typeface="Arial" panose="020B0604020202020204" pitchFamily="34" charset="0"/>
                <a:cs typeface="Arial" panose="020B0604020202020204" pitchFamily="34" charset="0"/>
              </a:rPr>
              <a:t>, safety and </a:t>
            </a:r>
            <a:r>
              <a:rPr lang="en-ZA" sz="1100" dirty="0" smtClean="0">
                <a:latin typeface="Arial" panose="020B0604020202020204" pitchFamily="34" charset="0"/>
                <a:cs typeface="Arial" panose="020B0604020202020204" pitchFamily="34" charset="0"/>
              </a:rPr>
              <a:t>wellness strategy implemented</a:t>
            </a:r>
          </a:p>
          <a:p>
            <a:endParaRPr lang="en-ZA" sz="1100" dirty="0"/>
          </a:p>
          <a:p>
            <a:endParaRPr lang="en-ZA" sz="1100" dirty="0" smtClean="0"/>
          </a:p>
          <a:p>
            <a:r>
              <a:rPr lang="en-ZA" sz="1100" dirty="0" smtClean="0"/>
              <a:t> </a:t>
            </a:r>
            <a:endParaRPr lang="en-ZA" sz="1100" dirty="0"/>
          </a:p>
          <a:p>
            <a:endParaRPr lang="en-ZA" sz="1100" dirty="0"/>
          </a:p>
        </p:txBody>
      </p:sp>
      <p:sp>
        <p:nvSpPr>
          <p:cNvPr id="23" name="Left Bracket 22"/>
          <p:cNvSpPr/>
          <p:nvPr/>
        </p:nvSpPr>
        <p:spPr>
          <a:xfrm>
            <a:off x="445797" y="1084021"/>
            <a:ext cx="1319379" cy="3146952"/>
          </a:xfrm>
          <a:prstGeom prst="leftBracket">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59" name="Left Bracket 58"/>
          <p:cNvSpPr/>
          <p:nvPr/>
        </p:nvSpPr>
        <p:spPr>
          <a:xfrm rot="10800000">
            <a:off x="4393697" y="1205153"/>
            <a:ext cx="1328357" cy="3146951"/>
          </a:xfrm>
          <a:prstGeom prst="leftBracket">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4" name="Right Arrow 3"/>
          <p:cNvSpPr/>
          <p:nvPr/>
        </p:nvSpPr>
        <p:spPr>
          <a:xfrm>
            <a:off x="5742906" y="1478050"/>
            <a:ext cx="145698" cy="29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282" y="1961005"/>
            <a:ext cx="173322"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349" y="2510454"/>
            <a:ext cx="175162"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26" y="3015824"/>
            <a:ext cx="14420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317" y="3594856"/>
            <a:ext cx="18636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61753" y="945541"/>
            <a:ext cx="2604160" cy="292388"/>
          </a:xfrm>
          <a:prstGeom prst="rect">
            <a:avLst/>
          </a:prstGeom>
          <a:solidFill>
            <a:schemeClr val="accent2"/>
          </a:solidFill>
        </p:spPr>
        <p:txBody>
          <a:bodyPr wrap="square" rtlCol="0">
            <a:spAutoFit/>
          </a:bodyPr>
          <a:lstStyle/>
          <a:p>
            <a:pPr algn="ctr"/>
            <a:r>
              <a:rPr lang="en-ZA" sz="1300" b="1" dirty="0">
                <a:solidFill>
                  <a:schemeClr val="bg1"/>
                </a:solidFill>
              </a:rPr>
              <a:t>INTENDED OUTCOMES</a:t>
            </a:r>
            <a:endParaRPr lang="en-ZA" sz="1300" dirty="0">
              <a:solidFill>
                <a:schemeClr val="bg1"/>
              </a:solidFill>
            </a:endParaRPr>
          </a:p>
        </p:txBody>
      </p:sp>
      <p:sp>
        <p:nvSpPr>
          <p:cNvPr id="12" name="TextBox 11"/>
          <p:cNvSpPr txBox="1"/>
          <p:nvPr/>
        </p:nvSpPr>
        <p:spPr>
          <a:xfrm>
            <a:off x="5899511" y="881629"/>
            <a:ext cx="1764605" cy="276999"/>
          </a:xfrm>
          <a:prstGeom prst="rect">
            <a:avLst/>
          </a:prstGeom>
          <a:solidFill>
            <a:schemeClr val="accent4">
              <a:lumMod val="50000"/>
            </a:schemeClr>
          </a:solidFill>
        </p:spPr>
        <p:txBody>
          <a:bodyPr wrap="square" rtlCol="0">
            <a:spAutoFit/>
          </a:bodyPr>
          <a:lstStyle/>
          <a:p>
            <a:r>
              <a:rPr lang="en-ZA" sz="1200" b="1" dirty="0" smtClean="0">
                <a:solidFill>
                  <a:schemeClr val="bg1"/>
                </a:solidFill>
              </a:rPr>
              <a:t>DCS STRATEGIC INTENTS</a:t>
            </a:r>
            <a:endParaRPr lang="en-ZA" sz="1200" b="1" dirty="0">
              <a:solidFill>
                <a:schemeClr val="bg1"/>
              </a:solidFill>
            </a:endParaRPr>
          </a:p>
        </p:txBody>
      </p:sp>
      <p:sp>
        <p:nvSpPr>
          <p:cNvPr id="36" name="TextBox 35"/>
          <p:cNvSpPr txBox="1"/>
          <p:nvPr/>
        </p:nvSpPr>
        <p:spPr>
          <a:xfrm>
            <a:off x="2316057" y="1330747"/>
            <a:ext cx="1843490" cy="3370153"/>
          </a:xfrm>
          <a:prstGeom prst="rect">
            <a:avLst/>
          </a:prstGeom>
          <a:noFill/>
        </p:spPr>
        <p:txBody>
          <a:bodyPr wrap="square" rtlCol="0">
            <a:spAutoFit/>
          </a:bodyPr>
          <a:lstStyle/>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Need </a:t>
            </a:r>
            <a:r>
              <a:rPr lang="en-ZA" sz="1100" dirty="0">
                <a:latin typeface="Arial" panose="020B0604020202020204" pitchFamily="34" charset="0"/>
                <a:cs typeface="Arial" panose="020B0604020202020204" pitchFamily="34" charset="0"/>
              </a:rPr>
              <a:t>based training </a:t>
            </a:r>
            <a:r>
              <a:rPr lang="en-ZA" sz="1100" dirty="0" smtClean="0">
                <a:latin typeface="Arial" panose="020B0604020202020204" pitchFamily="34" charset="0"/>
                <a:cs typeface="Arial" panose="020B0604020202020204" pitchFamily="34" charset="0"/>
              </a:rPr>
              <a:t>provided</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Skills audit </a:t>
            </a:r>
            <a:endParaRPr lang="en-Z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Ideal </a:t>
            </a:r>
            <a:r>
              <a:rPr lang="en-ZA" sz="1100" dirty="0">
                <a:latin typeface="Arial" panose="020B0604020202020204" pitchFamily="34" charset="0"/>
                <a:cs typeface="Arial" panose="020B0604020202020204" pitchFamily="34" charset="0"/>
              </a:rPr>
              <a:t>C</a:t>
            </a:r>
            <a:r>
              <a:rPr lang="en-ZA" sz="1100" dirty="0" smtClean="0">
                <a:latin typeface="Arial" panose="020B0604020202020204" pitchFamily="34" charset="0"/>
                <a:cs typeface="Arial" panose="020B0604020202020204" pitchFamily="34" charset="0"/>
              </a:rPr>
              <a:t>orrectional </a:t>
            </a:r>
            <a:r>
              <a:rPr lang="en-ZA" sz="1100" dirty="0">
                <a:latin typeface="Arial" panose="020B0604020202020204" pitchFamily="34" charset="0"/>
                <a:cs typeface="Arial" panose="020B0604020202020204" pitchFamily="34" charset="0"/>
              </a:rPr>
              <a:t>E</a:t>
            </a:r>
            <a:r>
              <a:rPr lang="en-ZA" sz="1100" dirty="0" smtClean="0">
                <a:latin typeface="Arial" panose="020B0604020202020204" pitchFamily="34" charset="0"/>
                <a:cs typeface="Arial" panose="020B0604020202020204" pitchFamily="34" charset="0"/>
              </a:rPr>
              <a:t>nvironment</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Integrated HR policies </a:t>
            </a:r>
            <a:r>
              <a:rPr lang="en-ZA" sz="1100" dirty="0">
                <a:latin typeface="Arial" panose="020B0604020202020204" pitchFamily="34" charset="0"/>
                <a:cs typeface="Arial" panose="020B0604020202020204" pitchFamily="34" charset="0"/>
              </a:rPr>
              <a:t>/ </a:t>
            </a:r>
            <a:r>
              <a:rPr lang="en-ZA" sz="1100" dirty="0" smtClean="0">
                <a:latin typeface="Arial" panose="020B0604020202020204" pitchFamily="34" charset="0"/>
                <a:cs typeface="Arial" panose="020B0604020202020204" pitchFamily="34" charset="0"/>
              </a:rPr>
              <a:t>procedures </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Career path framework</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Automation of HR processes</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Decentralised HR functions </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Mentoring &amp; coaching</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Accreditation of training programmes </a:t>
            </a:r>
            <a:endParaRPr lang="en-Z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ZA" sz="1200" dirty="0"/>
          </a:p>
          <a:p>
            <a:endParaRPr lang="en-ZA" sz="1200" dirty="0" smtClean="0"/>
          </a:p>
          <a:p>
            <a:r>
              <a:rPr lang="en-ZA" sz="1200" dirty="0" smtClean="0"/>
              <a:t> </a:t>
            </a:r>
            <a:endParaRPr lang="en-ZA" sz="1200" dirty="0"/>
          </a:p>
          <a:p>
            <a:endParaRPr lang="en-ZA" sz="1200" dirty="0"/>
          </a:p>
        </p:txBody>
      </p:sp>
      <p:cxnSp>
        <p:nvCxnSpPr>
          <p:cNvPr id="15" name="Straight Connector 14"/>
          <p:cNvCxnSpPr/>
          <p:nvPr/>
        </p:nvCxnSpPr>
        <p:spPr>
          <a:xfrm flipH="1">
            <a:off x="2316406" y="1317624"/>
            <a:ext cx="14240" cy="2892182"/>
          </a:xfrm>
          <a:prstGeom prst="line">
            <a:avLst/>
          </a:prstGeom>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052973" y="789779"/>
            <a:ext cx="1651654" cy="3708708"/>
          </a:xfrm>
          <a:prstGeom prst="rect">
            <a:avLst/>
          </a:prstGeom>
          <a:noFill/>
        </p:spPr>
        <p:txBody>
          <a:bodyPr wrap="square" rtlCol="0">
            <a:spAutoFit/>
          </a:bodyPr>
          <a:lstStyle/>
          <a:p>
            <a:pPr marL="171450" indent="-171450">
              <a:buFont typeface="Arial" panose="020B0604020202020204" pitchFamily="34" charset="0"/>
              <a:buChar char="•"/>
            </a:pPr>
            <a:endParaRPr lang="en-ZA" sz="1200" dirty="0"/>
          </a:p>
          <a:p>
            <a:endParaRPr lang="en-ZA" sz="1200" dirty="0" smtClean="0"/>
          </a:p>
          <a:p>
            <a:r>
              <a:rPr lang="en-ZA" sz="1200" dirty="0" smtClean="0"/>
              <a:t> </a:t>
            </a:r>
            <a:endParaRPr lang="en-ZA" sz="1200" dirty="0"/>
          </a:p>
          <a:p>
            <a:pPr marL="171450" indent="-171450">
              <a:buFont typeface="Arial" panose="020B0604020202020204" pitchFamily="34" charset="0"/>
              <a:buChar char="•"/>
            </a:pPr>
            <a:r>
              <a:rPr lang="en-ZA" sz="1100" dirty="0">
                <a:latin typeface="Arial" panose="020B0604020202020204" pitchFamily="34" charset="0"/>
                <a:cs typeface="Arial" panose="020B0604020202020204" pitchFamily="34" charset="0"/>
              </a:rPr>
              <a:t>Shift System implemented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HR Talent Management Strategy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Change management strategy </a:t>
            </a:r>
            <a:endParaRPr lang="en-ZA"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ZA" sz="1100" dirty="0">
                <a:latin typeface="Arial" panose="020B0604020202020204" pitchFamily="34" charset="0"/>
                <a:cs typeface="Arial" panose="020B0604020202020204" pitchFamily="34" charset="0"/>
              </a:rPr>
              <a:t>Improved management of disciplinary cases</a:t>
            </a:r>
          </a:p>
          <a:p>
            <a:pPr marL="171450" indent="-171450">
              <a:buFont typeface="Arial" panose="020B0604020202020204" pitchFamily="34" charset="0"/>
              <a:buChar char="•"/>
            </a:pPr>
            <a:r>
              <a:rPr lang="en-ZA" sz="1100" dirty="0">
                <a:latin typeface="Arial" panose="020B0604020202020204" pitchFamily="34" charset="0"/>
                <a:cs typeface="Arial" panose="020B0604020202020204" pitchFamily="34" charset="0"/>
              </a:rPr>
              <a:t>Professionalization of  corrections</a:t>
            </a:r>
          </a:p>
          <a:p>
            <a:pPr marL="171450" indent="-171450">
              <a:buFont typeface="Arial" panose="020B0604020202020204" pitchFamily="34" charset="0"/>
              <a:buChar char="•"/>
            </a:pPr>
            <a:r>
              <a:rPr lang="en-ZA" sz="1100" dirty="0">
                <a:latin typeface="Arial" panose="020B0604020202020204" pitchFamily="34" charset="0"/>
                <a:cs typeface="Arial" panose="020B0604020202020204" pitchFamily="34" charset="0"/>
              </a:rPr>
              <a:t>Succession </a:t>
            </a:r>
            <a:r>
              <a:rPr lang="en-ZA" sz="1100" dirty="0" smtClean="0">
                <a:latin typeface="Arial" panose="020B0604020202020204" pitchFamily="34" charset="0"/>
                <a:cs typeface="Arial" panose="020B0604020202020204" pitchFamily="34" charset="0"/>
              </a:rPr>
              <a:t>strategy</a:t>
            </a:r>
          </a:p>
          <a:p>
            <a:pPr marL="171450" indent="-171450">
              <a:buFont typeface="Arial" panose="020B0604020202020204" pitchFamily="34" charset="0"/>
              <a:buChar char="•"/>
            </a:pPr>
            <a:r>
              <a:rPr lang="en-ZA" sz="1100" dirty="0" smtClean="0">
                <a:latin typeface="Arial" panose="020B0604020202020204" pitchFamily="34" charset="0"/>
                <a:cs typeface="Arial" panose="020B0604020202020204" pitchFamily="34" charset="0"/>
              </a:rPr>
              <a:t>Sound </a:t>
            </a:r>
            <a:r>
              <a:rPr lang="en-ZA" sz="1100" dirty="0">
                <a:latin typeface="Arial" panose="020B0604020202020204" pitchFamily="34" charset="0"/>
                <a:cs typeface="Arial" panose="020B0604020202020204" pitchFamily="34" charset="0"/>
              </a:rPr>
              <a:t>Employee relations</a:t>
            </a:r>
          </a:p>
          <a:p>
            <a:pPr marL="171450" indent="-171450">
              <a:buFont typeface="Arial" panose="020B0604020202020204" pitchFamily="34" charset="0"/>
              <a:buChar char="•"/>
            </a:pPr>
            <a:endParaRPr lang="en-ZA" sz="1100" dirty="0">
              <a:latin typeface="Arial" panose="020B0604020202020204" pitchFamily="34" charset="0"/>
              <a:cs typeface="Arial" panose="020B0604020202020204" pitchFamily="34" charset="0"/>
            </a:endParaRPr>
          </a:p>
          <a:p>
            <a:endParaRPr lang="en-ZA" sz="1200" dirty="0"/>
          </a:p>
        </p:txBody>
      </p:sp>
      <p:cxnSp>
        <p:nvCxnSpPr>
          <p:cNvPr id="43" name="Straight Connector 42"/>
          <p:cNvCxnSpPr/>
          <p:nvPr/>
        </p:nvCxnSpPr>
        <p:spPr>
          <a:xfrm flipH="1">
            <a:off x="4081579" y="1277493"/>
            <a:ext cx="1877" cy="2979189"/>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8723616" y="1631742"/>
            <a:ext cx="513410" cy="2393540"/>
          </a:xfrm>
          <a:prstGeom prst="rect">
            <a:avLst/>
          </a:prstGeom>
          <a:noFill/>
        </p:spPr>
        <p:txBody>
          <a:bodyPr vert="wordArtVert" wrap="none" rtlCol="0">
            <a:spAutoFit/>
          </a:bodyPr>
          <a:lstStyle/>
          <a:p>
            <a:r>
              <a:rPr lang="en-ZA" b="1" dirty="0" smtClean="0"/>
              <a:t>VISION </a:t>
            </a:r>
            <a:endParaRPr lang="en-ZA" b="1" dirty="0"/>
          </a:p>
        </p:txBody>
      </p:sp>
      <p:sp>
        <p:nvSpPr>
          <p:cNvPr id="49" name="TextBox 48"/>
          <p:cNvSpPr txBox="1"/>
          <p:nvPr/>
        </p:nvSpPr>
        <p:spPr>
          <a:xfrm>
            <a:off x="50083" y="1386995"/>
            <a:ext cx="513410" cy="2393540"/>
          </a:xfrm>
          <a:prstGeom prst="rect">
            <a:avLst/>
          </a:prstGeom>
          <a:noFill/>
        </p:spPr>
        <p:txBody>
          <a:bodyPr vert="wordArtVert" wrap="none" rtlCol="0">
            <a:spAutoFit/>
          </a:bodyPr>
          <a:lstStyle/>
          <a:p>
            <a:r>
              <a:rPr lang="en-ZA" b="1" dirty="0" smtClean="0"/>
              <a:t>MISSION</a:t>
            </a:r>
            <a:endParaRPr lang="en-ZA" b="1" dirty="0"/>
          </a:p>
        </p:txBody>
      </p:sp>
      <p:sp>
        <p:nvSpPr>
          <p:cNvPr id="26" name="TextBox 25"/>
          <p:cNvSpPr txBox="1"/>
          <p:nvPr/>
        </p:nvSpPr>
        <p:spPr>
          <a:xfrm>
            <a:off x="6435759" y="1226160"/>
            <a:ext cx="803869" cy="307777"/>
          </a:xfrm>
          <a:prstGeom prst="rect">
            <a:avLst/>
          </a:prstGeom>
          <a:noFill/>
        </p:spPr>
        <p:txBody>
          <a:bodyPr wrap="square" rtlCol="0">
            <a:spAutoFit/>
          </a:bodyPr>
          <a:lstStyle/>
          <a:p>
            <a:r>
              <a:rPr lang="en-ZA" sz="1400" dirty="0" smtClean="0"/>
              <a:t>5Years</a:t>
            </a:r>
            <a:endParaRPr lang="en-ZA" sz="1400" dirty="0"/>
          </a:p>
        </p:txBody>
      </p:sp>
      <p:sp>
        <p:nvSpPr>
          <p:cNvPr id="51" name="TextBox 50"/>
          <p:cNvSpPr txBox="1"/>
          <p:nvPr/>
        </p:nvSpPr>
        <p:spPr>
          <a:xfrm>
            <a:off x="6390055" y="2063878"/>
            <a:ext cx="803869" cy="307777"/>
          </a:xfrm>
          <a:prstGeom prst="rect">
            <a:avLst/>
          </a:prstGeom>
          <a:noFill/>
        </p:spPr>
        <p:txBody>
          <a:bodyPr wrap="square" rtlCol="0">
            <a:spAutoFit/>
          </a:bodyPr>
          <a:lstStyle/>
          <a:p>
            <a:r>
              <a:rPr lang="en-ZA" sz="1400" dirty="0" smtClean="0"/>
              <a:t>10 Years</a:t>
            </a:r>
            <a:endParaRPr lang="en-ZA" sz="1400" dirty="0"/>
          </a:p>
        </p:txBody>
      </p:sp>
      <p:sp>
        <p:nvSpPr>
          <p:cNvPr id="52" name="TextBox 51"/>
          <p:cNvSpPr txBox="1"/>
          <p:nvPr/>
        </p:nvSpPr>
        <p:spPr>
          <a:xfrm>
            <a:off x="6403157" y="2952142"/>
            <a:ext cx="803869" cy="307777"/>
          </a:xfrm>
          <a:prstGeom prst="rect">
            <a:avLst/>
          </a:prstGeom>
          <a:noFill/>
        </p:spPr>
        <p:txBody>
          <a:bodyPr wrap="square" rtlCol="0">
            <a:spAutoFit/>
          </a:bodyPr>
          <a:lstStyle/>
          <a:p>
            <a:r>
              <a:rPr lang="en-ZA" sz="1400" dirty="0" smtClean="0"/>
              <a:t>50 Years</a:t>
            </a:r>
            <a:endParaRPr lang="en-ZA" sz="1400" dirty="0"/>
          </a:p>
        </p:txBody>
      </p:sp>
      <p:sp>
        <p:nvSpPr>
          <p:cNvPr id="27" name="Rectangle 26"/>
          <p:cNvSpPr/>
          <p:nvPr/>
        </p:nvSpPr>
        <p:spPr>
          <a:xfrm>
            <a:off x="1808778" y="6329698"/>
            <a:ext cx="4545601" cy="31633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Legislative Mandates </a:t>
            </a:r>
            <a:r>
              <a:rPr lang="en-ZA" dirty="0">
                <a:solidFill>
                  <a:schemeClr val="bg1"/>
                </a:solidFill>
              </a:rPr>
              <a:t>Standards</a:t>
            </a:r>
          </a:p>
        </p:txBody>
      </p:sp>
      <p:sp>
        <p:nvSpPr>
          <p:cNvPr id="53" name="Rectangle 52"/>
          <p:cNvSpPr/>
          <p:nvPr/>
        </p:nvSpPr>
        <p:spPr>
          <a:xfrm>
            <a:off x="1808778" y="6026946"/>
            <a:ext cx="4545602" cy="25550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HR </a:t>
            </a:r>
            <a:r>
              <a:rPr lang="en-ZA" dirty="0" smtClean="0">
                <a:solidFill>
                  <a:schemeClr val="bg1"/>
                </a:solidFill>
              </a:rPr>
              <a:t>Policies and Procedures</a:t>
            </a:r>
            <a:endParaRPr lang="en-ZA" dirty="0">
              <a:solidFill>
                <a:schemeClr val="bg1"/>
              </a:solidFill>
            </a:endParaRPr>
          </a:p>
        </p:txBody>
      </p:sp>
      <p:sp>
        <p:nvSpPr>
          <p:cNvPr id="54" name="Rectangle 53"/>
          <p:cNvSpPr/>
          <p:nvPr/>
        </p:nvSpPr>
        <p:spPr>
          <a:xfrm>
            <a:off x="1808777" y="5727385"/>
            <a:ext cx="4545602" cy="25231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bg1"/>
                </a:solidFill>
              </a:rPr>
              <a:t>HR Standards</a:t>
            </a:r>
          </a:p>
        </p:txBody>
      </p:sp>
    </p:spTree>
    <p:extLst>
      <p:ext uri="{BB962C8B-B14F-4D97-AF65-F5344CB8AC3E}">
        <p14:creationId xmlns:p14="http://schemas.microsoft.com/office/powerpoint/2010/main" val="42856207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21</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3" name="Diagram 22"/>
          <p:cNvGraphicFramePr/>
          <p:nvPr>
            <p:extLst/>
          </p:nvPr>
        </p:nvGraphicFramePr>
        <p:xfrm>
          <a:off x="253660" y="1780300"/>
          <a:ext cx="8813800" cy="4411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754058" y="1199071"/>
            <a:ext cx="3458767" cy="523220"/>
          </a:xfrm>
          <a:prstGeom prst="rect">
            <a:avLst/>
          </a:prstGeom>
        </p:spPr>
        <p:txBody>
          <a:bodyPr wrap="none">
            <a:spAutoFit/>
          </a:bodyPr>
          <a:lstStyle/>
          <a:p>
            <a:pPr lvl="0" algn="ctr"/>
            <a:r>
              <a:rPr lang="en-US" sz="2800" b="1" dirty="0" smtClean="0">
                <a:solidFill>
                  <a:srgbClr val="00B050"/>
                </a:solidFill>
                <a:latin typeface="Calibri"/>
              </a:rPr>
              <a:t>5 Year Strategic Intent</a:t>
            </a:r>
            <a:endParaRPr lang="en-ZA" sz="2800" b="1" dirty="0">
              <a:solidFill>
                <a:prstClr val="black"/>
              </a:solidFill>
              <a:latin typeface="Calibri"/>
            </a:endParaRPr>
          </a:p>
        </p:txBody>
      </p:sp>
    </p:spTree>
    <p:extLst>
      <p:ext uri="{BB962C8B-B14F-4D97-AF65-F5344CB8AC3E}">
        <p14:creationId xmlns:p14="http://schemas.microsoft.com/office/powerpoint/2010/main" val="26802584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22</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6" name="Table 25"/>
          <p:cNvGraphicFramePr>
            <a:graphicFrameLocks noGrp="1"/>
          </p:cNvGraphicFramePr>
          <p:nvPr>
            <p:extLst>
              <p:ext uri="{D42A27DB-BD31-4B8C-83A1-F6EECF244321}">
                <p14:modId xmlns:p14="http://schemas.microsoft.com/office/powerpoint/2010/main" val="340794827"/>
              </p:ext>
            </p:extLst>
          </p:nvPr>
        </p:nvGraphicFramePr>
        <p:xfrm>
          <a:off x="0" y="1724770"/>
          <a:ext cx="9143998" cy="5133230"/>
        </p:xfrm>
        <a:graphic>
          <a:graphicData uri="http://schemas.openxmlformats.org/drawingml/2006/table">
            <a:tbl>
              <a:tblPr firstRow="1" bandRow="1">
                <a:tableStyleId>{5C22544A-7EE6-4342-B048-85BDC9FD1C3A}</a:tableStyleId>
              </a:tblPr>
              <a:tblGrid>
                <a:gridCol w="975021"/>
                <a:gridCol w="975021"/>
                <a:gridCol w="975021"/>
                <a:gridCol w="1088797"/>
                <a:gridCol w="984182"/>
                <a:gridCol w="1210253"/>
                <a:gridCol w="1130968"/>
                <a:gridCol w="952653"/>
                <a:gridCol w="852082"/>
              </a:tblGrid>
              <a:tr h="646785">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5</a:t>
                      </a:r>
                      <a:r>
                        <a:rPr lang="en-ZA" sz="1400" baseline="0" dirty="0" smtClean="0">
                          <a:solidFill>
                            <a:schemeClr val="tx1"/>
                          </a:solidFill>
                        </a:rPr>
                        <a:t> year t</a:t>
                      </a:r>
                      <a:r>
                        <a:rPr lang="en-ZA" sz="1400" dirty="0" smtClean="0">
                          <a:solidFill>
                            <a:schemeClr val="tx1"/>
                          </a:solidFill>
                        </a:rPr>
                        <a:t>arget</a:t>
                      </a:r>
                    </a:p>
                  </a:txBody>
                  <a:tcPr>
                    <a:solidFill>
                      <a:schemeClr val="accent6">
                        <a:lumMod val="60000"/>
                        <a:lumOff val="40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1</a:t>
                      </a:r>
                    </a:p>
                    <a:p>
                      <a:endParaRPr lang="en-ZA" sz="1300" dirty="0">
                        <a:solidFill>
                          <a:schemeClr val="tx1"/>
                        </a:solidFill>
                      </a:endParaRPr>
                    </a:p>
                  </a:txBody>
                  <a:tcPr>
                    <a:solidFill>
                      <a:schemeClr val="accent6">
                        <a:lumMod val="60000"/>
                        <a:lumOff val="40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2</a:t>
                      </a:r>
                    </a:p>
                    <a:p>
                      <a:r>
                        <a:rPr lang="en-GB" sz="1300" dirty="0" smtClean="0">
                          <a:solidFill>
                            <a:schemeClr val="tx1"/>
                          </a:solidFill>
                        </a:rPr>
                        <a:t>              </a:t>
                      </a:r>
                      <a:endParaRPr lang="en-ZA" sz="1300" dirty="0">
                        <a:solidFill>
                          <a:schemeClr val="tx1"/>
                        </a:solidFill>
                      </a:endParaRPr>
                    </a:p>
                  </a:txBody>
                  <a:tcPr>
                    <a:solidFill>
                      <a:schemeClr val="accent6">
                        <a:lumMod val="60000"/>
                        <a:lumOff val="40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3</a:t>
                      </a:r>
                    </a:p>
                    <a:p>
                      <a:r>
                        <a:rPr lang="en-GB" sz="1300" dirty="0" smtClean="0">
                          <a:solidFill>
                            <a:schemeClr val="tx1"/>
                          </a:solidFill>
                        </a:rPr>
                        <a:t>              </a:t>
                      </a:r>
                      <a:endParaRPr lang="en-ZA" sz="1300" dirty="0">
                        <a:solidFill>
                          <a:schemeClr val="tx1"/>
                        </a:solidFill>
                      </a:endParaRPr>
                    </a:p>
                  </a:txBody>
                  <a:tcPr>
                    <a:solidFill>
                      <a:schemeClr val="accent6">
                        <a:lumMod val="60000"/>
                        <a:lumOff val="40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4</a:t>
                      </a:r>
                    </a:p>
                    <a:p>
                      <a:r>
                        <a:rPr lang="en-GB" sz="1300" dirty="0" smtClean="0">
                          <a:solidFill>
                            <a:schemeClr val="tx1"/>
                          </a:solidFill>
                        </a:rPr>
                        <a:t>   </a:t>
                      </a:r>
                      <a:endParaRPr lang="en-ZA" sz="1300" dirty="0">
                        <a:solidFill>
                          <a:schemeClr val="tx1"/>
                        </a:solidFill>
                      </a:endParaRPr>
                    </a:p>
                  </a:txBody>
                  <a:tcPr>
                    <a:solidFill>
                      <a:schemeClr val="accent6">
                        <a:lumMod val="60000"/>
                        <a:lumOff val="40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Year5</a:t>
                      </a:r>
                    </a:p>
                    <a:p>
                      <a:r>
                        <a:rPr lang="en-GB" sz="1300" dirty="0" smtClean="0">
                          <a:solidFill>
                            <a:schemeClr val="tx1"/>
                          </a:solidFill>
                        </a:rPr>
                        <a:t>            </a:t>
                      </a:r>
                      <a:endParaRPr lang="en-ZA" sz="13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Responsible</a:t>
                      </a:r>
                      <a:r>
                        <a:rPr lang="en-ZA" sz="1400" baseline="0" dirty="0" smtClean="0">
                          <a:solidFill>
                            <a:schemeClr val="tx1"/>
                          </a:solidFill>
                        </a:rPr>
                        <a:t> Pillar</a:t>
                      </a:r>
                      <a:endParaRPr lang="en-ZA" sz="1400" dirty="0">
                        <a:solidFill>
                          <a:schemeClr val="tx1"/>
                        </a:solidFill>
                      </a:endParaRPr>
                    </a:p>
                  </a:txBody>
                  <a:tcPr>
                    <a:solidFill>
                      <a:schemeClr val="accent6">
                        <a:lumMod val="60000"/>
                        <a:lumOff val="40000"/>
                      </a:schemeClr>
                    </a:solidFill>
                  </a:tcPr>
                </a:tc>
              </a:tr>
              <a:tr h="2742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Functional organisational  structure developed by 2028</a:t>
                      </a:r>
                    </a:p>
                  </a:txBody>
                  <a:tcPr>
                    <a:solidFill>
                      <a:schemeClr val="accent6">
                        <a:lumMod val="60000"/>
                        <a:lumOff val="40000"/>
                      </a:schemeClr>
                    </a:solidFill>
                  </a:tcPr>
                </a:tc>
                <a:tc>
                  <a:txBody>
                    <a:bodyPr/>
                    <a:lstStyle/>
                    <a:p>
                      <a:r>
                        <a:rPr lang="en-ZA" sz="1300" b="0" kern="1200" dirty="0" smtClean="0">
                          <a:solidFill>
                            <a:schemeClr val="tx1"/>
                          </a:solidFill>
                          <a:latin typeface="+mn-lt"/>
                          <a:ea typeface="+mn-ea"/>
                          <a:cs typeface="+mn-cs"/>
                        </a:rPr>
                        <a:t>Approved</a:t>
                      </a:r>
                      <a:r>
                        <a:rPr lang="en-ZA" sz="1300" b="0" kern="1200" baseline="0" dirty="0" smtClean="0">
                          <a:solidFill>
                            <a:schemeClr val="tx1"/>
                          </a:solidFill>
                          <a:latin typeface="+mn-lt"/>
                          <a:ea typeface="+mn-ea"/>
                          <a:cs typeface="+mn-cs"/>
                        </a:rPr>
                        <a:t> reviewed Organisational Micro Structure</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baseline="0" dirty="0" smtClean="0">
                          <a:solidFill>
                            <a:schemeClr val="tx1"/>
                          </a:solidFill>
                          <a:latin typeface="+mn-lt"/>
                          <a:ea typeface="+mn-ea"/>
                          <a:cs typeface="+mn-cs"/>
                        </a:rPr>
                        <a:t>Implementation of an approved functional Structure</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dirty="0" smtClean="0">
                          <a:solidFill>
                            <a:schemeClr val="tx1"/>
                          </a:solidFill>
                          <a:latin typeface="+mn-lt"/>
                          <a:ea typeface="+mn-ea"/>
                          <a:cs typeface="+mn-cs"/>
                        </a:rPr>
                        <a:t>Develop an Organisational Structure aligned to the Service Delivery Model</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Develop an Organisational Structure aligned to the Service Delivery</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Determine Post</a:t>
                      </a:r>
                      <a:r>
                        <a:rPr lang="en-ZA" sz="1300" b="0" kern="1200" baseline="0" dirty="0" smtClean="0">
                          <a:solidFill>
                            <a:schemeClr val="tx1"/>
                          </a:solidFill>
                          <a:latin typeface="+mn-lt"/>
                          <a:ea typeface="+mn-ea"/>
                          <a:cs typeface="+mn-cs"/>
                        </a:rPr>
                        <a:t> establishment for the draft organisational structure</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Consultations with </a:t>
                      </a:r>
                      <a:r>
                        <a:rPr lang="en-ZA" sz="1300" b="0" kern="1200" dirty="0" smtClean="0">
                          <a:solidFill>
                            <a:schemeClr val="tx1"/>
                          </a:solidFill>
                          <a:latin typeface="+mn-lt"/>
                          <a:ea typeface="+mn-ea"/>
                          <a:cs typeface="+mn-cs"/>
                        </a:rPr>
                        <a:t>the</a:t>
                      </a:r>
                      <a:r>
                        <a:rPr lang="en-ZA" sz="1300" b="0" kern="1200" baseline="0" dirty="0" smtClean="0">
                          <a:solidFill>
                            <a:schemeClr val="tx1"/>
                          </a:solidFill>
                          <a:latin typeface="+mn-lt"/>
                          <a:ea typeface="+mn-ea"/>
                          <a:cs typeface="+mn-cs"/>
                        </a:rPr>
                        <a:t> </a:t>
                      </a:r>
                      <a:r>
                        <a:rPr lang="en-ZA" sz="1300" b="0" kern="1200" baseline="0" dirty="0" smtClean="0">
                          <a:solidFill>
                            <a:schemeClr val="tx1"/>
                          </a:solidFill>
                          <a:latin typeface="+mn-lt"/>
                          <a:ea typeface="+mn-ea"/>
                          <a:cs typeface="+mn-cs"/>
                        </a:rPr>
                        <a:t>key stakeholders</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Approved functional structure and implementation of the structure</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dirty="0" smtClean="0">
                          <a:solidFill>
                            <a:schemeClr val="tx1"/>
                          </a:solidFill>
                          <a:latin typeface="+mn-lt"/>
                          <a:ea typeface="+mn-ea"/>
                          <a:cs typeface="+mn-cs"/>
                        </a:rPr>
                        <a:t>CDC</a:t>
                      </a:r>
                      <a:r>
                        <a:rPr lang="en-ZA" sz="1300" b="0" kern="1200" baseline="0" dirty="0" smtClean="0">
                          <a:solidFill>
                            <a:schemeClr val="tx1"/>
                          </a:solidFill>
                          <a:latin typeface="+mn-lt"/>
                          <a:ea typeface="+mn-ea"/>
                          <a:cs typeface="+mn-cs"/>
                        </a:rPr>
                        <a:t> HR</a:t>
                      </a:r>
                      <a:endParaRPr lang="en-ZA" sz="1300" b="0" kern="1200" dirty="0" smtClean="0">
                        <a:solidFill>
                          <a:schemeClr val="tx1"/>
                        </a:solidFill>
                        <a:latin typeface="+mn-lt"/>
                        <a:ea typeface="+mn-ea"/>
                        <a:cs typeface="+mn-cs"/>
                      </a:endParaRPr>
                    </a:p>
                  </a:txBody>
                  <a:tcPr>
                    <a:solidFill>
                      <a:schemeClr val="accent6">
                        <a:lumMod val="60000"/>
                        <a:lumOff val="40000"/>
                      </a:schemeClr>
                    </a:solidFill>
                  </a:tcPr>
                </a:tc>
              </a:tr>
              <a:tr h="1743605">
                <a:tc gridSpan="9">
                  <a:txBody>
                    <a:bodyPr/>
                    <a:lstStyle/>
                    <a:p>
                      <a:endParaRPr lang="en-ZA" sz="1400" b="1" kern="1200" dirty="0" smtClean="0">
                        <a:solidFill>
                          <a:schemeClr val="tx1"/>
                        </a:solidFill>
                        <a:latin typeface="+mn-lt"/>
                        <a:ea typeface="+mn-ea"/>
                        <a:cs typeface="+mn-cs"/>
                      </a:endParaRPr>
                    </a:p>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a:t>
                      </a:r>
                      <a:endParaRPr lang="en-ZA" sz="1400" b="1" kern="1200" baseline="0" dirty="0">
                        <a:solidFill>
                          <a:schemeClr val="tx1"/>
                        </a:solidFill>
                        <a:latin typeface="+mn-lt"/>
                        <a:ea typeface="+mn-ea"/>
                        <a:cs typeface="+mn-cs"/>
                      </a:endParaRPr>
                    </a:p>
                    <a:p>
                      <a:r>
                        <a:rPr lang="en-ZA" sz="1400" b="0" kern="1200" baseline="0" dirty="0" smtClean="0">
                          <a:solidFill>
                            <a:schemeClr val="tx1"/>
                          </a:solidFill>
                          <a:latin typeface="+mn-lt"/>
                          <a:ea typeface="+mn-ea"/>
                          <a:cs typeface="+mn-cs"/>
                        </a:rPr>
                        <a:t>An organisational structure which is informed by the strategic plan of the Department and enables the provision of support and core functions.</a:t>
                      </a:r>
                    </a:p>
                    <a:p>
                      <a:endParaRPr lang="en-ZA" sz="1400" b="0" kern="1200" baseline="0" dirty="0" smtClean="0">
                        <a:solidFill>
                          <a:schemeClr val="tx1"/>
                        </a:solidFill>
                        <a:latin typeface="+mn-lt"/>
                        <a:ea typeface="+mn-ea"/>
                        <a:cs typeface="+mn-cs"/>
                      </a:endParaRPr>
                    </a:p>
                    <a:p>
                      <a:r>
                        <a:rPr lang="en-ZA" sz="1400" b="0" kern="1200" baseline="0" dirty="0" smtClean="0">
                          <a:solidFill>
                            <a:schemeClr val="tx1"/>
                          </a:solidFill>
                          <a:latin typeface="+mn-lt"/>
                          <a:ea typeface="+mn-ea"/>
                          <a:cs typeface="+mn-cs"/>
                        </a:rPr>
                        <a:t>Established clear reporting lines anchored on the Service Delivery Model and District Development Model while emphasising on Centre Centric approach</a:t>
                      </a: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78273411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23</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3" name="Table 22"/>
          <p:cNvGraphicFramePr>
            <a:graphicFrameLocks noGrp="1"/>
          </p:cNvGraphicFramePr>
          <p:nvPr>
            <p:extLst>
              <p:ext uri="{D42A27DB-BD31-4B8C-83A1-F6EECF244321}">
                <p14:modId xmlns:p14="http://schemas.microsoft.com/office/powerpoint/2010/main" val="630856006"/>
              </p:ext>
            </p:extLst>
          </p:nvPr>
        </p:nvGraphicFramePr>
        <p:xfrm>
          <a:off x="58103" y="977368"/>
          <a:ext cx="9085901" cy="5889408"/>
        </p:xfrm>
        <a:graphic>
          <a:graphicData uri="http://schemas.openxmlformats.org/drawingml/2006/table">
            <a:tbl>
              <a:tblPr firstRow="1" bandRow="1"/>
              <a:tblGrid>
                <a:gridCol w="968826"/>
                <a:gridCol w="1164747"/>
                <a:gridCol w="772905"/>
                <a:gridCol w="968826"/>
                <a:gridCol w="1090982"/>
                <a:gridCol w="1090982"/>
                <a:gridCol w="1090982"/>
                <a:gridCol w="1090982"/>
                <a:gridCol w="846669"/>
              </a:tblGrid>
              <a:tr h="60042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400" dirty="0" smtClean="0">
                          <a:solidFill>
                            <a:schemeClr val="tx1"/>
                          </a:solidFill>
                        </a:rPr>
                        <a:t>Strategic Intent</a:t>
                      </a:r>
                      <a:endParaRPr lang="en-ZA"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400" dirty="0" smtClean="0">
                          <a:solidFill>
                            <a:schemeClr val="tx1"/>
                          </a:solidFill>
                        </a:rPr>
                        <a:t>Strategic measure</a:t>
                      </a:r>
                      <a:endParaRPr lang="en-ZA"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400" dirty="0" smtClean="0">
                          <a:solidFill>
                            <a:schemeClr val="tx1"/>
                          </a:solidFill>
                        </a:rPr>
                        <a:t>5</a:t>
                      </a:r>
                      <a:r>
                        <a:rPr lang="en-ZA" sz="1400" baseline="0" dirty="0" smtClean="0">
                          <a:solidFill>
                            <a:schemeClr val="tx1"/>
                          </a:solidFill>
                        </a:rPr>
                        <a:t> year t</a:t>
                      </a:r>
                      <a:r>
                        <a:rPr lang="en-ZA" sz="1400" dirty="0" smtClean="0">
                          <a:solidFill>
                            <a:schemeClr val="tx1"/>
                          </a:solidFill>
                        </a:rPr>
                        <a:t>arget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1</a:t>
                      </a:r>
                    </a:p>
                    <a:p>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a:t>
                      </a:r>
                      <a:r>
                        <a:rPr lang="en-ZA" sz="1300" dirty="0" smtClean="0">
                          <a:solidFill>
                            <a:schemeClr val="tx1"/>
                          </a:solidFill>
                        </a:rPr>
                        <a:t>2</a:t>
                      </a:r>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3</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4</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Year5</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400" dirty="0" smtClean="0">
                          <a:solidFill>
                            <a:schemeClr val="tx1"/>
                          </a:solidFill>
                        </a:rPr>
                        <a:t>Responsible</a:t>
                      </a:r>
                      <a:r>
                        <a:rPr lang="en-ZA" sz="1400" baseline="0" dirty="0" smtClean="0">
                          <a:solidFill>
                            <a:schemeClr val="tx1"/>
                          </a:solidFill>
                        </a:rPr>
                        <a:t> Pillar</a:t>
                      </a:r>
                      <a:endParaRPr lang="en-ZA"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3343128">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HR Talent Management Strategy in place by 2023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Strategy developed which encompasses a competency framework, recruitment policy, career pathing policy, retention policy</a:t>
                      </a:r>
                      <a:r>
                        <a:rPr lang="en-ZA" sz="1300" b="0" kern="1200" baseline="0" dirty="0" smtClean="0">
                          <a:solidFill>
                            <a:schemeClr val="tx1"/>
                          </a:solidFill>
                          <a:latin typeface="+mn-lt"/>
                          <a:ea typeface="+mn-ea"/>
                          <a:cs typeface="+mn-cs"/>
                        </a:rPr>
                        <a:t> and </a:t>
                      </a:r>
                      <a:r>
                        <a:rPr lang="en-ZA" sz="1300" b="0" kern="1200" dirty="0" smtClean="0">
                          <a:solidFill>
                            <a:schemeClr val="tx1"/>
                          </a:solidFill>
                          <a:latin typeface="+mn-lt"/>
                          <a:ea typeface="+mn-ea"/>
                          <a:cs typeface="+mn-cs"/>
                        </a:rPr>
                        <a:t>succession planning policy</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HR Talent Management Strategy in place</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Consultations</a:t>
                      </a:r>
                      <a:r>
                        <a:rPr lang="en-ZA" sz="1300" b="0" kern="1200" baseline="0" dirty="0" smtClean="0">
                          <a:solidFill>
                            <a:schemeClr val="tx1"/>
                          </a:solidFill>
                          <a:latin typeface="+mn-lt"/>
                          <a:ea typeface="+mn-ea"/>
                          <a:cs typeface="+mn-cs"/>
                        </a:rPr>
                        <a:t> on the development of Retention Strategy </a:t>
                      </a:r>
                      <a:endParaRPr lang="en-ZA" sz="1300" b="0" kern="120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Career Pathing aligned to the Occupational Specific Dispensation</a:t>
                      </a:r>
                      <a:r>
                        <a:rPr lang="en-ZA" sz="1300" b="0" kern="1200" baseline="0" dirty="0" smtClean="0">
                          <a:solidFill>
                            <a:schemeClr val="tx1"/>
                          </a:solidFill>
                          <a:latin typeface="+mn-lt"/>
                          <a:ea typeface="+mn-ea"/>
                          <a:cs typeface="+mn-cs"/>
                        </a:rPr>
                        <a:t> developed</a:t>
                      </a:r>
                      <a:endParaRPr lang="en-ZA" sz="13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indent="0">
                        <a:buFont typeface="+mj-lt"/>
                        <a:buNone/>
                      </a:pPr>
                      <a:r>
                        <a:rPr lang="en-ZA" sz="1300" b="0" kern="1200" dirty="0" smtClean="0">
                          <a:solidFill>
                            <a:schemeClr val="tx1"/>
                          </a:solidFill>
                          <a:effectLst/>
                          <a:latin typeface="+mn-lt"/>
                          <a:ea typeface="+mn-ea"/>
                          <a:cs typeface="+mn-cs"/>
                        </a:rPr>
                        <a:t>Development of Competency framework</a:t>
                      </a:r>
                      <a:endParaRPr lang="en-US" sz="13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indent="0" algn="l" defTabSz="685800" rtl="0" eaLnBrk="1" fontAlgn="auto" latinLnBrk="0" hangingPunct="1">
                        <a:lnSpc>
                          <a:spcPct val="100000"/>
                        </a:lnSpc>
                        <a:spcBef>
                          <a:spcPts val="0"/>
                        </a:spcBef>
                        <a:spcAft>
                          <a:spcPts val="0"/>
                        </a:spcAft>
                        <a:buClrTx/>
                        <a:buSzTx/>
                        <a:buFont typeface="+mj-lt"/>
                        <a:buNone/>
                        <a:tabLst/>
                        <a:defRPr/>
                      </a:pPr>
                      <a:r>
                        <a:rPr lang="en-ZA" sz="1300" b="0" kern="1200" dirty="0" smtClean="0">
                          <a:solidFill>
                            <a:schemeClr val="tx1"/>
                          </a:solidFill>
                          <a:latin typeface="Calibri"/>
                          <a:ea typeface="+mn-ea"/>
                          <a:cs typeface="+mn-cs"/>
                        </a:rPr>
                        <a:t>Implementation of the</a:t>
                      </a:r>
                      <a:r>
                        <a:rPr lang="en-ZA" sz="1300" b="0" kern="1200" baseline="0" dirty="0" smtClean="0">
                          <a:solidFill>
                            <a:schemeClr val="tx1"/>
                          </a:solidFill>
                          <a:latin typeface="Calibri"/>
                          <a:ea typeface="+mn-ea"/>
                          <a:cs typeface="+mn-cs"/>
                        </a:rPr>
                        <a:t> HR Talent Management Strategy </a:t>
                      </a:r>
                      <a:endParaRPr lang="en-ZA" sz="1300" b="0" kern="1200" dirty="0" smtClean="0">
                        <a:solidFill>
                          <a:schemeClr val="tx1"/>
                        </a:solidFill>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Monitoring of the implementation of</a:t>
                      </a:r>
                      <a:r>
                        <a:rPr lang="en-ZA" sz="1300" b="0" kern="1200" baseline="0" dirty="0" smtClean="0">
                          <a:solidFill>
                            <a:schemeClr val="tx1"/>
                          </a:solidFill>
                          <a:latin typeface="+mn-lt"/>
                          <a:ea typeface="+mn-ea"/>
                          <a:cs typeface="+mn-cs"/>
                        </a:rPr>
                        <a:t> HR Talent Management</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DC HRM</a:t>
                      </a:r>
                    </a:p>
                    <a:p>
                      <a:r>
                        <a:rPr lang="en-ZA" sz="1300" b="0" kern="1200" dirty="0" smtClean="0">
                          <a:solidFill>
                            <a:schemeClr val="tx1"/>
                          </a:solidFill>
                          <a:latin typeface="+mn-lt"/>
                          <a:ea typeface="+mn-ea"/>
                          <a:cs typeface="+mn-cs"/>
                        </a:rPr>
                        <a:t>Directors in the Chief Directorate HRM</a:t>
                      </a:r>
                    </a:p>
                    <a:p>
                      <a:r>
                        <a:rPr lang="en-ZA" sz="1300" b="0" kern="1200" dirty="0" smtClean="0">
                          <a:solidFill>
                            <a:schemeClr val="tx1"/>
                          </a:solidFill>
                          <a:latin typeface="+mn-lt"/>
                          <a:ea typeface="+mn-ea"/>
                          <a:cs typeface="+mn-cs"/>
                        </a:rPr>
                        <a:t>Regional Heads</a:t>
                      </a:r>
                      <a:r>
                        <a:rPr lang="en-ZA" sz="1300" b="0" kern="1200" baseline="0" dirty="0" smtClean="0">
                          <a:solidFill>
                            <a:schemeClr val="tx1"/>
                          </a:solidFill>
                          <a:latin typeface="+mn-lt"/>
                          <a:ea typeface="+mn-ea"/>
                          <a:cs typeface="+mn-cs"/>
                        </a:rPr>
                        <a:t> Corporate Services</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945860">
                <a:tc gridSpan="9">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1" kern="1200" dirty="0" smtClean="0">
                          <a:solidFill>
                            <a:schemeClr val="tx1"/>
                          </a:solidFill>
                          <a:latin typeface="+mn-lt"/>
                          <a:ea typeface="+mn-ea"/>
                          <a:cs typeface="+mn-cs"/>
                        </a:rPr>
                        <a:t>Expected results </a:t>
                      </a:r>
                      <a:r>
                        <a:rPr lang="en-ZA" sz="1400" b="1" kern="1200" baseline="0" dirty="0" smtClean="0">
                          <a:solidFill>
                            <a:schemeClr val="tx1"/>
                          </a:solidFill>
                          <a:latin typeface="+mn-lt"/>
                          <a:ea typeface="+mn-ea"/>
                          <a:cs typeface="+mn-cs"/>
                        </a:rPr>
                        <a:t>of the strategic intent</a:t>
                      </a:r>
                      <a:r>
                        <a:rPr lang="en-ZA" sz="1400" b="1" kern="1200" dirty="0" smtClean="0">
                          <a:solidFill>
                            <a:schemeClr val="tx1"/>
                          </a:solidFill>
                          <a:latin typeface="+mn-lt"/>
                          <a:ea typeface="+mn-ea"/>
                          <a:cs typeface="+mn-cs"/>
                        </a:rPr>
                        <a:t>:</a:t>
                      </a:r>
                    </a:p>
                    <a:p>
                      <a:endParaRPr lang="en-ZA" sz="1400" b="1" kern="1200" baseline="0" dirty="0" smtClean="0">
                        <a:solidFill>
                          <a:schemeClr val="tx1"/>
                        </a:solidFill>
                        <a:latin typeface="+mn-lt"/>
                        <a:ea typeface="+mn-ea"/>
                        <a:cs typeface="+mn-cs"/>
                      </a:endParaRPr>
                    </a:p>
                    <a:p>
                      <a:r>
                        <a:rPr lang="en-ZA" sz="1400" b="0" kern="1200" baseline="0" dirty="0" smtClean="0">
                          <a:solidFill>
                            <a:schemeClr val="tx1"/>
                          </a:solidFill>
                          <a:latin typeface="+mn-lt"/>
                          <a:ea typeface="+mn-ea"/>
                          <a:cs typeface="+mn-cs"/>
                        </a:rPr>
                        <a:t>Attract and nurture the required talents into the organisation while continuing to invest in such talents with the intention of creating leadership for the future management of the organisation. </a:t>
                      </a:r>
                    </a:p>
                    <a:p>
                      <a:endParaRPr lang="en-ZA" sz="14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3854470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24</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4" name="Table 23"/>
          <p:cNvGraphicFramePr>
            <a:graphicFrameLocks noGrp="1"/>
          </p:cNvGraphicFramePr>
          <p:nvPr>
            <p:extLst>
              <p:ext uri="{D42A27DB-BD31-4B8C-83A1-F6EECF244321}">
                <p14:modId xmlns:p14="http://schemas.microsoft.com/office/powerpoint/2010/main" val="3179378472"/>
              </p:ext>
            </p:extLst>
          </p:nvPr>
        </p:nvGraphicFramePr>
        <p:xfrm>
          <a:off x="53788" y="1451527"/>
          <a:ext cx="9075222" cy="4802510"/>
        </p:xfrm>
        <a:graphic>
          <a:graphicData uri="http://schemas.openxmlformats.org/drawingml/2006/table">
            <a:tbl>
              <a:tblPr firstRow="1" bandRow="1"/>
              <a:tblGrid>
                <a:gridCol w="904598"/>
                <a:gridCol w="943397"/>
                <a:gridCol w="1248100"/>
                <a:gridCol w="1021282"/>
                <a:gridCol w="1021283"/>
                <a:gridCol w="1003520"/>
                <a:gridCol w="1092328"/>
                <a:gridCol w="995092"/>
                <a:gridCol w="845622"/>
              </a:tblGrid>
              <a:tr h="95370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Strategic Intent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Strategic measure</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5</a:t>
                      </a:r>
                      <a:r>
                        <a:rPr lang="en-ZA" sz="1300" baseline="0" dirty="0" smtClean="0">
                          <a:solidFill>
                            <a:schemeClr val="tx1"/>
                          </a:solidFill>
                        </a:rPr>
                        <a:t> year t</a:t>
                      </a:r>
                      <a:r>
                        <a:rPr lang="en-ZA" sz="1300" dirty="0" smtClean="0">
                          <a:solidFill>
                            <a:schemeClr val="tx1"/>
                          </a:solidFill>
                        </a:rPr>
                        <a: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a:t>
                      </a:r>
                      <a:r>
                        <a:rPr lang="en-ZA" sz="1300" dirty="0" smtClean="0">
                          <a:solidFill>
                            <a:schemeClr val="tx1"/>
                          </a:solidFill>
                        </a:rPr>
                        <a:t>1</a:t>
                      </a:r>
                      <a:endParaRPr lang="en-ZA" sz="1300" dirty="0" smtClean="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2</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3</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 4</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Year5</a:t>
                      </a:r>
                    </a:p>
                    <a:p>
                      <a:r>
                        <a:rPr lang="en-GB" sz="1300" dirty="0" smtClean="0">
                          <a:solidFill>
                            <a:schemeClr val="tx1"/>
                          </a:solidFill>
                        </a:rPr>
                        <a:t>           </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300" dirty="0" smtClean="0">
                          <a:solidFill>
                            <a:schemeClr val="tx1"/>
                          </a:solidFill>
                        </a:rPr>
                        <a:t>Responsible</a:t>
                      </a:r>
                      <a:r>
                        <a:rPr lang="en-ZA" sz="1300" baseline="0" dirty="0" smtClean="0">
                          <a:solidFill>
                            <a:schemeClr val="tx1"/>
                          </a:solidFill>
                        </a:rPr>
                        <a:t> Pillar</a:t>
                      </a:r>
                      <a:endParaRPr lang="en-ZA" sz="13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95891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Consistent Implementation of the EE Plan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Attainment of equitable workforce representation in all occupational levels</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Achievement of EE targets :</a:t>
                      </a:r>
                      <a:r>
                        <a:rPr lang="en-ZA" sz="1300" b="0" kern="1200" baseline="0" dirty="0" smtClean="0">
                          <a:solidFill>
                            <a:schemeClr val="tx1"/>
                          </a:solidFill>
                          <a:latin typeface="+mn-lt"/>
                          <a:ea typeface="+mn-ea"/>
                          <a:cs typeface="+mn-cs"/>
                        </a:rPr>
                        <a:t> SMS: 50/50% </a:t>
                      </a:r>
                    </a:p>
                    <a:p>
                      <a:pPr marL="0" indent="0">
                        <a:buFont typeface="Arial" panose="020B0604020202020204" pitchFamily="34" charset="0"/>
                        <a:buNone/>
                      </a:pPr>
                      <a:r>
                        <a:rPr lang="en-ZA" sz="1300" b="0" kern="1200" baseline="0" dirty="0" smtClean="0">
                          <a:solidFill>
                            <a:schemeClr val="tx1"/>
                          </a:solidFill>
                          <a:latin typeface="+mn-lt"/>
                          <a:ea typeface="+mn-ea"/>
                          <a:cs typeface="+mn-cs"/>
                        </a:rPr>
                        <a:t>PWD: 2 %</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SMS: 50/50</a:t>
                      </a:r>
                    </a:p>
                    <a:p>
                      <a:r>
                        <a:rPr lang="en-ZA" sz="1300" b="0" kern="1200" dirty="0" smtClean="0">
                          <a:solidFill>
                            <a:schemeClr val="tx1"/>
                          </a:solidFill>
                          <a:latin typeface="+mn-lt"/>
                          <a:ea typeface="+mn-ea"/>
                          <a:cs typeface="+mn-cs"/>
                        </a:rPr>
                        <a:t>PWD: 2%</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SMS: 50/50</a:t>
                      </a:r>
                    </a:p>
                    <a:p>
                      <a:r>
                        <a:rPr lang="en-ZA" sz="1300" b="0" kern="1200" dirty="0" smtClean="0">
                          <a:solidFill>
                            <a:schemeClr val="tx1"/>
                          </a:solidFill>
                          <a:latin typeface="+mn-lt"/>
                          <a:ea typeface="+mn-ea"/>
                          <a:cs typeface="+mn-cs"/>
                        </a:rPr>
                        <a:t>PWD: 2%</a:t>
                      </a:r>
                    </a:p>
                    <a:p>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SMS:50/50</a:t>
                      </a:r>
                    </a:p>
                    <a:p>
                      <a:r>
                        <a:rPr lang="en-ZA" sz="13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SMS: 50/50</a:t>
                      </a:r>
                    </a:p>
                    <a:p>
                      <a:r>
                        <a:rPr lang="en-ZA" sz="13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SMS: 50/50</a:t>
                      </a:r>
                    </a:p>
                    <a:p>
                      <a:r>
                        <a:rPr lang="en-ZA" sz="13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300" b="0" kern="1200" dirty="0" smtClean="0">
                          <a:solidFill>
                            <a:schemeClr val="tx1"/>
                          </a:solidFill>
                          <a:latin typeface="+mn-lt"/>
                          <a:ea typeface="+mn-ea"/>
                          <a:cs typeface="+mn-cs"/>
                        </a:rPr>
                        <a:t>CDC:HR</a:t>
                      </a:r>
                      <a:endParaRPr lang="en-ZA" sz="13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889891">
                <a:tc gridSpan="9">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 </a:t>
                      </a:r>
                    </a:p>
                    <a:p>
                      <a:endParaRPr lang="en-ZA" sz="1400" b="1" kern="1200" baseline="0" dirty="0" smtClean="0">
                        <a:solidFill>
                          <a:schemeClr val="tx1"/>
                        </a:solidFill>
                        <a:latin typeface="+mn-lt"/>
                        <a:ea typeface="+mn-ea"/>
                        <a:cs typeface="+mn-cs"/>
                      </a:endParaRPr>
                    </a:p>
                    <a:p>
                      <a:r>
                        <a:rPr lang="en-ZA" sz="1400" b="0" kern="1200" baseline="0" dirty="0" smtClean="0">
                          <a:solidFill>
                            <a:schemeClr val="tx1"/>
                          </a:solidFill>
                          <a:latin typeface="+mn-lt"/>
                          <a:ea typeface="+mn-ea"/>
                          <a:cs typeface="+mn-cs"/>
                        </a:rPr>
                        <a:t>Achievement of disability and gender EE targets as required by Cabinet and Employment  Equity Act. This can only be achieved if the transformational gender unit is correctly placed.</a:t>
                      </a:r>
                      <a:endParaRPr lang="en-ZA" sz="14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5058815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25</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2" name="Table 21"/>
          <p:cNvGraphicFramePr>
            <a:graphicFrameLocks noGrp="1"/>
          </p:cNvGraphicFramePr>
          <p:nvPr>
            <p:extLst>
              <p:ext uri="{D42A27DB-BD31-4B8C-83A1-F6EECF244321}">
                <p14:modId xmlns:p14="http://schemas.microsoft.com/office/powerpoint/2010/main" val="774248991"/>
              </p:ext>
            </p:extLst>
          </p:nvPr>
        </p:nvGraphicFramePr>
        <p:xfrm>
          <a:off x="54178" y="1441442"/>
          <a:ext cx="9089822" cy="5143168"/>
        </p:xfrm>
        <a:graphic>
          <a:graphicData uri="http://schemas.openxmlformats.org/drawingml/2006/table">
            <a:tbl>
              <a:tblPr firstRow="1" bandRow="1"/>
              <a:tblGrid>
                <a:gridCol w="942426"/>
                <a:gridCol w="1068903"/>
                <a:gridCol w="1122200"/>
                <a:gridCol w="880495"/>
                <a:gridCol w="863231"/>
                <a:gridCol w="1018613"/>
                <a:gridCol w="1173994"/>
                <a:gridCol w="975451"/>
                <a:gridCol w="1044509"/>
              </a:tblGrid>
              <a:tr h="97871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Strategic Intent</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Strategic measure</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5</a:t>
                      </a:r>
                      <a:r>
                        <a:rPr lang="en-ZA" sz="1200" baseline="0" dirty="0" smtClean="0">
                          <a:solidFill>
                            <a:schemeClr val="tx1"/>
                          </a:solidFill>
                        </a:rPr>
                        <a:t> year t</a:t>
                      </a:r>
                      <a:r>
                        <a:rPr lang="en-ZA" sz="1200" dirty="0" smtClean="0">
                          <a:solidFill>
                            <a:schemeClr val="tx1"/>
                          </a:solidFill>
                        </a:rPr>
                        <a: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Year 1</a:t>
                      </a:r>
                    </a:p>
                    <a:p>
                      <a:r>
                        <a:rPr lang="en-GB" sz="1200" dirty="0" smtClean="0">
                          <a:solidFill>
                            <a:schemeClr val="tx1"/>
                          </a:solidFill>
                        </a:rPr>
                        <a:t>2021/2022</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Year 2</a:t>
                      </a:r>
                    </a:p>
                    <a:p>
                      <a:r>
                        <a:rPr lang="en-GB" sz="1200" dirty="0" smtClean="0">
                          <a:solidFill>
                            <a:schemeClr val="tx1"/>
                          </a:solidFill>
                        </a:rPr>
                        <a:t>2022/2023              </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Year 3</a:t>
                      </a:r>
                    </a:p>
                    <a:p>
                      <a:r>
                        <a:rPr lang="en-GB" sz="1200" dirty="0" smtClean="0">
                          <a:solidFill>
                            <a:schemeClr val="tx1"/>
                          </a:solidFill>
                        </a:rPr>
                        <a:t>2023/2024           </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Year 4</a:t>
                      </a:r>
                    </a:p>
                    <a:p>
                      <a:r>
                        <a:rPr lang="en-GB" sz="1200" dirty="0" smtClean="0">
                          <a:solidFill>
                            <a:schemeClr val="tx1"/>
                          </a:solidFill>
                        </a:rPr>
                        <a:t>2024/2025           </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Year 5</a:t>
                      </a:r>
                    </a:p>
                    <a:p>
                      <a:r>
                        <a:rPr lang="en-GB" sz="1200" dirty="0" smtClean="0">
                          <a:solidFill>
                            <a:schemeClr val="tx1"/>
                          </a:solidFill>
                        </a:rPr>
                        <a:t>2025/2026          </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200" dirty="0" smtClean="0">
                          <a:solidFill>
                            <a:schemeClr val="tx1"/>
                          </a:solidFill>
                        </a:rPr>
                        <a:t>Responsible</a:t>
                      </a:r>
                      <a:r>
                        <a:rPr lang="en-ZA" sz="1200" baseline="0" dirty="0" smtClean="0">
                          <a:solidFill>
                            <a:schemeClr val="tx1"/>
                          </a:solidFill>
                        </a:rPr>
                        <a:t> Pillar</a:t>
                      </a:r>
                      <a:endParaRPr lang="en-ZA" sz="12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2754145">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mn-lt"/>
                          <a:ea typeface="+mn-ea"/>
                          <a:cs typeface="+mn-cs"/>
                        </a:rPr>
                        <a:t>Maintenance</a:t>
                      </a:r>
                      <a:r>
                        <a:rPr lang="en-ZA" sz="1400" b="0" kern="1200" baseline="0" dirty="0" smtClean="0">
                          <a:solidFill>
                            <a:schemeClr val="tx1"/>
                          </a:solidFill>
                          <a:latin typeface="+mn-lt"/>
                          <a:ea typeface="+mn-ea"/>
                          <a:cs typeface="+mn-cs"/>
                        </a:rPr>
                        <a:t>  of sound labour relations environment</a:t>
                      </a:r>
                      <a:endParaRPr lang="en-ZA" sz="1400" b="0" kern="120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Attainment</a:t>
                      </a:r>
                      <a:r>
                        <a:rPr lang="en-ZA" sz="1400" b="0" kern="1200" baseline="0" dirty="0" smtClean="0">
                          <a:solidFill>
                            <a:schemeClr val="tx1"/>
                          </a:solidFill>
                          <a:latin typeface="+mn-lt"/>
                          <a:ea typeface="+mn-ea"/>
                          <a:cs typeface="+mn-cs"/>
                        </a:rPr>
                        <a:t> of labour peace, reduction of grievances /disciplinary cases and few litigations</a:t>
                      </a:r>
                      <a:endParaRPr lang="en-ZA" sz="14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Achievement of harmonious and peaceful  working environment in</a:t>
                      </a:r>
                      <a:r>
                        <a:rPr lang="en-ZA" sz="1400" b="0" kern="1200" baseline="0" dirty="0" smtClean="0">
                          <a:solidFill>
                            <a:schemeClr val="tx1"/>
                          </a:solidFill>
                          <a:latin typeface="+mn-lt"/>
                          <a:ea typeface="+mn-ea"/>
                          <a:cs typeface="+mn-cs"/>
                        </a:rPr>
                        <a:t> term of ER agreed targets.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Finalisation of grievances and disciplinary cases within</a:t>
                      </a:r>
                      <a:r>
                        <a:rPr lang="en-ZA" sz="1400" b="0" kern="1200" baseline="0" dirty="0" smtClean="0">
                          <a:solidFill>
                            <a:schemeClr val="tx1"/>
                          </a:solidFill>
                          <a:latin typeface="+mn-lt"/>
                          <a:ea typeface="+mn-ea"/>
                          <a:cs typeface="+mn-cs"/>
                        </a:rPr>
                        <a:t> the prescribed time.</a:t>
                      </a:r>
                      <a:endParaRPr lang="en-ZA" sz="1400" b="0" kern="1200" dirty="0" smtClean="0">
                        <a:solidFill>
                          <a:schemeClr val="tx1"/>
                        </a:solidFill>
                        <a:latin typeface="+mn-lt"/>
                        <a:ea typeface="+mn-ea"/>
                        <a:cs typeface="+mn-cs"/>
                      </a:endParaRPr>
                    </a:p>
                    <a:p>
                      <a:endParaRPr lang="en-ZA" sz="14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SMS: 50/50</a:t>
                      </a:r>
                    </a:p>
                    <a:p>
                      <a:r>
                        <a:rPr lang="en-ZA" sz="14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SMS: 50/50</a:t>
                      </a:r>
                    </a:p>
                    <a:p>
                      <a:r>
                        <a:rPr lang="en-ZA" sz="14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SMS: 50/50</a:t>
                      </a:r>
                    </a:p>
                    <a:p>
                      <a:r>
                        <a:rPr lang="en-ZA" sz="14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0" kern="1200" dirty="0" smtClean="0">
                          <a:solidFill>
                            <a:schemeClr val="tx1"/>
                          </a:solidFill>
                          <a:latin typeface="+mn-lt"/>
                          <a:ea typeface="+mn-ea"/>
                          <a:cs typeface="+mn-cs"/>
                        </a:rPr>
                        <a:t>SMS: 50/50</a:t>
                      </a:r>
                    </a:p>
                    <a:p>
                      <a:r>
                        <a:rPr lang="en-ZA" sz="1400" b="0" kern="1200" dirty="0" smtClean="0">
                          <a:solidFill>
                            <a:schemeClr val="tx1"/>
                          </a:solidFill>
                          <a:latin typeface="+mn-lt"/>
                          <a:ea typeface="+mn-ea"/>
                          <a:cs typeface="+mn-cs"/>
                        </a:rPr>
                        <a:t>PWD: 2%</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200" b="1" kern="1200" dirty="0" smtClean="0">
                          <a:solidFill>
                            <a:schemeClr val="tx1"/>
                          </a:solidFill>
                          <a:latin typeface="+mn-lt"/>
                          <a:ea typeface="+mn-ea"/>
                          <a:cs typeface="+mn-cs"/>
                        </a:rPr>
                        <a:t>CDC:HR</a:t>
                      </a:r>
                      <a:endParaRPr lang="en-ZA" sz="12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410312">
                <a:tc gridSpan="9">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a:t>
                      </a:r>
                    </a:p>
                    <a:p>
                      <a:endParaRPr lang="en-ZA" sz="1400" b="0" kern="1200" dirty="0" smtClean="0">
                        <a:solidFill>
                          <a:schemeClr val="tx1"/>
                        </a:solidFill>
                        <a:latin typeface="+mn-lt"/>
                        <a:ea typeface="+mn-ea"/>
                        <a:cs typeface="+mn-cs"/>
                      </a:endParaRPr>
                    </a:p>
                    <a:p>
                      <a:r>
                        <a:rPr lang="en-ZA" sz="1400" b="0" kern="1200" dirty="0" smtClean="0">
                          <a:solidFill>
                            <a:schemeClr val="tx1"/>
                          </a:solidFill>
                          <a:latin typeface="+mn-lt"/>
                          <a:ea typeface="+mn-ea"/>
                          <a:cs typeface="+mn-cs"/>
                        </a:rPr>
                        <a:t> </a:t>
                      </a:r>
                      <a:r>
                        <a:rPr lang="en-US" sz="1400" b="0" kern="1200" dirty="0" smtClean="0">
                          <a:solidFill>
                            <a:schemeClr val="tx1"/>
                          </a:solidFill>
                          <a:latin typeface="+mn-lt"/>
                          <a:ea typeface="+mn-ea"/>
                          <a:cs typeface="+mn-cs"/>
                        </a:rPr>
                        <a:t>Attainment of labour peace and harmonious environment, reduction of grievances /disciplinary cases and few litigations through effective monitoring and consequence management.</a:t>
                      </a:r>
                    </a:p>
                    <a:p>
                      <a:endParaRPr lang="en-ZA" sz="1400" b="0" kern="1200" baseline="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76283044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26</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2" name="Table 21"/>
          <p:cNvGraphicFramePr>
            <a:graphicFrameLocks noGrp="1"/>
          </p:cNvGraphicFramePr>
          <p:nvPr>
            <p:extLst>
              <p:ext uri="{D42A27DB-BD31-4B8C-83A1-F6EECF244321}">
                <p14:modId xmlns:p14="http://schemas.microsoft.com/office/powerpoint/2010/main" val="3998907914"/>
              </p:ext>
            </p:extLst>
          </p:nvPr>
        </p:nvGraphicFramePr>
        <p:xfrm>
          <a:off x="97354" y="1557273"/>
          <a:ext cx="8949291" cy="4683762"/>
        </p:xfrm>
        <a:graphic>
          <a:graphicData uri="http://schemas.openxmlformats.org/drawingml/2006/table">
            <a:tbl>
              <a:tblPr firstRow="1" bandRow="1"/>
              <a:tblGrid>
                <a:gridCol w="1044940"/>
                <a:gridCol w="873319"/>
                <a:gridCol w="806045"/>
                <a:gridCol w="956005"/>
                <a:gridCol w="1014848"/>
                <a:gridCol w="1035820"/>
                <a:gridCol w="866015"/>
                <a:gridCol w="1018840"/>
                <a:gridCol w="1333459"/>
              </a:tblGrid>
              <a:tr h="102897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Strategic Intent</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Strategic measure</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5</a:t>
                      </a:r>
                      <a:r>
                        <a:rPr lang="en-ZA" sz="1500" baseline="0" dirty="0" smtClean="0">
                          <a:solidFill>
                            <a:schemeClr val="tx1"/>
                          </a:solidFill>
                        </a:rPr>
                        <a:t> year t</a:t>
                      </a:r>
                      <a:r>
                        <a:rPr lang="en-ZA" sz="1500" dirty="0" smtClean="0">
                          <a:solidFill>
                            <a:schemeClr val="tx1"/>
                          </a:solidFill>
                        </a:rPr>
                        <a: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Year 1</a:t>
                      </a:r>
                    </a:p>
                    <a:p>
                      <a:r>
                        <a:rPr lang="en-ZA" sz="1500" dirty="0" smtClean="0">
                          <a:solidFill>
                            <a:schemeClr val="tx1"/>
                          </a:solidFill>
                        </a:rPr>
                        <a:t>(2019-</a:t>
                      </a:r>
                      <a:r>
                        <a:rPr lang="en-ZA" sz="1500" baseline="0" dirty="0" smtClean="0">
                          <a:solidFill>
                            <a:schemeClr val="tx1"/>
                          </a:solidFill>
                        </a:rPr>
                        <a:t>2020</a:t>
                      </a:r>
                      <a:r>
                        <a:rPr lang="en-ZA" sz="1500" dirty="0" smtClean="0">
                          <a:solidFill>
                            <a:schemeClr val="tx1"/>
                          </a:solidFill>
                        </a:rPr>
                        <a:t>)</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Year 2</a:t>
                      </a:r>
                    </a:p>
                    <a:p>
                      <a:r>
                        <a:rPr lang="en-ZA" sz="1500" dirty="0" smtClean="0">
                          <a:solidFill>
                            <a:schemeClr val="tx1"/>
                          </a:solidFill>
                        </a:rPr>
                        <a:t>(2020-2021)</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Year 3 </a:t>
                      </a:r>
                    </a:p>
                    <a:p>
                      <a:r>
                        <a:rPr lang="en-ZA" sz="1500" dirty="0" smtClean="0">
                          <a:solidFill>
                            <a:schemeClr val="tx1"/>
                          </a:solidFill>
                        </a:rPr>
                        <a:t>(2021-2022)</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Year 4 </a:t>
                      </a:r>
                    </a:p>
                    <a:p>
                      <a:r>
                        <a:rPr lang="en-ZA" sz="1500" dirty="0" smtClean="0">
                          <a:solidFill>
                            <a:schemeClr val="tx1"/>
                          </a:solidFill>
                        </a:rPr>
                        <a:t>(2022-2023)</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Year 5 (2023-2024)</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500" dirty="0" smtClean="0">
                          <a:solidFill>
                            <a:schemeClr val="tx1"/>
                          </a:solidFill>
                        </a:rPr>
                        <a:t>Responsible</a:t>
                      </a:r>
                      <a:r>
                        <a:rPr lang="en-ZA" sz="1500" baseline="0" dirty="0" smtClean="0">
                          <a:solidFill>
                            <a:schemeClr val="tx1"/>
                          </a:solidFill>
                        </a:rPr>
                        <a:t> Pillar</a:t>
                      </a:r>
                      <a:endParaRPr lang="en-ZA" sz="15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7345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5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IEHW Program</a:t>
                      </a:r>
                      <a:r>
                        <a:rPr lang="en-ZA" sz="1500" b="0" kern="1200" baseline="0" dirty="0" smtClean="0">
                          <a:solidFill>
                            <a:schemeClr val="tx1"/>
                          </a:solidFill>
                          <a:latin typeface="+mn-lt"/>
                          <a:ea typeface="+mn-ea"/>
                          <a:cs typeface="+mn-cs"/>
                        </a:rPr>
                        <a:t> implemented at 48 Management Areas  </a:t>
                      </a:r>
                      <a:endParaRPr lang="en-ZA" sz="1500" b="0" kern="120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500" b="0" kern="1200" dirty="0" smtClean="0">
                          <a:solidFill>
                            <a:schemeClr val="tx1"/>
                          </a:solidFill>
                          <a:latin typeface="+mn-lt"/>
                          <a:ea typeface="+mn-ea"/>
                          <a:cs typeface="+mn-cs"/>
                        </a:rPr>
                        <a:t>48 Management Areas</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ZA" sz="1500" b="0" kern="1200" dirty="0" smtClean="0">
                          <a:solidFill>
                            <a:schemeClr val="tx1"/>
                          </a:solidFill>
                          <a:latin typeface="+mn-lt"/>
                          <a:ea typeface="+mn-ea"/>
                          <a:cs typeface="+mn-cs"/>
                        </a:rPr>
                        <a:t>12</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ZA" sz="1500" b="0" kern="1200" dirty="0" smtClean="0">
                          <a:solidFill>
                            <a:schemeClr val="tx1"/>
                          </a:solidFill>
                          <a:latin typeface="+mn-lt"/>
                          <a:ea typeface="+mn-ea"/>
                          <a:cs typeface="+mn-cs"/>
                        </a:rPr>
                        <a:t>12</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ZA" sz="1500" b="0" kern="1200" dirty="0" smtClean="0">
                          <a:solidFill>
                            <a:schemeClr val="tx1"/>
                          </a:solidFill>
                          <a:latin typeface="+mn-lt"/>
                          <a:ea typeface="+mn-ea"/>
                          <a:cs typeface="+mn-cs"/>
                        </a:rPr>
                        <a:t>12</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ctr"/>
                      <a:r>
                        <a:rPr lang="en-ZA" sz="1500" b="0" kern="1200" dirty="0" smtClean="0">
                          <a:solidFill>
                            <a:schemeClr val="tx1"/>
                          </a:solidFill>
                          <a:latin typeface="+mn-lt"/>
                          <a:ea typeface="+mn-ea"/>
                          <a:cs typeface="+mn-cs"/>
                        </a:rPr>
                        <a:t>12</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Review the effectiveness of the IEHW program</a:t>
                      </a:r>
                      <a:endParaRPr lang="en-ZA" sz="15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500" b="1" kern="1200" dirty="0" smtClean="0">
                          <a:solidFill>
                            <a:schemeClr val="tx1"/>
                          </a:solidFill>
                          <a:latin typeface="+mn-lt"/>
                          <a:ea typeface="+mn-ea"/>
                          <a:cs typeface="+mn-cs"/>
                        </a:rPr>
                        <a:t>DC IEHW</a:t>
                      </a:r>
                      <a:endParaRPr lang="en-ZA" sz="1500" b="1"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884472">
                <a:tc gridSpan="9">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500" b="1" kern="1200" dirty="0" smtClean="0">
                          <a:solidFill>
                            <a:schemeClr val="tx1"/>
                          </a:solidFill>
                          <a:latin typeface="+mn-lt"/>
                          <a:ea typeface="+mn-ea"/>
                          <a:cs typeface="+mn-cs"/>
                        </a:rPr>
                        <a:t>Expected results</a:t>
                      </a:r>
                      <a:r>
                        <a:rPr lang="en-ZA" sz="1500" b="1" kern="1200" baseline="0" dirty="0" smtClean="0">
                          <a:solidFill>
                            <a:schemeClr val="tx1"/>
                          </a:solidFill>
                          <a:latin typeface="+mn-lt"/>
                          <a:ea typeface="+mn-ea"/>
                          <a:cs typeface="+mn-cs"/>
                        </a:rPr>
                        <a:t> of the strategic intent</a:t>
                      </a:r>
                      <a:r>
                        <a:rPr lang="en-ZA" sz="1500" b="1" kern="1200" dirty="0" smtClean="0">
                          <a:solidFill>
                            <a:schemeClr val="tx1"/>
                          </a:solidFill>
                          <a:latin typeface="+mn-lt"/>
                          <a:ea typeface="+mn-ea"/>
                          <a:cs typeface="+mn-cs"/>
                        </a:rPr>
                        <a:t>: </a:t>
                      </a:r>
                    </a:p>
                    <a:p>
                      <a:endParaRPr lang="en-ZA" sz="1500" b="0" kern="1200" baseline="0" dirty="0" smtClean="0">
                        <a:solidFill>
                          <a:schemeClr val="tx1"/>
                        </a:solidFill>
                        <a:latin typeface="+mn-lt"/>
                        <a:ea typeface="+mn-ea"/>
                        <a:cs typeface="+mn-cs"/>
                      </a:endParaRPr>
                    </a:p>
                    <a:p>
                      <a:r>
                        <a:rPr lang="en-ZA" sz="1500" b="0" kern="1200" baseline="0" dirty="0" smtClean="0">
                          <a:solidFill>
                            <a:schemeClr val="tx1"/>
                          </a:solidFill>
                          <a:latin typeface="+mn-lt"/>
                          <a:ea typeface="+mn-ea"/>
                          <a:cs typeface="+mn-cs"/>
                        </a:rPr>
                        <a:t>Healthy and safe workforce which may improve work output</a:t>
                      </a:r>
                    </a:p>
                    <a:p>
                      <a:endParaRPr lang="en-ZA" sz="1500" b="0" kern="1200" baseline="0" dirty="0" smtClean="0">
                        <a:solidFill>
                          <a:schemeClr val="tx1"/>
                        </a:solidFill>
                        <a:latin typeface="+mn-lt"/>
                        <a:ea typeface="+mn-ea"/>
                        <a:cs typeface="+mn-cs"/>
                      </a:endParaRPr>
                    </a:p>
                    <a:p>
                      <a:pPr marL="571500" indent="-571500">
                        <a:buFont typeface="Arial" panose="020B0604020202020204" pitchFamily="34" charset="0"/>
                        <a:buChar char="•"/>
                      </a:pPr>
                      <a:r>
                        <a:rPr lang="en-ZA" sz="1500" b="0" dirty="0" smtClean="0">
                          <a:solidFill>
                            <a:schemeClr val="tx1"/>
                          </a:solidFill>
                        </a:rPr>
                        <a:t>Aims to create, promote and maintain an enabling environment for the integrated management of the health and wellness of DCS employees. </a:t>
                      </a:r>
                    </a:p>
                    <a:p>
                      <a:pPr marL="571500" indent="-571500">
                        <a:buFont typeface="Arial" panose="020B0604020202020204" pitchFamily="34" charset="0"/>
                        <a:buChar char="•"/>
                      </a:pPr>
                      <a:r>
                        <a:rPr lang="en-ZA" sz="1500" b="0" dirty="0" smtClean="0">
                          <a:solidFill>
                            <a:schemeClr val="tx1"/>
                          </a:solidFill>
                        </a:rPr>
                        <a:t>In addition, the program aims to enhance health and safety in the workplace which may increase productivity and efficiency</a:t>
                      </a:r>
                      <a:endParaRPr lang="en-ZA" sz="1500" b="0" kern="1200" baseline="0" dirty="0" smtClean="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ZA" sz="1800" b="1" kern="1200" dirty="0">
                        <a:solidFill>
                          <a:schemeClr val="lt1"/>
                        </a:solidFill>
                        <a:latin typeface="+mn-lt"/>
                        <a:ea typeface="+mn-ea"/>
                        <a:cs typeface="+mn-cs"/>
                      </a:endParaRPr>
                    </a:p>
                  </a:txBody>
                  <a:tcPr>
                    <a:solidFill>
                      <a:schemeClr val="accent6">
                        <a:lumMod val="60000"/>
                        <a:lumOff val="40000"/>
                      </a:schemeClr>
                    </a:solidFill>
                  </a:tcPr>
                </a:tc>
                <a:tc hMerge="1">
                  <a:txBody>
                    <a:bodyPr/>
                    <a:lstStyle/>
                    <a:p>
                      <a:endParaRPr lang="en-ZA" sz="1800" b="1" kern="1200" dirty="0">
                        <a:solidFill>
                          <a:schemeClr val="lt1"/>
                        </a:solidFill>
                        <a:latin typeface="+mn-lt"/>
                        <a:ea typeface="+mn-ea"/>
                        <a:cs typeface="+mn-cs"/>
                      </a:endParaRPr>
                    </a:p>
                  </a:txBody>
                  <a:tcPr>
                    <a:solidFill>
                      <a:schemeClr val="accent6">
                        <a:lumMod val="60000"/>
                        <a:lumOff val="40000"/>
                      </a:schemeClr>
                    </a:solidFill>
                  </a:tcPr>
                </a:tc>
                <a:tc hMerge="1">
                  <a:txBody>
                    <a:bodyPr/>
                    <a:lstStyle/>
                    <a:p>
                      <a:endParaRPr lang="en-ZA" sz="1800" b="1" kern="1200" dirty="0">
                        <a:solidFill>
                          <a:schemeClr val="lt1"/>
                        </a:solidFill>
                        <a:latin typeface="+mn-lt"/>
                        <a:ea typeface="+mn-ea"/>
                        <a:cs typeface="+mn-cs"/>
                      </a:endParaRPr>
                    </a:p>
                  </a:txBody>
                  <a:tcPr>
                    <a:solidFill>
                      <a:schemeClr val="accent6">
                        <a:lumMod val="60000"/>
                        <a:lumOff val="40000"/>
                      </a:schemeClr>
                    </a:solidFill>
                  </a:tcPr>
                </a:tc>
                <a:tc hMerge="1">
                  <a:txBody>
                    <a:bodyPr/>
                    <a:lstStyle/>
                    <a:p>
                      <a:endParaRPr lang="en-ZA" sz="1800" b="1" kern="1200" dirty="0">
                        <a:solidFill>
                          <a:schemeClr val="lt1"/>
                        </a:solidFill>
                        <a:latin typeface="+mn-lt"/>
                        <a:ea typeface="+mn-ea"/>
                        <a:cs typeface="+mn-cs"/>
                      </a:endParaRPr>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800" b="1" kern="1200" dirty="0">
                        <a:solidFill>
                          <a:schemeClr val="lt1"/>
                        </a:solidFill>
                        <a:latin typeface="+mn-lt"/>
                        <a:ea typeface="+mn-ea"/>
                        <a:cs typeface="+mn-cs"/>
                      </a:endParaRPr>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2172145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27</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4" name="Table 23"/>
          <p:cNvGraphicFramePr>
            <a:graphicFrameLocks noGrp="1"/>
          </p:cNvGraphicFramePr>
          <p:nvPr>
            <p:extLst>
              <p:ext uri="{D42A27DB-BD31-4B8C-83A1-F6EECF244321}">
                <p14:modId xmlns:p14="http://schemas.microsoft.com/office/powerpoint/2010/main" val="192252100"/>
              </p:ext>
            </p:extLst>
          </p:nvPr>
        </p:nvGraphicFramePr>
        <p:xfrm>
          <a:off x="119920" y="1272262"/>
          <a:ext cx="9024080" cy="6971179"/>
        </p:xfrm>
        <a:graphic>
          <a:graphicData uri="http://schemas.openxmlformats.org/drawingml/2006/table">
            <a:tbl>
              <a:tblPr firstRow="1" bandRow="1">
                <a:tableStyleId>{5C22544A-7EE6-4342-B048-85BDC9FD1C3A}</a:tableStyleId>
              </a:tblPr>
              <a:tblGrid>
                <a:gridCol w="937915"/>
                <a:gridCol w="1021977"/>
                <a:gridCol w="1326776"/>
                <a:gridCol w="1495451"/>
                <a:gridCol w="1062708"/>
                <a:gridCol w="923233"/>
                <a:gridCol w="1128010"/>
                <a:gridCol w="1128010"/>
              </a:tblGrid>
              <a:tr h="694623">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baseline="0" dirty="0" smtClean="0">
                          <a:solidFill>
                            <a:schemeClr val="tx1"/>
                          </a:solidFill>
                        </a:rPr>
                        <a:t>5 year t</a:t>
                      </a:r>
                      <a:r>
                        <a:rPr lang="en-ZA" sz="1400" dirty="0" smtClean="0">
                          <a:solidFill>
                            <a:schemeClr val="tx1"/>
                          </a:solidFill>
                        </a:rPr>
                        <a:t>arget</a:t>
                      </a:r>
                    </a:p>
                  </a:txBody>
                  <a:tcPr>
                    <a:solidFill>
                      <a:schemeClr val="accent6">
                        <a:lumMod val="60000"/>
                        <a:lumOff val="40000"/>
                      </a:schemeClr>
                    </a:solidFill>
                  </a:tcPr>
                </a:tc>
                <a:tc>
                  <a:txBody>
                    <a:bodyPr/>
                    <a:lstStyle/>
                    <a:p>
                      <a:r>
                        <a:rPr lang="en-ZA" sz="1400" dirty="0" smtClean="0">
                          <a:solidFill>
                            <a:schemeClr val="tx1"/>
                          </a:solidFill>
                        </a:rPr>
                        <a:t>Year 1</a:t>
                      </a:r>
                    </a:p>
                    <a:p>
                      <a:r>
                        <a:rPr lang="en-ZA" sz="1400" dirty="0" smtClean="0">
                          <a:solidFill>
                            <a:schemeClr val="tx1"/>
                          </a:solidFill>
                        </a:rPr>
                        <a:t>2021/2022</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2</a:t>
                      </a:r>
                    </a:p>
                    <a:p>
                      <a:r>
                        <a:rPr lang="en-ZA" sz="1400" dirty="0" smtClean="0">
                          <a:solidFill>
                            <a:schemeClr val="tx1"/>
                          </a:solidFill>
                        </a:rPr>
                        <a:t>2022/2023</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3</a:t>
                      </a:r>
                    </a:p>
                    <a:p>
                      <a:r>
                        <a:rPr lang="en-ZA" sz="1400" dirty="0" smtClean="0">
                          <a:solidFill>
                            <a:schemeClr val="tx1"/>
                          </a:solidFill>
                        </a:rPr>
                        <a:t>2023/24</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4</a:t>
                      </a:r>
                    </a:p>
                    <a:p>
                      <a:r>
                        <a:rPr lang="en-ZA" sz="1400" dirty="0" smtClean="0">
                          <a:solidFill>
                            <a:schemeClr val="tx1"/>
                          </a:solidFill>
                        </a:rPr>
                        <a:t>2024/2025</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a:t>
                      </a:r>
                      <a:r>
                        <a:rPr lang="en-ZA" sz="1400" baseline="0" dirty="0" smtClean="0">
                          <a:solidFill>
                            <a:schemeClr val="tx1"/>
                          </a:solidFill>
                        </a:rPr>
                        <a:t> 5</a:t>
                      </a:r>
                    </a:p>
                    <a:p>
                      <a:r>
                        <a:rPr lang="en-ZA" sz="1400" baseline="0" dirty="0" smtClean="0">
                          <a:solidFill>
                            <a:schemeClr val="tx1"/>
                          </a:solidFill>
                        </a:rPr>
                        <a:t>2025/2026</a:t>
                      </a:r>
                      <a:endParaRPr lang="en-ZA" sz="1400" dirty="0">
                        <a:solidFill>
                          <a:schemeClr val="tx1"/>
                        </a:solidFill>
                      </a:endParaRPr>
                    </a:p>
                  </a:txBody>
                  <a:tcPr>
                    <a:solidFill>
                      <a:schemeClr val="accent6">
                        <a:lumMod val="60000"/>
                        <a:lumOff val="40000"/>
                      </a:schemeClr>
                    </a:solidFill>
                  </a:tcPr>
                </a:tc>
              </a:tr>
              <a:tr h="301500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500" b="0" kern="1200" noProof="0" dirty="0" smtClean="0">
                          <a:solidFill>
                            <a:schemeClr val="tx1"/>
                          </a:solidFill>
                          <a:latin typeface="+mn-lt"/>
                          <a:ea typeface="+mn-ea"/>
                          <a:cs typeface="+mn-cs"/>
                        </a:rPr>
                        <a:t>Professionalization</a:t>
                      </a:r>
                      <a:r>
                        <a:rPr lang="en-ZA" sz="1500" b="0" kern="1200" baseline="0" noProof="0" dirty="0" smtClean="0">
                          <a:solidFill>
                            <a:schemeClr val="tx1"/>
                          </a:solidFill>
                          <a:latin typeface="+mn-lt"/>
                          <a:ea typeface="+mn-ea"/>
                          <a:cs typeface="+mn-cs"/>
                        </a:rPr>
                        <a:t> of corrections</a:t>
                      </a:r>
                      <a:endParaRPr lang="en-ZA" sz="1500" b="0" kern="1200" noProof="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mn-lt"/>
                          <a:ea typeface="+mn-ea"/>
                          <a:cs typeface="+mn-cs"/>
                        </a:rPr>
                        <a:t>Approved Professional council for Corrections</a:t>
                      </a:r>
                    </a:p>
                  </a:txBody>
                  <a:tcPr>
                    <a:solidFill>
                      <a:schemeClr val="accent6">
                        <a:lumMod val="60000"/>
                        <a:lumOff val="40000"/>
                      </a:schemeClr>
                    </a:solidFill>
                  </a:tcPr>
                </a:tc>
                <a:tc>
                  <a:txBody>
                    <a:bodyPr/>
                    <a:lstStyle/>
                    <a:p>
                      <a:r>
                        <a:rPr lang="en-ZA" sz="1500" b="0" kern="1200" dirty="0" smtClean="0">
                          <a:solidFill>
                            <a:schemeClr val="tx1"/>
                          </a:solidFill>
                          <a:latin typeface="+mn-lt"/>
                          <a:ea typeface="+mn-ea"/>
                          <a:cs typeface="+mn-cs"/>
                        </a:rPr>
                        <a:t>Interim</a:t>
                      </a:r>
                      <a:r>
                        <a:rPr lang="en-ZA" sz="1500" b="0" kern="1200" baseline="0" dirty="0" smtClean="0">
                          <a:solidFill>
                            <a:schemeClr val="tx1"/>
                          </a:solidFill>
                          <a:latin typeface="+mn-lt"/>
                          <a:ea typeface="+mn-ea"/>
                          <a:cs typeface="+mn-cs"/>
                        </a:rPr>
                        <a:t> structure for Professional Council implemented.</a:t>
                      </a:r>
                    </a:p>
                    <a:p>
                      <a:endParaRPr lang="en-ZA" sz="1500" b="0" kern="1200" baseline="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b="0" kern="1200" baseline="0" dirty="0" smtClean="0">
                          <a:solidFill>
                            <a:schemeClr val="tx1"/>
                          </a:solidFill>
                          <a:latin typeface="+mn-lt"/>
                          <a:ea typeface="+mn-ea"/>
                          <a:cs typeface="+mn-cs"/>
                        </a:rPr>
                        <a:t>Draft Legislation for Professional Council consulted externally.</a:t>
                      </a:r>
                      <a:endParaRPr lang="en-ZA" sz="1500" b="0" kern="1200" dirty="0" smtClean="0">
                        <a:solidFill>
                          <a:schemeClr val="tx1"/>
                        </a:solidFill>
                        <a:latin typeface="+mn-lt"/>
                        <a:ea typeface="+mn-ea"/>
                        <a:cs typeface="+mn-cs"/>
                      </a:endParaRPr>
                    </a:p>
                    <a:p>
                      <a:endParaRPr lang="en-ZA" sz="1500" b="0" kern="1200" dirty="0" smtClean="0">
                        <a:solidFill>
                          <a:schemeClr val="tx1"/>
                        </a:solidFill>
                        <a:latin typeface="+mn-lt"/>
                        <a:ea typeface="+mn-ea"/>
                        <a:cs typeface="+mn-cs"/>
                      </a:endParaRPr>
                    </a:p>
                    <a:p>
                      <a:endParaRPr lang="en-ZA" sz="1500" b="0" kern="1200" baseline="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Interim</a:t>
                      </a:r>
                      <a:r>
                        <a:rPr lang="en-ZA" sz="1500" b="0" kern="1200" baseline="0" dirty="0" smtClean="0">
                          <a:solidFill>
                            <a:schemeClr val="tx1"/>
                          </a:solidFill>
                          <a:latin typeface="+mn-lt"/>
                          <a:ea typeface="+mn-ea"/>
                          <a:cs typeface="+mn-cs"/>
                        </a:rPr>
                        <a:t> structure for Professional Council implemented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1500" b="0"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1500" b="0"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ZA" sz="1500" b="0" kern="1200" baseline="0" dirty="0" smtClean="0">
                          <a:solidFill>
                            <a:schemeClr val="tx1"/>
                          </a:solidFill>
                          <a:latin typeface="+mn-lt"/>
                          <a:ea typeface="+mn-ea"/>
                          <a:cs typeface="+mn-cs"/>
                        </a:rPr>
                        <a:t>Draft Legislation submitted to Legal Services for coordinating process for passing the legislation.</a:t>
                      </a:r>
                      <a:endParaRPr lang="en-ZA" sz="1500" b="0" kern="1200" dirty="0" smtClean="0">
                        <a:solidFill>
                          <a:schemeClr val="tx1"/>
                        </a:solidFill>
                        <a:latin typeface="+mn-lt"/>
                        <a:ea typeface="+mn-ea"/>
                        <a:cs typeface="+mn-cs"/>
                      </a:endParaRPr>
                    </a:p>
                    <a:p>
                      <a:endParaRPr lang="en-ZA" sz="15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500" b="0" kern="1200" dirty="0" smtClean="0">
                          <a:solidFill>
                            <a:schemeClr val="tx1"/>
                          </a:solidFill>
                          <a:latin typeface="+mn-lt"/>
                          <a:ea typeface="+mn-ea"/>
                          <a:cs typeface="+mn-cs"/>
                        </a:rPr>
                        <a:t>Draft </a:t>
                      </a:r>
                      <a:r>
                        <a:rPr lang="en-ZA" sz="1500" b="0" kern="1200" baseline="0" dirty="0" smtClean="0">
                          <a:solidFill>
                            <a:schemeClr val="tx1"/>
                          </a:solidFill>
                          <a:latin typeface="+mn-lt"/>
                          <a:ea typeface="+mn-ea"/>
                          <a:cs typeface="+mn-cs"/>
                        </a:rPr>
                        <a:t> legislation to Parliament for approval</a:t>
                      </a:r>
                      <a:endParaRPr lang="en-ZA" sz="15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Bill submitted to state law advisors for certification</a:t>
                      </a:r>
                    </a:p>
                  </a:txBody>
                  <a:tcPr>
                    <a:solidFill>
                      <a:schemeClr val="accent6">
                        <a:lumMod val="60000"/>
                        <a:lumOff val="40000"/>
                      </a:schemeClr>
                    </a:solidFill>
                  </a:tcPr>
                </a:tc>
                <a:tc>
                  <a:txBody>
                    <a:bodyPr/>
                    <a:lstStyle/>
                    <a:p>
                      <a:r>
                        <a:rPr lang="en-ZA" sz="1500" b="0" kern="1200" dirty="0" smtClean="0">
                          <a:solidFill>
                            <a:schemeClr val="tx1"/>
                          </a:solidFill>
                          <a:latin typeface="+mn-lt"/>
                          <a:ea typeface="+mn-ea"/>
                          <a:cs typeface="+mn-cs"/>
                        </a:rPr>
                        <a:t>HRD</a:t>
                      </a:r>
                    </a:p>
                    <a:p>
                      <a:r>
                        <a:rPr lang="en-ZA" sz="1500" b="0" kern="1200" dirty="0" smtClean="0">
                          <a:solidFill>
                            <a:schemeClr val="tx1"/>
                          </a:solidFill>
                          <a:latin typeface="+mn-lt"/>
                          <a:ea typeface="+mn-ea"/>
                          <a:cs typeface="+mn-cs"/>
                        </a:rPr>
                        <a:t>DC: Legal Services</a:t>
                      </a:r>
                      <a:endParaRPr lang="en-ZA" sz="1500" b="0" kern="1200" dirty="0">
                        <a:solidFill>
                          <a:schemeClr val="tx1"/>
                        </a:solidFill>
                        <a:latin typeface="+mn-lt"/>
                        <a:ea typeface="+mn-ea"/>
                        <a:cs typeface="+mn-cs"/>
                      </a:endParaRPr>
                    </a:p>
                  </a:txBody>
                  <a:tcPr>
                    <a:solidFill>
                      <a:schemeClr val="accent6">
                        <a:lumMod val="60000"/>
                        <a:lumOff val="40000"/>
                      </a:schemeClr>
                    </a:solidFill>
                  </a:tcPr>
                </a:tc>
              </a:tr>
              <a:tr h="1384516">
                <a:tc gridSpan="8">
                  <a:txBody>
                    <a:bodyPr/>
                    <a:lstStyle/>
                    <a:p>
                      <a:r>
                        <a:rPr lang="en-ZA" sz="1500" b="1" kern="1200" dirty="0" smtClean="0">
                          <a:solidFill>
                            <a:schemeClr val="tx1"/>
                          </a:solidFill>
                          <a:latin typeface="+mn-lt"/>
                          <a:ea typeface="+mn-ea"/>
                          <a:cs typeface="+mn-cs"/>
                        </a:rPr>
                        <a:t>Expected results</a:t>
                      </a:r>
                      <a:r>
                        <a:rPr lang="en-ZA" sz="1500" b="1" kern="1200" baseline="0" dirty="0" smtClean="0">
                          <a:solidFill>
                            <a:schemeClr val="tx1"/>
                          </a:solidFill>
                          <a:latin typeface="+mn-lt"/>
                          <a:ea typeface="+mn-ea"/>
                          <a:cs typeface="+mn-cs"/>
                        </a:rPr>
                        <a:t> of the strategic intent</a:t>
                      </a:r>
                      <a:r>
                        <a:rPr lang="en-ZA" sz="1500" b="1" kern="1200" dirty="0" smtClean="0">
                          <a:solidFill>
                            <a:schemeClr val="tx1"/>
                          </a:solidFill>
                          <a:latin typeface="+mn-lt"/>
                          <a:ea typeface="+mn-ea"/>
                          <a:cs typeface="+mn-cs"/>
                        </a:rPr>
                        <a:t>: </a:t>
                      </a:r>
                    </a:p>
                    <a:p>
                      <a:pPr marL="285750" indent="-285750">
                        <a:buFont typeface="Arial" pitchFamily="34" charset="0"/>
                        <a:buChar char="•"/>
                      </a:pPr>
                      <a:r>
                        <a:rPr lang="en-US" sz="1500" kern="1200" dirty="0" smtClean="0">
                          <a:solidFill>
                            <a:schemeClr val="dk1"/>
                          </a:solidFill>
                          <a:effectLst/>
                          <a:latin typeface="+mn-lt"/>
                          <a:ea typeface="+mn-ea"/>
                          <a:cs typeface="+mn-cs"/>
                        </a:rPr>
                        <a:t>To professionalize the public service and improve the quality of service delivery.</a:t>
                      </a:r>
                    </a:p>
                    <a:p>
                      <a:pPr marL="0" indent="0">
                        <a:buFont typeface="Arial" pitchFamily="34" charset="0"/>
                        <a:buNone/>
                      </a:pPr>
                      <a:endParaRPr lang="en-US" sz="1500" kern="1200" dirty="0" smtClean="0">
                        <a:solidFill>
                          <a:schemeClr val="dk1"/>
                        </a:solidFill>
                        <a:effectLst/>
                        <a:latin typeface="+mn-lt"/>
                        <a:ea typeface="+mn-ea"/>
                        <a:cs typeface="+mn-cs"/>
                      </a:endParaRPr>
                    </a:p>
                    <a:p>
                      <a:pPr marL="285750" indent="-285750">
                        <a:buFont typeface="Arial" pitchFamily="34" charset="0"/>
                        <a:buChar char="•"/>
                      </a:pPr>
                      <a:r>
                        <a:rPr lang="en-US" sz="1500" kern="1200" dirty="0" smtClean="0">
                          <a:solidFill>
                            <a:schemeClr val="dk1"/>
                          </a:solidFill>
                          <a:effectLst/>
                          <a:latin typeface="+mn-lt"/>
                          <a:ea typeface="+mn-ea"/>
                          <a:cs typeface="+mn-cs"/>
                        </a:rPr>
                        <a:t>To produce competent correctional officials through effective registration and continuous professional development</a:t>
                      </a: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4893647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28</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4" name="Diagram 23"/>
          <p:cNvGraphicFramePr/>
          <p:nvPr>
            <p:extLst>
              <p:ext uri="{D42A27DB-BD31-4B8C-83A1-F6EECF244321}">
                <p14:modId xmlns:p14="http://schemas.microsoft.com/office/powerpoint/2010/main" val="696777113"/>
              </p:ext>
            </p:extLst>
          </p:nvPr>
        </p:nvGraphicFramePr>
        <p:xfrm>
          <a:off x="431800" y="1611267"/>
          <a:ext cx="8280400" cy="476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526392" y="1252123"/>
            <a:ext cx="3641510" cy="523220"/>
          </a:xfrm>
          <a:prstGeom prst="rect">
            <a:avLst/>
          </a:prstGeom>
        </p:spPr>
        <p:txBody>
          <a:bodyPr wrap="none">
            <a:spAutoFit/>
          </a:bodyPr>
          <a:lstStyle/>
          <a:p>
            <a:pPr lvl="0" algn="ctr"/>
            <a:r>
              <a:rPr lang="en-US" sz="2800" b="1" dirty="0">
                <a:solidFill>
                  <a:srgbClr val="00B050"/>
                </a:solidFill>
                <a:latin typeface="Calibri"/>
              </a:rPr>
              <a:t>10 Year Strategic Intent</a:t>
            </a:r>
            <a:endParaRPr lang="en-ZA" sz="2800" b="1" dirty="0">
              <a:solidFill>
                <a:prstClr val="black"/>
              </a:solidFill>
              <a:latin typeface="Calibri"/>
            </a:endParaRPr>
          </a:p>
        </p:txBody>
      </p:sp>
    </p:spTree>
    <p:extLst>
      <p:ext uri="{BB962C8B-B14F-4D97-AF65-F5344CB8AC3E}">
        <p14:creationId xmlns:p14="http://schemas.microsoft.com/office/powerpoint/2010/main" val="13636466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29</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6" name="Table 25"/>
          <p:cNvGraphicFramePr>
            <a:graphicFrameLocks noGrp="1"/>
          </p:cNvGraphicFramePr>
          <p:nvPr>
            <p:extLst>
              <p:ext uri="{D42A27DB-BD31-4B8C-83A1-F6EECF244321}">
                <p14:modId xmlns:p14="http://schemas.microsoft.com/office/powerpoint/2010/main" val="878932621"/>
              </p:ext>
            </p:extLst>
          </p:nvPr>
        </p:nvGraphicFramePr>
        <p:xfrm>
          <a:off x="0" y="1724770"/>
          <a:ext cx="9143998" cy="5133230"/>
        </p:xfrm>
        <a:graphic>
          <a:graphicData uri="http://schemas.openxmlformats.org/drawingml/2006/table">
            <a:tbl>
              <a:tblPr firstRow="1" bandRow="1">
                <a:tableStyleId>{5C22544A-7EE6-4342-B048-85BDC9FD1C3A}</a:tableStyleId>
              </a:tblPr>
              <a:tblGrid>
                <a:gridCol w="975021"/>
                <a:gridCol w="975021"/>
                <a:gridCol w="975021"/>
                <a:gridCol w="1229494"/>
                <a:gridCol w="843485"/>
                <a:gridCol w="1089937"/>
                <a:gridCol w="1251284"/>
                <a:gridCol w="952653"/>
                <a:gridCol w="852082"/>
              </a:tblGrid>
              <a:tr h="646785">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baseline="0" smtClean="0">
                          <a:solidFill>
                            <a:schemeClr val="tx1"/>
                          </a:solidFill>
                        </a:rPr>
                        <a:t>10 </a:t>
                      </a:r>
                      <a:r>
                        <a:rPr lang="en-ZA" sz="1400" baseline="0" dirty="0" smtClean="0">
                          <a:solidFill>
                            <a:schemeClr val="tx1"/>
                          </a:solidFill>
                        </a:rPr>
                        <a:t>year t</a:t>
                      </a:r>
                      <a:r>
                        <a:rPr lang="en-ZA" sz="1400" dirty="0" smtClean="0">
                          <a:solidFill>
                            <a:schemeClr val="tx1"/>
                          </a:solidFill>
                        </a:rPr>
                        <a:t>arget</a:t>
                      </a: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2026/2027</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2027/28</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2028/29</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2029/2030</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a:t>
                      </a:r>
                      <a:r>
                        <a:rPr lang="en-ZA" sz="1400" baseline="0" dirty="0" smtClean="0">
                          <a:solidFill>
                            <a:schemeClr val="tx1"/>
                          </a:solidFill>
                        </a:rPr>
                        <a:t> </a:t>
                      </a:r>
                    </a:p>
                    <a:p>
                      <a:r>
                        <a:rPr lang="en-ZA" sz="1400" baseline="0" dirty="0" smtClean="0">
                          <a:solidFill>
                            <a:schemeClr val="tx1"/>
                          </a:solidFill>
                        </a:rPr>
                        <a:t>2030/31</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Responsible</a:t>
                      </a:r>
                      <a:r>
                        <a:rPr lang="en-ZA" sz="1400" baseline="0" dirty="0" smtClean="0">
                          <a:solidFill>
                            <a:schemeClr val="tx1"/>
                          </a:solidFill>
                        </a:rPr>
                        <a:t> Pillar</a:t>
                      </a:r>
                      <a:endParaRPr lang="en-ZA" sz="1400" dirty="0">
                        <a:solidFill>
                          <a:schemeClr val="tx1"/>
                        </a:solidFill>
                      </a:endParaRPr>
                    </a:p>
                  </a:txBody>
                  <a:tcPr>
                    <a:solidFill>
                      <a:schemeClr val="accent6">
                        <a:lumMod val="60000"/>
                        <a:lumOff val="40000"/>
                      </a:schemeClr>
                    </a:solidFill>
                  </a:tcPr>
                </a:tc>
              </a:tr>
              <a:tr h="2742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Functional organisational  structure developed by 2028</a:t>
                      </a:r>
                    </a:p>
                  </a:txBody>
                  <a:tcPr>
                    <a:solidFill>
                      <a:schemeClr val="accent6">
                        <a:lumMod val="60000"/>
                        <a:lumOff val="40000"/>
                      </a:schemeClr>
                    </a:solidFill>
                  </a:tcPr>
                </a:tc>
                <a:tc>
                  <a:txBody>
                    <a:bodyPr/>
                    <a:lstStyle/>
                    <a:p>
                      <a:r>
                        <a:rPr lang="en-ZA" sz="1300" b="0" kern="1200" baseline="0" dirty="0" smtClean="0">
                          <a:solidFill>
                            <a:schemeClr val="tx1"/>
                          </a:solidFill>
                          <a:latin typeface="+mn-lt"/>
                          <a:ea typeface="+mn-ea"/>
                          <a:cs typeface="+mn-cs"/>
                        </a:rPr>
                        <a:t>Organisational structure aligned to MTSF strategy  </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baseline="0" dirty="0" smtClean="0">
                          <a:solidFill>
                            <a:schemeClr val="tx1"/>
                          </a:solidFill>
                          <a:latin typeface="+mn-lt"/>
                          <a:ea typeface="+mn-ea"/>
                          <a:cs typeface="+mn-cs"/>
                        </a:rPr>
                        <a:t>Revised organisational structure implemented </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dirty="0" smtClean="0">
                          <a:solidFill>
                            <a:schemeClr val="tx1"/>
                          </a:solidFill>
                          <a:latin typeface="+mn-lt"/>
                          <a:ea typeface="+mn-ea"/>
                          <a:cs typeface="+mn-cs"/>
                        </a:rPr>
                        <a:t>Revised organisational </a:t>
                      </a:r>
                      <a:r>
                        <a:rPr lang="en-ZA" sz="1300" b="0" kern="1200" dirty="0" smtClean="0">
                          <a:solidFill>
                            <a:schemeClr val="tx1"/>
                          </a:solidFill>
                          <a:latin typeface="+mn-lt"/>
                          <a:ea typeface="+mn-ea"/>
                          <a:cs typeface="+mn-cs"/>
                        </a:rPr>
                        <a:t>Structure</a:t>
                      </a:r>
                      <a:r>
                        <a:rPr lang="en-ZA" sz="1300" b="0" kern="1200" baseline="0" dirty="0" smtClean="0">
                          <a:solidFill>
                            <a:schemeClr val="tx1"/>
                          </a:solidFill>
                          <a:latin typeface="+mn-lt"/>
                          <a:ea typeface="+mn-ea"/>
                          <a:cs typeface="+mn-cs"/>
                        </a:rPr>
                        <a:t> </a:t>
                      </a:r>
                      <a:r>
                        <a:rPr lang="en-ZA" sz="1300" b="0" kern="1200" dirty="0" smtClean="0">
                          <a:solidFill>
                            <a:schemeClr val="tx1"/>
                          </a:solidFill>
                          <a:latin typeface="+mn-lt"/>
                          <a:ea typeface="+mn-ea"/>
                          <a:cs typeface="+mn-cs"/>
                        </a:rPr>
                        <a:t>approved</a:t>
                      </a:r>
                      <a:r>
                        <a:rPr lang="en-ZA" sz="1300" b="0" kern="1200" dirty="0" smtClean="0">
                          <a:solidFill>
                            <a:schemeClr val="tx1"/>
                          </a:solidFill>
                          <a:latin typeface="+mn-lt"/>
                          <a:ea typeface="+mn-ea"/>
                          <a:cs typeface="+mn-cs"/>
                        </a:rPr>
                        <a:t>.  </a:t>
                      </a: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Organisational structure implemented </a:t>
                      </a: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Organisational structure implemented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Organisational structure implemented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mn-lt"/>
                          <a:ea typeface="+mn-ea"/>
                          <a:cs typeface="+mn-cs"/>
                        </a:rPr>
                        <a:t>Review of Organisational 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3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300" b="0" kern="1200" dirty="0" smtClean="0">
                          <a:solidFill>
                            <a:schemeClr val="tx1"/>
                          </a:solidFill>
                          <a:latin typeface="+mn-lt"/>
                          <a:ea typeface="+mn-ea"/>
                          <a:cs typeface="+mn-cs"/>
                        </a:rPr>
                        <a:t>CDC</a:t>
                      </a:r>
                      <a:r>
                        <a:rPr lang="en-ZA" sz="1300" b="0" kern="1200" baseline="0" dirty="0" smtClean="0">
                          <a:solidFill>
                            <a:schemeClr val="tx1"/>
                          </a:solidFill>
                          <a:latin typeface="+mn-lt"/>
                          <a:ea typeface="+mn-ea"/>
                          <a:cs typeface="+mn-cs"/>
                        </a:rPr>
                        <a:t> HR</a:t>
                      </a:r>
                      <a:endParaRPr lang="en-ZA" sz="1300" b="0" kern="1200" dirty="0" smtClean="0">
                        <a:solidFill>
                          <a:schemeClr val="tx1"/>
                        </a:solidFill>
                        <a:latin typeface="+mn-lt"/>
                        <a:ea typeface="+mn-ea"/>
                        <a:cs typeface="+mn-cs"/>
                      </a:endParaRPr>
                    </a:p>
                  </a:txBody>
                  <a:tcPr>
                    <a:solidFill>
                      <a:schemeClr val="accent6">
                        <a:lumMod val="60000"/>
                        <a:lumOff val="40000"/>
                      </a:schemeClr>
                    </a:solidFill>
                  </a:tcPr>
                </a:tc>
              </a:tr>
              <a:tr h="1743605">
                <a:tc gridSpan="9">
                  <a:txBody>
                    <a:bodyPr/>
                    <a:lstStyle/>
                    <a:p>
                      <a:endParaRPr lang="en-ZA" sz="1400" b="1" kern="1200" dirty="0" smtClean="0">
                        <a:solidFill>
                          <a:schemeClr val="tx1"/>
                        </a:solidFill>
                        <a:latin typeface="+mn-lt"/>
                        <a:ea typeface="+mn-ea"/>
                        <a:cs typeface="+mn-cs"/>
                      </a:endParaRPr>
                    </a:p>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a:t>
                      </a:r>
                    </a:p>
                    <a:p>
                      <a:endParaRPr lang="en-ZA" sz="1400" b="1" kern="1200" baseline="0" dirty="0">
                        <a:solidFill>
                          <a:schemeClr val="tx1"/>
                        </a:solidFill>
                        <a:latin typeface="+mn-lt"/>
                        <a:ea typeface="+mn-ea"/>
                        <a:cs typeface="+mn-cs"/>
                      </a:endParaRPr>
                    </a:p>
                    <a:p>
                      <a:r>
                        <a:rPr lang="en-ZA" sz="1400" b="0" kern="1200" baseline="0" dirty="0" smtClean="0">
                          <a:solidFill>
                            <a:schemeClr val="tx1"/>
                          </a:solidFill>
                          <a:latin typeface="+mn-lt"/>
                          <a:ea typeface="+mn-ea"/>
                          <a:cs typeface="+mn-cs"/>
                        </a:rPr>
                        <a:t>Organisational structure aligned to MTSF strategy. </a:t>
                      </a:r>
                    </a:p>
                    <a:p>
                      <a:endParaRPr lang="en-ZA" sz="1400" b="0" kern="1200" baseline="0" dirty="0" smtClean="0">
                        <a:solidFill>
                          <a:schemeClr val="tx1"/>
                        </a:solidFill>
                        <a:latin typeface="+mn-lt"/>
                        <a:ea typeface="+mn-ea"/>
                        <a:cs typeface="+mn-cs"/>
                      </a:endParaRPr>
                    </a:p>
                    <a:p>
                      <a:endParaRPr lang="en-ZA" sz="1400" b="0" kern="1200" baseline="0" dirty="0" smtClean="0">
                        <a:solidFill>
                          <a:schemeClr val="tx1"/>
                        </a:solidFill>
                        <a:latin typeface="+mn-lt"/>
                        <a:ea typeface="+mn-ea"/>
                        <a:cs typeface="+mn-cs"/>
                      </a:endParaRP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41270428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3</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75829"/>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 </a:t>
              </a:r>
              <a:endParaRPr lang="en-ZA" sz="3600" b="1" dirty="0"/>
            </a:p>
          </p:txBody>
        </p:sp>
      </p:grpSp>
      <p:sp>
        <p:nvSpPr>
          <p:cNvPr id="7" name="Rectangle 6"/>
          <p:cNvSpPr/>
          <p:nvPr/>
        </p:nvSpPr>
        <p:spPr>
          <a:xfrm>
            <a:off x="310243" y="933079"/>
            <a:ext cx="8562567" cy="6247864"/>
          </a:xfrm>
          <a:prstGeom prst="rect">
            <a:avLst/>
          </a:prstGeom>
        </p:spPr>
        <p:txBody>
          <a:bodyPr wrap="square">
            <a:spAutoFit/>
          </a:bodyPr>
          <a:lstStyle/>
          <a:p>
            <a:pPr algn="just"/>
            <a:r>
              <a:rPr lang="en-ZA"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 INFORMATION </a:t>
            </a:r>
          </a:p>
          <a:p>
            <a:pPr algn="just"/>
            <a:endParaRPr lang="en-ZA" sz="1600" b="1"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Human Resource is currently faced with a </a:t>
            </a:r>
            <a:r>
              <a:rPr lang="en-ZA" sz="1600" b="1" dirty="0">
                <a:latin typeface="Arial" panose="020B0604020202020204" pitchFamily="34" charset="0"/>
                <a:cs typeface="Arial" panose="020B0604020202020204" pitchFamily="34" charset="0"/>
              </a:rPr>
              <a:t>number of challenges, ranging from capacity, administration, capability of personnel and number of strategic issues </a:t>
            </a:r>
            <a:r>
              <a:rPr lang="en-ZA" sz="1600" dirty="0">
                <a:latin typeface="Arial" panose="020B0604020202020204" pitchFamily="34" charset="0"/>
                <a:cs typeface="Arial" panose="020B0604020202020204" pitchFamily="34" charset="0"/>
              </a:rPr>
              <a:t>such as lack of an integrated HR Strategy.</a:t>
            </a:r>
          </a:p>
          <a:p>
            <a:pPr algn="just"/>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white paper on </a:t>
            </a:r>
            <a:r>
              <a:rPr lang="en-ZA" sz="1600" dirty="0" smtClean="0">
                <a:latin typeface="Arial" panose="020B0604020202020204" pitchFamily="34" charset="0"/>
                <a:cs typeface="Arial" panose="020B0604020202020204" pitchFamily="34" charset="0"/>
              </a:rPr>
              <a:t>Corrections </a:t>
            </a:r>
            <a:r>
              <a:rPr lang="en-ZA" sz="1600" dirty="0">
                <a:latin typeface="Arial" panose="020B0604020202020204" pitchFamily="34" charset="0"/>
                <a:cs typeface="Arial" panose="020B0604020202020204" pitchFamily="34" charset="0"/>
              </a:rPr>
              <a:t>in South Africa calls for the </a:t>
            </a:r>
            <a:r>
              <a:rPr lang="en-ZA" sz="1600" b="1" dirty="0">
                <a:latin typeface="Arial" panose="020B0604020202020204" pitchFamily="34" charset="0"/>
                <a:cs typeface="Arial" panose="020B0604020202020204" pitchFamily="34" charset="0"/>
              </a:rPr>
              <a:t>transformation of the department to a correctional service focused on rehabilitation</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It introduces </a:t>
            </a:r>
            <a:r>
              <a:rPr lang="en-ZA" sz="1600" dirty="0">
                <a:latin typeface="Arial" panose="020B0604020202020204" pitchFamily="34" charset="0"/>
                <a:cs typeface="Arial" panose="020B0604020202020204" pitchFamily="34" charset="0"/>
              </a:rPr>
              <a:t>a </a:t>
            </a:r>
            <a:r>
              <a:rPr lang="en-ZA" sz="1600" b="1" dirty="0">
                <a:latin typeface="Arial" panose="020B0604020202020204" pitchFamily="34" charset="0"/>
                <a:cs typeface="Arial" panose="020B0604020202020204" pitchFamily="34" charset="0"/>
              </a:rPr>
              <a:t>concept ”ideal Correctional official”, and further outlines the characteristics</a:t>
            </a:r>
            <a:r>
              <a:rPr lang="en-ZA" sz="1600" dirty="0">
                <a:latin typeface="Arial" panose="020B0604020202020204" pitchFamily="34" charset="0"/>
                <a:cs typeface="Arial" panose="020B0604020202020204" pitchFamily="34" charset="0"/>
              </a:rPr>
              <a:t> of an ideal correctional official.</a:t>
            </a:r>
          </a:p>
          <a:p>
            <a:pPr algn="just"/>
            <a:endParaRPr lang="en-ZA" sz="1600" dirty="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Moreover</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the </a:t>
            </a:r>
            <a:r>
              <a:rPr lang="en-ZA" sz="1600" dirty="0">
                <a:latin typeface="Arial" panose="020B0604020202020204" pitchFamily="34" charset="0"/>
                <a:cs typeface="Arial" panose="020B0604020202020204" pitchFamily="34" charset="0"/>
              </a:rPr>
              <a:t>HR </a:t>
            </a:r>
            <a:r>
              <a:rPr lang="en-ZA" sz="1600" b="1" dirty="0" smtClean="0">
                <a:latin typeface="Arial" panose="020B0604020202020204" pitchFamily="34" charset="0"/>
                <a:cs typeface="Arial" panose="020B0604020202020204" pitchFamily="34" charset="0"/>
              </a:rPr>
              <a:t>processes are fragmented culminating to a situation that </a:t>
            </a:r>
            <a:r>
              <a:rPr lang="en-ZA" sz="1600" b="1" dirty="0" smtClean="0">
                <a:latin typeface="Arial" panose="020B0604020202020204" pitchFamily="34" charset="0"/>
                <a:cs typeface="Arial" panose="020B0604020202020204" pitchFamily="34" charset="0"/>
              </a:rPr>
              <a:t>does </a:t>
            </a:r>
            <a:r>
              <a:rPr lang="en-ZA" sz="1600" b="1" dirty="0" smtClean="0">
                <a:latin typeface="Arial" panose="020B0604020202020204" pitchFamily="34" charset="0"/>
                <a:cs typeface="Arial" panose="020B0604020202020204" pitchFamily="34" charset="0"/>
              </a:rPr>
              <a:t>not enhance the ideal correctional official </a:t>
            </a:r>
            <a:r>
              <a:rPr lang="en-ZA" sz="1600" dirty="0" smtClean="0">
                <a:latin typeface="Arial" panose="020B0604020202020204" pitchFamily="34" charset="0"/>
                <a:cs typeface="Arial" panose="020B0604020202020204" pitchFamily="34" charset="0"/>
              </a:rPr>
              <a:t>in its totality. Additionally, the departmental </a:t>
            </a:r>
            <a:r>
              <a:rPr lang="en-ZA" sz="1600" b="1" dirty="0" smtClean="0">
                <a:latin typeface="Arial" panose="020B0604020202020204" pitchFamily="34" charset="0"/>
                <a:cs typeface="Arial" panose="020B0604020202020204" pitchFamily="34" charset="0"/>
              </a:rPr>
              <a:t>environment is </a:t>
            </a:r>
            <a:r>
              <a:rPr lang="en-ZA" sz="1600" b="1" dirty="0">
                <a:latin typeface="Arial" panose="020B0604020202020204" pitchFamily="34" charset="0"/>
                <a:cs typeface="Arial" panose="020B0604020202020204" pitchFamily="34" charset="0"/>
              </a:rPr>
              <a:t>not conducive to </a:t>
            </a:r>
            <a:r>
              <a:rPr lang="en-ZA" sz="1600" b="1" dirty="0" smtClean="0">
                <a:latin typeface="Arial" panose="020B0604020202020204" pitchFamily="34" charset="0"/>
                <a:cs typeface="Arial" panose="020B0604020202020204" pitchFamily="34" charset="0"/>
              </a:rPr>
              <a:t>promote the health and development </a:t>
            </a:r>
            <a:r>
              <a:rPr lang="en-ZA" sz="1600" dirty="0" smtClean="0">
                <a:latin typeface="Arial" panose="020B0604020202020204" pitchFamily="34" charset="0"/>
                <a:cs typeface="Arial" panose="020B0604020202020204" pitchFamily="34" charset="0"/>
              </a:rPr>
              <a:t>of officials in line with the </a:t>
            </a:r>
            <a:r>
              <a:rPr lang="en-ZA" sz="1600" dirty="0">
                <a:latin typeface="Arial" panose="020B0604020202020204" pitchFamily="34" charset="0"/>
                <a:cs typeface="Arial" panose="020B0604020202020204" pitchFamily="34" charset="0"/>
              </a:rPr>
              <a:t>white paper. </a:t>
            </a:r>
          </a:p>
          <a:p>
            <a:endParaRPr lang="en-ZA" sz="1600"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Furthermore</a:t>
            </a: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the </a:t>
            </a:r>
            <a:r>
              <a:rPr lang="en-ZA" sz="1600" b="1" dirty="0">
                <a:latin typeface="Arial" panose="020B0604020202020204" pitchFamily="34" charset="0"/>
                <a:cs typeface="Arial" panose="020B0604020202020204" pitchFamily="34" charset="0"/>
              </a:rPr>
              <a:t>post establishment of the Department has been progressively reduced in the </a:t>
            </a:r>
            <a:r>
              <a:rPr lang="en-ZA" sz="1600" b="1" dirty="0" smtClean="0">
                <a:latin typeface="Arial" panose="020B0604020202020204" pitchFamily="34" charset="0"/>
                <a:cs typeface="Arial" panose="020B0604020202020204" pitchFamily="34" charset="0"/>
              </a:rPr>
              <a:t>past </a:t>
            </a:r>
            <a:r>
              <a:rPr lang="en-ZA" sz="1600" b="1" dirty="0">
                <a:latin typeface="Arial" panose="020B0604020202020204" pitchFamily="34" charset="0"/>
                <a:cs typeface="Arial" panose="020B0604020202020204" pitchFamily="34" charset="0"/>
              </a:rPr>
              <a:t>years </a:t>
            </a:r>
            <a:r>
              <a:rPr lang="en-ZA" sz="1600" dirty="0">
                <a:latin typeface="Arial" panose="020B0604020202020204" pitchFamily="34" charset="0"/>
                <a:cs typeface="Arial" panose="020B0604020202020204" pitchFamily="34" charset="0"/>
              </a:rPr>
              <a:t>resulting in dire staff shortages which have had the most severe impact in the </a:t>
            </a:r>
            <a:r>
              <a:rPr lang="en-ZA" sz="1600" dirty="0" smtClean="0">
                <a:latin typeface="Arial" panose="020B0604020202020204" pitchFamily="34" charset="0"/>
                <a:cs typeface="Arial" panose="020B0604020202020204" pitchFamily="34" charset="0"/>
              </a:rPr>
              <a:t>operations at the correctional </a:t>
            </a:r>
            <a:r>
              <a:rPr lang="en-ZA" sz="1600" dirty="0">
                <a:latin typeface="Arial" panose="020B0604020202020204" pitchFamily="34" charset="0"/>
                <a:cs typeface="Arial" panose="020B0604020202020204" pitchFamily="34" charset="0"/>
              </a:rPr>
              <a:t>centres.  </a:t>
            </a:r>
            <a:r>
              <a:rPr lang="en-ZA" sz="1600" dirty="0" smtClean="0">
                <a:latin typeface="Arial" panose="020B0604020202020204" pitchFamily="34" charset="0"/>
                <a:cs typeface="Arial" panose="020B0604020202020204" pitchFamily="34" charset="0"/>
              </a:rPr>
              <a:t>These </a:t>
            </a:r>
            <a:r>
              <a:rPr lang="en-ZA" sz="1600" dirty="0">
                <a:latin typeface="Arial" panose="020B0604020202020204" pitchFamily="34" charset="0"/>
                <a:cs typeface="Arial" panose="020B0604020202020204" pitchFamily="34" charset="0"/>
              </a:rPr>
              <a:t>staffing shortages have in turn </a:t>
            </a:r>
            <a:r>
              <a:rPr lang="en-ZA" sz="1600" b="1" dirty="0">
                <a:latin typeface="Arial" panose="020B0604020202020204" pitchFamily="34" charset="0"/>
                <a:cs typeface="Arial" panose="020B0604020202020204" pitchFamily="34" charset="0"/>
              </a:rPr>
              <a:t>affected the health and safety of </a:t>
            </a:r>
            <a:r>
              <a:rPr lang="en-ZA" sz="1600" b="1" dirty="0" smtClean="0">
                <a:latin typeface="Arial" panose="020B0604020202020204" pitchFamily="34" charset="0"/>
                <a:cs typeface="Arial" panose="020B0604020202020204" pitchFamily="34" charset="0"/>
              </a:rPr>
              <a:t>officials </a:t>
            </a:r>
            <a:r>
              <a:rPr lang="en-ZA" sz="1600" b="1" dirty="0">
                <a:latin typeface="Arial" panose="020B0604020202020204" pitchFamily="34" charset="0"/>
                <a:cs typeface="Arial" panose="020B0604020202020204" pitchFamily="34" charset="0"/>
              </a:rPr>
              <a:t>resulting in low staff morale, security risks and </a:t>
            </a:r>
            <a:r>
              <a:rPr lang="en-ZA" sz="1600" b="1" dirty="0" smtClean="0">
                <a:latin typeface="Arial" panose="020B0604020202020204" pitchFamily="34" charset="0"/>
                <a:cs typeface="Arial" panose="020B0604020202020204" pitchFamily="34" charset="0"/>
              </a:rPr>
              <a:t>compromised </a:t>
            </a:r>
            <a:r>
              <a:rPr lang="en-ZA" sz="1600" b="1" dirty="0">
                <a:latin typeface="Arial" panose="020B0604020202020204" pitchFamily="34" charset="0"/>
                <a:cs typeface="Arial" panose="020B0604020202020204" pitchFamily="34" charset="0"/>
              </a:rPr>
              <a:t>rehabilitation programmes</a:t>
            </a:r>
            <a:r>
              <a:rPr lang="en-ZA" sz="1600" dirty="0">
                <a:latin typeface="Arial" panose="020B0604020202020204" pitchFamily="34" charset="0"/>
                <a:cs typeface="Arial" panose="020B0604020202020204" pitchFamily="34" charset="0"/>
              </a:rPr>
              <a:t>. </a:t>
            </a:r>
          </a:p>
          <a:p>
            <a:pPr algn="just"/>
            <a:endParaRPr lang="en-ZA" sz="1600" dirty="0">
              <a:latin typeface="Arial" panose="020B0604020202020204" pitchFamily="34" charset="0"/>
              <a:cs typeface="Arial" panose="020B0604020202020204" pitchFamily="34" charset="0"/>
            </a:endParaRPr>
          </a:p>
          <a:p>
            <a:pPr algn="just"/>
            <a:endParaRPr lang="en-ZA" dirty="0"/>
          </a:p>
          <a:p>
            <a:pPr algn="just"/>
            <a:endParaRPr lang="en-ZA" dirty="0"/>
          </a:p>
        </p:txBody>
      </p:sp>
    </p:spTree>
    <p:extLst>
      <p:ext uri="{BB962C8B-B14F-4D97-AF65-F5344CB8AC3E}">
        <p14:creationId xmlns:p14="http://schemas.microsoft.com/office/powerpoint/2010/main" val="156861804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30</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3" name="Table 22"/>
          <p:cNvGraphicFramePr>
            <a:graphicFrameLocks noGrp="1"/>
          </p:cNvGraphicFramePr>
          <p:nvPr>
            <p:extLst>
              <p:ext uri="{D42A27DB-BD31-4B8C-83A1-F6EECF244321}">
                <p14:modId xmlns:p14="http://schemas.microsoft.com/office/powerpoint/2010/main" val="1096724529"/>
              </p:ext>
            </p:extLst>
          </p:nvPr>
        </p:nvGraphicFramePr>
        <p:xfrm>
          <a:off x="0" y="1612489"/>
          <a:ext cx="9143999" cy="6540109"/>
        </p:xfrm>
        <a:graphic>
          <a:graphicData uri="http://schemas.openxmlformats.org/drawingml/2006/table">
            <a:tbl>
              <a:tblPr firstRow="1" bandRow="1">
                <a:tableStyleId>{5C22544A-7EE6-4342-B048-85BDC9FD1C3A}</a:tableStyleId>
              </a:tblPr>
              <a:tblGrid>
                <a:gridCol w="975021"/>
                <a:gridCol w="975021"/>
                <a:gridCol w="975021"/>
                <a:gridCol w="975021"/>
                <a:gridCol w="1097958"/>
                <a:gridCol w="1097958"/>
                <a:gridCol w="1097958"/>
                <a:gridCol w="1097958"/>
                <a:gridCol w="852083"/>
              </a:tblGrid>
              <a:tr h="124788">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baseline="0" smtClean="0">
                          <a:solidFill>
                            <a:schemeClr val="tx1"/>
                          </a:solidFill>
                        </a:rPr>
                        <a:t>10 </a:t>
                      </a:r>
                      <a:r>
                        <a:rPr lang="en-ZA" sz="1400" baseline="0" dirty="0" smtClean="0">
                          <a:solidFill>
                            <a:schemeClr val="tx1"/>
                          </a:solidFill>
                        </a:rPr>
                        <a:t>year t</a:t>
                      </a:r>
                      <a:r>
                        <a:rPr lang="en-ZA" sz="1400" dirty="0" smtClean="0">
                          <a:solidFill>
                            <a:schemeClr val="tx1"/>
                          </a:solidFill>
                        </a:rPr>
                        <a:t>arget</a:t>
                      </a: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2026/27</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2027/28</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2028/29</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2029/2030</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a:t>
                      </a:r>
                      <a:r>
                        <a:rPr lang="en-ZA" sz="1400" baseline="0" dirty="0" smtClean="0">
                          <a:solidFill>
                            <a:schemeClr val="tx1"/>
                          </a:solidFill>
                        </a:rPr>
                        <a:t> </a:t>
                      </a:r>
                    </a:p>
                    <a:p>
                      <a:r>
                        <a:rPr lang="en-ZA" sz="1400" baseline="0" dirty="0" smtClean="0">
                          <a:solidFill>
                            <a:schemeClr val="tx1"/>
                          </a:solidFill>
                        </a:rPr>
                        <a:t>2030/31</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Responsible</a:t>
                      </a:r>
                      <a:r>
                        <a:rPr lang="en-ZA" sz="1400" baseline="0" dirty="0" smtClean="0">
                          <a:solidFill>
                            <a:schemeClr val="tx1"/>
                          </a:solidFill>
                        </a:rPr>
                        <a:t> Pillar</a:t>
                      </a:r>
                      <a:endParaRPr lang="en-ZA" sz="1400" dirty="0">
                        <a:solidFill>
                          <a:schemeClr val="tx1"/>
                        </a:solidFill>
                      </a:endParaRPr>
                    </a:p>
                  </a:txBody>
                  <a:tcPr>
                    <a:solidFill>
                      <a:schemeClr val="accent6">
                        <a:lumMod val="60000"/>
                        <a:lumOff val="40000"/>
                      </a:schemeClr>
                    </a:solidFill>
                  </a:tcPr>
                </a:tc>
              </a:tr>
              <a:tr h="1074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mn-lt"/>
                          <a:ea typeface="+mn-ea"/>
                          <a:cs typeface="+mn-cs"/>
                        </a:rPr>
                        <a:t>Ensure ideal correctional environment by 2028</a:t>
                      </a: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Safe,</a:t>
                      </a:r>
                      <a:r>
                        <a:rPr lang="en-ZA" sz="1400" b="0" kern="1200" baseline="0" dirty="0" smtClean="0">
                          <a:solidFill>
                            <a:schemeClr val="tx1"/>
                          </a:solidFill>
                          <a:latin typeface="+mn-lt"/>
                          <a:ea typeface="+mn-ea"/>
                          <a:cs typeface="+mn-cs"/>
                        </a:rPr>
                        <a:t> </a:t>
                      </a:r>
                      <a:r>
                        <a:rPr lang="en-ZA" sz="1400" b="0" kern="1200" dirty="0" smtClean="0">
                          <a:solidFill>
                            <a:schemeClr val="tx1"/>
                          </a:solidFill>
                          <a:latin typeface="+mn-lt"/>
                          <a:ea typeface="+mn-ea"/>
                          <a:cs typeface="+mn-cs"/>
                        </a:rPr>
                        <a:t> healthy  and conducive work environment</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Idea correctional </a:t>
                      </a:r>
                      <a:r>
                        <a:rPr lang="en-ZA" sz="1400" b="0" kern="1200" baseline="0" dirty="0" smtClean="0">
                          <a:solidFill>
                            <a:schemeClr val="tx1"/>
                          </a:solidFill>
                          <a:latin typeface="+mn-lt"/>
                          <a:ea typeface="+mn-ea"/>
                          <a:cs typeface="+mn-cs"/>
                        </a:rPr>
                        <a:t>environment created </a:t>
                      </a:r>
                    </a:p>
                    <a:p>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Conduct organisational culture survey </a:t>
                      </a:r>
                    </a:p>
                  </a:txBody>
                  <a:tcPr>
                    <a:solidFill>
                      <a:schemeClr val="accent6">
                        <a:lumMod val="60000"/>
                        <a:lumOff val="4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mn-lt"/>
                          <a:ea typeface="+mn-ea"/>
                          <a:cs typeface="+mn-cs"/>
                        </a:rPr>
                        <a:t>Identification and</a:t>
                      </a:r>
                      <a:r>
                        <a:rPr lang="en-ZA" sz="1400" b="0" kern="1200" baseline="0" dirty="0" smtClean="0">
                          <a:solidFill>
                            <a:schemeClr val="tx1"/>
                          </a:solidFill>
                          <a:latin typeface="+mn-lt"/>
                          <a:ea typeface="+mn-ea"/>
                          <a:cs typeface="+mn-cs"/>
                        </a:rPr>
                        <a:t> realignment of HR</a:t>
                      </a:r>
                      <a:r>
                        <a:rPr lang="en-ZA" sz="1400" b="0" kern="1200" dirty="0" smtClean="0">
                          <a:solidFill>
                            <a:schemeClr val="tx1"/>
                          </a:solidFill>
                          <a:latin typeface="+mn-lt"/>
                          <a:ea typeface="+mn-ea"/>
                          <a:cs typeface="+mn-cs"/>
                        </a:rPr>
                        <a:t> policies and procedures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1400" b="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mn-lt"/>
                          <a:ea typeface="+mn-ea"/>
                          <a:cs typeface="+mn-cs"/>
                        </a:rPr>
                        <a:t>Implement findings and</a:t>
                      </a:r>
                      <a:r>
                        <a:rPr lang="en-ZA" sz="1400" b="0" kern="1200" baseline="0" dirty="0" smtClean="0">
                          <a:solidFill>
                            <a:schemeClr val="tx1"/>
                          </a:solidFill>
                          <a:latin typeface="+mn-lt"/>
                          <a:ea typeface="+mn-ea"/>
                          <a:cs typeface="+mn-cs"/>
                        </a:rPr>
                        <a:t> recommendations of culture survey </a:t>
                      </a:r>
                      <a:endParaRPr lang="en-ZA" sz="1400" b="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1400" b="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1400" b="0"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Implementation of  realigned human resources policies and procedures.</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Monitor the implementation of culture survey  findings and recommendation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Monitor the implementation of realigned  HR policies and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Monitor the implementation of culture survey  findings and recommendation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Monitor the implementation of realigned  HR policies and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baseline="0" dirty="0" smtClean="0">
                          <a:solidFill>
                            <a:schemeClr val="tx1"/>
                          </a:solidFill>
                          <a:latin typeface="+mn-lt"/>
                          <a:ea typeface="+mn-ea"/>
                          <a:cs typeface="+mn-cs"/>
                        </a:rPr>
                        <a:t>Monitor the implementation of culture survey  findings and recommendation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CDC HR</a:t>
                      </a:r>
                      <a:endParaRPr lang="en-ZA" sz="1400" b="0" kern="1200" dirty="0">
                        <a:solidFill>
                          <a:schemeClr val="tx1"/>
                        </a:solidFill>
                        <a:latin typeface="+mn-lt"/>
                        <a:ea typeface="+mn-ea"/>
                        <a:cs typeface="+mn-cs"/>
                      </a:endParaRPr>
                    </a:p>
                  </a:txBody>
                  <a:tcPr>
                    <a:solidFill>
                      <a:schemeClr val="accent6">
                        <a:lumMod val="60000"/>
                        <a:lumOff val="40000"/>
                      </a:schemeClr>
                    </a:solidFill>
                  </a:tcPr>
                </a:tc>
              </a:tr>
              <a:tr h="2090029">
                <a:tc gridSpan="9">
                  <a:txBody>
                    <a:bodyPr/>
                    <a:lstStyle/>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a:t>
                      </a:r>
                      <a:endParaRPr lang="en-ZA" sz="1400" b="1" kern="1200" baseline="0" dirty="0" smtClean="0">
                        <a:solidFill>
                          <a:schemeClr val="tx1"/>
                        </a:solidFill>
                        <a:latin typeface="+mn-lt"/>
                        <a:ea typeface="+mn-ea"/>
                        <a:cs typeface="+mn-cs"/>
                      </a:endParaRPr>
                    </a:p>
                    <a:p>
                      <a:endParaRPr lang="en-ZA" sz="1400" b="1" kern="1200" baseline="0" dirty="0" smtClean="0">
                        <a:solidFill>
                          <a:schemeClr val="tx1"/>
                        </a:solidFill>
                        <a:latin typeface="+mn-lt"/>
                        <a:ea typeface="+mn-ea"/>
                        <a:cs typeface="+mn-cs"/>
                      </a:endParaRPr>
                    </a:p>
                    <a:p>
                      <a:r>
                        <a:rPr lang="en-ZA" sz="1400" b="0" kern="1200" baseline="0" dirty="0" smtClean="0">
                          <a:solidFill>
                            <a:schemeClr val="tx1"/>
                          </a:solidFill>
                          <a:latin typeface="+mn-lt"/>
                          <a:ea typeface="+mn-ea"/>
                          <a:cs typeface="+mn-cs"/>
                        </a:rPr>
                        <a:t>Creation of a conducive environment in which the official are able to practice and support the goals of the correctional system.</a:t>
                      </a: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92238404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31</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5" name="Table 24"/>
          <p:cNvGraphicFramePr>
            <a:graphicFrameLocks noGrp="1"/>
          </p:cNvGraphicFramePr>
          <p:nvPr>
            <p:extLst>
              <p:ext uri="{D42A27DB-BD31-4B8C-83A1-F6EECF244321}">
                <p14:modId xmlns:p14="http://schemas.microsoft.com/office/powerpoint/2010/main" val="138235162"/>
              </p:ext>
            </p:extLst>
          </p:nvPr>
        </p:nvGraphicFramePr>
        <p:xfrm>
          <a:off x="-2" y="1549396"/>
          <a:ext cx="9048048" cy="4796360"/>
        </p:xfrm>
        <a:graphic>
          <a:graphicData uri="http://schemas.openxmlformats.org/drawingml/2006/table">
            <a:tbl>
              <a:tblPr firstRow="1" bandRow="1">
                <a:tableStyleId>{5C22544A-7EE6-4342-B048-85BDC9FD1C3A}</a:tableStyleId>
              </a:tblPr>
              <a:tblGrid>
                <a:gridCol w="1131006"/>
                <a:gridCol w="1131006"/>
                <a:gridCol w="1131006"/>
                <a:gridCol w="1131006"/>
                <a:gridCol w="1131006"/>
                <a:gridCol w="1131006"/>
                <a:gridCol w="1131006"/>
                <a:gridCol w="1131006"/>
              </a:tblGrid>
              <a:tr h="1127671">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baseline="0" smtClean="0">
                          <a:solidFill>
                            <a:schemeClr val="tx1"/>
                          </a:solidFill>
                        </a:rPr>
                        <a:t>10 </a:t>
                      </a:r>
                      <a:r>
                        <a:rPr lang="en-ZA" sz="1400" baseline="0" dirty="0" smtClean="0">
                          <a:solidFill>
                            <a:schemeClr val="tx1"/>
                          </a:solidFill>
                        </a:rPr>
                        <a:t>year t</a:t>
                      </a:r>
                      <a:r>
                        <a:rPr lang="en-ZA" sz="1400" dirty="0" smtClean="0">
                          <a:solidFill>
                            <a:schemeClr val="tx1"/>
                          </a:solidFill>
                        </a:rPr>
                        <a:t>arget</a:t>
                      </a: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2026/2027</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2027/28</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2028/29</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2029/2030</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a:t>
                      </a:r>
                      <a:r>
                        <a:rPr lang="en-ZA" sz="1400" baseline="0" dirty="0" smtClean="0">
                          <a:solidFill>
                            <a:schemeClr val="tx1"/>
                          </a:solidFill>
                        </a:rPr>
                        <a:t> </a:t>
                      </a:r>
                    </a:p>
                    <a:p>
                      <a:r>
                        <a:rPr lang="en-ZA" sz="1400" baseline="0" dirty="0" smtClean="0">
                          <a:solidFill>
                            <a:schemeClr val="tx1"/>
                          </a:solidFill>
                        </a:rPr>
                        <a:t>2030/31</a:t>
                      </a:r>
                      <a:endParaRPr lang="en-ZA" sz="1400" dirty="0">
                        <a:solidFill>
                          <a:schemeClr val="tx1"/>
                        </a:solidFill>
                      </a:endParaRPr>
                    </a:p>
                  </a:txBody>
                  <a:tcPr>
                    <a:solidFill>
                      <a:schemeClr val="accent6">
                        <a:lumMod val="60000"/>
                        <a:lumOff val="40000"/>
                      </a:schemeClr>
                    </a:solidFill>
                  </a:tcPr>
                </a:tc>
              </a:tr>
              <a:tr h="226875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400" b="0" kern="1200" noProof="0" dirty="0" smtClean="0">
                          <a:solidFill>
                            <a:schemeClr val="tx1"/>
                          </a:solidFill>
                          <a:latin typeface="+mn-lt"/>
                          <a:ea typeface="+mn-ea"/>
                          <a:cs typeface="+mn-cs"/>
                        </a:rPr>
                        <a:t>Ensure ideal correctional environment</a:t>
                      </a:r>
                      <a:endParaRPr lang="en-ZA" sz="1400" b="0" kern="1200" noProof="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mn-lt"/>
                          <a:ea typeface="+mn-ea"/>
                          <a:cs typeface="+mn-cs"/>
                        </a:rPr>
                        <a:t>Trained officials in ethics and integrity framework</a:t>
                      </a: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Officials trained on ethics and integrity framework(no budget)</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Master trainers trained on ethics and integrity framework</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Officials trained on ethics and integrity framework</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Officials trained on ethics and integrity framework</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Officials trained on ethics and integrity framework</a:t>
                      </a:r>
                      <a:endParaRPr lang="en-ZA" sz="14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lang="en-ZA" sz="1400" b="0" kern="1200" dirty="0" smtClean="0">
                          <a:solidFill>
                            <a:schemeClr val="tx1"/>
                          </a:solidFill>
                          <a:latin typeface="+mn-lt"/>
                          <a:ea typeface="+mn-ea"/>
                          <a:cs typeface="+mn-cs"/>
                        </a:rPr>
                        <a:t>HRD</a:t>
                      </a:r>
                    </a:p>
                    <a:p>
                      <a:r>
                        <a:rPr lang="en-ZA" sz="1400" b="0" kern="1200" dirty="0" smtClean="0">
                          <a:solidFill>
                            <a:schemeClr val="tx1"/>
                          </a:solidFill>
                          <a:latin typeface="+mn-lt"/>
                          <a:ea typeface="+mn-ea"/>
                          <a:cs typeface="+mn-cs"/>
                        </a:rPr>
                        <a:t>DIU</a:t>
                      </a:r>
                      <a:endParaRPr lang="en-ZA" sz="1400" b="0" kern="1200" dirty="0">
                        <a:solidFill>
                          <a:schemeClr val="tx1"/>
                        </a:solidFill>
                        <a:latin typeface="+mn-lt"/>
                        <a:ea typeface="+mn-ea"/>
                        <a:cs typeface="+mn-cs"/>
                      </a:endParaRPr>
                    </a:p>
                  </a:txBody>
                  <a:tcPr>
                    <a:solidFill>
                      <a:schemeClr val="accent6">
                        <a:lumMod val="60000"/>
                        <a:lumOff val="40000"/>
                      </a:schemeClr>
                    </a:solidFill>
                  </a:tcPr>
                </a:tc>
              </a:tr>
              <a:tr h="1399930">
                <a:tc gridSpan="8">
                  <a:txBody>
                    <a:bodyPr/>
                    <a:lstStyle/>
                    <a:p>
                      <a:r>
                        <a:rPr lang="en-ZA" sz="1400" b="1" kern="1200" dirty="0" smtClean="0">
                          <a:solidFill>
                            <a:schemeClr val="tx1"/>
                          </a:solidFill>
                          <a:latin typeface="+mn-lt"/>
                          <a:ea typeface="+mn-ea"/>
                          <a:cs typeface="+mn-cs"/>
                        </a:rPr>
                        <a:t>Expected results</a:t>
                      </a:r>
                      <a:r>
                        <a:rPr lang="en-ZA" sz="1400" b="1" kern="1200" baseline="0" dirty="0" smtClean="0">
                          <a:solidFill>
                            <a:schemeClr val="tx1"/>
                          </a:solidFill>
                          <a:latin typeface="+mn-lt"/>
                          <a:ea typeface="+mn-ea"/>
                          <a:cs typeface="+mn-cs"/>
                        </a:rPr>
                        <a:t> of the strategic intent</a:t>
                      </a:r>
                      <a:r>
                        <a:rPr lang="en-ZA" sz="1400" b="1" kern="1200" dirty="0" smtClean="0">
                          <a:solidFill>
                            <a:schemeClr val="tx1"/>
                          </a:solidFill>
                          <a:latin typeface="+mn-lt"/>
                          <a:ea typeface="+mn-ea"/>
                          <a:cs typeface="+mn-cs"/>
                        </a:rPr>
                        <a:t>:</a:t>
                      </a:r>
                    </a:p>
                    <a:p>
                      <a:endParaRPr lang="en-ZA" sz="1400" b="1" kern="1200" baseline="0" dirty="0" smtClean="0">
                        <a:solidFill>
                          <a:schemeClr val="tx1"/>
                        </a:solidFill>
                        <a:latin typeface="+mn-lt"/>
                        <a:ea typeface="+mn-ea"/>
                        <a:cs typeface="+mn-cs"/>
                      </a:endParaRPr>
                    </a:p>
                    <a:p>
                      <a:pPr marL="285750" indent="-285750">
                        <a:buFont typeface="Arial" pitchFamily="34" charset="0"/>
                        <a:buChar char="•"/>
                      </a:pPr>
                      <a:r>
                        <a:rPr lang="en-US" sz="1400" dirty="0" smtClean="0"/>
                        <a:t>To comply with regulatory guidelines</a:t>
                      </a:r>
                      <a:r>
                        <a:rPr lang="en-US" sz="1400" baseline="0" dirty="0" smtClean="0"/>
                        <a:t> and</a:t>
                      </a:r>
                      <a:r>
                        <a:rPr lang="en-US" sz="1400" dirty="0" smtClean="0"/>
                        <a:t> influence  employee behavior, </a:t>
                      </a:r>
                    </a:p>
                    <a:p>
                      <a:pPr marL="285750" indent="-285750">
                        <a:buFont typeface="Arial" pitchFamily="34" charset="0"/>
                        <a:buChar char="•"/>
                      </a:pPr>
                      <a:r>
                        <a:rPr lang="en-US" sz="1400" dirty="0" smtClean="0"/>
                        <a:t>To</a:t>
                      </a:r>
                      <a:r>
                        <a:rPr lang="en-US" sz="1400" baseline="0" dirty="0" smtClean="0"/>
                        <a:t> </a:t>
                      </a:r>
                      <a:r>
                        <a:rPr lang="en-US" sz="1400" dirty="0" smtClean="0"/>
                        <a:t>educe the risk of ethics and  violations, both intentional and unintentional</a:t>
                      </a:r>
                      <a:endParaRPr lang="en-ZA" sz="1400" b="1" kern="1200" dirty="0" smtClean="0">
                        <a:solidFill>
                          <a:schemeClr val="lt1"/>
                        </a:solidFill>
                        <a:latin typeface="+mn-lt"/>
                        <a:ea typeface="+mn-ea"/>
                        <a:cs typeface="+mn-cs"/>
                      </a:endParaRPr>
                    </a:p>
                    <a:p>
                      <a:endParaRPr lang="en-ZA" sz="1400" b="1" kern="1200" baseline="0" dirty="0" smtClean="0">
                        <a:solidFill>
                          <a:schemeClr val="tx1"/>
                        </a:solidFill>
                        <a:latin typeface="+mn-lt"/>
                        <a:ea typeface="+mn-ea"/>
                        <a:cs typeface="+mn-cs"/>
                      </a:endParaRP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14323322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32</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4" name="Table 23"/>
          <p:cNvGraphicFramePr>
            <a:graphicFrameLocks noGrp="1"/>
          </p:cNvGraphicFramePr>
          <p:nvPr>
            <p:extLst>
              <p:ext uri="{D42A27DB-BD31-4B8C-83A1-F6EECF244321}">
                <p14:modId xmlns:p14="http://schemas.microsoft.com/office/powerpoint/2010/main" val="1033349623"/>
              </p:ext>
            </p:extLst>
          </p:nvPr>
        </p:nvGraphicFramePr>
        <p:xfrm>
          <a:off x="119920" y="1272262"/>
          <a:ext cx="9024080" cy="5094146"/>
        </p:xfrm>
        <a:graphic>
          <a:graphicData uri="http://schemas.openxmlformats.org/drawingml/2006/table">
            <a:tbl>
              <a:tblPr firstRow="1" bandRow="1">
                <a:tableStyleId>{5C22544A-7EE6-4342-B048-85BDC9FD1C3A}</a:tableStyleId>
              </a:tblPr>
              <a:tblGrid>
                <a:gridCol w="937915"/>
                <a:gridCol w="1021977"/>
                <a:gridCol w="1326776"/>
                <a:gridCol w="1495451"/>
                <a:gridCol w="1062708"/>
                <a:gridCol w="923233"/>
                <a:gridCol w="1128010"/>
                <a:gridCol w="1128010"/>
              </a:tblGrid>
              <a:tr h="694623">
                <a:tc>
                  <a:txBody>
                    <a:bodyPr/>
                    <a:lstStyle/>
                    <a:p>
                      <a:r>
                        <a:rPr lang="en-ZA" sz="1400" dirty="0" smtClean="0">
                          <a:solidFill>
                            <a:schemeClr val="tx1"/>
                          </a:solidFill>
                        </a:rPr>
                        <a:t>Strategic Intent</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Strategic measure</a:t>
                      </a:r>
                      <a:endParaRPr lang="en-ZA" sz="1400" dirty="0">
                        <a:solidFill>
                          <a:schemeClr val="tx1"/>
                        </a:solidFill>
                      </a:endParaRPr>
                    </a:p>
                  </a:txBody>
                  <a:tcPr>
                    <a:solidFill>
                      <a:schemeClr val="accent6">
                        <a:lumMod val="60000"/>
                        <a:lumOff val="40000"/>
                      </a:schemeClr>
                    </a:solidFill>
                  </a:tcPr>
                </a:tc>
                <a:tc>
                  <a:txBody>
                    <a:bodyPr/>
                    <a:lstStyle/>
                    <a:p>
                      <a:r>
                        <a:rPr lang="en-ZA" sz="1400" baseline="0" smtClean="0">
                          <a:solidFill>
                            <a:schemeClr val="tx1"/>
                          </a:solidFill>
                        </a:rPr>
                        <a:t>10 </a:t>
                      </a:r>
                      <a:r>
                        <a:rPr lang="en-ZA" sz="1400" baseline="0" dirty="0" smtClean="0">
                          <a:solidFill>
                            <a:schemeClr val="tx1"/>
                          </a:solidFill>
                        </a:rPr>
                        <a:t>year t</a:t>
                      </a:r>
                      <a:r>
                        <a:rPr lang="en-ZA" sz="1400" dirty="0" smtClean="0">
                          <a:solidFill>
                            <a:schemeClr val="tx1"/>
                          </a:solidFill>
                        </a:rPr>
                        <a:t>arget</a:t>
                      </a: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2026/2027</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2027/28</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2028/29</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 </a:t>
                      </a:r>
                    </a:p>
                    <a:p>
                      <a:r>
                        <a:rPr lang="en-ZA" sz="1400" dirty="0" smtClean="0">
                          <a:solidFill>
                            <a:schemeClr val="tx1"/>
                          </a:solidFill>
                        </a:rPr>
                        <a:t>2029/2030</a:t>
                      </a:r>
                      <a:endParaRPr lang="en-ZA" sz="1400" dirty="0">
                        <a:solidFill>
                          <a:schemeClr val="tx1"/>
                        </a:solidFill>
                      </a:endParaRPr>
                    </a:p>
                  </a:txBody>
                  <a:tcPr>
                    <a:solidFill>
                      <a:schemeClr val="accent6">
                        <a:lumMod val="60000"/>
                        <a:lumOff val="40000"/>
                      </a:schemeClr>
                    </a:solidFill>
                  </a:tcPr>
                </a:tc>
                <a:tc>
                  <a:txBody>
                    <a:bodyPr/>
                    <a:lstStyle/>
                    <a:p>
                      <a:r>
                        <a:rPr lang="en-ZA" sz="1400" dirty="0" smtClean="0">
                          <a:solidFill>
                            <a:schemeClr val="tx1"/>
                          </a:solidFill>
                        </a:rPr>
                        <a:t>Year</a:t>
                      </a:r>
                      <a:r>
                        <a:rPr lang="en-ZA" sz="1400" baseline="0" dirty="0" smtClean="0">
                          <a:solidFill>
                            <a:schemeClr val="tx1"/>
                          </a:solidFill>
                        </a:rPr>
                        <a:t> </a:t>
                      </a:r>
                    </a:p>
                    <a:p>
                      <a:r>
                        <a:rPr lang="en-ZA" sz="1400" baseline="0" dirty="0" smtClean="0">
                          <a:solidFill>
                            <a:schemeClr val="tx1"/>
                          </a:solidFill>
                        </a:rPr>
                        <a:t>2030/31</a:t>
                      </a:r>
                      <a:endParaRPr lang="en-ZA" sz="1400" dirty="0">
                        <a:solidFill>
                          <a:schemeClr val="tx1"/>
                        </a:solidFill>
                      </a:endParaRPr>
                    </a:p>
                  </a:txBody>
                  <a:tcPr>
                    <a:solidFill>
                      <a:schemeClr val="accent6">
                        <a:lumMod val="60000"/>
                        <a:lumOff val="40000"/>
                      </a:schemeClr>
                    </a:solidFill>
                  </a:tcPr>
                </a:tc>
              </a:tr>
              <a:tr h="301500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500" b="0" kern="1200" noProof="0" dirty="0" smtClean="0">
                          <a:solidFill>
                            <a:schemeClr val="tx1"/>
                          </a:solidFill>
                          <a:latin typeface="+mn-lt"/>
                          <a:ea typeface="+mn-ea"/>
                          <a:cs typeface="+mn-cs"/>
                        </a:rPr>
                        <a:t>Professionalization</a:t>
                      </a:r>
                      <a:r>
                        <a:rPr lang="en-ZA" sz="1500" b="0" kern="1200" baseline="0" noProof="0" dirty="0" smtClean="0">
                          <a:solidFill>
                            <a:schemeClr val="tx1"/>
                          </a:solidFill>
                          <a:latin typeface="+mn-lt"/>
                          <a:ea typeface="+mn-ea"/>
                          <a:cs typeface="+mn-cs"/>
                        </a:rPr>
                        <a:t> of corrections</a:t>
                      </a:r>
                      <a:endParaRPr lang="en-ZA" sz="1500" b="0" kern="1200" noProof="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mn-lt"/>
                          <a:ea typeface="+mn-ea"/>
                          <a:cs typeface="+mn-cs"/>
                        </a:rPr>
                        <a:t>Approved Professional council for Corrections</a:t>
                      </a:r>
                    </a:p>
                  </a:txBody>
                  <a:tcPr>
                    <a:solidFill>
                      <a:schemeClr val="accent6">
                        <a:lumMod val="60000"/>
                        <a:lumOff val="40000"/>
                      </a:schemeClr>
                    </a:solidFill>
                  </a:tcPr>
                </a:tc>
                <a:tc>
                  <a:txBody>
                    <a:bodyPr/>
                    <a:lstStyle/>
                    <a:p>
                      <a:r>
                        <a:rPr lang="en-ZA" sz="1500" b="0" kern="1200" dirty="0" smtClean="0">
                          <a:solidFill>
                            <a:schemeClr val="tx1"/>
                          </a:solidFill>
                          <a:latin typeface="+mn-lt"/>
                          <a:ea typeface="+mn-ea"/>
                          <a:cs typeface="+mn-cs"/>
                        </a:rPr>
                        <a:t>Interim</a:t>
                      </a:r>
                      <a:r>
                        <a:rPr lang="en-ZA" sz="1500" b="0" kern="1200" baseline="0" dirty="0" smtClean="0">
                          <a:solidFill>
                            <a:schemeClr val="tx1"/>
                          </a:solidFill>
                          <a:latin typeface="+mn-lt"/>
                          <a:ea typeface="+mn-ea"/>
                          <a:cs typeface="+mn-cs"/>
                        </a:rPr>
                        <a:t> structure for Professional Council implemented.</a:t>
                      </a:r>
                    </a:p>
                    <a:p>
                      <a:endParaRPr lang="en-ZA" sz="1500" b="0" kern="1200" baseline="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Draft </a:t>
                      </a:r>
                      <a:r>
                        <a:rPr lang="en-ZA" sz="1500" b="0" kern="1200" baseline="0" dirty="0" smtClean="0">
                          <a:solidFill>
                            <a:schemeClr val="tx1"/>
                          </a:solidFill>
                          <a:latin typeface="+mn-lt"/>
                          <a:ea typeface="+mn-ea"/>
                          <a:cs typeface="+mn-cs"/>
                        </a:rPr>
                        <a:t> legislation to Parliament for approval</a:t>
                      </a:r>
                      <a:endParaRPr lang="en-ZA" sz="1500" b="0" kern="1200" dirty="0" smtClean="0">
                        <a:solidFill>
                          <a:schemeClr val="tx1"/>
                        </a:solidFill>
                        <a:latin typeface="+mn-lt"/>
                        <a:ea typeface="+mn-ea"/>
                        <a:cs typeface="+mn-cs"/>
                      </a:endParaRPr>
                    </a:p>
                    <a:p>
                      <a:endParaRPr lang="en-ZA" sz="1500" b="0" kern="1200" dirty="0" smtClean="0">
                        <a:solidFill>
                          <a:schemeClr val="tx1"/>
                        </a:solidFill>
                        <a:latin typeface="+mn-lt"/>
                        <a:ea typeface="+mn-ea"/>
                        <a:cs typeface="+mn-cs"/>
                      </a:endParaRPr>
                    </a:p>
                    <a:p>
                      <a:endParaRPr lang="en-ZA" sz="1500" b="0" kern="1200" dirty="0" smtClean="0">
                        <a:solidFill>
                          <a:schemeClr val="tx1"/>
                        </a:solidFill>
                        <a:latin typeface="+mn-lt"/>
                        <a:ea typeface="+mn-ea"/>
                        <a:cs typeface="+mn-cs"/>
                      </a:endParaRPr>
                    </a:p>
                    <a:p>
                      <a:endParaRPr lang="en-ZA" sz="1500" b="0" kern="1200" baseline="0" dirty="0" smtClean="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500" b="0" kern="1200" dirty="0" smtClean="0">
                          <a:solidFill>
                            <a:schemeClr val="tx1"/>
                          </a:solidFill>
                          <a:latin typeface="+mn-lt"/>
                          <a:ea typeface="+mn-ea"/>
                          <a:cs typeface="+mn-cs"/>
                        </a:rPr>
                        <a:t>Bill submitted to state law advisors for certification</a:t>
                      </a:r>
                    </a:p>
                    <a:p>
                      <a:endParaRPr lang="en-ZA" sz="1500" b="0" kern="1200" dirty="0">
                        <a:solidFill>
                          <a:schemeClr val="tx1"/>
                        </a:solidFill>
                        <a:latin typeface="+mn-lt"/>
                        <a:ea typeface="+mn-ea"/>
                        <a:cs typeface="+mn-cs"/>
                      </a:endParaRPr>
                    </a:p>
                  </a:txBody>
                  <a:tcPr>
                    <a:solidFill>
                      <a:schemeClr val="accent6">
                        <a:lumMod val="60000"/>
                        <a:lumOff val="40000"/>
                      </a:schemeClr>
                    </a:solidFill>
                  </a:tcPr>
                </a:tc>
                <a:tc>
                  <a:txBody>
                    <a:bodyPr/>
                    <a:lstStyle/>
                    <a:p>
                      <a:r>
                        <a:rPr kumimoji="0" lang="en-ZA" sz="1500" b="0" i="0" u="none" strike="noStrike" kern="1200" cap="none" spc="0" normalizeH="0" baseline="0" noProof="0" dirty="0" smtClean="0">
                          <a:ln>
                            <a:noFill/>
                          </a:ln>
                          <a:solidFill>
                            <a:schemeClr val="tx1"/>
                          </a:solidFill>
                          <a:effectLst/>
                          <a:uLnTx/>
                          <a:uFillTx/>
                          <a:latin typeface="+mn-lt"/>
                          <a:ea typeface="+mn-ea"/>
                          <a:cs typeface="+mn-cs"/>
                        </a:rPr>
                        <a:t>Professional council established </a:t>
                      </a:r>
                      <a:endParaRPr lang="en-ZA" sz="1500" b="0" kern="1200" dirty="0">
                        <a:solidFill>
                          <a:schemeClr val="tx1"/>
                        </a:solidFill>
                        <a:latin typeface="+mn-lt"/>
                        <a:ea typeface="+mn-ea"/>
                        <a:cs typeface="+mn-cs"/>
                      </a:endParaRP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mn-lt"/>
                          <a:ea typeface="+mn-ea"/>
                          <a:cs typeface="+mn-cs"/>
                        </a:rPr>
                        <a:t>Professional council established </a:t>
                      </a:r>
                      <a:endParaRPr lang="en-ZA" sz="15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500" b="0" kern="1200" dirty="0" smtClean="0">
                        <a:solidFill>
                          <a:schemeClr val="tx1"/>
                        </a:solidFill>
                        <a:latin typeface="+mn-lt"/>
                        <a:ea typeface="+mn-ea"/>
                        <a:cs typeface="+mn-cs"/>
                      </a:endParaRPr>
                    </a:p>
                  </a:txBody>
                  <a:tcPr>
                    <a:solidFill>
                      <a:schemeClr val="accent6">
                        <a:lumMod val="60000"/>
                        <a:lumOff val="40000"/>
                      </a:schemeClr>
                    </a:solidFill>
                  </a:tcPr>
                </a:tc>
                <a:tc>
                  <a:txBody>
                    <a:bodyPr/>
                    <a:lstStyle/>
                    <a:p>
                      <a:r>
                        <a:rPr lang="en-ZA" sz="1500" b="0" kern="1200" dirty="0" smtClean="0">
                          <a:solidFill>
                            <a:schemeClr val="tx1"/>
                          </a:solidFill>
                          <a:latin typeface="+mn-lt"/>
                          <a:ea typeface="+mn-ea"/>
                          <a:cs typeface="+mn-cs"/>
                        </a:rPr>
                        <a:t>HRD</a:t>
                      </a:r>
                    </a:p>
                    <a:p>
                      <a:r>
                        <a:rPr lang="en-ZA" sz="1500" b="0" kern="1200" dirty="0" smtClean="0">
                          <a:solidFill>
                            <a:schemeClr val="tx1"/>
                          </a:solidFill>
                          <a:latin typeface="+mn-lt"/>
                          <a:ea typeface="+mn-ea"/>
                          <a:cs typeface="+mn-cs"/>
                        </a:rPr>
                        <a:t>DC: Legal Services</a:t>
                      </a:r>
                      <a:endParaRPr lang="en-ZA" sz="1500" b="0" kern="1200" dirty="0">
                        <a:solidFill>
                          <a:schemeClr val="tx1"/>
                        </a:solidFill>
                        <a:latin typeface="+mn-lt"/>
                        <a:ea typeface="+mn-ea"/>
                        <a:cs typeface="+mn-cs"/>
                      </a:endParaRPr>
                    </a:p>
                  </a:txBody>
                  <a:tcPr>
                    <a:solidFill>
                      <a:schemeClr val="accent6">
                        <a:lumMod val="60000"/>
                        <a:lumOff val="40000"/>
                      </a:schemeClr>
                    </a:solidFill>
                  </a:tcPr>
                </a:tc>
              </a:tr>
              <a:tr h="1384516">
                <a:tc gridSpan="8">
                  <a:txBody>
                    <a:bodyPr/>
                    <a:lstStyle/>
                    <a:p>
                      <a:r>
                        <a:rPr lang="en-ZA" sz="1500" b="1" kern="1200" dirty="0" smtClean="0">
                          <a:solidFill>
                            <a:schemeClr val="tx1"/>
                          </a:solidFill>
                          <a:latin typeface="+mn-lt"/>
                          <a:ea typeface="+mn-ea"/>
                          <a:cs typeface="+mn-cs"/>
                        </a:rPr>
                        <a:t>Expected results</a:t>
                      </a:r>
                      <a:r>
                        <a:rPr lang="en-ZA" sz="1500" b="1" kern="1200" baseline="0" dirty="0" smtClean="0">
                          <a:solidFill>
                            <a:schemeClr val="tx1"/>
                          </a:solidFill>
                          <a:latin typeface="+mn-lt"/>
                          <a:ea typeface="+mn-ea"/>
                          <a:cs typeface="+mn-cs"/>
                        </a:rPr>
                        <a:t> of the strategic intent</a:t>
                      </a:r>
                      <a:r>
                        <a:rPr lang="en-ZA" sz="1500" b="1" kern="1200" dirty="0" smtClean="0">
                          <a:solidFill>
                            <a:schemeClr val="tx1"/>
                          </a:solidFill>
                          <a:latin typeface="+mn-lt"/>
                          <a:ea typeface="+mn-ea"/>
                          <a:cs typeface="+mn-cs"/>
                        </a:rPr>
                        <a:t>: </a:t>
                      </a:r>
                    </a:p>
                    <a:p>
                      <a:pPr marL="285750" indent="-285750">
                        <a:buFont typeface="Arial" pitchFamily="34" charset="0"/>
                        <a:buChar char="•"/>
                      </a:pPr>
                      <a:r>
                        <a:rPr lang="en-US" sz="1500" kern="1200" dirty="0" smtClean="0">
                          <a:solidFill>
                            <a:schemeClr val="dk1"/>
                          </a:solidFill>
                          <a:effectLst/>
                          <a:latin typeface="+mn-lt"/>
                          <a:ea typeface="+mn-ea"/>
                          <a:cs typeface="+mn-cs"/>
                        </a:rPr>
                        <a:t>To professionalize the public service and improve the quality of service delivery.</a:t>
                      </a:r>
                    </a:p>
                    <a:p>
                      <a:pPr marL="0" indent="0">
                        <a:buFont typeface="Arial" pitchFamily="34" charset="0"/>
                        <a:buNone/>
                      </a:pPr>
                      <a:endParaRPr lang="en-US" sz="1500" kern="1200" dirty="0" smtClean="0">
                        <a:solidFill>
                          <a:schemeClr val="dk1"/>
                        </a:solidFill>
                        <a:effectLst/>
                        <a:latin typeface="+mn-lt"/>
                        <a:ea typeface="+mn-ea"/>
                        <a:cs typeface="+mn-cs"/>
                      </a:endParaRPr>
                    </a:p>
                    <a:p>
                      <a:pPr marL="285750" indent="-285750">
                        <a:buFont typeface="Arial" pitchFamily="34" charset="0"/>
                        <a:buChar char="•"/>
                      </a:pPr>
                      <a:r>
                        <a:rPr lang="en-US" sz="1500" kern="1200" dirty="0" smtClean="0">
                          <a:solidFill>
                            <a:schemeClr val="dk1"/>
                          </a:solidFill>
                          <a:effectLst/>
                          <a:latin typeface="+mn-lt"/>
                          <a:ea typeface="+mn-ea"/>
                          <a:cs typeface="+mn-cs"/>
                        </a:rPr>
                        <a:t>To produce competent correctional officials through effective registration and continuous professional development</a:t>
                      </a:r>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6208450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33</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3" name="Diagram 22"/>
          <p:cNvGraphicFramePr/>
          <p:nvPr>
            <p:extLst/>
          </p:nvPr>
        </p:nvGraphicFramePr>
        <p:xfrm>
          <a:off x="533400" y="1817510"/>
          <a:ext cx="8280400" cy="4154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662687" y="1141722"/>
            <a:ext cx="3641510" cy="523220"/>
          </a:xfrm>
          <a:prstGeom prst="rect">
            <a:avLst/>
          </a:prstGeom>
        </p:spPr>
        <p:txBody>
          <a:bodyPr wrap="none">
            <a:spAutoFit/>
          </a:bodyPr>
          <a:lstStyle/>
          <a:p>
            <a:pPr lvl="0" algn="ctr"/>
            <a:r>
              <a:rPr lang="en-US" sz="2800" b="1" dirty="0">
                <a:solidFill>
                  <a:srgbClr val="00B050"/>
                </a:solidFill>
                <a:latin typeface="Calibri"/>
              </a:rPr>
              <a:t>50 Year Strategic Intent</a:t>
            </a:r>
            <a:endParaRPr lang="en-ZA" sz="2800" b="1" dirty="0">
              <a:solidFill>
                <a:prstClr val="black"/>
              </a:solidFill>
              <a:latin typeface="Calibri"/>
            </a:endParaRPr>
          </a:p>
        </p:txBody>
      </p:sp>
    </p:spTree>
    <p:extLst>
      <p:ext uri="{BB962C8B-B14F-4D97-AF65-F5344CB8AC3E}">
        <p14:creationId xmlns:p14="http://schemas.microsoft.com/office/powerpoint/2010/main" val="159081147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2072424-5D56-4214-9B0E-115C1E9D580C}"/>
              </a:ext>
            </a:extLst>
          </p:cNvPr>
          <p:cNvSpPr/>
          <p:nvPr/>
        </p:nvSpPr>
        <p:spPr>
          <a:xfrm>
            <a:off x="875211" y="641464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 xmlns:a16="http://schemas.microsoft.com/office/drawing/2014/main" id="{A267B5F5-F106-4972-8869-9423FCCF1CC0}"/>
              </a:ext>
            </a:extLst>
          </p:cNvPr>
          <p:cNvSpPr>
            <a:spLocks noGrp="1"/>
          </p:cNvSpPr>
          <p:nvPr>
            <p:ph type="sldNum" sz="quarter" idx="12"/>
          </p:nvPr>
        </p:nvSpPr>
        <p:spPr>
          <a:xfrm>
            <a:off x="310243" y="6345756"/>
            <a:ext cx="499655" cy="273844"/>
          </a:xfrm>
        </p:spPr>
        <p:txBody>
          <a:bodyPr/>
          <a:lstStyle/>
          <a:p>
            <a:pPr algn="ctr"/>
            <a:fld id="{7E672E3D-61E0-450A-AD62-EE98E486015F}" type="slidenum">
              <a:rPr lang="en-US" smtClean="0">
                <a:solidFill>
                  <a:prstClr val="black">
                    <a:lumMod val="85000"/>
                    <a:lumOff val="15000"/>
                  </a:prstClr>
                </a:solidFill>
              </a:rPr>
              <a:pPr algn="ctr"/>
              <a:t>34</a:t>
            </a:fld>
            <a:endParaRPr lang="en-US" dirty="0">
              <a:solidFill>
                <a:prstClr val="black">
                  <a:lumMod val="85000"/>
                  <a:lumOff val="15000"/>
                </a:prstClr>
              </a:solidFill>
            </a:endParaRPr>
          </a:p>
        </p:txBody>
      </p:sp>
      <p:sp>
        <p:nvSpPr>
          <p:cNvPr id="6" name="Rectangle 5">
            <a:extLst>
              <a:ext uri="{FF2B5EF4-FFF2-40B4-BE49-F238E27FC236}">
                <a16:creationId xmlns="" xmlns:a16="http://schemas.microsoft.com/office/drawing/2014/main" id="{4A4CCC08-A329-477A-B80B-2665F19C7039}"/>
              </a:ext>
            </a:extLst>
          </p:cNvPr>
          <p:cNvSpPr/>
          <p:nvPr/>
        </p:nvSpPr>
        <p:spPr>
          <a:xfrm>
            <a:off x="8450308" y="641464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 xmlns:a16="http://schemas.microsoft.com/office/drawing/2014/main"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 xmlns:a16="http://schemas.microsoft.com/office/drawing/2014/main"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 xmlns:a16="http://schemas.microsoft.com/office/drawing/2014/main"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 xmlns:a16="http://schemas.microsoft.com/office/drawing/2014/main"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 xmlns:a16="http://schemas.microsoft.com/office/drawing/2014/main"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 xmlns:a16="http://schemas.microsoft.com/office/drawing/2014/main"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 xmlns:a16="http://schemas.microsoft.com/office/drawing/2014/main"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 xmlns:a16="http://schemas.microsoft.com/office/drawing/2014/main"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 xmlns:a16="http://schemas.microsoft.com/office/drawing/2014/main"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 xmlns:a16="http://schemas.microsoft.com/office/drawing/2014/main"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 xmlns:a16="http://schemas.microsoft.com/office/drawing/2014/main"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 xmlns:a16="http://schemas.microsoft.com/office/drawing/2014/main"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 xmlns:a16="http://schemas.microsoft.com/office/drawing/2014/main"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 xmlns:a16="http://schemas.microsoft.com/office/drawing/2014/main"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 xmlns:a16="http://schemas.microsoft.com/office/drawing/2014/main"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INTENDED OUTCOMES OF THE STRATEGY</a:t>
              </a:r>
              <a:endParaRPr lang="en-ZA" sz="3600" b="1" dirty="0"/>
            </a:p>
          </p:txBody>
        </p:sp>
      </p:grpSp>
      <p:graphicFrame>
        <p:nvGraphicFramePr>
          <p:cNvPr id="23" name="Table 22"/>
          <p:cNvGraphicFramePr>
            <a:graphicFrameLocks noGrp="1"/>
          </p:cNvGraphicFramePr>
          <p:nvPr>
            <p:extLst>
              <p:ext uri="{D42A27DB-BD31-4B8C-83A1-F6EECF244321}">
                <p14:modId xmlns:p14="http://schemas.microsoft.com/office/powerpoint/2010/main" val="4060908756"/>
              </p:ext>
            </p:extLst>
          </p:nvPr>
        </p:nvGraphicFramePr>
        <p:xfrm>
          <a:off x="244131" y="1714500"/>
          <a:ext cx="8655738" cy="4492854"/>
        </p:xfrm>
        <a:graphic>
          <a:graphicData uri="http://schemas.openxmlformats.org/drawingml/2006/table">
            <a:tbl>
              <a:tblPr firstRow="1" bandRow="1"/>
              <a:tblGrid>
                <a:gridCol w="1442623"/>
                <a:gridCol w="1442623"/>
                <a:gridCol w="1442623"/>
                <a:gridCol w="1442623"/>
                <a:gridCol w="1442623"/>
                <a:gridCol w="1442623"/>
              </a:tblGrid>
              <a:tr h="743814">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Strategic Intent</a:t>
                      </a:r>
                      <a:endParaRPr lang="en-ZA"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Strategic measure</a:t>
                      </a:r>
                      <a:endParaRPr lang="en-ZA"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50</a:t>
                      </a:r>
                      <a:r>
                        <a:rPr lang="en-ZA" sz="1800" baseline="0" dirty="0" smtClean="0">
                          <a:solidFill>
                            <a:schemeClr val="tx1"/>
                          </a:solidFill>
                        </a:rPr>
                        <a:t> year t</a:t>
                      </a:r>
                      <a:r>
                        <a:rPr lang="en-ZA" sz="1800" dirty="0" smtClean="0">
                          <a:solidFill>
                            <a:schemeClr val="tx1"/>
                          </a:solidFill>
                        </a:rPr>
                        <a: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Year 20</a:t>
                      </a:r>
                      <a:endParaRPr lang="en-ZA"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Year 10</a:t>
                      </a:r>
                      <a:endParaRPr lang="en-ZA"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dirty="0" smtClean="0">
                          <a:solidFill>
                            <a:schemeClr val="tx1"/>
                          </a:solidFill>
                        </a:rPr>
                        <a:t>Responsible</a:t>
                      </a:r>
                      <a:r>
                        <a:rPr lang="en-ZA" sz="1800" baseline="0" dirty="0" smtClean="0">
                          <a:solidFill>
                            <a:schemeClr val="tx1"/>
                          </a:solidFill>
                        </a:rPr>
                        <a:t> Pillar</a:t>
                      </a:r>
                      <a:endParaRPr lang="en-ZA"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496478">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ZA" sz="1800" b="0" kern="1200" noProof="0" dirty="0" smtClean="0">
                          <a:solidFill>
                            <a:schemeClr val="tx1"/>
                          </a:solidFill>
                          <a:latin typeface="+mn-lt"/>
                          <a:ea typeface="+mn-ea"/>
                          <a:cs typeface="+mn-cs"/>
                        </a:rPr>
                        <a:t>African University of Corrections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dirty="0" smtClean="0">
                          <a:solidFill>
                            <a:schemeClr val="tx1"/>
                          </a:solidFill>
                          <a:latin typeface="+mn-lt"/>
                          <a:ea typeface="+mn-ea"/>
                          <a:cs typeface="+mn-cs"/>
                        </a:rPr>
                        <a:t>African University established</a:t>
                      </a:r>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dirty="0" smtClean="0">
                          <a:solidFill>
                            <a:schemeClr val="tx1"/>
                          </a:solidFill>
                          <a:latin typeface="+mn-lt"/>
                          <a:ea typeface="+mn-ea"/>
                          <a:cs typeface="+mn-cs"/>
                        </a:rPr>
                        <a:t>Established university</a:t>
                      </a:r>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dirty="0" smtClean="0">
                          <a:solidFill>
                            <a:schemeClr val="tx1"/>
                          </a:solidFill>
                          <a:latin typeface="+mn-lt"/>
                          <a:ea typeface="+mn-ea"/>
                          <a:cs typeface="+mn-cs"/>
                        </a:rPr>
                        <a:t>Installation of the</a:t>
                      </a:r>
                      <a:r>
                        <a:rPr lang="en-ZA" sz="1800" b="0" kern="1200" baseline="0" dirty="0" smtClean="0">
                          <a:solidFill>
                            <a:schemeClr val="tx1"/>
                          </a:solidFill>
                          <a:latin typeface="+mn-lt"/>
                          <a:ea typeface="+mn-ea"/>
                          <a:cs typeface="+mn-cs"/>
                        </a:rPr>
                        <a:t> university(funding, partnerships </a:t>
                      </a:r>
                      <a:r>
                        <a:rPr lang="en-ZA" sz="1800" b="0" kern="1200" baseline="0" dirty="0" err="1" smtClean="0">
                          <a:solidFill>
                            <a:schemeClr val="tx1"/>
                          </a:solidFill>
                          <a:latin typeface="+mn-lt"/>
                          <a:ea typeface="+mn-ea"/>
                          <a:cs typeface="+mn-cs"/>
                        </a:rPr>
                        <a:t>etc</a:t>
                      </a:r>
                      <a:r>
                        <a:rPr lang="en-ZA" sz="1800" b="0" kern="1200" baseline="0" dirty="0" smtClean="0">
                          <a:solidFill>
                            <a:schemeClr val="tx1"/>
                          </a:solidFill>
                          <a:latin typeface="+mn-lt"/>
                          <a:ea typeface="+mn-ea"/>
                          <a:cs typeface="+mn-cs"/>
                        </a:rPr>
                        <a:t>)</a:t>
                      </a:r>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dirty="0" smtClean="0">
                          <a:solidFill>
                            <a:schemeClr val="tx1"/>
                          </a:solidFill>
                          <a:latin typeface="+mn-lt"/>
                          <a:ea typeface="+mn-ea"/>
                          <a:cs typeface="+mn-cs"/>
                        </a:rPr>
                        <a:t>Explore</a:t>
                      </a:r>
                      <a:r>
                        <a:rPr lang="en-ZA" sz="1800" b="0" kern="1200" baseline="0" dirty="0" smtClean="0">
                          <a:solidFill>
                            <a:schemeClr val="tx1"/>
                          </a:solidFill>
                          <a:latin typeface="+mn-lt"/>
                          <a:ea typeface="+mn-ea"/>
                          <a:cs typeface="+mn-cs"/>
                        </a:rPr>
                        <a:t> and </a:t>
                      </a:r>
                      <a:r>
                        <a:rPr lang="en-ZA" sz="1800" b="0" kern="1200" dirty="0" smtClean="0">
                          <a:solidFill>
                            <a:schemeClr val="tx1"/>
                          </a:solidFill>
                          <a:latin typeface="+mn-lt"/>
                          <a:ea typeface="+mn-ea"/>
                          <a:cs typeface="+mn-cs"/>
                        </a:rPr>
                        <a:t>identify the</a:t>
                      </a:r>
                      <a:r>
                        <a:rPr lang="en-ZA" sz="1800" b="0" kern="1200" baseline="0" dirty="0" smtClean="0">
                          <a:solidFill>
                            <a:schemeClr val="tx1"/>
                          </a:solidFill>
                          <a:latin typeface="+mn-lt"/>
                          <a:ea typeface="+mn-ea"/>
                          <a:cs typeface="+mn-cs"/>
                        </a:rPr>
                        <a:t> needs</a:t>
                      </a:r>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dirty="0" smtClean="0">
                          <a:solidFill>
                            <a:schemeClr val="tx1"/>
                          </a:solidFill>
                          <a:latin typeface="+mn-lt"/>
                          <a:ea typeface="+mn-ea"/>
                          <a:cs typeface="+mn-cs"/>
                        </a:rPr>
                        <a:t>HRM</a:t>
                      </a:r>
                    </a:p>
                    <a:p>
                      <a:r>
                        <a:rPr lang="en-ZA" sz="1800" b="0" kern="1200" dirty="0" smtClean="0">
                          <a:solidFill>
                            <a:schemeClr val="tx1"/>
                          </a:solidFill>
                          <a:latin typeface="+mn-lt"/>
                          <a:ea typeface="+mn-ea"/>
                          <a:cs typeface="+mn-cs"/>
                        </a:rPr>
                        <a:t>HRD</a:t>
                      </a:r>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r>
              <a:tr h="1342416">
                <a:tc gridSpan="6">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1" kern="1200" dirty="0" smtClean="0">
                          <a:solidFill>
                            <a:schemeClr val="tx1"/>
                          </a:solidFill>
                          <a:latin typeface="+mn-lt"/>
                          <a:ea typeface="+mn-ea"/>
                          <a:cs typeface="+mn-cs"/>
                        </a:rPr>
                        <a:t>Expected results</a:t>
                      </a:r>
                      <a:r>
                        <a:rPr lang="en-ZA" sz="1800" b="1" kern="1200" baseline="0" dirty="0" smtClean="0">
                          <a:solidFill>
                            <a:schemeClr val="tx1"/>
                          </a:solidFill>
                          <a:latin typeface="+mn-lt"/>
                          <a:ea typeface="+mn-ea"/>
                          <a:cs typeface="+mn-cs"/>
                        </a:rPr>
                        <a:t> of the strategic intent</a:t>
                      </a:r>
                      <a:r>
                        <a:rPr lang="en-ZA" sz="1800" b="1" kern="1200" dirty="0" smtClean="0">
                          <a:solidFill>
                            <a:schemeClr val="tx1"/>
                          </a:solidFill>
                          <a:latin typeface="+mn-lt"/>
                          <a:ea typeface="+mn-ea"/>
                          <a:cs typeface="+mn-cs"/>
                        </a:rPr>
                        <a:t>: </a:t>
                      </a:r>
                    </a:p>
                    <a:p>
                      <a:pPr marL="285750" indent="-285750">
                        <a:buFont typeface="Arial" panose="020B0604020202020204" pitchFamily="34" charset="0"/>
                        <a:buChar char="•"/>
                      </a:pPr>
                      <a:endParaRPr lang="en-ZA" sz="1800" b="0" kern="1200" baseline="0" dirty="0" smtClean="0">
                        <a:solidFill>
                          <a:schemeClr val="tx1"/>
                        </a:solidFill>
                        <a:latin typeface="+mn-lt"/>
                        <a:ea typeface="+mn-ea"/>
                        <a:cs typeface="+mn-cs"/>
                      </a:endParaRPr>
                    </a:p>
                    <a:p>
                      <a:pPr marL="285750" indent="-285750">
                        <a:buFont typeface="Arial" panose="020B0604020202020204" pitchFamily="34" charset="0"/>
                        <a:buChar char="•"/>
                      </a:pPr>
                      <a:r>
                        <a:rPr lang="en-ZA" sz="1800" b="0" kern="1200" baseline="0" dirty="0" smtClean="0">
                          <a:solidFill>
                            <a:schemeClr val="tx1"/>
                          </a:solidFill>
                          <a:latin typeface="+mn-lt"/>
                          <a:ea typeface="+mn-ea"/>
                          <a:cs typeface="+mn-cs"/>
                        </a:rPr>
                        <a:t>The idea would have been explored and needs identified within the member states</a:t>
                      </a:r>
                    </a:p>
                    <a:p>
                      <a:pPr marL="285750" indent="-285750">
                        <a:buFont typeface="Arial" panose="020B0604020202020204" pitchFamily="34" charset="0"/>
                        <a:buChar char="•"/>
                      </a:pPr>
                      <a:r>
                        <a:rPr lang="en-ZA" sz="1800" b="0" kern="1200" baseline="0" dirty="0" smtClean="0">
                          <a:solidFill>
                            <a:schemeClr val="tx1"/>
                          </a:solidFill>
                          <a:latin typeface="+mn-lt"/>
                          <a:ea typeface="+mn-ea"/>
                          <a:cs typeface="+mn-cs"/>
                        </a:rPr>
                        <a:t>Budget will be sourced and provided by member states and other relevant partners</a:t>
                      </a:r>
                    </a:p>
                    <a:p>
                      <a:pPr marL="285750" indent="-285750">
                        <a:buFont typeface="Arial" panose="020B0604020202020204" pitchFamily="34" charset="0"/>
                        <a:buChar char="•"/>
                      </a:pPr>
                      <a:r>
                        <a:rPr lang="en-ZA" sz="1800" b="0" kern="1200" baseline="0" dirty="0" smtClean="0">
                          <a:solidFill>
                            <a:schemeClr val="tx1"/>
                          </a:solidFill>
                          <a:latin typeface="+mn-lt"/>
                          <a:ea typeface="+mn-ea"/>
                          <a:cs typeface="+mn-cs"/>
                        </a:rPr>
                        <a:t>  (AUC) be established  and communication strategy  implemented throughout the members states and relevant </a:t>
                      </a:r>
                      <a:r>
                        <a:rPr lang="en-ZA" sz="1800" b="0" kern="1200" baseline="0" dirty="0" err="1" smtClean="0">
                          <a:solidFill>
                            <a:schemeClr val="tx1"/>
                          </a:solidFill>
                          <a:latin typeface="+mn-lt"/>
                          <a:ea typeface="+mn-ea"/>
                          <a:cs typeface="+mn-cs"/>
                        </a:rPr>
                        <a:t>parners</a:t>
                      </a:r>
                      <a:r>
                        <a:rPr lang="en-ZA" sz="1800" b="0" kern="1200" baseline="0" dirty="0" smtClean="0">
                          <a:solidFill>
                            <a:schemeClr val="tx1"/>
                          </a:solidFill>
                          <a:latin typeface="+mn-lt"/>
                          <a:ea typeface="+mn-ea"/>
                          <a:cs typeface="+mn-cs"/>
                        </a:rPr>
                        <a:t>.</a:t>
                      </a:r>
                    </a:p>
                    <a:p>
                      <a:endParaRPr lang="en-ZA" sz="18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ZA" dirty="0"/>
                    </a:p>
                  </a:txBody>
                  <a:tcPr>
                    <a:solidFill>
                      <a:schemeClr val="accent6">
                        <a:lumMod val="60000"/>
                        <a:lumOff val="40000"/>
                      </a:schemeClr>
                    </a:solidFill>
                  </a:tcPr>
                </a:tc>
                <a:tc hMerge="1">
                  <a:txBody>
                    <a:bodyPr/>
                    <a:lstStyle/>
                    <a:p>
                      <a:endParaRPr lang="en-ZA" dirty="0"/>
                    </a:p>
                  </a:txBody>
                  <a:tcPr>
                    <a:solidFill>
                      <a:schemeClr val="accent6">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19263864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35</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CONTEXTUAL ISSUES</a:t>
              </a:r>
              <a:endParaRPr lang="en-ZA" sz="3200" b="1" dirty="0"/>
            </a:p>
          </p:txBody>
        </p:sp>
      </p:grpSp>
      <p:sp>
        <p:nvSpPr>
          <p:cNvPr id="23" name="Content Placeholder 2"/>
          <p:cNvSpPr txBox="1">
            <a:spLocks/>
          </p:cNvSpPr>
          <p:nvPr/>
        </p:nvSpPr>
        <p:spPr>
          <a:xfrm>
            <a:off x="457200" y="1167493"/>
            <a:ext cx="8229600" cy="505900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following are the guiding documents that inform HR:</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National Development Plan - Chapter 13: Building a capable and developmental state</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Objective: Staff at all levels have the authority, experience, competence and support they need to do their jobs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All the national strategic documents related to HR emphasize building public sector capacity, developing skills to meet the demands of the current and emerging social and economic priorities and to overcome the related challenges of poverty and unemployment, especially among the youth.</a:t>
            </a:r>
          </a:p>
          <a:p>
            <a:pPr marL="742950" marR="0" lvl="1" indent="-285750" algn="just"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Objective: A public service immersed in the development agenda but insulated from political interference.</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The emphasis is on making every workspace a training space with the state being at the forefront of driving work integrated learning and development initiatives.</a:t>
            </a: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Commitment to employ 2064 entry level correctional officials  annually - this means that the Department will need to enrol this number of learners in the Correctional Services </a:t>
            </a:r>
            <a:r>
              <a:rPr kumimoji="0" lang="en-ZA" sz="1800" b="0" i="0" u="none" strike="noStrike" kern="1200" cap="none" spc="0" normalizeH="0" baseline="0" noProof="0" dirty="0" err="1" smtClean="0">
                <a:ln>
                  <a:noFill/>
                </a:ln>
                <a:solidFill>
                  <a:prstClr val="black"/>
                </a:solidFill>
                <a:effectLst/>
                <a:uLnTx/>
                <a:uFillTx/>
                <a:latin typeface="Calibri"/>
                <a:ea typeface="+mn-ea"/>
                <a:cs typeface="+mn-cs"/>
              </a:rPr>
              <a:t>Learnership</a:t>
            </a:r>
            <a:r>
              <a:rPr kumimoji="0" lang="en-ZA" sz="1800" b="0" i="0" u="none" strike="noStrike" kern="1200" cap="none" spc="0" normalizeH="0" baseline="0" noProof="0" dirty="0" smtClean="0">
                <a:ln>
                  <a:noFill/>
                </a:ln>
                <a:solidFill>
                  <a:prstClr val="black"/>
                </a:solidFill>
                <a:effectLst/>
                <a:uLnTx/>
                <a:uFillTx/>
                <a:latin typeface="Calibri"/>
                <a:ea typeface="+mn-ea"/>
                <a:cs typeface="+mn-cs"/>
              </a:rPr>
              <a:t> per annum to have a ready pool of competent entry level correctional officers to draw from.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7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99492933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36</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CONTEXTUAL ISSUES</a:t>
              </a:r>
              <a:endParaRPr lang="en-ZA" sz="3200" b="1" dirty="0"/>
            </a:p>
          </p:txBody>
        </p:sp>
      </p:grpSp>
      <p:sp>
        <p:nvSpPr>
          <p:cNvPr id="8" name="Rectangle 7"/>
          <p:cNvSpPr/>
          <p:nvPr/>
        </p:nvSpPr>
        <p:spPr>
          <a:xfrm>
            <a:off x="310243" y="1276778"/>
            <a:ext cx="8246225" cy="4413516"/>
          </a:xfrm>
          <a:prstGeom prst="rect">
            <a:avLst/>
          </a:prstGeom>
        </p:spPr>
        <p:txBody>
          <a:bodyPr wrap="square">
            <a:spAutoFit/>
          </a:bodyPr>
          <a:lstStyle/>
          <a:p>
            <a:pPr marL="285750" indent="-285750" algn="just">
              <a:lnSpc>
                <a:spcPct val="120000"/>
              </a:lnSpc>
              <a:buFont typeface="Arial" panose="020B0604020202020204" pitchFamily="34" charset="0"/>
              <a:buChar char="•"/>
            </a:pPr>
            <a:r>
              <a:rPr lang="en-ZA" dirty="0" smtClean="0">
                <a:solidFill>
                  <a:prstClr val="black"/>
                </a:solidFill>
              </a:rPr>
              <a:t>This </a:t>
            </a:r>
            <a:r>
              <a:rPr lang="en-ZA" dirty="0">
                <a:solidFill>
                  <a:prstClr val="black"/>
                </a:solidFill>
              </a:rPr>
              <a:t>is in line with Priority 1 of the MTSF which emphasizes the need for economic </a:t>
            </a:r>
            <a:r>
              <a:rPr lang="en-ZA" dirty="0" smtClean="0">
                <a:solidFill>
                  <a:prstClr val="black"/>
                </a:solidFill>
              </a:rPr>
              <a:t>    transformation </a:t>
            </a:r>
            <a:r>
              <a:rPr lang="en-ZA" dirty="0">
                <a:solidFill>
                  <a:prstClr val="black"/>
                </a:solidFill>
              </a:rPr>
              <a:t>and job creation, especially for the youth. </a:t>
            </a:r>
            <a:endParaRPr lang="en-ZA" dirty="0" smtClean="0">
              <a:solidFill>
                <a:prstClr val="black"/>
              </a:solidFill>
            </a:endParaRPr>
          </a:p>
          <a:p>
            <a:pPr marL="285750" indent="-285750" algn="just">
              <a:lnSpc>
                <a:spcPct val="120000"/>
              </a:lnSpc>
              <a:buFont typeface="Arial" panose="020B0604020202020204" pitchFamily="34" charset="0"/>
              <a:buChar char="•"/>
            </a:pPr>
            <a:endParaRPr lang="en-ZA" dirty="0">
              <a:solidFill>
                <a:prstClr val="black"/>
              </a:solidFill>
            </a:endParaRPr>
          </a:p>
          <a:p>
            <a:pPr marL="285750" indent="-285750" algn="just">
              <a:lnSpc>
                <a:spcPct val="120000"/>
              </a:lnSpc>
              <a:buFont typeface="Arial" panose="020B0604020202020204" pitchFamily="34" charset="0"/>
              <a:buChar char="•"/>
            </a:pPr>
            <a:r>
              <a:rPr lang="en-ZA" dirty="0">
                <a:solidFill>
                  <a:prstClr val="black"/>
                </a:solidFill>
              </a:rPr>
              <a:t>The wellbeing of youth will have to be prioritised and institutionalised in the wellness policies</a:t>
            </a:r>
            <a:r>
              <a:rPr lang="en-ZA" dirty="0" smtClean="0">
                <a:solidFill>
                  <a:prstClr val="black"/>
                </a:solidFill>
              </a:rPr>
              <a:t>.</a:t>
            </a:r>
          </a:p>
          <a:p>
            <a:pPr marL="285750" indent="-285750" algn="just">
              <a:lnSpc>
                <a:spcPct val="120000"/>
              </a:lnSpc>
              <a:buFont typeface="Arial" panose="020B0604020202020204" pitchFamily="34" charset="0"/>
              <a:buChar char="•"/>
            </a:pPr>
            <a:endParaRPr lang="en-ZA" dirty="0">
              <a:solidFill>
                <a:prstClr val="black"/>
              </a:solidFill>
            </a:endParaRPr>
          </a:p>
          <a:p>
            <a:pPr marL="285750" indent="-285750" algn="just">
              <a:lnSpc>
                <a:spcPct val="120000"/>
              </a:lnSpc>
              <a:buFont typeface="Arial" panose="020B0604020202020204" pitchFamily="34" charset="0"/>
              <a:buChar char="•"/>
            </a:pPr>
            <a:r>
              <a:rPr lang="en-ZA" dirty="0">
                <a:solidFill>
                  <a:prstClr val="black"/>
                </a:solidFill>
              </a:rPr>
              <a:t>HR is expected to contribute to Priority 6: A capable, ethical and developmental state</a:t>
            </a:r>
            <a:r>
              <a:rPr lang="en-ZA" dirty="0" smtClean="0">
                <a:solidFill>
                  <a:prstClr val="black"/>
                </a:solidFill>
              </a:rPr>
              <a:t>.</a:t>
            </a:r>
          </a:p>
          <a:p>
            <a:pPr marL="285750" indent="-285750" algn="just">
              <a:lnSpc>
                <a:spcPct val="120000"/>
              </a:lnSpc>
              <a:buFont typeface="Arial" panose="020B0604020202020204" pitchFamily="34" charset="0"/>
              <a:buChar char="•"/>
            </a:pPr>
            <a:endParaRPr lang="en-ZA" dirty="0">
              <a:solidFill>
                <a:prstClr val="black"/>
              </a:solidFill>
            </a:endParaRPr>
          </a:p>
          <a:p>
            <a:pPr marL="285750" indent="-285750" algn="just">
              <a:lnSpc>
                <a:spcPct val="120000"/>
              </a:lnSpc>
              <a:buFont typeface="Arial" panose="020B0604020202020204" pitchFamily="34" charset="0"/>
              <a:buChar char="•"/>
            </a:pPr>
            <a:r>
              <a:rPr lang="en-US" dirty="0">
                <a:solidFill>
                  <a:prstClr val="black"/>
                </a:solidFill>
              </a:rPr>
              <a:t>The </a:t>
            </a:r>
            <a:r>
              <a:rPr lang="en-US" dirty="0" err="1" smtClean="0">
                <a:solidFill>
                  <a:prstClr val="black"/>
                </a:solidFill>
              </a:rPr>
              <a:t>CoE</a:t>
            </a:r>
            <a:r>
              <a:rPr lang="en-US" dirty="0" smtClean="0">
                <a:solidFill>
                  <a:prstClr val="black"/>
                </a:solidFill>
              </a:rPr>
              <a:t> budget </a:t>
            </a:r>
            <a:r>
              <a:rPr lang="en-US" dirty="0">
                <a:solidFill>
                  <a:prstClr val="black"/>
                </a:solidFill>
              </a:rPr>
              <a:t>cuts will however have  a negative impact  on the alignment of the </a:t>
            </a:r>
            <a:r>
              <a:rPr lang="en-US" dirty="0" err="1">
                <a:solidFill>
                  <a:prstClr val="black"/>
                </a:solidFill>
              </a:rPr>
              <a:t>organisational</a:t>
            </a:r>
            <a:r>
              <a:rPr lang="en-US" dirty="0">
                <a:solidFill>
                  <a:prstClr val="black"/>
                </a:solidFill>
              </a:rPr>
              <a:t> structure  and  filling of posts which will also affect the National Development Plan (NDP) , Medium Term Strategic Framework (MTSF) and National Priorities in  job creation and  </a:t>
            </a:r>
            <a:r>
              <a:rPr lang="en-ZA" dirty="0">
                <a:solidFill>
                  <a:prstClr val="black"/>
                </a:solidFill>
              </a:rPr>
              <a:t>number of youth to  be employed in DCS.</a:t>
            </a:r>
          </a:p>
        </p:txBody>
      </p:sp>
    </p:spTree>
    <p:extLst>
      <p:ext uri="{BB962C8B-B14F-4D97-AF65-F5344CB8AC3E}">
        <p14:creationId xmlns:p14="http://schemas.microsoft.com/office/powerpoint/2010/main" val="6474937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37</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49876"/>
            <a:ext cx="9144000" cy="1362350"/>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ENVIRONMENTAL ANALYSIS</a:t>
              </a:r>
              <a:endParaRPr lang="en-ZA" sz="3200" b="1" dirty="0"/>
            </a:p>
          </p:txBody>
        </p:sp>
      </p:grpSp>
      <p:graphicFrame>
        <p:nvGraphicFramePr>
          <p:cNvPr id="25" name="Table 24"/>
          <p:cNvGraphicFramePr>
            <a:graphicFrameLocks noGrp="1"/>
          </p:cNvGraphicFramePr>
          <p:nvPr>
            <p:extLst>
              <p:ext uri="{D42A27DB-BD31-4B8C-83A1-F6EECF244321}">
                <p14:modId xmlns:p14="http://schemas.microsoft.com/office/powerpoint/2010/main" val="2221138430"/>
              </p:ext>
            </p:extLst>
          </p:nvPr>
        </p:nvGraphicFramePr>
        <p:xfrm>
          <a:off x="224233" y="1097280"/>
          <a:ext cx="8695534" cy="5297168"/>
        </p:xfrm>
        <a:graphic>
          <a:graphicData uri="http://schemas.openxmlformats.org/drawingml/2006/table">
            <a:tbl>
              <a:tblPr firstRow="1" bandRow="1"/>
              <a:tblGrid>
                <a:gridCol w="4163375">
                  <a:extLst>
                    <a:ext uri="{9D8B030D-6E8A-4147-A177-3AD203B41FA5}">
                      <a16:colId xmlns:a16="http://schemas.microsoft.com/office/drawing/2014/main" xmlns="" val="20000"/>
                    </a:ext>
                  </a:extLst>
                </a:gridCol>
                <a:gridCol w="4532159">
                  <a:extLst>
                    <a:ext uri="{9D8B030D-6E8A-4147-A177-3AD203B41FA5}">
                      <a16:colId xmlns:a16="http://schemas.microsoft.com/office/drawing/2014/main" xmlns="" val="20001"/>
                    </a:ext>
                  </a:extLst>
                </a:gridCol>
              </a:tblGrid>
              <a:tr h="46049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2000" b="0" dirty="0"/>
                        <a:t>Strengths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2000" b="0" dirty="0"/>
                        <a:t>Weaknesses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716735">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Experienced HR subject matter experts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400" b="0" dirty="0"/>
                        <a:t>Lack of</a:t>
                      </a:r>
                      <a:r>
                        <a:rPr lang="en-ZA" sz="1400" b="0" baseline="0" dirty="0"/>
                        <a:t> an appropriate organisational structure to attract and retain the skills required for an impactful approach to HR. </a:t>
                      </a:r>
                      <a:endParaRPr lang="en-ZA" sz="14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1"/>
                  </a:ext>
                </a:extLst>
              </a:tr>
              <a:tr h="749493">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Good relationship</a:t>
                      </a:r>
                      <a:r>
                        <a:rPr lang="en-ZA" sz="1400" b="0" baseline="0" dirty="0"/>
                        <a:t> with critical stakeholders including SASSETA, NSG, EAPA-SA, Organised Labour, National Treasury, DPSA, Tertiary Institutions and NGO’s. </a:t>
                      </a:r>
                      <a:endParaRPr lang="en-ZA"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baseline="0" dirty="0"/>
                        <a:t>Benefits of these relationships not optimised.</a:t>
                      </a:r>
                    </a:p>
                    <a:p>
                      <a:pPr algn="just"/>
                      <a:endParaRPr lang="en-ZA"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2"/>
                  </a:ext>
                </a:extLst>
              </a:tr>
              <a:tr h="535352">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E-learning has been introduced</a:t>
                      </a:r>
                      <a:r>
                        <a:rPr lang="en-ZA" sz="1400" b="0" baseline="0" dirty="0"/>
                        <a:t> and this mode of delivery saves costs while reaching large numbers</a:t>
                      </a:r>
                      <a:endParaRPr lang="en-ZA"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Lack of sufficiently developed systems and appropriate technology</a:t>
                      </a:r>
                      <a:r>
                        <a:rPr lang="en-ZA" sz="1400" b="0" baseline="0" dirty="0"/>
                        <a:t> to capture and analyse HR information</a:t>
                      </a:r>
                      <a:endParaRPr lang="en-ZA"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3"/>
                  </a:ext>
                </a:extLst>
              </a:tr>
              <a:tr h="589744">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Two DCS</a:t>
                      </a:r>
                      <a:r>
                        <a:rPr lang="en-ZA" sz="1400" b="0" baseline="0" dirty="0"/>
                        <a:t> Colleges and training centres in most management </a:t>
                      </a:r>
                      <a:r>
                        <a:rPr lang="en-ZA" sz="1400" b="0" baseline="0" dirty="0" smtClean="0"/>
                        <a:t>areas</a:t>
                      </a:r>
                      <a:endParaRPr lang="en-ZA" sz="1400" b="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just"/>
                      <a:r>
                        <a:rPr lang="en-ZA" sz="1400" b="0" dirty="0"/>
                        <a:t>Not all infrastructure is OHS compliant</a:t>
                      </a:r>
                      <a:r>
                        <a:rPr lang="en-ZA" sz="1400" b="0" baseline="0" dirty="0"/>
                        <a:t> and accessible and PWDs and OHS meetings not held consistently.</a:t>
                      </a:r>
                      <a:endParaRPr lang="en-ZA" sz="1400" b="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4"/>
                  </a:ext>
                </a:extLst>
              </a:tr>
              <a:tr h="43423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Capacitated EAP’s to manage</a:t>
                      </a:r>
                      <a:r>
                        <a:rPr lang="en-ZA" sz="1400" b="0" kern="1200" baseline="0" dirty="0">
                          <a:solidFill>
                            <a:schemeClr val="dk1"/>
                          </a:solidFill>
                          <a:latin typeface="+mn-lt"/>
                          <a:ea typeface="+mn-ea"/>
                          <a:cs typeface="+mn-cs"/>
                        </a:rPr>
                        <a:t> referrals</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Insufficient</a:t>
                      </a:r>
                      <a:r>
                        <a:rPr lang="en-ZA" sz="1400" b="0" kern="1200" baseline="0" dirty="0">
                          <a:solidFill>
                            <a:schemeClr val="dk1"/>
                          </a:solidFill>
                          <a:latin typeface="+mn-lt"/>
                          <a:ea typeface="+mn-ea"/>
                          <a:cs typeface="+mn-cs"/>
                        </a:rPr>
                        <a:t> EAP’s</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5"/>
                  </a:ext>
                </a:extLst>
              </a:tr>
              <a:tr h="535352">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Large numbers that are taken in the learnership and internship programmes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The inability of available systems to cope with the large volumes of applications received for the learnership.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6"/>
                  </a:ext>
                </a:extLst>
              </a:tr>
              <a:tr h="43423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Availability</a:t>
                      </a:r>
                      <a:r>
                        <a:rPr lang="en-ZA" sz="1400" b="0" kern="1200" baseline="0" dirty="0">
                          <a:solidFill>
                            <a:schemeClr val="dk1"/>
                          </a:solidFill>
                          <a:latin typeface="+mn-lt"/>
                          <a:ea typeface="+mn-ea"/>
                          <a:cs typeface="+mn-cs"/>
                        </a:rPr>
                        <a:t> of </a:t>
                      </a:r>
                      <a:r>
                        <a:rPr lang="en-ZA" sz="1400" b="0" kern="1200" dirty="0">
                          <a:solidFill>
                            <a:schemeClr val="dk1"/>
                          </a:solidFill>
                          <a:latin typeface="+mn-lt"/>
                          <a:ea typeface="+mn-ea"/>
                          <a:cs typeface="+mn-cs"/>
                        </a:rPr>
                        <a:t>HR</a:t>
                      </a:r>
                      <a:r>
                        <a:rPr lang="en-ZA" sz="1400" b="0" kern="1200" baseline="0" dirty="0">
                          <a:solidFill>
                            <a:schemeClr val="dk1"/>
                          </a:solidFill>
                          <a:latin typeface="+mn-lt"/>
                          <a:ea typeface="+mn-ea"/>
                          <a:cs typeface="+mn-cs"/>
                        </a:rPr>
                        <a:t> policies </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There</a:t>
                      </a:r>
                      <a:r>
                        <a:rPr lang="en-ZA" sz="1400" b="0" kern="1200" baseline="0" dirty="0">
                          <a:solidFill>
                            <a:schemeClr val="dk1"/>
                          </a:solidFill>
                          <a:latin typeface="+mn-lt"/>
                          <a:ea typeface="+mn-ea"/>
                          <a:cs typeface="+mn-cs"/>
                        </a:rPr>
                        <a:t> is p</a:t>
                      </a:r>
                      <a:r>
                        <a:rPr lang="en-ZA" sz="1400" b="0" kern="1200" dirty="0">
                          <a:solidFill>
                            <a:schemeClr val="dk1"/>
                          </a:solidFill>
                          <a:latin typeface="+mn-lt"/>
                          <a:ea typeface="+mn-ea"/>
                          <a:cs typeface="+mn-cs"/>
                        </a:rPr>
                        <a:t>oor, inconsistent implementation and monitoring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7"/>
                  </a:ext>
                </a:extLst>
              </a:tr>
              <a:tr h="392527">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Draft</a:t>
                      </a:r>
                      <a:r>
                        <a:rPr lang="en-ZA" sz="1400" b="0" kern="1200" baseline="0" dirty="0">
                          <a:solidFill>
                            <a:schemeClr val="dk1"/>
                          </a:solidFill>
                          <a:latin typeface="+mn-lt"/>
                          <a:ea typeface="+mn-ea"/>
                          <a:cs typeface="+mn-cs"/>
                        </a:rPr>
                        <a:t> HR Strategy </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baseline="0" dirty="0">
                          <a:solidFill>
                            <a:schemeClr val="dk1"/>
                          </a:solidFill>
                          <a:latin typeface="+mn-lt"/>
                          <a:ea typeface="+mn-ea"/>
                          <a:cs typeface="+mn-cs"/>
                        </a:rPr>
                        <a:t>Lack of  i</a:t>
                      </a:r>
                      <a:r>
                        <a:rPr lang="en-ZA" sz="1400" b="0" kern="1200" dirty="0">
                          <a:solidFill>
                            <a:schemeClr val="dk1"/>
                          </a:solidFill>
                          <a:latin typeface="+mn-lt"/>
                          <a:ea typeface="+mn-ea"/>
                          <a:cs typeface="+mn-cs"/>
                        </a:rPr>
                        <a:t>ntegrated HR strategy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8"/>
                  </a:ext>
                </a:extLst>
              </a:tr>
              <a:tr h="43423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Compensation</a:t>
                      </a:r>
                      <a:r>
                        <a:rPr lang="en-ZA" sz="1400" b="0" kern="1200" baseline="0" dirty="0">
                          <a:solidFill>
                            <a:schemeClr val="dk1"/>
                          </a:solidFill>
                          <a:latin typeface="+mn-lt"/>
                          <a:ea typeface="+mn-ea"/>
                          <a:cs typeface="+mn-cs"/>
                        </a:rPr>
                        <a:t> of employees’ budget</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400" b="0" kern="1200" dirty="0">
                          <a:solidFill>
                            <a:schemeClr val="dk1"/>
                          </a:solidFill>
                          <a:latin typeface="+mn-lt"/>
                          <a:ea typeface="+mn-ea"/>
                          <a:cs typeface="+mn-cs"/>
                        </a:rPr>
                        <a:t>Inadequate HR budget and capacity</a:t>
                      </a:r>
                      <a:r>
                        <a:rPr lang="en-ZA" sz="1400" b="0" kern="1200" baseline="0" dirty="0">
                          <a:solidFill>
                            <a:schemeClr val="dk1"/>
                          </a:solidFill>
                          <a:latin typeface="+mn-lt"/>
                          <a:ea typeface="+mn-ea"/>
                          <a:cs typeface="+mn-cs"/>
                        </a:rPr>
                        <a:t> to fill posts </a:t>
                      </a:r>
                      <a:endParaRPr lang="en-ZA" sz="14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420100259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38</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49876"/>
            <a:ext cx="9144000" cy="1362350"/>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ENVIRONMENTAL ANALYSIS</a:t>
              </a:r>
              <a:endParaRPr lang="en-ZA" sz="3200" b="1" dirty="0"/>
            </a:p>
          </p:txBody>
        </p:sp>
      </p:grpSp>
      <p:graphicFrame>
        <p:nvGraphicFramePr>
          <p:cNvPr id="23" name="Table 22"/>
          <p:cNvGraphicFramePr>
            <a:graphicFrameLocks noGrp="1"/>
          </p:cNvGraphicFramePr>
          <p:nvPr>
            <p:extLst>
              <p:ext uri="{D42A27DB-BD31-4B8C-83A1-F6EECF244321}">
                <p14:modId xmlns:p14="http://schemas.microsoft.com/office/powerpoint/2010/main" val="2972567619"/>
              </p:ext>
            </p:extLst>
          </p:nvPr>
        </p:nvGraphicFramePr>
        <p:xfrm>
          <a:off x="457200" y="1100265"/>
          <a:ext cx="8454980" cy="4928041"/>
        </p:xfrm>
        <a:graphic>
          <a:graphicData uri="http://schemas.openxmlformats.org/drawingml/2006/table">
            <a:tbl>
              <a:tblPr firstRow="1" bandRow="1"/>
              <a:tblGrid>
                <a:gridCol w="4139642">
                  <a:extLst>
                    <a:ext uri="{9D8B030D-6E8A-4147-A177-3AD203B41FA5}">
                      <a16:colId xmlns:a16="http://schemas.microsoft.com/office/drawing/2014/main" xmlns="" val="20000"/>
                    </a:ext>
                  </a:extLst>
                </a:gridCol>
                <a:gridCol w="4315338">
                  <a:extLst>
                    <a:ext uri="{9D8B030D-6E8A-4147-A177-3AD203B41FA5}">
                      <a16:colId xmlns:a16="http://schemas.microsoft.com/office/drawing/2014/main" xmlns="" val="20001"/>
                    </a:ext>
                  </a:extLst>
                </a:gridCol>
              </a:tblGrid>
              <a:tr h="37084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600" dirty="0"/>
                        <a:t>Opportunities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600" dirty="0"/>
                        <a:t>Threats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0"/>
                  </a:ext>
                </a:extLst>
              </a:tr>
              <a:tr h="549081">
                <a:tc rowSpan="4">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High unemployment rate, which includes a large number of unemployed Corrections graduates whose skills can be tapped into for entry level positions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Shortage of professional skills in the country</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1"/>
                  </a:ext>
                </a:extLst>
              </a:tr>
              <a:tr h="549081">
                <a:tc vMerge="1">
                  <a:txBody>
                    <a:bodyPr/>
                    <a:lstStyle/>
                    <a:p>
                      <a:pPr marL="0" algn="just" defTabSz="457200" rtl="0" eaLnBrk="1" latinLnBrk="0" hangingPunct="1"/>
                      <a:endParaRPr lang="en-ZA" sz="1600" b="0" kern="1200" dirty="0">
                        <a:solidFill>
                          <a:schemeClr val="dk1"/>
                        </a:solidFill>
                        <a:latin typeface="+mn-lt"/>
                        <a:ea typeface="+mn-ea"/>
                        <a:cs typeface="+mn-cs"/>
                      </a:endParaRPr>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Expectations of employment from communities in the recruitment processes.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2"/>
                  </a:ext>
                </a:extLst>
              </a:tr>
              <a:tr h="273879">
                <a:tc vMerge="1">
                  <a:txBody>
                    <a:bodyPr/>
                    <a:lstStyle/>
                    <a:p>
                      <a:endParaRPr lang="en-ZA"/>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Bogus recruitment agencies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3"/>
                  </a:ext>
                </a:extLst>
              </a:tr>
              <a:tr h="370840">
                <a:tc vMerge="1">
                  <a:txBody>
                    <a:bodyPr/>
                    <a:lstStyle/>
                    <a:p>
                      <a:pPr marL="0" algn="just" defTabSz="457200" rtl="0" eaLnBrk="1" latinLnBrk="0" hangingPunct="1"/>
                      <a:endParaRPr lang="en-ZA" sz="1200" kern="1200" dirty="0">
                        <a:solidFill>
                          <a:schemeClr val="dk1"/>
                        </a:solidFill>
                        <a:latin typeface="+mn-lt"/>
                        <a:ea typeface="+mn-ea"/>
                        <a:cs typeface="+mn-cs"/>
                      </a:endParaRPr>
                    </a:p>
                  </a:txBody>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High unemployment  and levels of poverty which means large numbers of applications which are difficult to manage</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4"/>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4th industrial revolution  - E-learning</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err="1" smtClean="0"/>
                        <a:t>CoE</a:t>
                      </a:r>
                      <a:r>
                        <a:rPr lang="en-ZA" sz="1600" kern="1200" dirty="0" smtClean="0"/>
                        <a:t> Budget </a:t>
                      </a:r>
                      <a:r>
                        <a:rPr lang="en-ZA" sz="1600" kern="1200" dirty="0"/>
                        <a:t>cuts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5"/>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Courses offered and funded by international organisations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Lack of collaborative efforts between the Government Departments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6"/>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E-recruitment for developmental programmes and posts, e-bursary applications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Lack of adequate IT infrastructure</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7"/>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Automation of HR processes</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High</a:t>
                      </a:r>
                      <a:r>
                        <a:rPr lang="en-ZA" sz="1600" kern="1200" baseline="0" dirty="0"/>
                        <a:t> conviction rate</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8"/>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baseline="0" dirty="0"/>
                        <a:t>Enhanced employee engagement</a:t>
                      </a:r>
                      <a:endParaRPr lang="en-ZA" sz="1600" b="0" kern="1200" dirty="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algn="just" defTabSz="457200" rtl="0" eaLnBrk="1" latinLnBrk="0" hangingPunct="1"/>
                      <a:r>
                        <a:rPr lang="en-ZA" sz="1600" kern="1200" dirty="0"/>
                        <a:t>Labour unrest, high litigation rate</a:t>
                      </a:r>
                      <a:endParaRPr lang="en-ZA" sz="1600" b="0"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8945605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10780"/>
            <a:ext cx="7509783" cy="2047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39</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6601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CRITICAL SUCCESS FACTORS TO MEET TARGET</a:t>
              </a:r>
              <a:endParaRPr lang="en-ZA" sz="3200" b="1" dirty="0"/>
            </a:p>
          </p:txBody>
        </p:sp>
      </p:grpSp>
      <p:graphicFrame>
        <p:nvGraphicFramePr>
          <p:cNvPr id="10" name="Table 9"/>
          <p:cNvGraphicFramePr>
            <a:graphicFrameLocks noGrp="1"/>
          </p:cNvGraphicFramePr>
          <p:nvPr>
            <p:extLst>
              <p:ext uri="{D42A27DB-BD31-4B8C-83A1-F6EECF244321}">
                <p14:modId xmlns:p14="http://schemas.microsoft.com/office/powerpoint/2010/main" val="2764533732"/>
              </p:ext>
            </p:extLst>
          </p:nvPr>
        </p:nvGraphicFramePr>
        <p:xfrm>
          <a:off x="394433" y="698523"/>
          <a:ext cx="8532254" cy="5456541"/>
        </p:xfrm>
        <a:graphic>
          <a:graphicData uri="http://schemas.openxmlformats.org/drawingml/2006/table">
            <a:tbl>
              <a:tblPr firstRow="1" bandRow="1"/>
              <a:tblGrid>
                <a:gridCol w="4033188"/>
                <a:gridCol w="4499066"/>
              </a:tblGrid>
              <a:tr h="277860">
                <a:tc>
                  <a:txBody>
                    <a:bodyPr/>
                    <a:lstStyle/>
                    <a:p>
                      <a:pPr>
                        <a:lnSpc>
                          <a:spcPct val="107000"/>
                        </a:lnSpc>
                        <a:spcAft>
                          <a:spcPts val="80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Requirements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nSpc>
                          <a:spcPct val="107000"/>
                        </a:lnSpc>
                        <a:spcAft>
                          <a:spcPts val="80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Dependencies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449966">
                <a:tc>
                  <a:txBody>
                    <a:bodyPr/>
                    <a:lstStyle/>
                    <a:p>
                      <a:pPr marL="342900" lvl="0" indent="-342900">
                        <a:lnSpc>
                          <a:spcPct val="107000"/>
                        </a:lnSpc>
                        <a:spcAft>
                          <a:spcPts val="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Organisational Structure aligned to Service Delivery Model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Approved service delivery model</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r>
              <a:tr h="449966">
                <a:tc>
                  <a:txBody>
                    <a:bodyPr/>
                    <a:lstStyle/>
                    <a:p>
                      <a:pPr marL="342900" lvl="0" indent="-342900">
                        <a:lnSpc>
                          <a:spcPct val="107000"/>
                        </a:lnSpc>
                        <a:spcAft>
                          <a:spcPts val="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Approved Post Establishment (All Correctional facilities)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Approved organisational structure and job profiles</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449966">
                <a:tc>
                  <a:txBody>
                    <a:bodyPr/>
                    <a:lstStyle/>
                    <a:p>
                      <a:pPr marL="342900" lvl="0" indent="-342900">
                        <a:lnSpc>
                          <a:spcPct val="107000"/>
                        </a:lnSpc>
                        <a:spcAft>
                          <a:spcPts val="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Recruitment and retention strategy developed and implemented (ideal correctional official)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Cooperation and buy-in from stakeholders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r>
              <a:tr h="449966">
                <a:tc>
                  <a:txBody>
                    <a:bodyPr/>
                    <a:lstStyle/>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Compliance with Employment Equity plan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Compliance to EE Plan by delegated Authority.</a:t>
                      </a:r>
                    </a:p>
                    <a:p>
                      <a:pPr marL="342900" lvl="0" indent="-342900">
                        <a:lnSpc>
                          <a:spcPct val="107000"/>
                        </a:lnSpc>
                        <a:spcAft>
                          <a:spcPts val="80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Functional Gender and equity desk</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1260942">
                <a:tc>
                  <a:txBody>
                    <a:bodyPr/>
                    <a:lstStyle/>
                    <a:p>
                      <a:pPr marL="342900" lvl="0" indent="-342900">
                        <a:lnSpc>
                          <a:spcPct val="107000"/>
                        </a:lnSpc>
                        <a:spcAft>
                          <a:spcPts val="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Integrated Health, safety and wellness strategy implemented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342900" lvl="0" indent="-342900">
                        <a:lnSpc>
                          <a:spcPct val="107000"/>
                        </a:lnSpc>
                        <a:spcAft>
                          <a:spcPts val="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Availability of funds</a:t>
                      </a:r>
                    </a:p>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Need for additional dedicated HR capacity for wellness programmes, with urgent intervention required in terms of occupational health and safety, in particular.</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r>
              <a:tr h="855454">
                <a:tc>
                  <a:txBody>
                    <a:bodyPr/>
                    <a:lstStyle/>
                    <a:p>
                      <a:pPr marL="342900" lvl="0" indent="-342900">
                        <a:lnSpc>
                          <a:spcPct val="107000"/>
                        </a:lnSpc>
                        <a:spcAft>
                          <a:spcPts val="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Shift System implemented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smtClean="0">
                          <a:effectLst/>
                          <a:latin typeface="Calibri" panose="020F0502020204030204" pitchFamily="34" charset="0"/>
                          <a:ea typeface="Calibri" panose="020F0502020204030204" pitchFamily="34" charset="0"/>
                          <a:cs typeface="Times New Roman" panose="02020603050405020304" pitchFamily="18" charset="0"/>
                        </a:rPr>
                        <a:t>Buy-in from labour unions, Signing of averaging agreement with labour unions / Overtime payments (availability of funds) </a:t>
                      </a:r>
                      <a:endParaRPr lang="en-ZA" sz="150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449966">
                <a:tc>
                  <a:txBody>
                    <a:bodyPr/>
                    <a:lstStyle/>
                    <a:p>
                      <a:pPr marL="342900" lvl="0" indent="-342900">
                        <a:lnSpc>
                          <a:spcPct val="107000"/>
                        </a:lnSpc>
                        <a:spcAft>
                          <a:spcPts val="0"/>
                        </a:spcAft>
                        <a:buFont typeface="Symbol" panose="05050102010706020507" pitchFamily="18" charset="2"/>
                        <a:buChar char=""/>
                      </a:pPr>
                      <a:r>
                        <a:rPr lang="en-US" sz="1500" dirty="0" smtClean="0">
                          <a:effectLst/>
                          <a:latin typeface="Calibri" panose="020F0502020204030204" pitchFamily="34" charset="0"/>
                          <a:ea typeface="Calibri" panose="020F0502020204030204" pitchFamily="34" charset="0"/>
                          <a:cs typeface="Times New Roman" panose="02020603050405020304" pitchFamily="18" charset="0"/>
                        </a:rPr>
                        <a:t>HR Talent Management Strategy developed and implemented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Availability of funds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247222">
                <a:tc>
                  <a:txBody>
                    <a:bodyPr/>
                    <a:lstStyle/>
                    <a:p>
                      <a:pPr marL="342900" lvl="0" indent="-342900">
                        <a:lnSpc>
                          <a:spcPct val="107000"/>
                        </a:lnSpc>
                        <a:spcAft>
                          <a:spcPts val="80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Need based training provided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smtClean="0">
                          <a:effectLst/>
                          <a:latin typeface="Calibri" panose="020F0502020204030204" pitchFamily="34" charset="0"/>
                          <a:ea typeface="Calibri" panose="020F0502020204030204" pitchFamily="34" charset="0"/>
                          <a:cs typeface="Times New Roman" panose="02020603050405020304" pitchFamily="18" charset="0"/>
                        </a:rPr>
                        <a:t>Availability of funds.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bl>
          </a:graphicData>
        </a:graphic>
      </p:graphicFrame>
    </p:spTree>
    <p:extLst>
      <p:ext uri="{BB962C8B-B14F-4D97-AF65-F5344CB8AC3E}">
        <p14:creationId xmlns:p14="http://schemas.microsoft.com/office/powerpoint/2010/main" val="54064003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4</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INTRODUCTION…continue</a:t>
              </a:r>
              <a:endParaRPr lang="en-ZA" sz="3600" b="1" dirty="0"/>
            </a:p>
          </p:txBody>
        </p:sp>
      </p:grpSp>
      <p:sp>
        <p:nvSpPr>
          <p:cNvPr id="23" name="Rectangle 22"/>
          <p:cNvSpPr/>
          <p:nvPr/>
        </p:nvSpPr>
        <p:spPr>
          <a:xfrm>
            <a:off x="192882" y="708145"/>
            <a:ext cx="8758237" cy="5808770"/>
          </a:xfrm>
          <a:prstGeom prst="rect">
            <a:avLst/>
          </a:prstGeom>
        </p:spPr>
        <p:txBody>
          <a:bodyPr wrap="square">
            <a:spAutoFit/>
          </a:bodyPr>
          <a:lstStyle/>
          <a:p>
            <a:endParaRPr lang="en-ZA" sz="16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The Department is in the </a:t>
            </a:r>
            <a:r>
              <a:rPr lang="en-ZA" sz="1600" b="1" dirty="0">
                <a:latin typeface="Arial" panose="020B0604020202020204" pitchFamily="34" charset="0"/>
                <a:cs typeface="Arial" panose="020B0604020202020204" pitchFamily="34" charset="0"/>
              </a:rPr>
              <a:t>process of reviewing the organisational structure to align it to the recently approved service delivery model</a:t>
            </a:r>
            <a:r>
              <a:rPr lang="en-ZA" sz="1600" dirty="0">
                <a:latin typeface="Arial" panose="020B0604020202020204" pitchFamily="34" charset="0"/>
                <a:cs typeface="Arial" panose="020B0604020202020204" pitchFamily="34" charset="0"/>
              </a:rPr>
              <a:t>.  The intention over the strategic plan period is to </a:t>
            </a:r>
            <a:r>
              <a:rPr lang="en-ZA" sz="1600" b="1" dirty="0">
                <a:latin typeface="Arial" panose="020B0604020202020204" pitchFamily="34" charset="0"/>
                <a:cs typeface="Arial" panose="020B0604020202020204" pitchFamily="34" charset="0"/>
              </a:rPr>
              <a:t>finalise the process of reviewing the organisational structure and post establishment, development and implementation of the talent management strategy and  professionalising </a:t>
            </a:r>
            <a:r>
              <a:rPr lang="en-ZA" sz="1600" dirty="0">
                <a:latin typeface="Arial" panose="020B0604020202020204" pitchFamily="34" charset="0"/>
                <a:cs typeface="Arial" panose="020B0604020202020204" pitchFamily="34" charset="0"/>
              </a:rPr>
              <a:t>corrections</a:t>
            </a:r>
            <a:r>
              <a:rPr lang="en-ZA" sz="1600" dirty="0" smtClean="0">
                <a:latin typeface="Arial" panose="020B0604020202020204" pitchFamily="34" charset="0"/>
                <a:cs typeface="Arial" panose="020B0604020202020204" pitchFamily="34" charset="0"/>
              </a:rPr>
              <a:t>.</a:t>
            </a:r>
            <a:endParaRPr lang="en-ZA" sz="1600" dirty="0" smtClean="0">
              <a:solidFill>
                <a:srgbClr val="FF0000"/>
              </a:solidFill>
              <a:latin typeface="Arial" panose="020B0604020202020204" pitchFamily="34" charset="0"/>
              <a:cs typeface="Arial" panose="020B0604020202020204" pitchFamily="34" charset="0"/>
            </a:endParaRPr>
          </a:p>
          <a:p>
            <a:pPr algn="just">
              <a:lnSpc>
                <a:spcPct val="90000"/>
              </a:lnSpc>
              <a:spcBef>
                <a:spcPts val="1000"/>
              </a:spcBef>
            </a:pPr>
            <a:r>
              <a:rPr lang="en-ZA" sz="1600" dirty="0" smtClean="0">
                <a:latin typeface="Arial" panose="020B0604020202020204" pitchFamily="34" charset="0"/>
                <a:cs typeface="Arial" panose="020B0604020202020204" pitchFamily="34" charset="0"/>
              </a:rPr>
              <a:t>During </a:t>
            </a:r>
            <a:r>
              <a:rPr lang="en-ZA" sz="1600" dirty="0">
                <a:latin typeface="Arial" panose="020B0604020202020204" pitchFamily="34" charset="0"/>
                <a:cs typeface="Arial" panose="020B0604020202020204" pitchFamily="34" charset="0"/>
              </a:rPr>
              <a:t>2019/2020 HR embarked </a:t>
            </a:r>
            <a:r>
              <a:rPr lang="en-ZA" sz="1600" b="1" dirty="0">
                <a:latin typeface="Arial" panose="020B0604020202020204" pitchFamily="34" charset="0"/>
                <a:cs typeface="Arial" panose="020B0604020202020204" pitchFamily="34" charset="0"/>
              </a:rPr>
              <a:t>on the </a:t>
            </a:r>
            <a:r>
              <a:rPr lang="en-ZA" sz="1600" b="1" dirty="0" smtClean="0">
                <a:latin typeface="Arial" panose="020B0604020202020204" pitchFamily="34" charset="0"/>
                <a:cs typeface="Arial" panose="020B0604020202020204" pitchFamily="34" charset="0"/>
              </a:rPr>
              <a:t>business environment scanning where </a:t>
            </a:r>
            <a:r>
              <a:rPr lang="en-ZA" sz="1600" b="1" dirty="0">
                <a:latin typeface="Arial" panose="020B0604020202020204" pitchFamily="34" charset="0"/>
                <a:cs typeface="Arial" panose="020B0604020202020204" pitchFamily="34" charset="0"/>
              </a:rPr>
              <a:t>inputs from officials </a:t>
            </a:r>
            <a:r>
              <a:rPr lang="en-ZA" sz="1600" b="1" dirty="0" smtClean="0">
                <a:latin typeface="Arial" panose="020B0604020202020204" pitchFamily="34" charset="0"/>
                <a:cs typeface="Arial" panose="020B0604020202020204" pitchFamily="34" charset="0"/>
              </a:rPr>
              <a:t>at the different session such as Security </a:t>
            </a:r>
            <a:r>
              <a:rPr lang="en-ZA" sz="1600" b="1" dirty="0">
                <a:latin typeface="Arial" panose="020B0604020202020204" pitchFamily="34" charset="0"/>
                <a:cs typeface="Arial" panose="020B0604020202020204" pitchFamily="34" charset="0"/>
              </a:rPr>
              <a:t>Indaba, </a:t>
            </a:r>
            <a:r>
              <a:rPr lang="en-ZA" sz="1600" b="1" dirty="0" smtClean="0">
                <a:latin typeface="Arial" panose="020B0604020202020204" pitchFamily="34" charset="0"/>
                <a:cs typeface="Arial" panose="020B0604020202020204" pitchFamily="34" charset="0"/>
              </a:rPr>
              <a:t>CMC, </a:t>
            </a:r>
            <a:r>
              <a:rPr lang="en-ZA" sz="1600" b="1" dirty="0">
                <a:latin typeface="Arial" panose="020B0604020202020204" pitchFamily="34" charset="0"/>
                <a:cs typeface="Arial" panose="020B0604020202020204" pitchFamily="34" charset="0"/>
              </a:rPr>
              <a:t>Roadshows and HR </a:t>
            </a:r>
            <a:r>
              <a:rPr lang="en-ZA" sz="1600" b="1" dirty="0" smtClean="0">
                <a:latin typeface="Arial" panose="020B0604020202020204" pitchFamily="34" charset="0"/>
                <a:cs typeface="Arial" panose="020B0604020202020204" pitchFamily="34" charset="0"/>
              </a:rPr>
              <a:t>Summits </a:t>
            </a:r>
            <a:r>
              <a:rPr lang="en-ZA" sz="1600" dirty="0" smtClean="0">
                <a:latin typeface="Arial" panose="020B0604020202020204" pitchFamily="34" charset="0"/>
                <a:cs typeface="Arial" panose="020B0604020202020204" pitchFamily="34" charset="0"/>
              </a:rPr>
              <a:t>were gathered.</a:t>
            </a:r>
            <a:endParaRPr lang="en-ZA" sz="1600" dirty="0" smtClean="0">
              <a:latin typeface="Arial" panose="020B0604020202020204" pitchFamily="34" charset="0"/>
              <a:cs typeface="Arial" panose="020B0604020202020204" pitchFamily="34" charset="0"/>
            </a:endParaRPr>
          </a:p>
          <a:p>
            <a:pPr algn="just">
              <a:lnSpc>
                <a:spcPct val="90000"/>
              </a:lnSpc>
              <a:spcBef>
                <a:spcPts val="1000"/>
              </a:spcBef>
            </a:pPr>
            <a:r>
              <a:rPr lang="en-ZA" sz="2400" b="1" dirty="0" smtClean="0">
                <a:latin typeface="Arial" panose="020B0604020202020204" pitchFamily="34" charset="0"/>
                <a:cs typeface="Arial" panose="020B0604020202020204" pitchFamily="34" charset="0"/>
              </a:rPr>
              <a:t>THE PURPOSE OF THE INTEGRATED HR STRATEGY </a:t>
            </a:r>
          </a:p>
          <a:p>
            <a:pPr algn="just">
              <a:lnSpc>
                <a:spcPct val="90000"/>
              </a:lnSpc>
              <a:spcBef>
                <a:spcPts val="1000"/>
              </a:spcBef>
            </a:pPr>
            <a:r>
              <a:rPr lang="en-ZA" sz="1600" dirty="0" smtClean="0">
                <a:latin typeface="Arial" panose="020B0604020202020204" pitchFamily="34" charset="0"/>
                <a:cs typeface="Arial" panose="020B0604020202020204" pitchFamily="34" charset="0"/>
              </a:rPr>
              <a:t>The purpose of </a:t>
            </a:r>
            <a:r>
              <a:rPr lang="en-ZA" sz="1600" dirty="0" smtClean="0">
                <a:latin typeface="Arial" panose="020B0604020202020204" pitchFamily="34" charset="0"/>
                <a:cs typeface="Arial" panose="020B0604020202020204" pitchFamily="34" charset="0"/>
              </a:rPr>
              <a:t>this </a:t>
            </a:r>
            <a:r>
              <a:rPr lang="en-ZA" sz="1600" dirty="0" smtClean="0">
                <a:latin typeface="Arial" panose="020B0604020202020204" pitchFamily="34" charset="0"/>
                <a:cs typeface="Arial" panose="020B0604020202020204" pitchFamily="34" charset="0"/>
              </a:rPr>
              <a:t>Integrated HR strategy is </a:t>
            </a:r>
            <a:r>
              <a:rPr lang="en-ZA" sz="1600" b="1" dirty="0" smtClean="0">
                <a:latin typeface="Arial" panose="020B0604020202020204" pitchFamily="34" charset="0"/>
                <a:cs typeface="Arial" panose="020B0604020202020204" pitchFamily="34" charset="0"/>
              </a:rPr>
              <a:t>to facilitate and support the department to achieve </a:t>
            </a:r>
            <a:r>
              <a:rPr lang="en-ZA" sz="1600" b="1" dirty="0">
                <a:latin typeface="Arial" panose="020B0604020202020204" pitchFamily="34" charset="0"/>
                <a:cs typeface="Arial" panose="020B0604020202020204" pitchFamily="34" charset="0"/>
              </a:rPr>
              <a:t>its vision </a:t>
            </a:r>
            <a:r>
              <a:rPr lang="en-ZA" sz="1600" b="1" dirty="0" smtClean="0">
                <a:latin typeface="Arial" panose="020B0604020202020204" pitchFamily="34" charset="0"/>
                <a:cs typeface="Arial" panose="020B0604020202020204" pitchFamily="34" charset="0"/>
              </a:rPr>
              <a:t>and mission</a:t>
            </a:r>
          </a:p>
          <a:p>
            <a:pPr lvl="0" algn="just">
              <a:lnSpc>
                <a:spcPct val="90000"/>
              </a:lnSpc>
              <a:spcBef>
                <a:spcPts val="1000"/>
              </a:spcBef>
            </a:pPr>
            <a:r>
              <a:rPr lang="en-US" sz="1600" dirty="0">
                <a:latin typeface="Arial" panose="020B0604020202020204" pitchFamily="34" charset="0"/>
                <a:cs typeface="Arial" panose="020B0604020202020204" pitchFamily="34" charset="0"/>
              </a:rPr>
              <a:t>To this end, </a:t>
            </a:r>
            <a:r>
              <a:rPr lang="en-ZA" sz="1600" dirty="0">
                <a:latin typeface="Arial" panose="020B0604020202020204" pitchFamily="34" charset="0"/>
                <a:cs typeface="Arial" panose="020B0604020202020204" pitchFamily="34" charset="0"/>
              </a:rPr>
              <a:t>there is a </a:t>
            </a:r>
            <a:r>
              <a:rPr lang="en-ZA" sz="1600" b="1" dirty="0">
                <a:latin typeface="Arial" panose="020B0604020202020204" pitchFamily="34" charset="0"/>
                <a:cs typeface="Arial" panose="020B0604020202020204" pitchFamily="34" charset="0"/>
              </a:rPr>
              <a:t>need </a:t>
            </a:r>
            <a:r>
              <a:rPr lang="en-ZA" sz="1600" b="1" dirty="0" smtClean="0">
                <a:latin typeface="Arial" panose="020B0604020202020204" pitchFamily="34" charset="0"/>
                <a:cs typeface="Arial" panose="020B0604020202020204" pitchFamily="34" charset="0"/>
              </a:rPr>
              <a:t>to develop an </a:t>
            </a:r>
            <a:r>
              <a:rPr lang="en-US" sz="1600" b="1" dirty="0" smtClean="0">
                <a:latin typeface="Arial" panose="020B0604020202020204" pitchFamily="34" charset="0"/>
                <a:cs typeface="Arial" panose="020B0604020202020204" pitchFamily="34" charset="0"/>
              </a:rPr>
              <a:t>integrated </a:t>
            </a:r>
            <a:r>
              <a:rPr lang="en-US" sz="1600" b="1" dirty="0">
                <a:latin typeface="Arial" panose="020B0604020202020204" pitchFamily="34" charset="0"/>
                <a:cs typeface="Arial" panose="020B0604020202020204" pitchFamily="34" charset="0"/>
              </a:rPr>
              <a:t>human resource strategy </a:t>
            </a:r>
            <a:r>
              <a:rPr lang="en-US" sz="1600" b="1" dirty="0" smtClean="0">
                <a:latin typeface="Arial" panose="020B0604020202020204" pitchFamily="34" charset="0"/>
                <a:cs typeface="Arial" panose="020B0604020202020204" pitchFamily="34" charset="0"/>
              </a:rPr>
              <a:t>underpinned </a:t>
            </a:r>
            <a:r>
              <a:rPr lang="en-US" sz="1600" b="1" dirty="0">
                <a:latin typeface="Arial" panose="020B0604020202020204" pitchFamily="34" charset="0"/>
                <a:cs typeface="Arial" panose="020B0604020202020204" pitchFamily="34" charset="0"/>
              </a:rPr>
              <a:t>by the following four pillars </a:t>
            </a:r>
            <a:r>
              <a:rPr lang="en-US" sz="1600" dirty="0">
                <a:latin typeface="Arial" panose="020B0604020202020204" pitchFamily="34" charset="0"/>
                <a:cs typeface="Arial" panose="020B0604020202020204" pitchFamily="34" charset="0"/>
              </a:rPr>
              <a:t>that </a:t>
            </a:r>
            <a:r>
              <a:rPr lang="en-ZA" sz="1600" dirty="0">
                <a:latin typeface="Arial" panose="020B0604020202020204" pitchFamily="34" charset="0"/>
                <a:cs typeface="Arial" panose="020B0604020202020204" pitchFamily="34" charset="0"/>
              </a:rPr>
              <a:t>will determine how the HR </a:t>
            </a:r>
            <a:r>
              <a:rPr lang="en-ZA" sz="1600" dirty="0" smtClean="0">
                <a:latin typeface="Arial" panose="020B0604020202020204" pitchFamily="34" charset="0"/>
                <a:cs typeface="Arial" panose="020B0604020202020204" pitchFamily="34" charset="0"/>
              </a:rPr>
              <a:t>services will strive to assist the </a:t>
            </a:r>
            <a:r>
              <a:rPr lang="en-ZA" sz="1600" dirty="0">
                <a:latin typeface="Arial" panose="020B0604020202020204" pitchFamily="34" charset="0"/>
                <a:cs typeface="Arial" panose="020B0604020202020204" pitchFamily="34" charset="0"/>
              </a:rPr>
              <a:t>department </a:t>
            </a:r>
            <a:r>
              <a:rPr lang="en-ZA" sz="1600" dirty="0" smtClean="0">
                <a:latin typeface="Arial" panose="020B0604020202020204" pitchFamily="34" charset="0"/>
                <a:cs typeface="Arial" panose="020B0604020202020204" pitchFamily="34" charset="0"/>
              </a:rPr>
              <a:t>to achieve </a:t>
            </a:r>
            <a:r>
              <a:rPr lang="en-ZA" sz="1600" dirty="0">
                <a:latin typeface="Arial" panose="020B0604020202020204" pitchFamily="34" charset="0"/>
                <a:cs typeface="Arial" panose="020B0604020202020204" pitchFamily="34" charset="0"/>
              </a:rPr>
              <a:t>its strategic objectives. </a:t>
            </a:r>
          </a:p>
          <a:p>
            <a:pPr lvl="0" algn="just">
              <a:lnSpc>
                <a:spcPct val="90000"/>
              </a:lnSpc>
              <a:spcBef>
                <a:spcPts val="1000"/>
              </a:spcBef>
            </a:pPr>
            <a:r>
              <a:rPr lang="en-ZA" sz="1600" dirty="0">
                <a:latin typeface="Arial" panose="020B0604020202020204" pitchFamily="34" charset="0"/>
                <a:cs typeface="Arial" panose="020B0604020202020204" pitchFamily="34" charset="0"/>
              </a:rPr>
              <a:t>	-  Human Resource Management</a:t>
            </a:r>
          </a:p>
          <a:p>
            <a:pPr algn="just">
              <a:lnSpc>
                <a:spcPct val="90000"/>
              </a:lnSpc>
              <a:spcBef>
                <a:spcPts val="1000"/>
              </a:spcBef>
            </a:pPr>
            <a:r>
              <a:rPr lang="en-ZA" sz="1600" dirty="0">
                <a:latin typeface="Arial" panose="020B0604020202020204" pitchFamily="34" charset="0"/>
                <a:cs typeface="Arial" panose="020B0604020202020204" pitchFamily="34" charset="0"/>
              </a:rPr>
              <a:t>	-  Human Resource Development</a:t>
            </a:r>
          </a:p>
          <a:p>
            <a:pPr algn="just">
              <a:lnSpc>
                <a:spcPct val="90000"/>
              </a:lnSpc>
              <a:spcBef>
                <a:spcPts val="1000"/>
              </a:spcBef>
            </a:pPr>
            <a:r>
              <a:rPr lang="en-ZA" sz="1600" dirty="0">
                <a:latin typeface="Arial" panose="020B0604020202020204" pitchFamily="34" charset="0"/>
                <a:cs typeface="Arial" panose="020B0604020202020204" pitchFamily="34" charset="0"/>
              </a:rPr>
              <a:t>	-  Employee Relations &amp; Gender and Employment Equity</a:t>
            </a:r>
          </a:p>
          <a:p>
            <a:pPr algn="just">
              <a:lnSpc>
                <a:spcPct val="90000"/>
              </a:lnSpc>
              <a:spcBef>
                <a:spcPts val="1000"/>
              </a:spcBef>
            </a:pPr>
            <a:r>
              <a:rPr lang="en-ZA" sz="1600" dirty="0">
                <a:latin typeface="Arial" panose="020B0604020202020204" pitchFamily="34" charset="0"/>
                <a:cs typeface="Arial" panose="020B0604020202020204" pitchFamily="34" charset="0"/>
              </a:rPr>
              <a:t>	-  Integrated Employee Health and </a:t>
            </a:r>
            <a:r>
              <a:rPr lang="en-ZA" sz="1600" dirty="0" smtClean="0">
                <a:latin typeface="Arial" panose="020B0604020202020204" pitchFamily="34" charset="0"/>
                <a:cs typeface="Arial" panose="020B0604020202020204" pitchFamily="34" charset="0"/>
              </a:rPr>
              <a:t>Wellness</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64527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79665"/>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310780"/>
            <a:ext cx="499655" cy="273844"/>
          </a:xfrm>
        </p:spPr>
        <p:txBody>
          <a:bodyPr/>
          <a:lstStyle/>
          <a:p>
            <a:pPr algn="ctr"/>
            <a:fld id="{7E672E3D-61E0-450A-AD62-EE98E486015F}" type="slidenum">
              <a:rPr lang="en-US" smtClean="0">
                <a:solidFill>
                  <a:prstClr val="black">
                    <a:lumMod val="85000"/>
                    <a:lumOff val="15000"/>
                  </a:prstClr>
                </a:solidFill>
              </a:rPr>
              <a:pPr algn="ctr"/>
              <a:t>40</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79665"/>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197643"/>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CRITICAL SUCCESS FACTORS TO MEET TARGET</a:t>
              </a:r>
              <a:endParaRPr lang="en-ZA" sz="3200" b="1" dirty="0"/>
            </a:p>
          </p:txBody>
        </p:sp>
      </p:grpSp>
      <p:graphicFrame>
        <p:nvGraphicFramePr>
          <p:cNvPr id="10" name="Table 9"/>
          <p:cNvGraphicFramePr>
            <a:graphicFrameLocks noGrp="1"/>
          </p:cNvGraphicFramePr>
          <p:nvPr>
            <p:extLst>
              <p:ext uri="{D42A27DB-BD31-4B8C-83A1-F6EECF244321}">
                <p14:modId xmlns:p14="http://schemas.microsoft.com/office/powerpoint/2010/main" val="620387579"/>
              </p:ext>
            </p:extLst>
          </p:nvPr>
        </p:nvGraphicFramePr>
        <p:xfrm>
          <a:off x="394433" y="482265"/>
          <a:ext cx="8532254" cy="6077490"/>
        </p:xfrm>
        <a:graphic>
          <a:graphicData uri="http://schemas.openxmlformats.org/drawingml/2006/table">
            <a:tbl>
              <a:tblPr firstRow="1" bandRow="1"/>
              <a:tblGrid>
                <a:gridCol w="3054620"/>
                <a:gridCol w="5477634"/>
              </a:tblGrid>
              <a:tr h="277860">
                <a:tc>
                  <a:txBody>
                    <a:bodyPr/>
                    <a:lstStyle/>
                    <a:p>
                      <a:pPr>
                        <a:lnSpc>
                          <a:spcPct val="107000"/>
                        </a:lnSpc>
                        <a:spcAft>
                          <a:spcPts val="800"/>
                        </a:spcAft>
                      </a:pPr>
                      <a:r>
                        <a:rPr lang="en-ZA" sz="1500" b="1" dirty="0">
                          <a:effectLst/>
                          <a:latin typeface="Calibri" panose="020F0502020204030204" pitchFamily="34" charset="0"/>
                          <a:ea typeface="Calibri" panose="020F0502020204030204" pitchFamily="34" charset="0"/>
                          <a:cs typeface="Times New Roman" panose="02020603050405020304" pitchFamily="18" charset="0"/>
                        </a:rPr>
                        <a:t>Requirements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a:lnSpc>
                          <a:spcPct val="107000"/>
                        </a:lnSpc>
                        <a:spcAft>
                          <a:spcPts val="800"/>
                        </a:spcAft>
                      </a:pPr>
                      <a:r>
                        <a:rPr lang="en-ZA" sz="1500" b="1" dirty="0">
                          <a:effectLst/>
                          <a:latin typeface="Calibri" panose="020F0502020204030204" pitchFamily="34" charset="0"/>
                          <a:ea typeface="Calibri" panose="020F0502020204030204" pitchFamily="34" charset="0"/>
                          <a:cs typeface="Times New Roman" panose="02020603050405020304" pitchFamily="18" charset="0"/>
                        </a:rPr>
                        <a:t>Dependencies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r>
              <a:tr h="1163451">
                <a:tc>
                  <a:txBody>
                    <a:bodyPr/>
                    <a:lstStyle/>
                    <a:p>
                      <a:pPr marL="342900" lvl="0" indent="-342900">
                        <a:lnSpc>
                          <a:spcPct val="107000"/>
                        </a:lnSpc>
                        <a:spcAft>
                          <a:spcPts val="800"/>
                        </a:spcAft>
                        <a:buFont typeface="Symbol" panose="05050102010706020507" pitchFamily="18" charset="2"/>
                        <a:buChar char=""/>
                      </a:pPr>
                      <a:r>
                        <a:rPr lang="en-ZA" sz="1500" dirty="0">
                          <a:effectLst/>
                          <a:latin typeface="Calibri" panose="020F0502020204030204" pitchFamily="34" charset="0"/>
                          <a:ea typeface="Calibri" panose="020F0502020204030204" pitchFamily="34" charset="0"/>
                          <a:cs typeface="Times New Roman" panose="02020603050405020304" pitchFamily="18" charset="0"/>
                        </a:rPr>
                        <a:t>Ideal Correctional Environment</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Sound HR practices, labour relations and compliance with policies</a:t>
                      </a:r>
                    </a:p>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Implementation of  with Integrated Health, safety and wellness strategy implemented</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960707">
                <a:tc>
                  <a:txBody>
                    <a:bodyPr/>
                    <a:lstStyle/>
                    <a:p>
                      <a:pPr marL="342900" lvl="0" indent="-342900">
                        <a:lnSpc>
                          <a:spcPct val="107000"/>
                        </a:lnSpc>
                        <a:spcAft>
                          <a:spcPts val="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Alignment of HR policies / procedures - to be responsive to national disasters e.g COVID-19</a:t>
                      </a:r>
                    </a:p>
                    <a:p>
                      <a:pPr marL="457200">
                        <a:lnSpc>
                          <a:spcPct val="107000"/>
                        </a:lnSpc>
                        <a:spcAft>
                          <a:spcPts val="800"/>
                        </a:spcAft>
                      </a:pPr>
                      <a:r>
                        <a:rPr lang="en-ZA" sz="1500">
                          <a:effectLst/>
                          <a:latin typeface="Calibri" panose="020F0502020204030204" pitchFamily="34" charset="0"/>
                          <a:ea typeface="Calibri" panose="020F0502020204030204" pitchFamily="34" charset="0"/>
                          <a:cs typeface="Times New Roman" panose="02020603050405020304" pitchFamily="18" charset="0"/>
                        </a:rPr>
                        <a:t>Development of Promotions policy</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Policy reviews and approvals thereof , availability of funds, training</a:t>
                      </a:r>
                    </a:p>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Review of the OSD for Correctional Officials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855454">
                <a:tc>
                  <a:txBody>
                    <a:bodyPr/>
                    <a:lstStyle/>
                    <a:p>
                      <a:pPr marL="342900" lvl="0" indent="-342900">
                        <a:lnSpc>
                          <a:spcPct val="107000"/>
                        </a:lnSpc>
                        <a:spcAft>
                          <a:spcPts val="0"/>
                        </a:spcAft>
                        <a:buFont typeface="Symbol" panose="05050102010706020507" pitchFamily="18" charset="2"/>
                        <a:buChar char=""/>
                      </a:pPr>
                      <a:r>
                        <a:rPr lang="en-ZA" sz="1500" dirty="0">
                          <a:effectLst/>
                          <a:latin typeface="Calibri" panose="020F0502020204030204" pitchFamily="34" charset="0"/>
                          <a:ea typeface="Calibri" panose="020F0502020204030204" pitchFamily="34" charset="0"/>
                          <a:cs typeface="Times New Roman" panose="02020603050405020304" pitchFamily="18" charset="0"/>
                        </a:rPr>
                        <a:t>Automation of HR processes</a:t>
                      </a:r>
                    </a:p>
                    <a:p>
                      <a:pPr marL="457200">
                        <a:lnSpc>
                          <a:spcPct val="107000"/>
                        </a:lnSpc>
                        <a:spcAft>
                          <a:spcPts val="800"/>
                        </a:spcAft>
                      </a:pPr>
                      <a:r>
                        <a:rPr lang="en-ZA" sz="1500" dirty="0">
                          <a:effectLst/>
                          <a:latin typeface="Calibri" panose="020F0502020204030204" pitchFamily="34" charset="0"/>
                          <a:ea typeface="Calibri" panose="020F0502020204030204" pitchFamily="34" charset="0"/>
                          <a:cs typeface="Times New Roman" panose="02020603050405020304" pitchFamily="18" charset="0"/>
                        </a:rPr>
                        <a:t> </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a:effectLst/>
                          <a:latin typeface="Calibri" panose="020F0502020204030204" pitchFamily="34" charset="0"/>
                          <a:ea typeface="Calibri" panose="020F0502020204030204" pitchFamily="34" charset="0"/>
                          <a:cs typeface="Times New Roman" panose="02020603050405020304" pitchFamily="18" charset="0"/>
                        </a:rPr>
                        <a:t>Assistance with the enhancement of ICT infrastructure and procurement of equipment for ICT training and e-learning.</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660499">
                <a:tc>
                  <a:txBody>
                    <a:bodyPr/>
                    <a:lstStyle/>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Decentralised HR functions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Availability of policy procedures and review of delegations of authority. Training and continuous monitoring of HR activities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449966">
                <a:tc>
                  <a:txBody>
                    <a:bodyPr/>
                    <a:lstStyle/>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Improved management of disciplinary cases</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285750" indent="-285750" algn="just">
                        <a:buFont typeface="Arial" panose="020B0604020202020204" pitchFamily="34" charset="0"/>
                        <a:buChar char="•"/>
                      </a:pPr>
                      <a:r>
                        <a:rPr lang="en-ZA" sz="1600" dirty="0" smtClean="0">
                          <a:solidFill>
                            <a:schemeClr val="tx1"/>
                          </a:solidFill>
                        </a:rPr>
                        <a:t>Implementation of ER Policies and legislation, functional Labour Forums, monitoring and enforcement of collective agreements</a:t>
                      </a:r>
                      <a:endParaRPr lang="en-ZA" sz="1600" b="0" dirty="0">
                        <a:solidFill>
                          <a:schemeClr val="tx1"/>
                        </a:solidFill>
                        <a:latin typeface="+mn-lt"/>
                      </a:endParaRP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r h="1065960">
                <a:tc>
                  <a:txBody>
                    <a:bodyPr/>
                    <a:lstStyle/>
                    <a:p>
                      <a:pPr marL="342900" lvl="0" indent="-342900">
                        <a:lnSpc>
                          <a:spcPct val="107000"/>
                        </a:lnSpc>
                        <a:spcAft>
                          <a:spcPts val="800"/>
                        </a:spcAft>
                        <a:buFont typeface="Symbol" panose="05050102010706020507" pitchFamily="18" charset="2"/>
                        <a:buChar char=""/>
                      </a:pPr>
                      <a:r>
                        <a:rPr lang="en-ZA" sz="1500">
                          <a:effectLst/>
                          <a:latin typeface="Calibri" panose="020F0502020204030204" pitchFamily="34" charset="0"/>
                          <a:ea typeface="Calibri" panose="020F0502020204030204" pitchFamily="34" charset="0"/>
                          <a:cs typeface="Times New Roman" panose="02020603050405020304" pitchFamily="18" charset="0"/>
                        </a:rPr>
                        <a:t>Professionalization of the corrections profession</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c>
                  <a:txBody>
                    <a:bodyPr/>
                    <a:lstStyle/>
                    <a:p>
                      <a:pPr marL="342900" lvl="0" indent="-342900">
                        <a:lnSpc>
                          <a:spcPct val="107000"/>
                        </a:lnSpc>
                        <a:spcAft>
                          <a:spcPts val="800"/>
                        </a:spcAft>
                        <a:buFont typeface="Symbol" panose="05050102010706020507" pitchFamily="18" charset="2"/>
                        <a:buChar char=""/>
                      </a:pPr>
                      <a:r>
                        <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Buy-in from the stakeholders</a:t>
                      </a:r>
                    </a:p>
                    <a:p>
                      <a:pPr marL="342900" lvl="0" indent="-342900">
                        <a:lnSpc>
                          <a:spcPct val="107000"/>
                        </a:lnSpc>
                        <a:spcAft>
                          <a:spcPts val="800"/>
                        </a:spcAft>
                        <a:buFont typeface="Symbol" panose="05050102010706020507" pitchFamily="18" charset="2"/>
                        <a:buChar char=""/>
                      </a:pPr>
                      <a:r>
                        <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Capable and competent staff</a:t>
                      </a:r>
                    </a:p>
                    <a:p>
                      <a:pPr marL="342900" lvl="0" indent="-342900">
                        <a:lnSpc>
                          <a:spcPct val="107000"/>
                        </a:lnSpc>
                        <a:spcAft>
                          <a:spcPts val="800"/>
                        </a:spcAft>
                        <a:buFont typeface="Symbol" panose="05050102010706020507" pitchFamily="18" charset="2"/>
                        <a:buChar char=""/>
                      </a:pPr>
                      <a:r>
                        <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Availability of core business policies to inform training material</a:t>
                      </a:r>
                    </a:p>
                  </a:txBody>
                  <a:tcPr marL="51569" marR="51569" marT="25785" marB="257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F3EA"/>
                    </a:solidFill>
                  </a:tcPr>
                </a:tc>
              </a:tr>
            </a:tbl>
          </a:graphicData>
        </a:graphic>
      </p:graphicFrame>
    </p:spTree>
    <p:extLst>
      <p:ext uri="{BB962C8B-B14F-4D97-AF65-F5344CB8AC3E}">
        <p14:creationId xmlns:p14="http://schemas.microsoft.com/office/powerpoint/2010/main" val="172564405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16894"/>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248009"/>
            <a:ext cx="499655" cy="273844"/>
          </a:xfrm>
        </p:spPr>
        <p:txBody>
          <a:bodyPr/>
          <a:lstStyle/>
          <a:p>
            <a:pPr algn="ctr"/>
            <a:fld id="{7E672E3D-61E0-450A-AD62-EE98E486015F}" type="slidenum">
              <a:rPr lang="en-US" smtClean="0">
                <a:solidFill>
                  <a:prstClr val="black">
                    <a:lumMod val="85000"/>
                    <a:lumOff val="15000"/>
                  </a:prstClr>
                </a:solidFill>
              </a:rPr>
              <a:pPr algn="ctr"/>
              <a:t>41</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16894"/>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PROGRESS TO DATE ON THE STRATEGY DEVELOPMENT</a:t>
              </a:r>
              <a:endParaRPr lang="en-ZA" sz="2800" b="1" dirty="0"/>
            </a:p>
          </p:txBody>
        </p:sp>
      </p:grpSp>
      <p:sp>
        <p:nvSpPr>
          <p:cNvPr id="9" name="Rectangle 8"/>
          <p:cNvSpPr/>
          <p:nvPr/>
        </p:nvSpPr>
        <p:spPr>
          <a:xfrm>
            <a:off x="310243" y="1005532"/>
            <a:ext cx="8708251" cy="5262979"/>
          </a:xfrm>
          <a:prstGeom prst="rect">
            <a:avLst/>
          </a:prstGeom>
        </p:spPr>
        <p:txBody>
          <a:bodyPr wrap="square">
            <a:spAutoFit/>
          </a:bodyPr>
          <a:lstStyle/>
          <a:p>
            <a:pPr marL="285750" lvl="0" indent="-285750">
              <a:buFont typeface="Arial" panose="020B0604020202020204" pitchFamily="34" charset="0"/>
              <a:buChar char="•"/>
            </a:pPr>
            <a:r>
              <a:rPr lang="en-US" sz="2400" dirty="0">
                <a:solidFill>
                  <a:prstClr val="black"/>
                </a:solidFill>
              </a:rPr>
              <a:t>HRM, HRD and ER summits held (with head office and regional representatives) in 2019/20 to lay the foundation for an Integrated HR Strategy</a:t>
            </a:r>
          </a:p>
          <a:p>
            <a:pPr lvl="0"/>
            <a:endParaRPr lang="en-US" sz="2400" dirty="0">
              <a:solidFill>
                <a:prstClr val="black"/>
              </a:solidFill>
            </a:endParaRPr>
          </a:p>
          <a:p>
            <a:pPr marL="285750" lvl="0" indent="-285750" algn="just">
              <a:buFont typeface="Arial" panose="020B0604020202020204" pitchFamily="34" charset="0"/>
              <a:buChar char="•"/>
            </a:pPr>
            <a:r>
              <a:rPr lang="en-US" sz="2400" dirty="0">
                <a:solidFill>
                  <a:prstClr val="black"/>
                </a:solidFill>
              </a:rPr>
              <a:t>Draft master plans were developed from the inputs which inputs were based on a situational analysis, </a:t>
            </a:r>
            <a:r>
              <a:rPr lang="en-ZA" sz="2400" dirty="0">
                <a:solidFill>
                  <a:prstClr val="black"/>
                </a:solidFill>
              </a:rPr>
              <a:t>are aimed in the development of the integrated HR Strategy of the Department</a:t>
            </a:r>
          </a:p>
          <a:p>
            <a:pPr marL="285750" lvl="0" indent="-285750">
              <a:buFont typeface="Arial" panose="020B0604020202020204" pitchFamily="34" charset="0"/>
              <a:buChar char="•"/>
            </a:pPr>
            <a:endParaRPr lang="en-US" sz="2400" dirty="0">
              <a:solidFill>
                <a:prstClr val="black"/>
              </a:solidFill>
            </a:endParaRPr>
          </a:p>
          <a:p>
            <a:pPr marL="285750" lvl="0" indent="-285750">
              <a:buFont typeface="Arial" panose="020B0604020202020204" pitchFamily="34" charset="0"/>
              <a:buChar char="•"/>
            </a:pPr>
            <a:r>
              <a:rPr lang="en-ZA" sz="2400" dirty="0">
                <a:solidFill>
                  <a:prstClr val="black"/>
                </a:solidFill>
              </a:rPr>
              <a:t>The Integrated Employee Health and Wellness Summit was affected negatively by the Covid-19 pandemic that had an impact on all meetings and gatherings. </a:t>
            </a:r>
            <a:endParaRPr lang="en-ZA" sz="2400" dirty="0" smtClean="0">
              <a:solidFill>
                <a:prstClr val="black"/>
              </a:solidFill>
            </a:endParaRPr>
          </a:p>
          <a:p>
            <a:pPr marL="285750" lvl="0" indent="-285750">
              <a:buFont typeface="Arial" panose="020B0604020202020204" pitchFamily="34" charset="0"/>
              <a:buChar char="•"/>
            </a:pPr>
            <a:endParaRPr lang="en-ZA" sz="2400" dirty="0">
              <a:solidFill>
                <a:prstClr val="black"/>
              </a:solidFill>
            </a:endParaRPr>
          </a:p>
          <a:p>
            <a:pPr marL="285750" lvl="0" indent="-285750">
              <a:buFont typeface="Arial" panose="020B0604020202020204" pitchFamily="34" charset="0"/>
              <a:buChar char="•"/>
            </a:pPr>
            <a:r>
              <a:rPr lang="en-ZA" sz="2400" dirty="0">
                <a:solidFill>
                  <a:prstClr val="black"/>
                </a:solidFill>
              </a:rPr>
              <a:t>1</a:t>
            </a:r>
            <a:r>
              <a:rPr lang="en-ZA" sz="2400" dirty="0" smtClean="0">
                <a:solidFill>
                  <a:prstClr val="black"/>
                </a:solidFill>
              </a:rPr>
              <a:t>st draft of the integrated Strategy HR strategy developed in consultation with the regional Heads of Corporate Services </a:t>
            </a:r>
            <a:endParaRPr lang="en-ZA" sz="2400" dirty="0">
              <a:solidFill>
                <a:prstClr val="black"/>
              </a:solidFill>
            </a:endParaRPr>
          </a:p>
        </p:txBody>
      </p:sp>
    </p:spTree>
    <p:extLst>
      <p:ext uri="{BB962C8B-B14F-4D97-AF65-F5344CB8AC3E}">
        <p14:creationId xmlns:p14="http://schemas.microsoft.com/office/powerpoint/2010/main" val="100934727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16894"/>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248009"/>
            <a:ext cx="499655" cy="273844"/>
          </a:xfrm>
        </p:spPr>
        <p:txBody>
          <a:bodyPr/>
          <a:lstStyle/>
          <a:p>
            <a:pPr algn="ctr"/>
            <a:fld id="{7E672E3D-61E0-450A-AD62-EE98E486015F}" type="slidenum">
              <a:rPr lang="en-US" smtClean="0">
                <a:solidFill>
                  <a:prstClr val="black">
                    <a:lumMod val="85000"/>
                    <a:lumOff val="15000"/>
                  </a:prstClr>
                </a:solidFill>
              </a:rPr>
              <a:pPr algn="ctr"/>
              <a:t>42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16894"/>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RISK MANAGEMENT</a:t>
              </a:r>
              <a:endParaRPr lang="en-ZA" sz="2800" b="1" dirty="0"/>
            </a:p>
          </p:txBody>
        </p:sp>
      </p:grpSp>
      <p:sp>
        <p:nvSpPr>
          <p:cNvPr id="28" name="TextBox 27"/>
          <p:cNvSpPr txBox="1"/>
          <p:nvPr/>
        </p:nvSpPr>
        <p:spPr>
          <a:xfrm>
            <a:off x="1089660" y="1326391"/>
            <a:ext cx="6964680" cy="646331"/>
          </a:xfrm>
          <a:prstGeom prst="rect">
            <a:avLst/>
          </a:prstGeom>
          <a:noFill/>
        </p:spPr>
        <p:txBody>
          <a:bodyPr wrap="square" rtlCol="0">
            <a:spAutoFit/>
          </a:bodyPr>
          <a:lstStyle/>
          <a:p>
            <a:r>
              <a:rPr lang="en-ZA" dirty="0" smtClean="0"/>
              <a:t>Provide a summary of the risks and mitigation factors related to the delivery and implementation of the Strategy</a:t>
            </a:r>
            <a:endParaRPr lang="en-ZA" dirty="0"/>
          </a:p>
        </p:txBody>
      </p:sp>
      <p:graphicFrame>
        <p:nvGraphicFramePr>
          <p:cNvPr id="23" name="Content Placeholder 3"/>
          <p:cNvGraphicFramePr>
            <a:graphicFrameLocks/>
          </p:cNvGraphicFramePr>
          <p:nvPr>
            <p:extLst>
              <p:ext uri="{D42A27DB-BD31-4B8C-83A1-F6EECF244321}">
                <p14:modId xmlns:p14="http://schemas.microsoft.com/office/powerpoint/2010/main" val="1671942295"/>
              </p:ext>
            </p:extLst>
          </p:nvPr>
        </p:nvGraphicFramePr>
        <p:xfrm>
          <a:off x="457200" y="1186841"/>
          <a:ext cx="8229600" cy="3611880"/>
        </p:xfrm>
        <a:graphic>
          <a:graphicData uri="http://schemas.openxmlformats.org/drawingml/2006/table">
            <a:tbl>
              <a:tblPr firstRow="1" bandRow="1"/>
              <a:tblGrid>
                <a:gridCol w="1913860">
                  <a:extLst>
                    <a:ext uri="{9D8B030D-6E8A-4147-A177-3AD203B41FA5}">
                      <a16:colId xmlns:a16="http://schemas.microsoft.com/office/drawing/2014/main" xmlns="" val="20000"/>
                    </a:ext>
                  </a:extLst>
                </a:gridCol>
                <a:gridCol w="1573619">
                  <a:extLst>
                    <a:ext uri="{9D8B030D-6E8A-4147-A177-3AD203B41FA5}">
                      <a16:colId xmlns:a16="http://schemas.microsoft.com/office/drawing/2014/main" xmlns="" val="20001"/>
                    </a:ext>
                  </a:extLst>
                </a:gridCol>
                <a:gridCol w="1733107">
                  <a:extLst>
                    <a:ext uri="{9D8B030D-6E8A-4147-A177-3AD203B41FA5}">
                      <a16:colId xmlns:a16="http://schemas.microsoft.com/office/drawing/2014/main" xmlns="" val="20002"/>
                    </a:ext>
                  </a:extLst>
                </a:gridCol>
                <a:gridCol w="1363094">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Outcome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Risk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Probability (High/ Medium/ Low)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Impact (High/ Medium/ Low)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Mitigation Strategy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lvl="0" algn="l"/>
                      <a:r>
                        <a:rPr lang="en-ZA" sz="1600" dirty="0">
                          <a:latin typeface="+mn-lt"/>
                          <a:ea typeface="+mn-ea"/>
                          <a:cs typeface="+mn-cs"/>
                        </a:rPr>
                        <a:t>Professionalisation of Corrections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solidFill>
                            <a:schemeClr val="tx1"/>
                          </a:solidFill>
                        </a:rPr>
                        <a:t>Interim</a:t>
                      </a:r>
                      <a:r>
                        <a:rPr lang="en-US" sz="1600" baseline="0" dirty="0">
                          <a:solidFill>
                            <a:schemeClr val="tx1"/>
                          </a:solidFill>
                        </a:rPr>
                        <a:t> structures not approved</a:t>
                      </a:r>
                      <a:endParaRPr lang="en-US" sz="16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High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High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Engagement of Ministry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1"/>
                  </a:ext>
                </a:extLst>
              </a:tr>
              <a:tr h="370840">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latin typeface="+mn-lt"/>
                          <a:ea typeface="+mn-ea"/>
                          <a:cs typeface="+mn-cs"/>
                        </a:rPr>
                        <a:t>Contribution to youth employment  and empowerment through the Corrections Services Learnership while filling entry level vacancies</a:t>
                      </a:r>
                    </a:p>
                    <a:p>
                      <a:pPr algn="l"/>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smtClean="0"/>
                        <a:t>Correctional Training Colleges </a:t>
                      </a:r>
                      <a:r>
                        <a:rPr lang="en-US" sz="1600" dirty="0"/>
                        <a:t>not adequately resourced</a:t>
                      </a:r>
                    </a:p>
                    <a:p>
                      <a:pPr algn="l"/>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High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High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r>
                        <a:rPr lang="en-US" sz="1600" dirty="0"/>
                        <a:t>Budget planning for the </a:t>
                      </a:r>
                      <a:r>
                        <a:rPr lang="en-US" sz="1600" dirty="0" err="1"/>
                        <a:t>learnership</a:t>
                      </a:r>
                      <a:endParaRPr lang="en-US" sz="1600" dirty="0"/>
                    </a:p>
                    <a:p>
                      <a:pPr algn="l"/>
                      <a:r>
                        <a:rPr lang="en-US" sz="1600" dirty="0"/>
                        <a:t>MOU</a:t>
                      </a:r>
                      <a:r>
                        <a:rPr lang="en-US" sz="1600" baseline="0" dirty="0"/>
                        <a:t> with SANDF to provide facilities and facilitators </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6262668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16894"/>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248009"/>
            <a:ext cx="499655" cy="273844"/>
          </a:xfrm>
        </p:spPr>
        <p:txBody>
          <a:bodyPr/>
          <a:lstStyle/>
          <a:p>
            <a:pPr algn="ctr"/>
            <a:fld id="{7E672E3D-61E0-450A-AD62-EE98E486015F}" type="slidenum">
              <a:rPr lang="en-US" smtClean="0">
                <a:solidFill>
                  <a:prstClr val="black">
                    <a:lumMod val="85000"/>
                    <a:lumOff val="15000"/>
                  </a:prstClr>
                </a:solidFill>
              </a:rPr>
              <a:pPr algn="ctr"/>
              <a:t>43</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16894"/>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t>RISK MANAGEMENT</a:t>
              </a:r>
              <a:endParaRPr lang="en-ZA" sz="2800" b="1" dirty="0"/>
            </a:p>
          </p:txBody>
        </p:sp>
      </p:grpSp>
      <p:sp>
        <p:nvSpPr>
          <p:cNvPr id="28" name="TextBox 27"/>
          <p:cNvSpPr txBox="1"/>
          <p:nvPr/>
        </p:nvSpPr>
        <p:spPr>
          <a:xfrm>
            <a:off x="1089660" y="1326391"/>
            <a:ext cx="6964680" cy="646331"/>
          </a:xfrm>
          <a:prstGeom prst="rect">
            <a:avLst/>
          </a:prstGeom>
          <a:noFill/>
        </p:spPr>
        <p:txBody>
          <a:bodyPr wrap="square" rtlCol="0">
            <a:spAutoFit/>
          </a:bodyPr>
          <a:lstStyle/>
          <a:p>
            <a:r>
              <a:rPr lang="en-ZA" dirty="0" smtClean="0"/>
              <a:t>Provide a summary of the risks and mitigation factors related to the delivery and implementation of the Strategy</a:t>
            </a:r>
            <a:endParaRPr lang="en-ZA" dirty="0"/>
          </a:p>
        </p:txBody>
      </p:sp>
      <p:graphicFrame>
        <p:nvGraphicFramePr>
          <p:cNvPr id="24" name="Table 23"/>
          <p:cNvGraphicFramePr>
            <a:graphicFrameLocks noGrp="1"/>
          </p:cNvGraphicFramePr>
          <p:nvPr>
            <p:extLst>
              <p:ext uri="{D42A27DB-BD31-4B8C-83A1-F6EECF244321}">
                <p14:modId xmlns:p14="http://schemas.microsoft.com/office/powerpoint/2010/main" val="2502072543"/>
              </p:ext>
            </p:extLst>
          </p:nvPr>
        </p:nvGraphicFramePr>
        <p:xfrm>
          <a:off x="171450" y="1224534"/>
          <a:ext cx="8674838" cy="3648710"/>
        </p:xfrm>
        <a:graphic>
          <a:graphicData uri="http://schemas.openxmlformats.org/drawingml/2006/table">
            <a:tbl>
              <a:tblPr firstRow="1" bandRow="1"/>
              <a:tblGrid>
                <a:gridCol w="1813560">
                  <a:extLst>
                    <a:ext uri="{9D8B030D-6E8A-4147-A177-3AD203B41FA5}">
                      <a16:colId xmlns:a16="http://schemas.microsoft.com/office/drawing/2014/main" xmlns="" val="20000"/>
                    </a:ext>
                  </a:extLst>
                </a:gridCol>
                <a:gridCol w="1863937">
                  <a:extLst>
                    <a:ext uri="{9D8B030D-6E8A-4147-A177-3AD203B41FA5}">
                      <a16:colId xmlns:a16="http://schemas.microsoft.com/office/drawing/2014/main" xmlns="" val="20001"/>
                    </a:ext>
                  </a:extLst>
                </a:gridCol>
                <a:gridCol w="1392904">
                  <a:extLst>
                    <a:ext uri="{9D8B030D-6E8A-4147-A177-3AD203B41FA5}">
                      <a16:colId xmlns:a16="http://schemas.microsoft.com/office/drawing/2014/main" xmlns="" val="20002"/>
                    </a:ext>
                  </a:extLst>
                </a:gridCol>
                <a:gridCol w="1594884">
                  <a:extLst>
                    <a:ext uri="{9D8B030D-6E8A-4147-A177-3AD203B41FA5}">
                      <a16:colId xmlns:a16="http://schemas.microsoft.com/office/drawing/2014/main" xmlns="" val="20003"/>
                    </a:ext>
                  </a:extLst>
                </a:gridCol>
                <a:gridCol w="2009553">
                  <a:extLst>
                    <a:ext uri="{9D8B030D-6E8A-4147-A177-3AD203B41FA5}">
                      <a16:colId xmlns:a16="http://schemas.microsoft.com/office/drawing/2014/main" xmlns="" val="20004"/>
                    </a:ext>
                  </a:extLst>
                </a:gridCol>
              </a:tblGrid>
              <a:tr h="37084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Outcome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Risk</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Probability (High/ Medium/ Low)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Impact (High/ Medium/ Low)</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l"/>
                      <a:r>
                        <a:rPr lang="en-US" dirty="0"/>
                        <a:t>Mitigation Strategy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370840">
                <a:tc rowSpan="2">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lnSpc>
                          <a:spcPct val="115000"/>
                        </a:lnSpc>
                        <a:spcAft>
                          <a:spcPts val="1000"/>
                        </a:spcAft>
                      </a:pPr>
                      <a:r>
                        <a:rPr lang="en-US" sz="1600" kern="1200" dirty="0">
                          <a:solidFill>
                            <a:schemeClr val="dk1"/>
                          </a:solidFill>
                          <a:latin typeface="+mn-lt"/>
                          <a:ea typeface="+mn-ea"/>
                          <a:cs typeface="+mn-cs"/>
                        </a:rPr>
                        <a:t>Improve human resource capacity and management to enable the department to fulfil its mandate</a:t>
                      </a:r>
                      <a:endParaRPr lang="en-ZA" sz="1600" kern="1200" dirty="0">
                        <a:solidFill>
                          <a:schemeClr val="dk1"/>
                        </a:solidFill>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indent="0" algn="l" defTabSz="457200" rtl="0" eaLnBrk="1" latinLnBrk="0" hangingPunct="1">
                        <a:lnSpc>
                          <a:spcPct val="115000"/>
                        </a:lnSpc>
                        <a:spcAft>
                          <a:spcPts val="1000"/>
                        </a:spcAft>
                        <a:buFont typeface="+mj-lt"/>
                        <a:buNone/>
                      </a:pPr>
                      <a:r>
                        <a:rPr lang="en-US" sz="1600" kern="1200" dirty="0">
                          <a:solidFill>
                            <a:schemeClr val="dk1"/>
                          </a:solidFill>
                          <a:latin typeface="+mn-lt"/>
                          <a:ea typeface="+mn-ea"/>
                          <a:cs typeface="+mn-cs"/>
                        </a:rPr>
                        <a:t>Misalignment between organizational structure and operational needs.</a:t>
                      </a:r>
                      <a:endParaRPr lang="en-ZA" sz="1600" kern="1200" dirty="0">
                        <a:solidFill>
                          <a:schemeClr val="dk1"/>
                        </a:solidFill>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high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high</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Proper feasibility studies conducted and approval of the Structure accelerated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1"/>
                  </a:ext>
                </a:extLst>
              </a:tr>
              <a:tr h="370840">
                <a:tc vMerge="1">
                  <a:txBody>
                    <a:bodyPr/>
                    <a:lstStyle/>
                    <a:p>
                      <a:pPr marL="0" lvl="0" algn="l" defTabSz="457200" rtl="0" eaLnBrk="1" latinLnBrk="0" hangingPunct="1">
                        <a:lnSpc>
                          <a:spcPct val="115000"/>
                        </a:lnSpc>
                        <a:spcAft>
                          <a:spcPts val="1000"/>
                        </a:spcAft>
                      </a:pPr>
                      <a:endParaRPr lang="en-ZA" sz="1600" kern="1200" dirty="0">
                        <a:solidFill>
                          <a:schemeClr val="dk1"/>
                        </a:solidFill>
                        <a:latin typeface="+mn-lt"/>
                        <a:ea typeface="+mn-ea"/>
                        <a:cs typeface="+mn-cs"/>
                      </a:endParaRPr>
                    </a:p>
                  </a:txBody>
                  <a:tcPr marL="68580" marR="68580" marT="0" marB="0"/>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indent="0" algn="l" defTabSz="457200" rtl="0" eaLnBrk="1" latinLnBrk="0" hangingPunct="1">
                        <a:lnSpc>
                          <a:spcPct val="115000"/>
                        </a:lnSpc>
                        <a:spcAft>
                          <a:spcPts val="1000"/>
                        </a:spcAft>
                        <a:buFont typeface="+mj-lt"/>
                        <a:buNone/>
                      </a:pPr>
                      <a:r>
                        <a:rPr lang="en-US" sz="1600" kern="1200" dirty="0">
                          <a:solidFill>
                            <a:schemeClr val="dk1"/>
                          </a:solidFill>
                          <a:latin typeface="+mn-lt"/>
                          <a:ea typeface="+mn-ea"/>
                          <a:cs typeface="+mn-cs"/>
                        </a:rPr>
                        <a:t>Staff shortage</a:t>
                      </a:r>
                      <a:endParaRPr lang="en-ZA" sz="1600" kern="1200" dirty="0">
                        <a:solidFill>
                          <a:schemeClr val="dk1"/>
                        </a:solidFill>
                        <a:latin typeface="+mn-lt"/>
                        <a:ea typeface="+mn-ea"/>
                        <a:cs typeface="+mn-cs"/>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high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high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lvl="0" algn="l" defTabSz="457200" rtl="0" eaLnBrk="1" latinLnBrk="0" hangingPunct="1"/>
                      <a:r>
                        <a:rPr lang="en-US" sz="1600" kern="1200" dirty="0">
                          <a:solidFill>
                            <a:schemeClr val="dk1"/>
                          </a:solidFill>
                          <a:latin typeface="+mn-lt"/>
                          <a:ea typeface="+mn-ea"/>
                          <a:cs typeface="+mn-cs"/>
                        </a:rPr>
                        <a:t>Develop</a:t>
                      </a:r>
                      <a:r>
                        <a:rPr lang="en-US" sz="1600" kern="1200" baseline="0" dirty="0">
                          <a:solidFill>
                            <a:schemeClr val="dk1"/>
                          </a:solidFill>
                          <a:latin typeface="+mn-lt"/>
                          <a:ea typeface="+mn-ea"/>
                          <a:cs typeface="+mn-cs"/>
                        </a:rPr>
                        <a:t> and accelerate the i</a:t>
                      </a:r>
                      <a:r>
                        <a:rPr lang="en-US" sz="1600" kern="1200" dirty="0">
                          <a:solidFill>
                            <a:schemeClr val="dk1"/>
                          </a:solidFill>
                          <a:latin typeface="+mn-lt"/>
                          <a:ea typeface="+mn-ea"/>
                          <a:cs typeface="+mn-cs"/>
                        </a:rPr>
                        <a:t>mplementation of the</a:t>
                      </a:r>
                      <a:r>
                        <a:rPr lang="en-US" sz="1600" kern="1200" baseline="0" dirty="0">
                          <a:solidFill>
                            <a:schemeClr val="dk1"/>
                          </a:solidFill>
                          <a:latin typeface="+mn-lt"/>
                          <a:ea typeface="+mn-ea"/>
                          <a:cs typeface="+mn-cs"/>
                        </a:rPr>
                        <a:t>  three(3) pronged </a:t>
                      </a:r>
                      <a:r>
                        <a:rPr lang="en-US" sz="1600" kern="1200" dirty="0">
                          <a:solidFill>
                            <a:schemeClr val="dk1"/>
                          </a:solidFill>
                          <a:latin typeface="+mn-lt"/>
                          <a:ea typeface="+mn-ea"/>
                          <a:cs typeface="+mn-cs"/>
                        </a:rPr>
                        <a:t>HR Recruitment Strategy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98240866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75211" y="6367551"/>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310243" y="6298666"/>
            <a:ext cx="499655" cy="273844"/>
          </a:xfrm>
        </p:spPr>
        <p:txBody>
          <a:bodyPr/>
          <a:lstStyle/>
          <a:p>
            <a:pPr algn="ctr"/>
            <a:fld id="{7E672E3D-61E0-450A-AD62-EE98E486015F}" type="slidenum">
              <a:rPr lang="en-US" smtClean="0">
                <a:solidFill>
                  <a:prstClr val="black">
                    <a:lumMod val="85000"/>
                    <a:lumOff val="15000"/>
                  </a:prstClr>
                </a:solidFill>
              </a:rPr>
              <a:pPr algn="ctr"/>
              <a:t>44</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67551"/>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7" name="Group 6"/>
          <p:cNvGrpSpPr/>
          <p:nvPr/>
        </p:nvGrpSpPr>
        <p:grpSpPr>
          <a:xfrm>
            <a:off x="0" y="0"/>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PROJECT PLAN TO FINALISE THE </a:t>
              </a:r>
              <a:r>
                <a:rPr lang="en-ZA" sz="2400" b="1" dirty="0"/>
                <a:t>INTEGRATED HUMAN </a:t>
              </a:r>
              <a:r>
                <a:rPr lang="en-ZA" sz="2400" b="1" dirty="0" smtClean="0"/>
                <a:t>RESOURCE  STRATEGY</a:t>
              </a:r>
              <a:endParaRPr lang="en-ZA" sz="2400" b="1" dirty="0"/>
            </a:p>
          </p:txBody>
        </p:sp>
      </p:grpSp>
      <p:graphicFrame>
        <p:nvGraphicFramePr>
          <p:cNvPr id="24" name="Table 23"/>
          <p:cNvGraphicFramePr>
            <a:graphicFrameLocks noGrp="1"/>
          </p:cNvGraphicFramePr>
          <p:nvPr>
            <p:extLst>
              <p:ext uri="{D42A27DB-BD31-4B8C-83A1-F6EECF244321}">
                <p14:modId xmlns:p14="http://schemas.microsoft.com/office/powerpoint/2010/main" val="3911063836"/>
              </p:ext>
            </p:extLst>
          </p:nvPr>
        </p:nvGraphicFramePr>
        <p:xfrm>
          <a:off x="432074" y="1242062"/>
          <a:ext cx="8247106" cy="5029198"/>
        </p:xfrm>
        <a:graphic>
          <a:graphicData uri="http://schemas.openxmlformats.org/drawingml/2006/table">
            <a:tbl>
              <a:tblPr firstRow="1" bandRow="1"/>
              <a:tblGrid>
                <a:gridCol w="1956773">
                  <a:extLst>
                    <a:ext uri="{9D8B030D-6E8A-4147-A177-3AD203B41FA5}">
                      <a16:colId xmlns:a16="http://schemas.microsoft.com/office/drawing/2014/main" xmlns="" val="20000"/>
                    </a:ext>
                  </a:extLst>
                </a:gridCol>
                <a:gridCol w="3541350">
                  <a:extLst>
                    <a:ext uri="{9D8B030D-6E8A-4147-A177-3AD203B41FA5}">
                      <a16:colId xmlns:a16="http://schemas.microsoft.com/office/drawing/2014/main" xmlns="" val="20001"/>
                    </a:ext>
                  </a:extLst>
                </a:gridCol>
                <a:gridCol w="2748983">
                  <a:extLst>
                    <a:ext uri="{9D8B030D-6E8A-4147-A177-3AD203B41FA5}">
                      <a16:colId xmlns:a16="http://schemas.microsoft.com/office/drawing/2014/main" xmlns="" val="20002"/>
                    </a:ext>
                  </a:extLst>
                </a:gridCol>
              </a:tblGrid>
              <a:tr h="524826">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b="0" dirty="0"/>
                        <a:t>Output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b="0" dirty="0"/>
                        <a:t>Action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r>
                        <a:rPr lang="en-ZA" sz="1800" b="0" dirty="0"/>
                        <a:t>Time Frame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709612">
                <a:tc rowSpan="3">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800" b="0" kern="1200" baseline="0" dirty="0" smtClean="0">
                          <a:solidFill>
                            <a:schemeClr val="dk1"/>
                          </a:solidFill>
                          <a:latin typeface="Calibri"/>
                          <a:ea typeface="+mn-ea"/>
                          <a:cs typeface="+mn-cs"/>
                        </a:rPr>
                        <a:t>Integrated HR Strategy approved by 31 March 2021</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indent="0">
                        <a:buFont typeface="+mj-lt"/>
                        <a:buNone/>
                      </a:pPr>
                      <a:r>
                        <a:rPr lang="en-ZA" sz="1800" b="0" kern="1200" baseline="0" dirty="0" smtClean="0">
                          <a:solidFill>
                            <a:schemeClr val="dk1"/>
                          </a:solidFill>
                          <a:latin typeface="Calibri"/>
                          <a:ea typeface="+mn-ea"/>
                          <a:cs typeface="+mn-cs"/>
                        </a:rPr>
                        <a:t>Consultation on the 1st draft Strategy  with internal stakeholders</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800" b="0" kern="1200" baseline="0" dirty="0" smtClean="0">
                          <a:solidFill>
                            <a:schemeClr val="tx1"/>
                          </a:solidFill>
                          <a:latin typeface="Calibri"/>
                          <a:ea typeface="+mn-ea"/>
                          <a:cs typeface="+mn-cs"/>
                        </a:rPr>
                        <a:t>Quarter 2 of 2020/21</a:t>
                      </a:r>
                      <a:endParaRPr lang="en-US" sz="1800" b="0" kern="1200" baseline="0" dirty="0">
                        <a:solidFill>
                          <a:schemeClr val="tx1"/>
                        </a:solidFill>
                        <a:latin typeface="Calibri"/>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1"/>
                  </a:ext>
                </a:extLst>
              </a:tr>
              <a:tr h="723900">
                <a:tc vMerge="1">
                  <a:txBody>
                    <a:bodyPr/>
                    <a:lstStyle/>
                    <a:p>
                      <a:endParaRPr lang="en-ZA" sz="1600" b="1" dirty="0"/>
                    </a:p>
                  </a:txBody>
                  <a:tcPr>
                    <a:solidFill>
                      <a:schemeClr val="accent3">
                        <a:lumMod val="20000"/>
                        <a:lumOff val="80000"/>
                      </a:scheme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indent="0">
                        <a:buFont typeface="+mj-lt"/>
                        <a:buNone/>
                      </a:pPr>
                      <a:r>
                        <a:rPr lang="en-ZA" sz="1800" b="0" kern="1200" baseline="0" dirty="0" smtClean="0">
                          <a:solidFill>
                            <a:schemeClr val="dk1"/>
                          </a:solidFill>
                          <a:latin typeface="Calibri"/>
                          <a:ea typeface="+mn-ea"/>
                          <a:cs typeface="+mn-cs"/>
                        </a:rPr>
                        <a:t>Consultation with regions and branches</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US" sz="1800" b="0" kern="1200" baseline="0" dirty="0" smtClean="0">
                          <a:solidFill>
                            <a:schemeClr val="dk1"/>
                          </a:solidFill>
                          <a:latin typeface="Calibri"/>
                          <a:ea typeface="+mn-ea"/>
                          <a:cs typeface="+mn-cs"/>
                        </a:rPr>
                        <a:t>Quarter 3 of 2020/21</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2"/>
                  </a:ext>
                </a:extLst>
              </a:tr>
              <a:tr h="510540">
                <a:tc vMerge="1">
                  <a:txBody>
                    <a:bodyPr/>
                    <a:lstStyle/>
                    <a:p>
                      <a:endParaRPr lang="en-ZA" sz="1600" b="1" dirty="0"/>
                    </a:p>
                  </a:txBody>
                  <a:tcPr>
                    <a:solidFill>
                      <a:schemeClr val="accent3">
                        <a:lumMod val="20000"/>
                        <a:lumOff val="80000"/>
                      </a:scheme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indent="0">
                        <a:buFont typeface="+mj-lt"/>
                        <a:buNone/>
                      </a:pPr>
                      <a:r>
                        <a:rPr lang="en-ZA" sz="1800" b="0" kern="1200" baseline="0" dirty="0" smtClean="0">
                          <a:solidFill>
                            <a:schemeClr val="dk1"/>
                          </a:solidFill>
                          <a:latin typeface="Calibri"/>
                          <a:ea typeface="+mn-ea"/>
                          <a:cs typeface="+mn-cs"/>
                        </a:rPr>
                        <a:t>Approval of the draft IHR strategy</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lang="en-ZA" sz="1800" b="0" kern="1200" baseline="0" dirty="0" smtClean="0">
                          <a:solidFill>
                            <a:schemeClr val="dk1"/>
                          </a:solidFill>
                          <a:latin typeface="Calibri"/>
                          <a:ea typeface="+mn-ea"/>
                          <a:cs typeface="+mn-cs"/>
                        </a:rPr>
                        <a:t>Quarter 4 of 2020/21</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xmlns="" val="10003"/>
                  </a:ext>
                </a:extLst>
              </a:tr>
              <a:tr h="638429">
                <a:tc rowSpan="2">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800" b="0" kern="1200" baseline="0" dirty="0" smtClean="0">
                          <a:solidFill>
                            <a:schemeClr val="dk1"/>
                          </a:solidFill>
                          <a:latin typeface="+mn-lt"/>
                          <a:ea typeface="+mn-ea"/>
                          <a:cs typeface="+mn-cs"/>
                        </a:rPr>
                        <a:t>Integrated HR Strategy </a:t>
                      </a:r>
                      <a:r>
                        <a:rPr lang="en-ZA" sz="1800" b="0" kern="1200" baseline="0" dirty="0" smtClean="0">
                          <a:solidFill>
                            <a:schemeClr val="dk1"/>
                          </a:solidFill>
                          <a:latin typeface="Calibri"/>
                          <a:ea typeface="+mn-ea"/>
                          <a:cs typeface="+mn-cs"/>
                        </a:rPr>
                        <a:t>Implementation</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marL="0" algn="l" defTabSz="457200" rtl="0" eaLnBrk="1" latinLnBrk="0" hangingPunct="1"/>
                      <a:r>
                        <a:rPr lang="en-ZA" sz="1800" b="0" kern="1200" dirty="0" smtClean="0">
                          <a:solidFill>
                            <a:schemeClr val="dk1"/>
                          </a:solidFill>
                          <a:latin typeface="+mn-lt"/>
                          <a:ea typeface="+mn-ea"/>
                          <a:cs typeface="+mn-cs"/>
                        </a:rPr>
                        <a:t>Workshops in</a:t>
                      </a:r>
                      <a:r>
                        <a:rPr lang="en-ZA" sz="1800" b="0" kern="1200" baseline="0" dirty="0" smtClean="0">
                          <a:solidFill>
                            <a:schemeClr val="dk1"/>
                          </a:solidFill>
                          <a:latin typeface="+mn-lt"/>
                          <a:ea typeface="+mn-ea"/>
                          <a:cs typeface="+mn-cs"/>
                        </a:rPr>
                        <a:t> regions and HO</a:t>
                      </a:r>
                      <a:endParaRPr lang="en-ZA" sz="1800" b="0" kern="1200" dirty="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r>
                        <a:rPr lang="en-ZA" sz="1800" b="0" dirty="0" smtClean="0"/>
                        <a:t>Quarter 1 and 2 of 2021/2022</a:t>
                      </a:r>
                      <a:endParaRPr lang="en-ZA" sz="1800" b="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r>
              <a:tr h="519811">
                <a:tc vMerge="1">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endParaRPr lang="en-ZA" sz="1800" b="0" kern="1200" baseline="0" dirty="0">
                        <a:solidFill>
                          <a:schemeClr val="dk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marL="0" algn="l" defTabSz="457200" rtl="0" eaLnBrk="1" latinLnBrk="0" hangingPunct="1"/>
                      <a:r>
                        <a:rPr lang="en-ZA" sz="1800" b="0" kern="1200" dirty="0" smtClean="0">
                          <a:solidFill>
                            <a:schemeClr val="dk1"/>
                          </a:solidFill>
                          <a:latin typeface="+mn-lt"/>
                          <a:ea typeface="+mn-ea"/>
                          <a:cs typeface="+mn-cs"/>
                        </a:rPr>
                        <a:t>Monitoring and</a:t>
                      </a:r>
                      <a:r>
                        <a:rPr lang="en-ZA" sz="1800" b="0" kern="1200" baseline="0" dirty="0" smtClean="0">
                          <a:solidFill>
                            <a:schemeClr val="dk1"/>
                          </a:solidFill>
                          <a:latin typeface="+mn-lt"/>
                          <a:ea typeface="+mn-ea"/>
                          <a:cs typeface="+mn-cs"/>
                        </a:rPr>
                        <a:t> Evaluation</a:t>
                      </a:r>
                      <a:endParaRPr lang="en-ZA" sz="1800" b="0" kern="1200" dirty="0" smtClean="0">
                        <a:solidFill>
                          <a:schemeClr val="dk1"/>
                        </a:solidFill>
                        <a:latin typeface="+mn-lt"/>
                        <a:ea typeface="+mn-ea"/>
                        <a:cs typeface="+mn-cs"/>
                      </a:endParaRPr>
                    </a:p>
                    <a:p>
                      <a:pPr marL="0" algn="l" defTabSz="457200" rtl="0" eaLnBrk="1" latinLnBrk="0" hangingPunct="1"/>
                      <a:endParaRPr lang="en-ZA" sz="1800" b="0" kern="1200" dirty="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800" b="0" dirty="0" smtClean="0"/>
                        <a:t>Quarter 3 and 4 of 2021/20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r>
              <a:tr h="638429">
                <a:tc rowSpan="2">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r>
                        <a:rPr lang="en-ZA" sz="1800" b="0" kern="1200" baseline="0" dirty="0" smtClean="0">
                          <a:solidFill>
                            <a:schemeClr val="dk1"/>
                          </a:solidFill>
                          <a:latin typeface="+mn-lt"/>
                          <a:ea typeface="+mn-ea"/>
                          <a:cs typeface="+mn-cs"/>
                        </a:rPr>
                        <a:t>Integrated HR Strategy </a:t>
                      </a:r>
                      <a:r>
                        <a:rPr lang="en-ZA" sz="1800" b="0" kern="1200" baseline="0" dirty="0" smtClean="0">
                          <a:solidFill>
                            <a:schemeClr val="dk1"/>
                          </a:solidFill>
                          <a:latin typeface="Calibri"/>
                          <a:ea typeface="+mn-ea"/>
                          <a:cs typeface="+mn-cs"/>
                        </a:rPr>
                        <a:t>Review</a:t>
                      </a:r>
                      <a:endParaRPr lang="en-ZA" sz="1800" b="0" kern="1200" baseline="0" dirty="0">
                        <a:solidFill>
                          <a:schemeClr val="dk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marL="0" algn="l" defTabSz="457200" rtl="0" eaLnBrk="1" latinLnBrk="0" hangingPunct="1"/>
                      <a:r>
                        <a:rPr lang="en-ZA" sz="1800" b="0" kern="1200" dirty="0" smtClean="0">
                          <a:solidFill>
                            <a:schemeClr val="dk1"/>
                          </a:solidFill>
                          <a:latin typeface="+mn-lt"/>
                          <a:ea typeface="+mn-ea"/>
                          <a:cs typeface="+mn-cs"/>
                        </a:rPr>
                        <a:t>Assessing the </a:t>
                      </a:r>
                      <a:r>
                        <a:rPr lang="en-ZA" sz="1800" b="0" kern="1200" baseline="0" dirty="0" smtClean="0">
                          <a:solidFill>
                            <a:schemeClr val="dk1"/>
                          </a:solidFill>
                          <a:latin typeface="+mn-lt"/>
                          <a:ea typeface="+mn-ea"/>
                          <a:cs typeface="+mn-cs"/>
                        </a:rPr>
                        <a:t>efficacy of the strategy</a:t>
                      </a:r>
                      <a:endParaRPr lang="en-ZA" sz="1800" b="0" kern="1200" dirty="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r>
                        <a:rPr lang="en-ZA" sz="1800" b="0" dirty="0" smtClean="0"/>
                        <a:t>Quarter 3 and 4 of 2023/24</a:t>
                      </a:r>
                      <a:endParaRPr lang="en-ZA" sz="1800" b="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r>
              <a:tr h="638429">
                <a:tc vMerge="1">
                  <a:txBody>
                    <a:bodyPr/>
                    <a:lstStyle/>
                    <a:p>
                      <a:pPr marL="0" marR="0" lvl="0" indent="0" algn="l" defTabSz="914331" rtl="0" eaLnBrk="1" fontAlgn="auto" latinLnBrk="0" hangingPunct="1">
                        <a:lnSpc>
                          <a:spcPct val="100000"/>
                        </a:lnSpc>
                        <a:spcBef>
                          <a:spcPts val="0"/>
                        </a:spcBef>
                        <a:spcAft>
                          <a:spcPts val="0"/>
                        </a:spcAft>
                        <a:buClrTx/>
                        <a:buSzTx/>
                        <a:buFont typeface="+mj-lt"/>
                        <a:buNone/>
                        <a:tabLst/>
                        <a:defRPr/>
                      </a:pPr>
                      <a:endParaRPr lang="en-ZA" sz="1800" b="0" kern="1200" baseline="0" dirty="0">
                        <a:solidFill>
                          <a:schemeClr val="dk1"/>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p>
                      <a:pPr marL="0" algn="l" defTabSz="457200" rtl="0" eaLnBrk="1" latinLnBrk="0" hangingPunct="1"/>
                      <a:r>
                        <a:rPr lang="en-ZA" sz="1800" b="0" kern="1200" dirty="0" smtClean="0">
                          <a:solidFill>
                            <a:schemeClr val="dk1"/>
                          </a:solidFill>
                          <a:latin typeface="+mn-lt"/>
                          <a:ea typeface="+mn-ea"/>
                          <a:cs typeface="+mn-cs"/>
                        </a:rPr>
                        <a:t>Recommendations for possible review</a:t>
                      </a:r>
                      <a:endParaRPr lang="en-ZA" sz="1800" b="0" kern="1200" dirty="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p>
                      <a:r>
                        <a:rPr lang="en-ZA" sz="1800" b="0" dirty="0" smtClean="0"/>
                        <a:t>Quarter 1 of 2024/25</a:t>
                      </a:r>
                      <a:endParaRPr lang="en-ZA" sz="1800" b="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r>
            </a:tbl>
          </a:graphicData>
        </a:graphic>
      </p:graphicFrame>
    </p:spTree>
    <p:extLst>
      <p:ext uri="{BB962C8B-B14F-4D97-AF65-F5344CB8AC3E}">
        <p14:creationId xmlns:p14="http://schemas.microsoft.com/office/powerpoint/2010/main" val="276068183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8736F3F-418F-4A65-B52F-875ED825FA4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497" r="1076" b="24772"/>
          <a:stretch/>
        </p:blipFill>
        <p:spPr>
          <a:xfrm>
            <a:off x="571500" y="1709057"/>
            <a:ext cx="8001000" cy="3439886"/>
          </a:xfrm>
          <a:prstGeom prst="rect">
            <a:avLst/>
          </a:prstGeom>
        </p:spPr>
      </p:pic>
      <p:sp>
        <p:nvSpPr>
          <p:cNvPr id="18" name="Rectangle 17">
            <a:extLst>
              <a:ext uri="{FF2B5EF4-FFF2-40B4-BE49-F238E27FC236}">
                <a16:creationId xmlns:a16="http://schemas.microsoft.com/office/drawing/2014/main" xmlns="" id="{19026877-BA65-4A2A-9A70-5505513DDBBE}"/>
              </a:ext>
            </a:extLst>
          </p:cNvPr>
          <p:cNvSpPr/>
          <p:nvPr/>
        </p:nvSpPr>
        <p:spPr>
          <a:xfrm>
            <a:off x="0"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a:extLst>
              <a:ext uri="{FF2B5EF4-FFF2-40B4-BE49-F238E27FC236}">
                <a16:creationId xmlns:a16="http://schemas.microsoft.com/office/drawing/2014/main" xmlns="" id="{19026877-BA65-4A2A-9A70-5505513DDBBE}"/>
              </a:ext>
            </a:extLst>
          </p:cNvPr>
          <p:cNvSpPr/>
          <p:nvPr/>
        </p:nvSpPr>
        <p:spPr>
          <a:xfrm>
            <a:off x="9012078"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571500" y="1709057"/>
            <a:ext cx="8001000" cy="3439886"/>
          </a:xfrm>
          <a:prstGeom prst="rect">
            <a:avLst/>
          </a:prstGeom>
          <a:blipFill>
            <a:blip r:embed="rId4">
              <a:duotone>
                <a:prstClr val="black"/>
                <a:schemeClr val="accent4">
                  <a:tint val="45000"/>
                  <a:satMod val="40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xmlns="" id="{CD9BA58D-DC3C-404D-B4B4-4E45262F15BE}"/>
              </a:ext>
            </a:extLst>
          </p:cNvPr>
          <p:cNvSpPr/>
          <p:nvPr/>
        </p:nvSpPr>
        <p:spPr>
          <a:xfrm>
            <a:off x="2971800" y="0"/>
            <a:ext cx="3200400" cy="6858000"/>
          </a:xfrm>
          <a:prstGeom prst="rect">
            <a:avLst/>
          </a:prstGeom>
          <a:solidFill>
            <a:srgbClr val="008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Google Shape;1601;p124"/>
          <p:cNvSpPr/>
          <p:nvPr/>
        </p:nvSpPr>
        <p:spPr>
          <a:xfrm>
            <a:off x="2675415" y="2155459"/>
            <a:ext cx="3793170" cy="3985706"/>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400" kern="0" dirty="0">
              <a:solidFill>
                <a:schemeClr val="bg1"/>
              </a:solidFill>
              <a:latin typeface="Calibri"/>
              <a:ea typeface="Calibri"/>
              <a:cs typeface="Calibri"/>
              <a:sym typeface="Calibri"/>
            </a:endParaRPr>
          </a:p>
          <a:p>
            <a:pPr algn="ctr">
              <a:buClr>
                <a:srgbClr val="000000"/>
              </a:buClr>
              <a:buFont typeface="Arial"/>
              <a:buNone/>
            </a:pPr>
            <a:r>
              <a:rPr lang="en-ZA" sz="1400" b="1" kern="0" dirty="0">
                <a:solidFill>
                  <a:schemeClr val="bg1"/>
                </a:solidFill>
                <a:latin typeface="Calibri"/>
                <a:ea typeface="Calibri"/>
                <a:cs typeface="Calibri"/>
                <a:sym typeface="Calibri"/>
              </a:rPr>
              <a:t>Department of Correctional Services (DCS)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Head Office: Correctional Services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124 WF </a:t>
            </a:r>
            <a:r>
              <a:rPr lang="en-ZA" sz="1400" b="1" kern="0" dirty="0" err="1">
                <a:solidFill>
                  <a:schemeClr val="bg1"/>
                </a:solidFill>
                <a:latin typeface="Calibri"/>
                <a:ea typeface="Calibri"/>
                <a:cs typeface="Calibri"/>
                <a:sym typeface="Calibri"/>
              </a:rPr>
              <a:t>Nkomo</a:t>
            </a:r>
            <a:r>
              <a:rPr lang="en-ZA" sz="1400" b="1" kern="0" dirty="0">
                <a:solidFill>
                  <a:schemeClr val="bg1"/>
                </a:solidFill>
                <a:latin typeface="Calibri"/>
                <a:ea typeface="Calibri"/>
                <a:cs typeface="Calibri"/>
                <a:sym typeface="Calibri"/>
              </a:rPr>
              <a:t> Street</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WF </a:t>
            </a:r>
            <a:r>
              <a:rPr lang="en-ZA" sz="1400" b="1" kern="0" dirty="0" err="1">
                <a:solidFill>
                  <a:schemeClr val="bg1"/>
                </a:solidFill>
                <a:latin typeface="Calibri"/>
                <a:ea typeface="Calibri"/>
                <a:cs typeface="Calibri"/>
                <a:sym typeface="Calibri"/>
              </a:rPr>
              <a:t>Nkomo</a:t>
            </a:r>
            <a:r>
              <a:rPr lang="en-ZA" sz="1400" b="1" kern="0" dirty="0">
                <a:solidFill>
                  <a:schemeClr val="bg1"/>
                </a:solidFill>
                <a:latin typeface="Calibri"/>
                <a:ea typeface="Calibri"/>
                <a:cs typeface="Calibri"/>
                <a:sym typeface="Calibri"/>
              </a:rPr>
              <a:t> &amp; Sophie De </a:t>
            </a:r>
            <a:r>
              <a:rPr lang="en-ZA" sz="1400" b="1" kern="0" dirty="0" err="1">
                <a:solidFill>
                  <a:schemeClr val="bg1"/>
                </a:solidFill>
                <a:latin typeface="Calibri"/>
                <a:ea typeface="Calibri"/>
                <a:cs typeface="Calibri"/>
                <a:sym typeface="Calibri"/>
              </a:rPr>
              <a:t>Bruyn</a:t>
            </a:r>
            <a:r>
              <a:rPr lang="en-ZA" sz="1400" b="1" kern="0" dirty="0">
                <a:solidFill>
                  <a:schemeClr val="bg1"/>
                </a:solidFill>
                <a:latin typeface="Calibri"/>
                <a:ea typeface="Calibri"/>
                <a:cs typeface="Calibri"/>
                <a:sym typeface="Calibri"/>
              </a:rPr>
              <a:t> Streets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 Central</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Private Bag X136</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0001</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Website: http://www.dcs.gov.za </a:t>
            </a:r>
            <a:endParaRPr sz="1400" kern="0" dirty="0">
              <a:solidFill>
                <a:schemeClr val="bg1"/>
              </a:solidFill>
              <a:latin typeface="Arial"/>
              <a:cs typeface="Arial"/>
              <a:sym typeface="Arial"/>
            </a:endParaRPr>
          </a:p>
          <a:p>
            <a:pPr>
              <a:buClr>
                <a:srgbClr val="000000"/>
              </a:buClr>
              <a:buFont typeface="Arial"/>
              <a:buNone/>
            </a:pPr>
            <a:endParaRPr sz="1400" kern="0" dirty="0">
              <a:solidFill>
                <a:schemeClr val="bg1"/>
              </a:solidFill>
              <a:latin typeface="Calibri"/>
              <a:ea typeface="Calibri"/>
              <a:cs typeface="Calibri"/>
              <a:sym typeface="Calibri"/>
            </a:endParaRPr>
          </a:p>
        </p:txBody>
      </p:sp>
      <p:pic>
        <p:nvPicPr>
          <p:cNvPr id="14" name="Google Shape;1602;p124"/>
          <p:cNvPicPr preferRelativeResize="0"/>
          <p:nvPr/>
        </p:nvPicPr>
        <p:blipFill rotWithShape="1">
          <a:blip r:embed="rId5">
            <a:alphaModFix/>
          </a:blip>
          <a:srcRect/>
          <a:stretch/>
        </p:blipFill>
        <p:spPr>
          <a:xfrm>
            <a:off x="319821" y="6175084"/>
            <a:ext cx="2447034" cy="682916"/>
          </a:xfrm>
          <a:prstGeom prst="rect">
            <a:avLst/>
          </a:prstGeom>
          <a:noFill/>
          <a:ln>
            <a:noFill/>
          </a:ln>
        </p:spPr>
      </p:pic>
    </p:spTree>
    <p:extLst>
      <p:ext uri="{BB962C8B-B14F-4D97-AF65-F5344CB8AC3E}">
        <p14:creationId xmlns:p14="http://schemas.microsoft.com/office/powerpoint/2010/main" val="276712912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5</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3600" b="1" dirty="0"/>
            </a:p>
          </p:txBody>
        </p:sp>
      </p:grpSp>
      <p:sp>
        <p:nvSpPr>
          <p:cNvPr id="28" name="TextBox 27"/>
          <p:cNvSpPr txBox="1"/>
          <p:nvPr/>
        </p:nvSpPr>
        <p:spPr>
          <a:xfrm>
            <a:off x="310243" y="978181"/>
            <a:ext cx="8633732" cy="4733604"/>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endParaRPr lang="en-ZA" sz="1600" dirty="0" smtClean="0">
              <a:solidFill>
                <a:srgbClr val="FF0000"/>
              </a:solidFill>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ZA" sz="1600" dirty="0">
              <a:solidFill>
                <a:srgbClr val="FF0000"/>
              </a:solidFill>
              <a:latin typeface="Arial" panose="020B0604020202020204" pitchFamily="34" charset="0"/>
              <a:cs typeface="Arial" panose="020B0604020202020204" pitchFamily="34" charset="0"/>
            </a:endParaRPr>
          </a:p>
          <a:p>
            <a:pPr algn="just">
              <a:lnSpc>
                <a:spcPct val="130000"/>
              </a:lnSpc>
            </a:pPr>
            <a:r>
              <a:rPr lang="en-ZA" sz="2800" b="1" dirty="0" smtClean="0">
                <a:effectLst>
                  <a:outerShdw blurRad="38100" dist="38100" dir="2700000" algn="tl">
                    <a:srgbClr val="000000">
                      <a:alpha val="43137"/>
                    </a:srgbClr>
                  </a:outerShdw>
                </a:effectLst>
              </a:rPr>
              <a:t>PROBLEM STATEMENT</a:t>
            </a:r>
            <a:endParaRPr lang="en-ZA"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lnSpc>
                <a:spcPct val="130000"/>
              </a:lnSpc>
            </a:pPr>
            <a:r>
              <a:rPr lang="en-ZA" sz="2000" dirty="0" smtClean="0">
                <a:latin typeface="Arial" panose="020B0604020202020204" pitchFamily="34" charset="0"/>
                <a:cs typeface="Arial" panose="020B0604020202020204" pitchFamily="34" charset="0"/>
              </a:rPr>
              <a:t>The development of an HR Strategy </a:t>
            </a:r>
            <a:r>
              <a:rPr lang="en-ZA" sz="2000" b="1" dirty="0" smtClean="0">
                <a:latin typeface="Arial" panose="020B0604020202020204" pitchFamily="34" charset="0"/>
                <a:cs typeface="Arial" panose="020B0604020202020204" pitchFamily="34" charset="0"/>
              </a:rPr>
              <a:t>is a process in motion which cannot be stopped at any stage while the delivery of HR services </a:t>
            </a:r>
            <a:r>
              <a:rPr lang="en-ZA" sz="2000" dirty="0" smtClean="0">
                <a:latin typeface="Arial" panose="020B0604020202020204" pitchFamily="34" charset="0"/>
                <a:cs typeface="Arial" panose="020B0604020202020204" pitchFamily="34" charset="0"/>
              </a:rPr>
              <a:t>are </a:t>
            </a:r>
            <a:r>
              <a:rPr lang="en-ZA" sz="2000" dirty="0" smtClean="0">
                <a:latin typeface="Arial" panose="020B0604020202020204" pitchFamily="34" charset="0"/>
                <a:cs typeface="Arial" panose="020B0604020202020204" pitchFamily="34" charset="0"/>
              </a:rPr>
              <a:t>in demand. </a:t>
            </a:r>
            <a:r>
              <a:rPr lang="en-ZA" sz="2000" dirty="0" smtClean="0">
                <a:latin typeface="Arial" panose="020B0604020202020204" pitchFamily="34" charset="0"/>
                <a:cs typeface="Arial" panose="020B0604020202020204" pitchFamily="34" charset="0"/>
              </a:rPr>
              <a:t>This means </a:t>
            </a:r>
            <a:r>
              <a:rPr lang="en-ZA" sz="2000" dirty="0" smtClean="0">
                <a:latin typeface="Arial" panose="020B0604020202020204" pitchFamily="34" charset="0"/>
                <a:cs typeface="Arial" panose="020B0604020202020204" pitchFamily="34" charset="0"/>
              </a:rPr>
              <a:t>that the process </a:t>
            </a:r>
            <a:r>
              <a:rPr lang="en-ZA" sz="2000" dirty="0" smtClean="0">
                <a:latin typeface="Arial" panose="020B0604020202020204" pitchFamily="34" charset="0"/>
                <a:cs typeface="Arial" panose="020B0604020202020204" pitchFamily="34" charset="0"/>
              </a:rPr>
              <a:t>of developing the HR strategy must </a:t>
            </a:r>
            <a:r>
              <a:rPr lang="en-ZA" sz="2000" b="1" dirty="0" smtClean="0">
                <a:latin typeface="Arial" panose="020B0604020202020204" pitchFamily="34" charset="0"/>
                <a:cs typeface="Arial" panose="020B0604020202020204" pitchFamily="34" charset="0"/>
              </a:rPr>
              <a:t>run concurrently with the delivery of HR services</a:t>
            </a:r>
            <a:r>
              <a:rPr lang="en-ZA" sz="2000" dirty="0" smtClean="0">
                <a:latin typeface="Arial" panose="020B0604020202020204" pitchFamily="34" charset="0"/>
                <a:cs typeface="Arial" panose="020B0604020202020204" pitchFamily="34" charset="0"/>
              </a:rPr>
              <a:t>. In </a:t>
            </a:r>
            <a:r>
              <a:rPr lang="en-ZA" sz="2000" dirty="0" smtClean="0">
                <a:latin typeface="Arial" panose="020B0604020202020204" pitchFamily="34" charset="0"/>
                <a:cs typeface="Arial" panose="020B0604020202020204" pitchFamily="34" charset="0"/>
              </a:rPr>
              <a:t>the process, </a:t>
            </a:r>
            <a:r>
              <a:rPr lang="en-ZA" sz="2000" dirty="0" smtClean="0">
                <a:latin typeface="Arial" panose="020B0604020202020204" pitchFamily="34" charset="0"/>
                <a:cs typeface="Arial" panose="020B0604020202020204" pitchFamily="34" charset="0"/>
              </a:rPr>
              <a:t>the delivery of </a:t>
            </a:r>
            <a:r>
              <a:rPr lang="en-ZA" sz="2000" b="1" dirty="0" smtClean="0">
                <a:latin typeface="Arial" panose="020B0604020202020204" pitchFamily="34" charset="0"/>
                <a:cs typeface="Arial" panose="020B0604020202020204" pitchFamily="34" charset="0"/>
              </a:rPr>
              <a:t>HR services are being delayed due to the participation of key HR functionaries in the development of integrated HR strategy</a:t>
            </a:r>
            <a:r>
              <a:rPr lang="en-ZA" sz="2000" dirty="0" smtClean="0">
                <a:latin typeface="Arial" panose="020B0604020202020204" pitchFamily="34" charset="0"/>
                <a:cs typeface="Arial" panose="020B0604020202020204" pitchFamily="34" charset="0"/>
              </a:rPr>
              <a:t>.</a:t>
            </a:r>
          </a:p>
          <a:p>
            <a:pPr algn="just">
              <a:lnSpc>
                <a:spcPct val="130000"/>
              </a:lnSpc>
            </a:pPr>
            <a:endParaRPr lang="en-ZA" sz="1600" dirty="0" smtClean="0">
              <a:latin typeface="Arial" panose="020B0604020202020204" pitchFamily="34" charset="0"/>
              <a:cs typeface="Arial" panose="020B0604020202020204" pitchFamily="34" charset="0"/>
            </a:endParaRPr>
          </a:p>
          <a:p>
            <a:pPr algn="just">
              <a:lnSpc>
                <a:spcPct val="130000"/>
              </a:lnSpc>
            </a:pPr>
            <a:endParaRPr lang="en-ZA" sz="1600" dirty="0">
              <a:latin typeface="Arial" panose="020B0604020202020204" pitchFamily="34" charset="0"/>
              <a:cs typeface="Arial" panose="020B0604020202020204" pitchFamily="34" charset="0"/>
            </a:endParaRPr>
          </a:p>
        </p:txBody>
      </p:sp>
      <p:sp>
        <p:nvSpPr>
          <p:cNvPr id="26" name="Rectangle 25"/>
          <p:cNvSpPr/>
          <p:nvPr/>
        </p:nvSpPr>
        <p:spPr>
          <a:xfrm>
            <a:off x="152400" y="0"/>
            <a:ext cx="8991600" cy="10096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INTRODUCTION…continue</a:t>
            </a:r>
            <a:endParaRPr lang="en-ZA" sz="3600" b="1" dirty="0"/>
          </a:p>
        </p:txBody>
      </p:sp>
    </p:spTree>
    <p:extLst>
      <p:ext uri="{BB962C8B-B14F-4D97-AF65-F5344CB8AC3E}">
        <p14:creationId xmlns:p14="http://schemas.microsoft.com/office/powerpoint/2010/main" val="16295782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6</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Perceptions and HR Challenges </a:t>
              </a:r>
              <a:endParaRPr lang="en-ZA" sz="3600" b="1" dirty="0"/>
            </a:p>
          </p:txBody>
        </p:sp>
      </p:grpSp>
      <p:sp>
        <p:nvSpPr>
          <p:cNvPr id="28" name="TextBox 27"/>
          <p:cNvSpPr txBox="1"/>
          <p:nvPr/>
        </p:nvSpPr>
        <p:spPr>
          <a:xfrm>
            <a:off x="310243" y="978181"/>
            <a:ext cx="8633732" cy="4031873"/>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HR </a:t>
            </a:r>
            <a:r>
              <a:rPr lang="en-ZA" sz="1600" dirty="0">
                <a:latin typeface="Arial" panose="020B0604020202020204" pitchFamily="34" charset="0"/>
                <a:cs typeface="Arial" panose="020B0604020202020204" pitchFamily="34" charset="0"/>
              </a:rPr>
              <a:t>is faced with a situation that can be </a:t>
            </a:r>
            <a:r>
              <a:rPr lang="en-ZA" sz="1600" dirty="0" smtClean="0">
                <a:latin typeface="Arial" panose="020B0604020202020204" pitchFamily="34" charset="0"/>
                <a:cs typeface="Arial" panose="020B0604020202020204" pitchFamily="34" charset="0"/>
              </a:rPr>
              <a:t>likened to </a:t>
            </a:r>
            <a:r>
              <a:rPr lang="en-ZA" sz="1600" dirty="0">
                <a:latin typeface="Arial" panose="020B0604020202020204" pitchFamily="34" charset="0"/>
                <a:cs typeface="Arial" panose="020B0604020202020204" pitchFamily="34" charset="0"/>
              </a:rPr>
              <a:t>a “leaking bucket</a:t>
            </a:r>
            <a:r>
              <a:rPr lang="en-ZA" sz="1600" dirty="0" smtClean="0">
                <a:latin typeface="Arial" panose="020B0604020202020204" pitchFamily="34" charset="0"/>
                <a:cs typeface="Arial" panose="020B0604020202020204" pitchFamily="34" charset="0"/>
              </a:rPr>
              <a:t>”:</a:t>
            </a:r>
          </a:p>
          <a:p>
            <a:pPr marL="285750" indent="-285750" algn="just">
              <a:lnSpc>
                <a:spcPct val="13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Lack </a:t>
            </a:r>
            <a:r>
              <a:rPr lang="en-ZA" sz="1600" dirty="0">
                <a:latin typeface="Arial" panose="020B0604020202020204" pitchFamily="34" charset="0"/>
                <a:cs typeface="Arial" panose="020B0604020202020204" pitchFamily="34" charset="0"/>
              </a:rPr>
              <a:t>of an approved integrated HR Strategy which supports the attraction, development and retention of an ideal correctional </a:t>
            </a:r>
            <a:r>
              <a:rPr lang="en-ZA" sz="1600" dirty="0" smtClean="0">
                <a:latin typeface="Arial" panose="020B0604020202020204" pitchFamily="34" charset="0"/>
                <a:cs typeface="Arial" panose="020B0604020202020204" pitchFamily="34" charset="0"/>
              </a:rPr>
              <a:t>officials.</a:t>
            </a:r>
            <a:endParaRPr lang="en-ZA" sz="1600" dirty="0">
              <a:latin typeface="Arial" panose="020B0604020202020204" pitchFamily="34" charset="0"/>
              <a:cs typeface="Arial" panose="020B0604020202020204" pitchFamily="34" charset="0"/>
            </a:endParaRPr>
          </a:p>
          <a:p>
            <a:pPr marL="285750" indent="-285750" algn="just">
              <a:lnSpc>
                <a:spcPct val="13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Multiple constraints that limit HR to provide the required capacity to </a:t>
            </a:r>
            <a:r>
              <a:rPr lang="en-ZA" sz="1600" dirty="0">
                <a:latin typeface="Arial" panose="020B0604020202020204" pitchFamily="34" charset="0"/>
                <a:cs typeface="Arial" panose="020B0604020202020204" pitchFamily="34" charset="0"/>
              </a:rPr>
              <a:t>enable the Department to deliver on its strategic goals. </a:t>
            </a:r>
          </a:p>
          <a:p>
            <a:pPr marL="285750" indent="-285750" algn="just">
              <a:lnSpc>
                <a:spcPct val="130000"/>
              </a:lnSpc>
              <a:buFont typeface="Arial" panose="020B0604020202020204" pitchFamily="34" charset="0"/>
              <a:buChar char="•"/>
            </a:pPr>
            <a:r>
              <a:rPr lang="en-ZA" sz="1600" dirty="0">
                <a:latin typeface="Arial" panose="020B0604020202020204" pitchFamily="34" charset="0"/>
                <a:cs typeface="Arial" panose="020B0604020202020204" pitchFamily="34" charset="0"/>
              </a:rPr>
              <a:t>Inadequate capacity to provide relevant, accredited and quality training that is responsive to the needs of the Department. </a:t>
            </a:r>
          </a:p>
          <a:p>
            <a:pPr marL="285750" indent="-285750" algn="just">
              <a:lnSpc>
                <a:spcPct val="13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Low </a:t>
            </a:r>
            <a:r>
              <a:rPr lang="en-ZA" sz="1600" dirty="0">
                <a:latin typeface="Arial" panose="020B0604020202020204" pitchFamily="34" charset="0"/>
                <a:cs typeface="Arial" panose="020B0604020202020204" pitchFamily="34" charset="0"/>
              </a:rPr>
              <a:t>staff morale. This is a serious impediment to excellence in service delivery.</a:t>
            </a:r>
          </a:p>
          <a:p>
            <a:pPr marL="285750" indent="-285750" algn="just">
              <a:lnSpc>
                <a:spcPct val="130000"/>
              </a:lnSpc>
              <a:buFont typeface="Arial" panose="020B0604020202020204" pitchFamily="34" charset="0"/>
              <a:buChar char="•"/>
            </a:pPr>
            <a:r>
              <a:rPr lang="en-ZA" sz="1600" dirty="0">
                <a:latin typeface="Arial" panose="020B0604020202020204" pitchFamily="34" charset="0"/>
                <a:cs typeface="Arial" panose="020B0604020202020204" pitchFamily="34" charset="0"/>
              </a:rPr>
              <a:t>Unhealthy work environment that is not conducive for enhanced service delivery and healthy work force. </a:t>
            </a:r>
            <a:r>
              <a:rPr lang="en-ZA" sz="1600" dirty="0" smtClean="0">
                <a:latin typeface="Arial" panose="020B0604020202020204" pitchFamily="34" charset="0"/>
                <a:cs typeface="Arial" panose="020B0604020202020204" pitchFamily="34" charset="0"/>
              </a:rPr>
              <a:t>Environment not conducive </a:t>
            </a:r>
            <a:r>
              <a:rPr lang="en-ZA" sz="1600" dirty="0">
                <a:latin typeface="Arial" panose="020B0604020202020204" pitchFamily="34" charset="0"/>
                <a:cs typeface="Arial" panose="020B0604020202020204" pitchFamily="34" charset="0"/>
              </a:rPr>
              <a:t>to sound employee relations. </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07314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7</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Perceptions and HR Challenges </a:t>
              </a:r>
              <a:endParaRPr lang="en-ZA" sz="3600" b="1" dirty="0"/>
            </a:p>
          </p:txBody>
        </p:sp>
      </p:grpSp>
      <p:sp>
        <p:nvSpPr>
          <p:cNvPr id="28" name="TextBox 27"/>
          <p:cNvSpPr txBox="1"/>
          <p:nvPr/>
        </p:nvSpPr>
        <p:spPr>
          <a:xfrm>
            <a:off x="310243" y="978181"/>
            <a:ext cx="8633732" cy="4442242"/>
          </a:xfrm>
          <a:prstGeom prst="rect">
            <a:avLst/>
          </a:prstGeom>
          <a:noFill/>
        </p:spPr>
        <p:txBody>
          <a:bodyPr wrap="square" rtlCol="0">
            <a:spAutoFit/>
          </a:bodyPr>
          <a:lstStyle/>
          <a:p>
            <a:pPr marL="285750" indent="-285750" algn="just">
              <a:buFont typeface="Arial" panose="020B0604020202020204" pitchFamily="34" charset="0"/>
              <a:buChar char="•"/>
            </a:pPr>
            <a:endParaRPr lang="en-ZA" sz="16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Lack </a:t>
            </a:r>
            <a:r>
              <a:rPr lang="en-ZA" sz="1600" dirty="0">
                <a:latin typeface="Arial" panose="020B0604020202020204" pitchFamily="34" charset="0"/>
                <a:cs typeface="Arial" panose="020B0604020202020204" pitchFamily="34" charset="0"/>
              </a:rPr>
              <a:t>of a service delivery model which is necessary to inform HR </a:t>
            </a:r>
            <a:r>
              <a:rPr lang="en-ZA" sz="1600" dirty="0" smtClean="0">
                <a:latin typeface="Arial" panose="020B0604020202020204" pitchFamily="34" charset="0"/>
                <a:cs typeface="Arial" panose="020B0604020202020204" pitchFamily="34" charset="0"/>
              </a:rPr>
              <a:t>essentials. </a:t>
            </a:r>
            <a:endParaRPr lang="en-ZA"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The entire HR value chain does not target the ideal correctional </a:t>
            </a:r>
            <a:r>
              <a:rPr lang="en-ZA" sz="1600" dirty="0" smtClean="0">
                <a:latin typeface="Arial" panose="020B0604020202020204" pitchFamily="34" charset="0"/>
                <a:cs typeface="Arial" panose="020B0604020202020204" pitchFamily="34" charset="0"/>
              </a:rPr>
              <a:t>official.</a:t>
            </a:r>
            <a:endParaRPr lang="en-ZA"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Inadequate </a:t>
            </a:r>
            <a:r>
              <a:rPr lang="en-ZA" sz="1600" dirty="0">
                <a:latin typeface="Arial" panose="020B0604020202020204" pitchFamily="34" charset="0"/>
                <a:cs typeface="Arial" panose="020B0604020202020204" pitchFamily="34" charset="0"/>
              </a:rPr>
              <a:t>allocation of resources for implementation of policies and strategies that support the </a:t>
            </a:r>
            <a:r>
              <a:rPr lang="en-ZA" sz="1600" dirty="0" smtClean="0">
                <a:latin typeface="Arial" panose="020B0604020202020204" pitchFamily="34" charset="0"/>
                <a:cs typeface="Arial" panose="020B0604020202020204" pitchFamily="34" charset="0"/>
              </a:rPr>
              <a:t>attraction, development and retention </a:t>
            </a:r>
            <a:r>
              <a:rPr lang="en-ZA" sz="1600" dirty="0">
                <a:latin typeface="Arial" panose="020B0604020202020204" pitchFamily="34" charset="0"/>
                <a:cs typeface="Arial" panose="020B0604020202020204" pitchFamily="34" charset="0"/>
              </a:rPr>
              <a:t>of an ideal correctional official/leader.</a:t>
            </a:r>
          </a:p>
          <a:p>
            <a:pPr marL="285750" indent="-28575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HR does not have full control over the management of the compensation of employees’ </a:t>
            </a:r>
            <a:r>
              <a:rPr lang="en-ZA" sz="1600" dirty="0" smtClean="0">
                <a:latin typeface="Arial" panose="020B0604020202020204" pitchFamily="34" charset="0"/>
                <a:cs typeface="Arial" panose="020B0604020202020204" pitchFamily="34" charset="0"/>
              </a:rPr>
              <a:t>budget. Culture </a:t>
            </a:r>
            <a:r>
              <a:rPr lang="en-ZA" sz="1600" dirty="0">
                <a:latin typeface="Arial" panose="020B0604020202020204" pitchFamily="34" charset="0"/>
                <a:cs typeface="Arial" panose="020B0604020202020204" pitchFamily="34" charset="0"/>
              </a:rPr>
              <a:t>of poor performance.</a:t>
            </a:r>
          </a:p>
          <a:p>
            <a:pPr marL="285750" indent="-285750" algn="just">
              <a:lnSpc>
                <a:spcPct val="150000"/>
              </a:lnSpc>
              <a:buFont typeface="Arial" panose="020B0604020202020204" pitchFamily="34" charset="0"/>
              <a:buChar char="•"/>
            </a:pPr>
            <a:r>
              <a:rPr lang="en-ZA" sz="1600" dirty="0" smtClean="0">
                <a:latin typeface="Arial" panose="020B0604020202020204" pitchFamily="34" charset="0"/>
                <a:cs typeface="Arial" panose="020B0604020202020204" pitchFamily="34" charset="0"/>
              </a:rPr>
              <a:t>Excellence </a:t>
            </a:r>
            <a:r>
              <a:rPr lang="en-ZA" sz="1600" dirty="0">
                <a:latin typeface="Arial" panose="020B0604020202020204" pitchFamily="34" charset="0"/>
                <a:cs typeface="Arial" panose="020B0604020202020204" pitchFamily="34" charset="0"/>
              </a:rPr>
              <a:t>is not recognised / encouraged in the reward systems currently in place</a:t>
            </a:r>
            <a:r>
              <a:rPr lang="en-ZA" sz="1600" dirty="0" smtClean="0">
                <a:latin typeface="Arial" panose="020B0604020202020204" pitchFamily="34" charset="0"/>
                <a:cs typeface="Arial" panose="020B0604020202020204" pitchFamily="34" charset="0"/>
              </a:rPr>
              <a:t>.</a:t>
            </a:r>
          </a:p>
          <a:p>
            <a:pPr marL="285750" lvl="0" indent="-285750" algn="just">
              <a:lnSpc>
                <a:spcPct val="150000"/>
              </a:lnSpc>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current </a:t>
            </a:r>
            <a:r>
              <a:rPr lang="en-US" sz="1600" dirty="0">
                <a:latin typeface="Arial" panose="020B0604020202020204" pitchFamily="34" charset="0"/>
                <a:cs typeface="Arial" panose="020B0604020202020204" pitchFamily="34" charset="0"/>
              </a:rPr>
              <a:t>human </a:t>
            </a:r>
            <a:r>
              <a:rPr lang="en-US" sz="1600" dirty="0" smtClean="0">
                <a:latin typeface="Arial" panose="020B0604020202020204" pitchFamily="34" charset="0"/>
                <a:cs typeface="Arial" panose="020B0604020202020204" pitchFamily="34" charset="0"/>
              </a:rPr>
              <a:t>resource </a:t>
            </a:r>
            <a:r>
              <a:rPr lang="en-US" sz="1600" dirty="0">
                <a:latin typeface="Arial" panose="020B0604020202020204" pitchFamily="34" charset="0"/>
                <a:cs typeface="Arial" panose="020B0604020202020204" pitchFamily="34" charset="0"/>
              </a:rPr>
              <a:t>practices in the department are fragmented and not responsive to the requirements of the white paper.</a:t>
            </a:r>
          </a:p>
          <a:p>
            <a:pPr marL="285750" indent="-28575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a:lnSpc>
                <a:spcPct val="15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21194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8</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Legislative Mandates </a:t>
              </a:r>
              <a:endParaRPr lang="en-ZA" sz="3600" b="1" dirty="0"/>
            </a:p>
          </p:txBody>
        </p:sp>
      </p:grpSp>
      <p:sp>
        <p:nvSpPr>
          <p:cNvPr id="28" name="TextBox 27"/>
          <p:cNvSpPr txBox="1"/>
          <p:nvPr/>
        </p:nvSpPr>
        <p:spPr>
          <a:xfrm>
            <a:off x="197308" y="1127409"/>
            <a:ext cx="8749383" cy="6017032"/>
          </a:xfrm>
          <a:prstGeom prst="rect">
            <a:avLst/>
          </a:prstGeom>
          <a:noFill/>
        </p:spPr>
        <p:txBody>
          <a:bodyPr wrap="square" rtlCol="0">
            <a:spAutoFit/>
          </a:bodyPr>
          <a:lstStyle/>
          <a:p>
            <a:pPr algn="just"/>
            <a:endParaRPr lang="en-ZA" sz="1500" dirty="0" smtClean="0"/>
          </a:p>
          <a:p>
            <a:pPr algn="just"/>
            <a:endParaRPr lang="en-ZA" sz="1500" dirty="0" smtClean="0"/>
          </a:p>
          <a:p>
            <a:pPr marL="285750" indent="-285750" algn="just">
              <a:lnSpc>
                <a:spcPct val="150000"/>
              </a:lnSpc>
              <a:buFont typeface="Arial" panose="020B0604020202020204" pitchFamily="34" charset="0"/>
              <a:buChar char="•"/>
            </a:pPr>
            <a:r>
              <a:rPr lang="en-ZA" sz="1500" dirty="0" smtClean="0"/>
              <a:t>Correctional </a:t>
            </a:r>
            <a:r>
              <a:rPr lang="en-ZA" sz="1500" dirty="0"/>
              <a:t>Services Act, 1998 (Act No. 111 of 1998, as amended) </a:t>
            </a:r>
          </a:p>
          <a:p>
            <a:pPr marL="285750" indent="-285750" algn="just">
              <a:lnSpc>
                <a:spcPct val="150000"/>
              </a:lnSpc>
              <a:buFont typeface="Arial" panose="020B0604020202020204" pitchFamily="34" charset="0"/>
              <a:buChar char="•"/>
            </a:pPr>
            <a:r>
              <a:rPr lang="en-ZA" sz="1500" dirty="0" smtClean="0">
                <a:latin typeface="Arial" panose="020B0604020202020204" pitchFamily="34" charset="0"/>
                <a:cs typeface="Arial" panose="020B0604020202020204" pitchFamily="34" charset="0"/>
              </a:rPr>
              <a:t>Paper </a:t>
            </a:r>
            <a:r>
              <a:rPr lang="en-ZA" sz="1500" dirty="0">
                <a:latin typeface="Arial" panose="020B0604020202020204" pitchFamily="34" charset="0"/>
                <a:cs typeface="Arial" panose="020B0604020202020204" pitchFamily="34" charset="0"/>
              </a:rPr>
              <a:t>on Corrections in South Africa (2005</a:t>
            </a:r>
            <a:r>
              <a:rPr lang="en-ZA" sz="1500" dirty="0" smtClean="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PUBLIC SERVICE REGULATIONS</a:t>
            </a:r>
            <a:r>
              <a:rPr lang="en-ZA" sz="1400" dirty="0" smtClean="0">
                <a:latin typeface="Arial" panose="020B0604020202020204" pitchFamily="34" charset="0"/>
                <a:cs typeface="Arial" panose="020B0604020202020204" pitchFamily="34" charset="0"/>
              </a:rPr>
              <a:t>,</a:t>
            </a:r>
            <a:r>
              <a:rPr lang="en-ZA" sz="1400" dirty="0">
                <a:latin typeface="Arial" panose="020B0604020202020204" pitchFamily="34" charset="0"/>
                <a:cs typeface="Arial" panose="020B0604020202020204" pitchFamily="34" charset="0"/>
              </a:rPr>
              <a:t> 2016 </a:t>
            </a:r>
            <a:endParaRPr lang="en-ZA" sz="14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Public service Act </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Labour </a:t>
            </a:r>
            <a:r>
              <a:rPr lang="en-ZA" sz="1400" dirty="0">
                <a:latin typeface="Arial" panose="020B0604020202020204" pitchFamily="34" charset="0"/>
                <a:cs typeface="Arial" panose="020B0604020202020204" pitchFamily="34" charset="0"/>
              </a:rPr>
              <a:t>Relations </a:t>
            </a:r>
            <a:r>
              <a:rPr lang="en-ZA" sz="1400" dirty="0" smtClean="0">
                <a:latin typeface="Arial" panose="020B0604020202020204" pitchFamily="34" charset="0"/>
                <a:cs typeface="Arial" panose="020B0604020202020204" pitchFamily="34" charset="0"/>
              </a:rPr>
              <a:t>Act 66 </a:t>
            </a:r>
            <a:endParaRPr lang="en-ZA" sz="15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The White Paper on Corrections in South Africa (2005</a:t>
            </a:r>
            <a:r>
              <a:rPr lang="en-ZA" sz="1400" dirty="0" smtClean="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Skills Development Act, 1998</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Occupational </a:t>
            </a:r>
            <a:r>
              <a:rPr lang="en-ZA" sz="1400" dirty="0">
                <a:latin typeface="Arial" panose="020B0604020202020204" pitchFamily="34" charset="0"/>
                <a:cs typeface="Arial" panose="020B0604020202020204" pitchFamily="34" charset="0"/>
              </a:rPr>
              <a:t>Health and Safety Act 85 of </a:t>
            </a:r>
            <a:r>
              <a:rPr lang="en-ZA" sz="1400" dirty="0" smtClean="0">
                <a:latin typeface="Arial" panose="020B0604020202020204" pitchFamily="34" charset="0"/>
                <a:cs typeface="Arial" panose="020B0604020202020204" pitchFamily="34" charset="0"/>
              </a:rPr>
              <a:t>1993</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Compensation for occupational injuries and diseases act of 1993</a:t>
            </a:r>
            <a:endParaRPr lang="en-ZA" sz="14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ZA" sz="1400" dirty="0">
                <a:latin typeface="Arial" panose="020B0604020202020204" pitchFamily="34" charset="0"/>
                <a:cs typeface="Arial" panose="020B0604020202020204" pitchFamily="34" charset="0"/>
              </a:rPr>
              <a:t>COVID-19 Direction on Health and Safety in the Workplace issued by the Minister in terms of Regulation 10(8) of the National Disaster </a:t>
            </a:r>
            <a:r>
              <a:rPr lang="en-ZA" sz="1400" dirty="0" smtClean="0">
                <a:latin typeface="Arial" panose="020B0604020202020204" pitchFamily="34" charset="0"/>
                <a:cs typeface="Arial" panose="020B0604020202020204" pitchFamily="34" charset="0"/>
              </a:rPr>
              <a:t>Regulations</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Promotion of equality and prevention of unfair discrimination act </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Promotion of access to information act (no 2 of 2000)</a:t>
            </a:r>
          </a:p>
          <a:p>
            <a:pPr marL="285750" indent="-285750" algn="just">
              <a:lnSpc>
                <a:spcPct val="150000"/>
              </a:lnSpc>
              <a:buFont typeface="Arial" panose="020B0604020202020204" pitchFamily="34" charset="0"/>
              <a:buChar char="•"/>
            </a:pPr>
            <a:r>
              <a:rPr lang="en-ZA" sz="1400" dirty="0" smtClean="0">
                <a:latin typeface="Arial" panose="020B0604020202020204" pitchFamily="34" charset="0"/>
                <a:cs typeface="Arial" panose="020B0604020202020204" pitchFamily="34" charset="0"/>
              </a:rPr>
              <a:t>Employment Equity Act </a:t>
            </a:r>
          </a:p>
          <a:p>
            <a:pPr marL="285750" indent="-285750" algn="just">
              <a:buFont typeface="Arial" panose="020B0604020202020204" pitchFamily="34" charset="0"/>
              <a:buChar char="•"/>
            </a:pPr>
            <a:endParaRPr lang="en-ZA"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5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810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9</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Legislative Requirements</a:t>
              </a:r>
              <a:endParaRPr lang="en-ZA" sz="3600" b="1" dirty="0"/>
            </a:p>
          </p:txBody>
        </p:sp>
      </p:grpSp>
      <p:sp>
        <p:nvSpPr>
          <p:cNvPr id="28" name="TextBox 27"/>
          <p:cNvSpPr txBox="1"/>
          <p:nvPr/>
        </p:nvSpPr>
        <p:spPr>
          <a:xfrm>
            <a:off x="197308" y="1127409"/>
            <a:ext cx="8749383" cy="4939814"/>
          </a:xfrm>
          <a:prstGeom prst="rect">
            <a:avLst/>
          </a:prstGeom>
          <a:noFill/>
        </p:spPr>
        <p:txBody>
          <a:bodyPr wrap="square" rtlCol="0">
            <a:spAutoFit/>
          </a:bodyPr>
          <a:lstStyle/>
          <a:p>
            <a:pPr algn="just"/>
            <a:r>
              <a:rPr lang="en-ZA" sz="1500" b="1" dirty="0"/>
              <a:t>Correctional Services Act, 1998 (Act No. 111 of 1998, as amended) </a:t>
            </a:r>
            <a:endParaRPr lang="en-ZA" sz="1500" b="1" dirty="0" smtClean="0"/>
          </a:p>
          <a:p>
            <a:pPr algn="just"/>
            <a:endParaRPr lang="en-ZA" sz="1500" dirty="0" smtClean="0">
              <a:latin typeface="Arial" panose="020B0604020202020204" pitchFamily="34" charset="0"/>
              <a:cs typeface="Arial" panose="020B0604020202020204" pitchFamily="34" charset="0"/>
            </a:endParaRPr>
          </a:p>
          <a:p>
            <a:pPr algn="just"/>
            <a:r>
              <a:rPr lang="en-ZA" sz="1500" dirty="0" smtClean="0">
                <a:latin typeface="Arial" panose="020B0604020202020204" pitchFamily="34" charset="0"/>
                <a:cs typeface="Arial" panose="020B0604020202020204" pitchFamily="34" charset="0"/>
              </a:rPr>
              <a:t>The Correctional services Act empowers the Commissioner to, subject to provisions of the Act, Public Service Regulations and Labour Relations Act and having regards to operational </a:t>
            </a:r>
            <a:r>
              <a:rPr lang="en-ZA" sz="1500" dirty="0">
                <a:latin typeface="Arial" panose="020B0604020202020204" pitchFamily="34" charset="0"/>
                <a:cs typeface="Arial" panose="020B0604020202020204" pitchFamily="34" charset="0"/>
              </a:rPr>
              <a:t>requirements of the Department, </a:t>
            </a:r>
            <a:r>
              <a:rPr lang="en-ZA" sz="1500" dirty="0" smtClean="0">
                <a:latin typeface="Arial" panose="020B0604020202020204" pitchFamily="34" charset="0"/>
                <a:cs typeface="Arial" panose="020B0604020202020204" pitchFamily="34" charset="0"/>
              </a:rPr>
              <a:t>appoint, promote and </a:t>
            </a:r>
            <a:r>
              <a:rPr lang="en-ZA" sz="1500" dirty="0">
                <a:latin typeface="Arial" panose="020B0604020202020204" pitchFamily="34" charset="0"/>
                <a:cs typeface="Arial" panose="020B0604020202020204" pitchFamily="34" charset="0"/>
              </a:rPr>
              <a:t>transfer </a:t>
            </a:r>
            <a:r>
              <a:rPr lang="en-ZA" sz="1500" dirty="0" smtClean="0">
                <a:latin typeface="Arial" panose="020B0604020202020204" pitchFamily="34" charset="0"/>
                <a:cs typeface="Arial" panose="020B0604020202020204" pitchFamily="34" charset="0"/>
              </a:rPr>
              <a:t>correctional </a:t>
            </a:r>
            <a:r>
              <a:rPr lang="en-ZA" sz="1500" dirty="0">
                <a:latin typeface="Arial" panose="020B0604020202020204" pitchFamily="34" charset="0"/>
                <a:cs typeface="Arial" panose="020B0604020202020204" pitchFamily="34" charset="0"/>
              </a:rPr>
              <a:t>officials, </a:t>
            </a:r>
            <a:r>
              <a:rPr lang="en-ZA" sz="1500" dirty="0" smtClean="0">
                <a:latin typeface="Arial" panose="020B0604020202020204" pitchFamily="34" charset="0"/>
                <a:cs typeface="Arial" panose="020B0604020202020204" pitchFamily="34" charset="0"/>
              </a:rPr>
              <a:t>but</a:t>
            </a:r>
            <a:endParaRPr lang="en-ZA" sz="1500" dirty="0">
              <a:latin typeface="Arial" panose="020B0604020202020204" pitchFamily="34" charset="0"/>
              <a:cs typeface="Arial" panose="020B0604020202020204" pitchFamily="34" charset="0"/>
            </a:endParaRPr>
          </a:p>
          <a:p>
            <a:pPr algn="just"/>
            <a:r>
              <a:rPr lang="en-ZA" sz="1500" dirty="0" smtClean="0">
                <a:latin typeface="Arial" panose="020B0604020202020204" pitchFamily="34" charset="0"/>
                <a:cs typeface="Arial" panose="020B0604020202020204" pitchFamily="34" charset="0"/>
              </a:rPr>
              <a:t>In terms of section 96 (3) (c) the </a:t>
            </a:r>
            <a:r>
              <a:rPr lang="en-ZA" sz="1500" dirty="0">
                <a:latin typeface="Arial" panose="020B0604020202020204" pitchFamily="34" charset="0"/>
                <a:cs typeface="Arial" panose="020B0604020202020204" pitchFamily="34" charset="0"/>
              </a:rPr>
              <a:t>assessment of persons shall be based on level of training, </a:t>
            </a:r>
            <a:r>
              <a:rPr lang="en-ZA" sz="1500" dirty="0" smtClean="0">
                <a:latin typeface="Arial" panose="020B0604020202020204" pitchFamily="34" charset="0"/>
                <a:cs typeface="Arial" panose="020B0604020202020204" pitchFamily="34" charset="0"/>
              </a:rPr>
              <a:t>relevant skills</a:t>
            </a:r>
            <a:r>
              <a:rPr lang="en-ZA" sz="1500" dirty="0">
                <a:latin typeface="Arial" panose="020B0604020202020204" pitchFamily="34" charset="0"/>
                <a:cs typeface="Arial" panose="020B0604020202020204" pitchFamily="34" charset="0"/>
              </a:rPr>
              <a:t>, competence, and the need to redress the imbalances of the past </a:t>
            </a:r>
            <a:r>
              <a:rPr lang="en-ZA" sz="1500" dirty="0" smtClean="0">
                <a:latin typeface="Arial" panose="020B0604020202020204" pitchFamily="34" charset="0"/>
                <a:cs typeface="Arial" panose="020B0604020202020204" pitchFamily="34" charset="0"/>
              </a:rPr>
              <a:t>in order </a:t>
            </a:r>
            <a:r>
              <a:rPr lang="en-ZA" sz="1500" dirty="0">
                <a:latin typeface="Arial" panose="020B0604020202020204" pitchFamily="34" charset="0"/>
                <a:cs typeface="Arial" panose="020B0604020202020204" pitchFamily="34" charset="0"/>
              </a:rPr>
              <a:t>to achieve a Department broadly representative of the South African</a:t>
            </a:r>
          </a:p>
          <a:p>
            <a:pPr algn="just"/>
            <a:r>
              <a:rPr lang="en-ZA" sz="1500" dirty="0">
                <a:latin typeface="Arial" panose="020B0604020202020204" pitchFamily="34" charset="0"/>
                <a:cs typeface="Arial" panose="020B0604020202020204" pitchFamily="34" charset="0"/>
              </a:rPr>
              <a:t>population, including representation according to race, gender and </a:t>
            </a:r>
            <a:r>
              <a:rPr lang="en-ZA" sz="1500" dirty="0" smtClean="0">
                <a:latin typeface="Arial" panose="020B0604020202020204" pitchFamily="34" charset="0"/>
                <a:cs typeface="Arial" panose="020B0604020202020204" pitchFamily="34" charset="0"/>
              </a:rPr>
              <a:t>disability.</a:t>
            </a:r>
          </a:p>
          <a:p>
            <a:pPr algn="just"/>
            <a:endParaRPr lang="en-ZA" sz="1500" dirty="0">
              <a:latin typeface="Arial" panose="020B0604020202020204" pitchFamily="34" charset="0"/>
              <a:cs typeface="Arial" panose="020B0604020202020204" pitchFamily="34" charset="0"/>
            </a:endParaRPr>
          </a:p>
          <a:p>
            <a:pPr algn="just"/>
            <a:r>
              <a:rPr lang="en-ZA" sz="1500" b="1" dirty="0">
                <a:latin typeface="Arial" panose="020B0604020202020204" pitchFamily="34" charset="0"/>
                <a:cs typeface="Arial" panose="020B0604020202020204" pitchFamily="34" charset="0"/>
              </a:rPr>
              <a:t>The White Paper on Corrections in South Africa (2005</a:t>
            </a:r>
            <a:r>
              <a:rPr lang="en-ZA" sz="1500" b="1" dirty="0" smtClean="0">
                <a:latin typeface="Arial" panose="020B0604020202020204" pitchFamily="34" charset="0"/>
                <a:cs typeface="Arial" panose="020B0604020202020204" pitchFamily="34" charset="0"/>
              </a:rPr>
              <a:t>)</a:t>
            </a:r>
          </a:p>
          <a:p>
            <a:pPr algn="just"/>
            <a:endParaRPr lang="en-ZA" sz="1500" dirty="0" smtClean="0">
              <a:latin typeface="Arial" panose="020B0604020202020204" pitchFamily="34" charset="0"/>
              <a:cs typeface="Arial" panose="020B0604020202020204" pitchFamily="34" charset="0"/>
            </a:endParaRPr>
          </a:p>
          <a:p>
            <a:pPr algn="just"/>
            <a:r>
              <a:rPr lang="en-ZA" sz="1500" dirty="0" smtClean="0">
                <a:latin typeface="Arial" panose="020B0604020202020204" pitchFamily="34" charset="0"/>
                <a:cs typeface="Arial" panose="020B0604020202020204" pitchFamily="34" charset="0"/>
              </a:rPr>
              <a:t>White </a:t>
            </a:r>
            <a:r>
              <a:rPr lang="en-ZA" sz="1500" dirty="0">
                <a:latin typeface="Arial" panose="020B0604020202020204" pitchFamily="34" charset="0"/>
                <a:cs typeface="Arial" panose="020B0604020202020204" pitchFamily="34" charset="0"/>
              </a:rPr>
              <a:t>Paper on Corrections in South Africa identifies corrections as being focused on rehabilitation, it puts the rehabilitation at the centre of all DCS business.</a:t>
            </a:r>
          </a:p>
          <a:p>
            <a:pPr algn="just"/>
            <a:endParaRPr lang="en-ZA" sz="1500" dirty="0">
              <a:latin typeface="Arial" panose="020B0604020202020204" pitchFamily="34" charset="0"/>
              <a:cs typeface="Arial" panose="020B0604020202020204" pitchFamily="34" charset="0"/>
            </a:endParaRPr>
          </a:p>
          <a:p>
            <a:r>
              <a:rPr lang="en-US" altLang="en-US" sz="1500" dirty="0">
                <a:latin typeface="Arial" panose="020B0604020202020204" pitchFamily="34" charset="0"/>
                <a:cs typeface="Arial" panose="020B0604020202020204" pitchFamily="34" charset="0"/>
              </a:rPr>
              <a:t>Chapter 8 of the White Paper on Corrections in South Africa, 2005, introduces a </a:t>
            </a:r>
            <a:r>
              <a:rPr lang="en-US" altLang="en-US" sz="1500" dirty="0" smtClean="0">
                <a:latin typeface="Arial" panose="020B0604020202020204" pitchFamily="34" charset="0"/>
                <a:cs typeface="Arial" panose="020B0604020202020204" pitchFamily="34" charset="0"/>
              </a:rPr>
              <a:t>concept ”</a:t>
            </a:r>
            <a:r>
              <a:rPr lang="en-US" altLang="en-US" sz="1500" dirty="0">
                <a:latin typeface="Arial" panose="020B0604020202020204" pitchFamily="34" charset="0"/>
                <a:cs typeface="Arial" panose="020B0604020202020204" pitchFamily="34" charset="0"/>
              </a:rPr>
              <a:t>ideal Correctional official”, it further outlines the characteristics of an ideal correctional </a:t>
            </a:r>
            <a:r>
              <a:rPr lang="en-US" altLang="en-US" sz="1500" dirty="0" smtClean="0">
                <a:latin typeface="Arial" panose="020B0604020202020204" pitchFamily="34" charset="0"/>
                <a:cs typeface="Arial" panose="020B0604020202020204" pitchFamily="34" charset="0"/>
              </a:rPr>
              <a:t>official. In order to succeed in the rehabilitation of offenders, all </a:t>
            </a:r>
            <a:r>
              <a:rPr lang="en-US" altLang="en-US" sz="1500" dirty="0">
                <a:latin typeface="Arial" panose="020B0604020202020204" pitchFamily="34" charset="0"/>
                <a:cs typeface="Arial" panose="020B0604020202020204" pitchFamily="34" charset="0"/>
              </a:rPr>
              <a:t>officials are expected to embody the characteristics espoused in the White Paper.  </a:t>
            </a:r>
          </a:p>
          <a:p>
            <a:r>
              <a:rPr lang="en-US" altLang="en-US" sz="1500" dirty="0">
                <a:latin typeface="Arial" panose="020B0604020202020204" pitchFamily="34" charset="0"/>
                <a:cs typeface="Arial" panose="020B0604020202020204" pitchFamily="34" charset="0"/>
              </a:rPr>
              <a:t>. </a:t>
            </a:r>
          </a:p>
          <a:p>
            <a:pPr algn="just"/>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35283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25">
      <a:dk1>
        <a:sysClr val="windowText" lastClr="000000"/>
      </a:dk1>
      <a:lt1>
        <a:sysClr val="window" lastClr="FFFFFF"/>
      </a:lt1>
      <a:dk2>
        <a:srgbClr val="3F3F3F"/>
      </a:dk2>
      <a:lt2>
        <a:srgbClr val="E7E6E6"/>
      </a:lt2>
      <a:accent1>
        <a:srgbClr val="DC1532"/>
      </a:accent1>
      <a:accent2>
        <a:srgbClr val="0052C2"/>
      </a:accent2>
      <a:accent3>
        <a:srgbClr val="0073CF"/>
      </a:accent3>
      <a:accent4>
        <a:srgbClr val="F2F2F2"/>
      </a:accent4>
      <a:accent5>
        <a:srgbClr val="DC1532"/>
      </a:accent5>
      <a:accent6>
        <a:srgbClr val="0052C2"/>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25">
      <a:dk1>
        <a:sysClr val="windowText" lastClr="000000"/>
      </a:dk1>
      <a:lt1>
        <a:sysClr val="window" lastClr="FFFFFF"/>
      </a:lt1>
      <a:dk2>
        <a:srgbClr val="3F3F3F"/>
      </a:dk2>
      <a:lt2>
        <a:srgbClr val="E7E6E6"/>
      </a:lt2>
      <a:accent1>
        <a:srgbClr val="DC1532"/>
      </a:accent1>
      <a:accent2>
        <a:srgbClr val="0052C2"/>
      </a:accent2>
      <a:accent3>
        <a:srgbClr val="0073CF"/>
      </a:accent3>
      <a:accent4>
        <a:srgbClr val="F2F2F2"/>
      </a:accent4>
      <a:accent5>
        <a:srgbClr val="DC1532"/>
      </a:accent5>
      <a:accent6>
        <a:srgbClr val="0052C2"/>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2747</TotalTime>
  <Words>4888</Words>
  <Application>Microsoft Office PowerPoint</Application>
  <PresentationFormat>On-screen Show (4:3)</PresentationFormat>
  <Paragraphs>856</Paragraphs>
  <Slides>45</Slides>
  <Notes>5</Notes>
  <HiddenSlides>22</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OF OUR INTERGRATED STRATEGIC HUMAN RESOURCE MANAGEMENT FRAMEWORK 2019/2020</vt:lpstr>
      <vt:lpstr>PowerPoint Presentation</vt:lpstr>
      <vt:lpstr>PowerPoint Presentation</vt:lpstr>
      <vt:lpstr>                        HUMAN RESOURCE VALUE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Correctional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Anbigay Naicker</dc:creator>
  <cp:lastModifiedBy>Mashibini, Moeketsi</cp:lastModifiedBy>
  <cp:revision>241</cp:revision>
  <cp:lastPrinted>2020-11-11T19:15:03Z</cp:lastPrinted>
  <dcterms:created xsi:type="dcterms:W3CDTF">2020-08-13T13:28:39Z</dcterms:created>
  <dcterms:modified xsi:type="dcterms:W3CDTF">2020-11-12T07:53:20Z</dcterms:modified>
</cp:coreProperties>
</file>