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817" r:id="rId1"/>
  </p:sldMasterIdLst>
  <p:notesMasterIdLst>
    <p:notesMasterId r:id="rId28"/>
  </p:notesMasterIdLst>
  <p:sldIdLst>
    <p:sldId id="256" r:id="rId2"/>
    <p:sldId id="294" r:id="rId3"/>
    <p:sldId id="257" r:id="rId4"/>
    <p:sldId id="295" r:id="rId5"/>
    <p:sldId id="323" r:id="rId6"/>
    <p:sldId id="320" r:id="rId7"/>
    <p:sldId id="322" r:id="rId8"/>
    <p:sldId id="299" r:id="rId9"/>
    <p:sldId id="315" r:id="rId10"/>
    <p:sldId id="316" r:id="rId11"/>
    <p:sldId id="302" r:id="rId12"/>
    <p:sldId id="318" r:id="rId13"/>
    <p:sldId id="304" r:id="rId14"/>
    <p:sldId id="317" r:id="rId15"/>
    <p:sldId id="311" r:id="rId16"/>
    <p:sldId id="307" r:id="rId17"/>
    <p:sldId id="286" r:id="rId18"/>
    <p:sldId id="306" r:id="rId19"/>
    <p:sldId id="309" r:id="rId20"/>
    <p:sldId id="310" r:id="rId21"/>
    <p:sldId id="313" r:id="rId22"/>
    <p:sldId id="312" r:id="rId23"/>
    <p:sldId id="314" r:id="rId24"/>
    <p:sldId id="297" r:id="rId25"/>
    <p:sldId id="296" r:id="rId26"/>
    <p:sldId id="285" r:id="rId27"/>
  </p:sldIdLst>
  <p:sldSz cx="9144000" cy="6858000" type="screen4x3"/>
  <p:notesSz cx="6794500" cy="99314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640">
          <p15:clr>
            <a:srgbClr val="A4A3A4"/>
          </p15:clr>
        </p15:guide>
        <p15:guide id="2" pos="2880">
          <p15:clr>
            <a:srgbClr val="A4A3A4"/>
          </p15:clr>
        </p15:guide>
      </p15:sldGuideLst>
    </p:ext>
    <p:ext uri="{2D200454-40CA-4A62-9FC3-DE9A4176ACB9}">
      <p15:notesGuideLst xmlns:p15="http://schemas.microsoft.com/office/powerpoint/2012/main">
        <p15:guide id="1" orient="horz" pos="3128">
          <p15:clr>
            <a:srgbClr val="000000"/>
          </p15:clr>
        </p15:guide>
        <p15:guide id="2" pos="2140">
          <p15:clr>
            <a:srgbClr val="000000"/>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18AEC4C-2A61-40B2-9733-43A10C444016}">
  <a:tblStyle styleId="{118AEC4C-2A61-40B2-9733-43A10C444016}"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CF4"/>
          </a:solidFill>
        </a:fill>
      </a:tcStyle>
    </a:wholeTbl>
    <a:band1H>
      <a:tcTxStyle/>
      <a:tcStyle>
        <a:tcBdr/>
        <a:fill>
          <a:solidFill>
            <a:srgbClr val="CFD7E7"/>
          </a:solidFill>
        </a:fill>
      </a:tcStyle>
    </a:band1H>
    <a:band2H>
      <a:tcTxStyle/>
      <a:tcStyle>
        <a:tcBdr/>
      </a:tcStyle>
    </a:band2H>
    <a:band1V>
      <a:tcTxStyle/>
      <a:tcStyle>
        <a:tcBdr/>
        <a:fill>
          <a:solidFill>
            <a:srgbClr val="CFD7E7"/>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4577" autoAdjust="0"/>
  </p:normalViewPr>
  <p:slideViewPr>
    <p:cSldViewPr snapToGrid="0">
      <p:cViewPr varScale="1">
        <p:scale>
          <a:sx n="66" d="100"/>
          <a:sy n="66" d="100"/>
        </p:scale>
        <p:origin x="1280" y="32"/>
      </p:cViewPr>
      <p:guideLst>
        <p:guide orient="horz" pos="640"/>
        <p:guide pos="2880"/>
      </p:guideLst>
    </p:cSldViewPr>
  </p:slideViewPr>
  <p:outlineViewPr>
    <p:cViewPr>
      <p:scale>
        <a:sx n="33" d="100"/>
        <a:sy n="33" d="100"/>
      </p:scale>
      <p:origin x="0" y="14148"/>
    </p:cViewPr>
  </p:outlineViewPr>
  <p:notesTextViewPr>
    <p:cViewPr>
      <p:scale>
        <a:sx n="1" d="1"/>
        <a:sy n="1" d="1"/>
      </p:scale>
      <p:origin x="0" y="0"/>
    </p:cViewPr>
  </p:notesTextViewPr>
  <p:sorterViewPr>
    <p:cViewPr>
      <p:scale>
        <a:sx n="100" d="100"/>
        <a:sy n="100" d="100"/>
      </p:scale>
      <p:origin x="0" y="2196"/>
    </p:cViewPr>
  </p:sorterViewPr>
  <p:notesViewPr>
    <p:cSldViewPr snapToGrid="0">
      <p:cViewPr varScale="1">
        <p:scale>
          <a:sx n="100" d="100"/>
          <a:sy n="100" d="100"/>
        </p:scale>
        <p:origin x="0" y="0"/>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4283" cy="49657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48645" y="0"/>
            <a:ext cx="2944283" cy="49657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914400" y="744538"/>
            <a:ext cx="4965700" cy="37242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450" y="4717415"/>
            <a:ext cx="5435600" cy="446913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33106"/>
            <a:ext cx="2944283" cy="49657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48645" y="9433106"/>
            <a:ext cx="2944283" cy="49657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ZA"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1084455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79450" y="4717415"/>
            <a:ext cx="5435600" cy="446913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 name="Google Shape;86;p1:notes"/>
          <p:cNvSpPr>
            <a:spLocks noGrp="1" noRot="1" noChangeAspect="1"/>
          </p:cNvSpPr>
          <p:nvPr>
            <p:ph type="sldImg" idx="2"/>
          </p:nvPr>
        </p:nvSpPr>
        <p:spPr>
          <a:xfrm>
            <a:off x="914400" y="744538"/>
            <a:ext cx="4965700" cy="3724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22264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txBox="1">
            <a:spLocks noGrp="1"/>
          </p:cNvSpPr>
          <p:nvPr>
            <p:ph type="body" idx="1"/>
          </p:nvPr>
        </p:nvSpPr>
        <p:spPr>
          <a:xfrm>
            <a:off x="679450" y="4717415"/>
            <a:ext cx="5435600" cy="446913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 name="Google Shape;100;p3:notes"/>
          <p:cNvSpPr>
            <a:spLocks noGrp="1" noRot="1" noChangeAspect="1"/>
          </p:cNvSpPr>
          <p:nvPr>
            <p:ph type="sldImg" idx="2"/>
          </p:nvPr>
        </p:nvSpPr>
        <p:spPr>
          <a:xfrm>
            <a:off x="914400" y="744538"/>
            <a:ext cx="4965700" cy="3724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803717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txBox="1">
            <a:spLocks noGrp="1"/>
          </p:cNvSpPr>
          <p:nvPr>
            <p:ph type="body" idx="1"/>
          </p:nvPr>
        </p:nvSpPr>
        <p:spPr>
          <a:xfrm>
            <a:off x="679450" y="4717415"/>
            <a:ext cx="5435600" cy="446913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 name="Google Shape;100;p3:notes"/>
          <p:cNvSpPr>
            <a:spLocks noGrp="1" noRot="1" noChangeAspect="1"/>
          </p:cNvSpPr>
          <p:nvPr>
            <p:ph type="sldImg" idx="2"/>
          </p:nvPr>
        </p:nvSpPr>
        <p:spPr>
          <a:xfrm>
            <a:off x="914400" y="744538"/>
            <a:ext cx="4965700" cy="3724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803717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2:notes"/>
          <p:cNvSpPr txBox="1">
            <a:spLocks noGrp="1"/>
          </p:cNvSpPr>
          <p:nvPr>
            <p:ph type="body" idx="1"/>
          </p:nvPr>
        </p:nvSpPr>
        <p:spPr>
          <a:xfrm>
            <a:off x="679450" y="4717415"/>
            <a:ext cx="5435600" cy="446913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 name="Google Shape;93;p2:notes"/>
          <p:cNvSpPr>
            <a:spLocks noGrp="1" noRot="1" noChangeAspect="1"/>
          </p:cNvSpPr>
          <p:nvPr>
            <p:ph type="sldImg" idx="2"/>
          </p:nvPr>
        </p:nvSpPr>
        <p:spPr>
          <a:xfrm>
            <a:off x="914400" y="744538"/>
            <a:ext cx="4965700" cy="3724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606348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txBox="1">
            <a:spLocks noGrp="1"/>
          </p:cNvSpPr>
          <p:nvPr>
            <p:ph type="body" idx="1"/>
          </p:nvPr>
        </p:nvSpPr>
        <p:spPr>
          <a:xfrm>
            <a:off x="679450" y="4717415"/>
            <a:ext cx="5435600" cy="446913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 name="Google Shape;100;p3:notes"/>
          <p:cNvSpPr>
            <a:spLocks noGrp="1" noRot="1" noChangeAspect="1"/>
          </p:cNvSpPr>
          <p:nvPr>
            <p:ph type="sldImg" idx="2"/>
          </p:nvPr>
        </p:nvSpPr>
        <p:spPr>
          <a:xfrm>
            <a:off x="914400" y="744538"/>
            <a:ext cx="4965700" cy="3724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80371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txBox="1">
            <a:spLocks noGrp="1"/>
          </p:cNvSpPr>
          <p:nvPr>
            <p:ph type="body" idx="1"/>
          </p:nvPr>
        </p:nvSpPr>
        <p:spPr>
          <a:xfrm>
            <a:off x="679450" y="4717415"/>
            <a:ext cx="5435600" cy="446913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 name="Google Shape;100;p3:notes"/>
          <p:cNvSpPr>
            <a:spLocks noGrp="1" noRot="1" noChangeAspect="1"/>
          </p:cNvSpPr>
          <p:nvPr>
            <p:ph type="sldImg" idx="2"/>
          </p:nvPr>
        </p:nvSpPr>
        <p:spPr>
          <a:xfrm>
            <a:off x="914400" y="744538"/>
            <a:ext cx="4965700" cy="3724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803717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txBox="1">
            <a:spLocks noGrp="1"/>
          </p:cNvSpPr>
          <p:nvPr>
            <p:ph type="body" idx="1"/>
          </p:nvPr>
        </p:nvSpPr>
        <p:spPr>
          <a:xfrm>
            <a:off x="679450" y="4717415"/>
            <a:ext cx="5435600" cy="446913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 name="Google Shape;100;p3:notes"/>
          <p:cNvSpPr>
            <a:spLocks noGrp="1" noRot="1" noChangeAspect="1"/>
          </p:cNvSpPr>
          <p:nvPr>
            <p:ph type="sldImg" idx="2"/>
          </p:nvPr>
        </p:nvSpPr>
        <p:spPr>
          <a:xfrm>
            <a:off x="914400" y="744538"/>
            <a:ext cx="4965700" cy="3724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803717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txBox="1">
            <a:spLocks noGrp="1"/>
          </p:cNvSpPr>
          <p:nvPr>
            <p:ph type="body" idx="1"/>
          </p:nvPr>
        </p:nvSpPr>
        <p:spPr>
          <a:xfrm>
            <a:off x="679450" y="4717415"/>
            <a:ext cx="5435600" cy="446913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 name="Google Shape;100;p3:notes"/>
          <p:cNvSpPr>
            <a:spLocks noGrp="1" noRot="1" noChangeAspect="1"/>
          </p:cNvSpPr>
          <p:nvPr>
            <p:ph type="sldImg" idx="2"/>
          </p:nvPr>
        </p:nvSpPr>
        <p:spPr>
          <a:xfrm>
            <a:off x="914400" y="744538"/>
            <a:ext cx="4965700" cy="3724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803717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txBox="1">
            <a:spLocks noGrp="1"/>
          </p:cNvSpPr>
          <p:nvPr>
            <p:ph type="body" idx="1"/>
          </p:nvPr>
        </p:nvSpPr>
        <p:spPr>
          <a:xfrm>
            <a:off x="679450" y="4717415"/>
            <a:ext cx="5435600" cy="446913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 name="Google Shape;100;p3:notes"/>
          <p:cNvSpPr>
            <a:spLocks noGrp="1" noRot="1" noChangeAspect="1"/>
          </p:cNvSpPr>
          <p:nvPr>
            <p:ph type="sldImg" idx="2"/>
          </p:nvPr>
        </p:nvSpPr>
        <p:spPr>
          <a:xfrm>
            <a:off x="914400" y="744538"/>
            <a:ext cx="4965700" cy="3724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80371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txBox="1">
            <a:spLocks noGrp="1"/>
          </p:cNvSpPr>
          <p:nvPr>
            <p:ph type="body" idx="1"/>
          </p:nvPr>
        </p:nvSpPr>
        <p:spPr>
          <a:xfrm>
            <a:off x="679450" y="4717415"/>
            <a:ext cx="5435600" cy="446913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 name="Google Shape;100;p3:notes"/>
          <p:cNvSpPr>
            <a:spLocks noGrp="1" noRot="1" noChangeAspect="1"/>
          </p:cNvSpPr>
          <p:nvPr>
            <p:ph type="sldImg" idx="2"/>
          </p:nvPr>
        </p:nvSpPr>
        <p:spPr>
          <a:xfrm>
            <a:off x="914400" y="744538"/>
            <a:ext cx="4965700" cy="3724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803717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txBox="1">
            <a:spLocks noGrp="1"/>
          </p:cNvSpPr>
          <p:nvPr>
            <p:ph type="body" idx="1"/>
          </p:nvPr>
        </p:nvSpPr>
        <p:spPr>
          <a:xfrm>
            <a:off x="679450" y="4717415"/>
            <a:ext cx="5435600" cy="446913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 name="Google Shape;100;p3:notes"/>
          <p:cNvSpPr>
            <a:spLocks noGrp="1" noRot="1" noChangeAspect="1"/>
          </p:cNvSpPr>
          <p:nvPr>
            <p:ph type="sldImg" idx="2"/>
          </p:nvPr>
        </p:nvSpPr>
        <p:spPr>
          <a:xfrm>
            <a:off x="914400" y="744538"/>
            <a:ext cx="4965700" cy="3724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80371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2:notes"/>
          <p:cNvSpPr txBox="1">
            <a:spLocks noGrp="1"/>
          </p:cNvSpPr>
          <p:nvPr>
            <p:ph type="body" idx="1"/>
          </p:nvPr>
        </p:nvSpPr>
        <p:spPr>
          <a:xfrm>
            <a:off x="679450" y="4717415"/>
            <a:ext cx="5435600" cy="446913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 name="Google Shape;93;p2:notes"/>
          <p:cNvSpPr>
            <a:spLocks noGrp="1" noRot="1" noChangeAspect="1"/>
          </p:cNvSpPr>
          <p:nvPr>
            <p:ph type="sldImg" idx="2"/>
          </p:nvPr>
        </p:nvSpPr>
        <p:spPr>
          <a:xfrm>
            <a:off x="914400" y="744538"/>
            <a:ext cx="4965700" cy="3724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606348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30:notes"/>
          <p:cNvSpPr txBox="1">
            <a:spLocks noGrp="1"/>
          </p:cNvSpPr>
          <p:nvPr>
            <p:ph type="body" idx="1"/>
          </p:nvPr>
        </p:nvSpPr>
        <p:spPr>
          <a:xfrm>
            <a:off x="679450" y="4717415"/>
            <a:ext cx="5435600" cy="446913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3" name="Google Shape;313;p30:notes"/>
          <p:cNvSpPr>
            <a:spLocks noGrp="1" noRot="1" noChangeAspect="1"/>
          </p:cNvSpPr>
          <p:nvPr>
            <p:ph type="sldImg" idx="2"/>
          </p:nvPr>
        </p:nvSpPr>
        <p:spPr>
          <a:xfrm>
            <a:off x="914400" y="744538"/>
            <a:ext cx="4965700" cy="3724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6890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2:notes"/>
          <p:cNvSpPr txBox="1">
            <a:spLocks noGrp="1"/>
          </p:cNvSpPr>
          <p:nvPr>
            <p:ph type="body" idx="1"/>
          </p:nvPr>
        </p:nvSpPr>
        <p:spPr>
          <a:xfrm>
            <a:off x="679450" y="4717415"/>
            <a:ext cx="5435600" cy="446913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 name="Google Shape;93;p2:notes"/>
          <p:cNvSpPr>
            <a:spLocks noGrp="1" noRot="1" noChangeAspect="1"/>
          </p:cNvSpPr>
          <p:nvPr>
            <p:ph type="sldImg" idx="2"/>
          </p:nvPr>
        </p:nvSpPr>
        <p:spPr>
          <a:xfrm>
            <a:off x="914400" y="744538"/>
            <a:ext cx="4965700" cy="3724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606348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2:notes"/>
          <p:cNvSpPr txBox="1">
            <a:spLocks noGrp="1"/>
          </p:cNvSpPr>
          <p:nvPr>
            <p:ph type="body" idx="1"/>
          </p:nvPr>
        </p:nvSpPr>
        <p:spPr>
          <a:xfrm>
            <a:off x="679450" y="4717415"/>
            <a:ext cx="5435600" cy="446913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 name="Google Shape;93;p2:notes"/>
          <p:cNvSpPr>
            <a:spLocks noGrp="1" noRot="1" noChangeAspect="1"/>
          </p:cNvSpPr>
          <p:nvPr>
            <p:ph type="sldImg" idx="2"/>
          </p:nvPr>
        </p:nvSpPr>
        <p:spPr>
          <a:xfrm>
            <a:off x="914400" y="744538"/>
            <a:ext cx="4965700" cy="3724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606348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txBox="1">
            <a:spLocks noGrp="1"/>
          </p:cNvSpPr>
          <p:nvPr>
            <p:ph type="body" idx="1"/>
          </p:nvPr>
        </p:nvSpPr>
        <p:spPr>
          <a:xfrm>
            <a:off x="679450" y="4717415"/>
            <a:ext cx="5435600" cy="446913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 name="Google Shape;100;p3:notes"/>
          <p:cNvSpPr>
            <a:spLocks noGrp="1" noRot="1" noChangeAspect="1"/>
          </p:cNvSpPr>
          <p:nvPr>
            <p:ph type="sldImg" idx="2"/>
          </p:nvPr>
        </p:nvSpPr>
        <p:spPr>
          <a:xfrm>
            <a:off x="914400" y="744538"/>
            <a:ext cx="4965700" cy="3724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22530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txBox="1">
            <a:spLocks noGrp="1"/>
          </p:cNvSpPr>
          <p:nvPr>
            <p:ph type="body" idx="1"/>
          </p:nvPr>
        </p:nvSpPr>
        <p:spPr>
          <a:xfrm>
            <a:off x="679450" y="4717415"/>
            <a:ext cx="5435600" cy="446913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 name="Google Shape;100;p3:notes"/>
          <p:cNvSpPr>
            <a:spLocks noGrp="1" noRot="1" noChangeAspect="1"/>
          </p:cNvSpPr>
          <p:nvPr>
            <p:ph type="sldImg" idx="2"/>
          </p:nvPr>
        </p:nvSpPr>
        <p:spPr>
          <a:xfrm>
            <a:off x="914400" y="744538"/>
            <a:ext cx="4965700" cy="3724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331502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txBox="1">
            <a:spLocks noGrp="1"/>
          </p:cNvSpPr>
          <p:nvPr>
            <p:ph type="body" idx="1"/>
          </p:nvPr>
        </p:nvSpPr>
        <p:spPr>
          <a:xfrm>
            <a:off x="679450" y="4717415"/>
            <a:ext cx="5435600" cy="446913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 name="Google Shape;100;p3:notes"/>
          <p:cNvSpPr>
            <a:spLocks noGrp="1" noRot="1" noChangeAspect="1"/>
          </p:cNvSpPr>
          <p:nvPr>
            <p:ph type="sldImg" idx="2"/>
          </p:nvPr>
        </p:nvSpPr>
        <p:spPr>
          <a:xfrm>
            <a:off x="914400" y="744538"/>
            <a:ext cx="4965700" cy="3724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042221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txBox="1">
            <a:spLocks noGrp="1"/>
          </p:cNvSpPr>
          <p:nvPr>
            <p:ph type="body" idx="1"/>
          </p:nvPr>
        </p:nvSpPr>
        <p:spPr>
          <a:xfrm>
            <a:off x="679450" y="4717415"/>
            <a:ext cx="5435600" cy="446913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 name="Google Shape;100;p3:notes"/>
          <p:cNvSpPr>
            <a:spLocks noGrp="1" noRot="1" noChangeAspect="1"/>
          </p:cNvSpPr>
          <p:nvPr>
            <p:ph type="sldImg" idx="2"/>
          </p:nvPr>
        </p:nvSpPr>
        <p:spPr>
          <a:xfrm>
            <a:off x="914400" y="744538"/>
            <a:ext cx="4965700" cy="3724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80371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txBox="1">
            <a:spLocks noGrp="1"/>
          </p:cNvSpPr>
          <p:nvPr>
            <p:ph type="body" idx="1"/>
          </p:nvPr>
        </p:nvSpPr>
        <p:spPr>
          <a:xfrm>
            <a:off x="679450" y="4717415"/>
            <a:ext cx="5435600" cy="446913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 name="Google Shape;100;p3:notes"/>
          <p:cNvSpPr>
            <a:spLocks noGrp="1" noRot="1" noChangeAspect="1"/>
          </p:cNvSpPr>
          <p:nvPr>
            <p:ph type="sldImg" idx="2"/>
          </p:nvPr>
        </p:nvSpPr>
        <p:spPr>
          <a:xfrm>
            <a:off x="914400" y="744538"/>
            <a:ext cx="4965700" cy="3724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803717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ZA" smtClean="0"/>
              <a:t>‹#›</a:t>
            </a:fld>
            <a:endParaRPr lang="en-ZA"/>
          </a:p>
        </p:txBody>
      </p:sp>
    </p:spTree>
    <p:extLst>
      <p:ext uri="{BB962C8B-B14F-4D97-AF65-F5344CB8AC3E}">
        <p14:creationId xmlns:p14="http://schemas.microsoft.com/office/powerpoint/2010/main" val="36553237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ZA" smtClean="0"/>
              <a:t>‹#›</a:t>
            </a:fld>
            <a:endParaRPr lang="en-ZA"/>
          </a:p>
        </p:txBody>
      </p:sp>
    </p:spTree>
    <p:extLst>
      <p:ext uri="{BB962C8B-B14F-4D97-AF65-F5344CB8AC3E}">
        <p14:creationId xmlns:p14="http://schemas.microsoft.com/office/powerpoint/2010/main" val="3636633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ZA" smtClean="0"/>
              <a:t>‹#›</a:t>
            </a:fld>
            <a:endParaRPr lang="en-ZA"/>
          </a:p>
        </p:txBody>
      </p:sp>
    </p:spTree>
    <p:extLst>
      <p:ext uri="{BB962C8B-B14F-4D97-AF65-F5344CB8AC3E}">
        <p14:creationId xmlns:p14="http://schemas.microsoft.com/office/powerpoint/2010/main" val="358626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ZA" smtClean="0"/>
              <a:t>‹#›</a:t>
            </a:fld>
            <a:endParaRPr lang="en-ZA"/>
          </a:p>
        </p:txBody>
      </p:sp>
    </p:spTree>
    <p:extLst>
      <p:ext uri="{BB962C8B-B14F-4D97-AF65-F5344CB8AC3E}">
        <p14:creationId xmlns:p14="http://schemas.microsoft.com/office/powerpoint/2010/main" val="4141593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ZA" smtClean="0"/>
              <a:t>‹#›</a:t>
            </a:fld>
            <a:endParaRPr lang="en-ZA"/>
          </a:p>
        </p:txBody>
      </p:sp>
    </p:spTree>
    <p:extLst>
      <p:ext uri="{BB962C8B-B14F-4D97-AF65-F5344CB8AC3E}">
        <p14:creationId xmlns:p14="http://schemas.microsoft.com/office/powerpoint/2010/main" val="1127834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ZA" smtClean="0"/>
              <a:t>‹#›</a:t>
            </a:fld>
            <a:endParaRPr lang="en-ZA"/>
          </a:p>
        </p:txBody>
      </p:sp>
    </p:spTree>
    <p:extLst>
      <p:ext uri="{BB962C8B-B14F-4D97-AF65-F5344CB8AC3E}">
        <p14:creationId xmlns:p14="http://schemas.microsoft.com/office/powerpoint/2010/main" val="2982789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ZA" smtClean="0"/>
              <a:t>‹#›</a:t>
            </a:fld>
            <a:endParaRPr lang="en-ZA"/>
          </a:p>
        </p:txBody>
      </p:sp>
    </p:spTree>
    <p:extLst>
      <p:ext uri="{BB962C8B-B14F-4D97-AF65-F5344CB8AC3E}">
        <p14:creationId xmlns:p14="http://schemas.microsoft.com/office/powerpoint/2010/main" val="3120006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ZA" smtClean="0"/>
              <a:t>‹#›</a:t>
            </a:fld>
            <a:endParaRPr lang="en-ZA"/>
          </a:p>
        </p:txBody>
      </p:sp>
    </p:spTree>
    <p:extLst>
      <p:ext uri="{BB962C8B-B14F-4D97-AF65-F5344CB8AC3E}">
        <p14:creationId xmlns:p14="http://schemas.microsoft.com/office/powerpoint/2010/main" val="3460193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457200">
              <a:buClrTx/>
              <a:buFontTx/>
              <a:buNone/>
            </a:pPr>
            <a:r>
              <a:rPr lang="en-US" sz="1800" kern="1200" smtClean="0">
                <a:solidFill>
                  <a:prstClr val="black"/>
                </a:solidFill>
                <a:latin typeface="Calibri"/>
                <a:ea typeface="+mn-ea"/>
              </a:rPr>
              <a:t>8/7/2020</a:t>
            </a:r>
            <a:endParaRPr lang="en-US" sz="1800" kern="1200" dirty="0">
              <a:solidFill>
                <a:prstClr val="black"/>
              </a:solidFill>
              <a:latin typeface="Calibri"/>
              <a:ea typeface="+mn-ea"/>
            </a:endParaRPr>
          </a:p>
        </p:txBody>
      </p:sp>
      <p:sp>
        <p:nvSpPr>
          <p:cNvPr id="3" name="Footer Placeholder 2"/>
          <p:cNvSpPr>
            <a:spLocks noGrp="1"/>
          </p:cNvSpPr>
          <p:nvPr>
            <p:ph type="ftr" sz="quarter" idx="11"/>
          </p:nvPr>
        </p:nvSpPr>
        <p:spPr/>
        <p:txBody>
          <a:bodyPr/>
          <a:lstStyle/>
          <a:p>
            <a:pPr defTabSz="457200">
              <a:buClrTx/>
              <a:buFontTx/>
              <a:buNone/>
            </a:pPr>
            <a:endParaRPr lang="en-US" sz="1800" kern="1200" dirty="0">
              <a:solidFill>
                <a:prstClr val="black"/>
              </a:solidFill>
              <a:latin typeface="Calibri"/>
              <a:ea typeface="+mn-ea"/>
            </a:endParaRPr>
          </a:p>
        </p:txBody>
      </p:sp>
      <p:sp>
        <p:nvSpPr>
          <p:cNvPr id="4" name="Slide Number Placeholder 3"/>
          <p:cNvSpPr>
            <a:spLocks noGrp="1"/>
          </p:cNvSpPr>
          <p:nvPr>
            <p:ph type="sldNum" sz="quarter" idx="12"/>
          </p:nvPr>
        </p:nvSpPr>
        <p:spPr/>
        <p:txBody>
          <a:bodyPr/>
          <a:lstStyle/>
          <a:p>
            <a:pPr defTabSz="457200">
              <a:buClrTx/>
              <a:buFontTx/>
              <a:buNone/>
            </a:pPr>
            <a:fld id="{AFCEFFF0-9380-7049-A803-178CCBCDB80F}" type="slidenum">
              <a:rPr lang="en-US" sz="1800" kern="1200" smtClean="0">
                <a:solidFill>
                  <a:prstClr val="black"/>
                </a:solidFill>
                <a:latin typeface="Calibri"/>
                <a:ea typeface="+mn-ea"/>
              </a:rPr>
              <a:pPr defTabSz="457200">
                <a:buClrTx/>
                <a:buFontTx/>
                <a:buNone/>
              </a:pPr>
              <a:t>‹#›</a:t>
            </a:fld>
            <a:endParaRPr lang="en-US" sz="1800" kern="1200" dirty="0">
              <a:solidFill>
                <a:prstClr val="black"/>
              </a:solidFill>
              <a:latin typeface="Calibri"/>
              <a:ea typeface="+mn-ea"/>
            </a:endParaRPr>
          </a:p>
        </p:txBody>
      </p:sp>
    </p:spTree>
    <p:extLst>
      <p:ext uri="{BB962C8B-B14F-4D97-AF65-F5344CB8AC3E}">
        <p14:creationId xmlns:p14="http://schemas.microsoft.com/office/powerpoint/2010/main" val="2999631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ZA" smtClean="0"/>
              <a:t>‹#›</a:t>
            </a:fld>
            <a:endParaRPr lang="en-ZA"/>
          </a:p>
        </p:txBody>
      </p:sp>
    </p:spTree>
    <p:extLst>
      <p:ext uri="{BB962C8B-B14F-4D97-AF65-F5344CB8AC3E}">
        <p14:creationId xmlns:p14="http://schemas.microsoft.com/office/powerpoint/2010/main" val="1363360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ZA" smtClean="0"/>
              <a:t>‹#›</a:t>
            </a:fld>
            <a:endParaRPr lang="en-ZA"/>
          </a:p>
        </p:txBody>
      </p:sp>
    </p:spTree>
    <p:extLst>
      <p:ext uri="{BB962C8B-B14F-4D97-AF65-F5344CB8AC3E}">
        <p14:creationId xmlns:p14="http://schemas.microsoft.com/office/powerpoint/2010/main" val="35415146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lvl="0" indent="0" algn="r" rtl="0">
              <a:spcBef>
                <a:spcPts val="0"/>
              </a:spcBef>
              <a:spcAft>
                <a:spcPts val="0"/>
              </a:spcAft>
              <a:buNone/>
            </a:pPr>
            <a:fld id="{00000000-1234-1234-1234-123412341234}" type="slidenum">
              <a:rPr lang="en-ZA" smtClean="0"/>
              <a:t>‹#›</a:t>
            </a:fld>
            <a:endParaRPr lang="en-ZA"/>
          </a:p>
        </p:txBody>
      </p:sp>
    </p:spTree>
    <p:extLst>
      <p:ext uri="{BB962C8B-B14F-4D97-AF65-F5344CB8AC3E}">
        <p14:creationId xmlns:p14="http://schemas.microsoft.com/office/powerpoint/2010/main" val="1499848998"/>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Google Shape;88;p13" descr="Slide1 Template_1.jpg"/>
          <p:cNvPicPr preferRelativeResize="0"/>
          <p:nvPr/>
        </p:nvPicPr>
        <p:blipFill rotWithShape="1">
          <a:blip r:embed="rId3">
            <a:alphaModFix/>
          </a:blip>
          <a:srcRect/>
          <a:stretch/>
        </p:blipFill>
        <p:spPr>
          <a:xfrm>
            <a:off x="56404" y="0"/>
            <a:ext cx="9144000" cy="7100978"/>
          </a:xfrm>
          <a:prstGeom prst="rect">
            <a:avLst/>
          </a:prstGeom>
          <a:noFill/>
          <a:ln>
            <a:noFill/>
          </a:ln>
        </p:spPr>
      </p:pic>
      <p:sp>
        <p:nvSpPr>
          <p:cNvPr id="89" name="Google Shape;89;p13"/>
          <p:cNvSpPr txBox="1"/>
          <p:nvPr/>
        </p:nvSpPr>
        <p:spPr>
          <a:xfrm>
            <a:off x="887084" y="1210294"/>
            <a:ext cx="3844387" cy="3046988"/>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lang="en-ZA" sz="3200" b="1" dirty="0" smtClean="0">
              <a:solidFill>
                <a:schemeClr val="tx1"/>
              </a:solidFill>
              <a:latin typeface="Calibri"/>
              <a:ea typeface="Calibri"/>
              <a:cs typeface="Calibri"/>
              <a:sym typeface="Calibri"/>
            </a:endParaRPr>
          </a:p>
          <a:p>
            <a:pPr marL="0" marR="0" lvl="0" indent="0" algn="ctr" rtl="0">
              <a:spcBef>
                <a:spcPts val="0"/>
              </a:spcBef>
              <a:spcAft>
                <a:spcPts val="0"/>
              </a:spcAft>
              <a:buNone/>
            </a:pPr>
            <a:r>
              <a:rPr lang="en-ZA" sz="3200" b="1" dirty="0" smtClean="0">
                <a:solidFill>
                  <a:schemeClr val="tx1"/>
                </a:solidFill>
                <a:latin typeface="Calibri"/>
                <a:ea typeface="Calibri"/>
                <a:cs typeface="Calibri"/>
                <a:sym typeface="Calibri"/>
              </a:rPr>
              <a:t>NATIONAL </a:t>
            </a:r>
          </a:p>
          <a:p>
            <a:pPr marL="0" marR="0" lvl="0" indent="0" algn="ctr" rtl="0">
              <a:spcBef>
                <a:spcPts val="0"/>
              </a:spcBef>
              <a:spcAft>
                <a:spcPts val="0"/>
              </a:spcAft>
              <a:buNone/>
            </a:pPr>
            <a:r>
              <a:rPr lang="en-ZA" sz="3200" b="1" dirty="0" smtClean="0">
                <a:solidFill>
                  <a:schemeClr val="tx1"/>
                </a:solidFill>
                <a:latin typeface="Calibri"/>
                <a:ea typeface="Calibri"/>
                <a:cs typeface="Calibri"/>
                <a:sym typeface="Calibri"/>
              </a:rPr>
              <a:t>OPERATIONS </a:t>
            </a:r>
          </a:p>
          <a:p>
            <a:pPr marL="0" marR="0" lvl="0" indent="0" algn="ctr" rtl="0">
              <a:spcBef>
                <a:spcPts val="0"/>
              </a:spcBef>
              <a:spcAft>
                <a:spcPts val="0"/>
              </a:spcAft>
              <a:buNone/>
            </a:pPr>
            <a:r>
              <a:rPr lang="en-ZA" sz="3200" b="1" dirty="0" smtClean="0">
                <a:solidFill>
                  <a:schemeClr val="tx1"/>
                </a:solidFill>
                <a:latin typeface="Calibri"/>
                <a:ea typeface="Calibri"/>
                <a:cs typeface="Calibri"/>
                <a:sym typeface="Calibri"/>
              </a:rPr>
              <a:t>CENTRE:  FRAMEWORK</a:t>
            </a:r>
            <a:endParaRPr sz="3200" dirty="0">
              <a:solidFill>
                <a:schemeClr val="tx1"/>
              </a:solidFill>
              <a:latin typeface="Calibri"/>
              <a:ea typeface="Calibri"/>
              <a:cs typeface="Calibri"/>
              <a:sym typeface="Calibri"/>
            </a:endParaRPr>
          </a:p>
        </p:txBody>
      </p:sp>
      <p:sp>
        <p:nvSpPr>
          <p:cNvPr id="90" name="Google Shape;90;p13"/>
          <p:cNvSpPr/>
          <p:nvPr/>
        </p:nvSpPr>
        <p:spPr>
          <a:xfrm>
            <a:off x="887084" y="4667570"/>
            <a:ext cx="2784804" cy="707886"/>
          </a:xfrm>
          <a:prstGeom prst="rect">
            <a:avLst/>
          </a:prstGeom>
          <a:noFill/>
          <a:ln>
            <a:noFill/>
          </a:ln>
        </p:spPr>
        <p:txBody>
          <a:bodyPr spcFirstLastPara="1" wrap="square" lIns="91425" tIns="45700" rIns="91425" bIns="45700" anchor="t" anchorCtr="0">
            <a:noAutofit/>
          </a:bodyPr>
          <a:lstStyle/>
          <a:p>
            <a:pPr marL="0" marR="0" lvl="0" indent="0" rtl="0">
              <a:spcBef>
                <a:spcPts val="0"/>
              </a:spcBef>
              <a:spcAft>
                <a:spcPts val="0"/>
              </a:spcAft>
              <a:buNone/>
            </a:pPr>
            <a:r>
              <a:rPr lang="en-ZA" sz="2000" b="1" dirty="0" smtClean="0">
                <a:solidFill>
                  <a:schemeClr val="tx1"/>
                </a:solidFill>
                <a:latin typeface="Calibri"/>
                <a:ea typeface="Calibri"/>
                <a:cs typeface="Calibri"/>
                <a:sym typeface="Calibri"/>
              </a:rPr>
              <a:t>27 NOVEMBER 2020</a:t>
            </a:r>
            <a:r>
              <a:rPr lang="en-ZA" sz="2000" b="1" dirty="0">
                <a:solidFill>
                  <a:schemeClr val="tx1"/>
                </a:solidFill>
                <a:latin typeface="Calibri"/>
                <a:ea typeface="Calibri"/>
                <a:cs typeface="Calibri"/>
                <a:sym typeface="Calibri"/>
              </a:rPr>
              <a:t/>
            </a:r>
            <a:br>
              <a:rPr lang="en-ZA" sz="2000" b="1" dirty="0">
                <a:solidFill>
                  <a:schemeClr val="tx1"/>
                </a:solidFill>
                <a:latin typeface="Calibri"/>
                <a:ea typeface="Calibri"/>
                <a:cs typeface="Calibri"/>
                <a:sym typeface="Calibri"/>
              </a:rPr>
            </a:br>
            <a:endParaRPr sz="2000" b="1" dirty="0">
              <a:solidFill>
                <a:schemeClr val="tx1"/>
              </a:solidFill>
              <a:latin typeface="Calibri"/>
              <a:ea typeface="Calibri"/>
              <a:cs typeface="Calibri"/>
              <a:sym typeface="Calibri"/>
            </a:endParaRPr>
          </a:p>
        </p:txBody>
      </p:sp>
      <p:sp>
        <p:nvSpPr>
          <p:cNvPr id="2" name="Slide Number Placeholder 1"/>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ZA" smtClean="0"/>
              <a:t>1</a:t>
            </a:fld>
            <a:endParaRPr lang="en-ZA"/>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5"/>
          <p:cNvSpPr txBox="1">
            <a:spLocks noGrp="1"/>
          </p:cNvSpPr>
          <p:nvPr>
            <p:ph type="title"/>
          </p:nvPr>
        </p:nvSpPr>
        <p:spPr>
          <a:xfrm>
            <a:off x="927100" y="348342"/>
            <a:ext cx="7759700" cy="914401"/>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3200"/>
              <a:buFont typeface="Calibri"/>
              <a:buNone/>
            </a:pPr>
            <a:r>
              <a:rPr lang="en-ZA" sz="3200" b="1" dirty="0">
                <a:solidFill>
                  <a:schemeClr val="lt1"/>
                </a:solidFill>
                <a:latin typeface="Calibri"/>
                <a:ea typeface="Calibri"/>
                <a:cs typeface="Calibri"/>
                <a:sym typeface="Calibri"/>
              </a:rPr>
              <a:t/>
            </a:r>
            <a:br>
              <a:rPr lang="en-ZA" sz="3200" b="1" dirty="0">
                <a:solidFill>
                  <a:schemeClr val="lt1"/>
                </a:solidFill>
                <a:latin typeface="Calibri"/>
                <a:ea typeface="Calibri"/>
                <a:cs typeface="Calibri"/>
                <a:sym typeface="Calibri"/>
              </a:rPr>
            </a:br>
            <a:r>
              <a:rPr lang="en-ZA" sz="3200" b="1" dirty="0" smtClean="0">
                <a:solidFill>
                  <a:schemeClr val="lt1"/>
                </a:solidFill>
                <a:sym typeface="Calibri"/>
              </a:rPr>
              <a:t>NOC RESPONSIBILITIES CONT…</a:t>
            </a:r>
            <a:r>
              <a:rPr lang="en-ZA" sz="3200" dirty="0">
                <a:solidFill>
                  <a:schemeClr val="lt1"/>
                </a:solidFill>
                <a:latin typeface="Calibri"/>
                <a:ea typeface="Calibri"/>
                <a:cs typeface="Calibri"/>
                <a:sym typeface="Calibri"/>
              </a:rPr>
              <a:t/>
            </a:r>
            <a:br>
              <a:rPr lang="en-ZA" sz="3200" dirty="0">
                <a:solidFill>
                  <a:schemeClr val="lt1"/>
                </a:solidFill>
                <a:latin typeface="Calibri"/>
                <a:ea typeface="Calibri"/>
                <a:cs typeface="Calibri"/>
                <a:sym typeface="Calibri"/>
              </a:rPr>
            </a:br>
            <a:endParaRPr sz="3200" dirty="0"/>
          </a:p>
        </p:txBody>
      </p:sp>
      <p:sp>
        <p:nvSpPr>
          <p:cNvPr id="103" name="Google Shape;103;p15"/>
          <p:cNvSpPr txBox="1">
            <a:spLocks noGrp="1"/>
          </p:cNvSpPr>
          <p:nvPr>
            <p:ph idx="1"/>
          </p:nvPr>
        </p:nvSpPr>
        <p:spPr>
          <a:xfrm>
            <a:off x="762000" y="1312752"/>
            <a:ext cx="7924800" cy="5230923"/>
          </a:xfrm>
          <a:prstGeom prst="rect">
            <a:avLst/>
          </a:prstGeom>
          <a:noFill/>
          <a:ln>
            <a:noFill/>
          </a:ln>
        </p:spPr>
        <p:txBody>
          <a:bodyPr spcFirstLastPara="1" wrap="square" lIns="91425" tIns="45700" rIns="91425" bIns="45700" anchor="t" anchorCtr="0">
            <a:noAutofit/>
          </a:bodyPr>
          <a:lstStyle/>
          <a:p>
            <a:pPr marL="285750" lvl="0" indent="-285750" algn="just" defTabSz="457200">
              <a:lnSpc>
                <a:spcPct val="150000"/>
              </a:lnSpc>
              <a:spcBef>
                <a:spcPts val="0"/>
              </a:spcBef>
            </a:pPr>
            <a:r>
              <a:rPr lang="en-US" sz="1800" dirty="0">
                <a:solidFill>
                  <a:srgbClr val="000000"/>
                </a:solidFill>
                <a:latin typeface="Arial" panose="020B0604020202020204" pitchFamily="34" charset="0"/>
                <a:cs typeface="Arial"/>
                <a:sym typeface="Arial"/>
              </a:rPr>
              <a:t>Provide verbal briefing of incidents to the relevant Centre of Excellence functionary or the OM delegate, followed up by written analysis and recommendations for the delegated authority to follow up with technical analysis and decide on response action.</a:t>
            </a:r>
          </a:p>
          <a:p>
            <a:pPr marL="285750" lvl="0" indent="-285750" algn="just" defTabSz="457200">
              <a:lnSpc>
                <a:spcPct val="150000"/>
              </a:lnSpc>
              <a:spcBef>
                <a:spcPts val="0"/>
              </a:spcBef>
            </a:pPr>
            <a:r>
              <a:rPr lang="en-US" sz="1800" dirty="0">
                <a:solidFill>
                  <a:srgbClr val="000000"/>
                </a:solidFill>
                <a:latin typeface="Arial" panose="020B0604020202020204" pitchFamily="34" charset="0"/>
                <a:cs typeface="Arial"/>
                <a:sym typeface="Arial"/>
              </a:rPr>
              <a:t>Facilitate collaboration between strategic and operational functions and amongst the different Centres of Excellence.</a:t>
            </a:r>
          </a:p>
          <a:p>
            <a:pPr marL="285750" lvl="0" indent="-285750" algn="just" defTabSz="457200">
              <a:lnSpc>
                <a:spcPct val="150000"/>
              </a:lnSpc>
              <a:spcBef>
                <a:spcPts val="0"/>
              </a:spcBef>
            </a:pPr>
            <a:r>
              <a:rPr lang="en-US" sz="1800" dirty="0">
                <a:solidFill>
                  <a:srgbClr val="000000"/>
                </a:solidFill>
                <a:latin typeface="Arial" panose="020B0604020202020204" pitchFamily="34" charset="0"/>
                <a:cs typeface="Arial"/>
                <a:sym typeface="Arial"/>
              </a:rPr>
              <a:t>Develop communication strategies and mediums for Centre of Excellence and Operations Management to communicate with external stakeholders, with the long-term strategic aim of continuous and fluent communication and inter-cluster and inter-governmental partnership development.</a:t>
            </a:r>
          </a:p>
          <a:p>
            <a:pPr marL="285750" lvl="0" indent="-285750" algn="just" defTabSz="457200">
              <a:lnSpc>
                <a:spcPct val="150000"/>
              </a:lnSpc>
              <a:spcBef>
                <a:spcPts val="0"/>
              </a:spcBef>
            </a:pPr>
            <a:r>
              <a:rPr lang="en-US" sz="1800" dirty="0">
                <a:solidFill>
                  <a:srgbClr val="000000"/>
                </a:solidFill>
                <a:latin typeface="Arial" panose="020B0604020202020204" pitchFamily="34" charset="0"/>
                <a:cs typeface="Arial"/>
                <a:sym typeface="Arial"/>
              </a:rPr>
              <a:t>Provide an access point to all communication and information procurement and submission both internally and externally.</a:t>
            </a:r>
          </a:p>
          <a:p>
            <a:pPr marL="0" lvl="0" indent="0" algn="just" defTabSz="457200">
              <a:lnSpc>
                <a:spcPct val="150000"/>
              </a:lnSpc>
              <a:spcBef>
                <a:spcPts val="0"/>
              </a:spcBef>
              <a:buNone/>
            </a:pPr>
            <a:endParaRPr lang="en-US" sz="1800" dirty="0">
              <a:solidFill>
                <a:srgbClr val="000000"/>
              </a:solidFill>
              <a:latin typeface="Arial" panose="020B0604020202020204" pitchFamily="34" charset="0"/>
              <a:cs typeface="Arial"/>
              <a:sym typeface="Arial"/>
            </a:endParaRPr>
          </a:p>
        </p:txBody>
      </p:sp>
      <p:sp>
        <p:nvSpPr>
          <p:cNvPr id="2" name="Slide Number Placeholder 1"/>
          <p:cNvSpPr>
            <a:spLocks noGrp="1"/>
          </p:cNvSpPr>
          <p:nvPr>
            <p:ph type="sldNum" sz="quarter" idx="12"/>
          </p:nvPr>
        </p:nvSpPr>
        <p:spPr/>
        <p:txBody>
          <a:bodyPr/>
          <a:lstStyle/>
          <a:p>
            <a:fld id="{00000000-1234-1234-1234-123412341234}" type="slidenum">
              <a:rPr lang="en-ZA" sz="1400" smtClean="0">
                <a:solidFill>
                  <a:prstClr val="black">
                    <a:tint val="75000"/>
                  </a:prstClr>
                </a:solidFill>
              </a:rPr>
              <a:pPr/>
              <a:t>10</a:t>
            </a:fld>
            <a:endParaRPr lang="en-ZA" sz="1400" dirty="0">
              <a:solidFill>
                <a:prstClr val="black">
                  <a:tint val="75000"/>
                </a:prstClr>
              </a:solidFill>
            </a:endParaRPr>
          </a:p>
        </p:txBody>
      </p:sp>
      <p:pic>
        <p:nvPicPr>
          <p:cNvPr id="104" name="Google Shape;104;p15"/>
          <p:cNvPicPr preferRelativeResize="0"/>
          <p:nvPr/>
        </p:nvPicPr>
        <p:blipFill rotWithShape="1">
          <a:blip r:embed="rId3">
            <a:alphaModFix/>
          </a:blip>
          <a:srcRect/>
          <a:stretch/>
        </p:blipFill>
        <p:spPr>
          <a:xfrm>
            <a:off x="0" y="0"/>
            <a:ext cx="927100" cy="1155700"/>
          </a:xfrm>
          <a:prstGeom prst="rect">
            <a:avLst/>
          </a:prstGeom>
          <a:noFill/>
          <a:ln>
            <a:noFill/>
          </a:ln>
        </p:spPr>
      </p:pic>
    </p:spTree>
    <p:extLst>
      <p:ext uri="{BB962C8B-B14F-4D97-AF65-F5344CB8AC3E}">
        <p14:creationId xmlns:p14="http://schemas.microsoft.com/office/powerpoint/2010/main" val="19246018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drawing&#10;&#10;Description automatically generated">
            <a:extLst>
              <a:ext uri="{FF2B5EF4-FFF2-40B4-BE49-F238E27FC236}">
                <a16:creationId xmlns:a16="http://schemas.microsoft.com/office/drawing/2014/main" xmlns="" id="{2C85808D-E549-436F-9790-8BDA1EE38F31}"/>
              </a:ext>
            </a:extLst>
          </p:cNvPr>
          <p:cNvPicPr>
            <a:picLocks noGrp="1" noChangeAspect="1"/>
          </p:cNvPicPr>
          <p:nvPr>
            <p:ph idx="1"/>
          </p:nvPr>
        </p:nvPicPr>
        <p:blipFill>
          <a:blip r:embed="rId2"/>
          <a:stretch>
            <a:fillRect/>
          </a:stretch>
        </p:blipFill>
        <p:spPr>
          <a:xfrm>
            <a:off x="1716259" y="1762125"/>
            <a:ext cx="5697416" cy="2570724"/>
          </a:xfrm>
        </p:spPr>
      </p:pic>
      <p:sp>
        <p:nvSpPr>
          <p:cNvPr id="5" name="Slide Number Placeholder 4"/>
          <p:cNvSpPr>
            <a:spLocks noGrp="1"/>
          </p:cNvSpPr>
          <p:nvPr>
            <p:ph type="sldNum" sz="quarter" idx="12"/>
          </p:nvPr>
        </p:nvSpPr>
        <p:spPr/>
        <p:txBody>
          <a:bodyPr/>
          <a:lstStyle/>
          <a:p>
            <a:pPr algn="r"/>
            <a:fld id="{AFCEFFF0-9380-7049-A803-178CCBCDB80F}" type="slidenum">
              <a:rPr lang="en-US" smtClean="0">
                <a:solidFill>
                  <a:prstClr val="black"/>
                </a:solidFill>
              </a:rPr>
              <a:pPr algn="r"/>
              <a:t>11</a:t>
            </a:fld>
            <a:endParaRPr lang="en-US" dirty="0">
              <a:solidFill>
                <a:prstClr val="black"/>
              </a:solidFill>
            </a:endParaRPr>
          </a:p>
        </p:txBody>
      </p:sp>
      <p:sp>
        <p:nvSpPr>
          <p:cNvPr id="13" name="TextBox 12">
            <a:extLst>
              <a:ext uri="{FF2B5EF4-FFF2-40B4-BE49-F238E27FC236}">
                <a16:creationId xmlns:a16="http://schemas.microsoft.com/office/drawing/2014/main" xmlns="" id="{0C8E104A-01D9-4AA1-8FBD-130782E0B68A}"/>
              </a:ext>
            </a:extLst>
          </p:cNvPr>
          <p:cNvSpPr txBox="1"/>
          <p:nvPr/>
        </p:nvSpPr>
        <p:spPr>
          <a:xfrm>
            <a:off x="205412" y="1220415"/>
            <a:ext cx="8686800" cy="4093428"/>
          </a:xfrm>
          <a:prstGeom prst="rect">
            <a:avLst/>
          </a:prstGeom>
          <a:noFill/>
        </p:spPr>
        <p:txBody>
          <a:bodyPr wrap="square" rtlCol="0">
            <a:spAutoFit/>
          </a:bodyPr>
          <a:lstStyle/>
          <a:p>
            <a:pPr algn="ctr" defTabSz="457200">
              <a:buClrTx/>
              <a:buFontTx/>
              <a:buNone/>
            </a:pPr>
            <a:r>
              <a:rPr lang="en-US" sz="3400" kern="1200" dirty="0">
                <a:solidFill>
                  <a:srgbClr val="008F00"/>
                </a:solidFill>
                <a:latin typeface="Segoe UI" panose="020B0502040204020203" pitchFamily="34" charset="0"/>
                <a:ea typeface="+mn-ea"/>
                <a:cs typeface="Segoe UI" panose="020B0502040204020203" pitchFamily="34" charset="0"/>
              </a:rPr>
              <a:t>MANAGEMENT AREA OPERATIONS CENTRE</a:t>
            </a:r>
          </a:p>
          <a:p>
            <a:pPr algn="ctr" defTabSz="457200">
              <a:buClrTx/>
              <a:buFontTx/>
              <a:buNone/>
            </a:pPr>
            <a:endParaRPr lang="en-US" sz="3400" b="1" kern="1200" dirty="0">
              <a:solidFill>
                <a:srgbClr val="008F00"/>
              </a:solidFill>
              <a:latin typeface="Segoe UI" panose="020B0502040204020203" pitchFamily="34" charset="0"/>
              <a:ea typeface="+mn-ea"/>
              <a:cs typeface="Segoe UI" panose="020B0502040204020203" pitchFamily="34" charset="0"/>
            </a:endParaRPr>
          </a:p>
          <a:p>
            <a:pPr algn="ctr" defTabSz="457200">
              <a:buClrTx/>
              <a:buFontTx/>
              <a:buNone/>
            </a:pPr>
            <a:endParaRPr lang="en-US" sz="3400" b="1" kern="1200" dirty="0">
              <a:solidFill>
                <a:srgbClr val="008F00"/>
              </a:solidFill>
              <a:latin typeface="Segoe UI" panose="020B0502040204020203" pitchFamily="34" charset="0"/>
              <a:ea typeface="+mn-ea"/>
              <a:cs typeface="Segoe UI" panose="020B0502040204020203" pitchFamily="34" charset="0"/>
            </a:endParaRPr>
          </a:p>
          <a:p>
            <a:pPr algn="ctr" defTabSz="457200">
              <a:buClrTx/>
              <a:buFontTx/>
              <a:buNone/>
            </a:pPr>
            <a:endParaRPr lang="en-US" sz="3400" b="1" kern="1200" dirty="0">
              <a:solidFill>
                <a:srgbClr val="008F00"/>
              </a:solidFill>
              <a:latin typeface="Segoe UI" panose="020B0502040204020203" pitchFamily="34" charset="0"/>
              <a:ea typeface="+mn-ea"/>
              <a:cs typeface="Segoe UI" panose="020B0502040204020203" pitchFamily="34" charset="0"/>
            </a:endParaRPr>
          </a:p>
          <a:p>
            <a:pPr algn="ctr" defTabSz="457200">
              <a:buClrTx/>
              <a:buFontTx/>
              <a:buNone/>
            </a:pPr>
            <a:endParaRPr lang="en-US" sz="3400" b="1" kern="1200" dirty="0">
              <a:solidFill>
                <a:srgbClr val="008F00"/>
              </a:solidFill>
              <a:latin typeface="Segoe UI" panose="020B0502040204020203" pitchFamily="34" charset="0"/>
              <a:ea typeface="+mn-ea"/>
              <a:cs typeface="Segoe UI" panose="020B0502040204020203" pitchFamily="34" charset="0"/>
            </a:endParaRPr>
          </a:p>
          <a:p>
            <a:pPr algn="ctr" defTabSz="457200">
              <a:buClrTx/>
              <a:buFontTx/>
              <a:buNone/>
            </a:pPr>
            <a:endParaRPr lang="en-US" sz="3600" b="1" kern="1200" dirty="0">
              <a:solidFill>
                <a:srgbClr val="008F00"/>
              </a:solidFill>
              <a:latin typeface="Segoe UI" panose="020B0502040204020203" pitchFamily="34" charset="0"/>
              <a:ea typeface="+mn-ea"/>
              <a:cs typeface="Segoe UI" panose="020B0502040204020203" pitchFamily="34" charset="0"/>
            </a:endParaRPr>
          </a:p>
          <a:p>
            <a:pPr algn="ctr" defTabSz="457200">
              <a:buClrTx/>
              <a:buFontTx/>
              <a:buNone/>
            </a:pPr>
            <a:r>
              <a:rPr lang="en-US" sz="5400" b="1" kern="1200" dirty="0">
                <a:solidFill>
                  <a:srgbClr val="008F00"/>
                </a:solidFill>
                <a:latin typeface="Segoe UI" panose="020B0502040204020203" pitchFamily="34" charset="0"/>
                <a:ea typeface="+mn-ea"/>
                <a:cs typeface="Segoe UI" panose="020B0502040204020203" pitchFamily="34" charset="0"/>
              </a:rPr>
              <a:t>RESPONSIBILITIES</a:t>
            </a:r>
            <a:endParaRPr lang="en-ZA" sz="5400" kern="1200" dirty="0">
              <a:solidFill>
                <a:prstClr val="black"/>
              </a:solidFill>
              <a:latin typeface="Calibri"/>
              <a:ea typeface="+mn-ea"/>
              <a:cs typeface="+mn-cs"/>
            </a:endParaRPr>
          </a:p>
        </p:txBody>
      </p:sp>
    </p:spTree>
    <p:extLst>
      <p:ext uri="{BB962C8B-B14F-4D97-AF65-F5344CB8AC3E}">
        <p14:creationId xmlns:p14="http://schemas.microsoft.com/office/powerpoint/2010/main" val="41541859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5"/>
          <p:cNvSpPr txBox="1">
            <a:spLocks noGrp="1"/>
          </p:cNvSpPr>
          <p:nvPr>
            <p:ph type="title"/>
          </p:nvPr>
        </p:nvSpPr>
        <p:spPr>
          <a:xfrm>
            <a:off x="927100" y="348342"/>
            <a:ext cx="7759700" cy="914401"/>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3200"/>
              <a:buFont typeface="Calibri"/>
              <a:buNone/>
            </a:pPr>
            <a:r>
              <a:rPr lang="en-ZA" sz="3200" b="1" dirty="0">
                <a:solidFill>
                  <a:schemeClr val="lt1"/>
                </a:solidFill>
                <a:latin typeface="Calibri"/>
                <a:ea typeface="Calibri"/>
                <a:cs typeface="Calibri"/>
                <a:sym typeface="Calibri"/>
              </a:rPr>
              <a:t/>
            </a:r>
            <a:br>
              <a:rPr lang="en-ZA" sz="3200" b="1" dirty="0">
                <a:solidFill>
                  <a:schemeClr val="lt1"/>
                </a:solidFill>
                <a:latin typeface="Calibri"/>
                <a:ea typeface="Calibri"/>
                <a:cs typeface="Calibri"/>
                <a:sym typeface="Calibri"/>
              </a:rPr>
            </a:br>
            <a:r>
              <a:rPr lang="en-ZA" sz="3200" b="1" dirty="0">
                <a:solidFill>
                  <a:schemeClr val="lt1"/>
                </a:solidFill>
                <a:sym typeface="Calibri"/>
              </a:rPr>
              <a:t>M</a:t>
            </a:r>
            <a:r>
              <a:rPr lang="en-ZA" sz="3200" b="1" dirty="0" smtClean="0">
                <a:solidFill>
                  <a:schemeClr val="lt1"/>
                </a:solidFill>
                <a:sym typeface="Calibri"/>
              </a:rPr>
              <a:t>OC RESPONSIBILITIES</a:t>
            </a:r>
            <a:r>
              <a:rPr lang="en-ZA" sz="3200" dirty="0">
                <a:solidFill>
                  <a:schemeClr val="lt1"/>
                </a:solidFill>
                <a:latin typeface="Calibri"/>
                <a:ea typeface="Calibri"/>
                <a:cs typeface="Calibri"/>
                <a:sym typeface="Calibri"/>
              </a:rPr>
              <a:t/>
            </a:r>
            <a:br>
              <a:rPr lang="en-ZA" sz="3200" dirty="0">
                <a:solidFill>
                  <a:schemeClr val="lt1"/>
                </a:solidFill>
                <a:latin typeface="Calibri"/>
                <a:ea typeface="Calibri"/>
                <a:cs typeface="Calibri"/>
                <a:sym typeface="Calibri"/>
              </a:rPr>
            </a:br>
            <a:endParaRPr sz="3200" dirty="0"/>
          </a:p>
        </p:txBody>
      </p:sp>
      <p:sp>
        <p:nvSpPr>
          <p:cNvPr id="103" name="Google Shape;103;p15"/>
          <p:cNvSpPr txBox="1">
            <a:spLocks noGrp="1"/>
          </p:cNvSpPr>
          <p:nvPr>
            <p:ph idx="1"/>
          </p:nvPr>
        </p:nvSpPr>
        <p:spPr>
          <a:xfrm>
            <a:off x="762000" y="1348966"/>
            <a:ext cx="7924800" cy="5194709"/>
          </a:xfrm>
          <a:prstGeom prst="rect">
            <a:avLst/>
          </a:prstGeom>
          <a:noFill/>
          <a:ln>
            <a:noFill/>
          </a:ln>
        </p:spPr>
        <p:txBody>
          <a:bodyPr spcFirstLastPara="1" wrap="square" lIns="91425" tIns="45700" rIns="91425" bIns="45700" anchor="t" anchorCtr="0">
            <a:noAutofit/>
          </a:bodyPr>
          <a:lstStyle/>
          <a:p>
            <a:pPr marL="0" lvl="0" indent="0" algn="just" defTabSz="457200">
              <a:lnSpc>
                <a:spcPct val="150000"/>
              </a:lnSpc>
              <a:spcBef>
                <a:spcPts val="0"/>
              </a:spcBef>
              <a:buNone/>
            </a:pPr>
            <a:r>
              <a:rPr lang="en-US" sz="1800" b="1" dirty="0">
                <a:solidFill>
                  <a:srgbClr val="000000"/>
                </a:solidFill>
                <a:latin typeface="Arial" panose="020B0604020202020204" pitchFamily="34" charset="0"/>
                <a:cs typeface="Arial"/>
                <a:sym typeface="Arial"/>
              </a:rPr>
              <a:t>Management Area Operation Centres (MOC) </a:t>
            </a:r>
            <a:r>
              <a:rPr lang="en-US" sz="1800" dirty="0">
                <a:solidFill>
                  <a:srgbClr val="000000"/>
                </a:solidFill>
                <a:latin typeface="Arial" panose="020B0604020202020204" pitchFamily="34" charset="0"/>
                <a:cs typeface="Arial"/>
                <a:sym typeface="Arial"/>
              </a:rPr>
              <a:t>will sit parallel to Management Areas and be based at each Management </a:t>
            </a:r>
            <a:r>
              <a:rPr lang="en-US" sz="1800" dirty="0" smtClean="0">
                <a:solidFill>
                  <a:srgbClr val="000000"/>
                </a:solidFill>
                <a:latin typeface="Arial" panose="020B0604020202020204" pitchFamily="34" charset="0"/>
                <a:cs typeface="Arial"/>
                <a:sym typeface="Arial"/>
              </a:rPr>
              <a:t>Area; </a:t>
            </a:r>
            <a:r>
              <a:rPr lang="en-US" sz="1800" dirty="0">
                <a:solidFill>
                  <a:srgbClr val="000000"/>
                </a:solidFill>
                <a:latin typeface="Arial" panose="020B0604020202020204" pitchFamily="34" charset="0"/>
                <a:cs typeface="Arial"/>
                <a:sym typeface="Arial"/>
              </a:rPr>
              <a:t>they will have the following responsibilities: </a:t>
            </a:r>
          </a:p>
          <a:p>
            <a:pPr marL="285750" lvl="0" indent="-285750" algn="just" defTabSz="457200">
              <a:lnSpc>
                <a:spcPct val="150000"/>
              </a:lnSpc>
              <a:spcBef>
                <a:spcPts val="0"/>
              </a:spcBef>
            </a:pPr>
            <a:r>
              <a:rPr lang="en-US" sz="1800" dirty="0">
                <a:solidFill>
                  <a:srgbClr val="000000"/>
                </a:solidFill>
                <a:latin typeface="Arial" panose="020B0604020202020204" pitchFamily="34" charset="0"/>
                <a:cs typeface="Arial"/>
                <a:sym typeface="Arial"/>
              </a:rPr>
              <a:t>Draft gap-analysis and information reporting template adjustment requirements for Strategic Planning Monitoring and Evaluation (SPMM) at Head Office to implement, this will reduce unnecessary ad-hoc requests.</a:t>
            </a:r>
          </a:p>
          <a:p>
            <a:pPr marL="285750" lvl="0" indent="-285750" algn="just" defTabSz="457200">
              <a:lnSpc>
                <a:spcPct val="150000"/>
              </a:lnSpc>
              <a:spcBef>
                <a:spcPts val="0"/>
              </a:spcBef>
            </a:pPr>
            <a:r>
              <a:rPr lang="en-US" sz="1800" dirty="0">
                <a:solidFill>
                  <a:srgbClr val="000000"/>
                </a:solidFill>
                <a:latin typeface="Arial" panose="020B0604020202020204" pitchFamily="34" charset="0"/>
                <a:cs typeface="Arial"/>
                <a:sym typeface="Arial"/>
              </a:rPr>
              <a:t>Provide a point of access to the information repository to MA level functions.</a:t>
            </a:r>
          </a:p>
          <a:p>
            <a:pPr marL="285750" lvl="0" indent="-285750" algn="just" defTabSz="457200">
              <a:lnSpc>
                <a:spcPct val="150000"/>
              </a:lnSpc>
              <a:spcBef>
                <a:spcPts val="0"/>
              </a:spcBef>
            </a:pPr>
            <a:r>
              <a:rPr lang="en-US" sz="1800" dirty="0">
                <a:solidFill>
                  <a:srgbClr val="000000"/>
                </a:solidFill>
                <a:latin typeface="Arial" panose="020B0604020202020204" pitchFamily="34" charset="0"/>
                <a:cs typeface="Arial"/>
                <a:sym typeface="Arial"/>
              </a:rPr>
              <a:t>Conduct Monitoring and Evaluation (M&amp;E )of LOCs.</a:t>
            </a:r>
          </a:p>
          <a:p>
            <a:pPr marL="285750" lvl="0" indent="-285750" algn="just" defTabSz="457200">
              <a:lnSpc>
                <a:spcPct val="150000"/>
              </a:lnSpc>
              <a:spcBef>
                <a:spcPts val="0"/>
              </a:spcBef>
            </a:pPr>
            <a:r>
              <a:rPr lang="en-US" sz="1800" dirty="0">
                <a:solidFill>
                  <a:srgbClr val="000000"/>
                </a:solidFill>
                <a:latin typeface="Arial" panose="020B0604020202020204" pitchFamily="34" charset="0"/>
                <a:cs typeface="Arial"/>
                <a:sym typeface="Arial"/>
              </a:rPr>
              <a:t>Fast-track approval requests and requirements.</a:t>
            </a:r>
          </a:p>
          <a:p>
            <a:pPr marL="285750" lvl="0" indent="-285750" algn="just" defTabSz="457200">
              <a:lnSpc>
                <a:spcPct val="150000"/>
              </a:lnSpc>
              <a:spcBef>
                <a:spcPts val="0"/>
              </a:spcBef>
            </a:pPr>
            <a:r>
              <a:rPr lang="en-US" sz="1800" dirty="0">
                <a:solidFill>
                  <a:srgbClr val="000000"/>
                </a:solidFill>
                <a:latin typeface="Arial" panose="020B0604020202020204" pitchFamily="34" charset="0"/>
                <a:cs typeface="Arial"/>
                <a:sym typeface="Arial"/>
              </a:rPr>
              <a:t>Monitor decision registers and performs preliminary risk assessments and analysis; and be the watch on ground level for the NOC.</a:t>
            </a:r>
          </a:p>
          <a:p>
            <a:pPr marL="0" lvl="0" indent="0" algn="just" defTabSz="457200">
              <a:lnSpc>
                <a:spcPct val="150000"/>
              </a:lnSpc>
              <a:spcBef>
                <a:spcPts val="0"/>
              </a:spcBef>
              <a:buNone/>
            </a:pPr>
            <a:endParaRPr lang="en-US" sz="1800" dirty="0">
              <a:solidFill>
                <a:srgbClr val="000000"/>
              </a:solidFill>
              <a:latin typeface="Arial" panose="020B0604020202020204" pitchFamily="34" charset="0"/>
              <a:cs typeface="Arial"/>
              <a:sym typeface="Arial"/>
            </a:endParaRPr>
          </a:p>
        </p:txBody>
      </p:sp>
      <p:sp>
        <p:nvSpPr>
          <p:cNvPr id="2" name="Slide Number Placeholder 1"/>
          <p:cNvSpPr>
            <a:spLocks noGrp="1"/>
          </p:cNvSpPr>
          <p:nvPr>
            <p:ph type="sldNum" sz="quarter" idx="12"/>
          </p:nvPr>
        </p:nvSpPr>
        <p:spPr/>
        <p:txBody>
          <a:bodyPr/>
          <a:lstStyle/>
          <a:p>
            <a:fld id="{00000000-1234-1234-1234-123412341234}" type="slidenum">
              <a:rPr lang="en-ZA" sz="1400" smtClean="0">
                <a:solidFill>
                  <a:prstClr val="black">
                    <a:tint val="75000"/>
                  </a:prstClr>
                </a:solidFill>
              </a:rPr>
              <a:pPr/>
              <a:t>12</a:t>
            </a:fld>
            <a:endParaRPr lang="en-ZA" sz="1400" dirty="0">
              <a:solidFill>
                <a:prstClr val="black">
                  <a:tint val="75000"/>
                </a:prstClr>
              </a:solidFill>
            </a:endParaRPr>
          </a:p>
        </p:txBody>
      </p:sp>
      <p:pic>
        <p:nvPicPr>
          <p:cNvPr id="104" name="Google Shape;104;p15"/>
          <p:cNvPicPr preferRelativeResize="0"/>
          <p:nvPr/>
        </p:nvPicPr>
        <p:blipFill rotWithShape="1">
          <a:blip r:embed="rId3">
            <a:alphaModFix/>
          </a:blip>
          <a:srcRect/>
          <a:stretch/>
        </p:blipFill>
        <p:spPr>
          <a:xfrm>
            <a:off x="0" y="0"/>
            <a:ext cx="927100" cy="1155700"/>
          </a:xfrm>
          <a:prstGeom prst="rect">
            <a:avLst/>
          </a:prstGeom>
          <a:noFill/>
          <a:ln>
            <a:noFill/>
          </a:ln>
        </p:spPr>
      </p:pic>
    </p:spTree>
    <p:extLst>
      <p:ext uri="{BB962C8B-B14F-4D97-AF65-F5344CB8AC3E}">
        <p14:creationId xmlns:p14="http://schemas.microsoft.com/office/powerpoint/2010/main" val="37032782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drawing&#10;&#10;Description automatically generated">
            <a:extLst>
              <a:ext uri="{FF2B5EF4-FFF2-40B4-BE49-F238E27FC236}">
                <a16:creationId xmlns:a16="http://schemas.microsoft.com/office/drawing/2014/main" xmlns="" id="{2C85808D-E549-436F-9790-8BDA1EE38F31}"/>
              </a:ext>
            </a:extLst>
          </p:cNvPr>
          <p:cNvPicPr>
            <a:picLocks noGrp="1" noChangeAspect="1"/>
          </p:cNvPicPr>
          <p:nvPr>
            <p:ph idx="1"/>
          </p:nvPr>
        </p:nvPicPr>
        <p:blipFill>
          <a:blip r:embed="rId2"/>
          <a:stretch>
            <a:fillRect/>
          </a:stretch>
        </p:blipFill>
        <p:spPr>
          <a:xfrm>
            <a:off x="1716259" y="1762125"/>
            <a:ext cx="5697416" cy="2570724"/>
          </a:xfrm>
        </p:spPr>
      </p:pic>
      <p:sp>
        <p:nvSpPr>
          <p:cNvPr id="5" name="Slide Number Placeholder 4"/>
          <p:cNvSpPr>
            <a:spLocks noGrp="1"/>
          </p:cNvSpPr>
          <p:nvPr>
            <p:ph type="sldNum" sz="quarter" idx="12"/>
          </p:nvPr>
        </p:nvSpPr>
        <p:spPr/>
        <p:txBody>
          <a:bodyPr/>
          <a:lstStyle/>
          <a:p>
            <a:pPr algn="r"/>
            <a:fld id="{AFCEFFF0-9380-7049-A803-178CCBCDB80F}" type="slidenum">
              <a:rPr lang="en-US" smtClean="0">
                <a:solidFill>
                  <a:prstClr val="black"/>
                </a:solidFill>
              </a:rPr>
              <a:pPr algn="r"/>
              <a:t>13</a:t>
            </a:fld>
            <a:endParaRPr lang="en-US" dirty="0">
              <a:solidFill>
                <a:prstClr val="black"/>
              </a:solidFill>
            </a:endParaRPr>
          </a:p>
        </p:txBody>
      </p:sp>
      <p:sp>
        <p:nvSpPr>
          <p:cNvPr id="13" name="TextBox 12">
            <a:extLst>
              <a:ext uri="{FF2B5EF4-FFF2-40B4-BE49-F238E27FC236}">
                <a16:creationId xmlns:a16="http://schemas.microsoft.com/office/drawing/2014/main" xmlns="" id="{0C8E104A-01D9-4AA1-8FBD-130782E0B68A}"/>
              </a:ext>
            </a:extLst>
          </p:cNvPr>
          <p:cNvSpPr txBox="1"/>
          <p:nvPr/>
        </p:nvSpPr>
        <p:spPr>
          <a:xfrm>
            <a:off x="205412" y="1220415"/>
            <a:ext cx="8686800" cy="4093428"/>
          </a:xfrm>
          <a:prstGeom prst="rect">
            <a:avLst/>
          </a:prstGeom>
          <a:noFill/>
        </p:spPr>
        <p:txBody>
          <a:bodyPr wrap="square" rtlCol="0">
            <a:spAutoFit/>
          </a:bodyPr>
          <a:lstStyle/>
          <a:p>
            <a:pPr algn="ctr" defTabSz="457200">
              <a:buClrTx/>
              <a:buFontTx/>
              <a:buNone/>
            </a:pPr>
            <a:r>
              <a:rPr lang="en-US" sz="3400" kern="1200" dirty="0">
                <a:solidFill>
                  <a:srgbClr val="008F00"/>
                </a:solidFill>
                <a:latin typeface="Segoe UI" panose="020B0502040204020203" pitchFamily="34" charset="0"/>
                <a:ea typeface="+mn-ea"/>
                <a:cs typeface="Segoe UI" panose="020B0502040204020203" pitchFamily="34" charset="0"/>
              </a:rPr>
              <a:t>LOCAL OPERATIONS CENTRE</a:t>
            </a:r>
          </a:p>
          <a:p>
            <a:pPr algn="ctr" defTabSz="457200">
              <a:buClrTx/>
              <a:buFontTx/>
              <a:buNone/>
            </a:pPr>
            <a:endParaRPr lang="en-US" sz="3400" b="1" kern="1200" dirty="0">
              <a:solidFill>
                <a:srgbClr val="008F00"/>
              </a:solidFill>
              <a:latin typeface="Segoe UI" panose="020B0502040204020203" pitchFamily="34" charset="0"/>
              <a:ea typeface="+mn-ea"/>
              <a:cs typeface="Segoe UI" panose="020B0502040204020203" pitchFamily="34" charset="0"/>
            </a:endParaRPr>
          </a:p>
          <a:p>
            <a:pPr algn="ctr" defTabSz="457200">
              <a:buClrTx/>
              <a:buFontTx/>
              <a:buNone/>
            </a:pPr>
            <a:endParaRPr lang="en-US" sz="3400" b="1" kern="1200" dirty="0">
              <a:solidFill>
                <a:srgbClr val="008F00"/>
              </a:solidFill>
              <a:latin typeface="Segoe UI" panose="020B0502040204020203" pitchFamily="34" charset="0"/>
              <a:ea typeface="+mn-ea"/>
              <a:cs typeface="Segoe UI" panose="020B0502040204020203" pitchFamily="34" charset="0"/>
            </a:endParaRPr>
          </a:p>
          <a:p>
            <a:pPr algn="ctr" defTabSz="457200">
              <a:buClrTx/>
              <a:buFontTx/>
              <a:buNone/>
            </a:pPr>
            <a:endParaRPr lang="en-US" sz="3400" b="1" kern="1200" dirty="0">
              <a:solidFill>
                <a:srgbClr val="008F00"/>
              </a:solidFill>
              <a:latin typeface="Segoe UI" panose="020B0502040204020203" pitchFamily="34" charset="0"/>
              <a:ea typeface="+mn-ea"/>
              <a:cs typeface="Segoe UI" panose="020B0502040204020203" pitchFamily="34" charset="0"/>
            </a:endParaRPr>
          </a:p>
          <a:p>
            <a:pPr algn="ctr" defTabSz="457200">
              <a:buClrTx/>
              <a:buFontTx/>
              <a:buNone/>
            </a:pPr>
            <a:endParaRPr lang="en-US" sz="3400" b="1" kern="1200" dirty="0">
              <a:solidFill>
                <a:srgbClr val="008F00"/>
              </a:solidFill>
              <a:latin typeface="Segoe UI" panose="020B0502040204020203" pitchFamily="34" charset="0"/>
              <a:ea typeface="+mn-ea"/>
              <a:cs typeface="Segoe UI" panose="020B0502040204020203" pitchFamily="34" charset="0"/>
            </a:endParaRPr>
          </a:p>
          <a:p>
            <a:pPr algn="ctr" defTabSz="457200">
              <a:buClrTx/>
              <a:buFontTx/>
              <a:buNone/>
            </a:pPr>
            <a:endParaRPr lang="en-US" sz="3600" b="1" kern="1200" dirty="0">
              <a:solidFill>
                <a:srgbClr val="008F00"/>
              </a:solidFill>
              <a:latin typeface="Segoe UI" panose="020B0502040204020203" pitchFamily="34" charset="0"/>
              <a:ea typeface="+mn-ea"/>
              <a:cs typeface="Segoe UI" panose="020B0502040204020203" pitchFamily="34" charset="0"/>
            </a:endParaRPr>
          </a:p>
          <a:p>
            <a:pPr algn="ctr" defTabSz="457200">
              <a:buClrTx/>
              <a:buFontTx/>
              <a:buNone/>
            </a:pPr>
            <a:r>
              <a:rPr lang="en-US" sz="5400" b="1" kern="1200" dirty="0">
                <a:solidFill>
                  <a:srgbClr val="008F00"/>
                </a:solidFill>
                <a:latin typeface="Segoe UI" panose="020B0502040204020203" pitchFamily="34" charset="0"/>
                <a:ea typeface="+mn-ea"/>
                <a:cs typeface="Segoe UI" panose="020B0502040204020203" pitchFamily="34" charset="0"/>
              </a:rPr>
              <a:t>RESPONSIBILITIES</a:t>
            </a:r>
            <a:endParaRPr lang="en-ZA" sz="5400" kern="1200" dirty="0">
              <a:solidFill>
                <a:prstClr val="black"/>
              </a:solidFill>
              <a:latin typeface="Calibri"/>
              <a:ea typeface="+mn-ea"/>
              <a:cs typeface="+mn-cs"/>
            </a:endParaRPr>
          </a:p>
        </p:txBody>
      </p:sp>
    </p:spTree>
    <p:extLst>
      <p:ext uri="{BB962C8B-B14F-4D97-AF65-F5344CB8AC3E}">
        <p14:creationId xmlns:p14="http://schemas.microsoft.com/office/powerpoint/2010/main" val="40491254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5"/>
          <p:cNvSpPr txBox="1">
            <a:spLocks noGrp="1"/>
          </p:cNvSpPr>
          <p:nvPr>
            <p:ph type="title"/>
          </p:nvPr>
        </p:nvSpPr>
        <p:spPr>
          <a:xfrm>
            <a:off x="927100" y="348342"/>
            <a:ext cx="7759700" cy="914401"/>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3200"/>
              <a:buFont typeface="Calibri"/>
              <a:buNone/>
            </a:pPr>
            <a:r>
              <a:rPr lang="en-ZA" sz="3200" b="1" dirty="0">
                <a:solidFill>
                  <a:schemeClr val="lt1"/>
                </a:solidFill>
                <a:latin typeface="Calibri"/>
                <a:ea typeface="Calibri"/>
                <a:cs typeface="Calibri"/>
                <a:sym typeface="Calibri"/>
              </a:rPr>
              <a:t/>
            </a:r>
            <a:br>
              <a:rPr lang="en-ZA" sz="3200" b="1" dirty="0">
                <a:solidFill>
                  <a:schemeClr val="lt1"/>
                </a:solidFill>
                <a:latin typeface="Calibri"/>
                <a:ea typeface="Calibri"/>
                <a:cs typeface="Calibri"/>
                <a:sym typeface="Calibri"/>
              </a:rPr>
            </a:br>
            <a:r>
              <a:rPr lang="en-ZA" sz="3200" b="1" dirty="0">
                <a:solidFill>
                  <a:schemeClr val="lt1"/>
                </a:solidFill>
                <a:sym typeface="Calibri"/>
              </a:rPr>
              <a:t>L</a:t>
            </a:r>
            <a:r>
              <a:rPr lang="en-ZA" sz="3200" b="1" dirty="0" smtClean="0">
                <a:solidFill>
                  <a:schemeClr val="lt1"/>
                </a:solidFill>
                <a:sym typeface="Calibri"/>
              </a:rPr>
              <a:t>OC RESPONSIBILITIES </a:t>
            </a:r>
            <a:r>
              <a:rPr lang="en-ZA" sz="3200" dirty="0">
                <a:solidFill>
                  <a:schemeClr val="lt1"/>
                </a:solidFill>
                <a:latin typeface="Calibri"/>
                <a:ea typeface="Calibri"/>
                <a:cs typeface="Calibri"/>
                <a:sym typeface="Calibri"/>
              </a:rPr>
              <a:t/>
            </a:r>
            <a:br>
              <a:rPr lang="en-ZA" sz="3200" dirty="0">
                <a:solidFill>
                  <a:schemeClr val="lt1"/>
                </a:solidFill>
                <a:latin typeface="Calibri"/>
                <a:ea typeface="Calibri"/>
                <a:cs typeface="Calibri"/>
                <a:sym typeface="Calibri"/>
              </a:rPr>
            </a:br>
            <a:endParaRPr sz="3200" dirty="0"/>
          </a:p>
        </p:txBody>
      </p:sp>
      <p:sp>
        <p:nvSpPr>
          <p:cNvPr id="103" name="Google Shape;103;p15"/>
          <p:cNvSpPr txBox="1">
            <a:spLocks noGrp="1"/>
          </p:cNvSpPr>
          <p:nvPr>
            <p:ph idx="1"/>
          </p:nvPr>
        </p:nvSpPr>
        <p:spPr>
          <a:xfrm>
            <a:off x="762000" y="1312752"/>
            <a:ext cx="7924800" cy="5230923"/>
          </a:xfrm>
          <a:prstGeom prst="rect">
            <a:avLst/>
          </a:prstGeom>
          <a:noFill/>
          <a:ln>
            <a:noFill/>
          </a:ln>
        </p:spPr>
        <p:txBody>
          <a:bodyPr spcFirstLastPara="1" wrap="square" lIns="91425" tIns="45700" rIns="91425" bIns="45700" anchor="t" anchorCtr="0">
            <a:noAutofit/>
          </a:bodyPr>
          <a:lstStyle/>
          <a:p>
            <a:pPr marL="0" lvl="0" indent="0" algn="just" defTabSz="457200">
              <a:lnSpc>
                <a:spcPct val="150000"/>
              </a:lnSpc>
              <a:spcBef>
                <a:spcPts val="0"/>
              </a:spcBef>
              <a:buNone/>
            </a:pPr>
            <a:r>
              <a:rPr lang="en-US" sz="1800" b="1" dirty="0">
                <a:solidFill>
                  <a:srgbClr val="000000"/>
                </a:solidFill>
                <a:latin typeface="Arial" panose="020B0604020202020204" pitchFamily="34" charset="0"/>
                <a:cs typeface="Arial"/>
                <a:sym typeface="Arial"/>
              </a:rPr>
              <a:t>The Local Operation Centres (LOC) </a:t>
            </a:r>
            <a:r>
              <a:rPr lang="en-US" sz="1800" dirty="0">
                <a:solidFill>
                  <a:srgbClr val="000000"/>
                </a:solidFill>
                <a:latin typeface="Arial" panose="020B0604020202020204" pitchFamily="34" charset="0"/>
                <a:cs typeface="Arial"/>
                <a:sym typeface="Arial"/>
              </a:rPr>
              <a:t>serves as an information-capturing and quality assurance hub at each Centre and feed in the information repository. Data sources must have direct uploading access to the information repository system; however, Centres lacking ICT infrastructure can be connected through a LAN (Internet) network to technologically capacitated LOCs which would then feed the data into the repository to enable real-time access throughout DCS, according to accessibility allocations. The LOC must have the following responsibilities: </a:t>
            </a:r>
          </a:p>
          <a:p>
            <a:pPr marL="285750" lvl="0" indent="-285750" algn="just" defTabSz="457200">
              <a:lnSpc>
                <a:spcPct val="150000"/>
              </a:lnSpc>
              <a:spcBef>
                <a:spcPts val="0"/>
              </a:spcBef>
            </a:pPr>
            <a:r>
              <a:rPr lang="en-US" sz="1800" dirty="0">
                <a:solidFill>
                  <a:srgbClr val="000000"/>
                </a:solidFill>
                <a:latin typeface="Arial" panose="020B0604020202020204" pitchFamily="34" charset="0"/>
                <a:cs typeface="Arial"/>
                <a:sym typeface="Arial"/>
              </a:rPr>
              <a:t>Provide a point of access to the information repository to Centre Operations.</a:t>
            </a:r>
          </a:p>
          <a:p>
            <a:pPr marL="285750" lvl="0" indent="-285750" algn="just" defTabSz="457200">
              <a:lnSpc>
                <a:spcPct val="150000"/>
              </a:lnSpc>
              <a:spcBef>
                <a:spcPts val="0"/>
              </a:spcBef>
            </a:pPr>
            <a:r>
              <a:rPr lang="en-US" sz="1800" dirty="0">
                <a:solidFill>
                  <a:srgbClr val="000000"/>
                </a:solidFill>
                <a:latin typeface="Arial" panose="020B0604020202020204" pitchFamily="34" charset="0"/>
                <a:cs typeface="Arial"/>
                <a:sym typeface="Arial"/>
              </a:rPr>
              <a:t>Fast-track approval requests and requirements.</a:t>
            </a:r>
          </a:p>
          <a:p>
            <a:pPr marL="285750" lvl="0" indent="-285750" algn="just" defTabSz="457200">
              <a:lnSpc>
                <a:spcPct val="150000"/>
              </a:lnSpc>
              <a:spcBef>
                <a:spcPts val="0"/>
              </a:spcBef>
            </a:pPr>
            <a:r>
              <a:rPr lang="en-US" sz="1800" dirty="0">
                <a:solidFill>
                  <a:srgbClr val="000000"/>
                </a:solidFill>
                <a:latin typeface="Arial" panose="020B0604020202020204" pitchFamily="34" charset="0"/>
                <a:cs typeface="Arial"/>
                <a:sym typeface="Arial"/>
              </a:rPr>
              <a:t>Monitor and report on best practice proposals.</a:t>
            </a:r>
          </a:p>
          <a:p>
            <a:pPr marL="285750" lvl="0" indent="-285750" algn="just" defTabSz="457200">
              <a:lnSpc>
                <a:spcPct val="150000"/>
              </a:lnSpc>
              <a:spcBef>
                <a:spcPts val="0"/>
              </a:spcBef>
            </a:pPr>
            <a:r>
              <a:rPr lang="en-US" sz="1800" dirty="0">
                <a:solidFill>
                  <a:srgbClr val="000000"/>
                </a:solidFill>
                <a:latin typeface="Arial" panose="020B0604020202020204" pitchFamily="34" charset="0"/>
                <a:cs typeface="Arial"/>
                <a:sym typeface="Arial"/>
              </a:rPr>
              <a:t>Be the watch dog on the ground level for the MOC. </a:t>
            </a:r>
          </a:p>
        </p:txBody>
      </p:sp>
      <p:sp>
        <p:nvSpPr>
          <p:cNvPr id="2" name="Slide Number Placeholder 1"/>
          <p:cNvSpPr>
            <a:spLocks noGrp="1"/>
          </p:cNvSpPr>
          <p:nvPr>
            <p:ph type="sldNum" sz="quarter" idx="12"/>
          </p:nvPr>
        </p:nvSpPr>
        <p:spPr/>
        <p:txBody>
          <a:bodyPr/>
          <a:lstStyle/>
          <a:p>
            <a:fld id="{00000000-1234-1234-1234-123412341234}" type="slidenum">
              <a:rPr lang="en-ZA" sz="1400" smtClean="0">
                <a:solidFill>
                  <a:prstClr val="black">
                    <a:tint val="75000"/>
                  </a:prstClr>
                </a:solidFill>
              </a:rPr>
              <a:pPr/>
              <a:t>14</a:t>
            </a:fld>
            <a:endParaRPr lang="en-ZA" sz="1400" dirty="0">
              <a:solidFill>
                <a:prstClr val="black">
                  <a:tint val="75000"/>
                </a:prstClr>
              </a:solidFill>
            </a:endParaRPr>
          </a:p>
        </p:txBody>
      </p:sp>
      <p:pic>
        <p:nvPicPr>
          <p:cNvPr id="104" name="Google Shape;104;p15"/>
          <p:cNvPicPr preferRelativeResize="0"/>
          <p:nvPr/>
        </p:nvPicPr>
        <p:blipFill rotWithShape="1">
          <a:blip r:embed="rId3">
            <a:alphaModFix/>
          </a:blip>
          <a:srcRect/>
          <a:stretch/>
        </p:blipFill>
        <p:spPr>
          <a:xfrm>
            <a:off x="0" y="0"/>
            <a:ext cx="927100" cy="1155700"/>
          </a:xfrm>
          <a:prstGeom prst="rect">
            <a:avLst/>
          </a:prstGeom>
          <a:noFill/>
          <a:ln>
            <a:noFill/>
          </a:ln>
        </p:spPr>
      </p:pic>
    </p:spTree>
    <p:extLst>
      <p:ext uri="{BB962C8B-B14F-4D97-AF65-F5344CB8AC3E}">
        <p14:creationId xmlns:p14="http://schemas.microsoft.com/office/powerpoint/2010/main" val="11924173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4"/>
          <p:cNvSpPr txBox="1">
            <a:spLocks noGrp="1"/>
          </p:cNvSpPr>
          <p:nvPr>
            <p:ph type="title"/>
          </p:nvPr>
        </p:nvSpPr>
        <p:spPr>
          <a:xfrm>
            <a:off x="927100" y="424542"/>
            <a:ext cx="7759699" cy="993095"/>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lvl="0">
              <a:buClr>
                <a:schemeClr val="lt1"/>
              </a:buClr>
              <a:buSzPts val="3200"/>
            </a:pPr>
            <a:r>
              <a:rPr lang="en-ZA" sz="3200" b="1" dirty="0" smtClean="0">
                <a:solidFill>
                  <a:schemeClr val="lt1"/>
                </a:solidFill>
              </a:rPr>
              <a:t>OPERATIONS CENTRE DISASTER MANAGEMENT</a:t>
            </a:r>
            <a:endParaRPr sz="3200" b="1" dirty="0">
              <a:solidFill>
                <a:schemeClr val="lt1"/>
              </a:solidFill>
            </a:endParaRPr>
          </a:p>
        </p:txBody>
      </p:sp>
      <p:sp>
        <p:nvSpPr>
          <p:cNvPr id="96" name="Google Shape;96;p14"/>
          <p:cNvSpPr txBox="1">
            <a:spLocks noGrp="1"/>
          </p:cNvSpPr>
          <p:nvPr>
            <p:ph idx="1"/>
          </p:nvPr>
        </p:nvSpPr>
        <p:spPr>
          <a:xfrm>
            <a:off x="797901" y="1600200"/>
            <a:ext cx="7915276" cy="4525963"/>
          </a:xfrm>
          <a:prstGeom prst="rect">
            <a:avLst/>
          </a:prstGeom>
          <a:noFill/>
          <a:ln>
            <a:noFill/>
          </a:ln>
        </p:spPr>
        <p:txBody>
          <a:bodyPr spcFirstLastPara="1" wrap="square" lIns="91425" tIns="45700" rIns="91425" bIns="45700" anchor="t" anchorCtr="0">
            <a:noAutofit/>
          </a:bodyPr>
          <a:lstStyle/>
          <a:p>
            <a:pPr marL="0" lvl="0" indent="0" algn="just">
              <a:spcBef>
                <a:spcPts val="0"/>
              </a:spcBef>
              <a:buClr>
                <a:srgbClr val="FF0000"/>
              </a:buClr>
              <a:buSzPts val="2400"/>
              <a:buNone/>
            </a:pPr>
            <a:endParaRPr lang="en-ZA" sz="2400" dirty="0"/>
          </a:p>
          <a:p>
            <a:pPr marL="342900">
              <a:spcBef>
                <a:spcPts val="0"/>
              </a:spcBef>
              <a:buClrTx/>
              <a:buSzPct val="115000"/>
              <a:buFont typeface="Arial" pitchFamily="34" charset="0"/>
              <a:buChar char="•"/>
            </a:pPr>
            <a:r>
              <a:rPr lang="en-ZA" sz="2400" b="1" dirty="0" smtClean="0">
                <a:latin typeface="Arial"/>
              </a:rPr>
              <a:t>Planning</a:t>
            </a:r>
            <a:r>
              <a:rPr lang="en-ZA" sz="2400" dirty="0" smtClean="0">
                <a:latin typeface="Arial"/>
              </a:rPr>
              <a:t>: develop disaster response plans &amp; procedures</a:t>
            </a:r>
          </a:p>
          <a:p>
            <a:pPr marL="342900">
              <a:spcBef>
                <a:spcPts val="0"/>
              </a:spcBef>
              <a:buClrTx/>
              <a:buSzPct val="115000"/>
              <a:buFont typeface="Arial" pitchFamily="34" charset="0"/>
              <a:buChar char="•"/>
            </a:pPr>
            <a:r>
              <a:rPr lang="en-ZA" sz="2400" b="1" dirty="0" smtClean="0">
                <a:latin typeface="Arial"/>
              </a:rPr>
              <a:t>Mitigation</a:t>
            </a:r>
            <a:r>
              <a:rPr lang="en-ZA" sz="2400" dirty="0" smtClean="0">
                <a:latin typeface="Arial"/>
              </a:rPr>
              <a:t>: conduct disaster prevention &amp; contingency planning</a:t>
            </a:r>
          </a:p>
          <a:p>
            <a:pPr marL="342900">
              <a:spcBef>
                <a:spcPts val="0"/>
              </a:spcBef>
              <a:buClrTx/>
              <a:buSzPct val="115000"/>
              <a:buFont typeface="Arial" pitchFamily="34" charset="0"/>
              <a:buChar char="•"/>
            </a:pPr>
            <a:r>
              <a:rPr lang="en-ZA" sz="2400" b="1" dirty="0" smtClean="0">
                <a:latin typeface="Arial"/>
              </a:rPr>
              <a:t>Preparedness</a:t>
            </a:r>
            <a:r>
              <a:rPr lang="en-ZA" sz="2400" dirty="0" smtClean="0">
                <a:latin typeface="Arial"/>
              </a:rPr>
              <a:t>: develop mechanisms for reporting &amp; response</a:t>
            </a:r>
          </a:p>
          <a:p>
            <a:pPr marL="342900">
              <a:spcBef>
                <a:spcPts val="0"/>
              </a:spcBef>
              <a:buClrTx/>
              <a:buSzPct val="115000"/>
              <a:buFont typeface="Arial" pitchFamily="34" charset="0"/>
              <a:buChar char="•"/>
            </a:pPr>
            <a:r>
              <a:rPr lang="en-ZA" sz="2400" b="1" dirty="0" smtClean="0">
                <a:latin typeface="Arial"/>
              </a:rPr>
              <a:t>Response:</a:t>
            </a:r>
            <a:r>
              <a:rPr lang="en-ZA" sz="2400" dirty="0" smtClean="0">
                <a:latin typeface="Arial"/>
              </a:rPr>
              <a:t> ensure dynamic &amp; comprehensive response to disaster</a:t>
            </a:r>
          </a:p>
          <a:p>
            <a:pPr marL="342900" lvl="0">
              <a:spcBef>
                <a:spcPts val="0"/>
              </a:spcBef>
              <a:buClrTx/>
              <a:buSzPct val="115000"/>
              <a:buFont typeface="Arial" pitchFamily="34" charset="0"/>
              <a:buChar char="•"/>
            </a:pPr>
            <a:r>
              <a:rPr lang="en-ZA" sz="2400" b="1" dirty="0" smtClean="0">
                <a:latin typeface="Arial" pitchFamily="34" charset="0"/>
                <a:cs typeface="Arial" pitchFamily="34" charset="0"/>
              </a:rPr>
              <a:t>Recovery</a:t>
            </a:r>
            <a:r>
              <a:rPr lang="en-ZA" sz="2400" b="1" dirty="0" smtClean="0"/>
              <a:t>: </a:t>
            </a:r>
            <a:r>
              <a:rPr lang="en-ZA" sz="2400" dirty="0" smtClean="0"/>
              <a:t>Update disaster response plans &amp; procedures</a:t>
            </a:r>
          </a:p>
          <a:p>
            <a:pPr marL="342900">
              <a:spcBef>
                <a:spcPts val="0"/>
              </a:spcBef>
              <a:buClr>
                <a:srgbClr val="FF0000"/>
              </a:buClr>
              <a:buSzPts val="2400"/>
              <a:buFont typeface="Arial" pitchFamily="34" charset="0"/>
              <a:buChar char="•"/>
            </a:pPr>
            <a:endParaRPr lang="en-US" sz="2400" dirty="0" smtClean="0"/>
          </a:p>
        </p:txBody>
      </p:sp>
      <p:sp>
        <p:nvSpPr>
          <p:cNvPr id="2" name="Slide Number Placeholder 1"/>
          <p:cNvSpPr>
            <a:spLocks noGrp="1"/>
          </p:cNvSpPr>
          <p:nvPr>
            <p:ph type="sldNum" sz="quarter" idx="12"/>
          </p:nvPr>
        </p:nvSpPr>
        <p:spPr/>
        <p:txBody>
          <a:bodyPr/>
          <a:lstStyle/>
          <a:p>
            <a:fld id="{00000000-1234-1234-1234-123412341234}" type="slidenum">
              <a:rPr lang="en-ZA" sz="1400" smtClean="0">
                <a:solidFill>
                  <a:srgbClr val="000000"/>
                </a:solidFill>
              </a:rPr>
              <a:pPr/>
              <a:t>15</a:t>
            </a:fld>
            <a:endParaRPr lang="en-ZA" sz="1400" dirty="0">
              <a:solidFill>
                <a:srgbClr val="000000"/>
              </a:solidFill>
            </a:endParaRPr>
          </a:p>
        </p:txBody>
      </p:sp>
      <p:pic>
        <p:nvPicPr>
          <p:cNvPr id="97" name="Google Shape;97;p14"/>
          <p:cNvPicPr preferRelativeResize="0"/>
          <p:nvPr/>
        </p:nvPicPr>
        <p:blipFill rotWithShape="1">
          <a:blip r:embed="rId3">
            <a:alphaModFix/>
          </a:blip>
          <a:srcRect/>
          <a:stretch/>
        </p:blipFill>
        <p:spPr>
          <a:xfrm>
            <a:off x="81481" y="135802"/>
            <a:ext cx="927100" cy="1155700"/>
          </a:xfrm>
          <a:prstGeom prst="rect">
            <a:avLst/>
          </a:prstGeom>
          <a:noFill/>
          <a:ln>
            <a:noFill/>
          </a:ln>
        </p:spPr>
      </p:pic>
    </p:spTree>
    <p:extLst>
      <p:ext uri="{BB962C8B-B14F-4D97-AF65-F5344CB8AC3E}">
        <p14:creationId xmlns:p14="http://schemas.microsoft.com/office/powerpoint/2010/main" val="24212732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5"/>
          <p:cNvSpPr txBox="1">
            <a:spLocks noGrp="1"/>
          </p:cNvSpPr>
          <p:nvPr>
            <p:ph type="title"/>
          </p:nvPr>
        </p:nvSpPr>
        <p:spPr>
          <a:xfrm>
            <a:off x="927100" y="348342"/>
            <a:ext cx="7759700" cy="914401"/>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3200"/>
              <a:buFont typeface="Calibri"/>
              <a:buNone/>
            </a:pPr>
            <a:r>
              <a:rPr lang="en-ZA" sz="3200" b="1" dirty="0">
                <a:solidFill>
                  <a:schemeClr val="lt1"/>
                </a:solidFill>
                <a:latin typeface="Calibri"/>
                <a:ea typeface="Calibri"/>
                <a:cs typeface="Calibri"/>
                <a:sym typeface="Calibri"/>
              </a:rPr>
              <a:t/>
            </a:r>
            <a:br>
              <a:rPr lang="en-ZA" sz="3200" b="1" dirty="0">
                <a:solidFill>
                  <a:schemeClr val="lt1"/>
                </a:solidFill>
                <a:latin typeface="Calibri"/>
                <a:ea typeface="Calibri"/>
                <a:cs typeface="Calibri"/>
                <a:sym typeface="Calibri"/>
              </a:rPr>
            </a:br>
            <a:r>
              <a:rPr lang="en-ZA" sz="3200" b="1" dirty="0" smtClean="0">
                <a:solidFill>
                  <a:schemeClr val="lt1"/>
                </a:solidFill>
              </a:rPr>
              <a:t>INTERNAL &amp; EXTERNAL INFOR TRANSFER</a:t>
            </a:r>
            <a:r>
              <a:rPr lang="en-ZA" sz="3200" dirty="0">
                <a:solidFill>
                  <a:schemeClr val="lt1"/>
                </a:solidFill>
                <a:latin typeface="Calibri"/>
                <a:ea typeface="Calibri"/>
                <a:cs typeface="Calibri"/>
                <a:sym typeface="Calibri"/>
              </a:rPr>
              <a:t/>
            </a:r>
            <a:br>
              <a:rPr lang="en-ZA" sz="3200" dirty="0">
                <a:solidFill>
                  <a:schemeClr val="lt1"/>
                </a:solidFill>
                <a:latin typeface="Calibri"/>
                <a:ea typeface="Calibri"/>
                <a:cs typeface="Calibri"/>
                <a:sym typeface="Calibri"/>
              </a:rPr>
            </a:br>
            <a:endParaRPr sz="3200" dirty="0"/>
          </a:p>
        </p:txBody>
      </p:sp>
      <p:sp>
        <p:nvSpPr>
          <p:cNvPr id="103" name="Google Shape;103;p15"/>
          <p:cNvSpPr txBox="1">
            <a:spLocks noGrp="1"/>
          </p:cNvSpPr>
          <p:nvPr>
            <p:ph idx="1"/>
          </p:nvPr>
        </p:nvSpPr>
        <p:spPr>
          <a:xfrm>
            <a:off x="762000" y="1439694"/>
            <a:ext cx="7924800" cy="5103981"/>
          </a:xfrm>
          <a:prstGeom prst="rect">
            <a:avLst/>
          </a:prstGeom>
          <a:noFill/>
          <a:ln>
            <a:noFill/>
          </a:ln>
        </p:spPr>
        <p:txBody>
          <a:bodyPr spcFirstLastPara="1" wrap="square" lIns="91425" tIns="45700" rIns="91425" bIns="45700" anchor="t" anchorCtr="0">
            <a:noAutofit/>
          </a:bodyPr>
          <a:lstStyle/>
          <a:p>
            <a:pPr marL="114300" lvl="1" indent="0" algn="just">
              <a:buNone/>
            </a:pPr>
            <a:r>
              <a:rPr lang="en-ZA" sz="2400" dirty="0" smtClean="0"/>
              <a:t>A </a:t>
            </a:r>
            <a:r>
              <a:rPr lang="en-ZA" sz="2400" b="1" dirty="0" smtClean="0"/>
              <a:t>centralised </a:t>
            </a:r>
            <a:r>
              <a:rPr lang="en-ZA" sz="2400" b="1" dirty="0"/>
              <a:t>observatory or database</a:t>
            </a:r>
            <a:r>
              <a:rPr lang="en-ZA" sz="2400" dirty="0"/>
              <a:t> of information based upon statistical, operational and strategic data must be collected and consolidated by the Decentralised Network </a:t>
            </a:r>
            <a:r>
              <a:rPr lang="en-ZA" sz="2400" dirty="0" smtClean="0"/>
              <a:t>Information Culture:</a:t>
            </a:r>
          </a:p>
          <a:p>
            <a:pPr lvl="0"/>
            <a:r>
              <a:rPr lang="en-ZA" sz="2400" b="1" dirty="0"/>
              <a:t>Real-time collection</a:t>
            </a:r>
            <a:r>
              <a:rPr lang="en-ZA" sz="2400" dirty="0"/>
              <a:t>, analysis and review of information, which will lead to increased service delivery through continuous improvement and action;</a:t>
            </a:r>
          </a:p>
          <a:p>
            <a:pPr lvl="0"/>
            <a:r>
              <a:rPr lang="en-ZA" sz="2400" b="1" dirty="0"/>
              <a:t>Reduced congestion in communication</a:t>
            </a:r>
            <a:r>
              <a:rPr lang="en-ZA" sz="2400" dirty="0"/>
              <a:t> and approval channels would lead to quicker reactions to unanticipated or forecasted problems</a:t>
            </a:r>
            <a:r>
              <a:rPr lang="en-ZA" sz="2400" dirty="0" smtClean="0"/>
              <a:t>;</a:t>
            </a:r>
            <a:endParaRPr lang="en-ZA" sz="2400" dirty="0"/>
          </a:p>
        </p:txBody>
      </p:sp>
      <p:sp>
        <p:nvSpPr>
          <p:cNvPr id="2" name="Slide Number Placeholder 1"/>
          <p:cNvSpPr>
            <a:spLocks noGrp="1"/>
          </p:cNvSpPr>
          <p:nvPr>
            <p:ph type="sldNum" sz="quarter" idx="12"/>
          </p:nvPr>
        </p:nvSpPr>
        <p:spPr/>
        <p:txBody>
          <a:bodyPr/>
          <a:lstStyle/>
          <a:p>
            <a:fld id="{00000000-1234-1234-1234-123412341234}" type="slidenum">
              <a:rPr lang="en-ZA" sz="1400" smtClean="0"/>
              <a:pPr/>
              <a:t>16</a:t>
            </a:fld>
            <a:endParaRPr lang="en-ZA" sz="1400" dirty="0"/>
          </a:p>
        </p:txBody>
      </p:sp>
      <p:pic>
        <p:nvPicPr>
          <p:cNvPr id="104" name="Google Shape;104;p15"/>
          <p:cNvPicPr preferRelativeResize="0"/>
          <p:nvPr/>
        </p:nvPicPr>
        <p:blipFill rotWithShape="1">
          <a:blip r:embed="rId3">
            <a:alphaModFix/>
          </a:blip>
          <a:srcRect/>
          <a:stretch/>
        </p:blipFill>
        <p:spPr>
          <a:xfrm>
            <a:off x="0" y="0"/>
            <a:ext cx="927100" cy="1155700"/>
          </a:xfrm>
          <a:prstGeom prst="rect">
            <a:avLst/>
          </a:prstGeom>
          <a:noFill/>
          <a:ln>
            <a:noFill/>
          </a:ln>
        </p:spPr>
      </p:pic>
    </p:spTree>
    <p:extLst>
      <p:ext uri="{BB962C8B-B14F-4D97-AF65-F5344CB8AC3E}">
        <p14:creationId xmlns:p14="http://schemas.microsoft.com/office/powerpoint/2010/main" val="6992882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5"/>
          <p:cNvSpPr txBox="1">
            <a:spLocks noGrp="1"/>
          </p:cNvSpPr>
          <p:nvPr>
            <p:ph type="title"/>
          </p:nvPr>
        </p:nvSpPr>
        <p:spPr>
          <a:xfrm>
            <a:off x="927100" y="348342"/>
            <a:ext cx="7759700" cy="914401"/>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3200"/>
              <a:buFont typeface="Calibri"/>
              <a:buNone/>
            </a:pPr>
            <a:r>
              <a:rPr lang="en-ZA" sz="3200" b="1" dirty="0">
                <a:solidFill>
                  <a:schemeClr val="lt1"/>
                </a:solidFill>
                <a:latin typeface="Calibri"/>
                <a:ea typeface="Calibri"/>
                <a:cs typeface="Calibri"/>
                <a:sym typeface="Calibri"/>
              </a:rPr>
              <a:t/>
            </a:r>
            <a:br>
              <a:rPr lang="en-ZA" sz="3200" b="1" dirty="0">
                <a:solidFill>
                  <a:schemeClr val="lt1"/>
                </a:solidFill>
                <a:latin typeface="Calibri"/>
                <a:ea typeface="Calibri"/>
                <a:cs typeface="Calibri"/>
                <a:sym typeface="Calibri"/>
              </a:rPr>
            </a:br>
            <a:r>
              <a:rPr lang="en-ZA" sz="3200" b="1" dirty="0" smtClean="0">
                <a:solidFill>
                  <a:schemeClr val="lt1"/>
                </a:solidFill>
              </a:rPr>
              <a:t>INTERNAL &amp; EXTERNAL INFOR TRANSFER</a:t>
            </a:r>
            <a:r>
              <a:rPr lang="en-ZA" sz="3200" dirty="0">
                <a:solidFill>
                  <a:schemeClr val="lt1"/>
                </a:solidFill>
                <a:latin typeface="Calibri"/>
                <a:ea typeface="Calibri"/>
                <a:cs typeface="Calibri"/>
                <a:sym typeface="Calibri"/>
              </a:rPr>
              <a:t/>
            </a:r>
            <a:br>
              <a:rPr lang="en-ZA" sz="3200" dirty="0">
                <a:solidFill>
                  <a:schemeClr val="lt1"/>
                </a:solidFill>
                <a:latin typeface="Calibri"/>
                <a:ea typeface="Calibri"/>
                <a:cs typeface="Calibri"/>
                <a:sym typeface="Calibri"/>
              </a:rPr>
            </a:br>
            <a:endParaRPr sz="3200" dirty="0"/>
          </a:p>
        </p:txBody>
      </p:sp>
      <p:sp>
        <p:nvSpPr>
          <p:cNvPr id="103" name="Google Shape;103;p15"/>
          <p:cNvSpPr txBox="1">
            <a:spLocks noGrp="1"/>
          </p:cNvSpPr>
          <p:nvPr>
            <p:ph idx="1"/>
          </p:nvPr>
        </p:nvSpPr>
        <p:spPr>
          <a:xfrm>
            <a:off x="762000" y="1439694"/>
            <a:ext cx="7924800" cy="5103981"/>
          </a:xfrm>
          <a:prstGeom prst="rect">
            <a:avLst/>
          </a:prstGeom>
          <a:noFill/>
          <a:ln>
            <a:noFill/>
          </a:ln>
        </p:spPr>
        <p:txBody>
          <a:bodyPr spcFirstLastPara="1" wrap="square" lIns="91425" tIns="45700" rIns="91425" bIns="45700" anchor="t" anchorCtr="0">
            <a:noAutofit/>
          </a:bodyPr>
          <a:lstStyle/>
          <a:p>
            <a:pPr lvl="0"/>
            <a:r>
              <a:rPr lang="en-ZA" sz="2400" dirty="0" smtClean="0"/>
              <a:t>A </a:t>
            </a:r>
            <a:r>
              <a:rPr lang="en-ZA" sz="2400" b="1" dirty="0"/>
              <a:t>communication channel</a:t>
            </a:r>
            <a:r>
              <a:rPr lang="en-ZA" sz="2400" dirty="0"/>
              <a:t> which would serve as the foundation for short to medium-term </a:t>
            </a:r>
            <a:r>
              <a:rPr lang="en-ZA" sz="2400" b="1" dirty="0"/>
              <a:t>automation of information management</a:t>
            </a:r>
            <a:r>
              <a:rPr lang="en-ZA" sz="2400" dirty="0"/>
              <a:t> within DCS; and</a:t>
            </a:r>
          </a:p>
          <a:p>
            <a:r>
              <a:rPr lang="en-ZA" sz="2400" dirty="0"/>
              <a:t>Creating a </a:t>
            </a:r>
            <a:r>
              <a:rPr lang="en-ZA" sz="2400" b="1" dirty="0"/>
              <a:t>central office</a:t>
            </a:r>
            <a:r>
              <a:rPr lang="en-ZA" sz="2400" dirty="0"/>
              <a:t> MUST consolidate all DCS </a:t>
            </a:r>
            <a:r>
              <a:rPr lang="en-ZA" sz="2400" dirty="0" smtClean="0"/>
              <a:t>information</a:t>
            </a:r>
            <a:r>
              <a:rPr lang="en-ZA" sz="2400" dirty="0"/>
              <a:t>:</a:t>
            </a:r>
            <a:endParaRPr lang="en-ZA" sz="2400" dirty="0" smtClean="0"/>
          </a:p>
          <a:p>
            <a:pPr lvl="0">
              <a:buFont typeface="Wingdings" panose="05000000000000000000" pitchFamily="2" charset="2"/>
              <a:buChar char="ü"/>
            </a:pPr>
            <a:r>
              <a:rPr lang="en-ZA" sz="2400" dirty="0"/>
              <a:t>APP and non-APP reporting as well as ad-hoc information requests ;</a:t>
            </a:r>
          </a:p>
          <a:p>
            <a:pPr lvl="0">
              <a:buFont typeface="Wingdings" panose="05000000000000000000" pitchFamily="2" charset="2"/>
              <a:buChar char="ü"/>
            </a:pPr>
            <a:r>
              <a:rPr lang="en-ZA" sz="2400" dirty="0"/>
              <a:t>Any related news that impacts DCS internally or externally ;</a:t>
            </a:r>
          </a:p>
          <a:p>
            <a:pPr lvl="0">
              <a:buFont typeface="Wingdings" panose="05000000000000000000" pitchFamily="2" charset="2"/>
              <a:buChar char="ü"/>
            </a:pPr>
            <a:r>
              <a:rPr lang="en-ZA" sz="2400" dirty="0"/>
              <a:t>Incidents and threats that may affect DCS;</a:t>
            </a:r>
          </a:p>
          <a:p>
            <a:pPr lvl="0">
              <a:buFont typeface="Wingdings" panose="05000000000000000000" pitchFamily="2" charset="2"/>
              <a:buChar char="ü"/>
            </a:pPr>
            <a:r>
              <a:rPr lang="en-ZA" sz="2400" dirty="0"/>
              <a:t>Meeting readouts and decision registers regarding implementations at MA levels;</a:t>
            </a:r>
          </a:p>
          <a:p>
            <a:pPr lvl="0">
              <a:buFont typeface="Wingdings" panose="05000000000000000000" pitchFamily="2" charset="2"/>
              <a:buChar char="ü"/>
            </a:pPr>
            <a:r>
              <a:rPr lang="en-ZA" sz="2400" dirty="0"/>
              <a:t>Best practice initiatives.</a:t>
            </a:r>
          </a:p>
          <a:p>
            <a:endParaRPr lang="en-ZA" sz="2400" dirty="0"/>
          </a:p>
        </p:txBody>
      </p:sp>
      <p:sp>
        <p:nvSpPr>
          <p:cNvPr id="2" name="Slide Number Placeholder 1"/>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ZA" sz="1400" smtClean="0"/>
              <a:t>17</a:t>
            </a:fld>
            <a:endParaRPr lang="en-ZA" sz="1400" dirty="0"/>
          </a:p>
        </p:txBody>
      </p:sp>
      <p:pic>
        <p:nvPicPr>
          <p:cNvPr id="104" name="Google Shape;104;p15"/>
          <p:cNvPicPr preferRelativeResize="0"/>
          <p:nvPr/>
        </p:nvPicPr>
        <p:blipFill rotWithShape="1">
          <a:blip r:embed="rId3">
            <a:alphaModFix/>
          </a:blip>
          <a:srcRect/>
          <a:stretch/>
        </p:blipFill>
        <p:spPr>
          <a:xfrm>
            <a:off x="0" y="0"/>
            <a:ext cx="927100" cy="1155700"/>
          </a:xfrm>
          <a:prstGeom prst="rect">
            <a:avLst/>
          </a:prstGeom>
          <a:noFill/>
          <a:ln>
            <a:noFill/>
          </a:ln>
        </p:spPr>
      </p:pic>
    </p:spTree>
    <p:extLst>
      <p:ext uri="{BB962C8B-B14F-4D97-AF65-F5344CB8AC3E}">
        <p14:creationId xmlns:p14="http://schemas.microsoft.com/office/powerpoint/2010/main" val="12696930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5"/>
          <p:cNvSpPr txBox="1">
            <a:spLocks noGrp="1"/>
          </p:cNvSpPr>
          <p:nvPr>
            <p:ph type="title"/>
          </p:nvPr>
        </p:nvSpPr>
        <p:spPr>
          <a:xfrm>
            <a:off x="927100" y="348342"/>
            <a:ext cx="7759700" cy="914401"/>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3200"/>
              <a:buFont typeface="Calibri"/>
              <a:buNone/>
            </a:pPr>
            <a:r>
              <a:rPr lang="en-ZA" sz="3200" b="1" dirty="0">
                <a:solidFill>
                  <a:schemeClr val="lt1"/>
                </a:solidFill>
                <a:latin typeface="Calibri"/>
                <a:ea typeface="Calibri"/>
                <a:cs typeface="Calibri"/>
                <a:sym typeface="Calibri"/>
              </a:rPr>
              <a:t/>
            </a:r>
            <a:br>
              <a:rPr lang="en-ZA" sz="3200" b="1" dirty="0">
                <a:solidFill>
                  <a:schemeClr val="lt1"/>
                </a:solidFill>
                <a:latin typeface="Calibri"/>
                <a:ea typeface="Calibri"/>
                <a:cs typeface="Calibri"/>
                <a:sym typeface="Calibri"/>
              </a:rPr>
            </a:br>
            <a:r>
              <a:rPr lang="en-ZA" sz="3200" b="1" dirty="0" smtClean="0">
                <a:solidFill>
                  <a:schemeClr val="lt1"/>
                </a:solidFill>
              </a:rPr>
              <a:t>PROMINENT CONTINUOUS IMPROVEMENT TECHNIQUES</a:t>
            </a:r>
            <a:r>
              <a:rPr lang="en-ZA" sz="3200" dirty="0">
                <a:solidFill>
                  <a:schemeClr val="lt1"/>
                </a:solidFill>
                <a:latin typeface="Calibri"/>
                <a:ea typeface="Calibri"/>
                <a:cs typeface="Calibri"/>
                <a:sym typeface="Calibri"/>
              </a:rPr>
              <a:t/>
            </a:r>
            <a:br>
              <a:rPr lang="en-ZA" sz="3200" dirty="0">
                <a:solidFill>
                  <a:schemeClr val="lt1"/>
                </a:solidFill>
                <a:latin typeface="Calibri"/>
                <a:ea typeface="Calibri"/>
                <a:cs typeface="Calibri"/>
                <a:sym typeface="Calibri"/>
              </a:rPr>
            </a:br>
            <a:endParaRPr sz="3200" dirty="0"/>
          </a:p>
        </p:txBody>
      </p:sp>
      <p:sp>
        <p:nvSpPr>
          <p:cNvPr id="103" name="Google Shape;103;p15"/>
          <p:cNvSpPr txBox="1">
            <a:spLocks noGrp="1"/>
          </p:cNvSpPr>
          <p:nvPr>
            <p:ph idx="1"/>
          </p:nvPr>
        </p:nvSpPr>
        <p:spPr>
          <a:xfrm>
            <a:off x="762000" y="1439694"/>
            <a:ext cx="7924800" cy="5103981"/>
          </a:xfrm>
          <a:prstGeom prst="rect">
            <a:avLst/>
          </a:prstGeom>
          <a:noFill/>
          <a:ln>
            <a:noFill/>
          </a:ln>
        </p:spPr>
        <p:txBody>
          <a:bodyPr spcFirstLastPara="1" wrap="square" lIns="91425" tIns="45700" rIns="91425" bIns="45700" anchor="t" anchorCtr="0">
            <a:noAutofit/>
          </a:bodyPr>
          <a:lstStyle/>
          <a:p>
            <a:pPr marL="0" lvl="0" indent="0">
              <a:spcBef>
                <a:spcPts val="0"/>
              </a:spcBef>
              <a:buClr>
                <a:srgbClr val="FF0000"/>
              </a:buClr>
              <a:buSzPts val="2400"/>
              <a:buNone/>
            </a:pPr>
            <a:endParaRPr lang="en-ZA" sz="2400" dirty="0">
              <a:solidFill>
                <a:srgbClr val="000000"/>
              </a:solidFill>
              <a:latin typeface="Calibri" pitchFamily="34" charset="0"/>
              <a:cs typeface="Calibri" pitchFamily="34" charset="0"/>
            </a:endParaRPr>
          </a:p>
          <a:p>
            <a:pPr marL="342900" lvl="0">
              <a:spcBef>
                <a:spcPts val="0"/>
              </a:spcBef>
              <a:buClrTx/>
              <a:buSzPct val="115000"/>
              <a:buFont typeface="Arial" pitchFamily="34" charset="0"/>
              <a:buChar char="•"/>
            </a:pPr>
            <a:r>
              <a:rPr lang="en-ZA" sz="2400" b="1" i="1" dirty="0">
                <a:solidFill>
                  <a:srgbClr val="000000"/>
                </a:solidFill>
              </a:rPr>
              <a:t>Total Quality </a:t>
            </a:r>
            <a:r>
              <a:rPr lang="en-ZA" sz="2400" b="1" i="1" dirty="0" smtClean="0">
                <a:solidFill>
                  <a:srgbClr val="000000"/>
                </a:solidFill>
              </a:rPr>
              <a:t>Management</a:t>
            </a:r>
            <a:r>
              <a:rPr lang="en-ZA" sz="2400" dirty="0" smtClean="0">
                <a:solidFill>
                  <a:srgbClr val="000000"/>
                </a:solidFill>
              </a:rPr>
              <a:t>: </a:t>
            </a:r>
            <a:r>
              <a:rPr lang="en-ZA" sz="2400" dirty="0"/>
              <a:t>aims to hold all parties involved in the production process accountable for the overall quality of the final product or service. </a:t>
            </a:r>
            <a:r>
              <a:rPr lang="en-ZA" sz="2400" dirty="0" smtClean="0">
                <a:solidFill>
                  <a:srgbClr val="000000"/>
                </a:solidFill>
              </a:rPr>
              <a:t> </a:t>
            </a:r>
            <a:endParaRPr lang="en-ZA" sz="2400" dirty="0">
              <a:solidFill>
                <a:srgbClr val="000000"/>
              </a:solidFill>
            </a:endParaRPr>
          </a:p>
          <a:p>
            <a:pPr marL="342900" lvl="0">
              <a:spcBef>
                <a:spcPts val="0"/>
              </a:spcBef>
              <a:buClrTx/>
              <a:buSzPct val="115000"/>
              <a:buFont typeface="Arial" pitchFamily="34" charset="0"/>
              <a:buChar char="•"/>
            </a:pPr>
            <a:r>
              <a:rPr lang="en-ZA" sz="2400" b="1" i="1" dirty="0" smtClean="0">
                <a:solidFill>
                  <a:srgbClr val="000000"/>
                </a:solidFill>
              </a:rPr>
              <a:t>Kaizen:</a:t>
            </a:r>
            <a:r>
              <a:rPr lang="en-ZA" sz="2400" dirty="0" smtClean="0">
                <a:solidFill>
                  <a:srgbClr val="000000"/>
                </a:solidFill>
              </a:rPr>
              <a:t> </a:t>
            </a:r>
            <a:r>
              <a:rPr lang="en-ZA" sz="2400" dirty="0" smtClean="0"/>
              <a:t>it is </a:t>
            </a:r>
            <a:r>
              <a:rPr lang="en-ZA" sz="2400" dirty="0"/>
              <a:t>a continuous improvement framework that resolves process abnormalities in cross-functional teams. </a:t>
            </a:r>
            <a:endParaRPr lang="en-ZA" sz="2400" dirty="0">
              <a:solidFill>
                <a:srgbClr val="000000"/>
              </a:solidFill>
              <a:latin typeface="Arial"/>
            </a:endParaRPr>
          </a:p>
          <a:p>
            <a:pPr marL="342900" lvl="0">
              <a:spcBef>
                <a:spcPts val="0"/>
              </a:spcBef>
              <a:buClrTx/>
              <a:buSzPct val="115000"/>
              <a:buFont typeface="Arial" pitchFamily="34" charset="0"/>
              <a:buChar char="•"/>
            </a:pPr>
            <a:r>
              <a:rPr lang="en-ZA" sz="2400" b="1" i="1" dirty="0">
                <a:solidFill>
                  <a:srgbClr val="000000"/>
                </a:solidFill>
              </a:rPr>
              <a:t>Six </a:t>
            </a:r>
            <a:r>
              <a:rPr lang="en-ZA" sz="2400" b="1" i="1" dirty="0" smtClean="0">
                <a:solidFill>
                  <a:srgbClr val="000000"/>
                </a:solidFill>
              </a:rPr>
              <a:t>Sigma</a:t>
            </a:r>
            <a:r>
              <a:rPr lang="en-ZA" sz="2400" dirty="0" smtClean="0">
                <a:solidFill>
                  <a:srgbClr val="000000"/>
                </a:solidFill>
              </a:rPr>
              <a:t>: </a:t>
            </a:r>
            <a:r>
              <a:rPr lang="en-ZA" sz="2400" dirty="0"/>
              <a:t>Six Sigma utilises statistics to reduce variation in a product or service line. </a:t>
            </a:r>
            <a:endParaRPr lang="en-ZA" sz="2400" dirty="0">
              <a:solidFill>
                <a:srgbClr val="000000"/>
              </a:solidFill>
            </a:endParaRPr>
          </a:p>
          <a:p>
            <a:pPr marL="114300" lvl="1" indent="0" algn="just">
              <a:buNone/>
            </a:pPr>
            <a:endParaRPr lang="en-ZA" sz="2400" dirty="0"/>
          </a:p>
        </p:txBody>
      </p:sp>
      <p:sp>
        <p:nvSpPr>
          <p:cNvPr id="2" name="Slide Number Placeholder 1"/>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ZA" sz="1400" smtClean="0"/>
              <a:t>18</a:t>
            </a:fld>
            <a:endParaRPr lang="en-ZA" sz="1400" dirty="0"/>
          </a:p>
        </p:txBody>
      </p:sp>
      <p:pic>
        <p:nvPicPr>
          <p:cNvPr id="104" name="Google Shape;104;p15"/>
          <p:cNvPicPr preferRelativeResize="0"/>
          <p:nvPr/>
        </p:nvPicPr>
        <p:blipFill rotWithShape="1">
          <a:blip r:embed="rId3">
            <a:alphaModFix/>
          </a:blip>
          <a:srcRect/>
          <a:stretch/>
        </p:blipFill>
        <p:spPr>
          <a:xfrm>
            <a:off x="0" y="0"/>
            <a:ext cx="927100" cy="1155700"/>
          </a:xfrm>
          <a:prstGeom prst="rect">
            <a:avLst/>
          </a:prstGeom>
          <a:noFill/>
          <a:ln>
            <a:noFill/>
          </a:ln>
        </p:spPr>
      </p:pic>
    </p:spTree>
    <p:extLst>
      <p:ext uri="{BB962C8B-B14F-4D97-AF65-F5344CB8AC3E}">
        <p14:creationId xmlns:p14="http://schemas.microsoft.com/office/powerpoint/2010/main" val="2610954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5"/>
          <p:cNvSpPr txBox="1">
            <a:spLocks noGrp="1"/>
          </p:cNvSpPr>
          <p:nvPr>
            <p:ph type="title"/>
          </p:nvPr>
        </p:nvSpPr>
        <p:spPr>
          <a:xfrm>
            <a:off x="927100" y="348342"/>
            <a:ext cx="7759700" cy="914401"/>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3200"/>
              <a:buFont typeface="Calibri"/>
              <a:buNone/>
            </a:pPr>
            <a:r>
              <a:rPr lang="en-ZA" sz="3200" b="1" dirty="0">
                <a:solidFill>
                  <a:schemeClr val="lt1"/>
                </a:solidFill>
                <a:latin typeface="Calibri"/>
                <a:ea typeface="Calibri"/>
                <a:cs typeface="Calibri"/>
                <a:sym typeface="Calibri"/>
              </a:rPr>
              <a:t/>
            </a:r>
            <a:br>
              <a:rPr lang="en-ZA" sz="3200" b="1" dirty="0">
                <a:solidFill>
                  <a:schemeClr val="lt1"/>
                </a:solidFill>
                <a:latin typeface="Calibri"/>
                <a:ea typeface="Calibri"/>
                <a:cs typeface="Calibri"/>
                <a:sym typeface="Calibri"/>
              </a:rPr>
            </a:br>
            <a:r>
              <a:rPr lang="en-ZA" sz="3200" b="1" dirty="0" smtClean="0">
                <a:solidFill>
                  <a:schemeClr val="lt1"/>
                </a:solidFill>
              </a:rPr>
              <a:t>INFORMATION FLOW AND REPORTING LINES</a:t>
            </a:r>
            <a:r>
              <a:rPr lang="en-ZA" sz="3200" dirty="0">
                <a:solidFill>
                  <a:schemeClr val="lt1"/>
                </a:solidFill>
                <a:latin typeface="Calibri"/>
                <a:ea typeface="Calibri"/>
                <a:cs typeface="Calibri"/>
                <a:sym typeface="Calibri"/>
              </a:rPr>
              <a:t/>
            </a:r>
            <a:br>
              <a:rPr lang="en-ZA" sz="3200" dirty="0">
                <a:solidFill>
                  <a:schemeClr val="lt1"/>
                </a:solidFill>
                <a:latin typeface="Calibri"/>
                <a:ea typeface="Calibri"/>
                <a:cs typeface="Calibri"/>
                <a:sym typeface="Calibri"/>
              </a:rPr>
            </a:br>
            <a:endParaRPr sz="3200" dirty="0"/>
          </a:p>
        </p:txBody>
      </p:sp>
      <p:sp>
        <p:nvSpPr>
          <p:cNvPr id="103" name="Google Shape;103;p15"/>
          <p:cNvSpPr txBox="1">
            <a:spLocks noGrp="1"/>
          </p:cNvSpPr>
          <p:nvPr>
            <p:ph idx="1"/>
          </p:nvPr>
        </p:nvSpPr>
        <p:spPr>
          <a:xfrm>
            <a:off x="762000" y="1439694"/>
            <a:ext cx="7924800" cy="5103981"/>
          </a:xfrm>
          <a:prstGeom prst="rect">
            <a:avLst/>
          </a:prstGeom>
          <a:noFill/>
          <a:ln>
            <a:noFill/>
          </a:ln>
        </p:spPr>
        <p:txBody>
          <a:bodyPr spcFirstLastPara="1" wrap="square" lIns="91425" tIns="45700" rIns="91425" bIns="45700" anchor="t" anchorCtr="0">
            <a:noAutofit/>
          </a:bodyPr>
          <a:lstStyle/>
          <a:p>
            <a:pPr marL="457200" lvl="1" algn="just">
              <a:buSzPct val="120000"/>
              <a:buFont typeface="Arial" pitchFamily="34" charset="0"/>
              <a:buChar char="•"/>
            </a:pPr>
            <a:r>
              <a:rPr lang="en-ZA" sz="2400" dirty="0"/>
              <a:t>In terms of information flow, core SDM functionaries within the Management Areas will retrieve data and insights from their respective centres for analysis and upwards reporting to the Centre of Excellence. </a:t>
            </a:r>
            <a:r>
              <a:rPr lang="en-ZA" sz="2400" b="1" dirty="0" smtClean="0"/>
              <a:t> </a:t>
            </a:r>
            <a:endParaRPr lang="en-ZA" sz="2400" dirty="0"/>
          </a:p>
          <a:p>
            <a:pPr marL="457200" lvl="1" algn="just">
              <a:buSzPct val="120000"/>
              <a:buFont typeface="Arial" pitchFamily="34" charset="0"/>
              <a:buChar char="•"/>
            </a:pPr>
            <a:r>
              <a:rPr lang="en-ZA" sz="2400" dirty="0"/>
              <a:t>The core SDM functionaries will receive technical support from the Centre of Excellence and translate it into operational initiatives to assist in </a:t>
            </a:r>
            <a:r>
              <a:rPr lang="en-ZA" sz="2400" dirty="0" smtClean="0"/>
              <a:t>improving </a:t>
            </a:r>
            <a:r>
              <a:rPr lang="en-ZA" sz="2400" dirty="0"/>
              <a:t>service delivery in the </a:t>
            </a:r>
            <a:r>
              <a:rPr lang="en-ZA" sz="2400" dirty="0" smtClean="0"/>
              <a:t>Centres.</a:t>
            </a:r>
          </a:p>
          <a:p>
            <a:pPr marL="457200" lvl="1" algn="just">
              <a:buSzPct val="120000"/>
              <a:buFont typeface="Arial" pitchFamily="34" charset="0"/>
              <a:buChar char="•"/>
            </a:pPr>
            <a:r>
              <a:rPr lang="en-ZA" sz="2400" dirty="0"/>
              <a:t>They will also disseminate tools such as standards and procedures to the Centres.</a:t>
            </a:r>
            <a:endParaRPr lang="en-ZA" sz="2400" dirty="0" smtClean="0"/>
          </a:p>
        </p:txBody>
      </p:sp>
      <p:sp>
        <p:nvSpPr>
          <p:cNvPr id="2" name="Slide Number Placeholder 1"/>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ZA" sz="1400" smtClean="0"/>
              <a:t>19</a:t>
            </a:fld>
            <a:endParaRPr lang="en-ZA" sz="1400" dirty="0"/>
          </a:p>
        </p:txBody>
      </p:sp>
      <p:pic>
        <p:nvPicPr>
          <p:cNvPr id="104" name="Google Shape;104;p15"/>
          <p:cNvPicPr preferRelativeResize="0"/>
          <p:nvPr/>
        </p:nvPicPr>
        <p:blipFill rotWithShape="1">
          <a:blip r:embed="rId3">
            <a:alphaModFix/>
          </a:blip>
          <a:srcRect/>
          <a:stretch/>
        </p:blipFill>
        <p:spPr>
          <a:xfrm>
            <a:off x="0" y="0"/>
            <a:ext cx="927100" cy="1155700"/>
          </a:xfrm>
          <a:prstGeom prst="rect">
            <a:avLst/>
          </a:prstGeom>
          <a:noFill/>
          <a:ln>
            <a:noFill/>
          </a:ln>
        </p:spPr>
      </p:pic>
    </p:spTree>
    <p:extLst>
      <p:ext uri="{BB962C8B-B14F-4D97-AF65-F5344CB8AC3E}">
        <p14:creationId xmlns:p14="http://schemas.microsoft.com/office/powerpoint/2010/main" val="21265633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4"/>
          <p:cNvSpPr txBox="1">
            <a:spLocks noGrp="1"/>
          </p:cNvSpPr>
          <p:nvPr>
            <p:ph type="title"/>
          </p:nvPr>
        </p:nvSpPr>
        <p:spPr>
          <a:xfrm>
            <a:off x="927100" y="424542"/>
            <a:ext cx="7759699" cy="993095"/>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lvl="0">
              <a:buClr>
                <a:schemeClr val="lt1"/>
              </a:buClr>
              <a:buSzPts val="3200"/>
            </a:pPr>
            <a:r>
              <a:rPr lang="en-ZA" sz="3200" b="1" dirty="0" smtClean="0">
                <a:solidFill>
                  <a:schemeClr val="lt1"/>
                </a:solidFill>
                <a:latin typeface="Calibri"/>
                <a:ea typeface="Calibri"/>
                <a:cs typeface="Calibri"/>
                <a:sym typeface="Calibri"/>
              </a:rPr>
              <a:t>PURPOSE </a:t>
            </a:r>
            <a:r>
              <a:rPr lang="en-ZA" sz="3200" b="1" dirty="0">
                <a:solidFill>
                  <a:schemeClr val="lt1"/>
                </a:solidFill>
              </a:rPr>
              <a:t>OF THE PRESENTATION</a:t>
            </a:r>
            <a:endParaRPr sz="3200" b="1" dirty="0">
              <a:solidFill>
                <a:schemeClr val="lt1"/>
              </a:solidFill>
            </a:endParaRPr>
          </a:p>
        </p:txBody>
      </p:sp>
      <p:sp>
        <p:nvSpPr>
          <p:cNvPr id="96" name="Google Shape;96;p14"/>
          <p:cNvSpPr txBox="1">
            <a:spLocks noGrp="1"/>
          </p:cNvSpPr>
          <p:nvPr>
            <p:ph idx="1"/>
          </p:nvPr>
        </p:nvSpPr>
        <p:spPr>
          <a:xfrm>
            <a:off x="797901" y="1600200"/>
            <a:ext cx="7915276" cy="4525963"/>
          </a:xfrm>
          <a:prstGeom prst="rect">
            <a:avLst/>
          </a:prstGeom>
          <a:noFill/>
          <a:ln>
            <a:noFill/>
          </a:ln>
        </p:spPr>
        <p:txBody>
          <a:bodyPr spcFirstLastPara="1" wrap="square" lIns="91425" tIns="45700" rIns="91425" bIns="45700" anchor="t" anchorCtr="0">
            <a:noAutofit/>
          </a:bodyPr>
          <a:lstStyle/>
          <a:p>
            <a:pPr marL="0" indent="0" algn="just">
              <a:spcBef>
                <a:spcPts val="0"/>
              </a:spcBef>
              <a:buClr>
                <a:srgbClr val="FF0000"/>
              </a:buClr>
              <a:buSzPts val="2400"/>
              <a:buNone/>
            </a:pPr>
            <a:endParaRPr lang="en-US" sz="2400" dirty="0" smtClean="0"/>
          </a:p>
          <a:p>
            <a:pPr marL="0" indent="0">
              <a:spcBef>
                <a:spcPts val="0"/>
              </a:spcBef>
              <a:buClr>
                <a:srgbClr val="FF0000"/>
              </a:buClr>
              <a:buSzPts val="2400"/>
              <a:buNone/>
            </a:pPr>
            <a:r>
              <a:rPr lang="en-US" sz="2800" dirty="0" smtClean="0"/>
              <a:t>To present to Management the draft National Operations Centre (NOC) Framework</a:t>
            </a:r>
          </a:p>
          <a:p>
            <a:pPr marL="0" indent="0">
              <a:spcBef>
                <a:spcPts val="0"/>
              </a:spcBef>
              <a:buClr>
                <a:srgbClr val="FF0000"/>
              </a:buClr>
              <a:buSzPts val="2400"/>
              <a:buNone/>
            </a:pPr>
            <a:endParaRPr lang="en-US" sz="2800" dirty="0" smtClean="0"/>
          </a:p>
          <a:p>
            <a:pPr marL="0" indent="0">
              <a:spcBef>
                <a:spcPts val="0"/>
              </a:spcBef>
              <a:buClr>
                <a:srgbClr val="FF0000"/>
              </a:buClr>
              <a:buSzPts val="2400"/>
              <a:buNone/>
            </a:pPr>
            <a:r>
              <a:rPr lang="en-US" sz="2800" dirty="0" smtClean="0"/>
              <a:t>To solicit Management inputs for further enhancement </a:t>
            </a:r>
          </a:p>
          <a:p>
            <a:pPr marL="0" indent="0">
              <a:spcBef>
                <a:spcPts val="0"/>
              </a:spcBef>
              <a:buClr>
                <a:srgbClr val="FF0000"/>
              </a:buClr>
              <a:buSzPts val="2400"/>
              <a:buNone/>
            </a:pPr>
            <a:endParaRPr lang="en-US" sz="2800" dirty="0" smtClean="0"/>
          </a:p>
          <a:p>
            <a:pPr marL="0" indent="0">
              <a:spcBef>
                <a:spcPts val="0"/>
              </a:spcBef>
              <a:buClr>
                <a:srgbClr val="FF0000"/>
              </a:buClr>
              <a:buSzPts val="2400"/>
              <a:buNone/>
            </a:pPr>
            <a:r>
              <a:rPr lang="en-US" sz="2800" dirty="0" smtClean="0"/>
              <a:t>To obtain Management concurrence and further directive on the draft </a:t>
            </a:r>
            <a:r>
              <a:rPr lang="en-US" sz="2800" dirty="0"/>
              <a:t>F</a:t>
            </a:r>
            <a:r>
              <a:rPr lang="en-US" sz="2800" dirty="0" smtClean="0"/>
              <a:t>ramework. </a:t>
            </a:r>
          </a:p>
        </p:txBody>
      </p:sp>
      <p:sp>
        <p:nvSpPr>
          <p:cNvPr id="2" name="Slide Number Placeholder 1"/>
          <p:cNvSpPr>
            <a:spLocks noGrp="1"/>
          </p:cNvSpPr>
          <p:nvPr>
            <p:ph type="sldNum" sz="quarter" idx="12"/>
          </p:nvPr>
        </p:nvSpPr>
        <p:spPr/>
        <p:txBody>
          <a:bodyPr/>
          <a:lstStyle/>
          <a:p>
            <a:fld id="{00000000-1234-1234-1234-123412341234}" type="slidenum">
              <a:rPr lang="en-ZA" sz="1400" smtClean="0">
                <a:solidFill>
                  <a:srgbClr val="000000"/>
                </a:solidFill>
              </a:rPr>
              <a:pPr/>
              <a:t>2</a:t>
            </a:fld>
            <a:endParaRPr lang="en-ZA" sz="1400" dirty="0">
              <a:solidFill>
                <a:srgbClr val="000000"/>
              </a:solidFill>
            </a:endParaRPr>
          </a:p>
        </p:txBody>
      </p:sp>
      <p:pic>
        <p:nvPicPr>
          <p:cNvPr id="97" name="Google Shape;97;p14"/>
          <p:cNvPicPr preferRelativeResize="0"/>
          <p:nvPr/>
        </p:nvPicPr>
        <p:blipFill rotWithShape="1">
          <a:blip r:embed="rId3">
            <a:alphaModFix/>
          </a:blip>
          <a:srcRect/>
          <a:stretch/>
        </p:blipFill>
        <p:spPr>
          <a:xfrm>
            <a:off x="0" y="0"/>
            <a:ext cx="927100" cy="1155700"/>
          </a:xfrm>
          <a:prstGeom prst="rect">
            <a:avLst/>
          </a:prstGeom>
          <a:noFill/>
          <a:ln>
            <a:noFill/>
          </a:ln>
        </p:spPr>
      </p:pic>
    </p:spTree>
    <p:extLst>
      <p:ext uri="{BB962C8B-B14F-4D97-AF65-F5344CB8AC3E}">
        <p14:creationId xmlns:p14="http://schemas.microsoft.com/office/powerpoint/2010/main" val="36110677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5"/>
          <p:cNvSpPr txBox="1">
            <a:spLocks noGrp="1"/>
          </p:cNvSpPr>
          <p:nvPr>
            <p:ph type="title"/>
          </p:nvPr>
        </p:nvSpPr>
        <p:spPr>
          <a:xfrm>
            <a:off x="927100" y="348342"/>
            <a:ext cx="7759700" cy="914401"/>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3200"/>
              <a:buFont typeface="Calibri"/>
              <a:buNone/>
            </a:pPr>
            <a:r>
              <a:rPr lang="en-ZA" sz="3200" b="1" dirty="0">
                <a:solidFill>
                  <a:schemeClr val="lt1"/>
                </a:solidFill>
                <a:latin typeface="Calibri"/>
                <a:ea typeface="Calibri"/>
                <a:cs typeface="Calibri"/>
                <a:sym typeface="Calibri"/>
              </a:rPr>
              <a:t/>
            </a:r>
            <a:br>
              <a:rPr lang="en-ZA" sz="3200" b="1" dirty="0">
                <a:solidFill>
                  <a:schemeClr val="lt1"/>
                </a:solidFill>
                <a:latin typeface="Calibri"/>
                <a:ea typeface="Calibri"/>
                <a:cs typeface="Calibri"/>
                <a:sym typeface="Calibri"/>
              </a:rPr>
            </a:br>
            <a:r>
              <a:rPr lang="en-ZA" sz="3200" b="1" dirty="0" smtClean="0">
                <a:solidFill>
                  <a:schemeClr val="lt1"/>
                </a:solidFill>
              </a:rPr>
              <a:t>INFORMATION MANAGEMENT</a:t>
            </a:r>
            <a:r>
              <a:rPr lang="en-ZA" sz="3200" dirty="0">
                <a:solidFill>
                  <a:schemeClr val="lt1"/>
                </a:solidFill>
                <a:latin typeface="Calibri"/>
                <a:ea typeface="Calibri"/>
                <a:cs typeface="Calibri"/>
                <a:sym typeface="Calibri"/>
              </a:rPr>
              <a:t/>
            </a:r>
            <a:br>
              <a:rPr lang="en-ZA" sz="3200" dirty="0">
                <a:solidFill>
                  <a:schemeClr val="lt1"/>
                </a:solidFill>
                <a:latin typeface="Calibri"/>
                <a:ea typeface="Calibri"/>
                <a:cs typeface="Calibri"/>
                <a:sym typeface="Calibri"/>
              </a:rPr>
            </a:br>
            <a:endParaRPr sz="3200" dirty="0"/>
          </a:p>
        </p:txBody>
      </p:sp>
      <p:sp>
        <p:nvSpPr>
          <p:cNvPr id="103" name="Google Shape;103;p15"/>
          <p:cNvSpPr txBox="1">
            <a:spLocks noGrp="1"/>
          </p:cNvSpPr>
          <p:nvPr>
            <p:ph idx="1"/>
          </p:nvPr>
        </p:nvSpPr>
        <p:spPr>
          <a:xfrm>
            <a:off x="762000" y="1439694"/>
            <a:ext cx="7924800" cy="5103981"/>
          </a:xfrm>
          <a:prstGeom prst="rect">
            <a:avLst/>
          </a:prstGeom>
          <a:noFill/>
          <a:ln>
            <a:noFill/>
          </a:ln>
        </p:spPr>
        <p:txBody>
          <a:bodyPr spcFirstLastPara="1" wrap="square" lIns="91425" tIns="45700" rIns="91425" bIns="45700" anchor="t" anchorCtr="0">
            <a:noAutofit/>
          </a:bodyPr>
          <a:lstStyle/>
          <a:p>
            <a:pPr marL="457200" lvl="1" algn="just">
              <a:buFont typeface="Arial" pitchFamily="34" charset="0"/>
              <a:buChar char="•"/>
            </a:pPr>
            <a:r>
              <a:rPr lang="en-ZA" dirty="0"/>
              <a:t>Information </a:t>
            </a:r>
            <a:r>
              <a:rPr lang="en-ZA" dirty="0" smtClean="0"/>
              <a:t>Culture</a:t>
            </a:r>
          </a:p>
          <a:p>
            <a:pPr marL="457200" lvl="1" algn="just">
              <a:buFont typeface="Arial" pitchFamily="34" charset="0"/>
              <a:buChar char="•"/>
            </a:pPr>
            <a:r>
              <a:rPr lang="en-ZA" dirty="0"/>
              <a:t>Data Acquisition </a:t>
            </a:r>
          </a:p>
          <a:p>
            <a:pPr marL="457200" lvl="1" algn="just">
              <a:buFont typeface="Arial" pitchFamily="34" charset="0"/>
              <a:buChar char="•"/>
            </a:pPr>
            <a:r>
              <a:rPr lang="en-ZA" dirty="0"/>
              <a:t>Information Governance</a:t>
            </a:r>
          </a:p>
          <a:p>
            <a:pPr marL="457200" lvl="1" algn="just">
              <a:buFont typeface="Arial" pitchFamily="34" charset="0"/>
              <a:buChar char="•"/>
            </a:pPr>
            <a:r>
              <a:rPr lang="en-ZA" dirty="0"/>
              <a:t>Data Management and Dissemination</a:t>
            </a:r>
          </a:p>
          <a:p>
            <a:pPr marL="457200" lvl="1" algn="just">
              <a:buFont typeface="Arial" pitchFamily="34" charset="0"/>
              <a:buChar char="•"/>
            </a:pPr>
            <a:r>
              <a:rPr lang="en-ZA" dirty="0"/>
              <a:t>Disaster Management</a:t>
            </a:r>
          </a:p>
          <a:p>
            <a:pPr marL="457200" lvl="1" algn="just">
              <a:buFont typeface="Arial" pitchFamily="34" charset="0"/>
              <a:buChar char="•"/>
            </a:pPr>
            <a:r>
              <a:rPr lang="en-ZA" dirty="0"/>
              <a:t>Lifecycle Management</a:t>
            </a:r>
          </a:p>
          <a:p>
            <a:pPr marL="457200" lvl="1" algn="just">
              <a:buFont typeface="Arial" pitchFamily="34" charset="0"/>
              <a:buChar char="•"/>
            </a:pPr>
            <a:r>
              <a:rPr lang="en-ZA" dirty="0"/>
              <a:t>Data Technology and Security</a:t>
            </a:r>
          </a:p>
          <a:p>
            <a:pPr marL="114300" lvl="1" indent="0" algn="just">
              <a:buNone/>
            </a:pPr>
            <a:endParaRPr lang="en-ZA" sz="2400" dirty="0"/>
          </a:p>
        </p:txBody>
      </p:sp>
      <p:sp>
        <p:nvSpPr>
          <p:cNvPr id="2" name="Slide Number Placeholder 1"/>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ZA" sz="1400" smtClean="0"/>
              <a:t>20</a:t>
            </a:fld>
            <a:endParaRPr lang="en-ZA" sz="1400" dirty="0"/>
          </a:p>
        </p:txBody>
      </p:sp>
      <p:pic>
        <p:nvPicPr>
          <p:cNvPr id="104" name="Google Shape;104;p15"/>
          <p:cNvPicPr preferRelativeResize="0"/>
          <p:nvPr/>
        </p:nvPicPr>
        <p:blipFill rotWithShape="1">
          <a:blip r:embed="rId3">
            <a:alphaModFix/>
          </a:blip>
          <a:srcRect/>
          <a:stretch/>
        </p:blipFill>
        <p:spPr>
          <a:xfrm>
            <a:off x="0" y="0"/>
            <a:ext cx="927100" cy="1155700"/>
          </a:xfrm>
          <a:prstGeom prst="rect">
            <a:avLst/>
          </a:prstGeom>
          <a:noFill/>
          <a:ln>
            <a:noFill/>
          </a:ln>
        </p:spPr>
      </p:pic>
    </p:spTree>
    <p:extLst>
      <p:ext uri="{BB962C8B-B14F-4D97-AF65-F5344CB8AC3E}">
        <p14:creationId xmlns:p14="http://schemas.microsoft.com/office/powerpoint/2010/main" val="36399294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B1802BD-015F-4D64-A485-9BD48434F6AF}"/>
              </a:ext>
            </a:extLst>
          </p:cNvPr>
          <p:cNvSpPr>
            <a:spLocks noGrp="1"/>
          </p:cNvSpPr>
          <p:nvPr>
            <p:ph type="sldNum" sz="quarter" idx="12"/>
          </p:nvPr>
        </p:nvSpPr>
        <p:spPr/>
        <p:txBody>
          <a:bodyPr/>
          <a:lstStyle/>
          <a:p>
            <a:fld id="{AFCEFFF0-9380-7049-A803-178CCBCDB80F}" type="slidenum">
              <a:rPr lang="en-US" smtClean="0">
                <a:solidFill>
                  <a:prstClr val="black"/>
                </a:solidFill>
              </a:rPr>
              <a:pPr/>
              <a:t>21</a:t>
            </a:fld>
            <a:endParaRPr lang="en-US" dirty="0">
              <a:solidFill>
                <a:prstClr val="black"/>
              </a:solidFill>
            </a:endParaRPr>
          </a:p>
        </p:txBody>
      </p:sp>
      <p:grpSp>
        <p:nvGrpSpPr>
          <p:cNvPr id="3" name="Group 2">
            <a:extLst>
              <a:ext uri="{FF2B5EF4-FFF2-40B4-BE49-F238E27FC236}">
                <a16:creationId xmlns:a16="http://schemas.microsoft.com/office/drawing/2014/main" xmlns="" id="{4724B406-4A11-488A-9639-4FACE12A4A97}"/>
              </a:ext>
            </a:extLst>
          </p:cNvPr>
          <p:cNvGrpSpPr/>
          <p:nvPr/>
        </p:nvGrpSpPr>
        <p:grpSpPr>
          <a:xfrm>
            <a:off x="886264" y="2045811"/>
            <a:ext cx="3854548" cy="1937687"/>
            <a:chOff x="-13196888" y="-4316412"/>
            <a:chExt cx="9994900" cy="4346574"/>
          </a:xfrm>
          <a:effectLst>
            <a:outerShdw blurRad="38100" dist="25400" dir="5400000" algn="ctr" rotWithShape="0">
              <a:srgbClr val="000000">
                <a:alpha val="20000"/>
              </a:srgbClr>
            </a:outerShdw>
          </a:effectLst>
          <a:scene3d>
            <a:camera prst="orthographicFront">
              <a:rot lat="0" lon="0" rev="0"/>
            </a:camera>
            <a:lightRig rig="contrasting" dir="t">
              <a:rot lat="0" lon="0" rev="7800000"/>
            </a:lightRig>
          </a:scene3d>
        </p:grpSpPr>
        <p:sp>
          <p:nvSpPr>
            <p:cNvPr id="4" name="Freeform 14">
              <a:extLst>
                <a:ext uri="{FF2B5EF4-FFF2-40B4-BE49-F238E27FC236}">
                  <a16:creationId xmlns:a16="http://schemas.microsoft.com/office/drawing/2014/main" xmlns="" id="{AB511CF9-6CC1-4DE1-87AF-7E1E42676B67}"/>
                </a:ext>
              </a:extLst>
            </p:cNvPr>
            <p:cNvSpPr>
              <a:spLocks/>
            </p:cNvSpPr>
            <p:nvPr/>
          </p:nvSpPr>
          <p:spPr bwMode="auto">
            <a:xfrm>
              <a:off x="-13196888" y="-4316412"/>
              <a:ext cx="9994900" cy="2943225"/>
            </a:xfrm>
            <a:custGeom>
              <a:avLst/>
              <a:gdLst>
                <a:gd name="T0" fmla="*/ 1331 w 2662"/>
                <a:gd name="T1" fmla="*/ 0 h 784"/>
                <a:gd name="T2" fmla="*/ 0 w 2662"/>
                <a:gd name="T3" fmla="*/ 374 h 784"/>
                <a:gd name="T4" fmla="*/ 0 w 2662"/>
                <a:gd name="T5" fmla="*/ 784 h 784"/>
                <a:gd name="T6" fmla="*/ 2662 w 2662"/>
                <a:gd name="T7" fmla="*/ 784 h 784"/>
                <a:gd name="T8" fmla="*/ 2662 w 2662"/>
                <a:gd name="T9" fmla="*/ 374 h 784"/>
                <a:gd name="T10" fmla="*/ 1331 w 2662"/>
                <a:gd name="T11" fmla="*/ 0 h 784"/>
              </a:gdLst>
              <a:ahLst/>
              <a:cxnLst>
                <a:cxn ang="0">
                  <a:pos x="T0" y="T1"/>
                </a:cxn>
                <a:cxn ang="0">
                  <a:pos x="T2" y="T3"/>
                </a:cxn>
                <a:cxn ang="0">
                  <a:pos x="T4" y="T5"/>
                </a:cxn>
                <a:cxn ang="0">
                  <a:pos x="T6" y="T7"/>
                </a:cxn>
                <a:cxn ang="0">
                  <a:pos x="T8" y="T9"/>
                </a:cxn>
                <a:cxn ang="0">
                  <a:pos x="T10" y="T11"/>
                </a:cxn>
              </a:cxnLst>
              <a:rect l="0" t="0" r="r" b="b"/>
              <a:pathLst>
                <a:path w="2662" h="784">
                  <a:moveTo>
                    <a:pt x="1331" y="0"/>
                  </a:moveTo>
                  <a:cubicBezTo>
                    <a:pt x="596" y="0"/>
                    <a:pt x="0" y="167"/>
                    <a:pt x="0" y="374"/>
                  </a:cubicBezTo>
                  <a:cubicBezTo>
                    <a:pt x="0" y="784"/>
                    <a:pt x="0" y="784"/>
                    <a:pt x="0" y="784"/>
                  </a:cubicBezTo>
                  <a:cubicBezTo>
                    <a:pt x="2662" y="784"/>
                    <a:pt x="2662" y="784"/>
                    <a:pt x="2662" y="784"/>
                  </a:cubicBezTo>
                  <a:cubicBezTo>
                    <a:pt x="2662" y="374"/>
                    <a:pt x="2662" y="374"/>
                    <a:pt x="2662" y="374"/>
                  </a:cubicBezTo>
                  <a:cubicBezTo>
                    <a:pt x="2662" y="167"/>
                    <a:pt x="2066" y="0"/>
                    <a:pt x="1331" y="0"/>
                  </a:cubicBezTo>
                  <a:close/>
                </a:path>
              </a:pathLst>
            </a:custGeom>
            <a:solidFill>
              <a:srgbClr val="016AA3"/>
            </a:solidFill>
            <a:ln w="15875" cap="flat">
              <a:noFill/>
              <a:prstDash val="solid"/>
              <a:miter lim="800000"/>
              <a:headEnd/>
              <a:tailEnd/>
            </a:ln>
            <a:effectLst/>
            <a:sp3d>
              <a:bevelT w="139700" h="139700"/>
            </a:sp3d>
          </p:spPr>
          <p:txBody>
            <a:bodyPr vert="horz" wrap="square" lIns="91440" tIns="45720" rIns="91440" bIns="45720" numCol="1" anchor="t" anchorCtr="0" compatLnSpc="1">
              <a:prstTxWarp prst="textNoShape">
                <a:avLst/>
              </a:prstTxWarp>
            </a:bodyPr>
            <a:lstStyle/>
            <a:p>
              <a:pPr defTabSz="457200">
                <a:buClrTx/>
                <a:buFontTx/>
                <a:buNone/>
              </a:pPr>
              <a:endParaRPr lang="en-US" sz="2400" kern="1200">
                <a:solidFill>
                  <a:prstClr val="black"/>
                </a:solidFill>
                <a:latin typeface="Calibri"/>
                <a:ea typeface="+mn-ea"/>
              </a:endParaRPr>
            </a:p>
          </p:txBody>
        </p:sp>
        <p:sp>
          <p:nvSpPr>
            <p:cNvPr id="5" name="Oval 9">
              <a:extLst>
                <a:ext uri="{FF2B5EF4-FFF2-40B4-BE49-F238E27FC236}">
                  <a16:creationId xmlns:a16="http://schemas.microsoft.com/office/drawing/2014/main" xmlns="" id="{833749B3-55C7-47D3-A6B4-9B407EFDE3F3}"/>
                </a:ext>
              </a:extLst>
            </p:cNvPr>
            <p:cNvSpPr>
              <a:spLocks noChangeArrowheads="1"/>
            </p:cNvSpPr>
            <p:nvPr/>
          </p:nvSpPr>
          <p:spPr bwMode="auto">
            <a:xfrm>
              <a:off x="-13196888" y="-2776538"/>
              <a:ext cx="9994900" cy="2806700"/>
            </a:xfrm>
            <a:prstGeom prst="ellipse">
              <a:avLst/>
            </a:prstGeom>
            <a:solidFill>
              <a:srgbClr val="015685"/>
            </a:solidFill>
            <a:ln w="15875" cap="flat">
              <a:noFill/>
              <a:prstDash val="solid"/>
              <a:miter lim="800000"/>
              <a:headEnd/>
              <a:tailEnd/>
            </a:ln>
            <a:effectLst/>
            <a:sp3d>
              <a:bevelT w="139700" h="139700"/>
            </a:sp3d>
          </p:spPr>
          <p:txBody>
            <a:bodyPr vert="horz" wrap="square" lIns="91440" tIns="45720" rIns="91440" bIns="45720" numCol="1" anchor="t" anchorCtr="0" compatLnSpc="1">
              <a:prstTxWarp prst="textNoShape">
                <a:avLst/>
              </a:prstTxWarp>
            </a:bodyPr>
            <a:lstStyle/>
            <a:p>
              <a:pPr defTabSz="457200">
                <a:buClrTx/>
                <a:buFontTx/>
                <a:buNone/>
              </a:pPr>
              <a:endParaRPr lang="en-US" sz="2400" kern="1200">
                <a:solidFill>
                  <a:prstClr val="black"/>
                </a:solidFill>
                <a:latin typeface="Calibri"/>
                <a:ea typeface="+mn-ea"/>
              </a:endParaRPr>
            </a:p>
          </p:txBody>
        </p:sp>
      </p:grpSp>
      <p:grpSp>
        <p:nvGrpSpPr>
          <p:cNvPr id="6" name="Group 5">
            <a:extLst>
              <a:ext uri="{FF2B5EF4-FFF2-40B4-BE49-F238E27FC236}">
                <a16:creationId xmlns:a16="http://schemas.microsoft.com/office/drawing/2014/main" xmlns="" id="{03041406-1A53-4F03-972B-0790E8AE3E0D}"/>
              </a:ext>
            </a:extLst>
          </p:cNvPr>
          <p:cNvGrpSpPr/>
          <p:nvPr/>
        </p:nvGrpSpPr>
        <p:grpSpPr>
          <a:xfrm>
            <a:off x="985963" y="2989811"/>
            <a:ext cx="3108863" cy="1619294"/>
            <a:chOff x="-13004800" y="-2338388"/>
            <a:chExt cx="8061325" cy="3771900"/>
          </a:xfrm>
          <a:effectLst>
            <a:outerShdw blurRad="38100" dist="25400" dir="5400000" algn="ctr" rotWithShape="0">
              <a:srgbClr val="000000">
                <a:alpha val="20000"/>
              </a:srgbClr>
            </a:outerShdw>
          </a:effectLst>
          <a:scene3d>
            <a:camera prst="orthographicFront">
              <a:rot lat="0" lon="0" rev="0"/>
            </a:camera>
            <a:lightRig rig="contrasting" dir="t">
              <a:rot lat="0" lon="0" rev="7800000"/>
            </a:lightRig>
          </a:scene3d>
        </p:grpSpPr>
        <p:sp>
          <p:nvSpPr>
            <p:cNvPr id="7" name="Freeform 13">
              <a:extLst>
                <a:ext uri="{FF2B5EF4-FFF2-40B4-BE49-F238E27FC236}">
                  <a16:creationId xmlns:a16="http://schemas.microsoft.com/office/drawing/2014/main" xmlns="" id="{A07ACCC2-F293-402D-8C83-1187CDA45112}"/>
                </a:ext>
              </a:extLst>
            </p:cNvPr>
            <p:cNvSpPr>
              <a:spLocks/>
            </p:cNvSpPr>
            <p:nvPr/>
          </p:nvSpPr>
          <p:spPr bwMode="auto">
            <a:xfrm>
              <a:off x="-13004800" y="-2338388"/>
              <a:ext cx="8061325" cy="2649538"/>
            </a:xfrm>
            <a:custGeom>
              <a:avLst/>
              <a:gdLst>
                <a:gd name="T0" fmla="*/ 1073 w 2147"/>
                <a:gd name="T1" fmla="*/ 0 h 706"/>
                <a:gd name="T2" fmla="*/ 0 w 2147"/>
                <a:gd name="T3" fmla="*/ 299 h 706"/>
                <a:gd name="T4" fmla="*/ 0 w 2147"/>
                <a:gd name="T5" fmla="*/ 706 h 706"/>
                <a:gd name="T6" fmla="*/ 2147 w 2147"/>
                <a:gd name="T7" fmla="*/ 706 h 706"/>
                <a:gd name="T8" fmla="*/ 2147 w 2147"/>
                <a:gd name="T9" fmla="*/ 299 h 706"/>
                <a:gd name="T10" fmla="*/ 1073 w 2147"/>
                <a:gd name="T11" fmla="*/ 0 h 706"/>
              </a:gdLst>
              <a:ahLst/>
              <a:cxnLst>
                <a:cxn ang="0">
                  <a:pos x="T0" y="T1"/>
                </a:cxn>
                <a:cxn ang="0">
                  <a:pos x="T2" y="T3"/>
                </a:cxn>
                <a:cxn ang="0">
                  <a:pos x="T4" y="T5"/>
                </a:cxn>
                <a:cxn ang="0">
                  <a:pos x="T6" y="T7"/>
                </a:cxn>
                <a:cxn ang="0">
                  <a:pos x="T8" y="T9"/>
                </a:cxn>
                <a:cxn ang="0">
                  <a:pos x="T10" y="T11"/>
                </a:cxn>
              </a:cxnLst>
              <a:rect l="0" t="0" r="r" b="b"/>
              <a:pathLst>
                <a:path w="2147" h="706">
                  <a:moveTo>
                    <a:pt x="1073" y="0"/>
                  </a:moveTo>
                  <a:cubicBezTo>
                    <a:pt x="480" y="0"/>
                    <a:pt x="0" y="134"/>
                    <a:pt x="0" y="299"/>
                  </a:cubicBezTo>
                  <a:cubicBezTo>
                    <a:pt x="0" y="706"/>
                    <a:pt x="0" y="706"/>
                    <a:pt x="0" y="706"/>
                  </a:cubicBezTo>
                  <a:cubicBezTo>
                    <a:pt x="2147" y="706"/>
                    <a:pt x="2147" y="706"/>
                    <a:pt x="2147" y="706"/>
                  </a:cubicBezTo>
                  <a:cubicBezTo>
                    <a:pt x="2147" y="299"/>
                    <a:pt x="2147" y="299"/>
                    <a:pt x="2147" y="299"/>
                  </a:cubicBezTo>
                  <a:cubicBezTo>
                    <a:pt x="2147" y="134"/>
                    <a:pt x="1666" y="0"/>
                    <a:pt x="1073" y="0"/>
                  </a:cubicBezTo>
                  <a:close/>
                </a:path>
              </a:pathLst>
            </a:custGeom>
            <a:solidFill>
              <a:srgbClr val="46B688"/>
            </a:solidFill>
            <a:ln w="15875" cap="flat">
              <a:noFill/>
              <a:prstDash val="solid"/>
              <a:miter lim="800000"/>
              <a:headEnd/>
              <a:tailEnd/>
            </a:ln>
            <a:effectLst/>
            <a:sp3d>
              <a:bevelT w="139700" h="139700"/>
            </a:sp3d>
          </p:spPr>
          <p:txBody>
            <a:bodyPr vert="horz" wrap="square" lIns="91440" tIns="45720" rIns="91440" bIns="45720" numCol="1" anchor="t" anchorCtr="0" compatLnSpc="1">
              <a:prstTxWarp prst="textNoShape">
                <a:avLst/>
              </a:prstTxWarp>
            </a:bodyPr>
            <a:lstStyle/>
            <a:p>
              <a:pPr defTabSz="457200">
                <a:buClrTx/>
                <a:buFontTx/>
                <a:buNone/>
              </a:pPr>
              <a:endParaRPr lang="en-US" sz="2400" kern="1200">
                <a:solidFill>
                  <a:prstClr val="black"/>
                </a:solidFill>
                <a:latin typeface="Calibri"/>
                <a:ea typeface="+mn-ea"/>
              </a:endParaRPr>
            </a:p>
          </p:txBody>
        </p:sp>
        <p:sp>
          <p:nvSpPr>
            <p:cNvPr id="8" name="Oval 8">
              <a:extLst>
                <a:ext uri="{FF2B5EF4-FFF2-40B4-BE49-F238E27FC236}">
                  <a16:creationId xmlns:a16="http://schemas.microsoft.com/office/drawing/2014/main" xmlns="" id="{F31A3A30-0FA4-4019-A7A0-33F237B08D37}"/>
                </a:ext>
              </a:extLst>
            </p:cNvPr>
            <p:cNvSpPr>
              <a:spLocks noChangeArrowheads="1"/>
            </p:cNvSpPr>
            <p:nvPr/>
          </p:nvSpPr>
          <p:spPr bwMode="auto">
            <a:xfrm>
              <a:off x="-13004800" y="-811213"/>
              <a:ext cx="8061325" cy="2244725"/>
            </a:xfrm>
            <a:prstGeom prst="ellipse">
              <a:avLst/>
            </a:prstGeom>
            <a:solidFill>
              <a:srgbClr val="38906C"/>
            </a:solidFill>
            <a:ln w="15875" cap="flat">
              <a:noFill/>
              <a:prstDash val="solid"/>
              <a:miter lim="800000"/>
              <a:headEnd/>
              <a:tailEnd/>
            </a:ln>
            <a:effectLst/>
            <a:sp3d>
              <a:bevelT w="139700" h="139700"/>
            </a:sp3d>
          </p:spPr>
          <p:txBody>
            <a:bodyPr vert="horz" wrap="square" lIns="91440" tIns="45720" rIns="91440" bIns="45720" numCol="1" anchor="t" anchorCtr="0" compatLnSpc="1">
              <a:prstTxWarp prst="textNoShape">
                <a:avLst/>
              </a:prstTxWarp>
            </a:bodyPr>
            <a:lstStyle/>
            <a:p>
              <a:pPr defTabSz="457200">
                <a:buClrTx/>
                <a:buFontTx/>
                <a:buNone/>
              </a:pPr>
              <a:endParaRPr lang="en-US" sz="2400" kern="1200">
                <a:solidFill>
                  <a:prstClr val="black"/>
                </a:solidFill>
                <a:latin typeface="Calibri"/>
                <a:ea typeface="+mn-ea"/>
              </a:endParaRPr>
            </a:p>
          </p:txBody>
        </p:sp>
      </p:grpSp>
      <p:grpSp>
        <p:nvGrpSpPr>
          <p:cNvPr id="12" name="Group 11">
            <a:extLst>
              <a:ext uri="{FF2B5EF4-FFF2-40B4-BE49-F238E27FC236}">
                <a16:creationId xmlns:a16="http://schemas.microsoft.com/office/drawing/2014/main" xmlns="" id="{8B847D88-3813-4CE6-949F-6AF19CEC4F7F}"/>
              </a:ext>
            </a:extLst>
          </p:cNvPr>
          <p:cNvGrpSpPr/>
          <p:nvPr/>
        </p:nvGrpSpPr>
        <p:grpSpPr>
          <a:xfrm>
            <a:off x="1112642" y="4067267"/>
            <a:ext cx="2556339" cy="1211584"/>
            <a:chOff x="-12720638" y="1606550"/>
            <a:chExt cx="4356100" cy="2717800"/>
          </a:xfrm>
          <a:effectLst>
            <a:outerShdw blurRad="38100" dist="25400" dir="5400000" algn="ctr" rotWithShape="0">
              <a:srgbClr val="000000">
                <a:alpha val="20000"/>
              </a:srgbClr>
            </a:outerShdw>
          </a:effectLst>
          <a:scene3d>
            <a:camera prst="orthographicFront">
              <a:rot lat="0" lon="0" rev="0"/>
            </a:camera>
            <a:lightRig rig="contrasting" dir="t">
              <a:rot lat="0" lon="0" rev="7800000"/>
            </a:lightRig>
          </a:scene3d>
        </p:grpSpPr>
        <p:sp>
          <p:nvSpPr>
            <p:cNvPr id="13" name="Freeform 10">
              <a:extLst>
                <a:ext uri="{FF2B5EF4-FFF2-40B4-BE49-F238E27FC236}">
                  <a16:creationId xmlns:a16="http://schemas.microsoft.com/office/drawing/2014/main" xmlns="" id="{4E1C4589-6338-4E0C-B1C2-727EBEF029A4}"/>
                </a:ext>
              </a:extLst>
            </p:cNvPr>
            <p:cNvSpPr>
              <a:spLocks/>
            </p:cNvSpPr>
            <p:nvPr/>
          </p:nvSpPr>
          <p:spPr bwMode="auto">
            <a:xfrm>
              <a:off x="-12720638" y="1606550"/>
              <a:ext cx="4356100" cy="2098675"/>
            </a:xfrm>
            <a:custGeom>
              <a:avLst/>
              <a:gdLst>
                <a:gd name="T0" fmla="*/ 1160 w 1160"/>
                <a:gd name="T1" fmla="*/ 166 h 559"/>
                <a:gd name="T2" fmla="*/ 580 w 1160"/>
                <a:gd name="T3" fmla="*/ 0 h 559"/>
                <a:gd name="T4" fmla="*/ 0 w 1160"/>
                <a:gd name="T5" fmla="*/ 166 h 559"/>
                <a:gd name="T6" fmla="*/ 4 w 1160"/>
                <a:gd name="T7" fmla="*/ 559 h 559"/>
                <a:gd name="T8" fmla="*/ 1156 w 1160"/>
                <a:gd name="T9" fmla="*/ 559 h 559"/>
                <a:gd name="T10" fmla="*/ 1160 w 1160"/>
                <a:gd name="T11" fmla="*/ 166 h 559"/>
              </a:gdLst>
              <a:ahLst/>
              <a:cxnLst>
                <a:cxn ang="0">
                  <a:pos x="T0" y="T1"/>
                </a:cxn>
                <a:cxn ang="0">
                  <a:pos x="T2" y="T3"/>
                </a:cxn>
                <a:cxn ang="0">
                  <a:pos x="T4" y="T5"/>
                </a:cxn>
                <a:cxn ang="0">
                  <a:pos x="T6" y="T7"/>
                </a:cxn>
                <a:cxn ang="0">
                  <a:pos x="T8" y="T9"/>
                </a:cxn>
                <a:cxn ang="0">
                  <a:pos x="T10" y="T11"/>
                </a:cxn>
              </a:cxnLst>
              <a:rect l="0" t="0" r="r" b="b"/>
              <a:pathLst>
                <a:path w="1160" h="559">
                  <a:moveTo>
                    <a:pt x="1160" y="166"/>
                  </a:moveTo>
                  <a:cubicBezTo>
                    <a:pt x="1160" y="74"/>
                    <a:pt x="900" y="0"/>
                    <a:pt x="580" y="0"/>
                  </a:cubicBezTo>
                  <a:cubicBezTo>
                    <a:pt x="260" y="0"/>
                    <a:pt x="0" y="74"/>
                    <a:pt x="0" y="166"/>
                  </a:cubicBezTo>
                  <a:cubicBezTo>
                    <a:pt x="0" y="173"/>
                    <a:pt x="4" y="559"/>
                    <a:pt x="4" y="559"/>
                  </a:cubicBezTo>
                  <a:cubicBezTo>
                    <a:pt x="1156" y="559"/>
                    <a:pt x="1156" y="559"/>
                    <a:pt x="1156" y="559"/>
                  </a:cubicBezTo>
                  <a:cubicBezTo>
                    <a:pt x="1156" y="559"/>
                    <a:pt x="1160" y="173"/>
                    <a:pt x="1160" y="166"/>
                  </a:cubicBezTo>
                  <a:close/>
                </a:path>
              </a:pathLst>
            </a:custGeom>
            <a:solidFill>
              <a:srgbClr val="AAAAAA"/>
            </a:solidFill>
            <a:ln w="15875" cap="flat">
              <a:noFill/>
              <a:prstDash val="solid"/>
              <a:miter lim="800000"/>
              <a:headEnd/>
              <a:tailEnd/>
            </a:ln>
            <a:effectLst/>
            <a:sp3d>
              <a:bevelT w="139700" h="139700"/>
            </a:sp3d>
          </p:spPr>
          <p:txBody>
            <a:bodyPr vert="horz" wrap="square" lIns="91440" tIns="45720" rIns="91440" bIns="45720" numCol="1" anchor="t" anchorCtr="0" compatLnSpc="1">
              <a:prstTxWarp prst="textNoShape">
                <a:avLst/>
              </a:prstTxWarp>
            </a:bodyPr>
            <a:lstStyle/>
            <a:p>
              <a:pPr defTabSz="457200">
                <a:buClrTx/>
                <a:buFontTx/>
                <a:buNone/>
              </a:pPr>
              <a:endParaRPr lang="en-US" sz="2400" kern="1200">
                <a:solidFill>
                  <a:prstClr val="black"/>
                </a:solidFill>
                <a:latin typeface="Calibri"/>
                <a:ea typeface="+mn-ea"/>
              </a:endParaRPr>
            </a:p>
          </p:txBody>
        </p:sp>
        <p:sp>
          <p:nvSpPr>
            <p:cNvPr id="14" name="Oval 6">
              <a:extLst>
                <a:ext uri="{FF2B5EF4-FFF2-40B4-BE49-F238E27FC236}">
                  <a16:creationId xmlns:a16="http://schemas.microsoft.com/office/drawing/2014/main" xmlns="" id="{4B43E9B0-5813-4C65-9948-EF2F035C45DB}"/>
                </a:ext>
              </a:extLst>
            </p:cNvPr>
            <p:cNvSpPr>
              <a:spLocks noChangeArrowheads="1"/>
            </p:cNvSpPr>
            <p:nvPr/>
          </p:nvSpPr>
          <p:spPr bwMode="auto">
            <a:xfrm>
              <a:off x="-12712700" y="3086100"/>
              <a:ext cx="4325938" cy="1238250"/>
            </a:xfrm>
            <a:prstGeom prst="ellipse">
              <a:avLst/>
            </a:prstGeom>
            <a:solidFill>
              <a:srgbClr val="7C7C7C"/>
            </a:solidFill>
            <a:ln w="15875" cap="flat">
              <a:noFill/>
              <a:prstDash val="solid"/>
              <a:miter lim="800000"/>
              <a:headEnd/>
              <a:tailEnd/>
            </a:ln>
            <a:effectLst/>
            <a:sp3d>
              <a:bevelT w="139700" h="139700"/>
            </a:sp3d>
          </p:spPr>
          <p:txBody>
            <a:bodyPr vert="horz" wrap="square" lIns="91440" tIns="45720" rIns="91440" bIns="45720" numCol="1" anchor="t" anchorCtr="0" compatLnSpc="1">
              <a:prstTxWarp prst="textNoShape">
                <a:avLst/>
              </a:prstTxWarp>
            </a:bodyPr>
            <a:lstStyle/>
            <a:p>
              <a:pPr defTabSz="457200">
                <a:buClrTx/>
                <a:buFontTx/>
                <a:buNone/>
              </a:pPr>
              <a:endParaRPr lang="en-US" sz="2400" kern="1200">
                <a:solidFill>
                  <a:prstClr val="black"/>
                </a:solidFill>
                <a:latin typeface="Calibri"/>
                <a:ea typeface="+mn-ea"/>
              </a:endParaRPr>
            </a:p>
          </p:txBody>
        </p:sp>
      </p:grpSp>
      <p:sp>
        <p:nvSpPr>
          <p:cNvPr id="16" name="Rectangle 15">
            <a:extLst>
              <a:ext uri="{FF2B5EF4-FFF2-40B4-BE49-F238E27FC236}">
                <a16:creationId xmlns:a16="http://schemas.microsoft.com/office/drawing/2014/main" xmlns="" id="{66BD25DC-21F4-4D35-8C70-85B8A85D64FC}"/>
              </a:ext>
            </a:extLst>
          </p:cNvPr>
          <p:cNvSpPr/>
          <p:nvPr/>
        </p:nvSpPr>
        <p:spPr>
          <a:xfrm>
            <a:off x="542906" y="36340"/>
            <a:ext cx="7846187" cy="553998"/>
          </a:xfrm>
          <a:prstGeom prst="rect">
            <a:avLst/>
          </a:prstGeom>
          <a:noFill/>
        </p:spPr>
        <p:txBody>
          <a:bodyPr wrap="none" lIns="91440" tIns="45720" rIns="91440" bIns="45720">
            <a:spAutoFit/>
          </a:bodyPr>
          <a:lstStyle/>
          <a:p>
            <a:pPr algn="ctr" defTabSz="457200">
              <a:buClrTx/>
              <a:buFontTx/>
              <a:buNone/>
            </a:pPr>
            <a:r>
              <a:rPr lang="en-US" sz="3000" b="1" kern="1200" dirty="0">
                <a:ln w="0"/>
                <a:solidFill>
                  <a:srgbClr val="008F00"/>
                </a:solidFill>
                <a:effectLst>
                  <a:outerShdw blurRad="38100" dist="19050" dir="2700000" algn="tl" rotWithShape="0">
                    <a:prstClr val="black">
                      <a:alpha val="40000"/>
                    </a:prstClr>
                  </a:outerShdw>
                </a:effectLst>
                <a:latin typeface="Segoe UI" panose="020B0502040204020203" pitchFamily="34" charset="0"/>
                <a:ea typeface="+mn-ea"/>
                <a:cs typeface="Segoe UI" panose="020B0502040204020203" pitchFamily="34" charset="0"/>
              </a:rPr>
              <a:t>OPERATIONS CENTRE WORKFLOW CHART</a:t>
            </a:r>
          </a:p>
        </p:txBody>
      </p:sp>
      <p:sp>
        <p:nvSpPr>
          <p:cNvPr id="18" name="TextBox 17">
            <a:extLst>
              <a:ext uri="{FF2B5EF4-FFF2-40B4-BE49-F238E27FC236}">
                <a16:creationId xmlns:a16="http://schemas.microsoft.com/office/drawing/2014/main" xmlns="" id="{13148142-F9E8-4757-AF08-249D46B52259}"/>
              </a:ext>
            </a:extLst>
          </p:cNvPr>
          <p:cNvSpPr txBox="1"/>
          <p:nvPr/>
        </p:nvSpPr>
        <p:spPr>
          <a:xfrm>
            <a:off x="6231988" y="2634721"/>
            <a:ext cx="2011680" cy="369332"/>
          </a:xfrm>
          <a:prstGeom prst="rect">
            <a:avLst/>
          </a:prstGeom>
          <a:solidFill>
            <a:schemeClr val="accent1"/>
          </a:solidFill>
          <a:ln>
            <a:noFill/>
          </a:ln>
          <a:effectLst/>
          <a:scene3d>
            <a:camera prst="orthographicFront">
              <a:rot lat="0" lon="0" rev="0"/>
            </a:camera>
            <a:lightRig rig="contrasting" dir="t">
              <a:rot lat="0" lon="0" rev="7800000"/>
            </a:lightRig>
          </a:scene3d>
          <a:sp3d>
            <a:bevelT w="139700" h="139700"/>
          </a:sp3d>
        </p:spPr>
        <p:style>
          <a:lnRef idx="1">
            <a:schemeClr val="accent1"/>
          </a:lnRef>
          <a:fillRef idx="3">
            <a:schemeClr val="accent1"/>
          </a:fillRef>
          <a:effectRef idx="2">
            <a:schemeClr val="accent1"/>
          </a:effectRef>
          <a:fontRef idx="minor">
            <a:schemeClr val="lt1"/>
          </a:fontRef>
        </p:style>
        <p:txBody>
          <a:bodyPr wrap="square">
            <a:spAutoFit/>
          </a:bodyPr>
          <a:lstStyle/>
          <a:p>
            <a:pPr algn="ctr" defTabSz="457200">
              <a:buClrTx/>
              <a:buFontTx/>
              <a:buNone/>
            </a:pPr>
            <a:r>
              <a:rPr lang="en-US" sz="1800" b="1" kern="1200" dirty="0">
                <a:solidFill>
                  <a:prstClr val="black"/>
                </a:solidFill>
                <a:effectLst>
                  <a:outerShdw blurRad="38100" dist="38100" dir="2700000" algn="tl">
                    <a:srgbClr val="000000">
                      <a:alpha val="43137"/>
                    </a:srgbClr>
                  </a:outerShdw>
                </a:effectLst>
                <a:latin typeface="Arial Black" panose="020B0A04020102020204" pitchFamily="34" charset="0"/>
              </a:rPr>
              <a:t>(NOC)</a:t>
            </a:r>
          </a:p>
        </p:txBody>
      </p:sp>
      <p:cxnSp>
        <p:nvCxnSpPr>
          <p:cNvPr id="20" name="Straight Arrow Connector 19">
            <a:extLst>
              <a:ext uri="{FF2B5EF4-FFF2-40B4-BE49-F238E27FC236}">
                <a16:creationId xmlns:a16="http://schemas.microsoft.com/office/drawing/2014/main" xmlns="" id="{BE712F40-CCB3-4831-9BED-6BB9E01CA64F}"/>
              </a:ext>
            </a:extLst>
          </p:cNvPr>
          <p:cNvCxnSpPr>
            <a:cxnSpLocks/>
          </p:cNvCxnSpPr>
          <p:nvPr/>
        </p:nvCxnSpPr>
        <p:spPr>
          <a:xfrm>
            <a:off x="4754880" y="2821171"/>
            <a:ext cx="147710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xmlns="" id="{04B79BD3-A29E-4E30-B518-37FD5CD50858}"/>
              </a:ext>
            </a:extLst>
          </p:cNvPr>
          <p:cNvCxnSpPr>
            <a:cxnSpLocks/>
          </p:cNvCxnSpPr>
          <p:nvPr/>
        </p:nvCxnSpPr>
        <p:spPr>
          <a:xfrm>
            <a:off x="4094826" y="3873903"/>
            <a:ext cx="1477108" cy="0"/>
          </a:xfrm>
          <a:prstGeom prst="straightConnector1">
            <a:avLst/>
          </a:prstGeom>
          <a:ln>
            <a:solidFill>
              <a:srgbClr val="00CC66"/>
            </a:solidFill>
            <a:tailEnd type="triangle"/>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xmlns="" id="{00F589D0-5DD0-40E0-8900-71FD26267EB9}"/>
              </a:ext>
            </a:extLst>
          </p:cNvPr>
          <p:cNvSpPr txBox="1"/>
          <p:nvPr/>
        </p:nvSpPr>
        <p:spPr>
          <a:xfrm>
            <a:off x="5580184" y="3697935"/>
            <a:ext cx="2011680" cy="369332"/>
          </a:xfrm>
          <a:prstGeom prst="rect">
            <a:avLst/>
          </a:prstGeom>
          <a:solidFill>
            <a:srgbClr val="00CC66"/>
          </a:solidFill>
          <a:ln>
            <a:noFill/>
          </a:ln>
          <a:effectLst/>
          <a:scene3d>
            <a:camera prst="orthographicFront">
              <a:rot lat="0" lon="0" rev="0"/>
            </a:camera>
            <a:lightRig rig="contrasting" dir="t">
              <a:rot lat="0" lon="0" rev="7800000"/>
            </a:lightRig>
          </a:scene3d>
          <a:sp3d>
            <a:bevelT w="139700" h="139700"/>
          </a:sp3d>
        </p:spPr>
        <p:style>
          <a:lnRef idx="1">
            <a:schemeClr val="accent1"/>
          </a:lnRef>
          <a:fillRef idx="3">
            <a:schemeClr val="accent1"/>
          </a:fillRef>
          <a:effectRef idx="2">
            <a:schemeClr val="accent1"/>
          </a:effectRef>
          <a:fontRef idx="minor">
            <a:schemeClr val="lt1"/>
          </a:fontRef>
        </p:style>
        <p:txBody>
          <a:bodyPr wrap="square">
            <a:spAutoFit/>
          </a:bodyPr>
          <a:lstStyle/>
          <a:p>
            <a:pPr algn="ctr" defTabSz="457200">
              <a:buClrTx/>
              <a:buFontTx/>
              <a:buNone/>
            </a:pPr>
            <a:r>
              <a:rPr lang="en-US" sz="1800" b="1" kern="1200" dirty="0">
                <a:solidFill>
                  <a:prstClr val="black"/>
                </a:solidFill>
                <a:effectLst>
                  <a:outerShdw blurRad="38100" dist="38100" dir="2700000" algn="tl">
                    <a:srgbClr val="000000">
                      <a:alpha val="43137"/>
                    </a:srgbClr>
                  </a:outerShdw>
                </a:effectLst>
                <a:latin typeface="Arial Black" panose="020B0A04020102020204" pitchFamily="34" charset="0"/>
              </a:rPr>
              <a:t>(MOC)</a:t>
            </a:r>
          </a:p>
        </p:txBody>
      </p:sp>
      <p:cxnSp>
        <p:nvCxnSpPr>
          <p:cNvPr id="26" name="Straight Arrow Connector 25">
            <a:extLst>
              <a:ext uri="{FF2B5EF4-FFF2-40B4-BE49-F238E27FC236}">
                <a16:creationId xmlns:a16="http://schemas.microsoft.com/office/drawing/2014/main" xmlns="" id="{F8233022-7DFC-4CD1-93EC-BBD666A5A4BA}"/>
              </a:ext>
            </a:extLst>
          </p:cNvPr>
          <p:cNvCxnSpPr>
            <a:cxnSpLocks/>
          </p:cNvCxnSpPr>
          <p:nvPr/>
        </p:nvCxnSpPr>
        <p:spPr>
          <a:xfrm>
            <a:off x="3655939" y="4793597"/>
            <a:ext cx="1438913" cy="0"/>
          </a:xfrm>
          <a:prstGeom prst="straightConnector1">
            <a:avLst/>
          </a:prstGeom>
          <a:ln>
            <a:solidFill>
              <a:schemeClr val="bg1">
                <a:lumMod val="6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xmlns="" id="{D33CE46D-276D-446B-8376-409D666A9EA4}"/>
              </a:ext>
            </a:extLst>
          </p:cNvPr>
          <p:cNvSpPr txBox="1"/>
          <p:nvPr/>
        </p:nvSpPr>
        <p:spPr>
          <a:xfrm>
            <a:off x="5103102" y="4617629"/>
            <a:ext cx="2011680" cy="369332"/>
          </a:xfrm>
          <a:prstGeom prst="rect">
            <a:avLst/>
          </a:prstGeom>
          <a:solidFill>
            <a:schemeClr val="bg1">
              <a:lumMod val="65000"/>
            </a:schemeClr>
          </a:solidFill>
          <a:ln>
            <a:noFill/>
          </a:ln>
          <a:effectLst/>
          <a:scene3d>
            <a:camera prst="orthographicFront">
              <a:rot lat="0" lon="0" rev="0"/>
            </a:camera>
            <a:lightRig rig="contrasting" dir="t">
              <a:rot lat="0" lon="0" rev="7800000"/>
            </a:lightRig>
          </a:scene3d>
          <a:sp3d>
            <a:bevelT w="139700" h="139700"/>
          </a:sp3d>
        </p:spPr>
        <p:style>
          <a:lnRef idx="1">
            <a:schemeClr val="accent1"/>
          </a:lnRef>
          <a:fillRef idx="3">
            <a:schemeClr val="accent1"/>
          </a:fillRef>
          <a:effectRef idx="2">
            <a:schemeClr val="accent1"/>
          </a:effectRef>
          <a:fontRef idx="minor">
            <a:schemeClr val="lt1"/>
          </a:fontRef>
        </p:style>
        <p:txBody>
          <a:bodyPr wrap="square">
            <a:spAutoFit/>
          </a:bodyPr>
          <a:lstStyle/>
          <a:p>
            <a:pPr algn="ctr" defTabSz="457200">
              <a:buClrTx/>
              <a:buFontTx/>
              <a:buNone/>
            </a:pPr>
            <a:r>
              <a:rPr lang="en-US" sz="1800" b="1" kern="1200" dirty="0">
                <a:solidFill>
                  <a:prstClr val="black"/>
                </a:solidFill>
                <a:effectLst>
                  <a:outerShdw blurRad="38100" dist="38100" dir="2700000" algn="tl">
                    <a:srgbClr val="000000">
                      <a:alpha val="43137"/>
                    </a:srgbClr>
                  </a:outerShdw>
                </a:effectLst>
                <a:latin typeface="Arial Black" panose="020B0A04020102020204" pitchFamily="34" charset="0"/>
              </a:rPr>
              <a:t>(LOC)</a:t>
            </a:r>
          </a:p>
        </p:txBody>
      </p:sp>
      <p:sp>
        <p:nvSpPr>
          <p:cNvPr id="36" name="TextBox 35">
            <a:extLst>
              <a:ext uri="{FF2B5EF4-FFF2-40B4-BE49-F238E27FC236}">
                <a16:creationId xmlns:a16="http://schemas.microsoft.com/office/drawing/2014/main" xmlns="" id="{4D178ED9-2490-4976-BF69-93C1E60AE95E}"/>
              </a:ext>
            </a:extLst>
          </p:cNvPr>
          <p:cNvSpPr txBox="1"/>
          <p:nvPr/>
        </p:nvSpPr>
        <p:spPr>
          <a:xfrm>
            <a:off x="1056303" y="4459109"/>
            <a:ext cx="2683018" cy="661473"/>
          </a:xfrm>
          <a:prstGeom prst="rect">
            <a:avLst/>
          </a:prstGeom>
          <a:noFill/>
        </p:spPr>
        <p:txBody>
          <a:bodyPr wrap="square" rtlCol="0">
            <a:prstTxWarp prst="textArchUp">
              <a:avLst>
                <a:gd name="adj" fmla="val 11172289"/>
              </a:avLst>
            </a:prstTxWarp>
            <a:spAutoFit/>
          </a:bodyPr>
          <a:lstStyle/>
          <a:p>
            <a:pPr algn="ctr" defTabSz="457200">
              <a:buClrTx/>
              <a:buFontTx/>
              <a:buNone/>
            </a:pPr>
            <a:r>
              <a:rPr lang="en-US" sz="1600" kern="1200" dirty="0">
                <a:solidFill>
                  <a:prstClr val="white"/>
                </a:solidFill>
                <a:latin typeface="Arial Black" panose="020B0A04020102020204" pitchFamily="34" charset="0"/>
                <a:ea typeface="+mn-ea"/>
              </a:rPr>
              <a:t>DATA COLLECTED</a:t>
            </a:r>
            <a:endParaRPr lang="en-ZA" sz="1600" kern="1200" dirty="0">
              <a:solidFill>
                <a:prstClr val="white"/>
              </a:solidFill>
              <a:latin typeface="Arial Black" panose="020B0A04020102020204" pitchFamily="34" charset="0"/>
              <a:ea typeface="+mn-ea"/>
            </a:endParaRPr>
          </a:p>
        </p:txBody>
      </p:sp>
      <p:sp>
        <p:nvSpPr>
          <p:cNvPr id="38" name="TextBox 37">
            <a:extLst>
              <a:ext uri="{FF2B5EF4-FFF2-40B4-BE49-F238E27FC236}">
                <a16:creationId xmlns:a16="http://schemas.microsoft.com/office/drawing/2014/main" xmlns="" id="{D3BA45BB-004B-4F16-A86D-2615C15AA5AC}"/>
              </a:ext>
            </a:extLst>
          </p:cNvPr>
          <p:cNvSpPr txBox="1"/>
          <p:nvPr/>
        </p:nvSpPr>
        <p:spPr>
          <a:xfrm>
            <a:off x="1320646" y="3695914"/>
            <a:ext cx="2517151" cy="492820"/>
          </a:xfrm>
          <a:prstGeom prst="rect">
            <a:avLst/>
          </a:prstGeom>
          <a:noFill/>
        </p:spPr>
        <p:txBody>
          <a:bodyPr wrap="square" rtlCol="0">
            <a:prstTxWarp prst="textArchUp">
              <a:avLst>
                <a:gd name="adj" fmla="val 11699746"/>
              </a:avLst>
            </a:prstTxWarp>
            <a:spAutoFit/>
          </a:bodyPr>
          <a:lstStyle/>
          <a:p>
            <a:pPr algn="ctr" defTabSz="457200">
              <a:buClrTx/>
              <a:buFontTx/>
              <a:buNone/>
            </a:pPr>
            <a:r>
              <a:rPr lang="en-US" sz="2000" kern="1200" dirty="0">
                <a:solidFill>
                  <a:prstClr val="white"/>
                </a:solidFill>
                <a:latin typeface="Arial Black" panose="020B0A04020102020204" pitchFamily="34" charset="0"/>
                <a:ea typeface="+mn-ea"/>
              </a:rPr>
              <a:t>DATA CONSOLIDATION</a:t>
            </a:r>
          </a:p>
          <a:p>
            <a:pPr algn="ctr" defTabSz="457200">
              <a:buClrTx/>
              <a:buFontTx/>
              <a:buNone/>
            </a:pPr>
            <a:r>
              <a:rPr lang="en-US" sz="2000" kern="1200" dirty="0">
                <a:solidFill>
                  <a:prstClr val="white"/>
                </a:solidFill>
                <a:latin typeface="Arial Black" panose="020B0A04020102020204" pitchFamily="34" charset="0"/>
                <a:ea typeface="+mn-ea"/>
              </a:rPr>
              <a:t>&amp;</a:t>
            </a:r>
          </a:p>
          <a:p>
            <a:pPr algn="ctr" defTabSz="457200">
              <a:buClrTx/>
              <a:buFontTx/>
              <a:buNone/>
            </a:pPr>
            <a:r>
              <a:rPr lang="en-US" sz="2000" kern="1200" dirty="0">
                <a:solidFill>
                  <a:prstClr val="white"/>
                </a:solidFill>
                <a:latin typeface="Arial Black" panose="020B0A04020102020204" pitchFamily="34" charset="0"/>
                <a:ea typeface="+mn-ea"/>
              </a:rPr>
              <a:t> ANALYSIS</a:t>
            </a:r>
            <a:endParaRPr lang="en-ZA" sz="2000" kern="1200" dirty="0">
              <a:solidFill>
                <a:prstClr val="white"/>
              </a:solidFill>
              <a:latin typeface="Arial Black" panose="020B0A04020102020204" pitchFamily="34" charset="0"/>
              <a:ea typeface="+mn-ea"/>
            </a:endParaRPr>
          </a:p>
        </p:txBody>
      </p:sp>
      <p:sp>
        <p:nvSpPr>
          <p:cNvPr id="40" name="TextBox 39">
            <a:extLst>
              <a:ext uri="{FF2B5EF4-FFF2-40B4-BE49-F238E27FC236}">
                <a16:creationId xmlns:a16="http://schemas.microsoft.com/office/drawing/2014/main" xmlns="" id="{AD2756D6-B72F-44B6-AEE1-BECEAFDBCFC3}"/>
              </a:ext>
            </a:extLst>
          </p:cNvPr>
          <p:cNvSpPr txBox="1"/>
          <p:nvPr/>
        </p:nvSpPr>
        <p:spPr>
          <a:xfrm>
            <a:off x="174618" y="2821171"/>
            <a:ext cx="5362524" cy="2696084"/>
          </a:xfrm>
          <a:prstGeom prst="rect">
            <a:avLst/>
          </a:prstGeom>
          <a:noFill/>
        </p:spPr>
        <p:txBody>
          <a:bodyPr wrap="square" rtlCol="0">
            <a:prstTxWarp prst="textArchUp">
              <a:avLst>
                <a:gd name="adj" fmla="val 10440580"/>
              </a:avLst>
            </a:prstTxWarp>
            <a:spAutoFit/>
          </a:bodyPr>
          <a:lstStyle/>
          <a:p>
            <a:pPr algn="ctr" defTabSz="457200">
              <a:buClrTx/>
              <a:buFontTx/>
              <a:buNone/>
            </a:pPr>
            <a:r>
              <a:rPr lang="en-US" sz="1800" kern="1200" dirty="0">
                <a:solidFill>
                  <a:prstClr val="white"/>
                </a:solidFill>
                <a:latin typeface="Arial Black" panose="020B0A04020102020204" pitchFamily="34" charset="0"/>
                <a:ea typeface="+mn-ea"/>
              </a:rPr>
              <a:t>DATA ANALYSIS </a:t>
            </a:r>
          </a:p>
          <a:p>
            <a:pPr algn="ctr" defTabSz="457200">
              <a:buClrTx/>
              <a:buFontTx/>
              <a:buNone/>
            </a:pPr>
            <a:r>
              <a:rPr lang="en-US" sz="1800" kern="1200" dirty="0">
                <a:solidFill>
                  <a:prstClr val="white"/>
                </a:solidFill>
                <a:latin typeface="Arial Black" panose="020B0A04020102020204" pitchFamily="34" charset="0"/>
                <a:ea typeface="+mn-ea"/>
              </a:rPr>
              <a:t>&amp; </a:t>
            </a:r>
          </a:p>
          <a:p>
            <a:pPr algn="ctr" defTabSz="457200">
              <a:buClrTx/>
              <a:buFontTx/>
              <a:buNone/>
            </a:pPr>
            <a:r>
              <a:rPr lang="en-US" sz="1800" kern="1200" dirty="0">
                <a:solidFill>
                  <a:prstClr val="white"/>
                </a:solidFill>
                <a:latin typeface="Arial Black" panose="020B0A04020102020204" pitchFamily="34" charset="0"/>
                <a:ea typeface="+mn-ea"/>
              </a:rPr>
              <a:t>REPORTING</a:t>
            </a:r>
            <a:endParaRPr lang="en-ZA" sz="1800" kern="1200" dirty="0">
              <a:solidFill>
                <a:prstClr val="white"/>
              </a:solidFill>
              <a:latin typeface="Arial Black" panose="020B0A04020102020204" pitchFamily="34" charset="0"/>
              <a:ea typeface="+mn-ea"/>
            </a:endParaRPr>
          </a:p>
        </p:txBody>
      </p:sp>
      <p:sp>
        <p:nvSpPr>
          <p:cNvPr id="43" name="TextBox 42">
            <a:extLst>
              <a:ext uri="{FF2B5EF4-FFF2-40B4-BE49-F238E27FC236}">
                <a16:creationId xmlns:a16="http://schemas.microsoft.com/office/drawing/2014/main" xmlns="" id="{F3ADCE1B-9783-475F-9F6F-66DC0B22E781}"/>
              </a:ext>
            </a:extLst>
          </p:cNvPr>
          <p:cNvSpPr txBox="1"/>
          <p:nvPr/>
        </p:nvSpPr>
        <p:spPr>
          <a:xfrm>
            <a:off x="3655939" y="1041300"/>
            <a:ext cx="4587730" cy="923330"/>
          </a:xfrm>
          <a:prstGeom prst="rect">
            <a:avLst/>
          </a:prstGeom>
          <a:solidFill>
            <a:schemeClr val="bg2">
              <a:lumMod val="90000"/>
            </a:schemeClr>
          </a:solidFill>
          <a:ln>
            <a:noFill/>
          </a:ln>
          <a:effectLst/>
          <a:scene3d>
            <a:camera prst="orthographicFront">
              <a:rot lat="0" lon="0" rev="0"/>
            </a:camera>
            <a:lightRig rig="contrasting" dir="t">
              <a:rot lat="0" lon="0" rev="7800000"/>
            </a:lightRig>
          </a:scene3d>
          <a:sp3d>
            <a:bevelT w="139700" h="139700"/>
          </a:sp3d>
        </p:spPr>
        <p:txBody>
          <a:bodyPr wrap="square">
            <a:spAutoFit/>
          </a:bodyPr>
          <a:lstStyle/>
          <a:p>
            <a:pPr algn="r" defTabSz="457200">
              <a:buClrTx/>
              <a:buFontTx/>
              <a:buNone/>
            </a:pPr>
            <a:r>
              <a:rPr lang="en-US" sz="1800" kern="1200" dirty="0">
                <a:solidFill>
                  <a:schemeClr val="bg2">
                    <a:lumMod val="20000"/>
                    <a:lumOff val="80000"/>
                  </a:schemeClr>
                </a:solidFill>
                <a:latin typeface="Arial Black" panose="020B0A04020102020204" pitchFamily="34" charset="0"/>
                <a:ea typeface="+mn-ea"/>
              </a:rPr>
              <a:t>This flow chart seeks to indicate the teamwork on data collection, consolidation and analysis.</a:t>
            </a:r>
            <a:endParaRPr lang="en-ZA" sz="1800" kern="1200" dirty="0">
              <a:solidFill>
                <a:schemeClr val="bg2">
                  <a:lumMod val="20000"/>
                  <a:lumOff val="80000"/>
                </a:schemeClr>
              </a:solidFill>
              <a:latin typeface="Arial Black" panose="020B0A04020102020204" pitchFamily="34" charset="0"/>
              <a:ea typeface="+mn-ea"/>
            </a:endParaRPr>
          </a:p>
        </p:txBody>
      </p:sp>
    </p:spTree>
    <p:extLst>
      <p:ext uri="{BB962C8B-B14F-4D97-AF65-F5344CB8AC3E}">
        <p14:creationId xmlns:p14="http://schemas.microsoft.com/office/powerpoint/2010/main" val="571146618"/>
      </p:ext>
    </p:extLst>
  </p:cSld>
  <p:clrMapOvr>
    <a:overrideClrMapping bg1="lt1" tx1="dk1" bg2="dk2" tx2="lt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5"/>
          <p:cNvSpPr txBox="1">
            <a:spLocks noGrp="1"/>
          </p:cNvSpPr>
          <p:nvPr>
            <p:ph type="title"/>
          </p:nvPr>
        </p:nvSpPr>
        <p:spPr>
          <a:xfrm>
            <a:off x="927100" y="348342"/>
            <a:ext cx="7759700" cy="914401"/>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3200"/>
              <a:buFont typeface="Calibri"/>
              <a:buNone/>
            </a:pPr>
            <a:r>
              <a:rPr lang="en-ZA" sz="3200" b="1" dirty="0">
                <a:solidFill>
                  <a:schemeClr val="lt1"/>
                </a:solidFill>
                <a:latin typeface="Calibri"/>
                <a:ea typeface="Calibri"/>
                <a:cs typeface="Calibri"/>
                <a:sym typeface="Calibri"/>
              </a:rPr>
              <a:t/>
            </a:r>
            <a:br>
              <a:rPr lang="en-ZA" sz="3200" b="1" dirty="0">
                <a:solidFill>
                  <a:schemeClr val="lt1"/>
                </a:solidFill>
                <a:latin typeface="Calibri"/>
                <a:ea typeface="Calibri"/>
                <a:cs typeface="Calibri"/>
                <a:sym typeface="Calibri"/>
              </a:rPr>
            </a:br>
            <a:r>
              <a:rPr lang="en-ZA" sz="3200" b="1" dirty="0" smtClean="0">
                <a:solidFill>
                  <a:schemeClr val="lt1"/>
                </a:solidFill>
              </a:rPr>
              <a:t>RESOURCING OF THE DCS OPERATION CENTRES</a:t>
            </a:r>
            <a:r>
              <a:rPr lang="en-ZA" sz="3200" dirty="0">
                <a:solidFill>
                  <a:schemeClr val="lt1"/>
                </a:solidFill>
                <a:latin typeface="Calibri"/>
                <a:ea typeface="Calibri"/>
                <a:cs typeface="Calibri"/>
                <a:sym typeface="Calibri"/>
              </a:rPr>
              <a:t/>
            </a:r>
            <a:br>
              <a:rPr lang="en-ZA" sz="3200" dirty="0">
                <a:solidFill>
                  <a:schemeClr val="lt1"/>
                </a:solidFill>
                <a:latin typeface="Calibri"/>
                <a:ea typeface="Calibri"/>
                <a:cs typeface="Calibri"/>
                <a:sym typeface="Calibri"/>
              </a:rPr>
            </a:br>
            <a:endParaRPr sz="3200" dirty="0"/>
          </a:p>
        </p:txBody>
      </p:sp>
      <p:sp>
        <p:nvSpPr>
          <p:cNvPr id="103" name="Google Shape;103;p15"/>
          <p:cNvSpPr txBox="1">
            <a:spLocks noGrp="1"/>
          </p:cNvSpPr>
          <p:nvPr>
            <p:ph idx="1"/>
          </p:nvPr>
        </p:nvSpPr>
        <p:spPr>
          <a:xfrm>
            <a:off x="762000" y="1439694"/>
            <a:ext cx="7924800" cy="5103981"/>
          </a:xfrm>
          <a:prstGeom prst="rect">
            <a:avLst/>
          </a:prstGeom>
          <a:noFill/>
          <a:ln>
            <a:noFill/>
          </a:ln>
        </p:spPr>
        <p:txBody>
          <a:bodyPr spcFirstLastPara="1" wrap="square" lIns="91425" tIns="45700" rIns="91425" bIns="45700" anchor="t" anchorCtr="0">
            <a:noAutofit/>
          </a:bodyPr>
          <a:lstStyle/>
          <a:p>
            <a:pPr marL="0" lvl="0" indent="0">
              <a:spcBef>
                <a:spcPts val="0"/>
              </a:spcBef>
              <a:buClrTx/>
              <a:buSzPct val="115000"/>
              <a:buNone/>
            </a:pPr>
            <a:r>
              <a:rPr lang="en-ZA" sz="2800" b="1" dirty="0" smtClean="0">
                <a:solidFill>
                  <a:srgbClr val="000000"/>
                </a:solidFill>
              </a:rPr>
              <a:t>Key roles at the NOC:</a:t>
            </a:r>
            <a:endParaRPr lang="en-ZA" dirty="0" smtClean="0"/>
          </a:p>
          <a:p>
            <a:pPr marL="457200" lvl="1" algn="just">
              <a:buFont typeface="Arial" pitchFamily="34" charset="0"/>
              <a:buChar char="•"/>
            </a:pPr>
            <a:r>
              <a:rPr lang="en-ZA" dirty="0" smtClean="0"/>
              <a:t>Management of Staff</a:t>
            </a:r>
          </a:p>
          <a:p>
            <a:pPr marL="457200" lvl="1" algn="just">
              <a:buFont typeface="Arial" pitchFamily="34" charset="0"/>
              <a:buChar char="•"/>
            </a:pPr>
            <a:r>
              <a:rPr lang="en-ZA" dirty="0" smtClean="0"/>
              <a:t>Management of Incidents </a:t>
            </a:r>
            <a:endParaRPr lang="en-ZA" dirty="0"/>
          </a:p>
          <a:p>
            <a:pPr marL="457200" lvl="1" algn="just">
              <a:buFont typeface="Arial" pitchFamily="34" charset="0"/>
              <a:buChar char="•"/>
            </a:pPr>
            <a:r>
              <a:rPr lang="en-ZA" dirty="0" smtClean="0"/>
              <a:t>Management of  Facilities</a:t>
            </a:r>
            <a:endParaRPr lang="en-ZA" dirty="0"/>
          </a:p>
          <a:p>
            <a:pPr marL="457200" lvl="1" algn="just">
              <a:buFont typeface="Arial" pitchFamily="34" charset="0"/>
              <a:buChar char="•"/>
            </a:pPr>
            <a:r>
              <a:rPr lang="en-ZA" dirty="0" smtClean="0"/>
              <a:t>Public Communication </a:t>
            </a:r>
            <a:endParaRPr lang="en-ZA" dirty="0"/>
          </a:p>
          <a:p>
            <a:pPr marL="114300" lvl="1" indent="0" algn="just">
              <a:buNone/>
            </a:pPr>
            <a:r>
              <a:rPr lang="en-ZA" b="1" dirty="0" smtClean="0"/>
              <a:t>Key role at the MOC:</a:t>
            </a:r>
            <a:endParaRPr lang="en-ZA" b="1" dirty="0"/>
          </a:p>
          <a:p>
            <a:pPr marL="457200" lvl="1" algn="just">
              <a:buFont typeface="Arial" pitchFamily="34" charset="0"/>
              <a:buChar char="•"/>
            </a:pPr>
            <a:r>
              <a:rPr lang="en-ZA" dirty="0" smtClean="0"/>
              <a:t>Management of Incidents</a:t>
            </a:r>
            <a:endParaRPr lang="en-ZA" dirty="0"/>
          </a:p>
          <a:p>
            <a:pPr marL="114300" lvl="1" indent="0" algn="just">
              <a:buNone/>
            </a:pPr>
            <a:r>
              <a:rPr lang="en-ZA" b="1" dirty="0" smtClean="0"/>
              <a:t>Key role at the LOC:</a:t>
            </a:r>
          </a:p>
          <a:p>
            <a:pPr marL="571500" lvl="1" indent="-457200" algn="just">
              <a:buFont typeface="Arial" pitchFamily="34" charset="0"/>
              <a:buChar char="•"/>
            </a:pPr>
            <a:r>
              <a:rPr lang="en-ZA" dirty="0" smtClean="0"/>
              <a:t>Collation of data </a:t>
            </a:r>
            <a:endParaRPr lang="en-ZA" dirty="0"/>
          </a:p>
          <a:p>
            <a:pPr marL="114300" lvl="1" indent="0" algn="just">
              <a:buNone/>
            </a:pPr>
            <a:endParaRPr lang="en-ZA" sz="2400" dirty="0"/>
          </a:p>
        </p:txBody>
      </p:sp>
      <p:sp>
        <p:nvSpPr>
          <p:cNvPr id="2" name="Slide Number Placeholder 1"/>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ZA" sz="1400" smtClean="0"/>
              <a:t>22</a:t>
            </a:fld>
            <a:endParaRPr lang="en-ZA" sz="1400" dirty="0"/>
          </a:p>
        </p:txBody>
      </p:sp>
      <p:pic>
        <p:nvPicPr>
          <p:cNvPr id="104" name="Google Shape;104;p15"/>
          <p:cNvPicPr preferRelativeResize="0"/>
          <p:nvPr/>
        </p:nvPicPr>
        <p:blipFill rotWithShape="1">
          <a:blip r:embed="rId3">
            <a:alphaModFix/>
          </a:blip>
          <a:srcRect/>
          <a:stretch/>
        </p:blipFill>
        <p:spPr>
          <a:xfrm>
            <a:off x="0" y="0"/>
            <a:ext cx="927100" cy="1155700"/>
          </a:xfrm>
          <a:prstGeom prst="rect">
            <a:avLst/>
          </a:prstGeom>
          <a:noFill/>
          <a:ln>
            <a:noFill/>
          </a:ln>
        </p:spPr>
      </p:pic>
    </p:spTree>
    <p:extLst>
      <p:ext uri="{BB962C8B-B14F-4D97-AF65-F5344CB8AC3E}">
        <p14:creationId xmlns:p14="http://schemas.microsoft.com/office/powerpoint/2010/main" val="20750333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5"/>
          <p:cNvSpPr txBox="1">
            <a:spLocks noGrp="1"/>
          </p:cNvSpPr>
          <p:nvPr>
            <p:ph type="title"/>
          </p:nvPr>
        </p:nvSpPr>
        <p:spPr>
          <a:xfrm>
            <a:off x="927100" y="348342"/>
            <a:ext cx="7759700" cy="914401"/>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3200"/>
              <a:buFont typeface="Calibri"/>
              <a:buNone/>
            </a:pPr>
            <a:r>
              <a:rPr lang="en-ZA" sz="3200" b="1" dirty="0" smtClean="0">
                <a:solidFill>
                  <a:schemeClr val="lt1"/>
                </a:solidFill>
                <a:latin typeface="Calibri"/>
                <a:ea typeface="Calibri"/>
                <a:cs typeface="Calibri"/>
                <a:sym typeface="Calibri"/>
              </a:rPr>
              <a:t/>
            </a:r>
            <a:br>
              <a:rPr lang="en-ZA" sz="3200" b="1" dirty="0" smtClean="0">
                <a:solidFill>
                  <a:schemeClr val="lt1"/>
                </a:solidFill>
                <a:latin typeface="Calibri"/>
                <a:ea typeface="Calibri"/>
                <a:cs typeface="Calibri"/>
                <a:sym typeface="Calibri"/>
              </a:rPr>
            </a:br>
            <a:r>
              <a:rPr lang="en-ZA" sz="3200" b="1" dirty="0" smtClean="0">
                <a:solidFill>
                  <a:schemeClr val="lt1"/>
                </a:solidFill>
              </a:rPr>
              <a:t>RESOURCING OF THE DCS OPERATION CENTRES</a:t>
            </a:r>
            <a:r>
              <a:rPr lang="en-ZA" sz="3200" dirty="0" smtClean="0">
                <a:solidFill>
                  <a:schemeClr val="lt1"/>
                </a:solidFill>
                <a:latin typeface="Calibri"/>
                <a:ea typeface="Calibri"/>
                <a:cs typeface="Calibri"/>
                <a:sym typeface="Calibri"/>
              </a:rPr>
              <a:t/>
            </a:r>
            <a:br>
              <a:rPr lang="en-ZA" sz="3200" dirty="0" smtClean="0">
                <a:solidFill>
                  <a:schemeClr val="lt1"/>
                </a:solidFill>
                <a:latin typeface="Calibri"/>
                <a:ea typeface="Calibri"/>
                <a:cs typeface="Calibri"/>
                <a:sym typeface="Calibri"/>
              </a:rPr>
            </a:br>
            <a:endParaRPr sz="3200" dirty="0"/>
          </a:p>
        </p:txBody>
      </p:sp>
      <p:sp>
        <p:nvSpPr>
          <p:cNvPr id="103" name="Google Shape;103;p15"/>
          <p:cNvSpPr txBox="1">
            <a:spLocks noGrp="1"/>
          </p:cNvSpPr>
          <p:nvPr>
            <p:ph idx="1"/>
          </p:nvPr>
        </p:nvSpPr>
        <p:spPr>
          <a:xfrm>
            <a:off x="762000" y="1439694"/>
            <a:ext cx="7924800" cy="5103981"/>
          </a:xfrm>
          <a:prstGeom prst="rect">
            <a:avLst/>
          </a:prstGeom>
          <a:noFill/>
          <a:ln>
            <a:noFill/>
          </a:ln>
        </p:spPr>
        <p:txBody>
          <a:bodyPr spcFirstLastPara="1" wrap="square" lIns="91425" tIns="45700" rIns="91425" bIns="45700" anchor="t" anchorCtr="0">
            <a:noAutofit/>
          </a:bodyPr>
          <a:lstStyle/>
          <a:p>
            <a:pPr marL="114300" indent="0" algn="just">
              <a:buNone/>
            </a:pPr>
            <a:r>
              <a:rPr lang="en-ZA" sz="2400" dirty="0"/>
              <a:t>A comprehensive Resource Plan should be developed to determine the quantities and quality of resources required to enable the </a:t>
            </a:r>
            <a:r>
              <a:rPr lang="en-ZA" sz="2400" dirty="0" smtClean="0"/>
              <a:t>Operation </a:t>
            </a:r>
            <a:r>
              <a:rPr lang="en-ZA" sz="2400" dirty="0"/>
              <a:t>Centres to function optimally according to their respective </a:t>
            </a:r>
            <a:r>
              <a:rPr lang="en-ZA" sz="2400" dirty="0" smtClean="0"/>
              <a:t>levels:</a:t>
            </a:r>
          </a:p>
          <a:p>
            <a:pPr>
              <a:buFont typeface="Arial" pitchFamily="34" charset="0"/>
              <a:buChar char="•"/>
            </a:pPr>
            <a:r>
              <a:rPr lang="en-ZA" sz="2400" b="1" u="sng" dirty="0" smtClean="0"/>
              <a:t>Short term</a:t>
            </a:r>
            <a:r>
              <a:rPr lang="en-ZA" sz="2400" dirty="0" smtClean="0"/>
              <a:t>: </a:t>
            </a:r>
            <a:r>
              <a:rPr lang="en-ZA" sz="2400" b="1" i="1" dirty="0" smtClean="0"/>
              <a:t>human resources and information technology systems;</a:t>
            </a:r>
          </a:p>
          <a:p>
            <a:pPr>
              <a:buFont typeface="Arial" pitchFamily="34" charset="0"/>
              <a:buChar char="•"/>
            </a:pPr>
            <a:r>
              <a:rPr lang="en-ZA" sz="2400" b="1" u="sng" dirty="0" smtClean="0"/>
              <a:t>Medium term</a:t>
            </a:r>
            <a:r>
              <a:rPr lang="en-ZA" sz="2400" b="1" i="1" u="sng" dirty="0" smtClean="0"/>
              <a:t>: </a:t>
            </a:r>
            <a:r>
              <a:rPr lang="en-ZA" sz="2400" b="1" i="1" dirty="0" smtClean="0"/>
              <a:t>work study to determine structures required at the MOC and LOC levels;</a:t>
            </a:r>
          </a:p>
          <a:p>
            <a:pPr>
              <a:buFont typeface="Arial" pitchFamily="34" charset="0"/>
              <a:buChar char="•"/>
            </a:pPr>
            <a:r>
              <a:rPr lang="en-ZA" sz="2400" b="1" u="sng" dirty="0" smtClean="0"/>
              <a:t>Long term</a:t>
            </a:r>
            <a:r>
              <a:rPr lang="en-ZA" sz="2400" b="1" i="1" u="sng" dirty="0" smtClean="0"/>
              <a:t>: </a:t>
            </a:r>
            <a:r>
              <a:rPr lang="en-ZA" sz="2400" b="1" i="1" dirty="0" smtClean="0"/>
              <a:t>Implementation of the Comprehensive Resource Plan</a:t>
            </a:r>
            <a:endParaRPr lang="en-ZA" sz="2400" b="1" i="1" dirty="0"/>
          </a:p>
        </p:txBody>
      </p:sp>
      <p:sp>
        <p:nvSpPr>
          <p:cNvPr id="2" name="Slide Number Placeholder 1"/>
          <p:cNvSpPr>
            <a:spLocks noGrp="1"/>
          </p:cNvSpPr>
          <p:nvPr>
            <p:ph type="sldNum" sz="quarter" idx="12"/>
          </p:nvPr>
        </p:nvSpPr>
        <p:spPr/>
        <p:txBody>
          <a:bodyPr/>
          <a:lstStyle/>
          <a:p>
            <a:fld id="{00000000-1234-1234-1234-123412341234}" type="slidenum">
              <a:rPr lang="en-ZA" sz="1400" smtClean="0"/>
              <a:pPr/>
              <a:t>23</a:t>
            </a:fld>
            <a:endParaRPr lang="en-ZA" sz="1400" dirty="0"/>
          </a:p>
        </p:txBody>
      </p:sp>
      <p:pic>
        <p:nvPicPr>
          <p:cNvPr id="104" name="Google Shape;104;p15"/>
          <p:cNvPicPr preferRelativeResize="0"/>
          <p:nvPr/>
        </p:nvPicPr>
        <p:blipFill rotWithShape="1">
          <a:blip r:embed="rId3">
            <a:alphaModFix/>
          </a:blip>
          <a:srcRect/>
          <a:stretch/>
        </p:blipFill>
        <p:spPr>
          <a:xfrm>
            <a:off x="0" y="0"/>
            <a:ext cx="927100" cy="1155700"/>
          </a:xfrm>
          <a:prstGeom prst="rect">
            <a:avLst/>
          </a:prstGeom>
          <a:noFill/>
          <a:ln>
            <a:noFill/>
          </a:ln>
        </p:spPr>
      </p:pic>
    </p:spTree>
    <p:extLst>
      <p:ext uri="{BB962C8B-B14F-4D97-AF65-F5344CB8AC3E}">
        <p14:creationId xmlns:p14="http://schemas.microsoft.com/office/powerpoint/2010/main" val="1111846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xmlns="" id="{E95C0F0C-1035-4FB3-8C65-02DC29B614C0}"/>
              </a:ext>
            </a:extLst>
          </p:cNvPr>
          <p:cNvGrpSpPr/>
          <p:nvPr/>
        </p:nvGrpSpPr>
        <p:grpSpPr>
          <a:xfrm>
            <a:off x="3711287" y="1355005"/>
            <a:ext cx="1752600" cy="1747838"/>
            <a:chOff x="4930775" y="1601788"/>
            <a:chExt cx="2336800" cy="2330450"/>
          </a:xfrm>
          <a:effectLst>
            <a:outerShdw blurRad="38100" dist="25400" dir="5400000" algn="ctr" rotWithShape="0">
              <a:srgbClr val="000000">
                <a:alpha val="20000"/>
              </a:srgbClr>
            </a:outerShdw>
          </a:effectLst>
        </p:grpSpPr>
        <p:sp>
          <p:nvSpPr>
            <p:cNvPr id="17" name="Freeform 5">
              <a:extLst>
                <a:ext uri="{FF2B5EF4-FFF2-40B4-BE49-F238E27FC236}">
                  <a16:creationId xmlns:a16="http://schemas.microsoft.com/office/drawing/2014/main" xmlns="" id="{EAE96FA9-B4EA-41E9-B65A-8DC057DBB6A1}"/>
                </a:ext>
              </a:extLst>
            </p:cNvPr>
            <p:cNvSpPr>
              <a:spLocks/>
            </p:cNvSpPr>
            <p:nvPr/>
          </p:nvSpPr>
          <p:spPr bwMode="auto">
            <a:xfrm>
              <a:off x="6183313" y="3249613"/>
              <a:ext cx="884238" cy="682625"/>
            </a:xfrm>
            <a:custGeom>
              <a:avLst/>
              <a:gdLst>
                <a:gd name="T0" fmla="*/ 93 w 141"/>
                <a:gd name="T1" fmla="*/ 0 h 109"/>
                <a:gd name="T2" fmla="*/ 141 w 141"/>
                <a:gd name="T3" fmla="*/ 28 h 109"/>
                <a:gd name="T4" fmla="*/ 0 w 141"/>
                <a:gd name="T5" fmla="*/ 109 h 109"/>
                <a:gd name="T6" fmla="*/ 0 w 141"/>
                <a:gd name="T7" fmla="*/ 54 h 109"/>
                <a:gd name="T8" fmla="*/ 93 w 141"/>
                <a:gd name="T9" fmla="*/ 0 h 109"/>
              </a:gdLst>
              <a:ahLst/>
              <a:cxnLst>
                <a:cxn ang="0">
                  <a:pos x="T0" y="T1"/>
                </a:cxn>
                <a:cxn ang="0">
                  <a:pos x="T2" y="T3"/>
                </a:cxn>
                <a:cxn ang="0">
                  <a:pos x="T4" y="T5"/>
                </a:cxn>
                <a:cxn ang="0">
                  <a:pos x="T6" y="T7"/>
                </a:cxn>
                <a:cxn ang="0">
                  <a:pos x="T8" y="T9"/>
                </a:cxn>
              </a:cxnLst>
              <a:rect l="0" t="0" r="r" b="b"/>
              <a:pathLst>
                <a:path w="141" h="109">
                  <a:moveTo>
                    <a:pt x="93" y="0"/>
                  </a:moveTo>
                  <a:cubicBezTo>
                    <a:pt x="141" y="28"/>
                    <a:pt x="141" y="28"/>
                    <a:pt x="141" y="28"/>
                  </a:cubicBezTo>
                  <a:cubicBezTo>
                    <a:pt x="110" y="74"/>
                    <a:pt x="59" y="105"/>
                    <a:pt x="0" y="109"/>
                  </a:cubicBezTo>
                  <a:cubicBezTo>
                    <a:pt x="0" y="54"/>
                    <a:pt x="0" y="54"/>
                    <a:pt x="0" y="54"/>
                  </a:cubicBezTo>
                  <a:cubicBezTo>
                    <a:pt x="38" y="50"/>
                    <a:pt x="72" y="30"/>
                    <a:pt x="93" y="0"/>
                  </a:cubicBezTo>
                  <a:close/>
                </a:path>
              </a:pathLst>
            </a:custGeom>
            <a:solidFill>
              <a:srgbClr val="46B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19" name="Freeform 6">
              <a:extLst>
                <a:ext uri="{FF2B5EF4-FFF2-40B4-BE49-F238E27FC236}">
                  <a16:creationId xmlns:a16="http://schemas.microsoft.com/office/drawing/2014/main" xmlns="" id="{B8ABC262-C937-48D6-B49A-7EE19CCDE921}"/>
                </a:ext>
              </a:extLst>
            </p:cNvPr>
            <p:cNvSpPr>
              <a:spLocks/>
            </p:cNvSpPr>
            <p:nvPr/>
          </p:nvSpPr>
          <p:spPr bwMode="auto">
            <a:xfrm>
              <a:off x="6183313" y="1601788"/>
              <a:ext cx="884238" cy="682625"/>
            </a:xfrm>
            <a:custGeom>
              <a:avLst/>
              <a:gdLst>
                <a:gd name="T0" fmla="*/ 0 w 141"/>
                <a:gd name="T1" fmla="*/ 55 h 109"/>
                <a:gd name="T2" fmla="*/ 0 w 141"/>
                <a:gd name="T3" fmla="*/ 0 h 109"/>
                <a:gd name="T4" fmla="*/ 141 w 141"/>
                <a:gd name="T5" fmla="*/ 82 h 109"/>
                <a:gd name="T6" fmla="*/ 93 w 141"/>
                <a:gd name="T7" fmla="*/ 109 h 109"/>
                <a:gd name="T8" fmla="*/ 0 w 141"/>
                <a:gd name="T9" fmla="*/ 55 h 109"/>
              </a:gdLst>
              <a:ahLst/>
              <a:cxnLst>
                <a:cxn ang="0">
                  <a:pos x="T0" y="T1"/>
                </a:cxn>
                <a:cxn ang="0">
                  <a:pos x="T2" y="T3"/>
                </a:cxn>
                <a:cxn ang="0">
                  <a:pos x="T4" y="T5"/>
                </a:cxn>
                <a:cxn ang="0">
                  <a:pos x="T6" y="T7"/>
                </a:cxn>
                <a:cxn ang="0">
                  <a:pos x="T8" y="T9"/>
                </a:cxn>
              </a:cxnLst>
              <a:rect l="0" t="0" r="r" b="b"/>
              <a:pathLst>
                <a:path w="141" h="109">
                  <a:moveTo>
                    <a:pt x="0" y="55"/>
                  </a:moveTo>
                  <a:cubicBezTo>
                    <a:pt x="0" y="0"/>
                    <a:pt x="0" y="0"/>
                    <a:pt x="0" y="0"/>
                  </a:cubicBezTo>
                  <a:cubicBezTo>
                    <a:pt x="59" y="4"/>
                    <a:pt x="110" y="36"/>
                    <a:pt x="141" y="82"/>
                  </a:cubicBezTo>
                  <a:cubicBezTo>
                    <a:pt x="93" y="109"/>
                    <a:pt x="93" y="109"/>
                    <a:pt x="93" y="109"/>
                  </a:cubicBezTo>
                  <a:cubicBezTo>
                    <a:pt x="72" y="79"/>
                    <a:pt x="38" y="59"/>
                    <a:pt x="0" y="55"/>
                  </a:cubicBezTo>
                  <a:close/>
                </a:path>
              </a:pathLst>
            </a:custGeom>
            <a:solidFill>
              <a:srgbClr val="FEA3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20" name="Freeform 7">
              <a:extLst>
                <a:ext uri="{FF2B5EF4-FFF2-40B4-BE49-F238E27FC236}">
                  <a16:creationId xmlns:a16="http://schemas.microsoft.com/office/drawing/2014/main" xmlns="" id="{67C4EC33-848B-4C13-ABBE-8306925C73BD}"/>
                </a:ext>
              </a:extLst>
            </p:cNvPr>
            <p:cNvSpPr>
              <a:spLocks/>
            </p:cNvSpPr>
            <p:nvPr/>
          </p:nvSpPr>
          <p:spPr bwMode="auto">
            <a:xfrm>
              <a:off x="4930775" y="2259013"/>
              <a:ext cx="412750" cy="1020763"/>
            </a:xfrm>
            <a:custGeom>
              <a:avLst/>
              <a:gdLst>
                <a:gd name="T0" fmla="*/ 55 w 66"/>
                <a:gd name="T1" fmla="*/ 81 h 163"/>
                <a:gd name="T2" fmla="*/ 66 w 66"/>
                <a:gd name="T3" fmla="*/ 135 h 163"/>
                <a:gd name="T4" fmla="*/ 19 w 66"/>
                <a:gd name="T5" fmla="*/ 163 h 163"/>
                <a:gd name="T6" fmla="*/ 0 w 66"/>
                <a:gd name="T7" fmla="*/ 81 h 163"/>
                <a:gd name="T8" fmla="*/ 19 w 66"/>
                <a:gd name="T9" fmla="*/ 0 h 163"/>
                <a:gd name="T10" fmla="*/ 66 w 66"/>
                <a:gd name="T11" fmla="*/ 27 h 163"/>
                <a:gd name="T12" fmla="*/ 55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55" y="81"/>
                  </a:moveTo>
                  <a:cubicBezTo>
                    <a:pt x="55" y="100"/>
                    <a:pt x="59" y="119"/>
                    <a:pt x="66" y="135"/>
                  </a:cubicBezTo>
                  <a:cubicBezTo>
                    <a:pt x="19" y="163"/>
                    <a:pt x="19" y="163"/>
                    <a:pt x="19" y="163"/>
                  </a:cubicBezTo>
                  <a:cubicBezTo>
                    <a:pt x="7" y="138"/>
                    <a:pt x="0" y="110"/>
                    <a:pt x="0" y="81"/>
                  </a:cubicBezTo>
                  <a:cubicBezTo>
                    <a:pt x="0" y="52"/>
                    <a:pt x="7" y="24"/>
                    <a:pt x="19" y="0"/>
                  </a:cubicBezTo>
                  <a:cubicBezTo>
                    <a:pt x="66" y="27"/>
                    <a:pt x="66" y="27"/>
                    <a:pt x="66" y="27"/>
                  </a:cubicBezTo>
                  <a:cubicBezTo>
                    <a:pt x="59" y="44"/>
                    <a:pt x="55" y="62"/>
                    <a:pt x="55" y="81"/>
                  </a:cubicBezTo>
                  <a:close/>
                </a:path>
              </a:pathLst>
            </a:custGeom>
            <a:solidFill>
              <a:srgbClr val="016A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22" name="Freeform 8">
              <a:extLst>
                <a:ext uri="{FF2B5EF4-FFF2-40B4-BE49-F238E27FC236}">
                  <a16:creationId xmlns:a16="http://schemas.microsoft.com/office/drawing/2014/main" xmlns="" id="{F6D51924-9341-47C2-84F6-A3FA16A8F2D9}"/>
                </a:ext>
              </a:extLst>
            </p:cNvPr>
            <p:cNvSpPr>
              <a:spLocks/>
            </p:cNvSpPr>
            <p:nvPr/>
          </p:nvSpPr>
          <p:spPr bwMode="auto">
            <a:xfrm>
              <a:off x="5130800" y="1601788"/>
              <a:ext cx="884238" cy="682625"/>
            </a:xfrm>
            <a:custGeom>
              <a:avLst/>
              <a:gdLst>
                <a:gd name="T0" fmla="*/ 48 w 141"/>
                <a:gd name="T1" fmla="*/ 109 h 109"/>
                <a:gd name="T2" fmla="*/ 0 w 141"/>
                <a:gd name="T3" fmla="*/ 82 h 109"/>
                <a:gd name="T4" fmla="*/ 141 w 141"/>
                <a:gd name="T5" fmla="*/ 0 h 109"/>
                <a:gd name="T6" fmla="*/ 141 w 141"/>
                <a:gd name="T7" fmla="*/ 55 h 109"/>
                <a:gd name="T8" fmla="*/ 48 w 141"/>
                <a:gd name="T9" fmla="*/ 109 h 109"/>
              </a:gdLst>
              <a:ahLst/>
              <a:cxnLst>
                <a:cxn ang="0">
                  <a:pos x="T0" y="T1"/>
                </a:cxn>
                <a:cxn ang="0">
                  <a:pos x="T2" y="T3"/>
                </a:cxn>
                <a:cxn ang="0">
                  <a:pos x="T4" y="T5"/>
                </a:cxn>
                <a:cxn ang="0">
                  <a:pos x="T6" y="T7"/>
                </a:cxn>
                <a:cxn ang="0">
                  <a:pos x="T8" y="T9"/>
                </a:cxn>
              </a:cxnLst>
              <a:rect l="0" t="0" r="r" b="b"/>
              <a:pathLst>
                <a:path w="141" h="109">
                  <a:moveTo>
                    <a:pt x="48" y="109"/>
                  </a:moveTo>
                  <a:cubicBezTo>
                    <a:pt x="0" y="82"/>
                    <a:pt x="0" y="82"/>
                    <a:pt x="0" y="82"/>
                  </a:cubicBezTo>
                  <a:cubicBezTo>
                    <a:pt x="31" y="36"/>
                    <a:pt x="82" y="4"/>
                    <a:pt x="141" y="0"/>
                  </a:cubicBezTo>
                  <a:cubicBezTo>
                    <a:pt x="141" y="55"/>
                    <a:pt x="141" y="55"/>
                    <a:pt x="141" y="55"/>
                  </a:cubicBezTo>
                  <a:cubicBezTo>
                    <a:pt x="103" y="59"/>
                    <a:pt x="69" y="79"/>
                    <a:pt x="48" y="109"/>
                  </a:cubicBezTo>
                  <a:close/>
                </a:path>
              </a:pathLst>
            </a:custGeom>
            <a:solidFill>
              <a:srgbClr val="46B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23" name="Freeform 9">
              <a:extLst>
                <a:ext uri="{FF2B5EF4-FFF2-40B4-BE49-F238E27FC236}">
                  <a16:creationId xmlns:a16="http://schemas.microsoft.com/office/drawing/2014/main" xmlns="" id="{9153EAB7-B9CC-4CC9-81AF-1918141AA484}"/>
                </a:ext>
              </a:extLst>
            </p:cNvPr>
            <p:cNvSpPr>
              <a:spLocks/>
            </p:cNvSpPr>
            <p:nvPr/>
          </p:nvSpPr>
          <p:spPr bwMode="auto">
            <a:xfrm>
              <a:off x="5130800" y="3249613"/>
              <a:ext cx="884238" cy="682625"/>
            </a:xfrm>
            <a:custGeom>
              <a:avLst/>
              <a:gdLst>
                <a:gd name="T0" fmla="*/ 141 w 141"/>
                <a:gd name="T1" fmla="*/ 54 h 109"/>
                <a:gd name="T2" fmla="*/ 141 w 141"/>
                <a:gd name="T3" fmla="*/ 109 h 109"/>
                <a:gd name="T4" fmla="*/ 0 w 141"/>
                <a:gd name="T5" fmla="*/ 28 h 109"/>
                <a:gd name="T6" fmla="*/ 48 w 141"/>
                <a:gd name="T7" fmla="*/ 0 h 109"/>
                <a:gd name="T8" fmla="*/ 141 w 141"/>
                <a:gd name="T9" fmla="*/ 54 h 109"/>
              </a:gdLst>
              <a:ahLst/>
              <a:cxnLst>
                <a:cxn ang="0">
                  <a:pos x="T0" y="T1"/>
                </a:cxn>
                <a:cxn ang="0">
                  <a:pos x="T2" y="T3"/>
                </a:cxn>
                <a:cxn ang="0">
                  <a:pos x="T4" y="T5"/>
                </a:cxn>
                <a:cxn ang="0">
                  <a:pos x="T6" y="T7"/>
                </a:cxn>
                <a:cxn ang="0">
                  <a:pos x="T8" y="T9"/>
                </a:cxn>
              </a:cxnLst>
              <a:rect l="0" t="0" r="r" b="b"/>
              <a:pathLst>
                <a:path w="141" h="109">
                  <a:moveTo>
                    <a:pt x="141" y="54"/>
                  </a:moveTo>
                  <a:cubicBezTo>
                    <a:pt x="141" y="109"/>
                    <a:pt x="141" y="109"/>
                    <a:pt x="141" y="109"/>
                  </a:cubicBezTo>
                  <a:cubicBezTo>
                    <a:pt x="82" y="105"/>
                    <a:pt x="31" y="74"/>
                    <a:pt x="0" y="28"/>
                  </a:cubicBezTo>
                  <a:cubicBezTo>
                    <a:pt x="48" y="0"/>
                    <a:pt x="48" y="0"/>
                    <a:pt x="48" y="0"/>
                  </a:cubicBezTo>
                  <a:cubicBezTo>
                    <a:pt x="69" y="30"/>
                    <a:pt x="103" y="50"/>
                    <a:pt x="141" y="54"/>
                  </a:cubicBezTo>
                  <a:close/>
                </a:path>
              </a:pathLst>
            </a:custGeom>
            <a:solidFill>
              <a:srgbClr val="FEA3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24" name="Freeform 10">
              <a:extLst>
                <a:ext uri="{FF2B5EF4-FFF2-40B4-BE49-F238E27FC236}">
                  <a16:creationId xmlns:a16="http://schemas.microsoft.com/office/drawing/2014/main" xmlns="" id="{DCD94EB7-4542-4972-8109-66DB8B592DCB}"/>
                </a:ext>
              </a:extLst>
            </p:cNvPr>
            <p:cNvSpPr>
              <a:spLocks/>
            </p:cNvSpPr>
            <p:nvPr/>
          </p:nvSpPr>
          <p:spPr bwMode="auto">
            <a:xfrm>
              <a:off x="6854825" y="2259013"/>
              <a:ext cx="412750" cy="1020763"/>
            </a:xfrm>
            <a:custGeom>
              <a:avLst/>
              <a:gdLst>
                <a:gd name="T0" fmla="*/ 11 w 66"/>
                <a:gd name="T1" fmla="*/ 81 h 163"/>
                <a:gd name="T2" fmla="*/ 0 w 66"/>
                <a:gd name="T3" fmla="*/ 27 h 163"/>
                <a:gd name="T4" fmla="*/ 47 w 66"/>
                <a:gd name="T5" fmla="*/ 0 h 163"/>
                <a:gd name="T6" fmla="*/ 66 w 66"/>
                <a:gd name="T7" fmla="*/ 81 h 163"/>
                <a:gd name="T8" fmla="*/ 47 w 66"/>
                <a:gd name="T9" fmla="*/ 163 h 163"/>
                <a:gd name="T10" fmla="*/ 0 w 66"/>
                <a:gd name="T11" fmla="*/ 135 h 163"/>
                <a:gd name="T12" fmla="*/ 11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11" y="81"/>
                  </a:moveTo>
                  <a:cubicBezTo>
                    <a:pt x="11" y="62"/>
                    <a:pt x="7" y="44"/>
                    <a:pt x="0" y="27"/>
                  </a:cubicBezTo>
                  <a:cubicBezTo>
                    <a:pt x="47" y="0"/>
                    <a:pt x="47" y="0"/>
                    <a:pt x="47" y="0"/>
                  </a:cubicBezTo>
                  <a:cubicBezTo>
                    <a:pt x="59" y="24"/>
                    <a:pt x="66" y="52"/>
                    <a:pt x="66" y="81"/>
                  </a:cubicBezTo>
                  <a:cubicBezTo>
                    <a:pt x="66" y="110"/>
                    <a:pt x="59" y="138"/>
                    <a:pt x="47" y="163"/>
                  </a:cubicBezTo>
                  <a:cubicBezTo>
                    <a:pt x="0" y="135"/>
                    <a:pt x="0" y="135"/>
                    <a:pt x="0" y="135"/>
                  </a:cubicBezTo>
                  <a:cubicBezTo>
                    <a:pt x="7" y="119"/>
                    <a:pt x="11" y="100"/>
                    <a:pt x="11" y="81"/>
                  </a:cubicBezTo>
                  <a:close/>
                </a:path>
              </a:pathLst>
            </a:custGeom>
            <a:solidFill>
              <a:srgbClr val="016A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grpSp>
      <p:sp>
        <p:nvSpPr>
          <p:cNvPr id="37" name="TextBox 36">
            <a:extLst>
              <a:ext uri="{FF2B5EF4-FFF2-40B4-BE49-F238E27FC236}">
                <a16:creationId xmlns:a16="http://schemas.microsoft.com/office/drawing/2014/main" xmlns="" id="{8BDD9A1A-F740-483B-AC85-6FAF2343A964}"/>
              </a:ext>
            </a:extLst>
          </p:cNvPr>
          <p:cNvSpPr txBox="1"/>
          <p:nvPr/>
        </p:nvSpPr>
        <p:spPr>
          <a:xfrm>
            <a:off x="3926282" y="1900579"/>
            <a:ext cx="1310342" cy="646331"/>
          </a:xfrm>
          <a:prstGeom prst="rect">
            <a:avLst/>
          </a:prstGeom>
          <a:noFill/>
          <a:ln w="6350">
            <a:noFill/>
            <a:prstDash val="dash"/>
          </a:ln>
        </p:spPr>
        <p:txBody>
          <a:bodyPr wrap="square" lIns="0" tIns="0" rIns="0" bIns="0" rtlCol="0" anchor="ctr">
            <a:spAutoFit/>
          </a:bodyPr>
          <a:lstStyle/>
          <a:p>
            <a:pPr algn="ctr" defTabSz="457200">
              <a:buClrTx/>
              <a:buFontTx/>
              <a:buNone/>
            </a:pPr>
            <a:r>
              <a:rPr lang="en-US" sz="1050" b="1"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rPr>
              <a:t>NATIONAL OPERATIONS CENTRE</a:t>
            </a:r>
          </a:p>
          <a:p>
            <a:pPr algn="ctr" defTabSz="457200">
              <a:buClrTx/>
              <a:buFontTx/>
              <a:buNone/>
            </a:pPr>
            <a:r>
              <a:rPr lang="en-US" sz="1050" b="1" kern="1200" dirty="0">
                <a:solidFill>
                  <a:srgbClr val="C00000"/>
                </a:solidFill>
                <a:effectLst>
                  <a:outerShdw blurRad="38100" dist="38100" dir="2700000" algn="tl">
                    <a:srgbClr val="000000">
                      <a:alpha val="43137"/>
                    </a:srgbClr>
                  </a:outerShdw>
                </a:effectLst>
                <a:latin typeface="Arial Black" panose="020B0A04020102020204" pitchFamily="34" charset="0"/>
                <a:ea typeface="+mn-ea"/>
                <a:cs typeface="+mn-cs"/>
              </a:rPr>
              <a:t>(NOC)</a:t>
            </a:r>
          </a:p>
        </p:txBody>
      </p:sp>
      <p:cxnSp>
        <p:nvCxnSpPr>
          <p:cNvPr id="38" name="Straight Connector 37">
            <a:extLst>
              <a:ext uri="{FF2B5EF4-FFF2-40B4-BE49-F238E27FC236}">
                <a16:creationId xmlns:a16="http://schemas.microsoft.com/office/drawing/2014/main" xmlns="" id="{1C2B306B-375E-4361-BACD-CBF3B80EF4F5}"/>
              </a:ext>
            </a:extLst>
          </p:cNvPr>
          <p:cNvCxnSpPr>
            <a:cxnSpLocks/>
          </p:cNvCxnSpPr>
          <p:nvPr/>
        </p:nvCxnSpPr>
        <p:spPr>
          <a:xfrm>
            <a:off x="1344651" y="3245612"/>
            <a:ext cx="6473911" cy="0"/>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a:extLst>
              <a:ext uri="{FF2B5EF4-FFF2-40B4-BE49-F238E27FC236}">
                <a16:creationId xmlns:a16="http://schemas.microsoft.com/office/drawing/2014/main" xmlns="" id="{F09BC6C9-36CB-40B0-AE4C-D5CD53FD9812}"/>
              </a:ext>
            </a:extLst>
          </p:cNvPr>
          <p:cNvSpPr/>
          <p:nvPr/>
        </p:nvSpPr>
        <p:spPr>
          <a:xfrm>
            <a:off x="6574278" y="3213468"/>
            <a:ext cx="64295" cy="642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buClrTx/>
              <a:buFontTx/>
              <a:buNone/>
            </a:pPr>
            <a:endParaRPr lang="en-US" sz="1350" kern="1200">
              <a:solidFill>
                <a:prstClr val="white"/>
              </a:solidFill>
            </a:endParaRPr>
          </a:p>
        </p:txBody>
      </p:sp>
      <p:sp>
        <p:nvSpPr>
          <p:cNvPr id="40" name="Oval 39">
            <a:extLst>
              <a:ext uri="{FF2B5EF4-FFF2-40B4-BE49-F238E27FC236}">
                <a16:creationId xmlns:a16="http://schemas.microsoft.com/office/drawing/2014/main" xmlns="" id="{45E99E0B-CDF9-4C50-B7CF-67A8D0E71846}"/>
              </a:ext>
            </a:extLst>
          </p:cNvPr>
          <p:cNvSpPr/>
          <p:nvPr/>
        </p:nvSpPr>
        <p:spPr>
          <a:xfrm>
            <a:off x="2591190" y="3213468"/>
            <a:ext cx="64295" cy="642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buClrTx/>
              <a:buFontTx/>
              <a:buNone/>
            </a:pPr>
            <a:endParaRPr lang="en-US" sz="1350" kern="1200">
              <a:solidFill>
                <a:prstClr val="white"/>
              </a:solidFill>
            </a:endParaRPr>
          </a:p>
        </p:txBody>
      </p:sp>
      <p:sp>
        <p:nvSpPr>
          <p:cNvPr id="41" name="Oval 40">
            <a:extLst>
              <a:ext uri="{FF2B5EF4-FFF2-40B4-BE49-F238E27FC236}">
                <a16:creationId xmlns:a16="http://schemas.microsoft.com/office/drawing/2014/main" xmlns="" id="{F65C79C2-2550-4AE1-B20B-A8FA25F1E2BA}"/>
              </a:ext>
            </a:extLst>
          </p:cNvPr>
          <p:cNvSpPr/>
          <p:nvPr/>
        </p:nvSpPr>
        <p:spPr>
          <a:xfrm>
            <a:off x="5242032" y="3213468"/>
            <a:ext cx="64295" cy="642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buClrTx/>
              <a:buFontTx/>
              <a:buNone/>
            </a:pPr>
            <a:endParaRPr lang="en-US" sz="1350" kern="1200">
              <a:solidFill>
                <a:prstClr val="white"/>
              </a:solidFill>
            </a:endParaRPr>
          </a:p>
        </p:txBody>
      </p:sp>
      <p:sp>
        <p:nvSpPr>
          <p:cNvPr id="42" name="Oval 41">
            <a:extLst>
              <a:ext uri="{FF2B5EF4-FFF2-40B4-BE49-F238E27FC236}">
                <a16:creationId xmlns:a16="http://schemas.microsoft.com/office/drawing/2014/main" xmlns="" id="{36604EB8-8A78-4CA0-ADDD-60173F3A4954}"/>
              </a:ext>
            </a:extLst>
          </p:cNvPr>
          <p:cNvSpPr/>
          <p:nvPr/>
        </p:nvSpPr>
        <p:spPr>
          <a:xfrm>
            <a:off x="3887623" y="3213468"/>
            <a:ext cx="64295" cy="642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buClrTx/>
              <a:buFontTx/>
              <a:buNone/>
            </a:pPr>
            <a:endParaRPr lang="en-US" sz="1350" kern="1200">
              <a:solidFill>
                <a:prstClr val="white"/>
              </a:solidFill>
            </a:endParaRPr>
          </a:p>
        </p:txBody>
      </p:sp>
      <p:grpSp>
        <p:nvGrpSpPr>
          <p:cNvPr id="43" name="Group 42">
            <a:extLst>
              <a:ext uri="{FF2B5EF4-FFF2-40B4-BE49-F238E27FC236}">
                <a16:creationId xmlns:a16="http://schemas.microsoft.com/office/drawing/2014/main" xmlns="" id="{5DCC8400-76A8-4BBC-9764-5842E436C2BC}"/>
              </a:ext>
            </a:extLst>
          </p:cNvPr>
          <p:cNvGrpSpPr/>
          <p:nvPr/>
        </p:nvGrpSpPr>
        <p:grpSpPr>
          <a:xfrm>
            <a:off x="902952" y="3330388"/>
            <a:ext cx="951947" cy="949359"/>
            <a:chOff x="4930775" y="1601788"/>
            <a:chExt cx="2336800" cy="2330450"/>
          </a:xfrm>
          <a:solidFill>
            <a:srgbClr val="008F00"/>
          </a:solidFill>
          <a:effectLst>
            <a:outerShdw blurRad="38100" dist="25400" dir="5400000" algn="ctr" rotWithShape="0">
              <a:srgbClr val="000000">
                <a:alpha val="20000"/>
              </a:srgbClr>
            </a:outerShdw>
          </a:effectLst>
        </p:grpSpPr>
        <p:sp>
          <p:nvSpPr>
            <p:cNvPr id="44" name="Freeform 5">
              <a:extLst>
                <a:ext uri="{FF2B5EF4-FFF2-40B4-BE49-F238E27FC236}">
                  <a16:creationId xmlns:a16="http://schemas.microsoft.com/office/drawing/2014/main" xmlns="" id="{A96FA700-CAE6-41F6-AC07-B66935250FC3}"/>
                </a:ext>
              </a:extLst>
            </p:cNvPr>
            <p:cNvSpPr>
              <a:spLocks/>
            </p:cNvSpPr>
            <p:nvPr/>
          </p:nvSpPr>
          <p:spPr bwMode="auto">
            <a:xfrm>
              <a:off x="6183313" y="3249613"/>
              <a:ext cx="884238" cy="682625"/>
            </a:xfrm>
            <a:custGeom>
              <a:avLst/>
              <a:gdLst>
                <a:gd name="T0" fmla="*/ 93 w 141"/>
                <a:gd name="T1" fmla="*/ 0 h 109"/>
                <a:gd name="T2" fmla="*/ 141 w 141"/>
                <a:gd name="T3" fmla="*/ 28 h 109"/>
                <a:gd name="T4" fmla="*/ 0 w 141"/>
                <a:gd name="T5" fmla="*/ 109 h 109"/>
                <a:gd name="T6" fmla="*/ 0 w 141"/>
                <a:gd name="T7" fmla="*/ 54 h 109"/>
                <a:gd name="T8" fmla="*/ 93 w 141"/>
                <a:gd name="T9" fmla="*/ 0 h 109"/>
              </a:gdLst>
              <a:ahLst/>
              <a:cxnLst>
                <a:cxn ang="0">
                  <a:pos x="T0" y="T1"/>
                </a:cxn>
                <a:cxn ang="0">
                  <a:pos x="T2" y="T3"/>
                </a:cxn>
                <a:cxn ang="0">
                  <a:pos x="T4" y="T5"/>
                </a:cxn>
                <a:cxn ang="0">
                  <a:pos x="T6" y="T7"/>
                </a:cxn>
                <a:cxn ang="0">
                  <a:pos x="T8" y="T9"/>
                </a:cxn>
              </a:cxnLst>
              <a:rect l="0" t="0" r="r" b="b"/>
              <a:pathLst>
                <a:path w="141" h="109">
                  <a:moveTo>
                    <a:pt x="93" y="0"/>
                  </a:moveTo>
                  <a:cubicBezTo>
                    <a:pt x="141" y="28"/>
                    <a:pt x="141" y="28"/>
                    <a:pt x="141" y="28"/>
                  </a:cubicBezTo>
                  <a:cubicBezTo>
                    <a:pt x="110" y="74"/>
                    <a:pt x="59" y="105"/>
                    <a:pt x="0" y="109"/>
                  </a:cubicBezTo>
                  <a:cubicBezTo>
                    <a:pt x="0" y="54"/>
                    <a:pt x="0" y="54"/>
                    <a:pt x="0" y="54"/>
                  </a:cubicBezTo>
                  <a:cubicBezTo>
                    <a:pt x="38" y="50"/>
                    <a:pt x="72" y="30"/>
                    <a:pt x="9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45" name="Freeform 6">
              <a:extLst>
                <a:ext uri="{FF2B5EF4-FFF2-40B4-BE49-F238E27FC236}">
                  <a16:creationId xmlns:a16="http://schemas.microsoft.com/office/drawing/2014/main" xmlns="" id="{39E7E9F8-5064-445D-9888-E69EE7E1FD92}"/>
                </a:ext>
              </a:extLst>
            </p:cNvPr>
            <p:cNvSpPr>
              <a:spLocks/>
            </p:cNvSpPr>
            <p:nvPr/>
          </p:nvSpPr>
          <p:spPr bwMode="auto">
            <a:xfrm>
              <a:off x="6183313" y="1601788"/>
              <a:ext cx="884238" cy="682625"/>
            </a:xfrm>
            <a:custGeom>
              <a:avLst/>
              <a:gdLst>
                <a:gd name="T0" fmla="*/ 0 w 141"/>
                <a:gd name="T1" fmla="*/ 55 h 109"/>
                <a:gd name="T2" fmla="*/ 0 w 141"/>
                <a:gd name="T3" fmla="*/ 0 h 109"/>
                <a:gd name="T4" fmla="*/ 141 w 141"/>
                <a:gd name="T5" fmla="*/ 82 h 109"/>
                <a:gd name="T6" fmla="*/ 93 w 141"/>
                <a:gd name="T7" fmla="*/ 109 h 109"/>
                <a:gd name="T8" fmla="*/ 0 w 141"/>
                <a:gd name="T9" fmla="*/ 55 h 109"/>
              </a:gdLst>
              <a:ahLst/>
              <a:cxnLst>
                <a:cxn ang="0">
                  <a:pos x="T0" y="T1"/>
                </a:cxn>
                <a:cxn ang="0">
                  <a:pos x="T2" y="T3"/>
                </a:cxn>
                <a:cxn ang="0">
                  <a:pos x="T4" y="T5"/>
                </a:cxn>
                <a:cxn ang="0">
                  <a:pos x="T6" y="T7"/>
                </a:cxn>
                <a:cxn ang="0">
                  <a:pos x="T8" y="T9"/>
                </a:cxn>
              </a:cxnLst>
              <a:rect l="0" t="0" r="r" b="b"/>
              <a:pathLst>
                <a:path w="141" h="109">
                  <a:moveTo>
                    <a:pt x="0" y="55"/>
                  </a:moveTo>
                  <a:cubicBezTo>
                    <a:pt x="0" y="0"/>
                    <a:pt x="0" y="0"/>
                    <a:pt x="0" y="0"/>
                  </a:cubicBezTo>
                  <a:cubicBezTo>
                    <a:pt x="59" y="4"/>
                    <a:pt x="110" y="36"/>
                    <a:pt x="141" y="82"/>
                  </a:cubicBezTo>
                  <a:cubicBezTo>
                    <a:pt x="93" y="109"/>
                    <a:pt x="93" y="109"/>
                    <a:pt x="93" y="109"/>
                  </a:cubicBezTo>
                  <a:cubicBezTo>
                    <a:pt x="72" y="79"/>
                    <a:pt x="38" y="59"/>
                    <a:pt x="0"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46" name="Freeform 7">
              <a:extLst>
                <a:ext uri="{FF2B5EF4-FFF2-40B4-BE49-F238E27FC236}">
                  <a16:creationId xmlns:a16="http://schemas.microsoft.com/office/drawing/2014/main" xmlns="" id="{06D17046-CE7A-4670-942B-62ED46BB18E9}"/>
                </a:ext>
              </a:extLst>
            </p:cNvPr>
            <p:cNvSpPr>
              <a:spLocks/>
            </p:cNvSpPr>
            <p:nvPr/>
          </p:nvSpPr>
          <p:spPr bwMode="auto">
            <a:xfrm>
              <a:off x="4930775" y="2259013"/>
              <a:ext cx="412750" cy="1020763"/>
            </a:xfrm>
            <a:custGeom>
              <a:avLst/>
              <a:gdLst>
                <a:gd name="T0" fmla="*/ 55 w 66"/>
                <a:gd name="T1" fmla="*/ 81 h 163"/>
                <a:gd name="T2" fmla="*/ 66 w 66"/>
                <a:gd name="T3" fmla="*/ 135 h 163"/>
                <a:gd name="T4" fmla="*/ 19 w 66"/>
                <a:gd name="T5" fmla="*/ 163 h 163"/>
                <a:gd name="T6" fmla="*/ 0 w 66"/>
                <a:gd name="T7" fmla="*/ 81 h 163"/>
                <a:gd name="T8" fmla="*/ 19 w 66"/>
                <a:gd name="T9" fmla="*/ 0 h 163"/>
                <a:gd name="T10" fmla="*/ 66 w 66"/>
                <a:gd name="T11" fmla="*/ 27 h 163"/>
                <a:gd name="T12" fmla="*/ 55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55" y="81"/>
                  </a:moveTo>
                  <a:cubicBezTo>
                    <a:pt x="55" y="100"/>
                    <a:pt x="59" y="119"/>
                    <a:pt x="66" y="135"/>
                  </a:cubicBezTo>
                  <a:cubicBezTo>
                    <a:pt x="19" y="163"/>
                    <a:pt x="19" y="163"/>
                    <a:pt x="19" y="163"/>
                  </a:cubicBezTo>
                  <a:cubicBezTo>
                    <a:pt x="7" y="138"/>
                    <a:pt x="0" y="110"/>
                    <a:pt x="0" y="81"/>
                  </a:cubicBezTo>
                  <a:cubicBezTo>
                    <a:pt x="0" y="52"/>
                    <a:pt x="7" y="24"/>
                    <a:pt x="19" y="0"/>
                  </a:cubicBezTo>
                  <a:cubicBezTo>
                    <a:pt x="66" y="27"/>
                    <a:pt x="66" y="27"/>
                    <a:pt x="66" y="27"/>
                  </a:cubicBezTo>
                  <a:cubicBezTo>
                    <a:pt x="59" y="44"/>
                    <a:pt x="55" y="62"/>
                    <a:pt x="55"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47" name="Freeform 8">
              <a:extLst>
                <a:ext uri="{FF2B5EF4-FFF2-40B4-BE49-F238E27FC236}">
                  <a16:creationId xmlns:a16="http://schemas.microsoft.com/office/drawing/2014/main" xmlns="" id="{E3CC6911-567C-4E77-99B2-4868FDCFA3EF}"/>
                </a:ext>
              </a:extLst>
            </p:cNvPr>
            <p:cNvSpPr>
              <a:spLocks/>
            </p:cNvSpPr>
            <p:nvPr/>
          </p:nvSpPr>
          <p:spPr bwMode="auto">
            <a:xfrm>
              <a:off x="5130800" y="1601788"/>
              <a:ext cx="884238" cy="682625"/>
            </a:xfrm>
            <a:custGeom>
              <a:avLst/>
              <a:gdLst>
                <a:gd name="T0" fmla="*/ 48 w 141"/>
                <a:gd name="T1" fmla="*/ 109 h 109"/>
                <a:gd name="T2" fmla="*/ 0 w 141"/>
                <a:gd name="T3" fmla="*/ 82 h 109"/>
                <a:gd name="T4" fmla="*/ 141 w 141"/>
                <a:gd name="T5" fmla="*/ 0 h 109"/>
                <a:gd name="T6" fmla="*/ 141 w 141"/>
                <a:gd name="T7" fmla="*/ 55 h 109"/>
                <a:gd name="T8" fmla="*/ 48 w 141"/>
                <a:gd name="T9" fmla="*/ 109 h 109"/>
              </a:gdLst>
              <a:ahLst/>
              <a:cxnLst>
                <a:cxn ang="0">
                  <a:pos x="T0" y="T1"/>
                </a:cxn>
                <a:cxn ang="0">
                  <a:pos x="T2" y="T3"/>
                </a:cxn>
                <a:cxn ang="0">
                  <a:pos x="T4" y="T5"/>
                </a:cxn>
                <a:cxn ang="0">
                  <a:pos x="T6" y="T7"/>
                </a:cxn>
                <a:cxn ang="0">
                  <a:pos x="T8" y="T9"/>
                </a:cxn>
              </a:cxnLst>
              <a:rect l="0" t="0" r="r" b="b"/>
              <a:pathLst>
                <a:path w="141" h="109">
                  <a:moveTo>
                    <a:pt x="48" y="109"/>
                  </a:moveTo>
                  <a:cubicBezTo>
                    <a:pt x="0" y="82"/>
                    <a:pt x="0" y="82"/>
                    <a:pt x="0" y="82"/>
                  </a:cubicBezTo>
                  <a:cubicBezTo>
                    <a:pt x="31" y="36"/>
                    <a:pt x="82" y="4"/>
                    <a:pt x="141" y="0"/>
                  </a:cubicBezTo>
                  <a:cubicBezTo>
                    <a:pt x="141" y="55"/>
                    <a:pt x="141" y="55"/>
                    <a:pt x="141" y="55"/>
                  </a:cubicBezTo>
                  <a:cubicBezTo>
                    <a:pt x="103" y="59"/>
                    <a:pt x="69" y="79"/>
                    <a:pt x="48"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48" name="Freeform 9">
              <a:extLst>
                <a:ext uri="{FF2B5EF4-FFF2-40B4-BE49-F238E27FC236}">
                  <a16:creationId xmlns:a16="http://schemas.microsoft.com/office/drawing/2014/main" xmlns="" id="{16FA710F-543F-46BD-9CBD-571A92A172E6}"/>
                </a:ext>
              </a:extLst>
            </p:cNvPr>
            <p:cNvSpPr>
              <a:spLocks/>
            </p:cNvSpPr>
            <p:nvPr/>
          </p:nvSpPr>
          <p:spPr bwMode="auto">
            <a:xfrm>
              <a:off x="5130800" y="3249613"/>
              <a:ext cx="884238" cy="682625"/>
            </a:xfrm>
            <a:custGeom>
              <a:avLst/>
              <a:gdLst>
                <a:gd name="T0" fmla="*/ 141 w 141"/>
                <a:gd name="T1" fmla="*/ 54 h 109"/>
                <a:gd name="T2" fmla="*/ 141 w 141"/>
                <a:gd name="T3" fmla="*/ 109 h 109"/>
                <a:gd name="T4" fmla="*/ 0 w 141"/>
                <a:gd name="T5" fmla="*/ 28 h 109"/>
                <a:gd name="T6" fmla="*/ 48 w 141"/>
                <a:gd name="T7" fmla="*/ 0 h 109"/>
                <a:gd name="T8" fmla="*/ 141 w 141"/>
                <a:gd name="T9" fmla="*/ 54 h 109"/>
              </a:gdLst>
              <a:ahLst/>
              <a:cxnLst>
                <a:cxn ang="0">
                  <a:pos x="T0" y="T1"/>
                </a:cxn>
                <a:cxn ang="0">
                  <a:pos x="T2" y="T3"/>
                </a:cxn>
                <a:cxn ang="0">
                  <a:pos x="T4" y="T5"/>
                </a:cxn>
                <a:cxn ang="0">
                  <a:pos x="T6" y="T7"/>
                </a:cxn>
                <a:cxn ang="0">
                  <a:pos x="T8" y="T9"/>
                </a:cxn>
              </a:cxnLst>
              <a:rect l="0" t="0" r="r" b="b"/>
              <a:pathLst>
                <a:path w="141" h="109">
                  <a:moveTo>
                    <a:pt x="141" y="54"/>
                  </a:moveTo>
                  <a:cubicBezTo>
                    <a:pt x="141" y="109"/>
                    <a:pt x="141" y="109"/>
                    <a:pt x="141" y="109"/>
                  </a:cubicBezTo>
                  <a:cubicBezTo>
                    <a:pt x="82" y="105"/>
                    <a:pt x="31" y="74"/>
                    <a:pt x="0" y="28"/>
                  </a:cubicBezTo>
                  <a:cubicBezTo>
                    <a:pt x="48" y="0"/>
                    <a:pt x="48" y="0"/>
                    <a:pt x="48" y="0"/>
                  </a:cubicBezTo>
                  <a:cubicBezTo>
                    <a:pt x="69" y="30"/>
                    <a:pt x="103" y="50"/>
                    <a:pt x="141"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49" name="Freeform 10">
              <a:extLst>
                <a:ext uri="{FF2B5EF4-FFF2-40B4-BE49-F238E27FC236}">
                  <a16:creationId xmlns:a16="http://schemas.microsoft.com/office/drawing/2014/main" xmlns="" id="{49581EA2-AAFE-4BE6-B2DA-F66CF9B83779}"/>
                </a:ext>
              </a:extLst>
            </p:cNvPr>
            <p:cNvSpPr>
              <a:spLocks/>
            </p:cNvSpPr>
            <p:nvPr/>
          </p:nvSpPr>
          <p:spPr bwMode="auto">
            <a:xfrm>
              <a:off x="6854825" y="2259013"/>
              <a:ext cx="412750" cy="1020763"/>
            </a:xfrm>
            <a:custGeom>
              <a:avLst/>
              <a:gdLst>
                <a:gd name="T0" fmla="*/ 11 w 66"/>
                <a:gd name="T1" fmla="*/ 81 h 163"/>
                <a:gd name="T2" fmla="*/ 0 w 66"/>
                <a:gd name="T3" fmla="*/ 27 h 163"/>
                <a:gd name="T4" fmla="*/ 47 w 66"/>
                <a:gd name="T5" fmla="*/ 0 h 163"/>
                <a:gd name="T6" fmla="*/ 66 w 66"/>
                <a:gd name="T7" fmla="*/ 81 h 163"/>
                <a:gd name="T8" fmla="*/ 47 w 66"/>
                <a:gd name="T9" fmla="*/ 163 h 163"/>
                <a:gd name="T10" fmla="*/ 0 w 66"/>
                <a:gd name="T11" fmla="*/ 135 h 163"/>
                <a:gd name="T12" fmla="*/ 11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11" y="81"/>
                  </a:moveTo>
                  <a:cubicBezTo>
                    <a:pt x="11" y="62"/>
                    <a:pt x="7" y="44"/>
                    <a:pt x="0" y="27"/>
                  </a:cubicBezTo>
                  <a:cubicBezTo>
                    <a:pt x="47" y="0"/>
                    <a:pt x="47" y="0"/>
                    <a:pt x="47" y="0"/>
                  </a:cubicBezTo>
                  <a:cubicBezTo>
                    <a:pt x="59" y="24"/>
                    <a:pt x="66" y="52"/>
                    <a:pt x="66" y="81"/>
                  </a:cubicBezTo>
                  <a:cubicBezTo>
                    <a:pt x="66" y="110"/>
                    <a:pt x="59" y="138"/>
                    <a:pt x="47" y="163"/>
                  </a:cubicBezTo>
                  <a:cubicBezTo>
                    <a:pt x="0" y="135"/>
                    <a:pt x="0" y="135"/>
                    <a:pt x="0" y="135"/>
                  </a:cubicBezTo>
                  <a:cubicBezTo>
                    <a:pt x="7" y="119"/>
                    <a:pt x="11" y="100"/>
                    <a:pt x="1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grpSp>
      <p:grpSp>
        <p:nvGrpSpPr>
          <p:cNvPr id="50" name="Group 49">
            <a:extLst>
              <a:ext uri="{FF2B5EF4-FFF2-40B4-BE49-F238E27FC236}">
                <a16:creationId xmlns:a16="http://schemas.microsoft.com/office/drawing/2014/main" xmlns="" id="{064EBA13-5C0F-4B45-8460-11927EF5AC56}"/>
              </a:ext>
            </a:extLst>
          </p:cNvPr>
          <p:cNvGrpSpPr/>
          <p:nvPr/>
        </p:nvGrpSpPr>
        <p:grpSpPr>
          <a:xfrm>
            <a:off x="2147303" y="3330388"/>
            <a:ext cx="951947" cy="949359"/>
            <a:chOff x="4930775" y="1601788"/>
            <a:chExt cx="2336800" cy="2330450"/>
          </a:xfrm>
          <a:solidFill>
            <a:srgbClr val="008F00"/>
          </a:solidFill>
          <a:effectLst>
            <a:outerShdw blurRad="38100" dist="25400" dir="5400000" algn="ctr" rotWithShape="0">
              <a:srgbClr val="000000">
                <a:alpha val="20000"/>
              </a:srgbClr>
            </a:outerShdw>
          </a:effectLst>
        </p:grpSpPr>
        <p:sp>
          <p:nvSpPr>
            <p:cNvPr id="51" name="Freeform 5">
              <a:extLst>
                <a:ext uri="{FF2B5EF4-FFF2-40B4-BE49-F238E27FC236}">
                  <a16:creationId xmlns:a16="http://schemas.microsoft.com/office/drawing/2014/main" xmlns="" id="{974D1709-5489-488A-8089-10A74AA8CA28}"/>
                </a:ext>
              </a:extLst>
            </p:cNvPr>
            <p:cNvSpPr>
              <a:spLocks/>
            </p:cNvSpPr>
            <p:nvPr/>
          </p:nvSpPr>
          <p:spPr bwMode="auto">
            <a:xfrm>
              <a:off x="6183313" y="3249613"/>
              <a:ext cx="884238" cy="682625"/>
            </a:xfrm>
            <a:custGeom>
              <a:avLst/>
              <a:gdLst>
                <a:gd name="T0" fmla="*/ 93 w 141"/>
                <a:gd name="T1" fmla="*/ 0 h 109"/>
                <a:gd name="T2" fmla="*/ 141 w 141"/>
                <a:gd name="T3" fmla="*/ 28 h 109"/>
                <a:gd name="T4" fmla="*/ 0 w 141"/>
                <a:gd name="T5" fmla="*/ 109 h 109"/>
                <a:gd name="T6" fmla="*/ 0 w 141"/>
                <a:gd name="T7" fmla="*/ 54 h 109"/>
                <a:gd name="T8" fmla="*/ 93 w 141"/>
                <a:gd name="T9" fmla="*/ 0 h 109"/>
              </a:gdLst>
              <a:ahLst/>
              <a:cxnLst>
                <a:cxn ang="0">
                  <a:pos x="T0" y="T1"/>
                </a:cxn>
                <a:cxn ang="0">
                  <a:pos x="T2" y="T3"/>
                </a:cxn>
                <a:cxn ang="0">
                  <a:pos x="T4" y="T5"/>
                </a:cxn>
                <a:cxn ang="0">
                  <a:pos x="T6" y="T7"/>
                </a:cxn>
                <a:cxn ang="0">
                  <a:pos x="T8" y="T9"/>
                </a:cxn>
              </a:cxnLst>
              <a:rect l="0" t="0" r="r" b="b"/>
              <a:pathLst>
                <a:path w="141" h="109">
                  <a:moveTo>
                    <a:pt x="93" y="0"/>
                  </a:moveTo>
                  <a:cubicBezTo>
                    <a:pt x="141" y="28"/>
                    <a:pt x="141" y="28"/>
                    <a:pt x="141" y="28"/>
                  </a:cubicBezTo>
                  <a:cubicBezTo>
                    <a:pt x="110" y="74"/>
                    <a:pt x="59" y="105"/>
                    <a:pt x="0" y="109"/>
                  </a:cubicBezTo>
                  <a:cubicBezTo>
                    <a:pt x="0" y="54"/>
                    <a:pt x="0" y="54"/>
                    <a:pt x="0" y="54"/>
                  </a:cubicBezTo>
                  <a:cubicBezTo>
                    <a:pt x="38" y="50"/>
                    <a:pt x="72" y="30"/>
                    <a:pt x="9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52" name="Freeform 6">
              <a:extLst>
                <a:ext uri="{FF2B5EF4-FFF2-40B4-BE49-F238E27FC236}">
                  <a16:creationId xmlns:a16="http://schemas.microsoft.com/office/drawing/2014/main" xmlns="" id="{571F1148-8D43-4D94-AB6A-46A4F4C6DF1E}"/>
                </a:ext>
              </a:extLst>
            </p:cNvPr>
            <p:cNvSpPr>
              <a:spLocks/>
            </p:cNvSpPr>
            <p:nvPr/>
          </p:nvSpPr>
          <p:spPr bwMode="auto">
            <a:xfrm>
              <a:off x="6183313" y="1601788"/>
              <a:ext cx="884238" cy="682625"/>
            </a:xfrm>
            <a:custGeom>
              <a:avLst/>
              <a:gdLst>
                <a:gd name="T0" fmla="*/ 0 w 141"/>
                <a:gd name="T1" fmla="*/ 55 h 109"/>
                <a:gd name="T2" fmla="*/ 0 w 141"/>
                <a:gd name="T3" fmla="*/ 0 h 109"/>
                <a:gd name="T4" fmla="*/ 141 w 141"/>
                <a:gd name="T5" fmla="*/ 82 h 109"/>
                <a:gd name="T6" fmla="*/ 93 w 141"/>
                <a:gd name="T7" fmla="*/ 109 h 109"/>
                <a:gd name="T8" fmla="*/ 0 w 141"/>
                <a:gd name="T9" fmla="*/ 55 h 109"/>
              </a:gdLst>
              <a:ahLst/>
              <a:cxnLst>
                <a:cxn ang="0">
                  <a:pos x="T0" y="T1"/>
                </a:cxn>
                <a:cxn ang="0">
                  <a:pos x="T2" y="T3"/>
                </a:cxn>
                <a:cxn ang="0">
                  <a:pos x="T4" y="T5"/>
                </a:cxn>
                <a:cxn ang="0">
                  <a:pos x="T6" y="T7"/>
                </a:cxn>
                <a:cxn ang="0">
                  <a:pos x="T8" y="T9"/>
                </a:cxn>
              </a:cxnLst>
              <a:rect l="0" t="0" r="r" b="b"/>
              <a:pathLst>
                <a:path w="141" h="109">
                  <a:moveTo>
                    <a:pt x="0" y="55"/>
                  </a:moveTo>
                  <a:cubicBezTo>
                    <a:pt x="0" y="0"/>
                    <a:pt x="0" y="0"/>
                    <a:pt x="0" y="0"/>
                  </a:cubicBezTo>
                  <a:cubicBezTo>
                    <a:pt x="59" y="4"/>
                    <a:pt x="110" y="36"/>
                    <a:pt x="141" y="82"/>
                  </a:cubicBezTo>
                  <a:cubicBezTo>
                    <a:pt x="93" y="109"/>
                    <a:pt x="93" y="109"/>
                    <a:pt x="93" y="109"/>
                  </a:cubicBezTo>
                  <a:cubicBezTo>
                    <a:pt x="72" y="79"/>
                    <a:pt x="38" y="59"/>
                    <a:pt x="0"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53" name="Freeform 7">
              <a:extLst>
                <a:ext uri="{FF2B5EF4-FFF2-40B4-BE49-F238E27FC236}">
                  <a16:creationId xmlns:a16="http://schemas.microsoft.com/office/drawing/2014/main" xmlns="" id="{8F8C6DA2-9595-45E8-9D44-BA361C3085AE}"/>
                </a:ext>
              </a:extLst>
            </p:cNvPr>
            <p:cNvSpPr>
              <a:spLocks/>
            </p:cNvSpPr>
            <p:nvPr/>
          </p:nvSpPr>
          <p:spPr bwMode="auto">
            <a:xfrm>
              <a:off x="4930775" y="2259013"/>
              <a:ext cx="412750" cy="1020763"/>
            </a:xfrm>
            <a:custGeom>
              <a:avLst/>
              <a:gdLst>
                <a:gd name="T0" fmla="*/ 55 w 66"/>
                <a:gd name="T1" fmla="*/ 81 h 163"/>
                <a:gd name="T2" fmla="*/ 66 w 66"/>
                <a:gd name="T3" fmla="*/ 135 h 163"/>
                <a:gd name="T4" fmla="*/ 19 w 66"/>
                <a:gd name="T5" fmla="*/ 163 h 163"/>
                <a:gd name="T6" fmla="*/ 0 w 66"/>
                <a:gd name="T7" fmla="*/ 81 h 163"/>
                <a:gd name="T8" fmla="*/ 19 w 66"/>
                <a:gd name="T9" fmla="*/ 0 h 163"/>
                <a:gd name="T10" fmla="*/ 66 w 66"/>
                <a:gd name="T11" fmla="*/ 27 h 163"/>
                <a:gd name="T12" fmla="*/ 55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55" y="81"/>
                  </a:moveTo>
                  <a:cubicBezTo>
                    <a:pt x="55" y="100"/>
                    <a:pt x="59" y="119"/>
                    <a:pt x="66" y="135"/>
                  </a:cubicBezTo>
                  <a:cubicBezTo>
                    <a:pt x="19" y="163"/>
                    <a:pt x="19" y="163"/>
                    <a:pt x="19" y="163"/>
                  </a:cubicBezTo>
                  <a:cubicBezTo>
                    <a:pt x="7" y="138"/>
                    <a:pt x="0" y="110"/>
                    <a:pt x="0" y="81"/>
                  </a:cubicBezTo>
                  <a:cubicBezTo>
                    <a:pt x="0" y="52"/>
                    <a:pt x="7" y="24"/>
                    <a:pt x="19" y="0"/>
                  </a:cubicBezTo>
                  <a:cubicBezTo>
                    <a:pt x="66" y="27"/>
                    <a:pt x="66" y="27"/>
                    <a:pt x="66" y="27"/>
                  </a:cubicBezTo>
                  <a:cubicBezTo>
                    <a:pt x="59" y="44"/>
                    <a:pt x="55" y="62"/>
                    <a:pt x="55"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54" name="Freeform 8">
              <a:extLst>
                <a:ext uri="{FF2B5EF4-FFF2-40B4-BE49-F238E27FC236}">
                  <a16:creationId xmlns:a16="http://schemas.microsoft.com/office/drawing/2014/main" xmlns="" id="{566D5DD7-3D58-4EDF-B377-FF172B02EA6B}"/>
                </a:ext>
              </a:extLst>
            </p:cNvPr>
            <p:cNvSpPr>
              <a:spLocks/>
            </p:cNvSpPr>
            <p:nvPr/>
          </p:nvSpPr>
          <p:spPr bwMode="auto">
            <a:xfrm>
              <a:off x="5130800" y="1601788"/>
              <a:ext cx="884238" cy="682625"/>
            </a:xfrm>
            <a:custGeom>
              <a:avLst/>
              <a:gdLst>
                <a:gd name="T0" fmla="*/ 48 w 141"/>
                <a:gd name="T1" fmla="*/ 109 h 109"/>
                <a:gd name="T2" fmla="*/ 0 w 141"/>
                <a:gd name="T3" fmla="*/ 82 h 109"/>
                <a:gd name="T4" fmla="*/ 141 w 141"/>
                <a:gd name="T5" fmla="*/ 0 h 109"/>
                <a:gd name="T6" fmla="*/ 141 w 141"/>
                <a:gd name="T7" fmla="*/ 55 h 109"/>
                <a:gd name="T8" fmla="*/ 48 w 141"/>
                <a:gd name="T9" fmla="*/ 109 h 109"/>
              </a:gdLst>
              <a:ahLst/>
              <a:cxnLst>
                <a:cxn ang="0">
                  <a:pos x="T0" y="T1"/>
                </a:cxn>
                <a:cxn ang="0">
                  <a:pos x="T2" y="T3"/>
                </a:cxn>
                <a:cxn ang="0">
                  <a:pos x="T4" y="T5"/>
                </a:cxn>
                <a:cxn ang="0">
                  <a:pos x="T6" y="T7"/>
                </a:cxn>
                <a:cxn ang="0">
                  <a:pos x="T8" y="T9"/>
                </a:cxn>
              </a:cxnLst>
              <a:rect l="0" t="0" r="r" b="b"/>
              <a:pathLst>
                <a:path w="141" h="109">
                  <a:moveTo>
                    <a:pt x="48" y="109"/>
                  </a:moveTo>
                  <a:cubicBezTo>
                    <a:pt x="0" y="82"/>
                    <a:pt x="0" y="82"/>
                    <a:pt x="0" y="82"/>
                  </a:cubicBezTo>
                  <a:cubicBezTo>
                    <a:pt x="31" y="36"/>
                    <a:pt x="82" y="4"/>
                    <a:pt x="141" y="0"/>
                  </a:cubicBezTo>
                  <a:cubicBezTo>
                    <a:pt x="141" y="55"/>
                    <a:pt x="141" y="55"/>
                    <a:pt x="141" y="55"/>
                  </a:cubicBezTo>
                  <a:cubicBezTo>
                    <a:pt x="103" y="59"/>
                    <a:pt x="69" y="79"/>
                    <a:pt x="48"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55" name="Freeform 9">
              <a:extLst>
                <a:ext uri="{FF2B5EF4-FFF2-40B4-BE49-F238E27FC236}">
                  <a16:creationId xmlns:a16="http://schemas.microsoft.com/office/drawing/2014/main" xmlns="" id="{4DAFA9C9-C0F6-4E5A-A0EE-069440D12A8F}"/>
                </a:ext>
              </a:extLst>
            </p:cNvPr>
            <p:cNvSpPr>
              <a:spLocks/>
            </p:cNvSpPr>
            <p:nvPr/>
          </p:nvSpPr>
          <p:spPr bwMode="auto">
            <a:xfrm>
              <a:off x="5130800" y="3249613"/>
              <a:ext cx="884238" cy="682625"/>
            </a:xfrm>
            <a:custGeom>
              <a:avLst/>
              <a:gdLst>
                <a:gd name="T0" fmla="*/ 141 w 141"/>
                <a:gd name="T1" fmla="*/ 54 h 109"/>
                <a:gd name="T2" fmla="*/ 141 w 141"/>
                <a:gd name="T3" fmla="*/ 109 h 109"/>
                <a:gd name="T4" fmla="*/ 0 w 141"/>
                <a:gd name="T5" fmla="*/ 28 h 109"/>
                <a:gd name="T6" fmla="*/ 48 w 141"/>
                <a:gd name="T7" fmla="*/ 0 h 109"/>
                <a:gd name="T8" fmla="*/ 141 w 141"/>
                <a:gd name="T9" fmla="*/ 54 h 109"/>
              </a:gdLst>
              <a:ahLst/>
              <a:cxnLst>
                <a:cxn ang="0">
                  <a:pos x="T0" y="T1"/>
                </a:cxn>
                <a:cxn ang="0">
                  <a:pos x="T2" y="T3"/>
                </a:cxn>
                <a:cxn ang="0">
                  <a:pos x="T4" y="T5"/>
                </a:cxn>
                <a:cxn ang="0">
                  <a:pos x="T6" y="T7"/>
                </a:cxn>
                <a:cxn ang="0">
                  <a:pos x="T8" y="T9"/>
                </a:cxn>
              </a:cxnLst>
              <a:rect l="0" t="0" r="r" b="b"/>
              <a:pathLst>
                <a:path w="141" h="109">
                  <a:moveTo>
                    <a:pt x="141" y="54"/>
                  </a:moveTo>
                  <a:cubicBezTo>
                    <a:pt x="141" y="109"/>
                    <a:pt x="141" y="109"/>
                    <a:pt x="141" y="109"/>
                  </a:cubicBezTo>
                  <a:cubicBezTo>
                    <a:pt x="82" y="105"/>
                    <a:pt x="31" y="74"/>
                    <a:pt x="0" y="28"/>
                  </a:cubicBezTo>
                  <a:cubicBezTo>
                    <a:pt x="48" y="0"/>
                    <a:pt x="48" y="0"/>
                    <a:pt x="48" y="0"/>
                  </a:cubicBezTo>
                  <a:cubicBezTo>
                    <a:pt x="69" y="30"/>
                    <a:pt x="103" y="50"/>
                    <a:pt x="141"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56" name="Freeform 10">
              <a:extLst>
                <a:ext uri="{FF2B5EF4-FFF2-40B4-BE49-F238E27FC236}">
                  <a16:creationId xmlns:a16="http://schemas.microsoft.com/office/drawing/2014/main" xmlns="" id="{E5263A9E-7C08-455C-B28F-182A80CFC710}"/>
                </a:ext>
              </a:extLst>
            </p:cNvPr>
            <p:cNvSpPr>
              <a:spLocks/>
            </p:cNvSpPr>
            <p:nvPr/>
          </p:nvSpPr>
          <p:spPr bwMode="auto">
            <a:xfrm>
              <a:off x="6854825" y="2259013"/>
              <a:ext cx="412750" cy="1020763"/>
            </a:xfrm>
            <a:custGeom>
              <a:avLst/>
              <a:gdLst>
                <a:gd name="T0" fmla="*/ 11 w 66"/>
                <a:gd name="T1" fmla="*/ 81 h 163"/>
                <a:gd name="T2" fmla="*/ 0 w 66"/>
                <a:gd name="T3" fmla="*/ 27 h 163"/>
                <a:gd name="T4" fmla="*/ 47 w 66"/>
                <a:gd name="T5" fmla="*/ 0 h 163"/>
                <a:gd name="T6" fmla="*/ 66 w 66"/>
                <a:gd name="T7" fmla="*/ 81 h 163"/>
                <a:gd name="T8" fmla="*/ 47 w 66"/>
                <a:gd name="T9" fmla="*/ 163 h 163"/>
                <a:gd name="T10" fmla="*/ 0 w 66"/>
                <a:gd name="T11" fmla="*/ 135 h 163"/>
                <a:gd name="T12" fmla="*/ 11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11" y="81"/>
                  </a:moveTo>
                  <a:cubicBezTo>
                    <a:pt x="11" y="62"/>
                    <a:pt x="7" y="44"/>
                    <a:pt x="0" y="27"/>
                  </a:cubicBezTo>
                  <a:cubicBezTo>
                    <a:pt x="47" y="0"/>
                    <a:pt x="47" y="0"/>
                    <a:pt x="47" y="0"/>
                  </a:cubicBezTo>
                  <a:cubicBezTo>
                    <a:pt x="59" y="24"/>
                    <a:pt x="66" y="52"/>
                    <a:pt x="66" y="81"/>
                  </a:cubicBezTo>
                  <a:cubicBezTo>
                    <a:pt x="66" y="110"/>
                    <a:pt x="59" y="138"/>
                    <a:pt x="47" y="163"/>
                  </a:cubicBezTo>
                  <a:cubicBezTo>
                    <a:pt x="0" y="135"/>
                    <a:pt x="0" y="135"/>
                    <a:pt x="0" y="135"/>
                  </a:cubicBezTo>
                  <a:cubicBezTo>
                    <a:pt x="7" y="119"/>
                    <a:pt x="11" y="100"/>
                    <a:pt x="1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grpSp>
      <p:grpSp>
        <p:nvGrpSpPr>
          <p:cNvPr id="57" name="Group 56">
            <a:extLst>
              <a:ext uri="{FF2B5EF4-FFF2-40B4-BE49-F238E27FC236}">
                <a16:creationId xmlns:a16="http://schemas.microsoft.com/office/drawing/2014/main" xmlns="" id="{A78140F7-D449-4F84-8CC5-0656415CC52D}"/>
              </a:ext>
            </a:extLst>
          </p:cNvPr>
          <p:cNvGrpSpPr/>
          <p:nvPr/>
        </p:nvGrpSpPr>
        <p:grpSpPr>
          <a:xfrm>
            <a:off x="3440176" y="3330388"/>
            <a:ext cx="951947" cy="949359"/>
            <a:chOff x="4930775" y="1601788"/>
            <a:chExt cx="2336800" cy="2330450"/>
          </a:xfrm>
          <a:solidFill>
            <a:srgbClr val="008F00"/>
          </a:solidFill>
          <a:effectLst>
            <a:outerShdw blurRad="38100" dist="25400" dir="5400000" algn="ctr" rotWithShape="0">
              <a:srgbClr val="000000">
                <a:alpha val="20000"/>
              </a:srgbClr>
            </a:outerShdw>
          </a:effectLst>
        </p:grpSpPr>
        <p:sp>
          <p:nvSpPr>
            <p:cNvPr id="58" name="Freeform 5">
              <a:extLst>
                <a:ext uri="{FF2B5EF4-FFF2-40B4-BE49-F238E27FC236}">
                  <a16:creationId xmlns:a16="http://schemas.microsoft.com/office/drawing/2014/main" xmlns="" id="{1A474E39-D1AA-48D8-9294-71CEC581CBA6}"/>
                </a:ext>
              </a:extLst>
            </p:cNvPr>
            <p:cNvSpPr>
              <a:spLocks/>
            </p:cNvSpPr>
            <p:nvPr/>
          </p:nvSpPr>
          <p:spPr bwMode="auto">
            <a:xfrm>
              <a:off x="6183313" y="3249613"/>
              <a:ext cx="884238" cy="682625"/>
            </a:xfrm>
            <a:custGeom>
              <a:avLst/>
              <a:gdLst>
                <a:gd name="T0" fmla="*/ 93 w 141"/>
                <a:gd name="T1" fmla="*/ 0 h 109"/>
                <a:gd name="T2" fmla="*/ 141 w 141"/>
                <a:gd name="T3" fmla="*/ 28 h 109"/>
                <a:gd name="T4" fmla="*/ 0 w 141"/>
                <a:gd name="T5" fmla="*/ 109 h 109"/>
                <a:gd name="T6" fmla="*/ 0 w 141"/>
                <a:gd name="T7" fmla="*/ 54 h 109"/>
                <a:gd name="T8" fmla="*/ 93 w 141"/>
                <a:gd name="T9" fmla="*/ 0 h 109"/>
              </a:gdLst>
              <a:ahLst/>
              <a:cxnLst>
                <a:cxn ang="0">
                  <a:pos x="T0" y="T1"/>
                </a:cxn>
                <a:cxn ang="0">
                  <a:pos x="T2" y="T3"/>
                </a:cxn>
                <a:cxn ang="0">
                  <a:pos x="T4" y="T5"/>
                </a:cxn>
                <a:cxn ang="0">
                  <a:pos x="T6" y="T7"/>
                </a:cxn>
                <a:cxn ang="0">
                  <a:pos x="T8" y="T9"/>
                </a:cxn>
              </a:cxnLst>
              <a:rect l="0" t="0" r="r" b="b"/>
              <a:pathLst>
                <a:path w="141" h="109">
                  <a:moveTo>
                    <a:pt x="93" y="0"/>
                  </a:moveTo>
                  <a:cubicBezTo>
                    <a:pt x="141" y="28"/>
                    <a:pt x="141" y="28"/>
                    <a:pt x="141" y="28"/>
                  </a:cubicBezTo>
                  <a:cubicBezTo>
                    <a:pt x="110" y="74"/>
                    <a:pt x="59" y="105"/>
                    <a:pt x="0" y="109"/>
                  </a:cubicBezTo>
                  <a:cubicBezTo>
                    <a:pt x="0" y="54"/>
                    <a:pt x="0" y="54"/>
                    <a:pt x="0" y="54"/>
                  </a:cubicBezTo>
                  <a:cubicBezTo>
                    <a:pt x="38" y="50"/>
                    <a:pt x="72" y="30"/>
                    <a:pt x="9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59" name="Freeform 6">
              <a:extLst>
                <a:ext uri="{FF2B5EF4-FFF2-40B4-BE49-F238E27FC236}">
                  <a16:creationId xmlns:a16="http://schemas.microsoft.com/office/drawing/2014/main" xmlns="" id="{2713BF8B-F9E3-4719-8821-4AB6CE1DE0BC}"/>
                </a:ext>
              </a:extLst>
            </p:cNvPr>
            <p:cNvSpPr>
              <a:spLocks/>
            </p:cNvSpPr>
            <p:nvPr/>
          </p:nvSpPr>
          <p:spPr bwMode="auto">
            <a:xfrm>
              <a:off x="6183313" y="1601788"/>
              <a:ext cx="884238" cy="682625"/>
            </a:xfrm>
            <a:custGeom>
              <a:avLst/>
              <a:gdLst>
                <a:gd name="T0" fmla="*/ 0 w 141"/>
                <a:gd name="T1" fmla="*/ 55 h 109"/>
                <a:gd name="T2" fmla="*/ 0 w 141"/>
                <a:gd name="T3" fmla="*/ 0 h 109"/>
                <a:gd name="T4" fmla="*/ 141 w 141"/>
                <a:gd name="T5" fmla="*/ 82 h 109"/>
                <a:gd name="T6" fmla="*/ 93 w 141"/>
                <a:gd name="T7" fmla="*/ 109 h 109"/>
                <a:gd name="T8" fmla="*/ 0 w 141"/>
                <a:gd name="T9" fmla="*/ 55 h 109"/>
              </a:gdLst>
              <a:ahLst/>
              <a:cxnLst>
                <a:cxn ang="0">
                  <a:pos x="T0" y="T1"/>
                </a:cxn>
                <a:cxn ang="0">
                  <a:pos x="T2" y="T3"/>
                </a:cxn>
                <a:cxn ang="0">
                  <a:pos x="T4" y="T5"/>
                </a:cxn>
                <a:cxn ang="0">
                  <a:pos x="T6" y="T7"/>
                </a:cxn>
                <a:cxn ang="0">
                  <a:pos x="T8" y="T9"/>
                </a:cxn>
              </a:cxnLst>
              <a:rect l="0" t="0" r="r" b="b"/>
              <a:pathLst>
                <a:path w="141" h="109">
                  <a:moveTo>
                    <a:pt x="0" y="55"/>
                  </a:moveTo>
                  <a:cubicBezTo>
                    <a:pt x="0" y="0"/>
                    <a:pt x="0" y="0"/>
                    <a:pt x="0" y="0"/>
                  </a:cubicBezTo>
                  <a:cubicBezTo>
                    <a:pt x="59" y="4"/>
                    <a:pt x="110" y="36"/>
                    <a:pt x="141" y="82"/>
                  </a:cubicBezTo>
                  <a:cubicBezTo>
                    <a:pt x="93" y="109"/>
                    <a:pt x="93" y="109"/>
                    <a:pt x="93" y="109"/>
                  </a:cubicBezTo>
                  <a:cubicBezTo>
                    <a:pt x="72" y="79"/>
                    <a:pt x="38" y="59"/>
                    <a:pt x="0"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60" name="Freeform 7">
              <a:extLst>
                <a:ext uri="{FF2B5EF4-FFF2-40B4-BE49-F238E27FC236}">
                  <a16:creationId xmlns:a16="http://schemas.microsoft.com/office/drawing/2014/main" xmlns="" id="{CEAC86A8-AB85-457C-A029-42267DB93CAD}"/>
                </a:ext>
              </a:extLst>
            </p:cNvPr>
            <p:cNvSpPr>
              <a:spLocks/>
            </p:cNvSpPr>
            <p:nvPr/>
          </p:nvSpPr>
          <p:spPr bwMode="auto">
            <a:xfrm>
              <a:off x="4930775" y="2259013"/>
              <a:ext cx="412750" cy="1020763"/>
            </a:xfrm>
            <a:custGeom>
              <a:avLst/>
              <a:gdLst>
                <a:gd name="T0" fmla="*/ 55 w 66"/>
                <a:gd name="T1" fmla="*/ 81 h 163"/>
                <a:gd name="T2" fmla="*/ 66 w 66"/>
                <a:gd name="T3" fmla="*/ 135 h 163"/>
                <a:gd name="T4" fmla="*/ 19 w 66"/>
                <a:gd name="T5" fmla="*/ 163 h 163"/>
                <a:gd name="T6" fmla="*/ 0 w 66"/>
                <a:gd name="T7" fmla="*/ 81 h 163"/>
                <a:gd name="T8" fmla="*/ 19 w 66"/>
                <a:gd name="T9" fmla="*/ 0 h 163"/>
                <a:gd name="T10" fmla="*/ 66 w 66"/>
                <a:gd name="T11" fmla="*/ 27 h 163"/>
                <a:gd name="T12" fmla="*/ 55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55" y="81"/>
                  </a:moveTo>
                  <a:cubicBezTo>
                    <a:pt x="55" y="100"/>
                    <a:pt x="59" y="119"/>
                    <a:pt x="66" y="135"/>
                  </a:cubicBezTo>
                  <a:cubicBezTo>
                    <a:pt x="19" y="163"/>
                    <a:pt x="19" y="163"/>
                    <a:pt x="19" y="163"/>
                  </a:cubicBezTo>
                  <a:cubicBezTo>
                    <a:pt x="7" y="138"/>
                    <a:pt x="0" y="110"/>
                    <a:pt x="0" y="81"/>
                  </a:cubicBezTo>
                  <a:cubicBezTo>
                    <a:pt x="0" y="52"/>
                    <a:pt x="7" y="24"/>
                    <a:pt x="19" y="0"/>
                  </a:cubicBezTo>
                  <a:cubicBezTo>
                    <a:pt x="66" y="27"/>
                    <a:pt x="66" y="27"/>
                    <a:pt x="66" y="27"/>
                  </a:cubicBezTo>
                  <a:cubicBezTo>
                    <a:pt x="59" y="44"/>
                    <a:pt x="55" y="62"/>
                    <a:pt x="55"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61" name="Freeform 8">
              <a:extLst>
                <a:ext uri="{FF2B5EF4-FFF2-40B4-BE49-F238E27FC236}">
                  <a16:creationId xmlns:a16="http://schemas.microsoft.com/office/drawing/2014/main" xmlns="" id="{F1BEE84C-A03A-4E15-9C56-747019E7854E}"/>
                </a:ext>
              </a:extLst>
            </p:cNvPr>
            <p:cNvSpPr>
              <a:spLocks/>
            </p:cNvSpPr>
            <p:nvPr/>
          </p:nvSpPr>
          <p:spPr bwMode="auto">
            <a:xfrm>
              <a:off x="5130800" y="1601788"/>
              <a:ext cx="884238" cy="682625"/>
            </a:xfrm>
            <a:custGeom>
              <a:avLst/>
              <a:gdLst>
                <a:gd name="T0" fmla="*/ 48 w 141"/>
                <a:gd name="T1" fmla="*/ 109 h 109"/>
                <a:gd name="T2" fmla="*/ 0 w 141"/>
                <a:gd name="T3" fmla="*/ 82 h 109"/>
                <a:gd name="T4" fmla="*/ 141 w 141"/>
                <a:gd name="T5" fmla="*/ 0 h 109"/>
                <a:gd name="T6" fmla="*/ 141 w 141"/>
                <a:gd name="T7" fmla="*/ 55 h 109"/>
                <a:gd name="T8" fmla="*/ 48 w 141"/>
                <a:gd name="T9" fmla="*/ 109 h 109"/>
              </a:gdLst>
              <a:ahLst/>
              <a:cxnLst>
                <a:cxn ang="0">
                  <a:pos x="T0" y="T1"/>
                </a:cxn>
                <a:cxn ang="0">
                  <a:pos x="T2" y="T3"/>
                </a:cxn>
                <a:cxn ang="0">
                  <a:pos x="T4" y="T5"/>
                </a:cxn>
                <a:cxn ang="0">
                  <a:pos x="T6" y="T7"/>
                </a:cxn>
                <a:cxn ang="0">
                  <a:pos x="T8" y="T9"/>
                </a:cxn>
              </a:cxnLst>
              <a:rect l="0" t="0" r="r" b="b"/>
              <a:pathLst>
                <a:path w="141" h="109">
                  <a:moveTo>
                    <a:pt x="48" y="109"/>
                  </a:moveTo>
                  <a:cubicBezTo>
                    <a:pt x="0" y="82"/>
                    <a:pt x="0" y="82"/>
                    <a:pt x="0" y="82"/>
                  </a:cubicBezTo>
                  <a:cubicBezTo>
                    <a:pt x="31" y="36"/>
                    <a:pt x="82" y="4"/>
                    <a:pt x="141" y="0"/>
                  </a:cubicBezTo>
                  <a:cubicBezTo>
                    <a:pt x="141" y="55"/>
                    <a:pt x="141" y="55"/>
                    <a:pt x="141" y="55"/>
                  </a:cubicBezTo>
                  <a:cubicBezTo>
                    <a:pt x="103" y="59"/>
                    <a:pt x="69" y="79"/>
                    <a:pt x="48"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62" name="Freeform 9">
              <a:extLst>
                <a:ext uri="{FF2B5EF4-FFF2-40B4-BE49-F238E27FC236}">
                  <a16:creationId xmlns:a16="http://schemas.microsoft.com/office/drawing/2014/main" xmlns="" id="{7F779348-E78C-4A9D-B549-5953E41EE243}"/>
                </a:ext>
              </a:extLst>
            </p:cNvPr>
            <p:cNvSpPr>
              <a:spLocks/>
            </p:cNvSpPr>
            <p:nvPr/>
          </p:nvSpPr>
          <p:spPr bwMode="auto">
            <a:xfrm>
              <a:off x="5130800" y="3249613"/>
              <a:ext cx="884238" cy="682625"/>
            </a:xfrm>
            <a:custGeom>
              <a:avLst/>
              <a:gdLst>
                <a:gd name="T0" fmla="*/ 141 w 141"/>
                <a:gd name="T1" fmla="*/ 54 h 109"/>
                <a:gd name="T2" fmla="*/ 141 w 141"/>
                <a:gd name="T3" fmla="*/ 109 h 109"/>
                <a:gd name="T4" fmla="*/ 0 w 141"/>
                <a:gd name="T5" fmla="*/ 28 h 109"/>
                <a:gd name="T6" fmla="*/ 48 w 141"/>
                <a:gd name="T7" fmla="*/ 0 h 109"/>
                <a:gd name="T8" fmla="*/ 141 w 141"/>
                <a:gd name="T9" fmla="*/ 54 h 109"/>
              </a:gdLst>
              <a:ahLst/>
              <a:cxnLst>
                <a:cxn ang="0">
                  <a:pos x="T0" y="T1"/>
                </a:cxn>
                <a:cxn ang="0">
                  <a:pos x="T2" y="T3"/>
                </a:cxn>
                <a:cxn ang="0">
                  <a:pos x="T4" y="T5"/>
                </a:cxn>
                <a:cxn ang="0">
                  <a:pos x="T6" y="T7"/>
                </a:cxn>
                <a:cxn ang="0">
                  <a:pos x="T8" y="T9"/>
                </a:cxn>
              </a:cxnLst>
              <a:rect l="0" t="0" r="r" b="b"/>
              <a:pathLst>
                <a:path w="141" h="109">
                  <a:moveTo>
                    <a:pt x="141" y="54"/>
                  </a:moveTo>
                  <a:cubicBezTo>
                    <a:pt x="141" y="109"/>
                    <a:pt x="141" y="109"/>
                    <a:pt x="141" y="109"/>
                  </a:cubicBezTo>
                  <a:cubicBezTo>
                    <a:pt x="82" y="105"/>
                    <a:pt x="31" y="74"/>
                    <a:pt x="0" y="28"/>
                  </a:cubicBezTo>
                  <a:cubicBezTo>
                    <a:pt x="48" y="0"/>
                    <a:pt x="48" y="0"/>
                    <a:pt x="48" y="0"/>
                  </a:cubicBezTo>
                  <a:cubicBezTo>
                    <a:pt x="69" y="30"/>
                    <a:pt x="103" y="50"/>
                    <a:pt x="141"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63" name="Freeform 10">
              <a:extLst>
                <a:ext uri="{FF2B5EF4-FFF2-40B4-BE49-F238E27FC236}">
                  <a16:creationId xmlns:a16="http://schemas.microsoft.com/office/drawing/2014/main" xmlns="" id="{487D0522-8277-47F8-BE43-1337CAEC80D3}"/>
                </a:ext>
              </a:extLst>
            </p:cNvPr>
            <p:cNvSpPr>
              <a:spLocks/>
            </p:cNvSpPr>
            <p:nvPr/>
          </p:nvSpPr>
          <p:spPr bwMode="auto">
            <a:xfrm>
              <a:off x="6854825" y="2259013"/>
              <a:ext cx="412750" cy="1020763"/>
            </a:xfrm>
            <a:custGeom>
              <a:avLst/>
              <a:gdLst>
                <a:gd name="T0" fmla="*/ 11 w 66"/>
                <a:gd name="T1" fmla="*/ 81 h 163"/>
                <a:gd name="T2" fmla="*/ 0 w 66"/>
                <a:gd name="T3" fmla="*/ 27 h 163"/>
                <a:gd name="T4" fmla="*/ 47 w 66"/>
                <a:gd name="T5" fmla="*/ 0 h 163"/>
                <a:gd name="T6" fmla="*/ 66 w 66"/>
                <a:gd name="T7" fmla="*/ 81 h 163"/>
                <a:gd name="T8" fmla="*/ 47 w 66"/>
                <a:gd name="T9" fmla="*/ 163 h 163"/>
                <a:gd name="T10" fmla="*/ 0 w 66"/>
                <a:gd name="T11" fmla="*/ 135 h 163"/>
                <a:gd name="T12" fmla="*/ 11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11" y="81"/>
                  </a:moveTo>
                  <a:cubicBezTo>
                    <a:pt x="11" y="62"/>
                    <a:pt x="7" y="44"/>
                    <a:pt x="0" y="27"/>
                  </a:cubicBezTo>
                  <a:cubicBezTo>
                    <a:pt x="47" y="0"/>
                    <a:pt x="47" y="0"/>
                    <a:pt x="47" y="0"/>
                  </a:cubicBezTo>
                  <a:cubicBezTo>
                    <a:pt x="59" y="24"/>
                    <a:pt x="66" y="52"/>
                    <a:pt x="66" y="81"/>
                  </a:cubicBezTo>
                  <a:cubicBezTo>
                    <a:pt x="66" y="110"/>
                    <a:pt x="59" y="138"/>
                    <a:pt x="47" y="163"/>
                  </a:cubicBezTo>
                  <a:cubicBezTo>
                    <a:pt x="0" y="135"/>
                    <a:pt x="0" y="135"/>
                    <a:pt x="0" y="135"/>
                  </a:cubicBezTo>
                  <a:cubicBezTo>
                    <a:pt x="7" y="119"/>
                    <a:pt x="11" y="100"/>
                    <a:pt x="1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grpSp>
      <p:grpSp>
        <p:nvGrpSpPr>
          <p:cNvPr id="64" name="Group 63">
            <a:extLst>
              <a:ext uri="{FF2B5EF4-FFF2-40B4-BE49-F238E27FC236}">
                <a16:creationId xmlns:a16="http://schemas.microsoft.com/office/drawing/2014/main" xmlns="" id="{21A89046-46AE-43D0-ADB2-0A346990B552}"/>
              </a:ext>
            </a:extLst>
          </p:cNvPr>
          <p:cNvGrpSpPr/>
          <p:nvPr/>
        </p:nvGrpSpPr>
        <p:grpSpPr>
          <a:xfrm>
            <a:off x="4798147" y="3330388"/>
            <a:ext cx="951947" cy="949359"/>
            <a:chOff x="4930775" y="1601788"/>
            <a:chExt cx="2336800" cy="2330450"/>
          </a:xfrm>
          <a:solidFill>
            <a:srgbClr val="008F00"/>
          </a:solidFill>
          <a:effectLst>
            <a:outerShdw blurRad="38100" dist="25400" dir="5400000" algn="ctr" rotWithShape="0">
              <a:srgbClr val="000000">
                <a:alpha val="20000"/>
              </a:srgbClr>
            </a:outerShdw>
          </a:effectLst>
        </p:grpSpPr>
        <p:sp>
          <p:nvSpPr>
            <p:cNvPr id="65" name="Freeform 5">
              <a:extLst>
                <a:ext uri="{FF2B5EF4-FFF2-40B4-BE49-F238E27FC236}">
                  <a16:creationId xmlns:a16="http://schemas.microsoft.com/office/drawing/2014/main" xmlns="" id="{BA367607-6DCE-4C2B-B554-489255D66C3C}"/>
                </a:ext>
              </a:extLst>
            </p:cNvPr>
            <p:cNvSpPr>
              <a:spLocks/>
            </p:cNvSpPr>
            <p:nvPr/>
          </p:nvSpPr>
          <p:spPr bwMode="auto">
            <a:xfrm>
              <a:off x="6183313" y="3249613"/>
              <a:ext cx="884238" cy="682625"/>
            </a:xfrm>
            <a:custGeom>
              <a:avLst/>
              <a:gdLst>
                <a:gd name="T0" fmla="*/ 93 w 141"/>
                <a:gd name="T1" fmla="*/ 0 h 109"/>
                <a:gd name="T2" fmla="*/ 141 w 141"/>
                <a:gd name="T3" fmla="*/ 28 h 109"/>
                <a:gd name="T4" fmla="*/ 0 w 141"/>
                <a:gd name="T5" fmla="*/ 109 h 109"/>
                <a:gd name="T6" fmla="*/ 0 w 141"/>
                <a:gd name="T7" fmla="*/ 54 h 109"/>
                <a:gd name="T8" fmla="*/ 93 w 141"/>
                <a:gd name="T9" fmla="*/ 0 h 109"/>
              </a:gdLst>
              <a:ahLst/>
              <a:cxnLst>
                <a:cxn ang="0">
                  <a:pos x="T0" y="T1"/>
                </a:cxn>
                <a:cxn ang="0">
                  <a:pos x="T2" y="T3"/>
                </a:cxn>
                <a:cxn ang="0">
                  <a:pos x="T4" y="T5"/>
                </a:cxn>
                <a:cxn ang="0">
                  <a:pos x="T6" y="T7"/>
                </a:cxn>
                <a:cxn ang="0">
                  <a:pos x="T8" y="T9"/>
                </a:cxn>
              </a:cxnLst>
              <a:rect l="0" t="0" r="r" b="b"/>
              <a:pathLst>
                <a:path w="141" h="109">
                  <a:moveTo>
                    <a:pt x="93" y="0"/>
                  </a:moveTo>
                  <a:cubicBezTo>
                    <a:pt x="141" y="28"/>
                    <a:pt x="141" y="28"/>
                    <a:pt x="141" y="28"/>
                  </a:cubicBezTo>
                  <a:cubicBezTo>
                    <a:pt x="110" y="74"/>
                    <a:pt x="59" y="105"/>
                    <a:pt x="0" y="109"/>
                  </a:cubicBezTo>
                  <a:cubicBezTo>
                    <a:pt x="0" y="54"/>
                    <a:pt x="0" y="54"/>
                    <a:pt x="0" y="54"/>
                  </a:cubicBezTo>
                  <a:cubicBezTo>
                    <a:pt x="38" y="50"/>
                    <a:pt x="72" y="30"/>
                    <a:pt x="9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66" name="Freeform 6">
              <a:extLst>
                <a:ext uri="{FF2B5EF4-FFF2-40B4-BE49-F238E27FC236}">
                  <a16:creationId xmlns:a16="http://schemas.microsoft.com/office/drawing/2014/main" xmlns="" id="{5124D1EE-F985-4B13-9E8A-87665817F6D2}"/>
                </a:ext>
              </a:extLst>
            </p:cNvPr>
            <p:cNvSpPr>
              <a:spLocks/>
            </p:cNvSpPr>
            <p:nvPr/>
          </p:nvSpPr>
          <p:spPr bwMode="auto">
            <a:xfrm>
              <a:off x="6183313" y="1601788"/>
              <a:ext cx="884238" cy="682625"/>
            </a:xfrm>
            <a:custGeom>
              <a:avLst/>
              <a:gdLst>
                <a:gd name="T0" fmla="*/ 0 w 141"/>
                <a:gd name="T1" fmla="*/ 55 h 109"/>
                <a:gd name="T2" fmla="*/ 0 w 141"/>
                <a:gd name="T3" fmla="*/ 0 h 109"/>
                <a:gd name="T4" fmla="*/ 141 w 141"/>
                <a:gd name="T5" fmla="*/ 82 h 109"/>
                <a:gd name="T6" fmla="*/ 93 w 141"/>
                <a:gd name="T7" fmla="*/ 109 h 109"/>
                <a:gd name="T8" fmla="*/ 0 w 141"/>
                <a:gd name="T9" fmla="*/ 55 h 109"/>
              </a:gdLst>
              <a:ahLst/>
              <a:cxnLst>
                <a:cxn ang="0">
                  <a:pos x="T0" y="T1"/>
                </a:cxn>
                <a:cxn ang="0">
                  <a:pos x="T2" y="T3"/>
                </a:cxn>
                <a:cxn ang="0">
                  <a:pos x="T4" y="T5"/>
                </a:cxn>
                <a:cxn ang="0">
                  <a:pos x="T6" y="T7"/>
                </a:cxn>
                <a:cxn ang="0">
                  <a:pos x="T8" y="T9"/>
                </a:cxn>
              </a:cxnLst>
              <a:rect l="0" t="0" r="r" b="b"/>
              <a:pathLst>
                <a:path w="141" h="109">
                  <a:moveTo>
                    <a:pt x="0" y="55"/>
                  </a:moveTo>
                  <a:cubicBezTo>
                    <a:pt x="0" y="0"/>
                    <a:pt x="0" y="0"/>
                    <a:pt x="0" y="0"/>
                  </a:cubicBezTo>
                  <a:cubicBezTo>
                    <a:pt x="59" y="4"/>
                    <a:pt x="110" y="36"/>
                    <a:pt x="141" y="82"/>
                  </a:cubicBezTo>
                  <a:cubicBezTo>
                    <a:pt x="93" y="109"/>
                    <a:pt x="93" y="109"/>
                    <a:pt x="93" y="109"/>
                  </a:cubicBezTo>
                  <a:cubicBezTo>
                    <a:pt x="72" y="79"/>
                    <a:pt x="38" y="59"/>
                    <a:pt x="0"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67" name="Freeform 7">
              <a:extLst>
                <a:ext uri="{FF2B5EF4-FFF2-40B4-BE49-F238E27FC236}">
                  <a16:creationId xmlns:a16="http://schemas.microsoft.com/office/drawing/2014/main" xmlns="" id="{84297BE7-922A-4238-8641-5C0202C171E7}"/>
                </a:ext>
              </a:extLst>
            </p:cNvPr>
            <p:cNvSpPr>
              <a:spLocks/>
            </p:cNvSpPr>
            <p:nvPr/>
          </p:nvSpPr>
          <p:spPr bwMode="auto">
            <a:xfrm>
              <a:off x="4930775" y="2259013"/>
              <a:ext cx="412750" cy="1020763"/>
            </a:xfrm>
            <a:custGeom>
              <a:avLst/>
              <a:gdLst>
                <a:gd name="T0" fmla="*/ 55 w 66"/>
                <a:gd name="T1" fmla="*/ 81 h 163"/>
                <a:gd name="T2" fmla="*/ 66 w 66"/>
                <a:gd name="T3" fmla="*/ 135 h 163"/>
                <a:gd name="T4" fmla="*/ 19 w 66"/>
                <a:gd name="T5" fmla="*/ 163 h 163"/>
                <a:gd name="T6" fmla="*/ 0 w 66"/>
                <a:gd name="T7" fmla="*/ 81 h 163"/>
                <a:gd name="T8" fmla="*/ 19 w 66"/>
                <a:gd name="T9" fmla="*/ 0 h 163"/>
                <a:gd name="T10" fmla="*/ 66 w 66"/>
                <a:gd name="T11" fmla="*/ 27 h 163"/>
                <a:gd name="T12" fmla="*/ 55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55" y="81"/>
                  </a:moveTo>
                  <a:cubicBezTo>
                    <a:pt x="55" y="100"/>
                    <a:pt x="59" y="119"/>
                    <a:pt x="66" y="135"/>
                  </a:cubicBezTo>
                  <a:cubicBezTo>
                    <a:pt x="19" y="163"/>
                    <a:pt x="19" y="163"/>
                    <a:pt x="19" y="163"/>
                  </a:cubicBezTo>
                  <a:cubicBezTo>
                    <a:pt x="7" y="138"/>
                    <a:pt x="0" y="110"/>
                    <a:pt x="0" y="81"/>
                  </a:cubicBezTo>
                  <a:cubicBezTo>
                    <a:pt x="0" y="52"/>
                    <a:pt x="7" y="24"/>
                    <a:pt x="19" y="0"/>
                  </a:cubicBezTo>
                  <a:cubicBezTo>
                    <a:pt x="66" y="27"/>
                    <a:pt x="66" y="27"/>
                    <a:pt x="66" y="27"/>
                  </a:cubicBezTo>
                  <a:cubicBezTo>
                    <a:pt x="59" y="44"/>
                    <a:pt x="55" y="62"/>
                    <a:pt x="55"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68" name="Freeform 8">
              <a:extLst>
                <a:ext uri="{FF2B5EF4-FFF2-40B4-BE49-F238E27FC236}">
                  <a16:creationId xmlns:a16="http://schemas.microsoft.com/office/drawing/2014/main" xmlns="" id="{39C621A1-CD8A-469E-9B3A-1D03924DCE10}"/>
                </a:ext>
              </a:extLst>
            </p:cNvPr>
            <p:cNvSpPr>
              <a:spLocks/>
            </p:cNvSpPr>
            <p:nvPr/>
          </p:nvSpPr>
          <p:spPr bwMode="auto">
            <a:xfrm>
              <a:off x="5130800" y="1601788"/>
              <a:ext cx="884238" cy="682625"/>
            </a:xfrm>
            <a:custGeom>
              <a:avLst/>
              <a:gdLst>
                <a:gd name="T0" fmla="*/ 48 w 141"/>
                <a:gd name="T1" fmla="*/ 109 h 109"/>
                <a:gd name="T2" fmla="*/ 0 w 141"/>
                <a:gd name="T3" fmla="*/ 82 h 109"/>
                <a:gd name="T4" fmla="*/ 141 w 141"/>
                <a:gd name="T5" fmla="*/ 0 h 109"/>
                <a:gd name="T6" fmla="*/ 141 w 141"/>
                <a:gd name="T7" fmla="*/ 55 h 109"/>
                <a:gd name="T8" fmla="*/ 48 w 141"/>
                <a:gd name="T9" fmla="*/ 109 h 109"/>
              </a:gdLst>
              <a:ahLst/>
              <a:cxnLst>
                <a:cxn ang="0">
                  <a:pos x="T0" y="T1"/>
                </a:cxn>
                <a:cxn ang="0">
                  <a:pos x="T2" y="T3"/>
                </a:cxn>
                <a:cxn ang="0">
                  <a:pos x="T4" y="T5"/>
                </a:cxn>
                <a:cxn ang="0">
                  <a:pos x="T6" y="T7"/>
                </a:cxn>
                <a:cxn ang="0">
                  <a:pos x="T8" y="T9"/>
                </a:cxn>
              </a:cxnLst>
              <a:rect l="0" t="0" r="r" b="b"/>
              <a:pathLst>
                <a:path w="141" h="109">
                  <a:moveTo>
                    <a:pt x="48" y="109"/>
                  </a:moveTo>
                  <a:cubicBezTo>
                    <a:pt x="0" y="82"/>
                    <a:pt x="0" y="82"/>
                    <a:pt x="0" y="82"/>
                  </a:cubicBezTo>
                  <a:cubicBezTo>
                    <a:pt x="31" y="36"/>
                    <a:pt x="82" y="4"/>
                    <a:pt x="141" y="0"/>
                  </a:cubicBezTo>
                  <a:cubicBezTo>
                    <a:pt x="141" y="55"/>
                    <a:pt x="141" y="55"/>
                    <a:pt x="141" y="55"/>
                  </a:cubicBezTo>
                  <a:cubicBezTo>
                    <a:pt x="103" y="59"/>
                    <a:pt x="69" y="79"/>
                    <a:pt x="48"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69" name="Freeform 9">
              <a:extLst>
                <a:ext uri="{FF2B5EF4-FFF2-40B4-BE49-F238E27FC236}">
                  <a16:creationId xmlns:a16="http://schemas.microsoft.com/office/drawing/2014/main" xmlns="" id="{735A27D0-E11B-499E-8DA8-80C305DF803D}"/>
                </a:ext>
              </a:extLst>
            </p:cNvPr>
            <p:cNvSpPr>
              <a:spLocks/>
            </p:cNvSpPr>
            <p:nvPr/>
          </p:nvSpPr>
          <p:spPr bwMode="auto">
            <a:xfrm>
              <a:off x="5130800" y="3249613"/>
              <a:ext cx="884238" cy="682625"/>
            </a:xfrm>
            <a:custGeom>
              <a:avLst/>
              <a:gdLst>
                <a:gd name="T0" fmla="*/ 141 w 141"/>
                <a:gd name="T1" fmla="*/ 54 h 109"/>
                <a:gd name="T2" fmla="*/ 141 w 141"/>
                <a:gd name="T3" fmla="*/ 109 h 109"/>
                <a:gd name="T4" fmla="*/ 0 w 141"/>
                <a:gd name="T5" fmla="*/ 28 h 109"/>
                <a:gd name="T6" fmla="*/ 48 w 141"/>
                <a:gd name="T7" fmla="*/ 0 h 109"/>
                <a:gd name="T8" fmla="*/ 141 w 141"/>
                <a:gd name="T9" fmla="*/ 54 h 109"/>
              </a:gdLst>
              <a:ahLst/>
              <a:cxnLst>
                <a:cxn ang="0">
                  <a:pos x="T0" y="T1"/>
                </a:cxn>
                <a:cxn ang="0">
                  <a:pos x="T2" y="T3"/>
                </a:cxn>
                <a:cxn ang="0">
                  <a:pos x="T4" y="T5"/>
                </a:cxn>
                <a:cxn ang="0">
                  <a:pos x="T6" y="T7"/>
                </a:cxn>
                <a:cxn ang="0">
                  <a:pos x="T8" y="T9"/>
                </a:cxn>
              </a:cxnLst>
              <a:rect l="0" t="0" r="r" b="b"/>
              <a:pathLst>
                <a:path w="141" h="109">
                  <a:moveTo>
                    <a:pt x="141" y="54"/>
                  </a:moveTo>
                  <a:cubicBezTo>
                    <a:pt x="141" y="109"/>
                    <a:pt x="141" y="109"/>
                    <a:pt x="141" y="109"/>
                  </a:cubicBezTo>
                  <a:cubicBezTo>
                    <a:pt x="82" y="105"/>
                    <a:pt x="31" y="74"/>
                    <a:pt x="0" y="28"/>
                  </a:cubicBezTo>
                  <a:cubicBezTo>
                    <a:pt x="48" y="0"/>
                    <a:pt x="48" y="0"/>
                    <a:pt x="48" y="0"/>
                  </a:cubicBezTo>
                  <a:cubicBezTo>
                    <a:pt x="69" y="30"/>
                    <a:pt x="103" y="50"/>
                    <a:pt x="141"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70" name="Freeform 10">
              <a:extLst>
                <a:ext uri="{FF2B5EF4-FFF2-40B4-BE49-F238E27FC236}">
                  <a16:creationId xmlns:a16="http://schemas.microsoft.com/office/drawing/2014/main" xmlns="" id="{AB955096-B08C-44FD-8F1B-478CBB9C7891}"/>
                </a:ext>
              </a:extLst>
            </p:cNvPr>
            <p:cNvSpPr>
              <a:spLocks/>
            </p:cNvSpPr>
            <p:nvPr/>
          </p:nvSpPr>
          <p:spPr bwMode="auto">
            <a:xfrm>
              <a:off x="6854825" y="2259013"/>
              <a:ext cx="412750" cy="1020763"/>
            </a:xfrm>
            <a:custGeom>
              <a:avLst/>
              <a:gdLst>
                <a:gd name="T0" fmla="*/ 11 w 66"/>
                <a:gd name="T1" fmla="*/ 81 h 163"/>
                <a:gd name="T2" fmla="*/ 0 w 66"/>
                <a:gd name="T3" fmla="*/ 27 h 163"/>
                <a:gd name="T4" fmla="*/ 47 w 66"/>
                <a:gd name="T5" fmla="*/ 0 h 163"/>
                <a:gd name="T6" fmla="*/ 66 w 66"/>
                <a:gd name="T7" fmla="*/ 81 h 163"/>
                <a:gd name="T8" fmla="*/ 47 w 66"/>
                <a:gd name="T9" fmla="*/ 163 h 163"/>
                <a:gd name="T10" fmla="*/ 0 w 66"/>
                <a:gd name="T11" fmla="*/ 135 h 163"/>
                <a:gd name="T12" fmla="*/ 11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11" y="81"/>
                  </a:moveTo>
                  <a:cubicBezTo>
                    <a:pt x="11" y="62"/>
                    <a:pt x="7" y="44"/>
                    <a:pt x="0" y="27"/>
                  </a:cubicBezTo>
                  <a:cubicBezTo>
                    <a:pt x="47" y="0"/>
                    <a:pt x="47" y="0"/>
                    <a:pt x="47" y="0"/>
                  </a:cubicBezTo>
                  <a:cubicBezTo>
                    <a:pt x="59" y="24"/>
                    <a:pt x="66" y="52"/>
                    <a:pt x="66" y="81"/>
                  </a:cubicBezTo>
                  <a:cubicBezTo>
                    <a:pt x="66" y="110"/>
                    <a:pt x="59" y="138"/>
                    <a:pt x="47" y="163"/>
                  </a:cubicBezTo>
                  <a:cubicBezTo>
                    <a:pt x="0" y="135"/>
                    <a:pt x="0" y="135"/>
                    <a:pt x="0" y="135"/>
                  </a:cubicBezTo>
                  <a:cubicBezTo>
                    <a:pt x="7" y="119"/>
                    <a:pt x="11" y="100"/>
                    <a:pt x="1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grpSp>
      <p:grpSp>
        <p:nvGrpSpPr>
          <p:cNvPr id="71" name="Group 70">
            <a:extLst>
              <a:ext uri="{FF2B5EF4-FFF2-40B4-BE49-F238E27FC236}">
                <a16:creationId xmlns:a16="http://schemas.microsoft.com/office/drawing/2014/main" xmlns="" id="{2D215C12-7786-44EA-9429-EFDDCCC18A2B}"/>
              </a:ext>
            </a:extLst>
          </p:cNvPr>
          <p:cNvGrpSpPr/>
          <p:nvPr/>
        </p:nvGrpSpPr>
        <p:grpSpPr>
          <a:xfrm>
            <a:off x="6122739" y="3330388"/>
            <a:ext cx="951947" cy="949359"/>
            <a:chOff x="4930775" y="1601788"/>
            <a:chExt cx="2336800" cy="2330450"/>
          </a:xfrm>
          <a:solidFill>
            <a:srgbClr val="008F00"/>
          </a:solidFill>
          <a:effectLst>
            <a:outerShdw blurRad="38100" dist="25400" dir="5400000" algn="ctr" rotWithShape="0">
              <a:srgbClr val="000000">
                <a:alpha val="20000"/>
              </a:srgbClr>
            </a:outerShdw>
          </a:effectLst>
        </p:grpSpPr>
        <p:sp>
          <p:nvSpPr>
            <p:cNvPr id="72" name="Freeform 5">
              <a:extLst>
                <a:ext uri="{FF2B5EF4-FFF2-40B4-BE49-F238E27FC236}">
                  <a16:creationId xmlns:a16="http://schemas.microsoft.com/office/drawing/2014/main" xmlns="" id="{49ACF1BC-3DED-40B8-92D2-9358387E2DD2}"/>
                </a:ext>
              </a:extLst>
            </p:cNvPr>
            <p:cNvSpPr>
              <a:spLocks/>
            </p:cNvSpPr>
            <p:nvPr/>
          </p:nvSpPr>
          <p:spPr bwMode="auto">
            <a:xfrm>
              <a:off x="6183313" y="3249613"/>
              <a:ext cx="884238" cy="682625"/>
            </a:xfrm>
            <a:custGeom>
              <a:avLst/>
              <a:gdLst>
                <a:gd name="T0" fmla="*/ 93 w 141"/>
                <a:gd name="T1" fmla="*/ 0 h 109"/>
                <a:gd name="T2" fmla="*/ 141 w 141"/>
                <a:gd name="T3" fmla="*/ 28 h 109"/>
                <a:gd name="T4" fmla="*/ 0 w 141"/>
                <a:gd name="T5" fmla="*/ 109 h 109"/>
                <a:gd name="T6" fmla="*/ 0 w 141"/>
                <a:gd name="T7" fmla="*/ 54 h 109"/>
                <a:gd name="T8" fmla="*/ 93 w 141"/>
                <a:gd name="T9" fmla="*/ 0 h 109"/>
              </a:gdLst>
              <a:ahLst/>
              <a:cxnLst>
                <a:cxn ang="0">
                  <a:pos x="T0" y="T1"/>
                </a:cxn>
                <a:cxn ang="0">
                  <a:pos x="T2" y="T3"/>
                </a:cxn>
                <a:cxn ang="0">
                  <a:pos x="T4" y="T5"/>
                </a:cxn>
                <a:cxn ang="0">
                  <a:pos x="T6" y="T7"/>
                </a:cxn>
                <a:cxn ang="0">
                  <a:pos x="T8" y="T9"/>
                </a:cxn>
              </a:cxnLst>
              <a:rect l="0" t="0" r="r" b="b"/>
              <a:pathLst>
                <a:path w="141" h="109">
                  <a:moveTo>
                    <a:pt x="93" y="0"/>
                  </a:moveTo>
                  <a:cubicBezTo>
                    <a:pt x="141" y="28"/>
                    <a:pt x="141" y="28"/>
                    <a:pt x="141" y="28"/>
                  </a:cubicBezTo>
                  <a:cubicBezTo>
                    <a:pt x="110" y="74"/>
                    <a:pt x="59" y="105"/>
                    <a:pt x="0" y="109"/>
                  </a:cubicBezTo>
                  <a:cubicBezTo>
                    <a:pt x="0" y="54"/>
                    <a:pt x="0" y="54"/>
                    <a:pt x="0" y="54"/>
                  </a:cubicBezTo>
                  <a:cubicBezTo>
                    <a:pt x="38" y="50"/>
                    <a:pt x="72" y="30"/>
                    <a:pt x="9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73" name="Freeform 6">
              <a:extLst>
                <a:ext uri="{FF2B5EF4-FFF2-40B4-BE49-F238E27FC236}">
                  <a16:creationId xmlns:a16="http://schemas.microsoft.com/office/drawing/2014/main" xmlns="" id="{C4CD8520-5165-4EA0-A8B0-E60E0BE213BE}"/>
                </a:ext>
              </a:extLst>
            </p:cNvPr>
            <p:cNvSpPr>
              <a:spLocks/>
            </p:cNvSpPr>
            <p:nvPr/>
          </p:nvSpPr>
          <p:spPr bwMode="auto">
            <a:xfrm>
              <a:off x="6183313" y="1601788"/>
              <a:ext cx="884238" cy="682625"/>
            </a:xfrm>
            <a:custGeom>
              <a:avLst/>
              <a:gdLst>
                <a:gd name="T0" fmla="*/ 0 w 141"/>
                <a:gd name="T1" fmla="*/ 55 h 109"/>
                <a:gd name="T2" fmla="*/ 0 w 141"/>
                <a:gd name="T3" fmla="*/ 0 h 109"/>
                <a:gd name="T4" fmla="*/ 141 w 141"/>
                <a:gd name="T5" fmla="*/ 82 h 109"/>
                <a:gd name="T6" fmla="*/ 93 w 141"/>
                <a:gd name="T7" fmla="*/ 109 h 109"/>
                <a:gd name="T8" fmla="*/ 0 w 141"/>
                <a:gd name="T9" fmla="*/ 55 h 109"/>
              </a:gdLst>
              <a:ahLst/>
              <a:cxnLst>
                <a:cxn ang="0">
                  <a:pos x="T0" y="T1"/>
                </a:cxn>
                <a:cxn ang="0">
                  <a:pos x="T2" y="T3"/>
                </a:cxn>
                <a:cxn ang="0">
                  <a:pos x="T4" y="T5"/>
                </a:cxn>
                <a:cxn ang="0">
                  <a:pos x="T6" y="T7"/>
                </a:cxn>
                <a:cxn ang="0">
                  <a:pos x="T8" y="T9"/>
                </a:cxn>
              </a:cxnLst>
              <a:rect l="0" t="0" r="r" b="b"/>
              <a:pathLst>
                <a:path w="141" h="109">
                  <a:moveTo>
                    <a:pt x="0" y="55"/>
                  </a:moveTo>
                  <a:cubicBezTo>
                    <a:pt x="0" y="0"/>
                    <a:pt x="0" y="0"/>
                    <a:pt x="0" y="0"/>
                  </a:cubicBezTo>
                  <a:cubicBezTo>
                    <a:pt x="59" y="4"/>
                    <a:pt x="110" y="36"/>
                    <a:pt x="141" y="82"/>
                  </a:cubicBezTo>
                  <a:cubicBezTo>
                    <a:pt x="93" y="109"/>
                    <a:pt x="93" y="109"/>
                    <a:pt x="93" y="109"/>
                  </a:cubicBezTo>
                  <a:cubicBezTo>
                    <a:pt x="72" y="79"/>
                    <a:pt x="38" y="59"/>
                    <a:pt x="0"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74" name="Freeform 7">
              <a:extLst>
                <a:ext uri="{FF2B5EF4-FFF2-40B4-BE49-F238E27FC236}">
                  <a16:creationId xmlns:a16="http://schemas.microsoft.com/office/drawing/2014/main" xmlns="" id="{AD5C1989-43D3-4E8A-B147-7E31EF0C366A}"/>
                </a:ext>
              </a:extLst>
            </p:cNvPr>
            <p:cNvSpPr>
              <a:spLocks/>
            </p:cNvSpPr>
            <p:nvPr/>
          </p:nvSpPr>
          <p:spPr bwMode="auto">
            <a:xfrm>
              <a:off x="4930775" y="2259013"/>
              <a:ext cx="412750" cy="1020763"/>
            </a:xfrm>
            <a:custGeom>
              <a:avLst/>
              <a:gdLst>
                <a:gd name="T0" fmla="*/ 55 w 66"/>
                <a:gd name="T1" fmla="*/ 81 h 163"/>
                <a:gd name="T2" fmla="*/ 66 w 66"/>
                <a:gd name="T3" fmla="*/ 135 h 163"/>
                <a:gd name="T4" fmla="*/ 19 w 66"/>
                <a:gd name="T5" fmla="*/ 163 h 163"/>
                <a:gd name="T6" fmla="*/ 0 w 66"/>
                <a:gd name="T7" fmla="*/ 81 h 163"/>
                <a:gd name="T8" fmla="*/ 19 w 66"/>
                <a:gd name="T9" fmla="*/ 0 h 163"/>
                <a:gd name="T10" fmla="*/ 66 w 66"/>
                <a:gd name="T11" fmla="*/ 27 h 163"/>
                <a:gd name="T12" fmla="*/ 55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55" y="81"/>
                  </a:moveTo>
                  <a:cubicBezTo>
                    <a:pt x="55" y="100"/>
                    <a:pt x="59" y="119"/>
                    <a:pt x="66" y="135"/>
                  </a:cubicBezTo>
                  <a:cubicBezTo>
                    <a:pt x="19" y="163"/>
                    <a:pt x="19" y="163"/>
                    <a:pt x="19" y="163"/>
                  </a:cubicBezTo>
                  <a:cubicBezTo>
                    <a:pt x="7" y="138"/>
                    <a:pt x="0" y="110"/>
                    <a:pt x="0" y="81"/>
                  </a:cubicBezTo>
                  <a:cubicBezTo>
                    <a:pt x="0" y="52"/>
                    <a:pt x="7" y="24"/>
                    <a:pt x="19" y="0"/>
                  </a:cubicBezTo>
                  <a:cubicBezTo>
                    <a:pt x="66" y="27"/>
                    <a:pt x="66" y="27"/>
                    <a:pt x="66" y="27"/>
                  </a:cubicBezTo>
                  <a:cubicBezTo>
                    <a:pt x="59" y="44"/>
                    <a:pt x="55" y="62"/>
                    <a:pt x="55"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75" name="Freeform 8">
              <a:extLst>
                <a:ext uri="{FF2B5EF4-FFF2-40B4-BE49-F238E27FC236}">
                  <a16:creationId xmlns:a16="http://schemas.microsoft.com/office/drawing/2014/main" xmlns="" id="{214A8C66-6AD8-491F-853D-893D70DC833E}"/>
                </a:ext>
              </a:extLst>
            </p:cNvPr>
            <p:cNvSpPr>
              <a:spLocks/>
            </p:cNvSpPr>
            <p:nvPr/>
          </p:nvSpPr>
          <p:spPr bwMode="auto">
            <a:xfrm>
              <a:off x="5130800" y="1601788"/>
              <a:ext cx="884238" cy="682625"/>
            </a:xfrm>
            <a:custGeom>
              <a:avLst/>
              <a:gdLst>
                <a:gd name="T0" fmla="*/ 48 w 141"/>
                <a:gd name="T1" fmla="*/ 109 h 109"/>
                <a:gd name="T2" fmla="*/ 0 w 141"/>
                <a:gd name="T3" fmla="*/ 82 h 109"/>
                <a:gd name="T4" fmla="*/ 141 w 141"/>
                <a:gd name="T5" fmla="*/ 0 h 109"/>
                <a:gd name="T6" fmla="*/ 141 w 141"/>
                <a:gd name="T7" fmla="*/ 55 h 109"/>
                <a:gd name="T8" fmla="*/ 48 w 141"/>
                <a:gd name="T9" fmla="*/ 109 h 109"/>
              </a:gdLst>
              <a:ahLst/>
              <a:cxnLst>
                <a:cxn ang="0">
                  <a:pos x="T0" y="T1"/>
                </a:cxn>
                <a:cxn ang="0">
                  <a:pos x="T2" y="T3"/>
                </a:cxn>
                <a:cxn ang="0">
                  <a:pos x="T4" y="T5"/>
                </a:cxn>
                <a:cxn ang="0">
                  <a:pos x="T6" y="T7"/>
                </a:cxn>
                <a:cxn ang="0">
                  <a:pos x="T8" y="T9"/>
                </a:cxn>
              </a:cxnLst>
              <a:rect l="0" t="0" r="r" b="b"/>
              <a:pathLst>
                <a:path w="141" h="109">
                  <a:moveTo>
                    <a:pt x="48" y="109"/>
                  </a:moveTo>
                  <a:cubicBezTo>
                    <a:pt x="0" y="82"/>
                    <a:pt x="0" y="82"/>
                    <a:pt x="0" y="82"/>
                  </a:cubicBezTo>
                  <a:cubicBezTo>
                    <a:pt x="31" y="36"/>
                    <a:pt x="82" y="4"/>
                    <a:pt x="141" y="0"/>
                  </a:cubicBezTo>
                  <a:cubicBezTo>
                    <a:pt x="141" y="55"/>
                    <a:pt x="141" y="55"/>
                    <a:pt x="141" y="55"/>
                  </a:cubicBezTo>
                  <a:cubicBezTo>
                    <a:pt x="103" y="59"/>
                    <a:pt x="69" y="79"/>
                    <a:pt x="48"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76" name="Freeform 9">
              <a:extLst>
                <a:ext uri="{FF2B5EF4-FFF2-40B4-BE49-F238E27FC236}">
                  <a16:creationId xmlns:a16="http://schemas.microsoft.com/office/drawing/2014/main" xmlns="" id="{82D3A40D-2784-4C99-BCEC-45F91BA17001}"/>
                </a:ext>
              </a:extLst>
            </p:cNvPr>
            <p:cNvSpPr>
              <a:spLocks/>
            </p:cNvSpPr>
            <p:nvPr/>
          </p:nvSpPr>
          <p:spPr bwMode="auto">
            <a:xfrm>
              <a:off x="5130800" y="3249613"/>
              <a:ext cx="884238" cy="682625"/>
            </a:xfrm>
            <a:custGeom>
              <a:avLst/>
              <a:gdLst>
                <a:gd name="T0" fmla="*/ 141 w 141"/>
                <a:gd name="T1" fmla="*/ 54 h 109"/>
                <a:gd name="T2" fmla="*/ 141 w 141"/>
                <a:gd name="T3" fmla="*/ 109 h 109"/>
                <a:gd name="T4" fmla="*/ 0 w 141"/>
                <a:gd name="T5" fmla="*/ 28 h 109"/>
                <a:gd name="T6" fmla="*/ 48 w 141"/>
                <a:gd name="T7" fmla="*/ 0 h 109"/>
                <a:gd name="T8" fmla="*/ 141 w 141"/>
                <a:gd name="T9" fmla="*/ 54 h 109"/>
              </a:gdLst>
              <a:ahLst/>
              <a:cxnLst>
                <a:cxn ang="0">
                  <a:pos x="T0" y="T1"/>
                </a:cxn>
                <a:cxn ang="0">
                  <a:pos x="T2" y="T3"/>
                </a:cxn>
                <a:cxn ang="0">
                  <a:pos x="T4" y="T5"/>
                </a:cxn>
                <a:cxn ang="0">
                  <a:pos x="T6" y="T7"/>
                </a:cxn>
                <a:cxn ang="0">
                  <a:pos x="T8" y="T9"/>
                </a:cxn>
              </a:cxnLst>
              <a:rect l="0" t="0" r="r" b="b"/>
              <a:pathLst>
                <a:path w="141" h="109">
                  <a:moveTo>
                    <a:pt x="141" y="54"/>
                  </a:moveTo>
                  <a:cubicBezTo>
                    <a:pt x="141" y="109"/>
                    <a:pt x="141" y="109"/>
                    <a:pt x="141" y="109"/>
                  </a:cubicBezTo>
                  <a:cubicBezTo>
                    <a:pt x="82" y="105"/>
                    <a:pt x="31" y="74"/>
                    <a:pt x="0" y="28"/>
                  </a:cubicBezTo>
                  <a:cubicBezTo>
                    <a:pt x="48" y="0"/>
                    <a:pt x="48" y="0"/>
                    <a:pt x="48" y="0"/>
                  </a:cubicBezTo>
                  <a:cubicBezTo>
                    <a:pt x="69" y="30"/>
                    <a:pt x="103" y="50"/>
                    <a:pt x="141"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77" name="Freeform 10">
              <a:extLst>
                <a:ext uri="{FF2B5EF4-FFF2-40B4-BE49-F238E27FC236}">
                  <a16:creationId xmlns:a16="http://schemas.microsoft.com/office/drawing/2014/main" xmlns="" id="{993D3E14-C368-4450-9007-2D1827918F2F}"/>
                </a:ext>
              </a:extLst>
            </p:cNvPr>
            <p:cNvSpPr>
              <a:spLocks/>
            </p:cNvSpPr>
            <p:nvPr/>
          </p:nvSpPr>
          <p:spPr bwMode="auto">
            <a:xfrm>
              <a:off x="6854825" y="2259013"/>
              <a:ext cx="412750" cy="1020763"/>
            </a:xfrm>
            <a:custGeom>
              <a:avLst/>
              <a:gdLst>
                <a:gd name="T0" fmla="*/ 11 w 66"/>
                <a:gd name="T1" fmla="*/ 81 h 163"/>
                <a:gd name="T2" fmla="*/ 0 w 66"/>
                <a:gd name="T3" fmla="*/ 27 h 163"/>
                <a:gd name="T4" fmla="*/ 47 w 66"/>
                <a:gd name="T5" fmla="*/ 0 h 163"/>
                <a:gd name="T6" fmla="*/ 66 w 66"/>
                <a:gd name="T7" fmla="*/ 81 h 163"/>
                <a:gd name="T8" fmla="*/ 47 w 66"/>
                <a:gd name="T9" fmla="*/ 163 h 163"/>
                <a:gd name="T10" fmla="*/ 0 w 66"/>
                <a:gd name="T11" fmla="*/ 135 h 163"/>
                <a:gd name="T12" fmla="*/ 11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11" y="81"/>
                  </a:moveTo>
                  <a:cubicBezTo>
                    <a:pt x="11" y="62"/>
                    <a:pt x="7" y="44"/>
                    <a:pt x="0" y="27"/>
                  </a:cubicBezTo>
                  <a:cubicBezTo>
                    <a:pt x="47" y="0"/>
                    <a:pt x="47" y="0"/>
                    <a:pt x="47" y="0"/>
                  </a:cubicBezTo>
                  <a:cubicBezTo>
                    <a:pt x="59" y="24"/>
                    <a:pt x="66" y="52"/>
                    <a:pt x="66" y="81"/>
                  </a:cubicBezTo>
                  <a:cubicBezTo>
                    <a:pt x="66" y="110"/>
                    <a:pt x="59" y="138"/>
                    <a:pt x="47" y="163"/>
                  </a:cubicBezTo>
                  <a:cubicBezTo>
                    <a:pt x="0" y="135"/>
                    <a:pt x="0" y="135"/>
                    <a:pt x="0" y="135"/>
                  </a:cubicBezTo>
                  <a:cubicBezTo>
                    <a:pt x="7" y="119"/>
                    <a:pt x="11" y="100"/>
                    <a:pt x="1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grpSp>
      <p:grpSp>
        <p:nvGrpSpPr>
          <p:cNvPr id="78" name="Group 77">
            <a:extLst>
              <a:ext uri="{FF2B5EF4-FFF2-40B4-BE49-F238E27FC236}">
                <a16:creationId xmlns:a16="http://schemas.microsoft.com/office/drawing/2014/main" xmlns="" id="{BEE5454A-8930-4C2F-BE03-E4BEA418AEAB}"/>
              </a:ext>
            </a:extLst>
          </p:cNvPr>
          <p:cNvGrpSpPr/>
          <p:nvPr/>
        </p:nvGrpSpPr>
        <p:grpSpPr>
          <a:xfrm>
            <a:off x="7340651" y="3330388"/>
            <a:ext cx="951947" cy="949359"/>
            <a:chOff x="4930775" y="1601788"/>
            <a:chExt cx="2336800" cy="2330450"/>
          </a:xfrm>
          <a:solidFill>
            <a:srgbClr val="008F00"/>
          </a:solidFill>
          <a:effectLst>
            <a:outerShdw blurRad="38100" dist="25400" dir="5400000" algn="ctr" rotWithShape="0">
              <a:srgbClr val="000000">
                <a:alpha val="20000"/>
              </a:srgbClr>
            </a:outerShdw>
          </a:effectLst>
        </p:grpSpPr>
        <p:sp>
          <p:nvSpPr>
            <p:cNvPr id="79" name="Freeform 5">
              <a:extLst>
                <a:ext uri="{FF2B5EF4-FFF2-40B4-BE49-F238E27FC236}">
                  <a16:creationId xmlns:a16="http://schemas.microsoft.com/office/drawing/2014/main" xmlns="" id="{15C77CDA-B29F-4B97-96F0-83100925B870}"/>
                </a:ext>
              </a:extLst>
            </p:cNvPr>
            <p:cNvSpPr>
              <a:spLocks/>
            </p:cNvSpPr>
            <p:nvPr/>
          </p:nvSpPr>
          <p:spPr bwMode="auto">
            <a:xfrm>
              <a:off x="6183313" y="3249613"/>
              <a:ext cx="884238" cy="682625"/>
            </a:xfrm>
            <a:custGeom>
              <a:avLst/>
              <a:gdLst>
                <a:gd name="T0" fmla="*/ 93 w 141"/>
                <a:gd name="T1" fmla="*/ 0 h 109"/>
                <a:gd name="T2" fmla="*/ 141 w 141"/>
                <a:gd name="T3" fmla="*/ 28 h 109"/>
                <a:gd name="T4" fmla="*/ 0 w 141"/>
                <a:gd name="T5" fmla="*/ 109 h 109"/>
                <a:gd name="T6" fmla="*/ 0 w 141"/>
                <a:gd name="T7" fmla="*/ 54 h 109"/>
                <a:gd name="T8" fmla="*/ 93 w 141"/>
                <a:gd name="T9" fmla="*/ 0 h 109"/>
              </a:gdLst>
              <a:ahLst/>
              <a:cxnLst>
                <a:cxn ang="0">
                  <a:pos x="T0" y="T1"/>
                </a:cxn>
                <a:cxn ang="0">
                  <a:pos x="T2" y="T3"/>
                </a:cxn>
                <a:cxn ang="0">
                  <a:pos x="T4" y="T5"/>
                </a:cxn>
                <a:cxn ang="0">
                  <a:pos x="T6" y="T7"/>
                </a:cxn>
                <a:cxn ang="0">
                  <a:pos x="T8" y="T9"/>
                </a:cxn>
              </a:cxnLst>
              <a:rect l="0" t="0" r="r" b="b"/>
              <a:pathLst>
                <a:path w="141" h="109">
                  <a:moveTo>
                    <a:pt x="93" y="0"/>
                  </a:moveTo>
                  <a:cubicBezTo>
                    <a:pt x="141" y="28"/>
                    <a:pt x="141" y="28"/>
                    <a:pt x="141" y="28"/>
                  </a:cubicBezTo>
                  <a:cubicBezTo>
                    <a:pt x="110" y="74"/>
                    <a:pt x="59" y="105"/>
                    <a:pt x="0" y="109"/>
                  </a:cubicBezTo>
                  <a:cubicBezTo>
                    <a:pt x="0" y="54"/>
                    <a:pt x="0" y="54"/>
                    <a:pt x="0" y="54"/>
                  </a:cubicBezTo>
                  <a:cubicBezTo>
                    <a:pt x="38" y="50"/>
                    <a:pt x="72" y="30"/>
                    <a:pt x="9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80" name="Freeform 6">
              <a:extLst>
                <a:ext uri="{FF2B5EF4-FFF2-40B4-BE49-F238E27FC236}">
                  <a16:creationId xmlns:a16="http://schemas.microsoft.com/office/drawing/2014/main" xmlns="" id="{337412C1-B3B2-421E-AD56-CC6F6B21AEDB}"/>
                </a:ext>
              </a:extLst>
            </p:cNvPr>
            <p:cNvSpPr>
              <a:spLocks/>
            </p:cNvSpPr>
            <p:nvPr/>
          </p:nvSpPr>
          <p:spPr bwMode="auto">
            <a:xfrm>
              <a:off x="6183313" y="1601788"/>
              <a:ext cx="884238" cy="682625"/>
            </a:xfrm>
            <a:custGeom>
              <a:avLst/>
              <a:gdLst>
                <a:gd name="T0" fmla="*/ 0 w 141"/>
                <a:gd name="T1" fmla="*/ 55 h 109"/>
                <a:gd name="T2" fmla="*/ 0 w 141"/>
                <a:gd name="T3" fmla="*/ 0 h 109"/>
                <a:gd name="T4" fmla="*/ 141 w 141"/>
                <a:gd name="T5" fmla="*/ 82 h 109"/>
                <a:gd name="T6" fmla="*/ 93 w 141"/>
                <a:gd name="T7" fmla="*/ 109 h 109"/>
                <a:gd name="T8" fmla="*/ 0 w 141"/>
                <a:gd name="T9" fmla="*/ 55 h 109"/>
              </a:gdLst>
              <a:ahLst/>
              <a:cxnLst>
                <a:cxn ang="0">
                  <a:pos x="T0" y="T1"/>
                </a:cxn>
                <a:cxn ang="0">
                  <a:pos x="T2" y="T3"/>
                </a:cxn>
                <a:cxn ang="0">
                  <a:pos x="T4" y="T5"/>
                </a:cxn>
                <a:cxn ang="0">
                  <a:pos x="T6" y="T7"/>
                </a:cxn>
                <a:cxn ang="0">
                  <a:pos x="T8" y="T9"/>
                </a:cxn>
              </a:cxnLst>
              <a:rect l="0" t="0" r="r" b="b"/>
              <a:pathLst>
                <a:path w="141" h="109">
                  <a:moveTo>
                    <a:pt x="0" y="55"/>
                  </a:moveTo>
                  <a:cubicBezTo>
                    <a:pt x="0" y="0"/>
                    <a:pt x="0" y="0"/>
                    <a:pt x="0" y="0"/>
                  </a:cubicBezTo>
                  <a:cubicBezTo>
                    <a:pt x="59" y="4"/>
                    <a:pt x="110" y="36"/>
                    <a:pt x="141" y="82"/>
                  </a:cubicBezTo>
                  <a:cubicBezTo>
                    <a:pt x="93" y="109"/>
                    <a:pt x="93" y="109"/>
                    <a:pt x="93" y="109"/>
                  </a:cubicBezTo>
                  <a:cubicBezTo>
                    <a:pt x="72" y="79"/>
                    <a:pt x="38" y="59"/>
                    <a:pt x="0"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81" name="Freeform 7">
              <a:extLst>
                <a:ext uri="{FF2B5EF4-FFF2-40B4-BE49-F238E27FC236}">
                  <a16:creationId xmlns:a16="http://schemas.microsoft.com/office/drawing/2014/main" xmlns="" id="{ECAFB453-3B71-4C24-8A47-3ACEE4A73C82}"/>
                </a:ext>
              </a:extLst>
            </p:cNvPr>
            <p:cNvSpPr>
              <a:spLocks/>
            </p:cNvSpPr>
            <p:nvPr/>
          </p:nvSpPr>
          <p:spPr bwMode="auto">
            <a:xfrm>
              <a:off x="4930775" y="2259013"/>
              <a:ext cx="412750" cy="1020763"/>
            </a:xfrm>
            <a:custGeom>
              <a:avLst/>
              <a:gdLst>
                <a:gd name="T0" fmla="*/ 55 w 66"/>
                <a:gd name="T1" fmla="*/ 81 h 163"/>
                <a:gd name="T2" fmla="*/ 66 w 66"/>
                <a:gd name="T3" fmla="*/ 135 h 163"/>
                <a:gd name="T4" fmla="*/ 19 w 66"/>
                <a:gd name="T5" fmla="*/ 163 h 163"/>
                <a:gd name="T6" fmla="*/ 0 w 66"/>
                <a:gd name="T7" fmla="*/ 81 h 163"/>
                <a:gd name="T8" fmla="*/ 19 w 66"/>
                <a:gd name="T9" fmla="*/ 0 h 163"/>
                <a:gd name="T10" fmla="*/ 66 w 66"/>
                <a:gd name="T11" fmla="*/ 27 h 163"/>
                <a:gd name="T12" fmla="*/ 55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55" y="81"/>
                  </a:moveTo>
                  <a:cubicBezTo>
                    <a:pt x="55" y="100"/>
                    <a:pt x="59" y="119"/>
                    <a:pt x="66" y="135"/>
                  </a:cubicBezTo>
                  <a:cubicBezTo>
                    <a:pt x="19" y="163"/>
                    <a:pt x="19" y="163"/>
                    <a:pt x="19" y="163"/>
                  </a:cubicBezTo>
                  <a:cubicBezTo>
                    <a:pt x="7" y="138"/>
                    <a:pt x="0" y="110"/>
                    <a:pt x="0" y="81"/>
                  </a:cubicBezTo>
                  <a:cubicBezTo>
                    <a:pt x="0" y="52"/>
                    <a:pt x="7" y="24"/>
                    <a:pt x="19" y="0"/>
                  </a:cubicBezTo>
                  <a:cubicBezTo>
                    <a:pt x="66" y="27"/>
                    <a:pt x="66" y="27"/>
                    <a:pt x="66" y="27"/>
                  </a:cubicBezTo>
                  <a:cubicBezTo>
                    <a:pt x="59" y="44"/>
                    <a:pt x="55" y="62"/>
                    <a:pt x="55"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82" name="Freeform 8">
              <a:extLst>
                <a:ext uri="{FF2B5EF4-FFF2-40B4-BE49-F238E27FC236}">
                  <a16:creationId xmlns:a16="http://schemas.microsoft.com/office/drawing/2014/main" xmlns="" id="{AA2F3C82-040D-408D-807E-DA4F36E50DBB}"/>
                </a:ext>
              </a:extLst>
            </p:cNvPr>
            <p:cNvSpPr>
              <a:spLocks/>
            </p:cNvSpPr>
            <p:nvPr/>
          </p:nvSpPr>
          <p:spPr bwMode="auto">
            <a:xfrm>
              <a:off x="5130800" y="1601788"/>
              <a:ext cx="884238" cy="682625"/>
            </a:xfrm>
            <a:custGeom>
              <a:avLst/>
              <a:gdLst>
                <a:gd name="T0" fmla="*/ 48 w 141"/>
                <a:gd name="T1" fmla="*/ 109 h 109"/>
                <a:gd name="T2" fmla="*/ 0 w 141"/>
                <a:gd name="T3" fmla="*/ 82 h 109"/>
                <a:gd name="T4" fmla="*/ 141 w 141"/>
                <a:gd name="T5" fmla="*/ 0 h 109"/>
                <a:gd name="T6" fmla="*/ 141 w 141"/>
                <a:gd name="T7" fmla="*/ 55 h 109"/>
                <a:gd name="T8" fmla="*/ 48 w 141"/>
                <a:gd name="T9" fmla="*/ 109 h 109"/>
              </a:gdLst>
              <a:ahLst/>
              <a:cxnLst>
                <a:cxn ang="0">
                  <a:pos x="T0" y="T1"/>
                </a:cxn>
                <a:cxn ang="0">
                  <a:pos x="T2" y="T3"/>
                </a:cxn>
                <a:cxn ang="0">
                  <a:pos x="T4" y="T5"/>
                </a:cxn>
                <a:cxn ang="0">
                  <a:pos x="T6" y="T7"/>
                </a:cxn>
                <a:cxn ang="0">
                  <a:pos x="T8" y="T9"/>
                </a:cxn>
              </a:cxnLst>
              <a:rect l="0" t="0" r="r" b="b"/>
              <a:pathLst>
                <a:path w="141" h="109">
                  <a:moveTo>
                    <a:pt x="48" y="109"/>
                  </a:moveTo>
                  <a:cubicBezTo>
                    <a:pt x="0" y="82"/>
                    <a:pt x="0" y="82"/>
                    <a:pt x="0" y="82"/>
                  </a:cubicBezTo>
                  <a:cubicBezTo>
                    <a:pt x="31" y="36"/>
                    <a:pt x="82" y="4"/>
                    <a:pt x="141" y="0"/>
                  </a:cubicBezTo>
                  <a:cubicBezTo>
                    <a:pt x="141" y="55"/>
                    <a:pt x="141" y="55"/>
                    <a:pt x="141" y="55"/>
                  </a:cubicBezTo>
                  <a:cubicBezTo>
                    <a:pt x="103" y="59"/>
                    <a:pt x="69" y="79"/>
                    <a:pt x="48"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83" name="Freeform 9">
              <a:extLst>
                <a:ext uri="{FF2B5EF4-FFF2-40B4-BE49-F238E27FC236}">
                  <a16:creationId xmlns:a16="http://schemas.microsoft.com/office/drawing/2014/main" xmlns="" id="{DF78A6FA-B2E9-470C-B0A3-CBDA0E92EA06}"/>
                </a:ext>
              </a:extLst>
            </p:cNvPr>
            <p:cNvSpPr>
              <a:spLocks/>
            </p:cNvSpPr>
            <p:nvPr/>
          </p:nvSpPr>
          <p:spPr bwMode="auto">
            <a:xfrm>
              <a:off x="5130800" y="3249613"/>
              <a:ext cx="884238" cy="682625"/>
            </a:xfrm>
            <a:custGeom>
              <a:avLst/>
              <a:gdLst>
                <a:gd name="T0" fmla="*/ 141 w 141"/>
                <a:gd name="T1" fmla="*/ 54 h 109"/>
                <a:gd name="T2" fmla="*/ 141 w 141"/>
                <a:gd name="T3" fmla="*/ 109 h 109"/>
                <a:gd name="T4" fmla="*/ 0 w 141"/>
                <a:gd name="T5" fmla="*/ 28 h 109"/>
                <a:gd name="T6" fmla="*/ 48 w 141"/>
                <a:gd name="T7" fmla="*/ 0 h 109"/>
                <a:gd name="T8" fmla="*/ 141 w 141"/>
                <a:gd name="T9" fmla="*/ 54 h 109"/>
              </a:gdLst>
              <a:ahLst/>
              <a:cxnLst>
                <a:cxn ang="0">
                  <a:pos x="T0" y="T1"/>
                </a:cxn>
                <a:cxn ang="0">
                  <a:pos x="T2" y="T3"/>
                </a:cxn>
                <a:cxn ang="0">
                  <a:pos x="T4" y="T5"/>
                </a:cxn>
                <a:cxn ang="0">
                  <a:pos x="T6" y="T7"/>
                </a:cxn>
                <a:cxn ang="0">
                  <a:pos x="T8" y="T9"/>
                </a:cxn>
              </a:cxnLst>
              <a:rect l="0" t="0" r="r" b="b"/>
              <a:pathLst>
                <a:path w="141" h="109">
                  <a:moveTo>
                    <a:pt x="141" y="54"/>
                  </a:moveTo>
                  <a:cubicBezTo>
                    <a:pt x="141" y="109"/>
                    <a:pt x="141" y="109"/>
                    <a:pt x="141" y="109"/>
                  </a:cubicBezTo>
                  <a:cubicBezTo>
                    <a:pt x="82" y="105"/>
                    <a:pt x="31" y="74"/>
                    <a:pt x="0" y="28"/>
                  </a:cubicBezTo>
                  <a:cubicBezTo>
                    <a:pt x="48" y="0"/>
                    <a:pt x="48" y="0"/>
                    <a:pt x="48" y="0"/>
                  </a:cubicBezTo>
                  <a:cubicBezTo>
                    <a:pt x="69" y="30"/>
                    <a:pt x="103" y="50"/>
                    <a:pt x="141"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sp>
          <p:nvSpPr>
            <p:cNvPr id="84" name="Freeform 10">
              <a:extLst>
                <a:ext uri="{FF2B5EF4-FFF2-40B4-BE49-F238E27FC236}">
                  <a16:creationId xmlns:a16="http://schemas.microsoft.com/office/drawing/2014/main" xmlns="" id="{C40C5F33-F885-493C-82A1-8206F4D634F9}"/>
                </a:ext>
              </a:extLst>
            </p:cNvPr>
            <p:cNvSpPr>
              <a:spLocks/>
            </p:cNvSpPr>
            <p:nvPr/>
          </p:nvSpPr>
          <p:spPr bwMode="auto">
            <a:xfrm>
              <a:off x="6854825" y="2259013"/>
              <a:ext cx="412750" cy="1020763"/>
            </a:xfrm>
            <a:custGeom>
              <a:avLst/>
              <a:gdLst>
                <a:gd name="T0" fmla="*/ 11 w 66"/>
                <a:gd name="T1" fmla="*/ 81 h 163"/>
                <a:gd name="T2" fmla="*/ 0 w 66"/>
                <a:gd name="T3" fmla="*/ 27 h 163"/>
                <a:gd name="T4" fmla="*/ 47 w 66"/>
                <a:gd name="T5" fmla="*/ 0 h 163"/>
                <a:gd name="T6" fmla="*/ 66 w 66"/>
                <a:gd name="T7" fmla="*/ 81 h 163"/>
                <a:gd name="T8" fmla="*/ 47 w 66"/>
                <a:gd name="T9" fmla="*/ 163 h 163"/>
                <a:gd name="T10" fmla="*/ 0 w 66"/>
                <a:gd name="T11" fmla="*/ 135 h 163"/>
                <a:gd name="T12" fmla="*/ 11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11" y="81"/>
                  </a:moveTo>
                  <a:cubicBezTo>
                    <a:pt x="11" y="62"/>
                    <a:pt x="7" y="44"/>
                    <a:pt x="0" y="27"/>
                  </a:cubicBezTo>
                  <a:cubicBezTo>
                    <a:pt x="47" y="0"/>
                    <a:pt x="47" y="0"/>
                    <a:pt x="47" y="0"/>
                  </a:cubicBezTo>
                  <a:cubicBezTo>
                    <a:pt x="59" y="24"/>
                    <a:pt x="66" y="52"/>
                    <a:pt x="66" y="81"/>
                  </a:cubicBezTo>
                  <a:cubicBezTo>
                    <a:pt x="66" y="110"/>
                    <a:pt x="59" y="138"/>
                    <a:pt x="47" y="163"/>
                  </a:cubicBezTo>
                  <a:cubicBezTo>
                    <a:pt x="0" y="135"/>
                    <a:pt x="0" y="135"/>
                    <a:pt x="0" y="135"/>
                  </a:cubicBezTo>
                  <a:cubicBezTo>
                    <a:pt x="7" y="119"/>
                    <a:pt x="11" y="100"/>
                    <a:pt x="1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latin typeface="Calibri"/>
                <a:ea typeface="+mn-ea"/>
                <a:cs typeface="+mn-cs"/>
              </a:endParaRPr>
            </a:p>
          </p:txBody>
        </p:sp>
      </p:grpSp>
      <p:sp>
        <p:nvSpPr>
          <p:cNvPr id="85" name="TextBox 84">
            <a:extLst>
              <a:ext uri="{FF2B5EF4-FFF2-40B4-BE49-F238E27FC236}">
                <a16:creationId xmlns:a16="http://schemas.microsoft.com/office/drawing/2014/main" xmlns="" id="{5994C33A-0B0B-44F9-A87B-5C47E218ED5C}"/>
              </a:ext>
            </a:extLst>
          </p:cNvPr>
          <p:cNvSpPr txBox="1"/>
          <p:nvPr/>
        </p:nvSpPr>
        <p:spPr>
          <a:xfrm>
            <a:off x="3595813" y="3603815"/>
            <a:ext cx="641762" cy="415498"/>
          </a:xfrm>
          <a:prstGeom prst="rect">
            <a:avLst/>
          </a:prstGeom>
          <a:noFill/>
        </p:spPr>
        <p:txBody>
          <a:bodyPr wrap="square" rtlCol="0">
            <a:spAutoFit/>
          </a:bodyPr>
          <a:lstStyle/>
          <a:p>
            <a:pPr algn="ctr" defTabSz="457200">
              <a:buClrTx/>
              <a:buFontTx/>
              <a:buNone/>
            </a:pPr>
            <a:r>
              <a:rPr lang="en-US" sz="1050" b="1"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(MOC</a:t>
            </a:r>
            <a:r>
              <a:rPr lang="en-US" sz="1050"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 </a:t>
            </a:r>
            <a:r>
              <a:rPr lang="en-US"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rPr>
              <a:t>EC </a:t>
            </a:r>
            <a:endParaRPr lang="en-ZA"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endParaRPr>
          </a:p>
        </p:txBody>
      </p:sp>
      <p:sp>
        <p:nvSpPr>
          <p:cNvPr id="86" name="TextBox 85">
            <a:extLst>
              <a:ext uri="{FF2B5EF4-FFF2-40B4-BE49-F238E27FC236}">
                <a16:creationId xmlns:a16="http://schemas.microsoft.com/office/drawing/2014/main" xmlns="" id="{3EDE820C-39C4-4D75-9001-0FB497907971}"/>
              </a:ext>
            </a:extLst>
          </p:cNvPr>
          <p:cNvSpPr txBox="1"/>
          <p:nvPr/>
        </p:nvSpPr>
        <p:spPr>
          <a:xfrm>
            <a:off x="2291994" y="3618531"/>
            <a:ext cx="651547" cy="415498"/>
          </a:xfrm>
          <a:prstGeom prst="rect">
            <a:avLst/>
          </a:prstGeom>
          <a:noFill/>
        </p:spPr>
        <p:txBody>
          <a:bodyPr wrap="square" rtlCol="0">
            <a:spAutoFit/>
          </a:bodyPr>
          <a:lstStyle/>
          <a:p>
            <a:pPr algn="ctr" defTabSz="457200">
              <a:buClrTx/>
              <a:buFontTx/>
              <a:buNone/>
            </a:pPr>
            <a:r>
              <a:rPr lang="en-US" sz="1050" b="1"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(MOC</a:t>
            </a:r>
            <a:r>
              <a:rPr lang="en-US" sz="1050"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 </a:t>
            </a:r>
            <a:r>
              <a:rPr lang="en-US"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rPr>
              <a:t>WC </a:t>
            </a:r>
            <a:endParaRPr lang="en-ZA"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endParaRPr>
          </a:p>
        </p:txBody>
      </p:sp>
      <p:sp>
        <p:nvSpPr>
          <p:cNvPr id="87" name="TextBox 86">
            <a:extLst>
              <a:ext uri="{FF2B5EF4-FFF2-40B4-BE49-F238E27FC236}">
                <a16:creationId xmlns:a16="http://schemas.microsoft.com/office/drawing/2014/main" xmlns="" id="{E6D59D6D-3960-46EC-9BA8-0D01DB860ECD}"/>
              </a:ext>
            </a:extLst>
          </p:cNvPr>
          <p:cNvSpPr txBox="1"/>
          <p:nvPr/>
        </p:nvSpPr>
        <p:spPr>
          <a:xfrm>
            <a:off x="1037866" y="3627734"/>
            <a:ext cx="694323" cy="415498"/>
          </a:xfrm>
          <a:prstGeom prst="rect">
            <a:avLst/>
          </a:prstGeom>
          <a:noFill/>
        </p:spPr>
        <p:txBody>
          <a:bodyPr wrap="square" rtlCol="0">
            <a:spAutoFit/>
          </a:bodyPr>
          <a:lstStyle/>
          <a:p>
            <a:pPr algn="ctr" defTabSz="457200">
              <a:buClrTx/>
              <a:buFontTx/>
              <a:buNone/>
            </a:pPr>
            <a:r>
              <a:rPr lang="en-US" sz="1050" b="1"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(MOC</a:t>
            </a:r>
            <a:r>
              <a:rPr lang="en-US" sz="1050"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a:t>
            </a:r>
            <a:r>
              <a:rPr lang="en-US"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rPr>
              <a:t>GP </a:t>
            </a:r>
            <a:endParaRPr lang="en-ZA"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endParaRPr>
          </a:p>
        </p:txBody>
      </p:sp>
      <p:sp>
        <p:nvSpPr>
          <p:cNvPr id="88" name="TextBox 87">
            <a:extLst>
              <a:ext uri="{FF2B5EF4-FFF2-40B4-BE49-F238E27FC236}">
                <a16:creationId xmlns:a16="http://schemas.microsoft.com/office/drawing/2014/main" xmlns="" id="{D80D52A4-ED6D-4538-9BAC-065B1B1E6D99}"/>
              </a:ext>
            </a:extLst>
          </p:cNvPr>
          <p:cNvSpPr txBox="1"/>
          <p:nvPr/>
        </p:nvSpPr>
        <p:spPr>
          <a:xfrm>
            <a:off x="4946664" y="3603870"/>
            <a:ext cx="647721" cy="415498"/>
          </a:xfrm>
          <a:prstGeom prst="rect">
            <a:avLst/>
          </a:prstGeom>
          <a:noFill/>
        </p:spPr>
        <p:txBody>
          <a:bodyPr wrap="square" rtlCol="0">
            <a:spAutoFit/>
          </a:bodyPr>
          <a:lstStyle/>
          <a:p>
            <a:pPr algn="ctr" defTabSz="457200">
              <a:buClrTx/>
              <a:buFontTx/>
              <a:buNone/>
            </a:pPr>
            <a:r>
              <a:rPr lang="en-US" sz="1050" b="1"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(MOC</a:t>
            </a:r>
            <a:r>
              <a:rPr lang="en-US" sz="1050"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 </a:t>
            </a:r>
            <a:r>
              <a:rPr lang="en-US"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rPr>
              <a:t>LMN </a:t>
            </a:r>
            <a:endParaRPr lang="en-ZA"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endParaRPr>
          </a:p>
        </p:txBody>
      </p:sp>
      <p:sp>
        <p:nvSpPr>
          <p:cNvPr id="89" name="TextBox 88">
            <a:extLst>
              <a:ext uri="{FF2B5EF4-FFF2-40B4-BE49-F238E27FC236}">
                <a16:creationId xmlns:a16="http://schemas.microsoft.com/office/drawing/2014/main" xmlns="" id="{CA2B2F98-13EB-438B-B5DD-F9E40DF341D2}"/>
              </a:ext>
            </a:extLst>
          </p:cNvPr>
          <p:cNvSpPr txBox="1"/>
          <p:nvPr/>
        </p:nvSpPr>
        <p:spPr>
          <a:xfrm>
            <a:off x="6247235" y="3589034"/>
            <a:ext cx="690141" cy="415498"/>
          </a:xfrm>
          <a:prstGeom prst="rect">
            <a:avLst/>
          </a:prstGeom>
          <a:noFill/>
        </p:spPr>
        <p:txBody>
          <a:bodyPr wrap="square" rtlCol="0">
            <a:spAutoFit/>
          </a:bodyPr>
          <a:lstStyle/>
          <a:p>
            <a:pPr algn="ctr" defTabSz="457200">
              <a:buClrTx/>
              <a:buFontTx/>
              <a:buNone/>
            </a:pPr>
            <a:r>
              <a:rPr lang="en-US" sz="1050" b="1"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(MOC</a:t>
            </a:r>
            <a:r>
              <a:rPr lang="en-US" sz="1050"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 </a:t>
            </a:r>
            <a:r>
              <a:rPr lang="en-US"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rPr>
              <a:t>FSNC </a:t>
            </a:r>
            <a:endParaRPr lang="en-ZA"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endParaRPr>
          </a:p>
        </p:txBody>
      </p:sp>
      <p:sp>
        <p:nvSpPr>
          <p:cNvPr id="90" name="TextBox 89">
            <a:extLst>
              <a:ext uri="{FF2B5EF4-FFF2-40B4-BE49-F238E27FC236}">
                <a16:creationId xmlns:a16="http://schemas.microsoft.com/office/drawing/2014/main" xmlns="" id="{EEBD7793-2E04-4941-8556-B5EA789A801B}"/>
              </a:ext>
            </a:extLst>
          </p:cNvPr>
          <p:cNvSpPr txBox="1"/>
          <p:nvPr/>
        </p:nvSpPr>
        <p:spPr>
          <a:xfrm>
            <a:off x="7467877" y="3617528"/>
            <a:ext cx="675643" cy="415498"/>
          </a:xfrm>
          <a:prstGeom prst="rect">
            <a:avLst/>
          </a:prstGeom>
          <a:noFill/>
        </p:spPr>
        <p:txBody>
          <a:bodyPr wrap="square" rtlCol="0">
            <a:spAutoFit/>
          </a:bodyPr>
          <a:lstStyle/>
          <a:p>
            <a:pPr algn="ctr" defTabSz="457200">
              <a:buClrTx/>
              <a:buFontTx/>
              <a:buNone/>
            </a:pPr>
            <a:r>
              <a:rPr lang="en-US" sz="1050" b="1"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(MOC</a:t>
            </a:r>
            <a:r>
              <a:rPr lang="en-US" sz="1050"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 </a:t>
            </a:r>
            <a:r>
              <a:rPr lang="en-US"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rPr>
              <a:t>KZN </a:t>
            </a:r>
            <a:endParaRPr lang="en-ZA"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endParaRPr>
          </a:p>
        </p:txBody>
      </p:sp>
      <p:sp>
        <p:nvSpPr>
          <p:cNvPr id="4" name="Rectangle 3">
            <a:extLst>
              <a:ext uri="{FF2B5EF4-FFF2-40B4-BE49-F238E27FC236}">
                <a16:creationId xmlns:a16="http://schemas.microsoft.com/office/drawing/2014/main" xmlns="" id="{29F6D65A-AFD2-423B-B86C-4B5F398F3794}"/>
              </a:ext>
            </a:extLst>
          </p:cNvPr>
          <p:cNvSpPr/>
          <p:nvPr/>
        </p:nvSpPr>
        <p:spPr>
          <a:xfrm>
            <a:off x="1275957" y="36340"/>
            <a:ext cx="6380081" cy="553998"/>
          </a:xfrm>
          <a:prstGeom prst="rect">
            <a:avLst/>
          </a:prstGeom>
          <a:noFill/>
        </p:spPr>
        <p:txBody>
          <a:bodyPr wrap="none" lIns="91440" tIns="45720" rIns="91440" bIns="45720">
            <a:spAutoFit/>
          </a:bodyPr>
          <a:lstStyle/>
          <a:p>
            <a:pPr algn="ctr" defTabSz="457200">
              <a:buClrTx/>
              <a:buFontTx/>
              <a:buNone/>
            </a:pPr>
            <a:r>
              <a:rPr lang="en-US" sz="3000" b="1" kern="1200" dirty="0">
                <a:ln w="0"/>
                <a:solidFill>
                  <a:srgbClr val="008F00"/>
                </a:solidFill>
                <a:effectLst>
                  <a:outerShdw blurRad="38100" dist="19050" dir="2700000" algn="tl" rotWithShape="0">
                    <a:prstClr val="black">
                      <a:alpha val="40000"/>
                    </a:prstClr>
                  </a:outerShdw>
                </a:effectLst>
                <a:latin typeface="Segoe UI" panose="020B0502040204020203" pitchFamily="34" charset="0"/>
                <a:ea typeface="+mn-ea"/>
                <a:cs typeface="Segoe UI" panose="020B0502040204020203" pitchFamily="34" charset="0"/>
              </a:rPr>
              <a:t>OPERATIONS CENTRE HIERARCHY</a:t>
            </a:r>
          </a:p>
        </p:txBody>
      </p:sp>
      <p:cxnSp>
        <p:nvCxnSpPr>
          <p:cNvPr id="102" name="Straight Connector 101">
            <a:extLst>
              <a:ext uri="{FF2B5EF4-FFF2-40B4-BE49-F238E27FC236}">
                <a16:creationId xmlns:a16="http://schemas.microsoft.com/office/drawing/2014/main" xmlns="" id="{6767EC96-6051-416D-B17A-C5855249336D}"/>
              </a:ext>
            </a:extLst>
          </p:cNvPr>
          <p:cNvCxnSpPr>
            <a:cxnSpLocks/>
          </p:cNvCxnSpPr>
          <p:nvPr/>
        </p:nvCxnSpPr>
        <p:spPr>
          <a:xfrm>
            <a:off x="1337558" y="4588877"/>
            <a:ext cx="6473911" cy="0"/>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3" name="Oval 102">
            <a:extLst>
              <a:ext uri="{FF2B5EF4-FFF2-40B4-BE49-F238E27FC236}">
                <a16:creationId xmlns:a16="http://schemas.microsoft.com/office/drawing/2014/main" xmlns="" id="{CAD5FAE6-00A0-4B44-924E-08A8A213EF4E}"/>
              </a:ext>
            </a:extLst>
          </p:cNvPr>
          <p:cNvSpPr/>
          <p:nvPr/>
        </p:nvSpPr>
        <p:spPr>
          <a:xfrm>
            <a:off x="6567185" y="4556733"/>
            <a:ext cx="64295" cy="642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buClrTx/>
              <a:buFontTx/>
              <a:buNone/>
            </a:pPr>
            <a:endParaRPr lang="en-US" sz="1350" kern="1200">
              <a:solidFill>
                <a:prstClr val="white"/>
              </a:solidFill>
            </a:endParaRPr>
          </a:p>
        </p:txBody>
      </p:sp>
      <p:sp>
        <p:nvSpPr>
          <p:cNvPr id="104" name="Oval 103">
            <a:extLst>
              <a:ext uri="{FF2B5EF4-FFF2-40B4-BE49-F238E27FC236}">
                <a16:creationId xmlns:a16="http://schemas.microsoft.com/office/drawing/2014/main" xmlns="" id="{DE31CF33-8D7A-4337-9A78-862603A7BEB9}"/>
              </a:ext>
            </a:extLst>
          </p:cNvPr>
          <p:cNvSpPr/>
          <p:nvPr/>
        </p:nvSpPr>
        <p:spPr>
          <a:xfrm>
            <a:off x="2584097" y="4556733"/>
            <a:ext cx="64295" cy="642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buClrTx/>
              <a:buFontTx/>
              <a:buNone/>
            </a:pPr>
            <a:endParaRPr lang="en-US" sz="1350" kern="1200">
              <a:solidFill>
                <a:prstClr val="white"/>
              </a:solidFill>
            </a:endParaRPr>
          </a:p>
        </p:txBody>
      </p:sp>
      <p:sp>
        <p:nvSpPr>
          <p:cNvPr id="105" name="Oval 104">
            <a:extLst>
              <a:ext uri="{FF2B5EF4-FFF2-40B4-BE49-F238E27FC236}">
                <a16:creationId xmlns:a16="http://schemas.microsoft.com/office/drawing/2014/main" xmlns="" id="{3A25895F-0EBA-4093-8AAF-913FFA81810B}"/>
              </a:ext>
            </a:extLst>
          </p:cNvPr>
          <p:cNvSpPr/>
          <p:nvPr/>
        </p:nvSpPr>
        <p:spPr>
          <a:xfrm>
            <a:off x="5234939" y="4556733"/>
            <a:ext cx="64295" cy="642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buClrTx/>
              <a:buFontTx/>
              <a:buNone/>
            </a:pPr>
            <a:endParaRPr lang="en-US" sz="1350" kern="1200">
              <a:solidFill>
                <a:prstClr val="white"/>
              </a:solidFill>
            </a:endParaRPr>
          </a:p>
        </p:txBody>
      </p:sp>
      <p:sp>
        <p:nvSpPr>
          <p:cNvPr id="106" name="Oval 105">
            <a:extLst>
              <a:ext uri="{FF2B5EF4-FFF2-40B4-BE49-F238E27FC236}">
                <a16:creationId xmlns:a16="http://schemas.microsoft.com/office/drawing/2014/main" xmlns="" id="{1309D82C-46E0-4179-B746-57DD84BD3C9E}"/>
              </a:ext>
            </a:extLst>
          </p:cNvPr>
          <p:cNvSpPr/>
          <p:nvPr/>
        </p:nvSpPr>
        <p:spPr>
          <a:xfrm>
            <a:off x="3880530" y="4556733"/>
            <a:ext cx="64295" cy="642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buClrTx/>
              <a:buFontTx/>
              <a:buNone/>
            </a:pPr>
            <a:endParaRPr lang="en-US" sz="1350" kern="1200">
              <a:solidFill>
                <a:prstClr val="white"/>
              </a:solidFill>
            </a:endParaRPr>
          </a:p>
        </p:txBody>
      </p:sp>
      <p:grpSp>
        <p:nvGrpSpPr>
          <p:cNvPr id="107" name="Group 106">
            <a:extLst>
              <a:ext uri="{FF2B5EF4-FFF2-40B4-BE49-F238E27FC236}">
                <a16:creationId xmlns:a16="http://schemas.microsoft.com/office/drawing/2014/main" xmlns="" id="{5F7939FC-594A-4B71-9216-5FACB42F82A0}"/>
              </a:ext>
            </a:extLst>
          </p:cNvPr>
          <p:cNvGrpSpPr/>
          <p:nvPr/>
        </p:nvGrpSpPr>
        <p:grpSpPr>
          <a:xfrm>
            <a:off x="895859" y="4673653"/>
            <a:ext cx="951947" cy="949359"/>
            <a:chOff x="4930775" y="1601788"/>
            <a:chExt cx="2336800" cy="2330450"/>
          </a:xfrm>
          <a:solidFill>
            <a:srgbClr val="FFC000"/>
          </a:solidFill>
          <a:effectLst>
            <a:outerShdw blurRad="38100" dist="25400" dir="5400000" algn="ctr" rotWithShape="0">
              <a:srgbClr val="000000">
                <a:alpha val="20000"/>
              </a:srgbClr>
            </a:outerShdw>
          </a:effectLst>
        </p:grpSpPr>
        <p:sp>
          <p:nvSpPr>
            <p:cNvPr id="108" name="Freeform 5">
              <a:extLst>
                <a:ext uri="{FF2B5EF4-FFF2-40B4-BE49-F238E27FC236}">
                  <a16:creationId xmlns:a16="http://schemas.microsoft.com/office/drawing/2014/main" xmlns="" id="{54D0940B-4973-42E0-A686-736AB108C9B5}"/>
                </a:ext>
              </a:extLst>
            </p:cNvPr>
            <p:cNvSpPr>
              <a:spLocks/>
            </p:cNvSpPr>
            <p:nvPr/>
          </p:nvSpPr>
          <p:spPr bwMode="auto">
            <a:xfrm>
              <a:off x="6183313" y="3249613"/>
              <a:ext cx="884238" cy="682625"/>
            </a:xfrm>
            <a:custGeom>
              <a:avLst/>
              <a:gdLst>
                <a:gd name="T0" fmla="*/ 93 w 141"/>
                <a:gd name="T1" fmla="*/ 0 h 109"/>
                <a:gd name="T2" fmla="*/ 141 w 141"/>
                <a:gd name="T3" fmla="*/ 28 h 109"/>
                <a:gd name="T4" fmla="*/ 0 w 141"/>
                <a:gd name="T5" fmla="*/ 109 h 109"/>
                <a:gd name="T6" fmla="*/ 0 w 141"/>
                <a:gd name="T7" fmla="*/ 54 h 109"/>
                <a:gd name="T8" fmla="*/ 93 w 141"/>
                <a:gd name="T9" fmla="*/ 0 h 109"/>
              </a:gdLst>
              <a:ahLst/>
              <a:cxnLst>
                <a:cxn ang="0">
                  <a:pos x="T0" y="T1"/>
                </a:cxn>
                <a:cxn ang="0">
                  <a:pos x="T2" y="T3"/>
                </a:cxn>
                <a:cxn ang="0">
                  <a:pos x="T4" y="T5"/>
                </a:cxn>
                <a:cxn ang="0">
                  <a:pos x="T6" y="T7"/>
                </a:cxn>
                <a:cxn ang="0">
                  <a:pos x="T8" y="T9"/>
                </a:cxn>
              </a:cxnLst>
              <a:rect l="0" t="0" r="r" b="b"/>
              <a:pathLst>
                <a:path w="141" h="109">
                  <a:moveTo>
                    <a:pt x="93" y="0"/>
                  </a:moveTo>
                  <a:cubicBezTo>
                    <a:pt x="141" y="28"/>
                    <a:pt x="141" y="28"/>
                    <a:pt x="141" y="28"/>
                  </a:cubicBezTo>
                  <a:cubicBezTo>
                    <a:pt x="110" y="74"/>
                    <a:pt x="59" y="105"/>
                    <a:pt x="0" y="109"/>
                  </a:cubicBezTo>
                  <a:cubicBezTo>
                    <a:pt x="0" y="54"/>
                    <a:pt x="0" y="54"/>
                    <a:pt x="0" y="54"/>
                  </a:cubicBezTo>
                  <a:cubicBezTo>
                    <a:pt x="38" y="50"/>
                    <a:pt x="72" y="30"/>
                    <a:pt x="93" y="0"/>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09" name="Freeform 6">
              <a:extLst>
                <a:ext uri="{FF2B5EF4-FFF2-40B4-BE49-F238E27FC236}">
                  <a16:creationId xmlns:a16="http://schemas.microsoft.com/office/drawing/2014/main" xmlns="" id="{483AB935-390F-4EC8-82D7-F510E9BA19B2}"/>
                </a:ext>
              </a:extLst>
            </p:cNvPr>
            <p:cNvSpPr>
              <a:spLocks/>
            </p:cNvSpPr>
            <p:nvPr/>
          </p:nvSpPr>
          <p:spPr bwMode="auto">
            <a:xfrm>
              <a:off x="6183313" y="1601788"/>
              <a:ext cx="884238" cy="682625"/>
            </a:xfrm>
            <a:custGeom>
              <a:avLst/>
              <a:gdLst>
                <a:gd name="T0" fmla="*/ 0 w 141"/>
                <a:gd name="T1" fmla="*/ 55 h 109"/>
                <a:gd name="T2" fmla="*/ 0 w 141"/>
                <a:gd name="T3" fmla="*/ 0 h 109"/>
                <a:gd name="T4" fmla="*/ 141 w 141"/>
                <a:gd name="T5" fmla="*/ 82 h 109"/>
                <a:gd name="T6" fmla="*/ 93 w 141"/>
                <a:gd name="T7" fmla="*/ 109 h 109"/>
                <a:gd name="T8" fmla="*/ 0 w 141"/>
                <a:gd name="T9" fmla="*/ 55 h 109"/>
              </a:gdLst>
              <a:ahLst/>
              <a:cxnLst>
                <a:cxn ang="0">
                  <a:pos x="T0" y="T1"/>
                </a:cxn>
                <a:cxn ang="0">
                  <a:pos x="T2" y="T3"/>
                </a:cxn>
                <a:cxn ang="0">
                  <a:pos x="T4" y="T5"/>
                </a:cxn>
                <a:cxn ang="0">
                  <a:pos x="T6" y="T7"/>
                </a:cxn>
                <a:cxn ang="0">
                  <a:pos x="T8" y="T9"/>
                </a:cxn>
              </a:cxnLst>
              <a:rect l="0" t="0" r="r" b="b"/>
              <a:pathLst>
                <a:path w="141" h="109">
                  <a:moveTo>
                    <a:pt x="0" y="55"/>
                  </a:moveTo>
                  <a:cubicBezTo>
                    <a:pt x="0" y="0"/>
                    <a:pt x="0" y="0"/>
                    <a:pt x="0" y="0"/>
                  </a:cubicBezTo>
                  <a:cubicBezTo>
                    <a:pt x="59" y="4"/>
                    <a:pt x="110" y="36"/>
                    <a:pt x="141" y="82"/>
                  </a:cubicBezTo>
                  <a:cubicBezTo>
                    <a:pt x="93" y="109"/>
                    <a:pt x="93" y="109"/>
                    <a:pt x="93" y="109"/>
                  </a:cubicBezTo>
                  <a:cubicBezTo>
                    <a:pt x="72" y="79"/>
                    <a:pt x="38" y="59"/>
                    <a:pt x="0" y="55"/>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10" name="Freeform 7">
              <a:extLst>
                <a:ext uri="{FF2B5EF4-FFF2-40B4-BE49-F238E27FC236}">
                  <a16:creationId xmlns:a16="http://schemas.microsoft.com/office/drawing/2014/main" xmlns="" id="{91B825DA-D354-425F-8AC6-6C1360593B88}"/>
                </a:ext>
              </a:extLst>
            </p:cNvPr>
            <p:cNvSpPr>
              <a:spLocks/>
            </p:cNvSpPr>
            <p:nvPr/>
          </p:nvSpPr>
          <p:spPr bwMode="auto">
            <a:xfrm>
              <a:off x="4930775" y="2259013"/>
              <a:ext cx="412750" cy="1020763"/>
            </a:xfrm>
            <a:custGeom>
              <a:avLst/>
              <a:gdLst>
                <a:gd name="T0" fmla="*/ 55 w 66"/>
                <a:gd name="T1" fmla="*/ 81 h 163"/>
                <a:gd name="T2" fmla="*/ 66 w 66"/>
                <a:gd name="T3" fmla="*/ 135 h 163"/>
                <a:gd name="T4" fmla="*/ 19 w 66"/>
                <a:gd name="T5" fmla="*/ 163 h 163"/>
                <a:gd name="T6" fmla="*/ 0 w 66"/>
                <a:gd name="T7" fmla="*/ 81 h 163"/>
                <a:gd name="T8" fmla="*/ 19 w 66"/>
                <a:gd name="T9" fmla="*/ 0 h 163"/>
                <a:gd name="T10" fmla="*/ 66 w 66"/>
                <a:gd name="T11" fmla="*/ 27 h 163"/>
                <a:gd name="T12" fmla="*/ 55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55" y="81"/>
                  </a:moveTo>
                  <a:cubicBezTo>
                    <a:pt x="55" y="100"/>
                    <a:pt x="59" y="119"/>
                    <a:pt x="66" y="135"/>
                  </a:cubicBezTo>
                  <a:cubicBezTo>
                    <a:pt x="19" y="163"/>
                    <a:pt x="19" y="163"/>
                    <a:pt x="19" y="163"/>
                  </a:cubicBezTo>
                  <a:cubicBezTo>
                    <a:pt x="7" y="138"/>
                    <a:pt x="0" y="110"/>
                    <a:pt x="0" y="81"/>
                  </a:cubicBezTo>
                  <a:cubicBezTo>
                    <a:pt x="0" y="52"/>
                    <a:pt x="7" y="24"/>
                    <a:pt x="19" y="0"/>
                  </a:cubicBezTo>
                  <a:cubicBezTo>
                    <a:pt x="66" y="27"/>
                    <a:pt x="66" y="27"/>
                    <a:pt x="66" y="27"/>
                  </a:cubicBezTo>
                  <a:cubicBezTo>
                    <a:pt x="59" y="44"/>
                    <a:pt x="55" y="62"/>
                    <a:pt x="55" y="81"/>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11" name="Freeform 8">
              <a:extLst>
                <a:ext uri="{FF2B5EF4-FFF2-40B4-BE49-F238E27FC236}">
                  <a16:creationId xmlns:a16="http://schemas.microsoft.com/office/drawing/2014/main" xmlns="" id="{8A6C136B-51FB-4141-973E-3B5A9ED26368}"/>
                </a:ext>
              </a:extLst>
            </p:cNvPr>
            <p:cNvSpPr>
              <a:spLocks/>
            </p:cNvSpPr>
            <p:nvPr/>
          </p:nvSpPr>
          <p:spPr bwMode="auto">
            <a:xfrm>
              <a:off x="5130800" y="1601788"/>
              <a:ext cx="884238" cy="682625"/>
            </a:xfrm>
            <a:custGeom>
              <a:avLst/>
              <a:gdLst>
                <a:gd name="T0" fmla="*/ 48 w 141"/>
                <a:gd name="T1" fmla="*/ 109 h 109"/>
                <a:gd name="T2" fmla="*/ 0 w 141"/>
                <a:gd name="T3" fmla="*/ 82 h 109"/>
                <a:gd name="T4" fmla="*/ 141 w 141"/>
                <a:gd name="T5" fmla="*/ 0 h 109"/>
                <a:gd name="T6" fmla="*/ 141 w 141"/>
                <a:gd name="T7" fmla="*/ 55 h 109"/>
                <a:gd name="T8" fmla="*/ 48 w 141"/>
                <a:gd name="T9" fmla="*/ 109 h 109"/>
              </a:gdLst>
              <a:ahLst/>
              <a:cxnLst>
                <a:cxn ang="0">
                  <a:pos x="T0" y="T1"/>
                </a:cxn>
                <a:cxn ang="0">
                  <a:pos x="T2" y="T3"/>
                </a:cxn>
                <a:cxn ang="0">
                  <a:pos x="T4" y="T5"/>
                </a:cxn>
                <a:cxn ang="0">
                  <a:pos x="T6" y="T7"/>
                </a:cxn>
                <a:cxn ang="0">
                  <a:pos x="T8" y="T9"/>
                </a:cxn>
              </a:cxnLst>
              <a:rect l="0" t="0" r="r" b="b"/>
              <a:pathLst>
                <a:path w="141" h="109">
                  <a:moveTo>
                    <a:pt x="48" y="109"/>
                  </a:moveTo>
                  <a:cubicBezTo>
                    <a:pt x="0" y="82"/>
                    <a:pt x="0" y="82"/>
                    <a:pt x="0" y="82"/>
                  </a:cubicBezTo>
                  <a:cubicBezTo>
                    <a:pt x="31" y="36"/>
                    <a:pt x="82" y="4"/>
                    <a:pt x="141" y="0"/>
                  </a:cubicBezTo>
                  <a:cubicBezTo>
                    <a:pt x="141" y="55"/>
                    <a:pt x="141" y="55"/>
                    <a:pt x="141" y="55"/>
                  </a:cubicBezTo>
                  <a:cubicBezTo>
                    <a:pt x="103" y="59"/>
                    <a:pt x="69" y="79"/>
                    <a:pt x="48" y="109"/>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12" name="Freeform 9">
              <a:extLst>
                <a:ext uri="{FF2B5EF4-FFF2-40B4-BE49-F238E27FC236}">
                  <a16:creationId xmlns:a16="http://schemas.microsoft.com/office/drawing/2014/main" xmlns="" id="{48FFCE70-02CC-45DB-810B-AC968A4B5CE1}"/>
                </a:ext>
              </a:extLst>
            </p:cNvPr>
            <p:cNvSpPr>
              <a:spLocks/>
            </p:cNvSpPr>
            <p:nvPr/>
          </p:nvSpPr>
          <p:spPr bwMode="auto">
            <a:xfrm>
              <a:off x="5130800" y="3249613"/>
              <a:ext cx="884238" cy="682625"/>
            </a:xfrm>
            <a:custGeom>
              <a:avLst/>
              <a:gdLst>
                <a:gd name="T0" fmla="*/ 141 w 141"/>
                <a:gd name="T1" fmla="*/ 54 h 109"/>
                <a:gd name="T2" fmla="*/ 141 w 141"/>
                <a:gd name="T3" fmla="*/ 109 h 109"/>
                <a:gd name="T4" fmla="*/ 0 w 141"/>
                <a:gd name="T5" fmla="*/ 28 h 109"/>
                <a:gd name="T6" fmla="*/ 48 w 141"/>
                <a:gd name="T7" fmla="*/ 0 h 109"/>
                <a:gd name="T8" fmla="*/ 141 w 141"/>
                <a:gd name="T9" fmla="*/ 54 h 109"/>
              </a:gdLst>
              <a:ahLst/>
              <a:cxnLst>
                <a:cxn ang="0">
                  <a:pos x="T0" y="T1"/>
                </a:cxn>
                <a:cxn ang="0">
                  <a:pos x="T2" y="T3"/>
                </a:cxn>
                <a:cxn ang="0">
                  <a:pos x="T4" y="T5"/>
                </a:cxn>
                <a:cxn ang="0">
                  <a:pos x="T6" y="T7"/>
                </a:cxn>
                <a:cxn ang="0">
                  <a:pos x="T8" y="T9"/>
                </a:cxn>
              </a:cxnLst>
              <a:rect l="0" t="0" r="r" b="b"/>
              <a:pathLst>
                <a:path w="141" h="109">
                  <a:moveTo>
                    <a:pt x="141" y="54"/>
                  </a:moveTo>
                  <a:cubicBezTo>
                    <a:pt x="141" y="109"/>
                    <a:pt x="141" y="109"/>
                    <a:pt x="141" y="109"/>
                  </a:cubicBezTo>
                  <a:cubicBezTo>
                    <a:pt x="82" y="105"/>
                    <a:pt x="31" y="74"/>
                    <a:pt x="0" y="28"/>
                  </a:cubicBezTo>
                  <a:cubicBezTo>
                    <a:pt x="48" y="0"/>
                    <a:pt x="48" y="0"/>
                    <a:pt x="48" y="0"/>
                  </a:cubicBezTo>
                  <a:cubicBezTo>
                    <a:pt x="69" y="30"/>
                    <a:pt x="103" y="50"/>
                    <a:pt x="141" y="54"/>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13" name="Freeform 10">
              <a:extLst>
                <a:ext uri="{FF2B5EF4-FFF2-40B4-BE49-F238E27FC236}">
                  <a16:creationId xmlns:a16="http://schemas.microsoft.com/office/drawing/2014/main" xmlns="" id="{F5C9B0CD-CE7D-4FC3-852B-FD83BFB5CA69}"/>
                </a:ext>
              </a:extLst>
            </p:cNvPr>
            <p:cNvSpPr>
              <a:spLocks/>
            </p:cNvSpPr>
            <p:nvPr/>
          </p:nvSpPr>
          <p:spPr bwMode="auto">
            <a:xfrm>
              <a:off x="6854825" y="2259013"/>
              <a:ext cx="412750" cy="1020763"/>
            </a:xfrm>
            <a:custGeom>
              <a:avLst/>
              <a:gdLst>
                <a:gd name="T0" fmla="*/ 11 w 66"/>
                <a:gd name="T1" fmla="*/ 81 h 163"/>
                <a:gd name="T2" fmla="*/ 0 w 66"/>
                <a:gd name="T3" fmla="*/ 27 h 163"/>
                <a:gd name="T4" fmla="*/ 47 w 66"/>
                <a:gd name="T5" fmla="*/ 0 h 163"/>
                <a:gd name="T6" fmla="*/ 66 w 66"/>
                <a:gd name="T7" fmla="*/ 81 h 163"/>
                <a:gd name="T8" fmla="*/ 47 w 66"/>
                <a:gd name="T9" fmla="*/ 163 h 163"/>
                <a:gd name="T10" fmla="*/ 0 w 66"/>
                <a:gd name="T11" fmla="*/ 135 h 163"/>
                <a:gd name="T12" fmla="*/ 11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11" y="81"/>
                  </a:moveTo>
                  <a:cubicBezTo>
                    <a:pt x="11" y="62"/>
                    <a:pt x="7" y="44"/>
                    <a:pt x="0" y="27"/>
                  </a:cubicBezTo>
                  <a:cubicBezTo>
                    <a:pt x="47" y="0"/>
                    <a:pt x="47" y="0"/>
                    <a:pt x="47" y="0"/>
                  </a:cubicBezTo>
                  <a:cubicBezTo>
                    <a:pt x="59" y="24"/>
                    <a:pt x="66" y="52"/>
                    <a:pt x="66" y="81"/>
                  </a:cubicBezTo>
                  <a:cubicBezTo>
                    <a:pt x="66" y="110"/>
                    <a:pt x="59" y="138"/>
                    <a:pt x="47" y="163"/>
                  </a:cubicBezTo>
                  <a:cubicBezTo>
                    <a:pt x="0" y="135"/>
                    <a:pt x="0" y="135"/>
                    <a:pt x="0" y="135"/>
                  </a:cubicBezTo>
                  <a:cubicBezTo>
                    <a:pt x="7" y="119"/>
                    <a:pt x="11" y="100"/>
                    <a:pt x="11" y="81"/>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grpSp>
      <p:grpSp>
        <p:nvGrpSpPr>
          <p:cNvPr id="114" name="Group 113">
            <a:extLst>
              <a:ext uri="{FF2B5EF4-FFF2-40B4-BE49-F238E27FC236}">
                <a16:creationId xmlns:a16="http://schemas.microsoft.com/office/drawing/2014/main" xmlns="" id="{24CE3E98-BD20-4681-B15D-6028F0596B32}"/>
              </a:ext>
            </a:extLst>
          </p:cNvPr>
          <p:cNvGrpSpPr/>
          <p:nvPr/>
        </p:nvGrpSpPr>
        <p:grpSpPr>
          <a:xfrm>
            <a:off x="2140210" y="4673653"/>
            <a:ext cx="951947" cy="949359"/>
            <a:chOff x="4930775" y="1601788"/>
            <a:chExt cx="2336800" cy="2330450"/>
          </a:xfrm>
          <a:solidFill>
            <a:srgbClr val="FFC000"/>
          </a:solidFill>
          <a:effectLst>
            <a:outerShdw blurRad="38100" dist="25400" dir="5400000" algn="ctr" rotWithShape="0">
              <a:srgbClr val="000000">
                <a:alpha val="20000"/>
              </a:srgbClr>
            </a:outerShdw>
          </a:effectLst>
        </p:grpSpPr>
        <p:sp>
          <p:nvSpPr>
            <p:cNvPr id="115" name="Freeform 5">
              <a:extLst>
                <a:ext uri="{FF2B5EF4-FFF2-40B4-BE49-F238E27FC236}">
                  <a16:creationId xmlns:a16="http://schemas.microsoft.com/office/drawing/2014/main" xmlns="" id="{FB59E059-8809-40A5-A99A-8764CA0C1804}"/>
                </a:ext>
              </a:extLst>
            </p:cNvPr>
            <p:cNvSpPr>
              <a:spLocks/>
            </p:cNvSpPr>
            <p:nvPr/>
          </p:nvSpPr>
          <p:spPr bwMode="auto">
            <a:xfrm>
              <a:off x="6183313" y="3249613"/>
              <a:ext cx="884238" cy="682625"/>
            </a:xfrm>
            <a:custGeom>
              <a:avLst/>
              <a:gdLst>
                <a:gd name="T0" fmla="*/ 93 w 141"/>
                <a:gd name="T1" fmla="*/ 0 h 109"/>
                <a:gd name="T2" fmla="*/ 141 w 141"/>
                <a:gd name="T3" fmla="*/ 28 h 109"/>
                <a:gd name="T4" fmla="*/ 0 w 141"/>
                <a:gd name="T5" fmla="*/ 109 h 109"/>
                <a:gd name="T6" fmla="*/ 0 w 141"/>
                <a:gd name="T7" fmla="*/ 54 h 109"/>
                <a:gd name="T8" fmla="*/ 93 w 141"/>
                <a:gd name="T9" fmla="*/ 0 h 109"/>
              </a:gdLst>
              <a:ahLst/>
              <a:cxnLst>
                <a:cxn ang="0">
                  <a:pos x="T0" y="T1"/>
                </a:cxn>
                <a:cxn ang="0">
                  <a:pos x="T2" y="T3"/>
                </a:cxn>
                <a:cxn ang="0">
                  <a:pos x="T4" y="T5"/>
                </a:cxn>
                <a:cxn ang="0">
                  <a:pos x="T6" y="T7"/>
                </a:cxn>
                <a:cxn ang="0">
                  <a:pos x="T8" y="T9"/>
                </a:cxn>
              </a:cxnLst>
              <a:rect l="0" t="0" r="r" b="b"/>
              <a:pathLst>
                <a:path w="141" h="109">
                  <a:moveTo>
                    <a:pt x="93" y="0"/>
                  </a:moveTo>
                  <a:cubicBezTo>
                    <a:pt x="141" y="28"/>
                    <a:pt x="141" y="28"/>
                    <a:pt x="141" y="28"/>
                  </a:cubicBezTo>
                  <a:cubicBezTo>
                    <a:pt x="110" y="74"/>
                    <a:pt x="59" y="105"/>
                    <a:pt x="0" y="109"/>
                  </a:cubicBezTo>
                  <a:cubicBezTo>
                    <a:pt x="0" y="54"/>
                    <a:pt x="0" y="54"/>
                    <a:pt x="0" y="54"/>
                  </a:cubicBezTo>
                  <a:cubicBezTo>
                    <a:pt x="38" y="50"/>
                    <a:pt x="72" y="30"/>
                    <a:pt x="93" y="0"/>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16" name="Freeform 6">
              <a:extLst>
                <a:ext uri="{FF2B5EF4-FFF2-40B4-BE49-F238E27FC236}">
                  <a16:creationId xmlns:a16="http://schemas.microsoft.com/office/drawing/2014/main" xmlns="" id="{9D873DB0-C19E-45A4-AF42-64667D0FC36C}"/>
                </a:ext>
              </a:extLst>
            </p:cNvPr>
            <p:cNvSpPr>
              <a:spLocks/>
            </p:cNvSpPr>
            <p:nvPr/>
          </p:nvSpPr>
          <p:spPr bwMode="auto">
            <a:xfrm>
              <a:off x="6183313" y="1601788"/>
              <a:ext cx="884238" cy="682625"/>
            </a:xfrm>
            <a:custGeom>
              <a:avLst/>
              <a:gdLst>
                <a:gd name="T0" fmla="*/ 0 w 141"/>
                <a:gd name="T1" fmla="*/ 55 h 109"/>
                <a:gd name="T2" fmla="*/ 0 w 141"/>
                <a:gd name="T3" fmla="*/ 0 h 109"/>
                <a:gd name="T4" fmla="*/ 141 w 141"/>
                <a:gd name="T5" fmla="*/ 82 h 109"/>
                <a:gd name="T6" fmla="*/ 93 w 141"/>
                <a:gd name="T7" fmla="*/ 109 h 109"/>
                <a:gd name="T8" fmla="*/ 0 w 141"/>
                <a:gd name="T9" fmla="*/ 55 h 109"/>
              </a:gdLst>
              <a:ahLst/>
              <a:cxnLst>
                <a:cxn ang="0">
                  <a:pos x="T0" y="T1"/>
                </a:cxn>
                <a:cxn ang="0">
                  <a:pos x="T2" y="T3"/>
                </a:cxn>
                <a:cxn ang="0">
                  <a:pos x="T4" y="T5"/>
                </a:cxn>
                <a:cxn ang="0">
                  <a:pos x="T6" y="T7"/>
                </a:cxn>
                <a:cxn ang="0">
                  <a:pos x="T8" y="T9"/>
                </a:cxn>
              </a:cxnLst>
              <a:rect l="0" t="0" r="r" b="b"/>
              <a:pathLst>
                <a:path w="141" h="109">
                  <a:moveTo>
                    <a:pt x="0" y="55"/>
                  </a:moveTo>
                  <a:cubicBezTo>
                    <a:pt x="0" y="0"/>
                    <a:pt x="0" y="0"/>
                    <a:pt x="0" y="0"/>
                  </a:cubicBezTo>
                  <a:cubicBezTo>
                    <a:pt x="59" y="4"/>
                    <a:pt x="110" y="36"/>
                    <a:pt x="141" y="82"/>
                  </a:cubicBezTo>
                  <a:cubicBezTo>
                    <a:pt x="93" y="109"/>
                    <a:pt x="93" y="109"/>
                    <a:pt x="93" y="109"/>
                  </a:cubicBezTo>
                  <a:cubicBezTo>
                    <a:pt x="72" y="79"/>
                    <a:pt x="38" y="59"/>
                    <a:pt x="0" y="55"/>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17" name="Freeform 7">
              <a:extLst>
                <a:ext uri="{FF2B5EF4-FFF2-40B4-BE49-F238E27FC236}">
                  <a16:creationId xmlns:a16="http://schemas.microsoft.com/office/drawing/2014/main" xmlns="" id="{9C17E06C-1C18-4780-AD73-B7F0F1022200}"/>
                </a:ext>
              </a:extLst>
            </p:cNvPr>
            <p:cNvSpPr>
              <a:spLocks/>
            </p:cNvSpPr>
            <p:nvPr/>
          </p:nvSpPr>
          <p:spPr bwMode="auto">
            <a:xfrm>
              <a:off x="4930775" y="2259013"/>
              <a:ext cx="412750" cy="1020763"/>
            </a:xfrm>
            <a:custGeom>
              <a:avLst/>
              <a:gdLst>
                <a:gd name="T0" fmla="*/ 55 w 66"/>
                <a:gd name="T1" fmla="*/ 81 h 163"/>
                <a:gd name="T2" fmla="*/ 66 w 66"/>
                <a:gd name="T3" fmla="*/ 135 h 163"/>
                <a:gd name="T4" fmla="*/ 19 w 66"/>
                <a:gd name="T5" fmla="*/ 163 h 163"/>
                <a:gd name="T6" fmla="*/ 0 w 66"/>
                <a:gd name="T7" fmla="*/ 81 h 163"/>
                <a:gd name="T8" fmla="*/ 19 w 66"/>
                <a:gd name="T9" fmla="*/ 0 h 163"/>
                <a:gd name="T10" fmla="*/ 66 w 66"/>
                <a:gd name="T11" fmla="*/ 27 h 163"/>
                <a:gd name="T12" fmla="*/ 55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55" y="81"/>
                  </a:moveTo>
                  <a:cubicBezTo>
                    <a:pt x="55" y="100"/>
                    <a:pt x="59" y="119"/>
                    <a:pt x="66" y="135"/>
                  </a:cubicBezTo>
                  <a:cubicBezTo>
                    <a:pt x="19" y="163"/>
                    <a:pt x="19" y="163"/>
                    <a:pt x="19" y="163"/>
                  </a:cubicBezTo>
                  <a:cubicBezTo>
                    <a:pt x="7" y="138"/>
                    <a:pt x="0" y="110"/>
                    <a:pt x="0" y="81"/>
                  </a:cubicBezTo>
                  <a:cubicBezTo>
                    <a:pt x="0" y="52"/>
                    <a:pt x="7" y="24"/>
                    <a:pt x="19" y="0"/>
                  </a:cubicBezTo>
                  <a:cubicBezTo>
                    <a:pt x="66" y="27"/>
                    <a:pt x="66" y="27"/>
                    <a:pt x="66" y="27"/>
                  </a:cubicBezTo>
                  <a:cubicBezTo>
                    <a:pt x="59" y="44"/>
                    <a:pt x="55" y="62"/>
                    <a:pt x="55" y="81"/>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18" name="Freeform 8">
              <a:extLst>
                <a:ext uri="{FF2B5EF4-FFF2-40B4-BE49-F238E27FC236}">
                  <a16:creationId xmlns:a16="http://schemas.microsoft.com/office/drawing/2014/main" xmlns="" id="{EC8B0FF6-FF89-4A1B-A128-4A245DCB8DA7}"/>
                </a:ext>
              </a:extLst>
            </p:cNvPr>
            <p:cNvSpPr>
              <a:spLocks/>
            </p:cNvSpPr>
            <p:nvPr/>
          </p:nvSpPr>
          <p:spPr bwMode="auto">
            <a:xfrm>
              <a:off x="5130800" y="1601788"/>
              <a:ext cx="884238" cy="682625"/>
            </a:xfrm>
            <a:custGeom>
              <a:avLst/>
              <a:gdLst>
                <a:gd name="T0" fmla="*/ 48 w 141"/>
                <a:gd name="T1" fmla="*/ 109 h 109"/>
                <a:gd name="T2" fmla="*/ 0 w 141"/>
                <a:gd name="T3" fmla="*/ 82 h 109"/>
                <a:gd name="T4" fmla="*/ 141 w 141"/>
                <a:gd name="T5" fmla="*/ 0 h 109"/>
                <a:gd name="T6" fmla="*/ 141 w 141"/>
                <a:gd name="T7" fmla="*/ 55 h 109"/>
                <a:gd name="T8" fmla="*/ 48 w 141"/>
                <a:gd name="T9" fmla="*/ 109 h 109"/>
              </a:gdLst>
              <a:ahLst/>
              <a:cxnLst>
                <a:cxn ang="0">
                  <a:pos x="T0" y="T1"/>
                </a:cxn>
                <a:cxn ang="0">
                  <a:pos x="T2" y="T3"/>
                </a:cxn>
                <a:cxn ang="0">
                  <a:pos x="T4" y="T5"/>
                </a:cxn>
                <a:cxn ang="0">
                  <a:pos x="T6" y="T7"/>
                </a:cxn>
                <a:cxn ang="0">
                  <a:pos x="T8" y="T9"/>
                </a:cxn>
              </a:cxnLst>
              <a:rect l="0" t="0" r="r" b="b"/>
              <a:pathLst>
                <a:path w="141" h="109">
                  <a:moveTo>
                    <a:pt x="48" y="109"/>
                  </a:moveTo>
                  <a:cubicBezTo>
                    <a:pt x="0" y="82"/>
                    <a:pt x="0" y="82"/>
                    <a:pt x="0" y="82"/>
                  </a:cubicBezTo>
                  <a:cubicBezTo>
                    <a:pt x="31" y="36"/>
                    <a:pt x="82" y="4"/>
                    <a:pt x="141" y="0"/>
                  </a:cubicBezTo>
                  <a:cubicBezTo>
                    <a:pt x="141" y="55"/>
                    <a:pt x="141" y="55"/>
                    <a:pt x="141" y="55"/>
                  </a:cubicBezTo>
                  <a:cubicBezTo>
                    <a:pt x="103" y="59"/>
                    <a:pt x="69" y="79"/>
                    <a:pt x="48" y="109"/>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19" name="Freeform 9">
              <a:extLst>
                <a:ext uri="{FF2B5EF4-FFF2-40B4-BE49-F238E27FC236}">
                  <a16:creationId xmlns:a16="http://schemas.microsoft.com/office/drawing/2014/main" xmlns="" id="{0E718FFB-7783-4399-A6B1-7C44BBB97ED4}"/>
                </a:ext>
              </a:extLst>
            </p:cNvPr>
            <p:cNvSpPr>
              <a:spLocks/>
            </p:cNvSpPr>
            <p:nvPr/>
          </p:nvSpPr>
          <p:spPr bwMode="auto">
            <a:xfrm>
              <a:off x="5130800" y="3249613"/>
              <a:ext cx="884238" cy="682625"/>
            </a:xfrm>
            <a:custGeom>
              <a:avLst/>
              <a:gdLst>
                <a:gd name="T0" fmla="*/ 141 w 141"/>
                <a:gd name="T1" fmla="*/ 54 h 109"/>
                <a:gd name="T2" fmla="*/ 141 w 141"/>
                <a:gd name="T3" fmla="*/ 109 h 109"/>
                <a:gd name="T4" fmla="*/ 0 w 141"/>
                <a:gd name="T5" fmla="*/ 28 h 109"/>
                <a:gd name="T6" fmla="*/ 48 w 141"/>
                <a:gd name="T7" fmla="*/ 0 h 109"/>
                <a:gd name="T8" fmla="*/ 141 w 141"/>
                <a:gd name="T9" fmla="*/ 54 h 109"/>
              </a:gdLst>
              <a:ahLst/>
              <a:cxnLst>
                <a:cxn ang="0">
                  <a:pos x="T0" y="T1"/>
                </a:cxn>
                <a:cxn ang="0">
                  <a:pos x="T2" y="T3"/>
                </a:cxn>
                <a:cxn ang="0">
                  <a:pos x="T4" y="T5"/>
                </a:cxn>
                <a:cxn ang="0">
                  <a:pos x="T6" y="T7"/>
                </a:cxn>
                <a:cxn ang="0">
                  <a:pos x="T8" y="T9"/>
                </a:cxn>
              </a:cxnLst>
              <a:rect l="0" t="0" r="r" b="b"/>
              <a:pathLst>
                <a:path w="141" h="109">
                  <a:moveTo>
                    <a:pt x="141" y="54"/>
                  </a:moveTo>
                  <a:cubicBezTo>
                    <a:pt x="141" y="109"/>
                    <a:pt x="141" y="109"/>
                    <a:pt x="141" y="109"/>
                  </a:cubicBezTo>
                  <a:cubicBezTo>
                    <a:pt x="82" y="105"/>
                    <a:pt x="31" y="74"/>
                    <a:pt x="0" y="28"/>
                  </a:cubicBezTo>
                  <a:cubicBezTo>
                    <a:pt x="48" y="0"/>
                    <a:pt x="48" y="0"/>
                    <a:pt x="48" y="0"/>
                  </a:cubicBezTo>
                  <a:cubicBezTo>
                    <a:pt x="69" y="30"/>
                    <a:pt x="103" y="50"/>
                    <a:pt x="141" y="54"/>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20" name="Freeform 10">
              <a:extLst>
                <a:ext uri="{FF2B5EF4-FFF2-40B4-BE49-F238E27FC236}">
                  <a16:creationId xmlns:a16="http://schemas.microsoft.com/office/drawing/2014/main" xmlns="" id="{AA87D7B7-6C5D-4AA3-991B-ED6883CAAF81}"/>
                </a:ext>
              </a:extLst>
            </p:cNvPr>
            <p:cNvSpPr>
              <a:spLocks/>
            </p:cNvSpPr>
            <p:nvPr/>
          </p:nvSpPr>
          <p:spPr bwMode="auto">
            <a:xfrm>
              <a:off x="6854825" y="2259013"/>
              <a:ext cx="412750" cy="1020763"/>
            </a:xfrm>
            <a:custGeom>
              <a:avLst/>
              <a:gdLst>
                <a:gd name="T0" fmla="*/ 11 w 66"/>
                <a:gd name="T1" fmla="*/ 81 h 163"/>
                <a:gd name="T2" fmla="*/ 0 w 66"/>
                <a:gd name="T3" fmla="*/ 27 h 163"/>
                <a:gd name="T4" fmla="*/ 47 w 66"/>
                <a:gd name="T5" fmla="*/ 0 h 163"/>
                <a:gd name="T6" fmla="*/ 66 w 66"/>
                <a:gd name="T7" fmla="*/ 81 h 163"/>
                <a:gd name="T8" fmla="*/ 47 w 66"/>
                <a:gd name="T9" fmla="*/ 163 h 163"/>
                <a:gd name="T10" fmla="*/ 0 w 66"/>
                <a:gd name="T11" fmla="*/ 135 h 163"/>
                <a:gd name="T12" fmla="*/ 11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11" y="81"/>
                  </a:moveTo>
                  <a:cubicBezTo>
                    <a:pt x="11" y="62"/>
                    <a:pt x="7" y="44"/>
                    <a:pt x="0" y="27"/>
                  </a:cubicBezTo>
                  <a:cubicBezTo>
                    <a:pt x="47" y="0"/>
                    <a:pt x="47" y="0"/>
                    <a:pt x="47" y="0"/>
                  </a:cubicBezTo>
                  <a:cubicBezTo>
                    <a:pt x="59" y="24"/>
                    <a:pt x="66" y="52"/>
                    <a:pt x="66" y="81"/>
                  </a:cubicBezTo>
                  <a:cubicBezTo>
                    <a:pt x="66" y="110"/>
                    <a:pt x="59" y="138"/>
                    <a:pt x="47" y="163"/>
                  </a:cubicBezTo>
                  <a:cubicBezTo>
                    <a:pt x="0" y="135"/>
                    <a:pt x="0" y="135"/>
                    <a:pt x="0" y="135"/>
                  </a:cubicBezTo>
                  <a:cubicBezTo>
                    <a:pt x="7" y="119"/>
                    <a:pt x="11" y="100"/>
                    <a:pt x="11" y="81"/>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grpSp>
      <p:grpSp>
        <p:nvGrpSpPr>
          <p:cNvPr id="121" name="Group 120">
            <a:extLst>
              <a:ext uri="{FF2B5EF4-FFF2-40B4-BE49-F238E27FC236}">
                <a16:creationId xmlns:a16="http://schemas.microsoft.com/office/drawing/2014/main" xmlns="" id="{790C7F3A-CFB6-401A-88F2-7C9769E073A0}"/>
              </a:ext>
            </a:extLst>
          </p:cNvPr>
          <p:cNvGrpSpPr/>
          <p:nvPr/>
        </p:nvGrpSpPr>
        <p:grpSpPr>
          <a:xfrm>
            <a:off x="3433083" y="4673653"/>
            <a:ext cx="951947" cy="949359"/>
            <a:chOff x="4930775" y="1601788"/>
            <a:chExt cx="2336800" cy="2330450"/>
          </a:xfrm>
          <a:solidFill>
            <a:srgbClr val="FFC000"/>
          </a:solidFill>
          <a:effectLst>
            <a:outerShdw blurRad="38100" dist="25400" dir="5400000" algn="ctr" rotWithShape="0">
              <a:srgbClr val="000000">
                <a:alpha val="20000"/>
              </a:srgbClr>
            </a:outerShdw>
          </a:effectLst>
        </p:grpSpPr>
        <p:sp>
          <p:nvSpPr>
            <p:cNvPr id="122" name="Freeform 5">
              <a:extLst>
                <a:ext uri="{FF2B5EF4-FFF2-40B4-BE49-F238E27FC236}">
                  <a16:creationId xmlns:a16="http://schemas.microsoft.com/office/drawing/2014/main" xmlns="" id="{A2D5F003-9AF3-4DD1-8380-F46972F88BDE}"/>
                </a:ext>
              </a:extLst>
            </p:cNvPr>
            <p:cNvSpPr>
              <a:spLocks/>
            </p:cNvSpPr>
            <p:nvPr/>
          </p:nvSpPr>
          <p:spPr bwMode="auto">
            <a:xfrm>
              <a:off x="6183313" y="3249613"/>
              <a:ext cx="884238" cy="682625"/>
            </a:xfrm>
            <a:custGeom>
              <a:avLst/>
              <a:gdLst>
                <a:gd name="T0" fmla="*/ 93 w 141"/>
                <a:gd name="T1" fmla="*/ 0 h 109"/>
                <a:gd name="T2" fmla="*/ 141 w 141"/>
                <a:gd name="T3" fmla="*/ 28 h 109"/>
                <a:gd name="T4" fmla="*/ 0 w 141"/>
                <a:gd name="T5" fmla="*/ 109 h 109"/>
                <a:gd name="T6" fmla="*/ 0 w 141"/>
                <a:gd name="T7" fmla="*/ 54 h 109"/>
                <a:gd name="T8" fmla="*/ 93 w 141"/>
                <a:gd name="T9" fmla="*/ 0 h 109"/>
              </a:gdLst>
              <a:ahLst/>
              <a:cxnLst>
                <a:cxn ang="0">
                  <a:pos x="T0" y="T1"/>
                </a:cxn>
                <a:cxn ang="0">
                  <a:pos x="T2" y="T3"/>
                </a:cxn>
                <a:cxn ang="0">
                  <a:pos x="T4" y="T5"/>
                </a:cxn>
                <a:cxn ang="0">
                  <a:pos x="T6" y="T7"/>
                </a:cxn>
                <a:cxn ang="0">
                  <a:pos x="T8" y="T9"/>
                </a:cxn>
              </a:cxnLst>
              <a:rect l="0" t="0" r="r" b="b"/>
              <a:pathLst>
                <a:path w="141" h="109">
                  <a:moveTo>
                    <a:pt x="93" y="0"/>
                  </a:moveTo>
                  <a:cubicBezTo>
                    <a:pt x="141" y="28"/>
                    <a:pt x="141" y="28"/>
                    <a:pt x="141" y="28"/>
                  </a:cubicBezTo>
                  <a:cubicBezTo>
                    <a:pt x="110" y="74"/>
                    <a:pt x="59" y="105"/>
                    <a:pt x="0" y="109"/>
                  </a:cubicBezTo>
                  <a:cubicBezTo>
                    <a:pt x="0" y="54"/>
                    <a:pt x="0" y="54"/>
                    <a:pt x="0" y="54"/>
                  </a:cubicBezTo>
                  <a:cubicBezTo>
                    <a:pt x="38" y="50"/>
                    <a:pt x="72" y="30"/>
                    <a:pt x="93" y="0"/>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23" name="Freeform 6">
              <a:extLst>
                <a:ext uri="{FF2B5EF4-FFF2-40B4-BE49-F238E27FC236}">
                  <a16:creationId xmlns:a16="http://schemas.microsoft.com/office/drawing/2014/main" xmlns="" id="{4B9E8F41-0832-418C-8D2C-B98345C47B9B}"/>
                </a:ext>
              </a:extLst>
            </p:cNvPr>
            <p:cNvSpPr>
              <a:spLocks/>
            </p:cNvSpPr>
            <p:nvPr/>
          </p:nvSpPr>
          <p:spPr bwMode="auto">
            <a:xfrm>
              <a:off x="6183313" y="1601788"/>
              <a:ext cx="884238" cy="682625"/>
            </a:xfrm>
            <a:custGeom>
              <a:avLst/>
              <a:gdLst>
                <a:gd name="T0" fmla="*/ 0 w 141"/>
                <a:gd name="T1" fmla="*/ 55 h 109"/>
                <a:gd name="T2" fmla="*/ 0 w 141"/>
                <a:gd name="T3" fmla="*/ 0 h 109"/>
                <a:gd name="T4" fmla="*/ 141 w 141"/>
                <a:gd name="T5" fmla="*/ 82 h 109"/>
                <a:gd name="T6" fmla="*/ 93 w 141"/>
                <a:gd name="T7" fmla="*/ 109 h 109"/>
                <a:gd name="T8" fmla="*/ 0 w 141"/>
                <a:gd name="T9" fmla="*/ 55 h 109"/>
              </a:gdLst>
              <a:ahLst/>
              <a:cxnLst>
                <a:cxn ang="0">
                  <a:pos x="T0" y="T1"/>
                </a:cxn>
                <a:cxn ang="0">
                  <a:pos x="T2" y="T3"/>
                </a:cxn>
                <a:cxn ang="0">
                  <a:pos x="T4" y="T5"/>
                </a:cxn>
                <a:cxn ang="0">
                  <a:pos x="T6" y="T7"/>
                </a:cxn>
                <a:cxn ang="0">
                  <a:pos x="T8" y="T9"/>
                </a:cxn>
              </a:cxnLst>
              <a:rect l="0" t="0" r="r" b="b"/>
              <a:pathLst>
                <a:path w="141" h="109">
                  <a:moveTo>
                    <a:pt x="0" y="55"/>
                  </a:moveTo>
                  <a:cubicBezTo>
                    <a:pt x="0" y="0"/>
                    <a:pt x="0" y="0"/>
                    <a:pt x="0" y="0"/>
                  </a:cubicBezTo>
                  <a:cubicBezTo>
                    <a:pt x="59" y="4"/>
                    <a:pt x="110" y="36"/>
                    <a:pt x="141" y="82"/>
                  </a:cubicBezTo>
                  <a:cubicBezTo>
                    <a:pt x="93" y="109"/>
                    <a:pt x="93" y="109"/>
                    <a:pt x="93" y="109"/>
                  </a:cubicBezTo>
                  <a:cubicBezTo>
                    <a:pt x="72" y="79"/>
                    <a:pt x="38" y="59"/>
                    <a:pt x="0" y="55"/>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24" name="Freeform 7">
              <a:extLst>
                <a:ext uri="{FF2B5EF4-FFF2-40B4-BE49-F238E27FC236}">
                  <a16:creationId xmlns:a16="http://schemas.microsoft.com/office/drawing/2014/main" xmlns="" id="{915C19D6-F4D7-4171-BE91-6B25053F1D13}"/>
                </a:ext>
              </a:extLst>
            </p:cNvPr>
            <p:cNvSpPr>
              <a:spLocks/>
            </p:cNvSpPr>
            <p:nvPr/>
          </p:nvSpPr>
          <p:spPr bwMode="auto">
            <a:xfrm>
              <a:off x="4930775" y="2259013"/>
              <a:ext cx="412750" cy="1020763"/>
            </a:xfrm>
            <a:custGeom>
              <a:avLst/>
              <a:gdLst>
                <a:gd name="T0" fmla="*/ 55 w 66"/>
                <a:gd name="T1" fmla="*/ 81 h 163"/>
                <a:gd name="T2" fmla="*/ 66 w 66"/>
                <a:gd name="T3" fmla="*/ 135 h 163"/>
                <a:gd name="T4" fmla="*/ 19 w 66"/>
                <a:gd name="T5" fmla="*/ 163 h 163"/>
                <a:gd name="T6" fmla="*/ 0 w 66"/>
                <a:gd name="T7" fmla="*/ 81 h 163"/>
                <a:gd name="T8" fmla="*/ 19 w 66"/>
                <a:gd name="T9" fmla="*/ 0 h 163"/>
                <a:gd name="T10" fmla="*/ 66 w 66"/>
                <a:gd name="T11" fmla="*/ 27 h 163"/>
                <a:gd name="T12" fmla="*/ 55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55" y="81"/>
                  </a:moveTo>
                  <a:cubicBezTo>
                    <a:pt x="55" y="100"/>
                    <a:pt x="59" y="119"/>
                    <a:pt x="66" y="135"/>
                  </a:cubicBezTo>
                  <a:cubicBezTo>
                    <a:pt x="19" y="163"/>
                    <a:pt x="19" y="163"/>
                    <a:pt x="19" y="163"/>
                  </a:cubicBezTo>
                  <a:cubicBezTo>
                    <a:pt x="7" y="138"/>
                    <a:pt x="0" y="110"/>
                    <a:pt x="0" y="81"/>
                  </a:cubicBezTo>
                  <a:cubicBezTo>
                    <a:pt x="0" y="52"/>
                    <a:pt x="7" y="24"/>
                    <a:pt x="19" y="0"/>
                  </a:cubicBezTo>
                  <a:cubicBezTo>
                    <a:pt x="66" y="27"/>
                    <a:pt x="66" y="27"/>
                    <a:pt x="66" y="27"/>
                  </a:cubicBezTo>
                  <a:cubicBezTo>
                    <a:pt x="59" y="44"/>
                    <a:pt x="55" y="62"/>
                    <a:pt x="55" y="81"/>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25" name="Freeform 8">
              <a:extLst>
                <a:ext uri="{FF2B5EF4-FFF2-40B4-BE49-F238E27FC236}">
                  <a16:creationId xmlns:a16="http://schemas.microsoft.com/office/drawing/2014/main" xmlns="" id="{3AB458DA-9476-4F59-8CC4-781575FBCE85}"/>
                </a:ext>
              </a:extLst>
            </p:cNvPr>
            <p:cNvSpPr>
              <a:spLocks/>
            </p:cNvSpPr>
            <p:nvPr/>
          </p:nvSpPr>
          <p:spPr bwMode="auto">
            <a:xfrm>
              <a:off x="5130800" y="1601788"/>
              <a:ext cx="884238" cy="682625"/>
            </a:xfrm>
            <a:custGeom>
              <a:avLst/>
              <a:gdLst>
                <a:gd name="T0" fmla="*/ 48 w 141"/>
                <a:gd name="T1" fmla="*/ 109 h 109"/>
                <a:gd name="T2" fmla="*/ 0 w 141"/>
                <a:gd name="T3" fmla="*/ 82 h 109"/>
                <a:gd name="T4" fmla="*/ 141 w 141"/>
                <a:gd name="T5" fmla="*/ 0 h 109"/>
                <a:gd name="T6" fmla="*/ 141 w 141"/>
                <a:gd name="T7" fmla="*/ 55 h 109"/>
                <a:gd name="T8" fmla="*/ 48 w 141"/>
                <a:gd name="T9" fmla="*/ 109 h 109"/>
              </a:gdLst>
              <a:ahLst/>
              <a:cxnLst>
                <a:cxn ang="0">
                  <a:pos x="T0" y="T1"/>
                </a:cxn>
                <a:cxn ang="0">
                  <a:pos x="T2" y="T3"/>
                </a:cxn>
                <a:cxn ang="0">
                  <a:pos x="T4" y="T5"/>
                </a:cxn>
                <a:cxn ang="0">
                  <a:pos x="T6" y="T7"/>
                </a:cxn>
                <a:cxn ang="0">
                  <a:pos x="T8" y="T9"/>
                </a:cxn>
              </a:cxnLst>
              <a:rect l="0" t="0" r="r" b="b"/>
              <a:pathLst>
                <a:path w="141" h="109">
                  <a:moveTo>
                    <a:pt x="48" y="109"/>
                  </a:moveTo>
                  <a:cubicBezTo>
                    <a:pt x="0" y="82"/>
                    <a:pt x="0" y="82"/>
                    <a:pt x="0" y="82"/>
                  </a:cubicBezTo>
                  <a:cubicBezTo>
                    <a:pt x="31" y="36"/>
                    <a:pt x="82" y="4"/>
                    <a:pt x="141" y="0"/>
                  </a:cubicBezTo>
                  <a:cubicBezTo>
                    <a:pt x="141" y="55"/>
                    <a:pt x="141" y="55"/>
                    <a:pt x="141" y="55"/>
                  </a:cubicBezTo>
                  <a:cubicBezTo>
                    <a:pt x="103" y="59"/>
                    <a:pt x="69" y="79"/>
                    <a:pt x="48" y="109"/>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26" name="Freeform 9">
              <a:extLst>
                <a:ext uri="{FF2B5EF4-FFF2-40B4-BE49-F238E27FC236}">
                  <a16:creationId xmlns:a16="http://schemas.microsoft.com/office/drawing/2014/main" xmlns="" id="{C677DCC3-728D-4F3C-919E-BE13EDE5D355}"/>
                </a:ext>
              </a:extLst>
            </p:cNvPr>
            <p:cNvSpPr>
              <a:spLocks/>
            </p:cNvSpPr>
            <p:nvPr/>
          </p:nvSpPr>
          <p:spPr bwMode="auto">
            <a:xfrm>
              <a:off x="5130800" y="3249613"/>
              <a:ext cx="884238" cy="682625"/>
            </a:xfrm>
            <a:custGeom>
              <a:avLst/>
              <a:gdLst>
                <a:gd name="T0" fmla="*/ 141 w 141"/>
                <a:gd name="T1" fmla="*/ 54 h 109"/>
                <a:gd name="T2" fmla="*/ 141 w 141"/>
                <a:gd name="T3" fmla="*/ 109 h 109"/>
                <a:gd name="T4" fmla="*/ 0 w 141"/>
                <a:gd name="T5" fmla="*/ 28 h 109"/>
                <a:gd name="T6" fmla="*/ 48 w 141"/>
                <a:gd name="T7" fmla="*/ 0 h 109"/>
                <a:gd name="T8" fmla="*/ 141 w 141"/>
                <a:gd name="T9" fmla="*/ 54 h 109"/>
              </a:gdLst>
              <a:ahLst/>
              <a:cxnLst>
                <a:cxn ang="0">
                  <a:pos x="T0" y="T1"/>
                </a:cxn>
                <a:cxn ang="0">
                  <a:pos x="T2" y="T3"/>
                </a:cxn>
                <a:cxn ang="0">
                  <a:pos x="T4" y="T5"/>
                </a:cxn>
                <a:cxn ang="0">
                  <a:pos x="T6" y="T7"/>
                </a:cxn>
                <a:cxn ang="0">
                  <a:pos x="T8" y="T9"/>
                </a:cxn>
              </a:cxnLst>
              <a:rect l="0" t="0" r="r" b="b"/>
              <a:pathLst>
                <a:path w="141" h="109">
                  <a:moveTo>
                    <a:pt x="141" y="54"/>
                  </a:moveTo>
                  <a:cubicBezTo>
                    <a:pt x="141" y="109"/>
                    <a:pt x="141" y="109"/>
                    <a:pt x="141" y="109"/>
                  </a:cubicBezTo>
                  <a:cubicBezTo>
                    <a:pt x="82" y="105"/>
                    <a:pt x="31" y="74"/>
                    <a:pt x="0" y="28"/>
                  </a:cubicBezTo>
                  <a:cubicBezTo>
                    <a:pt x="48" y="0"/>
                    <a:pt x="48" y="0"/>
                    <a:pt x="48" y="0"/>
                  </a:cubicBezTo>
                  <a:cubicBezTo>
                    <a:pt x="69" y="30"/>
                    <a:pt x="103" y="50"/>
                    <a:pt x="141" y="54"/>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27" name="Freeform 10">
              <a:extLst>
                <a:ext uri="{FF2B5EF4-FFF2-40B4-BE49-F238E27FC236}">
                  <a16:creationId xmlns:a16="http://schemas.microsoft.com/office/drawing/2014/main" xmlns="" id="{5488B9A6-51B5-4172-BDDB-073E9E14209E}"/>
                </a:ext>
              </a:extLst>
            </p:cNvPr>
            <p:cNvSpPr>
              <a:spLocks/>
            </p:cNvSpPr>
            <p:nvPr/>
          </p:nvSpPr>
          <p:spPr bwMode="auto">
            <a:xfrm>
              <a:off x="6854825" y="2259013"/>
              <a:ext cx="412750" cy="1020763"/>
            </a:xfrm>
            <a:custGeom>
              <a:avLst/>
              <a:gdLst>
                <a:gd name="T0" fmla="*/ 11 w 66"/>
                <a:gd name="T1" fmla="*/ 81 h 163"/>
                <a:gd name="T2" fmla="*/ 0 w 66"/>
                <a:gd name="T3" fmla="*/ 27 h 163"/>
                <a:gd name="T4" fmla="*/ 47 w 66"/>
                <a:gd name="T5" fmla="*/ 0 h 163"/>
                <a:gd name="T6" fmla="*/ 66 w 66"/>
                <a:gd name="T7" fmla="*/ 81 h 163"/>
                <a:gd name="T8" fmla="*/ 47 w 66"/>
                <a:gd name="T9" fmla="*/ 163 h 163"/>
                <a:gd name="T10" fmla="*/ 0 w 66"/>
                <a:gd name="T11" fmla="*/ 135 h 163"/>
                <a:gd name="T12" fmla="*/ 11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11" y="81"/>
                  </a:moveTo>
                  <a:cubicBezTo>
                    <a:pt x="11" y="62"/>
                    <a:pt x="7" y="44"/>
                    <a:pt x="0" y="27"/>
                  </a:cubicBezTo>
                  <a:cubicBezTo>
                    <a:pt x="47" y="0"/>
                    <a:pt x="47" y="0"/>
                    <a:pt x="47" y="0"/>
                  </a:cubicBezTo>
                  <a:cubicBezTo>
                    <a:pt x="59" y="24"/>
                    <a:pt x="66" y="52"/>
                    <a:pt x="66" y="81"/>
                  </a:cubicBezTo>
                  <a:cubicBezTo>
                    <a:pt x="66" y="110"/>
                    <a:pt x="59" y="138"/>
                    <a:pt x="47" y="163"/>
                  </a:cubicBezTo>
                  <a:cubicBezTo>
                    <a:pt x="0" y="135"/>
                    <a:pt x="0" y="135"/>
                    <a:pt x="0" y="135"/>
                  </a:cubicBezTo>
                  <a:cubicBezTo>
                    <a:pt x="7" y="119"/>
                    <a:pt x="11" y="100"/>
                    <a:pt x="11" y="81"/>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grpSp>
      <p:grpSp>
        <p:nvGrpSpPr>
          <p:cNvPr id="128" name="Group 127">
            <a:extLst>
              <a:ext uri="{FF2B5EF4-FFF2-40B4-BE49-F238E27FC236}">
                <a16:creationId xmlns:a16="http://schemas.microsoft.com/office/drawing/2014/main" xmlns="" id="{7D5A3DE1-FB68-4E11-88F3-98056D1EC925}"/>
              </a:ext>
            </a:extLst>
          </p:cNvPr>
          <p:cNvGrpSpPr/>
          <p:nvPr/>
        </p:nvGrpSpPr>
        <p:grpSpPr>
          <a:xfrm>
            <a:off x="4791054" y="4673653"/>
            <a:ext cx="951947" cy="949359"/>
            <a:chOff x="4930775" y="1601788"/>
            <a:chExt cx="2336800" cy="2330450"/>
          </a:xfrm>
          <a:solidFill>
            <a:srgbClr val="FFC000"/>
          </a:solidFill>
          <a:effectLst>
            <a:outerShdw blurRad="38100" dist="25400" dir="5400000" algn="ctr" rotWithShape="0">
              <a:srgbClr val="000000">
                <a:alpha val="20000"/>
              </a:srgbClr>
            </a:outerShdw>
          </a:effectLst>
        </p:grpSpPr>
        <p:sp>
          <p:nvSpPr>
            <p:cNvPr id="129" name="Freeform 5">
              <a:extLst>
                <a:ext uri="{FF2B5EF4-FFF2-40B4-BE49-F238E27FC236}">
                  <a16:creationId xmlns:a16="http://schemas.microsoft.com/office/drawing/2014/main" xmlns="" id="{56CF8237-F3DF-4DCB-8E46-AAA5B797D10B}"/>
                </a:ext>
              </a:extLst>
            </p:cNvPr>
            <p:cNvSpPr>
              <a:spLocks/>
            </p:cNvSpPr>
            <p:nvPr/>
          </p:nvSpPr>
          <p:spPr bwMode="auto">
            <a:xfrm>
              <a:off x="6183313" y="3249613"/>
              <a:ext cx="884238" cy="682625"/>
            </a:xfrm>
            <a:custGeom>
              <a:avLst/>
              <a:gdLst>
                <a:gd name="T0" fmla="*/ 93 w 141"/>
                <a:gd name="T1" fmla="*/ 0 h 109"/>
                <a:gd name="T2" fmla="*/ 141 w 141"/>
                <a:gd name="T3" fmla="*/ 28 h 109"/>
                <a:gd name="T4" fmla="*/ 0 w 141"/>
                <a:gd name="T5" fmla="*/ 109 h 109"/>
                <a:gd name="T6" fmla="*/ 0 w 141"/>
                <a:gd name="T7" fmla="*/ 54 h 109"/>
                <a:gd name="T8" fmla="*/ 93 w 141"/>
                <a:gd name="T9" fmla="*/ 0 h 109"/>
              </a:gdLst>
              <a:ahLst/>
              <a:cxnLst>
                <a:cxn ang="0">
                  <a:pos x="T0" y="T1"/>
                </a:cxn>
                <a:cxn ang="0">
                  <a:pos x="T2" y="T3"/>
                </a:cxn>
                <a:cxn ang="0">
                  <a:pos x="T4" y="T5"/>
                </a:cxn>
                <a:cxn ang="0">
                  <a:pos x="T6" y="T7"/>
                </a:cxn>
                <a:cxn ang="0">
                  <a:pos x="T8" y="T9"/>
                </a:cxn>
              </a:cxnLst>
              <a:rect l="0" t="0" r="r" b="b"/>
              <a:pathLst>
                <a:path w="141" h="109">
                  <a:moveTo>
                    <a:pt x="93" y="0"/>
                  </a:moveTo>
                  <a:cubicBezTo>
                    <a:pt x="141" y="28"/>
                    <a:pt x="141" y="28"/>
                    <a:pt x="141" y="28"/>
                  </a:cubicBezTo>
                  <a:cubicBezTo>
                    <a:pt x="110" y="74"/>
                    <a:pt x="59" y="105"/>
                    <a:pt x="0" y="109"/>
                  </a:cubicBezTo>
                  <a:cubicBezTo>
                    <a:pt x="0" y="54"/>
                    <a:pt x="0" y="54"/>
                    <a:pt x="0" y="54"/>
                  </a:cubicBezTo>
                  <a:cubicBezTo>
                    <a:pt x="38" y="50"/>
                    <a:pt x="72" y="30"/>
                    <a:pt x="93" y="0"/>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30" name="Freeform 6">
              <a:extLst>
                <a:ext uri="{FF2B5EF4-FFF2-40B4-BE49-F238E27FC236}">
                  <a16:creationId xmlns:a16="http://schemas.microsoft.com/office/drawing/2014/main" xmlns="" id="{6E7122DC-CFB3-404A-9893-A874EFC414D8}"/>
                </a:ext>
              </a:extLst>
            </p:cNvPr>
            <p:cNvSpPr>
              <a:spLocks/>
            </p:cNvSpPr>
            <p:nvPr/>
          </p:nvSpPr>
          <p:spPr bwMode="auto">
            <a:xfrm>
              <a:off x="6183313" y="1601788"/>
              <a:ext cx="884238" cy="682625"/>
            </a:xfrm>
            <a:custGeom>
              <a:avLst/>
              <a:gdLst>
                <a:gd name="T0" fmla="*/ 0 w 141"/>
                <a:gd name="T1" fmla="*/ 55 h 109"/>
                <a:gd name="T2" fmla="*/ 0 w 141"/>
                <a:gd name="T3" fmla="*/ 0 h 109"/>
                <a:gd name="T4" fmla="*/ 141 w 141"/>
                <a:gd name="T5" fmla="*/ 82 h 109"/>
                <a:gd name="T6" fmla="*/ 93 w 141"/>
                <a:gd name="T7" fmla="*/ 109 h 109"/>
                <a:gd name="T8" fmla="*/ 0 w 141"/>
                <a:gd name="T9" fmla="*/ 55 h 109"/>
              </a:gdLst>
              <a:ahLst/>
              <a:cxnLst>
                <a:cxn ang="0">
                  <a:pos x="T0" y="T1"/>
                </a:cxn>
                <a:cxn ang="0">
                  <a:pos x="T2" y="T3"/>
                </a:cxn>
                <a:cxn ang="0">
                  <a:pos x="T4" y="T5"/>
                </a:cxn>
                <a:cxn ang="0">
                  <a:pos x="T6" y="T7"/>
                </a:cxn>
                <a:cxn ang="0">
                  <a:pos x="T8" y="T9"/>
                </a:cxn>
              </a:cxnLst>
              <a:rect l="0" t="0" r="r" b="b"/>
              <a:pathLst>
                <a:path w="141" h="109">
                  <a:moveTo>
                    <a:pt x="0" y="55"/>
                  </a:moveTo>
                  <a:cubicBezTo>
                    <a:pt x="0" y="0"/>
                    <a:pt x="0" y="0"/>
                    <a:pt x="0" y="0"/>
                  </a:cubicBezTo>
                  <a:cubicBezTo>
                    <a:pt x="59" y="4"/>
                    <a:pt x="110" y="36"/>
                    <a:pt x="141" y="82"/>
                  </a:cubicBezTo>
                  <a:cubicBezTo>
                    <a:pt x="93" y="109"/>
                    <a:pt x="93" y="109"/>
                    <a:pt x="93" y="109"/>
                  </a:cubicBezTo>
                  <a:cubicBezTo>
                    <a:pt x="72" y="79"/>
                    <a:pt x="38" y="59"/>
                    <a:pt x="0" y="55"/>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31" name="Freeform 7">
              <a:extLst>
                <a:ext uri="{FF2B5EF4-FFF2-40B4-BE49-F238E27FC236}">
                  <a16:creationId xmlns:a16="http://schemas.microsoft.com/office/drawing/2014/main" xmlns="" id="{7D9FA279-4B33-4731-82AC-FF0609E977D9}"/>
                </a:ext>
              </a:extLst>
            </p:cNvPr>
            <p:cNvSpPr>
              <a:spLocks/>
            </p:cNvSpPr>
            <p:nvPr/>
          </p:nvSpPr>
          <p:spPr bwMode="auto">
            <a:xfrm>
              <a:off x="4930775" y="2259013"/>
              <a:ext cx="412750" cy="1020763"/>
            </a:xfrm>
            <a:custGeom>
              <a:avLst/>
              <a:gdLst>
                <a:gd name="T0" fmla="*/ 55 w 66"/>
                <a:gd name="T1" fmla="*/ 81 h 163"/>
                <a:gd name="T2" fmla="*/ 66 w 66"/>
                <a:gd name="T3" fmla="*/ 135 h 163"/>
                <a:gd name="T4" fmla="*/ 19 w 66"/>
                <a:gd name="T5" fmla="*/ 163 h 163"/>
                <a:gd name="T6" fmla="*/ 0 w 66"/>
                <a:gd name="T7" fmla="*/ 81 h 163"/>
                <a:gd name="T8" fmla="*/ 19 w 66"/>
                <a:gd name="T9" fmla="*/ 0 h 163"/>
                <a:gd name="T10" fmla="*/ 66 w 66"/>
                <a:gd name="T11" fmla="*/ 27 h 163"/>
                <a:gd name="T12" fmla="*/ 55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55" y="81"/>
                  </a:moveTo>
                  <a:cubicBezTo>
                    <a:pt x="55" y="100"/>
                    <a:pt x="59" y="119"/>
                    <a:pt x="66" y="135"/>
                  </a:cubicBezTo>
                  <a:cubicBezTo>
                    <a:pt x="19" y="163"/>
                    <a:pt x="19" y="163"/>
                    <a:pt x="19" y="163"/>
                  </a:cubicBezTo>
                  <a:cubicBezTo>
                    <a:pt x="7" y="138"/>
                    <a:pt x="0" y="110"/>
                    <a:pt x="0" y="81"/>
                  </a:cubicBezTo>
                  <a:cubicBezTo>
                    <a:pt x="0" y="52"/>
                    <a:pt x="7" y="24"/>
                    <a:pt x="19" y="0"/>
                  </a:cubicBezTo>
                  <a:cubicBezTo>
                    <a:pt x="66" y="27"/>
                    <a:pt x="66" y="27"/>
                    <a:pt x="66" y="27"/>
                  </a:cubicBezTo>
                  <a:cubicBezTo>
                    <a:pt x="59" y="44"/>
                    <a:pt x="55" y="62"/>
                    <a:pt x="55" y="81"/>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32" name="Freeform 8">
              <a:extLst>
                <a:ext uri="{FF2B5EF4-FFF2-40B4-BE49-F238E27FC236}">
                  <a16:creationId xmlns:a16="http://schemas.microsoft.com/office/drawing/2014/main" xmlns="" id="{5F242FC5-729F-4FBE-BE95-7B5DEE25783B}"/>
                </a:ext>
              </a:extLst>
            </p:cNvPr>
            <p:cNvSpPr>
              <a:spLocks/>
            </p:cNvSpPr>
            <p:nvPr/>
          </p:nvSpPr>
          <p:spPr bwMode="auto">
            <a:xfrm>
              <a:off x="5130800" y="1601788"/>
              <a:ext cx="884238" cy="682625"/>
            </a:xfrm>
            <a:custGeom>
              <a:avLst/>
              <a:gdLst>
                <a:gd name="T0" fmla="*/ 48 w 141"/>
                <a:gd name="T1" fmla="*/ 109 h 109"/>
                <a:gd name="T2" fmla="*/ 0 w 141"/>
                <a:gd name="T3" fmla="*/ 82 h 109"/>
                <a:gd name="T4" fmla="*/ 141 w 141"/>
                <a:gd name="T5" fmla="*/ 0 h 109"/>
                <a:gd name="T6" fmla="*/ 141 w 141"/>
                <a:gd name="T7" fmla="*/ 55 h 109"/>
                <a:gd name="T8" fmla="*/ 48 w 141"/>
                <a:gd name="T9" fmla="*/ 109 h 109"/>
              </a:gdLst>
              <a:ahLst/>
              <a:cxnLst>
                <a:cxn ang="0">
                  <a:pos x="T0" y="T1"/>
                </a:cxn>
                <a:cxn ang="0">
                  <a:pos x="T2" y="T3"/>
                </a:cxn>
                <a:cxn ang="0">
                  <a:pos x="T4" y="T5"/>
                </a:cxn>
                <a:cxn ang="0">
                  <a:pos x="T6" y="T7"/>
                </a:cxn>
                <a:cxn ang="0">
                  <a:pos x="T8" y="T9"/>
                </a:cxn>
              </a:cxnLst>
              <a:rect l="0" t="0" r="r" b="b"/>
              <a:pathLst>
                <a:path w="141" h="109">
                  <a:moveTo>
                    <a:pt x="48" y="109"/>
                  </a:moveTo>
                  <a:cubicBezTo>
                    <a:pt x="0" y="82"/>
                    <a:pt x="0" y="82"/>
                    <a:pt x="0" y="82"/>
                  </a:cubicBezTo>
                  <a:cubicBezTo>
                    <a:pt x="31" y="36"/>
                    <a:pt x="82" y="4"/>
                    <a:pt x="141" y="0"/>
                  </a:cubicBezTo>
                  <a:cubicBezTo>
                    <a:pt x="141" y="55"/>
                    <a:pt x="141" y="55"/>
                    <a:pt x="141" y="55"/>
                  </a:cubicBezTo>
                  <a:cubicBezTo>
                    <a:pt x="103" y="59"/>
                    <a:pt x="69" y="79"/>
                    <a:pt x="48" y="109"/>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33" name="Freeform 9">
              <a:extLst>
                <a:ext uri="{FF2B5EF4-FFF2-40B4-BE49-F238E27FC236}">
                  <a16:creationId xmlns:a16="http://schemas.microsoft.com/office/drawing/2014/main" xmlns="" id="{5EEE1B69-7432-4DF1-AE12-EB9B7C6B215A}"/>
                </a:ext>
              </a:extLst>
            </p:cNvPr>
            <p:cNvSpPr>
              <a:spLocks/>
            </p:cNvSpPr>
            <p:nvPr/>
          </p:nvSpPr>
          <p:spPr bwMode="auto">
            <a:xfrm>
              <a:off x="5130800" y="3249613"/>
              <a:ext cx="884238" cy="682625"/>
            </a:xfrm>
            <a:custGeom>
              <a:avLst/>
              <a:gdLst>
                <a:gd name="T0" fmla="*/ 141 w 141"/>
                <a:gd name="T1" fmla="*/ 54 h 109"/>
                <a:gd name="T2" fmla="*/ 141 w 141"/>
                <a:gd name="T3" fmla="*/ 109 h 109"/>
                <a:gd name="T4" fmla="*/ 0 w 141"/>
                <a:gd name="T5" fmla="*/ 28 h 109"/>
                <a:gd name="T6" fmla="*/ 48 w 141"/>
                <a:gd name="T7" fmla="*/ 0 h 109"/>
                <a:gd name="T8" fmla="*/ 141 w 141"/>
                <a:gd name="T9" fmla="*/ 54 h 109"/>
              </a:gdLst>
              <a:ahLst/>
              <a:cxnLst>
                <a:cxn ang="0">
                  <a:pos x="T0" y="T1"/>
                </a:cxn>
                <a:cxn ang="0">
                  <a:pos x="T2" y="T3"/>
                </a:cxn>
                <a:cxn ang="0">
                  <a:pos x="T4" y="T5"/>
                </a:cxn>
                <a:cxn ang="0">
                  <a:pos x="T6" y="T7"/>
                </a:cxn>
                <a:cxn ang="0">
                  <a:pos x="T8" y="T9"/>
                </a:cxn>
              </a:cxnLst>
              <a:rect l="0" t="0" r="r" b="b"/>
              <a:pathLst>
                <a:path w="141" h="109">
                  <a:moveTo>
                    <a:pt x="141" y="54"/>
                  </a:moveTo>
                  <a:cubicBezTo>
                    <a:pt x="141" y="109"/>
                    <a:pt x="141" y="109"/>
                    <a:pt x="141" y="109"/>
                  </a:cubicBezTo>
                  <a:cubicBezTo>
                    <a:pt x="82" y="105"/>
                    <a:pt x="31" y="74"/>
                    <a:pt x="0" y="28"/>
                  </a:cubicBezTo>
                  <a:cubicBezTo>
                    <a:pt x="48" y="0"/>
                    <a:pt x="48" y="0"/>
                    <a:pt x="48" y="0"/>
                  </a:cubicBezTo>
                  <a:cubicBezTo>
                    <a:pt x="69" y="30"/>
                    <a:pt x="103" y="50"/>
                    <a:pt x="141" y="54"/>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34" name="Freeform 10">
              <a:extLst>
                <a:ext uri="{FF2B5EF4-FFF2-40B4-BE49-F238E27FC236}">
                  <a16:creationId xmlns:a16="http://schemas.microsoft.com/office/drawing/2014/main" xmlns="" id="{7D3F6F47-41AA-4315-A9F3-9FD265E59435}"/>
                </a:ext>
              </a:extLst>
            </p:cNvPr>
            <p:cNvSpPr>
              <a:spLocks/>
            </p:cNvSpPr>
            <p:nvPr/>
          </p:nvSpPr>
          <p:spPr bwMode="auto">
            <a:xfrm>
              <a:off x="6854825" y="2259013"/>
              <a:ext cx="412750" cy="1020763"/>
            </a:xfrm>
            <a:custGeom>
              <a:avLst/>
              <a:gdLst>
                <a:gd name="T0" fmla="*/ 11 w 66"/>
                <a:gd name="T1" fmla="*/ 81 h 163"/>
                <a:gd name="T2" fmla="*/ 0 w 66"/>
                <a:gd name="T3" fmla="*/ 27 h 163"/>
                <a:gd name="T4" fmla="*/ 47 w 66"/>
                <a:gd name="T5" fmla="*/ 0 h 163"/>
                <a:gd name="T6" fmla="*/ 66 w 66"/>
                <a:gd name="T7" fmla="*/ 81 h 163"/>
                <a:gd name="T8" fmla="*/ 47 w 66"/>
                <a:gd name="T9" fmla="*/ 163 h 163"/>
                <a:gd name="T10" fmla="*/ 0 w 66"/>
                <a:gd name="T11" fmla="*/ 135 h 163"/>
                <a:gd name="T12" fmla="*/ 11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11" y="81"/>
                  </a:moveTo>
                  <a:cubicBezTo>
                    <a:pt x="11" y="62"/>
                    <a:pt x="7" y="44"/>
                    <a:pt x="0" y="27"/>
                  </a:cubicBezTo>
                  <a:cubicBezTo>
                    <a:pt x="47" y="0"/>
                    <a:pt x="47" y="0"/>
                    <a:pt x="47" y="0"/>
                  </a:cubicBezTo>
                  <a:cubicBezTo>
                    <a:pt x="59" y="24"/>
                    <a:pt x="66" y="52"/>
                    <a:pt x="66" y="81"/>
                  </a:cubicBezTo>
                  <a:cubicBezTo>
                    <a:pt x="66" y="110"/>
                    <a:pt x="59" y="138"/>
                    <a:pt x="47" y="163"/>
                  </a:cubicBezTo>
                  <a:cubicBezTo>
                    <a:pt x="0" y="135"/>
                    <a:pt x="0" y="135"/>
                    <a:pt x="0" y="135"/>
                  </a:cubicBezTo>
                  <a:cubicBezTo>
                    <a:pt x="7" y="119"/>
                    <a:pt x="11" y="100"/>
                    <a:pt x="11" y="81"/>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grpSp>
      <p:grpSp>
        <p:nvGrpSpPr>
          <p:cNvPr id="135" name="Group 134">
            <a:extLst>
              <a:ext uri="{FF2B5EF4-FFF2-40B4-BE49-F238E27FC236}">
                <a16:creationId xmlns:a16="http://schemas.microsoft.com/office/drawing/2014/main" xmlns="" id="{C48E02F4-A2EE-4745-AF2B-3599A9F8DE2A}"/>
              </a:ext>
            </a:extLst>
          </p:cNvPr>
          <p:cNvGrpSpPr/>
          <p:nvPr/>
        </p:nvGrpSpPr>
        <p:grpSpPr>
          <a:xfrm>
            <a:off x="6115646" y="4673653"/>
            <a:ext cx="951947" cy="949359"/>
            <a:chOff x="4930775" y="1601788"/>
            <a:chExt cx="2336800" cy="2330450"/>
          </a:xfrm>
          <a:solidFill>
            <a:srgbClr val="FFC000"/>
          </a:solidFill>
          <a:effectLst>
            <a:outerShdw blurRad="38100" dist="25400" dir="5400000" algn="ctr" rotWithShape="0">
              <a:srgbClr val="000000">
                <a:alpha val="20000"/>
              </a:srgbClr>
            </a:outerShdw>
          </a:effectLst>
        </p:grpSpPr>
        <p:sp>
          <p:nvSpPr>
            <p:cNvPr id="136" name="Freeform 5">
              <a:extLst>
                <a:ext uri="{FF2B5EF4-FFF2-40B4-BE49-F238E27FC236}">
                  <a16:creationId xmlns:a16="http://schemas.microsoft.com/office/drawing/2014/main" xmlns="" id="{CB6E4BD2-84DE-4F23-9D77-0FB55DCB1A83}"/>
                </a:ext>
              </a:extLst>
            </p:cNvPr>
            <p:cNvSpPr>
              <a:spLocks/>
            </p:cNvSpPr>
            <p:nvPr/>
          </p:nvSpPr>
          <p:spPr bwMode="auto">
            <a:xfrm>
              <a:off x="6183313" y="3249613"/>
              <a:ext cx="884238" cy="682625"/>
            </a:xfrm>
            <a:custGeom>
              <a:avLst/>
              <a:gdLst>
                <a:gd name="T0" fmla="*/ 93 w 141"/>
                <a:gd name="T1" fmla="*/ 0 h 109"/>
                <a:gd name="T2" fmla="*/ 141 w 141"/>
                <a:gd name="T3" fmla="*/ 28 h 109"/>
                <a:gd name="T4" fmla="*/ 0 w 141"/>
                <a:gd name="T5" fmla="*/ 109 h 109"/>
                <a:gd name="T6" fmla="*/ 0 w 141"/>
                <a:gd name="T7" fmla="*/ 54 h 109"/>
                <a:gd name="T8" fmla="*/ 93 w 141"/>
                <a:gd name="T9" fmla="*/ 0 h 109"/>
              </a:gdLst>
              <a:ahLst/>
              <a:cxnLst>
                <a:cxn ang="0">
                  <a:pos x="T0" y="T1"/>
                </a:cxn>
                <a:cxn ang="0">
                  <a:pos x="T2" y="T3"/>
                </a:cxn>
                <a:cxn ang="0">
                  <a:pos x="T4" y="T5"/>
                </a:cxn>
                <a:cxn ang="0">
                  <a:pos x="T6" y="T7"/>
                </a:cxn>
                <a:cxn ang="0">
                  <a:pos x="T8" y="T9"/>
                </a:cxn>
              </a:cxnLst>
              <a:rect l="0" t="0" r="r" b="b"/>
              <a:pathLst>
                <a:path w="141" h="109">
                  <a:moveTo>
                    <a:pt x="93" y="0"/>
                  </a:moveTo>
                  <a:cubicBezTo>
                    <a:pt x="141" y="28"/>
                    <a:pt x="141" y="28"/>
                    <a:pt x="141" y="28"/>
                  </a:cubicBezTo>
                  <a:cubicBezTo>
                    <a:pt x="110" y="74"/>
                    <a:pt x="59" y="105"/>
                    <a:pt x="0" y="109"/>
                  </a:cubicBezTo>
                  <a:cubicBezTo>
                    <a:pt x="0" y="54"/>
                    <a:pt x="0" y="54"/>
                    <a:pt x="0" y="54"/>
                  </a:cubicBezTo>
                  <a:cubicBezTo>
                    <a:pt x="38" y="50"/>
                    <a:pt x="72" y="30"/>
                    <a:pt x="93" y="0"/>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37" name="Freeform 6">
              <a:extLst>
                <a:ext uri="{FF2B5EF4-FFF2-40B4-BE49-F238E27FC236}">
                  <a16:creationId xmlns:a16="http://schemas.microsoft.com/office/drawing/2014/main" xmlns="" id="{2F994A82-7C4B-42D3-944B-C01F684107C0}"/>
                </a:ext>
              </a:extLst>
            </p:cNvPr>
            <p:cNvSpPr>
              <a:spLocks/>
            </p:cNvSpPr>
            <p:nvPr/>
          </p:nvSpPr>
          <p:spPr bwMode="auto">
            <a:xfrm>
              <a:off x="6183313" y="1601788"/>
              <a:ext cx="884238" cy="682625"/>
            </a:xfrm>
            <a:custGeom>
              <a:avLst/>
              <a:gdLst>
                <a:gd name="T0" fmla="*/ 0 w 141"/>
                <a:gd name="T1" fmla="*/ 55 h 109"/>
                <a:gd name="T2" fmla="*/ 0 w 141"/>
                <a:gd name="T3" fmla="*/ 0 h 109"/>
                <a:gd name="T4" fmla="*/ 141 w 141"/>
                <a:gd name="T5" fmla="*/ 82 h 109"/>
                <a:gd name="T6" fmla="*/ 93 w 141"/>
                <a:gd name="T7" fmla="*/ 109 h 109"/>
                <a:gd name="T8" fmla="*/ 0 w 141"/>
                <a:gd name="T9" fmla="*/ 55 h 109"/>
              </a:gdLst>
              <a:ahLst/>
              <a:cxnLst>
                <a:cxn ang="0">
                  <a:pos x="T0" y="T1"/>
                </a:cxn>
                <a:cxn ang="0">
                  <a:pos x="T2" y="T3"/>
                </a:cxn>
                <a:cxn ang="0">
                  <a:pos x="T4" y="T5"/>
                </a:cxn>
                <a:cxn ang="0">
                  <a:pos x="T6" y="T7"/>
                </a:cxn>
                <a:cxn ang="0">
                  <a:pos x="T8" y="T9"/>
                </a:cxn>
              </a:cxnLst>
              <a:rect l="0" t="0" r="r" b="b"/>
              <a:pathLst>
                <a:path w="141" h="109">
                  <a:moveTo>
                    <a:pt x="0" y="55"/>
                  </a:moveTo>
                  <a:cubicBezTo>
                    <a:pt x="0" y="0"/>
                    <a:pt x="0" y="0"/>
                    <a:pt x="0" y="0"/>
                  </a:cubicBezTo>
                  <a:cubicBezTo>
                    <a:pt x="59" y="4"/>
                    <a:pt x="110" y="36"/>
                    <a:pt x="141" y="82"/>
                  </a:cubicBezTo>
                  <a:cubicBezTo>
                    <a:pt x="93" y="109"/>
                    <a:pt x="93" y="109"/>
                    <a:pt x="93" y="109"/>
                  </a:cubicBezTo>
                  <a:cubicBezTo>
                    <a:pt x="72" y="79"/>
                    <a:pt x="38" y="59"/>
                    <a:pt x="0" y="55"/>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38" name="Freeform 7">
              <a:extLst>
                <a:ext uri="{FF2B5EF4-FFF2-40B4-BE49-F238E27FC236}">
                  <a16:creationId xmlns:a16="http://schemas.microsoft.com/office/drawing/2014/main" xmlns="" id="{C1C732AC-CDFE-49D5-8069-F8AA32C79A72}"/>
                </a:ext>
              </a:extLst>
            </p:cNvPr>
            <p:cNvSpPr>
              <a:spLocks/>
            </p:cNvSpPr>
            <p:nvPr/>
          </p:nvSpPr>
          <p:spPr bwMode="auto">
            <a:xfrm>
              <a:off x="4930775" y="2259013"/>
              <a:ext cx="412750" cy="1020763"/>
            </a:xfrm>
            <a:custGeom>
              <a:avLst/>
              <a:gdLst>
                <a:gd name="T0" fmla="*/ 55 w 66"/>
                <a:gd name="T1" fmla="*/ 81 h 163"/>
                <a:gd name="T2" fmla="*/ 66 w 66"/>
                <a:gd name="T3" fmla="*/ 135 h 163"/>
                <a:gd name="T4" fmla="*/ 19 w 66"/>
                <a:gd name="T5" fmla="*/ 163 h 163"/>
                <a:gd name="T6" fmla="*/ 0 w 66"/>
                <a:gd name="T7" fmla="*/ 81 h 163"/>
                <a:gd name="T8" fmla="*/ 19 w 66"/>
                <a:gd name="T9" fmla="*/ 0 h 163"/>
                <a:gd name="T10" fmla="*/ 66 w 66"/>
                <a:gd name="T11" fmla="*/ 27 h 163"/>
                <a:gd name="T12" fmla="*/ 55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55" y="81"/>
                  </a:moveTo>
                  <a:cubicBezTo>
                    <a:pt x="55" y="100"/>
                    <a:pt x="59" y="119"/>
                    <a:pt x="66" y="135"/>
                  </a:cubicBezTo>
                  <a:cubicBezTo>
                    <a:pt x="19" y="163"/>
                    <a:pt x="19" y="163"/>
                    <a:pt x="19" y="163"/>
                  </a:cubicBezTo>
                  <a:cubicBezTo>
                    <a:pt x="7" y="138"/>
                    <a:pt x="0" y="110"/>
                    <a:pt x="0" y="81"/>
                  </a:cubicBezTo>
                  <a:cubicBezTo>
                    <a:pt x="0" y="52"/>
                    <a:pt x="7" y="24"/>
                    <a:pt x="19" y="0"/>
                  </a:cubicBezTo>
                  <a:cubicBezTo>
                    <a:pt x="66" y="27"/>
                    <a:pt x="66" y="27"/>
                    <a:pt x="66" y="27"/>
                  </a:cubicBezTo>
                  <a:cubicBezTo>
                    <a:pt x="59" y="44"/>
                    <a:pt x="55" y="62"/>
                    <a:pt x="55" y="81"/>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39" name="Freeform 8">
              <a:extLst>
                <a:ext uri="{FF2B5EF4-FFF2-40B4-BE49-F238E27FC236}">
                  <a16:creationId xmlns:a16="http://schemas.microsoft.com/office/drawing/2014/main" xmlns="" id="{BFD04A34-BD69-4C3B-9569-4792BCAE4180}"/>
                </a:ext>
              </a:extLst>
            </p:cNvPr>
            <p:cNvSpPr>
              <a:spLocks/>
            </p:cNvSpPr>
            <p:nvPr/>
          </p:nvSpPr>
          <p:spPr bwMode="auto">
            <a:xfrm>
              <a:off x="5130800" y="1601788"/>
              <a:ext cx="884238" cy="682625"/>
            </a:xfrm>
            <a:custGeom>
              <a:avLst/>
              <a:gdLst>
                <a:gd name="T0" fmla="*/ 48 w 141"/>
                <a:gd name="T1" fmla="*/ 109 h 109"/>
                <a:gd name="T2" fmla="*/ 0 w 141"/>
                <a:gd name="T3" fmla="*/ 82 h 109"/>
                <a:gd name="T4" fmla="*/ 141 w 141"/>
                <a:gd name="T5" fmla="*/ 0 h 109"/>
                <a:gd name="T6" fmla="*/ 141 w 141"/>
                <a:gd name="T7" fmla="*/ 55 h 109"/>
                <a:gd name="T8" fmla="*/ 48 w 141"/>
                <a:gd name="T9" fmla="*/ 109 h 109"/>
              </a:gdLst>
              <a:ahLst/>
              <a:cxnLst>
                <a:cxn ang="0">
                  <a:pos x="T0" y="T1"/>
                </a:cxn>
                <a:cxn ang="0">
                  <a:pos x="T2" y="T3"/>
                </a:cxn>
                <a:cxn ang="0">
                  <a:pos x="T4" y="T5"/>
                </a:cxn>
                <a:cxn ang="0">
                  <a:pos x="T6" y="T7"/>
                </a:cxn>
                <a:cxn ang="0">
                  <a:pos x="T8" y="T9"/>
                </a:cxn>
              </a:cxnLst>
              <a:rect l="0" t="0" r="r" b="b"/>
              <a:pathLst>
                <a:path w="141" h="109">
                  <a:moveTo>
                    <a:pt x="48" y="109"/>
                  </a:moveTo>
                  <a:cubicBezTo>
                    <a:pt x="0" y="82"/>
                    <a:pt x="0" y="82"/>
                    <a:pt x="0" y="82"/>
                  </a:cubicBezTo>
                  <a:cubicBezTo>
                    <a:pt x="31" y="36"/>
                    <a:pt x="82" y="4"/>
                    <a:pt x="141" y="0"/>
                  </a:cubicBezTo>
                  <a:cubicBezTo>
                    <a:pt x="141" y="55"/>
                    <a:pt x="141" y="55"/>
                    <a:pt x="141" y="55"/>
                  </a:cubicBezTo>
                  <a:cubicBezTo>
                    <a:pt x="103" y="59"/>
                    <a:pt x="69" y="79"/>
                    <a:pt x="48" y="109"/>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40" name="Freeform 9">
              <a:extLst>
                <a:ext uri="{FF2B5EF4-FFF2-40B4-BE49-F238E27FC236}">
                  <a16:creationId xmlns:a16="http://schemas.microsoft.com/office/drawing/2014/main" xmlns="" id="{913022E1-F26B-47D8-8621-80DB184F1C2B}"/>
                </a:ext>
              </a:extLst>
            </p:cNvPr>
            <p:cNvSpPr>
              <a:spLocks/>
            </p:cNvSpPr>
            <p:nvPr/>
          </p:nvSpPr>
          <p:spPr bwMode="auto">
            <a:xfrm>
              <a:off x="5130800" y="3249613"/>
              <a:ext cx="884238" cy="682625"/>
            </a:xfrm>
            <a:custGeom>
              <a:avLst/>
              <a:gdLst>
                <a:gd name="T0" fmla="*/ 141 w 141"/>
                <a:gd name="T1" fmla="*/ 54 h 109"/>
                <a:gd name="T2" fmla="*/ 141 w 141"/>
                <a:gd name="T3" fmla="*/ 109 h 109"/>
                <a:gd name="T4" fmla="*/ 0 w 141"/>
                <a:gd name="T5" fmla="*/ 28 h 109"/>
                <a:gd name="T6" fmla="*/ 48 w 141"/>
                <a:gd name="T7" fmla="*/ 0 h 109"/>
                <a:gd name="T8" fmla="*/ 141 w 141"/>
                <a:gd name="T9" fmla="*/ 54 h 109"/>
              </a:gdLst>
              <a:ahLst/>
              <a:cxnLst>
                <a:cxn ang="0">
                  <a:pos x="T0" y="T1"/>
                </a:cxn>
                <a:cxn ang="0">
                  <a:pos x="T2" y="T3"/>
                </a:cxn>
                <a:cxn ang="0">
                  <a:pos x="T4" y="T5"/>
                </a:cxn>
                <a:cxn ang="0">
                  <a:pos x="T6" y="T7"/>
                </a:cxn>
                <a:cxn ang="0">
                  <a:pos x="T8" y="T9"/>
                </a:cxn>
              </a:cxnLst>
              <a:rect l="0" t="0" r="r" b="b"/>
              <a:pathLst>
                <a:path w="141" h="109">
                  <a:moveTo>
                    <a:pt x="141" y="54"/>
                  </a:moveTo>
                  <a:cubicBezTo>
                    <a:pt x="141" y="109"/>
                    <a:pt x="141" y="109"/>
                    <a:pt x="141" y="109"/>
                  </a:cubicBezTo>
                  <a:cubicBezTo>
                    <a:pt x="82" y="105"/>
                    <a:pt x="31" y="74"/>
                    <a:pt x="0" y="28"/>
                  </a:cubicBezTo>
                  <a:cubicBezTo>
                    <a:pt x="48" y="0"/>
                    <a:pt x="48" y="0"/>
                    <a:pt x="48" y="0"/>
                  </a:cubicBezTo>
                  <a:cubicBezTo>
                    <a:pt x="69" y="30"/>
                    <a:pt x="103" y="50"/>
                    <a:pt x="141" y="54"/>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41" name="Freeform 10">
              <a:extLst>
                <a:ext uri="{FF2B5EF4-FFF2-40B4-BE49-F238E27FC236}">
                  <a16:creationId xmlns:a16="http://schemas.microsoft.com/office/drawing/2014/main" xmlns="" id="{3C233F8C-3E06-4C89-8678-F61C5109BD94}"/>
                </a:ext>
              </a:extLst>
            </p:cNvPr>
            <p:cNvSpPr>
              <a:spLocks/>
            </p:cNvSpPr>
            <p:nvPr/>
          </p:nvSpPr>
          <p:spPr bwMode="auto">
            <a:xfrm>
              <a:off x="6854825" y="2259013"/>
              <a:ext cx="412750" cy="1020763"/>
            </a:xfrm>
            <a:custGeom>
              <a:avLst/>
              <a:gdLst>
                <a:gd name="T0" fmla="*/ 11 w 66"/>
                <a:gd name="T1" fmla="*/ 81 h 163"/>
                <a:gd name="T2" fmla="*/ 0 w 66"/>
                <a:gd name="T3" fmla="*/ 27 h 163"/>
                <a:gd name="T4" fmla="*/ 47 w 66"/>
                <a:gd name="T5" fmla="*/ 0 h 163"/>
                <a:gd name="T6" fmla="*/ 66 w 66"/>
                <a:gd name="T7" fmla="*/ 81 h 163"/>
                <a:gd name="T8" fmla="*/ 47 w 66"/>
                <a:gd name="T9" fmla="*/ 163 h 163"/>
                <a:gd name="T10" fmla="*/ 0 w 66"/>
                <a:gd name="T11" fmla="*/ 135 h 163"/>
                <a:gd name="T12" fmla="*/ 11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11" y="81"/>
                  </a:moveTo>
                  <a:cubicBezTo>
                    <a:pt x="11" y="62"/>
                    <a:pt x="7" y="44"/>
                    <a:pt x="0" y="27"/>
                  </a:cubicBezTo>
                  <a:cubicBezTo>
                    <a:pt x="47" y="0"/>
                    <a:pt x="47" y="0"/>
                    <a:pt x="47" y="0"/>
                  </a:cubicBezTo>
                  <a:cubicBezTo>
                    <a:pt x="59" y="24"/>
                    <a:pt x="66" y="52"/>
                    <a:pt x="66" y="81"/>
                  </a:cubicBezTo>
                  <a:cubicBezTo>
                    <a:pt x="66" y="110"/>
                    <a:pt x="59" y="138"/>
                    <a:pt x="47" y="163"/>
                  </a:cubicBezTo>
                  <a:cubicBezTo>
                    <a:pt x="0" y="135"/>
                    <a:pt x="0" y="135"/>
                    <a:pt x="0" y="135"/>
                  </a:cubicBezTo>
                  <a:cubicBezTo>
                    <a:pt x="7" y="119"/>
                    <a:pt x="11" y="100"/>
                    <a:pt x="11" y="81"/>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grpSp>
      <p:grpSp>
        <p:nvGrpSpPr>
          <p:cNvPr id="142" name="Group 141">
            <a:extLst>
              <a:ext uri="{FF2B5EF4-FFF2-40B4-BE49-F238E27FC236}">
                <a16:creationId xmlns:a16="http://schemas.microsoft.com/office/drawing/2014/main" xmlns="" id="{81A1AD35-93F5-4ABD-80B6-DA4FE9DB05D3}"/>
              </a:ext>
            </a:extLst>
          </p:cNvPr>
          <p:cNvGrpSpPr/>
          <p:nvPr/>
        </p:nvGrpSpPr>
        <p:grpSpPr>
          <a:xfrm>
            <a:off x="7333558" y="4673653"/>
            <a:ext cx="951947" cy="949359"/>
            <a:chOff x="4930775" y="1601788"/>
            <a:chExt cx="2336800" cy="2330450"/>
          </a:xfrm>
          <a:solidFill>
            <a:srgbClr val="FFC000"/>
          </a:solidFill>
          <a:effectLst>
            <a:outerShdw blurRad="38100" dist="25400" dir="5400000" algn="ctr" rotWithShape="0">
              <a:srgbClr val="000000">
                <a:alpha val="20000"/>
              </a:srgbClr>
            </a:outerShdw>
          </a:effectLst>
        </p:grpSpPr>
        <p:sp>
          <p:nvSpPr>
            <p:cNvPr id="143" name="Freeform 5">
              <a:extLst>
                <a:ext uri="{FF2B5EF4-FFF2-40B4-BE49-F238E27FC236}">
                  <a16:creationId xmlns:a16="http://schemas.microsoft.com/office/drawing/2014/main" xmlns="" id="{84919CC9-566A-4772-A661-FD236DE4DE78}"/>
                </a:ext>
              </a:extLst>
            </p:cNvPr>
            <p:cNvSpPr>
              <a:spLocks/>
            </p:cNvSpPr>
            <p:nvPr/>
          </p:nvSpPr>
          <p:spPr bwMode="auto">
            <a:xfrm>
              <a:off x="6183313" y="3249613"/>
              <a:ext cx="884238" cy="682625"/>
            </a:xfrm>
            <a:custGeom>
              <a:avLst/>
              <a:gdLst>
                <a:gd name="T0" fmla="*/ 93 w 141"/>
                <a:gd name="T1" fmla="*/ 0 h 109"/>
                <a:gd name="T2" fmla="*/ 141 w 141"/>
                <a:gd name="T3" fmla="*/ 28 h 109"/>
                <a:gd name="T4" fmla="*/ 0 w 141"/>
                <a:gd name="T5" fmla="*/ 109 h 109"/>
                <a:gd name="T6" fmla="*/ 0 w 141"/>
                <a:gd name="T7" fmla="*/ 54 h 109"/>
                <a:gd name="T8" fmla="*/ 93 w 141"/>
                <a:gd name="T9" fmla="*/ 0 h 109"/>
              </a:gdLst>
              <a:ahLst/>
              <a:cxnLst>
                <a:cxn ang="0">
                  <a:pos x="T0" y="T1"/>
                </a:cxn>
                <a:cxn ang="0">
                  <a:pos x="T2" y="T3"/>
                </a:cxn>
                <a:cxn ang="0">
                  <a:pos x="T4" y="T5"/>
                </a:cxn>
                <a:cxn ang="0">
                  <a:pos x="T6" y="T7"/>
                </a:cxn>
                <a:cxn ang="0">
                  <a:pos x="T8" y="T9"/>
                </a:cxn>
              </a:cxnLst>
              <a:rect l="0" t="0" r="r" b="b"/>
              <a:pathLst>
                <a:path w="141" h="109">
                  <a:moveTo>
                    <a:pt x="93" y="0"/>
                  </a:moveTo>
                  <a:cubicBezTo>
                    <a:pt x="141" y="28"/>
                    <a:pt x="141" y="28"/>
                    <a:pt x="141" y="28"/>
                  </a:cubicBezTo>
                  <a:cubicBezTo>
                    <a:pt x="110" y="74"/>
                    <a:pt x="59" y="105"/>
                    <a:pt x="0" y="109"/>
                  </a:cubicBezTo>
                  <a:cubicBezTo>
                    <a:pt x="0" y="54"/>
                    <a:pt x="0" y="54"/>
                    <a:pt x="0" y="54"/>
                  </a:cubicBezTo>
                  <a:cubicBezTo>
                    <a:pt x="38" y="50"/>
                    <a:pt x="72" y="30"/>
                    <a:pt x="93" y="0"/>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44" name="Freeform 6">
              <a:extLst>
                <a:ext uri="{FF2B5EF4-FFF2-40B4-BE49-F238E27FC236}">
                  <a16:creationId xmlns:a16="http://schemas.microsoft.com/office/drawing/2014/main" xmlns="" id="{A0A02A58-1C1A-4079-A5E7-54C2A974344A}"/>
                </a:ext>
              </a:extLst>
            </p:cNvPr>
            <p:cNvSpPr>
              <a:spLocks/>
            </p:cNvSpPr>
            <p:nvPr/>
          </p:nvSpPr>
          <p:spPr bwMode="auto">
            <a:xfrm>
              <a:off x="6183313" y="1601788"/>
              <a:ext cx="884238" cy="682625"/>
            </a:xfrm>
            <a:custGeom>
              <a:avLst/>
              <a:gdLst>
                <a:gd name="T0" fmla="*/ 0 w 141"/>
                <a:gd name="T1" fmla="*/ 55 h 109"/>
                <a:gd name="T2" fmla="*/ 0 w 141"/>
                <a:gd name="T3" fmla="*/ 0 h 109"/>
                <a:gd name="T4" fmla="*/ 141 w 141"/>
                <a:gd name="T5" fmla="*/ 82 h 109"/>
                <a:gd name="T6" fmla="*/ 93 w 141"/>
                <a:gd name="T7" fmla="*/ 109 h 109"/>
                <a:gd name="T8" fmla="*/ 0 w 141"/>
                <a:gd name="T9" fmla="*/ 55 h 109"/>
              </a:gdLst>
              <a:ahLst/>
              <a:cxnLst>
                <a:cxn ang="0">
                  <a:pos x="T0" y="T1"/>
                </a:cxn>
                <a:cxn ang="0">
                  <a:pos x="T2" y="T3"/>
                </a:cxn>
                <a:cxn ang="0">
                  <a:pos x="T4" y="T5"/>
                </a:cxn>
                <a:cxn ang="0">
                  <a:pos x="T6" y="T7"/>
                </a:cxn>
                <a:cxn ang="0">
                  <a:pos x="T8" y="T9"/>
                </a:cxn>
              </a:cxnLst>
              <a:rect l="0" t="0" r="r" b="b"/>
              <a:pathLst>
                <a:path w="141" h="109">
                  <a:moveTo>
                    <a:pt x="0" y="55"/>
                  </a:moveTo>
                  <a:cubicBezTo>
                    <a:pt x="0" y="0"/>
                    <a:pt x="0" y="0"/>
                    <a:pt x="0" y="0"/>
                  </a:cubicBezTo>
                  <a:cubicBezTo>
                    <a:pt x="59" y="4"/>
                    <a:pt x="110" y="36"/>
                    <a:pt x="141" y="82"/>
                  </a:cubicBezTo>
                  <a:cubicBezTo>
                    <a:pt x="93" y="109"/>
                    <a:pt x="93" y="109"/>
                    <a:pt x="93" y="109"/>
                  </a:cubicBezTo>
                  <a:cubicBezTo>
                    <a:pt x="72" y="79"/>
                    <a:pt x="38" y="59"/>
                    <a:pt x="0" y="55"/>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45" name="Freeform 7">
              <a:extLst>
                <a:ext uri="{FF2B5EF4-FFF2-40B4-BE49-F238E27FC236}">
                  <a16:creationId xmlns:a16="http://schemas.microsoft.com/office/drawing/2014/main" xmlns="" id="{80DDE7B2-9BBC-4DE6-A119-E88EB1DE3A21}"/>
                </a:ext>
              </a:extLst>
            </p:cNvPr>
            <p:cNvSpPr>
              <a:spLocks/>
            </p:cNvSpPr>
            <p:nvPr/>
          </p:nvSpPr>
          <p:spPr bwMode="auto">
            <a:xfrm>
              <a:off x="4930775" y="2259013"/>
              <a:ext cx="412750" cy="1020763"/>
            </a:xfrm>
            <a:custGeom>
              <a:avLst/>
              <a:gdLst>
                <a:gd name="T0" fmla="*/ 55 w 66"/>
                <a:gd name="T1" fmla="*/ 81 h 163"/>
                <a:gd name="T2" fmla="*/ 66 w 66"/>
                <a:gd name="T3" fmla="*/ 135 h 163"/>
                <a:gd name="T4" fmla="*/ 19 w 66"/>
                <a:gd name="T5" fmla="*/ 163 h 163"/>
                <a:gd name="T6" fmla="*/ 0 w 66"/>
                <a:gd name="T7" fmla="*/ 81 h 163"/>
                <a:gd name="T8" fmla="*/ 19 w 66"/>
                <a:gd name="T9" fmla="*/ 0 h 163"/>
                <a:gd name="T10" fmla="*/ 66 w 66"/>
                <a:gd name="T11" fmla="*/ 27 h 163"/>
                <a:gd name="T12" fmla="*/ 55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55" y="81"/>
                  </a:moveTo>
                  <a:cubicBezTo>
                    <a:pt x="55" y="100"/>
                    <a:pt x="59" y="119"/>
                    <a:pt x="66" y="135"/>
                  </a:cubicBezTo>
                  <a:cubicBezTo>
                    <a:pt x="19" y="163"/>
                    <a:pt x="19" y="163"/>
                    <a:pt x="19" y="163"/>
                  </a:cubicBezTo>
                  <a:cubicBezTo>
                    <a:pt x="7" y="138"/>
                    <a:pt x="0" y="110"/>
                    <a:pt x="0" y="81"/>
                  </a:cubicBezTo>
                  <a:cubicBezTo>
                    <a:pt x="0" y="52"/>
                    <a:pt x="7" y="24"/>
                    <a:pt x="19" y="0"/>
                  </a:cubicBezTo>
                  <a:cubicBezTo>
                    <a:pt x="66" y="27"/>
                    <a:pt x="66" y="27"/>
                    <a:pt x="66" y="27"/>
                  </a:cubicBezTo>
                  <a:cubicBezTo>
                    <a:pt x="59" y="44"/>
                    <a:pt x="55" y="62"/>
                    <a:pt x="55" y="81"/>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46" name="Freeform 8">
              <a:extLst>
                <a:ext uri="{FF2B5EF4-FFF2-40B4-BE49-F238E27FC236}">
                  <a16:creationId xmlns:a16="http://schemas.microsoft.com/office/drawing/2014/main" xmlns="" id="{40DD225A-BCC9-4FFC-B100-99048F70457F}"/>
                </a:ext>
              </a:extLst>
            </p:cNvPr>
            <p:cNvSpPr>
              <a:spLocks/>
            </p:cNvSpPr>
            <p:nvPr/>
          </p:nvSpPr>
          <p:spPr bwMode="auto">
            <a:xfrm>
              <a:off x="5130800" y="1601788"/>
              <a:ext cx="884238" cy="682625"/>
            </a:xfrm>
            <a:custGeom>
              <a:avLst/>
              <a:gdLst>
                <a:gd name="T0" fmla="*/ 48 w 141"/>
                <a:gd name="T1" fmla="*/ 109 h 109"/>
                <a:gd name="T2" fmla="*/ 0 w 141"/>
                <a:gd name="T3" fmla="*/ 82 h 109"/>
                <a:gd name="T4" fmla="*/ 141 w 141"/>
                <a:gd name="T5" fmla="*/ 0 h 109"/>
                <a:gd name="T6" fmla="*/ 141 w 141"/>
                <a:gd name="T7" fmla="*/ 55 h 109"/>
                <a:gd name="T8" fmla="*/ 48 w 141"/>
                <a:gd name="T9" fmla="*/ 109 h 109"/>
              </a:gdLst>
              <a:ahLst/>
              <a:cxnLst>
                <a:cxn ang="0">
                  <a:pos x="T0" y="T1"/>
                </a:cxn>
                <a:cxn ang="0">
                  <a:pos x="T2" y="T3"/>
                </a:cxn>
                <a:cxn ang="0">
                  <a:pos x="T4" y="T5"/>
                </a:cxn>
                <a:cxn ang="0">
                  <a:pos x="T6" y="T7"/>
                </a:cxn>
                <a:cxn ang="0">
                  <a:pos x="T8" y="T9"/>
                </a:cxn>
              </a:cxnLst>
              <a:rect l="0" t="0" r="r" b="b"/>
              <a:pathLst>
                <a:path w="141" h="109">
                  <a:moveTo>
                    <a:pt x="48" y="109"/>
                  </a:moveTo>
                  <a:cubicBezTo>
                    <a:pt x="0" y="82"/>
                    <a:pt x="0" y="82"/>
                    <a:pt x="0" y="82"/>
                  </a:cubicBezTo>
                  <a:cubicBezTo>
                    <a:pt x="31" y="36"/>
                    <a:pt x="82" y="4"/>
                    <a:pt x="141" y="0"/>
                  </a:cubicBezTo>
                  <a:cubicBezTo>
                    <a:pt x="141" y="55"/>
                    <a:pt x="141" y="55"/>
                    <a:pt x="141" y="55"/>
                  </a:cubicBezTo>
                  <a:cubicBezTo>
                    <a:pt x="103" y="59"/>
                    <a:pt x="69" y="79"/>
                    <a:pt x="48" y="109"/>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47" name="Freeform 9">
              <a:extLst>
                <a:ext uri="{FF2B5EF4-FFF2-40B4-BE49-F238E27FC236}">
                  <a16:creationId xmlns:a16="http://schemas.microsoft.com/office/drawing/2014/main" xmlns="" id="{338254C6-C615-4A8C-9A79-7B16EE827392}"/>
                </a:ext>
              </a:extLst>
            </p:cNvPr>
            <p:cNvSpPr>
              <a:spLocks/>
            </p:cNvSpPr>
            <p:nvPr/>
          </p:nvSpPr>
          <p:spPr bwMode="auto">
            <a:xfrm>
              <a:off x="5130800" y="3249613"/>
              <a:ext cx="884238" cy="682625"/>
            </a:xfrm>
            <a:custGeom>
              <a:avLst/>
              <a:gdLst>
                <a:gd name="T0" fmla="*/ 141 w 141"/>
                <a:gd name="T1" fmla="*/ 54 h 109"/>
                <a:gd name="T2" fmla="*/ 141 w 141"/>
                <a:gd name="T3" fmla="*/ 109 h 109"/>
                <a:gd name="T4" fmla="*/ 0 w 141"/>
                <a:gd name="T5" fmla="*/ 28 h 109"/>
                <a:gd name="T6" fmla="*/ 48 w 141"/>
                <a:gd name="T7" fmla="*/ 0 h 109"/>
                <a:gd name="T8" fmla="*/ 141 w 141"/>
                <a:gd name="T9" fmla="*/ 54 h 109"/>
              </a:gdLst>
              <a:ahLst/>
              <a:cxnLst>
                <a:cxn ang="0">
                  <a:pos x="T0" y="T1"/>
                </a:cxn>
                <a:cxn ang="0">
                  <a:pos x="T2" y="T3"/>
                </a:cxn>
                <a:cxn ang="0">
                  <a:pos x="T4" y="T5"/>
                </a:cxn>
                <a:cxn ang="0">
                  <a:pos x="T6" y="T7"/>
                </a:cxn>
                <a:cxn ang="0">
                  <a:pos x="T8" y="T9"/>
                </a:cxn>
              </a:cxnLst>
              <a:rect l="0" t="0" r="r" b="b"/>
              <a:pathLst>
                <a:path w="141" h="109">
                  <a:moveTo>
                    <a:pt x="141" y="54"/>
                  </a:moveTo>
                  <a:cubicBezTo>
                    <a:pt x="141" y="109"/>
                    <a:pt x="141" y="109"/>
                    <a:pt x="141" y="109"/>
                  </a:cubicBezTo>
                  <a:cubicBezTo>
                    <a:pt x="82" y="105"/>
                    <a:pt x="31" y="74"/>
                    <a:pt x="0" y="28"/>
                  </a:cubicBezTo>
                  <a:cubicBezTo>
                    <a:pt x="48" y="0"/>
                    <a:pt x="48" y="0"/>
                    <a:pt x="48" y="0"/>
                  </a:cubicBezTo>
                  <a:cubicBezTo>
                    <a:pt x="69" y="30"/>
                    <a:pt x="103" y="50"/>
                    <a:pt x="141" y="54"/>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sp>
          <p:nvSpPr>
            <p:cNvPr id="148" name="Freeform 10">
              <a:extLst>
                <a:ext uri="{FF2B5EF4-FFF2-40B4-BE49-F238E27FC236}">
                  <a16:creationId xmlns:a16="http://schemas.microsoft.com/office/drawing/2014/main" xmlns="" id="{2D984252-EABF-496C-AF26-07C25A03364A}"/>
                </a:ext>
              </a:extLst>
            </p:cNvPr>
            <p:cNvSpPr>
              <a:spLocks/>
            </p:cNvSpPr>
            <p:nvPr/>
          </p:nvSpPr>
          <p:spPr bwMode="auto">
            <a:xfrm>
              <a:off x="6854825" y="2259013"/>
              <a:ext cx="412750" cy="1020763"/>
            </a:xfrm>
            <a:custGeom>
              <a:avLst/>
              <a:gdLst>
                <a:gd name="T0" fmla="*/ 11 w 66"/>
                <a:gd name="T1" fmla="*/ 81 h 163"/>
                <a:gd name="T2" fmla="*/ 0 w 66"/>
                <a:gd name="T3" fmla="*/ 27 h 163"/>
                <a:gd name="T4" fmla="*/ 47 w 66"/>
                <a:gd name="T5" fmla="*/ 0 h 163"/>
                <a:gd name="T6" fmla="*/ 66 w 66"/>
                <a:gd name="T7" fmla="*/ 81 h 163"/>
                <a:gd name="T8" fmla="*/ 47 w 66"/>
                <a:gd name="T9" fmla="*/ 163 h 163"/>
                <a:gd name="T10" fmla="*/ 0 w 66"/>
                <a:gd name="T11" fmla="*/ 135 h 163"/>
                <a:gd name="T12" fmla="*/ 11 w 66"/>
                <a:gd name="T13" fmla="*/ 81 h 163"/>
              </a:gdLst>
              <a:ahLst/>
              <a:cxnLst>
                <a:cxn ang="0">
                  <a:pos x="T0" y="T1"/>
                </a:cxn>
                <a:cxn ang="0">
                  <a:pos x="T2" y="T3"/>
                </a:cxn>
                <a:cxn ang="0">
                  <a:pos x="T4" y="T5"/>
                </a:cxn>
                <a:cxn ang="0">
                  <a:pos x="T6" y="T7"/>
                </a:cxn>
                <a:cxn ang="0">
                  <a:pos x="T8" y="T9"/>
                </a:cxn>
                <a:cxn ang="0">
                  <a:pos x="T10" y="T11"/>
                </a:cxn>
                <a:cxn ang="0">
                  <a:pos x="T12" y="T13"/>
                </a:cxn>
              </a:cxnLst>
              <a:rect l="0" t="0" r="r" b="b"/>
              <a:pathLst>
                <a:path w="66" h="163">
                  <a:moveTo>
                    <a:pt x="11" y="81"/>
                  </a:moveTo>
                  <a:cubicBezTo>
                    <a:pt x="11" y="62"/>
                    <a:pt x="7" y="44"/>
                    <a:pt x="0" y="27"/>
                  </a:cubicBezTo>
                  <a:cubicBezTo>
                    <a:pt x="47" y="0"/>
                    <a:pt x="47" y="0"/>
                    <a:pt x="47" y="0"/>
                  </a:cubicBezTo>
                  <a:cubicBezTo>
                    <a:pt x="59" y="24"/>
                    <a:pt x="66" y="52"/>
                    <a:pt x="66" y="81"/>
                  </a:cubicBezTo>
                  <a:cubicBezTo>
                    <a:pt x="66" y="110"/>
                    <a:pt x="59" y="138"/>
                    <a:pt x="47" y="163"/>
                  </a:cubicBezTo>
                  <a:cubicBezTo>
                    <a:pt x="0" y="135"/>
                    <a:pt x="0" y="135"/>
                    <a:pt x="0" y="135"/>
                  </a:cubicBezTo>
                  <a:cubicBezTo>
                    <a:pt x="7" y="119"/>
                    <a:pt x="11" y="100"/>
                    <a:pt x="11" y="81"/>
                  </a:cubicBezTo>
                  <a:close/>
                </a:path>
              </a:pathLst>
            </a:custGeom>
            <a:grpFill/>
            <a:ln/>
          </p:spPr>
          <p:style>
            <a:lnRef idx="1">
              <a:schemeClr val="accent6"/>
            </a:lnRef>
            <a:fillRef idx="2">
              <a:schemeClr val="accent6"/>
            </a:fillRef>
            <a:effectRef idx="1">
              <a:schemeClr val="accent6"/>
            </a:effectRef>
            <a:fontRef idx="minor">
              <a:schemeClr val="dk1"/>
            </a:fontRef>
          </p:style>
          <p:txBody>
            <a:bodyPr vert="horz" wrap="square" lIns="68580" tIns="34290" rIns="68580" bIns="34290" numCol="1" anchor="t" anchorCtr="0" compatLnSpc="1">
              <a:prstTxWarp prst="textNoShape">
                <a:avLst/>
              </a:prstTxWarp>
            </a:bodyPr>
            <a:lstStyle/>
            <a:p>
              <a:pPr defTabSz="457200">
                <a:buClrTx/>
                <a:buFontTx/>
                <a:buNone/>
              </a:pPr>
              <a:endParaRPr lang="en-US" sz="1350" kern="1200">
                <a:solidFill>
                  <a:prstClr val="black"/>
                </a:solidFill>
              </a:endParaRPr>
            </a:p>
          </p:txBody>
        </p:sp>
      </p:grpSp>
      <p:sp>
        <p:nvSpPr>
          <p:cNvPr id="149" name="TextBox 148">
            <a:extLst>
              <a:ext uri="{FF2B5EF4-FFF2-40B4-BE49-F238E27FC236}">
                <a16:creationId xmlns:a16="http://schemas.microsoft.com/office/drawing/2014/main" xmlns="" id="{6A8DDFE3-67E8-45A3-8B5C-D4754FC5169A}"/>
              </a:ext>
            </a:extLst>
          </p:cNvPr>
          <p:cNvSpPr txBox="1"/>
          <p:nvPr/>
        </p:nvSpPr>
        <p:spPr>
          <a:xfrm>
            <a:off x="3588720" y="4947080"/>
            <a:ext cx="641762" cy="415498"/>
          </a:xfrm>
          <a:prstGeom prst="rect">
            <a:avLst/>
          </a:prstGeom>
          <a:noFill/>
        </p:spPr>
        <p:txBody>
          <a:bodyPr wrap="square" rtlCol="0">
            <a:spAutoFit/>
          </a:bodyPr>
          <a:lstStyle/>
          <a:p>
            <a:pPr algn="ctr" defTabSz="457200">
              <a:buClrTx/>
              <a:buFontTx/>
              <a:buNone/>
            </a:pPr>
            <a:r>
              <a:rPr lang="en-US" sz="1050" b="1"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(LOC</a:t>
            </a:r>
            <a:r>
              <a:rPr lang="en-US" sz="1050"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 </a:t>
            </a:r>
            <a:r>
              <a:rPr lang="en-US"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rPr>
              <a:t>EC </a:t>
            </a:r>
            <a:endParaRPr lang="en-ZA"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endParaRPr>
          </a:p>
        </p:txBody>
      </p:sp>
      <p:sp>
        <p:nvSpPr>
          <p:cNvPr id="150" name="TextBox 149">
            <a:extLst>
              <a:ext uri="{FF2B5EF4-FFF2-40B4-BE49-F238E27FC236}">
                <a16:creationId xmlns:a16="http://schemas.microsoft.com/office/drawing/2014/main" xmlns="" id="{618E8A82-7DEB-45AF-BD85-C6DFED12BA4A}"/>
              </a:ext>
            </a:extLst>
          </p:cNvPr>
          <p:cNvSpPr txBox="1"/>
          <p:nvPr/>
        </p:nvSpPr>
        <p:spPr>
          <a:xfrm>
            <a:off x="2284901" y="4961796"/>
            <a:ext cx="651547" cy="415498"/>
          </a:xfrm>
          <a:prstGeom prst="rect">
            <a:avLst/>
          </a:prstGeom>
          <a:noFill/>
        </p:spPr>
        <p:txBody>
          <a:bodyPr wrap="square" rtlCol="0">
            <a:spAutoFit/>
          </a:bodyPr>
          <a:lstStyle/>
          <a:p>
            <a:pPr algn="ctr" defTabSz="457200">
              <a:buClrTx/>
              <a:buFontTx/>
              <a:buNone/>
            </a:pPr>
            <a:r>
              <a:rPr lang="en-US" sz="1050" b="1"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(LOC</a:t>
            </a:r>
            <a:r>
              <a:rPr lang="en-US" sz="1050"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 </a:t>
            </a:r>
            <a:r>
              <a:rPr lang="en-US"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rPr>
              <a:t>WC </a:t>
            </a:r>
            <a:endParaRPr lang="en-ZA"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endParaRPr>
          </a:p>
        </p:txBody>
      </p:sp>
      <p:sp>
        <p:nvSpPr>
          <p:cNvPr id="151" name="TextBox 150">
            <a:extLst>
              <a:ext uri="{FF2B5EF4-FFF2-40B4-BE49-F238E27FC236}">
                <a16:creationId xmlns:a16="http://schemas.microsoft.com/office/drawing/2014/main" xmlns="" id="{2D493780-076B-4AA4-9915-527BB67477EC}"/>
              </a:ext>
            </a:extLst>
          </p:cNvPr>
          <p:cNvSpPr txBox="1"/>
          <p:nvPr/>
        </p:nvSpPr>
        <p:spPr>
          <a:xfrm>
            <a:off x="1030773" y="4970999"/>
            <a:ext cx="694323" cy="415498"/>
          </a:xfrm>
          <a:prstGeom prst="rect">
            <a:avLst/>
          </a:prstGeom>
          <a:noFill/>
        </p:spPr>
        <p:txBody>
          <a:bodyPr wrap="square" rtlCol="0">
            <a:spAutoFit/>
          </a:bodyPr>
          <a:lstStyle/>
          <a:p>
            <a:pPr algn="ctr" defTabSz="457200">
              <a:buClrTx/>
              <a:buFontTx/>
              <a:buNone/>
            </a:pPr>
            <a:r>
              <a:rPr lang="en-US" sz="1050" b="1"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(LOC</a:t>
            </a:r>
            <a:r>
              <a:rPr lang="en-US" sz="1050"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a:t>
            </a:r>
            <a:r>
              <a:rPr lang="en-US"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rPr>
              <a:t>GP </a:t>
            </a:r>
            <a:endParaRPr lang="en-ZA"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endParaRPr>
          </a:p>
        </p:txBody>
      </p:sp>
      <p:sp>
        <p:nvSpPr>
          <p:cNvPr id="152" name="TextBox 151">
            <a:extLst>
              <a:ext uri="{FF2B5EF4-FFF2-40B4-BE49-F238E27FC236}">
                <a16:creationId xmlns:a16="http://schemas.microsoft.com/office/drawing/2014/main" xmlns="" id="{4AA57C86-2892-4E3C-963E-24DFD8C42FC2}"/>
              </a:ext>
            </a:extLst>
          </p:cNvPr>
          <p:cNvSpPr txBox="1"/>
          <p:nvPr/>
        </p:nvSpPr>
        <p:spPr>
          <a:xfrm>
            <a:off x="4939571" y="4947135"/>
            <a:ext cx="647721" cy="415498"/>
          </a:xfrm>
          <a:prstGeom prst="rect">
            <a:avLst/>
          </a:prstGeom>
          <a:noFill/>
        </p:spPr>
        <p:txBody>
          <a:bodyPr wrap="square" rtlCol="0">
            <a:spAutoFit/>
          </a:bodyPr>
          <a:lstStyle/>
          <a:p>
            <a:pPr algn="ctr" defTabSz="457200">
              <a:buClrTx/>
              <a:buFontTx/>
              <a:buNone/>
            </a:pPr>
            <a:r>
              <a:rPr lang="en-US" sz="1050" b="1"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(LOC</a:t>
            </a:r>
            <a:r>
              <a:rPr lang="en-US" sz="1050"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 </a:t>
            </a:r>
            <a:r>
              <a:rPr lang="en-US"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rPr>
              <a:t>LMN </a:t>
            </a:r>
            <a:endParaRPr lang="en-ZA"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endParaRPr>
          </a:p>
        </p:txBody>
      </p:sp>
      <p:sp>
        <p:nvSpPr>
          <p:cNvPr id="153" name="TextBox 152">
            <a:extLst>
              <a:ext uri="{FF2B5EF4-FFF2-40B4-BE49-F238E27FC236}">
                <a16:creationId xmlns:a16="http://schemas.microsoft.com/office/drawing/2014/main" xmlns="" id="{2C596580-4563-4439-A003-DC85E2620B94}"/>
              </a:ext>
            </a:extLst>
          </p:cNvPr>
          <p:cNvSpPr txBox="1"/>
          <p:nvPr/>
        </p:nvSpPr>
        <p:spPr>
          <a:xfrm>
            <a:off x="6240142" y="4932299"/>
            <a:ext cx="690141" cy="415498"/>
          </a:xfrm>
          <a:prstGeom prst="rect">
            <a:avLst/>
          </a:prstGeom>
          <a:noFill/>
        </p:spPr>
        <p:txBody>
          <a:bodyPr wrap="square" rtlCol="0">
            <a:spAutoFit/>
          </a:bodyPr>
          <a:lstStyle/>
          <a:p>
            <a:pPr algn="ctr" defTabSz="457200">
              <a:buClrTx/>
              <a:buFontTx/>
              <a:buNone/>
            </a:pPr>
            <a:r>
              <a:rPr lang="en-US" sz="1050" b="1"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(LOC</a:t>
            </a:r>
            <a:r>
              <a:rPr lang="en-US" sz="1050"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 </a:t>
            </a:r>
            <a:r>
              <a:rPr lang="en-US"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rPr>
              <a:t>FSNC </a:t>
            </a:r>
            <a:endParaRPr lang="en-ZA"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endParaRPr>
          </a:p>
        </p:txBody>
      </p:sp>
      <p:sp>
        <p:nvSpPr>
          <p:cNvPr id="154" name="TextBox 153">
            <a:extLst>
              <a:ext uri="{FF2B5EF4-FFF2-40B4-BE49-F238E27FC236}">
                <a16:creationId xmlns:a16="http://schemas.microsoft.com/office/drawing/2014/main" xmlns="" id="{0D4A9E18-8A57-440B-BD76-A40E1FC7AC7B}"/>
              </a:ext>
            </a:extLst>
          </p:cNvPr>
          <p:cNvSpPr txBox="1"/>
          <p:nvPr/>
        </p:nvSpPr>
        <p:spPr>
          <a:xfrm>
            <a:off x="7498449" y="4907628"/>
            <a:ext cx="675643" cy="415498"/>
          </a:xfrm>
          <a:prstGeom prst="rect">
            <a:avLst/>
          </a:prstGeom>
          <a:noFill/>
        </p:spPr>
        <p:txBody>
          <a:bodyPr wrap="square" rtlCol="0">
            <a:spAutoFit/>
          </a:bodyPr>
          <a:lstStyle/>
          <a:p>
            <a:pPr algn="ctr" defTabSz="457200">
              <a:buClrTx/>
              <a:buFontTx/>
              <a:buNone/>
            </a:pPr>
            <a:r>
              <a:rPr lang="en-US" sz="1050" b="1"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(LOC</a:t>
            </a:r>
            <a:r>
              <a:rPr lang="en-US" sz="1050" kern="1200" dirty="0">
                <a:solidFill>
                  <a:srgbClr val="006600"/>
                </a:solidFill>
                <a:effectLst>
                  <a:outerShdw blurRad="38100" dist="38100" dir="2700000" algn="tl">
                    <a:srgbClr val="000000">
                      <a:alpha val="43137"/>
                    </a:srgbClr>
                  </a:outerShdw>
                </a:effectLst>
                <a:latin typeface="Arial Black" panose="020B0A04020102020204" pitchFamily="34" charset="0"/>
                <a:ea typeface="+mn-ea"/>
                <a:cs typeface="+mn-cs"/>
              </a:rPr>
              <a:t>) </a:t>
            </a:r>
            <a:r>
              <a:rPr lang="en-US"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rPr>
              <a:t>KZN </a:t>
            </a:r>
            <a:endParaRPr lang="en-ZA" sz="1050" kern="1200" dirty="0">
              <a:solidFill>
                <a:prstClr val="black"/>
              </a:solidFill>
              <a:effectLst>
                <a:outerShdw blurRad="38100" dist="38100" dir="2700000" algn="tl">
                  <a:srgbClr val="000000">
                    <a:alpha val="43137"/>
                  </a:srgbClr>
                </a:outerShdw>
              </a:effectLst>
              <a:latin typeface="Arial Black" panose="020B0A04020102020204" pitchFamily="34" charset="0"/>
              <a:ea typeface="+mn-ea"/>
              <a:cs typeface="+mn-cs"/>
            </a:endParaRPr>
          </a:p>
        </p:txBody>
      </p:sp>
      <p:sp>
        <p:nvSpPr>
          <p:cNvPr id="5" name="TextBox 4">
            <a:extLst>
              <a:ext uri="{FF2B5EF4-FFF2-40B4-BE49-F238E27FC236}">
                <a16:creationId xmlns:a16="http://schemas.microsoft.com/office/drawing/2014/main" xmlns="" id="{28383AE5-1727-4D04-8FFC-DB385CF20CAD}"/>
              </a:ext>
            </a:extLst>
          </p:cNvPr>
          <p:cNvSpPr txBox="1"/>
          <p:nvPr/>
        </p:nvSpPr>
        <p:spPr>
          <a:xfrm>
            <a:off x="3286902" y="983533"/>
            <a:ext cx="2727577" cy="33855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defTabSz="457200">
              <a:buClrTx/>
              <a:buFontTx/>
              <a:buNone/>
            </a:pPr>
            <a:r>
              <a:rPr lang="en-US" sz="1600" b="1" kern="1200" dirty="0">
                <a:solidFill>
                  <a:prstClr val="white"/>
                </a:solidFill>
                <a:latin typeface="Arial Black" panose="020B0A04020102020204" pitchFamily="34" charset="0"/>
                <a:cs typeface="Arial" panose="020B0604020202020204" pitchFamily="34" charset="0"/>
              </a:rPr>
              <a:t>MANAGEMENT LEVEL</a:t>
            </a:r>
            <a:endParaRPr lang="en-ZA" sz="1600" kern="1200" dirty="0">
              <a:solidFill>
                <a:prstClr val="white"/>
              </a:solidFill>
              <a:latin typeface="Arial Black" panose="020B0A04020102020204" pitchFamily="34" charset="0"/>
            </a:endParaRPr>
          </a:p>
        </p:txBody>
      </p:sp>
      <p:sp>
        <p:nvSpPr>
          <p:cNvPr id="6" name="TextBox 5">
            <a:extLst>
              <a:ext uri="{FF2B5EF4-FFF2-40B4-BE49-F238E27FC236}">
                <a16:creationId xmlns:a16="http://schemas.microsoft.com/office/drawing/2014/main" xmlns="" id="{013D61CA-B496-49BF-BB82-7B29BFB63BF6}"/>
              </a:ext>
            </a:extLst>
          </p:cNvPr>
          <p:cNvSpPr txBox="1"/>
          <p:nvPr/>
        </p:nvSpPr>
        <p:spPr>
          <a:xfrm>
            <a:off x="1328195" y="2949679"/>
            <a:ext cx="2617018" cy="27699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defTabSz="457200">
              <a:buClrTx/>
              <a:buFontTx/>
              <a:buNone/>
            </a:pPr>
            <a:r>
              <a:rPr lang="en-US" sz="1200" b="1" kern="1200" dirty="0">
                <a:solidFill>
                  <a:prstClr val="white"/>
                </a:solidFill>
                <a:latin typeface="Arial Black" panose="020B0A04020102020204" pitchFamily="34" charset="0"/>
                <a:cs typeface="Arial" panose="020B0604020202020204" pitchFamily="34" charset="0"/>
              </a:rPr>
              <a:t>SUPERVISORY LEVEL</a:t>
            </a:r>
            <a:endParaRPr lang="en-ZA" sz="1200" kern="1200" dirty="0">
              <a:solidFill>
                <a:prstClr val="white"/>
              </a:solidFill>
              <a:latin typeface="Arial Black" panose="020B0A04020102020204" pitchFamily="34" charset="0"/>
            </a:endParaRPr>
          </a:p>
        </p:txBody>
      </p:sp>
      <p:sp>
        <p:nvSpPr>
          <p:cNvPr id="7" name="TextBox 6">
            <a:extLst>
              <a:ext uri="{FF2B5EF4-FFF2-40B4-BE49-F238E27FC236}">
                <a16:creationId xmlns:a16="http://schemas.microsoft.com/office/drawing/2014/main" xmlns="" id="{8F1C35A0-0834-43C5-A9F5-DEA53030F283}"/>
              </a:ext>
            </a:extLst>
          </p:cNvPr>
          <p:cNvSpPr txBox="1"/>
          <p:nvPr/>
        </p:nvSpPr>
        <p:spPr>
          <a:xfrm>
            <a:off x="1344651" y="4294824"/>
            <a:ext cx="2357117" cy="27699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defTabSz="457200">
              <a:buClrTx/>
              <a:buFontTx/>
              <a:buNone/>
            </a:pPr>
            <a:r>
              <a:rPr lang="en-US" sz="1200" b="1" kern="1200" dirty="0" smtClean="0">
                <a:solidFill>
                  <a:prstClr val="white"/>
                </a:solidFill>
                <a:latin typeface="Arial Black" panose="020B0A04020102020204" pitchFamily="34" charset="0"/>
                <a:cs typeface="Arial" panose="020B0604020202020204" pitchFamily="34" charset="0"/>
              </a:rPr>
              <a:t>Theatres of Operations</a:t>
            </a:r>
            <a:endParaRPr lang="en-ZA" sz="1200" kern="1200" dirty="0">
              <a:solidFill>
                <a:prstClr val="white"/>
              </a:solidFill>
              <a:latin typeface="Arial Black" panose="020B0A04020102020204" pitchFamily="34" charset="0"/>
            </a:endParaRPr>
          </a:p>
        </p:txBody>
      </p:sp>
    </p:spTree>
    <p:extLst>
      <p:ext uri="{BB962C8B-B14F-4D97-AF65-F5344CB8AC3E}">
        <p14:creationId xmlns:p14="http://schemas.microsoft.com/office/powerpoint/2010/main" val="2704437154"/>
      </p:ext>
    </p:extLst>
  </p:cSld>
  <p:clrMapOvr>
    <a:overrideClrMapping bg1="lt1" tx1="dk1" bg2="dk2" tx2="lt2" accent1="accent1" accent2="accent2" accent3="accent3" accent4="accent4" accent5="accent5" accent6="accent6" hlink="hlink" folHlink="folHlink"/>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C275D617-B287-4E83-9325-4DE7BAFE0898}"/>
              </a:ext>
            </a:extLst>
          </p:cNvPr>
          <p:cNvSpPr>
            <a:spLocks noGrp="1"/>
          </p:cNvSpPr>
          <p:nvPr>
            <p:ph type="dt" sz="half" idx="10"/>
          </p:nvPr>
        </p:nvSpPr>
        <p:spPr/>
        <p:txBody>
          <a:bodyPr/>
          <a:lstStyle/>
          <a:p>
            <a:fld id="{DB7530E4-0036-4A26-A569-7EC75F7DF6D9}" type="datetime1">
              <a:rPr lang="en-ZA" smtClean="0">
                <a:solidFill>
                  <a:prstClr val="black"/>
                </a:solidFill>
              </a:rPr>
              <a:pPr/>
              <a:t>2020/11/13</a:t>
            </a:fld>
            <a:endParaRPr lang="en-ZA" dirty="0">
              <a:solidFill>
                <a:prstClr val="black"/>
              </a:solidFill>
            </a:endParaRPr>
          </a:p>
        </p:txBody>
      </p:sp>
      <p:sp>
        <p:nvSpPr>
          <p:cNvPr id="3" name="Slide Number Placeholder 2">
            <a:extLst>
              <a:ext uri="{FF2B5EF4-FFF2-40B4-BE49-F238E27FC236}">
                <a16:creationId xmlns:a16="http://schemas.microsoft.com/office/drawing/2014/main" xmlns="" id="{4CD7023E-ABF2-4062-BB83-79EBD39760CF}"/>
              </a:ext>
            </a:extLst>
          </p:cNvPr>
          <p:cNvSpPr>
            <a:spLocks noGrp="1"/>
          </p:cNvSpPr>
          <p:nvPr>
            <p:ph type="sldNum" sz="quarter" idx="12"/>
          </p:nvPr>
        </p:nvSpPr>
        <p:spPr/>
        <p:txBody>
          <a:bodyPr/>
          <a:lstStyle/>
          <a:p>
            <a:fld id="{72881327-F5A7-4B8F-B5FD-0C87B8680586}" type="slidenum">
              <a:rPr lang="en-ZA" smtClean="0">
                <a:solidFill>
                  <a:prstClr val="black"/>
                </a:solidFill>
              </a:rPr>
              <a:pPr/>
              <a:t>25</a:t>
            </a:fld>
            <a:endParaRPr lang="en-ZA" dirty="0">
              <a:solidFill>
                <a:prstClr val="black"/>
              </a:solidFill>
            </a:endParaRPr>
          </a:p>
        </p:txBody>
      </p:sp>
      <p:grpSp>
        <p:nvGrpSpPr>
          <p:cNvPr id="92" name="Group 91">
            <a:extLst>
              <a:ext uri="{FF2B5EF4-FFF2-40B4-BE49-F238E27FC236}">
                <a16:creationId xmlns:a16="http://schemas.microsoft.com/office/drawing/2014/main" xmlns="" id="{75293F43-9FDB-4409-921B-251EE9D88E93}"/>
              </a:ext>
            </a:extLst>
          </p:cNvPr>
          <p:cNvGrpSpPr/>
          <p:nvPr/>
        </p:nvGrpSpPr>
        <p:grpSpPr>
          <a:xfrm>
            <a:off x="418962" y="1970841"/>
            <a:ext cx="8378907" cy="2357261"/>
            <a:chOff x="558611" y="1484784"/>
            <a:chExt cx="11171877" cy="3143014"/>
          </a:xfrm>
        </p:grpSpPr>
        <p:sp>
          <p:nvSpPr>
            <p:cNvPr id="6" name="Rounded Rectangle 203">
              <a:extLst>
                <a:ext uri="{FF2B5EF4-FFF2-40B4-BE49-F238E27FC236}">
                  <a16:creationId xmlns:a16="http://schemas.microsoft.com/office/drawing/2014/main" xmlns="" id="{264E7574-FD7F-4C01-9ED5-FACB4895878A}"/>
                </a:ext>
              </a:extLst>
            </p:cNvPr>
            <p:cNvSpPr/>
            <p:nvPr/>
          </p:nvSpPr>
          <p:spPr>
            <a:xfrm>
              <a:off x="4911247" y="1484784"/>
              <a:ext cx="2361346" cy="616467"/>
            </a:xfrm>
            <a:prstGeom prst="roundRect">
              <a:avLst/>
            </a:prstGeom>
            <a:noFill/>
            <a:ln>
              <a:solidFill>
                <a:srgbClr val="016A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buClrTx/>
                <a:buFontTx/>
                <a:buNone/>
              </a:pPr>
              <a:r>
                <a:rPr lang="en-US" sz="1350" b="1" kern="1200" dirty="0">
                  <a:solidFill>
                    <a:srgbClr val="1F497D"/>
                  </a:solidFill>
                  <a:latin typeface="Arial" panose="020B0604020202020204" pitchFamily="34" charset="0"/>
                  <a:cs typeface="Arial" panose="020B0604020202020204" pitchFamily="34" charset="0"/>
                </a:rPr>
                <a:t>NOC COORDINATOR</a:t>
              </a:r>
            </a:p>
          </p:txBody>
        </p:sp>
        <p:sp>
          <p:nvSpPr>
            <p:cNvPr id="10" name="Rounded Rectangle 293">
              <a:extLst>
                <a:ext uri="{FF2B5EF4-FFF2-40B4-BE49-F238E27FC236}">
                  <a16:creationId xmlns:a16="http://schemas.microsoft.com/office/drawing/2014/main" xmlns="" id="{D796C6F9-136C-4FC3-BA7D-EB15CD608290}"/>
                </a:ext>
              </a:extLst>
            </p:cNvPr>
            <p:cNvSpPr/>
            <p:nvPr/>
          </p:nvSpPr>
          <p:spPr>
            <a:xfrm>
              <a:off x="8989574" y="2663598"/>
              <a:ext cx="2039928" cy="616467"/>
            </a:xfrm>
            <a:prstGeom prst="roundRect">
              <a:avLst/>
            </a:prstGeom>
            <a:noFill/>
            <a:ln>
              <a:solidFill>
                <a:srgbClr val="46B6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buClrTx/>
                <a:buFontTx/>
                <a:buNone/>
              </a:pPr>
              <a:endParaRPr lang="en-US" sz="1275" b="1" kern="1200" dirty="0">
                <a:solidFill>
                  <a:srgbClr val="006600"/>
                </a:solidFill>
                <a:latin typeface="Arial" panose="020B0604020202020204" pitchFamily="34" charset="0"/>
                <a:cs typeface="Arial" panose="020B0604020202020204" pitchFamily="34" charset="0"/>
              </a:endParaRPr>
            </a:p>
            <a:p>
              <a:pPr algn="ctr" defTabSz="457200">
                <a:buClrTx/>
                <a:buFontTx/>
                <a:buNone/>
              </a:pPr>
              <a:r>
                <a:rPr lang="en-US" sz="1275" b="1" kern="1200" dirty="0">
                  <a:solidFill>
                    <a:srgbClr val="006600"/>
                  </a:solidFill>
                  <a:latin typeface="Arial" panose="020B0604020202020204" pitchFamily="34" charset="0"/>
                  <a:cs typeface="Arial" panose="020B0604020202020204" pitchFamily="34" charset="0"/>
                </a:rPr>
                <a:t>DEPUTY COORDINATOR</a:t>
              </a:r>
            </a:p>
            <a:p>
              <a:pPr algn="ctr" defTabSz="457200">
                <a:buClrTx/>
                <a:buFontTx/>
                <a:buNone/>
              </a:pPr>
              <a:endParaRPr lang="en-US" sz="1350" b="1" kern="1200" dirty="0">
                <a:solidFill>
                  <a:srgbClr val="006600"/>
                </a:solidFill>
                <a:latin typeface="Arial" panose="020B0604020202020204" pitchFamily="34" charset="0"/>
                <a:cs typeface="Arial" panose="020B0604020202020204" pitchFamily="34" charset="0"/>
              </a:endParaRPr>
            </a:p>
          </p:txBody>
        </p:sp>
        <p:sp>
          <p:nvSpPr>
            <p:cNvPr id="12" name="Rounded Rectangle 284">
              <a:extLst>
                <a:ext uri="{FF2B5EF4-FFF2-40B4-BE49-F238E27FC236}">
                  <a16:creationId xmlns:a16="http://schemas.microsoft.com/office/drawing/2014/main" xmlns="" id="{5A146790-B6F4-4CE7-BA8E-3C9E441E6608}"/>
                </a:ext>
              </a:extLst>
            </p:cNvPr>
            <p:cNvSpPr/>
            <p:nvPr/>
          </p:nvSpPr>
          <p:spPr>
            <a:xfrm>
              <a:off x="10143945" y="4011331"/>
              <a:ext cx="1586543" cy="616467"/>
            </a:xfrm>
            <a:prstGeom prst="roundRect">
              <a:avLst/>
            </a:prstGeom>
            <a:noFill/>
            <a:ln>
              <a:solidFill>
                <a:srgbClr val="FEA3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buClrTx/>
                <a:buFontTx/>
                <a:buNone/>
              </a:pPr>
              <a:r>
                <a:rPr lang="en-US" sz="1275" b="1" kern="1200" dirty="0">
                  <a:solidFill>
                    <a:srgbClr val="F79646">
                      <a:lumMod val="50000"/>
                    </a:srgbClr>
                  </a:solidFill>
                  <a:latin typeface="Arial" panose="020B0604020202020204" pitchFamily="34" charset="0"/>
                  <a:cs typeface="Arial" panose="020B0604020202020204" pitchFamily="34" charset="0"/>
                </a:rPr>
                <a:t>OPERATOR</a:t>
              </a:r>
            </a:p>
          </p:txBody>
        </p:sp>
        <p:sp>
          <p:nvSpPr>
            <p:cNvPr id="15" name="Rounded Rectangle 276">
              <a:extLst>
                <a:ext uri="{FF2B5EF4-FFF2-40B4-BE49-F238E27FC236}">
                  <a16:creationId xmlns:a16="http://schemas.microsoft.com/office/drawing/2014/main" xmlns="" id="{17282456-57E2-4C9C-B32B-E5369ED8C5AF}"/>
                </a:ext>
              </a:extLst>
            </p:cNvPr>
            <p:cNvSpPr/>
            <p:nvPr/>
          </p:nvSpPr>
          <p:spPr>
            <a:xfrm>
              <a:off x="8233807" y="4011331"/>
              <a:ext cx="1586543" cy="616467"/>
            </a:xfrm>
            <a:prstGeom prst="roundRect">
              <a:avLst/>
            </a:prstGeom>
            <a:noFill/>
            <a:ln>
              <a:solidFill>
                <a:srgbClr val="FEA3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buClrTx/>
                <a:buFontTx/>
                <a:buNone/>
              </a:pPr>
              <a:r>
                <a:rPr lang="en-US" sz="1275" b="1" kern="1200" dirty="0">
                  <a:solidFill>
                    <a:srgbClr val="F79646">
                      <a:lumMod val="50000"/>
                    </a:srgbClr>
                  </a:solidFill>
                  <a:latin typeface="Arial" panose="020B0604020202020204" pitchFamily="34" charset="0"/>
                  <a:cs typeface="Arial" panose="020B0604020202020204" pitchFamily="34" charset="0"/>
                </a:rPr>
                <a:t>OPERATOR</a:t>
              </a:r>
            </a:p>
          </p:txBody>
        </p:sp>
        <p:sp>
          <p:nvSpPr>
            <p:cNvPr id="20" name="Rounded Rectangle 264">
              <a:extLst>
                <a:ext uri="{FF2B5EF4-FFF2-40B4-BE49-F238E27FC236}">
                  <a16:creationId xmlns:a16="http://schemas.microsoft.com/office/drawing/2014/main" xmlns="" id="{FF69E4B3-334A-4507-9D34-244863AC39B4}"/>
                </a:ext>
              </a:extLst>
            </p:cNvPr>
            <p:cNvSpPr/>
            <p:nvPr/>
          </p:nvSpPr>
          <p:spPr>
            <a:xfrm>
              <a:off x="5151977" y="2669885"/>
              <a:ext cx="2120616" cy="607535"/>
            </a:xfrm>
            <a:prstGeom prst="roundRect">
              <a:avLst/>
            </a:prstGeom>
            <a:noFill/>
            <a:ln>
              <a:solidFill>
                <a:srgbClr val="46B6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buClrTx/>
                <a:buFontTx/>
                <a:buNone/>
              </a:pPr>
              <a:endParaRPr lang="en-US" sz="1275" b="1" kern="1200" dirty="0">
                <a:solidFill>
                  <a:srgbClr val="006600"/>
                </a:solidFill>
                <a:latin typeface="Arial" panose="020B0604020202020204" pitchFamily="34" charset="0"/>
                <a:cs typeface="Arial" panose="020B0604020202020204" pitchFamily="34" charset="0"/>
              </a:endParaRPr>
            </a:p>
            <a:p>
              <a:pPr algn="ctr" defTabSz="457200">
                <a:buClrTx/>
                <a:buFontTx/>
                <a:buNone/>
              </a:pPr>
              <a:r>
                <a:rPr lang="en-US" sz="1275" b="1" kern="1200" dirty="0">
                  <a:solidFill>
                    <a:srgbClr val="006600"/>
                  </a:solidFill>
                  <a:latin typeface="Arial" panose="020B0604020202020204" pitchFamily="34" charset="0"/>
                  <a:cs typeface="Arial" panose="020B0604020202020204" pitchFamily="34" charset="0"/>
                </a:rPr>
                <a:t>DEPUTY COORDINATOR</a:t>
              </a:r>
            </a:p>
            <a:p>
              <a:pPr algn="ctr" defTabSz="457200">
                <a:buClrTx/>
                <a:buFontTx/>
                <a:buNone/>
              </a:pPr>
              <a:endParaRPr lang="en-US" sz="1350" b="1" kern="1200" dirty="0">
                <a:solidFill>
                  <a:srgbClr val="006600"/>
                </a:solidFill>
                <a:latin typeface="Arial" panose="020B0604020202020204" pitchFamily="34" charset="0"/>
                <a:cs typeface="Arial" panose="020B0604020202020204" pitchFamily="34" charset="0"/>
              </a:endParaRPr>
            </a:p>
          </p:txBody>
        </p:sp>
        <p:sp>
          <p:nvSpPr>
            <p:cNvPr id="23" name="Rounded Rectangle 251">
              <a:extLst>
                <a:ext uri="{FF2B5EF4-FFF2-40B4-BE49-F238E27FC236}">
                  <a16:creationId xmlns:a16="http://schemas.microsoft.com/office/drawing/2014/main" xmlns="" id="{C41089B8-6BA4-486D-9E70-A70D2F143717}"/>
                </a:ext>
              </a:extLst>
            </p:cNvPr>
            <p:cNvSpPr/>
            <p:nvPr/>
          </p:nvSpPr>
          <p:spPr>
            <a:xfrm>
              <a:off x="6306346" y="4011331"/>
              <a:ext cx="1586543" cy="616467"/>
            </a:xfrm>
            <a:prstGeom prst="roundRect">
              <a:avLst/>
            </a:prstGeom>
            <a:noFill/>
            <a:ln>
              <a:solidFill>
                <a:srgbClr val="FEA3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buClrTx/>
                <a:buFontTx/>
                <a:buNone/>
              </a:pPr>
              <a:r>
                <a:rPr lang="en-US" sz="1275" b="1" kern="1200" dirty="0">
                  <a:solidFill>
                    <a:srgbClr val="F79646">
                      <a:lumMod val="50000"/>
                    </a:srgbClr>
                  </a:solidFill>
                  <a:latin typeface="Arial" panose="020B0604020202020204" pitchFamily="34" charset="0"/>
                  <a:cs typeface="Arial" panose="020B0604020202020204" pitchFamily="34" charset="0"/>
                </a:rPr>
                <a:t>OPERATOR</a:t>
              </a:r>
            </a:p>
          </p:txBody>
        </p:sp>
        <p:sp>
          <p:nvSpPr>
            <p:cNvPr id="26" name="Rounded Rectangle 243">
              <a:extLst>
                <a:ext uri="{FF2B5EF4-FFF2-40B4-BE49-F238E27FC236}">
                  <a16:creationId xmlns:a16="http://schemas.microsoft.com/office/drawing/2014/main" xmlns="" id="{103A83CD-A651-485C-AD72-B67E5CEF8285}"/>
                </a:ext>
              </a:extLst>
            </p:cNvPr>
            <p:cNvSpPr/>
            <p:nvPr/>
          </p:nvSpPr>
          <p:spPr>
            <a:xfrm>
              <a:off x="4396208" y="4011331"/>
              <a:ext cx="1531700" cy="616467"/>
            </a:xfrm>
            <a:prstGeom prst="roundRect">
              <a:avLst/>
            </a:prstGeom>
            <a:noFill/>
            <a:ln>
              <a:solidFill>
                <a:srgbClr val="FEA3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buClrTx/>
                <a:buFontTx/>
                <a:buNone/>
              </a:pPr>
              <a:r>
                <a:rPr lang="en-US" sz="1275" b="1" kern="1200" dirty="0">
                  <a:solidFill>
                    <a:srgbClr val="F79646">
                      <a:lumMod val="50000"/>
                    </a:srgbClr>
                  </a:solidFill>
                  <a:latin typeface="Arial" panose="020B0604020202020204" pitchFamily="34" charset="0"/>
                  <a:cs typeface="Arial" panose="020B0604020202020204" pitchFamily="34" charset="0"/>
                </a:rPr>
                <a:t>OPERATOR</a:t>
              </a:r>
            </a:p>
          </p:txBody>
        </p:sp>
        <p:sp>
          <p:nvSpPr>
            <p:cNvPr id="31" name="Rounded Rectangle 235">
              <a:extLst>
                <a:ext uri="{FF2B5EF4-FFF2-40B4-BE49-F238E27FC236}">
                  <a16:creationId xmlns:a16="http://schemas.microsoft.com/office/drawing/2014/main" xmlns="" id="{D084489D-8E8F-4AB7-8B68-131D9D29EE31}"/>
                </a:ext>
              </a:extLst>
            </p:cNvPr>
            <p:cNvSpPr/>
            <p:nvPr/>
          </p:nvSpPr>
          <p:spPr>
            <a:xfrm>
              <a:off x="1314379" y="2649532"/>
              <a:ext cx="2039928" cy="616467"/>
            </a:xfrm>
            <a:prstGeom prst="roundRect">
              <a:avLst/>
            </a:prstGeom>
            <a:noFill/>
            <a:ln>
              <a:solidFill>
                <a:srgbClr val="46B6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buClrTx/>
                <a:buFontTx/>
                <a:buNone/>
              </a:pPr>
              <a:r>
                <a:rPr lang="en-US" sz="1275" b="1" kern="1200" dirty="0">
                  <a:solidFill>
                    <a:srgbClr val="006600"/>
                  </a:solidFill>
                  <a:latin typeface="Arial" panose="020B0604020202020204" pitchFamily="34" charset="0"/>
                  <a:cs typeface="Arial" panose="020B0604020202020204" pitchFamily="34" charset="0"/>
                </a:rPr>
                <a:t>DEPUTY COORDINATOR</a:t>
              </a:r>
            </a:p>
          </p:txBody>
        </p:sp>
        <p:sp>
          <p:nvSpPr>
            <p:cNvPr id="34" name="Rounded Rectangle 226">
              <a:extLst>
                <a:ext uri="{FF2B5EF4-FFF2-40B4-BE49-F238E27FC236}">
                  <a16:creationId xmlns:a16="http://schemas.microsoft.com/office/drawing/2014/main" xmlns="" id="{B40F0FA1-EC36-4EB7-9600-18FE6C6B8144}"/>
                </a:ext>
              </a:extLst>
            </p:cNvPr>
            <p:cNvSpPr/>
            <p:nvPr/>
          </p:nvSpPr>
          <p:spPr>
            <a:xfrm>
              <a:off x="2468748" y="4011331"/>
              <a:ext cx="1631353" cy="616467"/>
            </a:xfrm>
            <a:prstGeom prst="roundRect">
              <a:avLst/>
            </a:prstGeom>
            <a:noFill/>
            <a:ln>
              <a:solidFill>
                <a:srgbClr val="FEA3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buClrTx/>
                <a:buFontTx/>
                <a:buNone/>
              </a:pPr>
              <a:r>
                <a:rPr lang="en-US" sz="1275" b="1" kern="1200" dirty="0">
                  <a:solidFill>
                    <a:srgbClr val="F79646">
                      <a:lumMod val="50000"/>
                    </a:srgbClr>
                  </a:solidFill>
                  <a:latin typeface="Arial" panose="020B0604020202020204" pitchFamily="34" charset="0"/>
                  <a:cs typeface="Arial" panose="020B0604020202020204" pitchFamily="34" charset="0"/>
                </a:rPr>
                <a:t>OPERATOR</a:t>
              </a:r>
            </a:p>
          </p:txBody>
        </p:sp>
        <p:sp>
          <p:nvSpPr>
            <p:cNvPr id="37" name="Rounded Rectangle 218">
              <a:extLst>
                <a:ext uri="{FF2B5EF4-FFF2-40B4-BE49-F238E27FC236}">
                  <a16:creationId xmlns:a16="http://schemas.microsoft.com/office/drawing/2014/main" xmlns="" id="{9D266127-B22A-477C-9658-3C2597EB880B}"/>
                </a:ext>
              </a:extLst>
            </p:cNvPr>
            <p:cNvSpPr/>
            <p:nvPr/>
          </p:nvSpPr>
          <p:spPr>
            <a:xfrm>
              <a:off x="558611" y="4011331"/>
              <a:ext cx="1633572" cy="616467"/>
            </a:xfrm>
            <a:prstGeom prst="roundRect">
              <a:avLst/>
            </a:prstGeom>
            <a:noFill/>
            <a:ln>
              <a:solidFill>
                <a:srgbClr val="FEA3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buClrTx/>
                <a:buFontTx/>
                <a:buNone/>
              </a:pPr>
              <a:r>
                <a:rPr lang="en-US" sz="1275" b="1" kern="1200" dirty="0">
                  <a:solidFill>
                    <a:srgbClr val="F79646">
                      <a:lumMod val="50000"/>
                    </a:srgbClr>
                  </a:solidFill>
                  <a:latin typeface="Arial" panose="020B0604020202020204" pitchFamily="34" charset="0"/>
                  <a:cs typeface="Arial" panose="020B0604020202020204" pitchFamily="34" charset="0"/>
                </a:rPr>
                <a:t>OPERATOR</a:t>
              </a:r>
            </a:p>
          </p:txBody>
        </p:sp>
      </p:grpSp>
      <p:cxnSp>
        <p:nvCxnSpPr>
          <p:cNvPr id="51" name="Connector: Elbow 50">
            <a:extLst>
              <a:ext uri="{FF2B5EF4-FFF2-40B4-BE49-F238E27FC236}">
                <a16:creationId xmlns:a16="http://schemas.microsoft.com/office/drawing/2014/main" xmlns="" id="{4717735D-E68E-437F-A4F1-E2C117DC1F3F}"/>
              </a:ext>
            </a:extLst>
          </p:cNvPr>
          <p:cNvCxnSpPr>
            <a:cxnSpLocks/>
            <a:endCxn id="10" idx="0"/>
          </p:cNvCxnSpPr>
          <p:nvPr/>
        </p:nvCxnSpPr>
        <p:spPr>
          <a:xfrm>
            <a:off x="4561826" y="2652905"/>
            <a:ext cx="2945331" cy="20204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xmlns="" id="{125AC69B-DA13-416F-B6CB-9BA526DCE77C}"/>
              </a:ext>
            </a:extLst>
          </p:cNvPr>
          <p:cNvCxnSpPr>
            <a:cxnSpLocks/>
            <a:stCxn id="6" idx="2"/>
          </p:cNvCxnSpPr>
          <p:nvPr/>
        </p:nvCxnSpPr>
        <p:spPr>
          <a:xfrm>
            <a:off x="4568943" y="2433192"/>
            <a:ext cx="6121" cy="4112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Connector: Elbow 73">
            <a:extLst>
              <a:ext uri="{FF2B5EF4-FFF2-40B4-BE49-F238E27FC236}">
                <a16:creationId xmlns:a16="http://schemas.microsoft.com/office/drawing/2014/main" xmlns="" id="{589E2805-F0E4-41EE-841F-E3585292E9E4}"/>
              </a:ext>
            </a:extLst>
          </p:cNvPr>
          <p:cNvCxnSpPr>
            <a:cxnSpLocks/>
            <a:stCxn id="31" idx="2"/>
            <a:endCxn id="34" idx="0"/>
          </p:cNvCxnSpPr>
          <p:nvPr/>
        </p:nvCxnSpPr>
        <p:spPr>
          <a:xfrm rot="16200000" flipH="1">
            <a:off x="1827542" y="3229971"/>
            <a:ext cx="559000" cy="712562"/>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5" name="Connector: Elbow 74">
            <a:extLst>
              <a:ext uri="{FF2B5EF4-FFF2-40B4-BE49-F238E27FC236}">
                <a16:creationId xmlns:a16="http://schemas.microsoft.com/office/drawing/2014/main" xmlns="" id="{E71B467A-ABFE-4996-954D-FDB5E7301FFA}"/>
              </a:ext>
            </a:extLst>
          </p:cNvPr>
          <p:cNvCxnSpPr>
            <a:cxnSpLocks/>
          </p:cNvCxnSpPr>
          <p:nvPr/>
        </p:nvCxnSpPr>
        <p:spPr>
          <a:xfrm rot="10800000" flipV="1">
            <a:off x="970884" y="3590094"/>
            <a:ext cx="786966" cy="279500"/>
          </a:xfrm>
          <a:prstGeom prst="bentConnector3">
            <a:avLst>
              <a:gd name="adj1" fmla="val 9995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5" name="Connector: Elbow 84">
            <a:extLst>
              <a:ext uri="{FF2B5EF4-FFF2-40B4-BE49-F238E27FC236}">
                <a16:creationId xmlns:a16="http://schemas.microsoft.com/office/drawing/2014/main" xmlns="" id="{259DFD43-1307-4EF5-BDF9-B9BD0285FB8A}"/>
              </a:ext>
            </a:extLst>
          </p:cNvPr>
          <p:cNvCxnSpPr>
            <a:cxnSpLocks/>
          </p:cNvCxnSpPr>
          <p:nvPr/>
        </p:nvCxnSpPr>
        <p:spPr>
          <a:xfrm rot="16200000" flipH="1">
            <a:off x="4629133" y="3234128"/>
            <a:ext cx="558999" cy="716301"/>
          </a:xfrm>
          <a:prstGeom prst="bentConnector3">
            <a:avLst>
              <a:gd name="adj1" fmla="val 4872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6" name="Connector: Elbow 85">
            <a:extLst>
              <a:ext uri="{FF2B5EF4-FFF2-40B4-BE49-F238E27FC236}">
                <a16:creationId xmlns:a16="http://schemas.microsoft.com/office/drawing/2014/main" xmlns="" id="{057418AE-4689-4F7E-BAFA-DC1DAE8EC456}"/>
              </a:ext>
            </a:extLst>
          </p:cNvPr>
          <p:cNvCxnSpPr>
            <a:cxnSpLocks/>
          </p:cNvCxnSpPr>
          <p:nvPr/>
        </p:nvCxnSpPr>
        <p:spPr>
          <a:xfrm rot="10800000" flipV="1">
            <a:off x="3834179" y="3589662"/>
            <a:ext cx="716301" cy="2795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7" name="Connector: Elbow 86">
            <a:extLst>
              <a:ext uri="{FF2B5EF4-FFF2-40B4-BE49-F238E27FC236}">
                <a16:creationId xmlns:a16="http://schemas.microsoft.com/office/drawing/2014/main" xmlns="" id="{CBEE9F6E-AD1A-4178-9F28-CD9CC05C07E6}"/>
              </a:ext>
            </a:extLst>
          </p:cNvPr>
          <p:cNvCxnSpPr>
            <a:cxnSpLocks/>
          </p:cNvCxnSpPr>
          <p:nvPr/>
        </p:nvCxnSpPr>
        <p:spPr>
          <a:xfrm rot="16200000" flipH="1">
            <a:off x="7535471" y="3233375"/>
            <a:ext cx="558999" cy="716301"/>
          </a:xfrm>
          <a:prstGeom prst="bentConnector3">
            <a:avLst>
              <a:gd name="adj1" fmla="val 4872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8" name="Connector: Elbow 87">
            <a:extLst>
              <a:ext uri="{FF2B5EF4-FFF2-40B4-BE49-F238E27FC236}">
                <a16:creationId xmlns:a16="http://schemas.microsoft.com/office/drawing/2014/main" xmlns="" id="{5EE539A6-84D7-43F9-81BD-FDC184A6099F}"/>
              </a:ext>
            </a:extLst>
          </p:cNvPr>
          <p:cNvCxnSpPr>
            <a:cxnSpLocks/>
          </p:cNvCxnSpPr>
          <p:nvPr/>
        </p:nvCxnSpPr>
        <p:spPr>
          <a:xfrm rot="10800000" flipV="1">
            <a:off x="6740519" y="3586822"/>
            <a:ext cx="716301" cy="2795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xmlns="" id="{AC587FA3-8F46-4C70-AFA5-E696E11700C6}"/>
              </a:ext>
            </a:extLst>
          </p:cNvPr>
          <p:cNvSpPr/>
          <p:nvPr/>
        </p:nvSpPr>
        <p:spPr>
          <a:xfrm>
            <a:off x="1757850" y="36340"/>
            <a:ext cx="5416291" cy="553998"/>
          </a:xfrm>
          <a:prstGeom prst="rect">
            <a:avLst/>
          </a:prstGeom>
          <a:noFill/>
        </p:spPr>
        <p:txBody>
          <a:bodyPr wrap="none" lIns="91440" tIns="45720" rIns="91440" bIns="45720">
            <a:spAutoFit/>
          </a:bodyPr>
          <a:lstStyle/>
          <a:p>
            <a:pPr algn="ctr" defTabSz="457200">
              <a:buClrTx/>
              <a:buFontTx/>
              <a:buNone/>
            </a:pPr>
            <a:r>
              <a:rPr lang="en-US" sz="3000" b="1" kern="1200">
                <a:ln w="0"/>
                <a:solidFill>
                  <a:srgbClr val="008F00"/>
                </a:solidFill>
                <a:effectLst>
                  <a:outerShdw blurRad="38100" dist="19050" dir="2700000" algn="tl" rotWithShape="0">
                    <a:prstClr val="black">
                      <a:alpha val="40000"/>
                    </a:prstClr>
                  </a:outerShdw>
                </a:effectLst>
                <a:latin typeface="Segoe UI" panose="020B0502040204020203" pitchFamily="34" charset="0"/>
                <a:ea typeface="+mn-ea"/>
                <a:cs typeface="Segoe UI" panose="020B0502040204020203" pitchFamily="34" charset="0"/>
              </a:rPr>
              <a:t>NOC PROPOSED STRUCTURE</a:t>
            </a:r>
            <a:endParaRPr lang="en-US" sz="3000" b="1" kern="1200" dirty="0">
              <a:ln w="0"/>
              <a:solidFill>
                <a:srgbClr val="008F00"/>
              </a:solidFill>
              <a:effectLst>
                <a:outerShdw blurRad="38100" dist="19050" dir="2700000" algn="tl" rotWithShape="0">
                  <a:prstClr val="black">
                    <a:alpha val="40000"/>
                  </a:prstClr>
                </a:outerShdw>
              </a:effectLst>
              <a:latin typeface="Segoe UI" panose="020B0502040204020203" pitchFamily="34" charset="0"/>
              <a:ea typeface="+mn-ea"/>
              <a:cs typeface="Segoe UI" panose="020B0502040204020203" pitchFamily="34" charset="0"/>
            </a:endParaRPr>
          </a:p>
        </p:txBody>
      </p:sp>
      <p:cxnSp>
        <p:nvCxnSpPr>
          <p:cNvPr id="38" name="Connector: Elbow 37">
            <a:extLst>
              <a:ext uri="{FF2B5EF4-FFF2-40B4-BE49-F238E27FC236}">
                <a16:creationId xmlns:a16="http://schemas.microsoft.com/office/drawing/2014/main" xmlns="" id="{E8BAE30F-48FA-468A-AD5C-C3AF16CC1105}"/>
              </a:ext>
            </a:extLst>
          </p:cNvPr>
          <p:cNvCxnSpPr>
            <a:cxnSpLocks/>
          </p:cNvCxnSpPr>
          <p:nvPr/>
        </p:nvCxnSpPr>
        <p:spPr>
          <a:xfrm rot="10800000" flipV="1">
            <a:off x="1750761" y="2657444"/>
            <a:ext cx="2818182" cy="19433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1819736"/>
      </p:ext>
    </p:extLst>
  </p:cSld>
  <p:clrMapOvr>
    <a:overrideClrMapping bg1="lt1" tx1="dk1" bg2="dk2" tx2="lt2" accent1="accent1" accent2="accent2" accent3="accent3" accent4="accent4" accent5="accent5" accent6="accent6" hlink="hlink" folHlink="folHlink"/>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pic>
        <p:nvPicPr>
          <p:cNvPr id="315" name="Google Shape;315;p42" descr="Slide1 Template_1.2_back.jpg"/>
          <p:cNvPicPr preferRelativeResize="0"/>
          <p:nvPr/>
        </p:nvPicPr>
        <p:blipFill rotWithShape="1">
          <a:blip r:embed="rId3">
            <a:alphaModFix/>
          </a:blip>
          <a:srcRect/>
          <a:stretch/>
        </p:blipFill>
        <p:spPr>
          <a:xfrm>
            <a:off x="0" y="0"/>
            <a:ext cx="9144000" cy="6858000"/>
          </a:xfrm>
          <a:prstGeom prst="rect">
            <a:avLst/>
          </a:prstGeom>
          <a:noFill/>
          <a:ln>
            <a:noFill/>
          </a:ln>
        </p:spPr>
      </p:pic>
      <p:sp>
        <p:nvSpPr>
          <p:cNvPr id="316" name="Google Shape;316;p42"/>
          <p:cNvSpPr txBox="1"/>
          <p:nvPr/>
        </p:nvSpPr>
        <p:spPr>
          <a:xfrm>
            <a:off x="927100" y="271596"/>
            <a:ext cx="4522887" cy="70789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ZA" sz="4000">
                <a:solidFill>
                  <a:schemeClr val="lt1"/>
                </a:solidFill>
                <a:latin typeface="Calibri"/>
                <a:ea typeface="Calibri"/>
                <a:cs typeface="Calibri"/>
                <a:sym typeface="Calibri"/>
              </a:rPr>
              <a:t>Thank You</a:t>
            </a:r>
            <a:endParaRPr sz="4000">
              <a:solidFill>
                <a:schemeClr val="lt1"/>
              </a:solidFill>
              <a:latin typeface="Calibri"/>
              <a:ea typeface="Calibri"/>
              <a:cs typeface="Calibri"/>
              <a:sym typeface="Calibri"/>
            </a:endParaRPr>
          </a:p>
        </p:txBody>
      </p:sp>
      <p:sp>
        <p:nvSpPr>
          <p:cNvPr id="317" name="Google Shape;317;p42"/>
          <p:cNvSpPr txBox="1"/>
          <p:nvPr/>
        </p:nvSpPr>
        <p:spPr>
          <a:xfrm>
            <a:off x="1079500" y="423996"/>
            <a:ext cx="4522887" cy="70789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ZA" sz="4000" b="1">
                <a:solidFill>
                  <a:srgbClr val="005300"/>
                </a:solidFill>
                <a:latin typeface="Calibri"/>
                <a:ea typeface="Calibri"/>
                <a:cs typeface="Calibri"/>
                <a:sym typeface="Calibri"/>
              </a:rPr>
              <a:t>Thank You</a:t>
            </a:r>
            <a:endParaRPr sz="4000" b="1">
              <a:solidFill>
                <a:srgbClr val="005300"/>
              </a:solidFill>
              <a:latin typeface="Calibri"/>
              <a:ea typeface="Calibri"/>
              <a:cs typeface="Calibri"/>
              <a:sym typeface="Calibri"/>
            </a:endParaRPr>
          </a:p>
        </p:txBody>
      </p:sp>
      <p:sp>
        <p:nvSpPr>
          <p:cNvPr id="2" name="Slide Number Placeholder 1"/>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ZA" smtClean="0"/>
              <a:t>26</a:t>
            </a:fld>
            <a:endParaRPr lang="en-ZA"/>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4"/>
          <p:cNvSpPr txBox="1">
            <a:spLocks noGrp="1"/>
          </p:cNvSpPr>
          <p:nvPr>
            <p:ph type="title"/>
          </p:nvPr>
        </p:nvSpPr>
        <p:spPr>
          <a:xfrm>
            <a:off x="927100" y="424542"/>
            <a:ext cx="7759699" cy="993095"/>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lvl="0">
              <a:buClr>
                <a:schemeClr val="lt1"/>
              </a:buClr>
              <a:buSzPts val="3200"/>
            </a:pPr>
            <a:r>
              <a:rPr lang="en-ZA" sz="3200" b="1" dirty="0" smtClean="0">
                <a:solidFill>
                  <a:schemeClr val="lt1"/>
                </a:solidFill>
              </a:rPr>
              <a:t>OUTLINE OF THE PRESENTATION</a:t>
            </a:r>
            <a:endParaRPr sz="3200" b="1" dirty="0">
              <a:solidFill>
                <a:schemeClr val="lt1"/>
              </a:solidFill>
            </a:endParaRPr>
          </a:p>
        </p:txBody>
      </p:sp>
      <p:sp>
        <p:nvSpPr>
          <p:cNvPr id="96" name="Google Shape;96;p14"/>
          <p:cNvSpPr txBox="1">
            <a:spLocks noGrp="1"/>
          </p:cNvSpPr>
          <p:nvPr>
            <p:ph idx="1"/>
          </p:nvPr>
        </p:nvSpPr>
        <p:spPr>
          <a:xfrm>
            <a:off x="797901" y="1600200"/>
            <a:ext cx="7915276" cy="4525963"/>
          </a:xfrm>
          <a:prstGeom prst="rect">
            <a:avLst/>
          </a:prstGeom>
          <a:noFill/>
          <a:ln>
            <a:noFill/>
          </a:ln>
        </p:spPr>
        <p:txBody>
          <a:bodyPr spcFirstLastPara="1" wrap="square" lIns="91425" tIns="45700" rIns="91425" bIns="45700" anchor="t" anchorCtr="0">
            <a:noAutofit/>
          </a:bodyPr>
          <a:lstStyle/>
          <a:p>
            <a:pPr algn="just">
              <a:spcBef>
                <a:spcPts val="0"/>
              </a:spcBef>
              <a:buSzPct val="120000"/>
            </a:pPr>
            <a:r>
              <a:rPr lang="en-ZA" sz="2400" b="1" dirty="0" smtClean="0"/>
              <a:t>PROBLEM STATEMENT</a:t>
            </a:r>
          </a:p>
          <a:p>
            <a:pPr marL="0" indent="0" algn="just">
              <a:spcBef>
                <a:spcPts val="0"/>
              </a:spcBef>
              <a:buClr>
                <a:srgbClr val="FF0000"/>
              </a:buClr>
              <a:buSzPts val="2400"/>
              <a:buNone/>
            </a:pPr>
            <a:endParaRPr lang="en-US" sz="2400" b="1" dirty="0" smtClean="0"/>
          </a:p>
          <a:p>
            <a:pPr algn="just">
              <a:spcBef>
                <a:spcPts val="0"/>
              </a:spcBef>
              <a:buSzPct val="120000"/>
            </a:pPr>
            <a:r>
              <a:rPr lang="en-US" sz="2400" b="1" dirty="0" smtClean="0"/>
              <a:t>STATEMENT OF INTENT</a:t>
            </a:r>
            <a:endParaRPr lang="en-ZA" sz="2400" b="1" dirty="0" smtClean="0"/>
          </a:p>
          <a:p>
            <a:pPr marL="0" indent="0" algn="just">
              <a:spcBef>
                <a:spcPts val="0"/>
              </a:spcBef>
              <a:buClr>
                <a:srgbClr val="FF0000"/>
              </a:buClr>
              <a:buSzPts val="2400"/>
              <a:buNone/>
            </a:pPr>
            <a:endParaRPr lang="en-ZA" sz="2400" b="1" u="sng" dirty="0" smtClean="0"/>
          </a:p>
          <a:p>
            <a:pPr marL="0" indent="0" algn="just">
              <a:spcBef>
                <a:spcPts val="0"/>
              </a:spcBef>
              <a:buClr>
                <a:srgbClr val="FF0000"/>
              </a:buClr>
              <a:buSzPts val="2400"/>
              <a:buNone/>
            </a:pPr>
            <a:r>
              <a:rPr lang="en-ZA" sz="2400" b="1" u="sng" dirty="0" smtClean="0"/>
              <a:t>REPORTING </a:t>
            </a:r>
            <a:r>
              <a:rPr lang="en-ZA" sz="2400" b="1" u="sng" dirty="0"/>
              <a:t>STRUCTURE OF OPERATIONS CENTRE </a:t>
            </a:r>
            <a:endParaRPr lang="en-ZA" sz="2400" b="1" u="sng" dirty="0" smtClean="0"/>
          </a:p>
          <a:p>
            <a:pPr marL="342900" algn="just">
              <a:spcBef>
                <a:spcPts val="0"/>
              </a:spcBef>
              <a:buClrTx/>
              <a:buSzPct val="115000"/>
              <a:buFont typeface="Arial" pitchFamily="34" charset="0"/>
              <a:buChar char="•"/>
            </a:pPr>
            <a:r>
              <a:rPr lang="en-ZA" sz="2000" dirty="0">
                <a:latin typeface="Arial"/>
              </a:rPr>
              <a:t>The National </a:t>
            </a:r>
            <a:r>
              <a:rPr lang="en-ZA" sz="2000" dirty="0" smtClean="0">
                <a:latin typeface="Arial"/>
              </a:rPr>
              <a:t>Operations Centre:  Responsibilities</a:t>
            </a:r>
          </a:p>
          <a:p>
            <a:pPr marL="342900">
              <a:spcBef>
                <a:spcPts val="0"/>
              </a:spcBef>
              <a:buClrTx/>
              <a:buSzPct val="115000"/>
              <a:buFont typeface="Arial" pitchFamily="34" charset="0"/>
              <a:buChar char="•"/>
            </a:pPr>
            <a:r>
              <a:rPr lang="en-ZA" sz="2000" dirty="0" smtClean="0">
                <a:latin typeface="Arial"/>
              </a:rPr>
              <a:t>The Management </a:t>
            </a:r>
            <a:r>
              <a:rPr lang="en-ZA" sz="2000" dirty="0">
                <a:latin typeface="Arial"/>
              </a:rPr>
              <a:t>Area Operations </a:t>
            </a:r>
            <a:r>
              <a:rPr lang="en-ZA" sz="2000" dirty="0" smtClean="0">
                <a:latin typeface="Arial"/>
              </a:rPr>
              <a:t>Centres: Responsibilities</a:t>
            </a:r>
          </a:p>
          <a:p>
            <a:pPr marL="342900" algn="just">
              <a:spcBef>
                <a:spcPts val="0"/>
              </a:spcBef>
              <a:buClrTx/>
              <a:buSzPct val="115000"/>
              <a:buFont typeface="Arial" pitchFamily="34" charset="0"/>
              <a:buChar char="•"/>
            </a:pPr>
            <a:r>
              <a:rPr lang="en-ZA" sz="2000" dirty="0">
                <a:latin typeface="Arial"/>
              </a:rPr>
              <a:t>The Local Operations </a:t>
            </a:r>
            <a:r>
              <a:rPr lang="en-ZA" sz="2000" dirty="0" smtClean="0">
                <a:latin typeface="Arial"/>
              </a:rPr>
              <a:t>Centres:  Responsibilities</a:t>
            </a:r>
          </a:p>
          <a:p>
            <a:pPr marL="0" lvl="0" indent="0" algn="just">
              <a:spcBef>
                <a:spcPts val="0"/>
              </a:spcBef>
              <a:buClr>
                <a:srgbClr val="FF0000"/>
              </a:buClr>
              <a:buSzPts val="2400"/>
              <a:buNone/>
            </a:pPr>
            <a:r>
              <a:rPr lang="en-ZA" sz="2400" b="1" u="sng" dirty="0"/>
              <a:t>INTERNAL AND EXTERNAL INFORMATION TRANSFER </a:t>
            </a:r>
            <a:endParaRPr lang="en-ZA" sz="2400" b="1" u="sng" dirty="0" smtClean="0"/>
          </a:p>
          <a:p>
            <a:pPr marL="342900" lvl="0">
              <a:spcBef>
                <a:spcPts val="0"/>
              </a:spcBef>
              <a:buClrTx/>
              <a:buSzPct val="115000"/>
              <a:buFont typeface="Arial" pitchFamily="34" charset="0"/>
              <a:buChar char="•"/>
            </a:pPr>
            <a:r>
              <a:rPr lang="en-ZA" sz="2000" dirty="0">
                <a:latin typeface="Arial" pitchFamily="34" charset="0"/>
                <a:cs typeface="Arial" pitchFamily="34" charset="0"/>
              </a:rPr>
              <a:t>Real-time collection, analysis and </a:t>
            </a:r>
            <a:r>
              <a:rPr lang="en-ZA" sz="2000" dirty="0" smtClean="0">
                <a:latin typeface="Arial" pitchFamily="34" charset="0"/>
                <a:cs typeface="Arial" pitchFamily="34" charset="0"/>
              </a:rPr>
              <a:t>review</a:t>
            </a:r>
          </a:p>
          <a:p>
            <a:pPr marL="342900" lvl="0">
              <a:spcBef>
                <a:spcPts val="0"/>
              </a:spcBef>
              <a:buClrTx/>
              <a:buSzPct val="115000"/>
              <a:buFont typeface="Arial" pitchFamily="34" charset="0"/>
              <a:buChar char="•"/>
            </a:pPr>
            <a:r>
              <a:rPr lang="en-ZA" sz="2000" dirty="0">
                <a:latin typeface="Arial" pitchFamily="34" charset="0"/>
                <a:cs typeface="Arial" pitchFamily="34" charset="0"/>
              </a:rPr>
              <a:t>Reduced congestion in communication and approval channels </a:t>
            </a:r>
            <a:endParaRPr lang="en-ZA" sz="2000" dirty="0" smtClean="0">
              <a:latin typeface="Arial" pitchFamily="34" charset="0"/>
              <a:cs typeface="Arial" pitchFamily="34" charset="0"/>
            </a:endParaRPr>
          </a:p>
          <a:p>
            <a:pPr marL="342900" lvl="0">
              <a:spcBef>
                <a:spcPts val="0"/>
              </a:spcBef>
              <a:buClrTx/>
              <a:buSzPct val="115000"/>
              <a:buFont typeface="Arial" pitchFamily="34" charset="0"/>
              <a:buChar char="•"/>
            </a:pPr>
            <a:r>
              <a:rPr lang="en-ZA" sz="2000" dirty="0">
                <a:latin typeface="Arial" pitchFamily="34" charset="0"/>
                <a:cs typeface="Arial" pitchFamily="34" charset="0"/>
              </a:rPr>
              <a:t>A communication channel </a:t>
            </a:r>
            <a:endParaRPr lang="en-ZA" sz="2000" dirty="0" smtClean="0">
              <a:latin typeface="Arial" pitchFamily="34" charset="0"/>
              <a:cs typeface="Arial" pitchFamily="34" charset="0"/>
            </a:endParaRPr>
          </a:p>
          <a:p>
            <a:pPr marL="342900" lvl="0">
              <a:spcBef>
                <a:spcPts val="0"/>
              </a:spcBef>
              <a:buClrTx/>
              <a:buSzPct val="115000"/>
              <a:buFont typeface="Arial" pitchFamily="34" charset="0"/>
              <a:buChar char="•"/>
            </a:pPr>
            <a:r>
              <a:rPr lang="en-ZA" sz="2000" dirty="0">
                <a:latin typeface="Arial" pitchFamily="34" charset="0"/>
                <a:cs typeface="Arial" pitchFamily="34" charset="0"/>
              </a:rPr>
              <a:t>Creating a central office </a:t>
            </a:r>
          </a:p>
          <a:p>
            <a:pPr marL="342900" algn="just">
              <a:spcBef>
                <a:spcPts val="0"/>
              </a:spcBef>
              <a:buClr>
                <a:srgbClr val="FF0000"/>
              </a:buClr>
              <a:buSzPts val="2400"/>
              <a:buFont typeface="Arial" pitchFamily="34" charset="0"/>
              <a:buChar char="•"/>
            </a:pPr>
            <a:endParaRPr lang="en-US" sz="2400" dirty="0" smtClean="0"/>
          </a:p>
        </p:txBody>
      </p:sp>
      <p:sp>
        <p:nvSpPr>
          <p:cNvPr id="2" name="Slide Number Placeholder 1"/>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ZA" sz="1400" smtClean="0">
                <a:solidFill>
                  <a:schemeClr val="tx1"/>
                </a:solidFill>
              </a:rPr>
              <a:t>3</a:t>
            </a:fld>
            <a:endParaRPr lang="en-ZA" sz="1400" dirty="0">
              <a:solidFill>
                <a:schemeClr val="tx1"/>
              </a:solidFill>
            </a:endParaRPr>
          </a:p>
        </p:txBody>
      </p:sp>
      <p:pic>
        <p:nvPicPr>
          <p:cNvPr id="97" name="Google Shape;97;p14"/>
          <p:cNvPicPr preferRelativeResize="0"/>
          <p:nvPr/>
        </p:nvPicPr>
        <p:blipFill rotWithShape="1">
          <a:blip r:embed="rId3">
            <a:alphaModFix/>
          </a:blip>
          <a:srcRect/>
          <a:stretch/>
        </p:blipFill>
        <p:spPr>
          <a:xfrm>
            <a:off x="0" y="0"/>
            <a:ext cx="927100" cy="1155700"/>
          </a:xfrm>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4"/>
          <p:cNvSpPr txBox="1">
            <a:spLocks noGrp="1"/>
          </p:cNvSpPr>
          <p:nvPr>
            <p:ph type="title"/>
          </p:nvPr>
        </p:nvSpPr>
        <p:spPr>
          <a:xfrm>
            <a:off x="927100" y="424542"/>
            <a:ext cx="7759699" cy="993095"/>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lvl="0">
              <a:buClr>
                <a:schemeClr val="lt1"/>
              </a:buClr>
              <a:buSzPts val="3200"/>
            </a:pPr>
            <a:r>
              <a:rPr lang="en-ZA" sz="3200" b="1" dirty="0" smtClean="0">
                <a:solidFill>
                  <a:schemeClr val="lt1"/>
                </a:solidFill>
              </a:rPr>
              <a:t>OUTLINE OF THE PRESENTATION</a:t>
            </a:r>
            <a:endParaRPr sz="3200" b="1" dirty="0">
              <a:solidFill>
                <a:schemeClr val="lt1"/>
              </a:solidFill>
            </a:endParaRPr>
          </a:p>
        </p:txBody>
      </p:sp>
      <p:sp>
        <p:nvSpPr>
          <p:cNvPr id="96" name="Google Shape;96;p14"/>
          <p:cNvSpPr txBox="1">
            <a:spLocks noGrp="1"/>
          </p:cNvSpPr>
          <p:nvPr>
            <p:ph idx="1"/>
          </p:nvPr>
        </p:nvSpPr>
        <p:spPr>
          <a:xfrm>
            <a:off x="771523" y="1629075"/>
            <a:ext cx="7915276" cy="4525963"/>
          </a:xfrm>
          <a:prstGeom prst="rect">
            <a:avLst/>
          </a:prstGeom>
          <a:noFill/>
          <a:ln>
            <a:noFill/>
          </a:ln>
        </p:spPr>
        <p:txBody>
          <a:bodyPr spcFirstLastPara="1" wrap="square" lIns="91425" tIns="45700" rIns="91425" bIns="45700" anchor="t" anchorCtr="0">
            <a:noAutofit/>
          </a:bodyPr>
          <a:lstStyle/>
          <a:p>
            <a:pPr marL="0" indent="0">
              <a:spcBef>
                <a:spcPts val="0"/>
              </a:spcBef>
              <a:buClr>
                <a:srgbClr val="FF0000"/>
              </a:buClr>
              <a:buSzPts val="2400"/>
              <a:buNone/>
            </a:pPr>
            <a:r>
              <a:rPr lang="en-ZA" sz="2400" b="1" u="sng" dirty="0">
                <a:latin typeface="Calibri" pitchFamily="34" charset="0"/>
                <a:cs typeface="Calibri" pitchFamily="34" charset="0"/>
              </a:rPr>
              <a:t>PROMINENT CONTINUOUS IMPROVEMENT TECHNIQUES </a:t>
            </a:r>
          </a:p>
          <a:p>
            <a:pPr marL="342900">
              <a:spcBef>
                <a:spcPts val="0"/>
              </a:spcBef>
              <a:buClrTx/>
              <a:buSzPct val="115000"/>
              <a:buFont typeface="Arial" pitchFamily="34" charset="0"/>
              <a:buChar char="•"/>
            </a:pPr>
            <a:r>
              <a:rPr lang="en-ZA" sz="2400" dirty="0"/>
              <a:t>Total Quality </a:t>
            </a:r>
            <a:r>
              <a:rPr lang="en-ZA" sz="2400" dirty="0" smtClean="0"/>
              <a:t>Management </a:t>
            </a:r>
          </a:p>
          <a:p>
            <a:pPr marL="342900">
              <a:spcBef>
                <a:spcPts val="0"/>
              </a:spcBef>
              <a:buClrTx/>
              <a:buSzPct val="115000"/>
              <a:buFont typeface="Arial" pitchFamily="34" charset="0"/>
              <a:buChar char="•"/>
            </a:pPr>
            <a:r>
              <a:rPr lang="en-ZA" sz="2400" dirty="0" smtClean="0"/>
              <a:t>Kaizen</a:t>
            </a:r>
            <a:endParaRPr lang="en-ZA" sz="2400" dirty="0" smtClean="0">
              <a:latin typeface="Arial"/>
            </a:endParaRPr>
          </a:p>
          <a:p>
            <a:pPr marL="342900">
              <a:spcBef>
                <a:spcPts val="0"/>
              </a:spcBef>
              <a:buClrTx/>
              <a:buSzPct val="115000"/>
              <a:buFont typeface="Arial" pitchFamily="34" charset="0"/>
              <a:buChar char="•"/>
            </a:pPr>
            <a:r>
              <a:rPr lang="en-ZA" sz="2400" dirty="0"/>
              <a:t>Six </a:t>
            </a:r>
            <a:r>
              <a:rPr lang="en-ZA" sz="2400" dirty="0" smtClean="0"/>
              <a:t>Sigma</a:t>
            </a:r>
          </a:p>
          <a:p>
            <a:pPr marL="0" lvl="0" indent="0">
              <a:spcBef>
                <a:spcPts val="0"/>
              </a:spcBef>
              <a:buClrTx/>
              <a:buSzPct val="115000"/>
              <a:buNone/>
            </a:pPr>
            <a:endParaRPr lang="en-ZA" sz="2400" b="1" dirty="0" smtClean="0"/>
          </a:p>
          <a:p>
            <a:pPr lvl="0">
              <a:spcBef>
                <a:spcPts val="0"/>
              </a:spcBef>
              <a:buClrTx/>
              <a:buSzPct val="115000"/>
              <a:buFont typeface="Wingdings" panose="05000000000000000000" pitchFamily="2" charset="2"/>
              <a:buChar char="ü"/>
            </a:pPr>
            <a:r>
              <a:rPr lang="en-ZA" sz="2400" dirty="0" smtClean="0"/>
              <a:t>Information Flow And Reporting Lines </a:t>
            </a:r>
          </a:p>
          <a:p>
            <a:pPr lvl="0">
              <a:spcBef>
                <a:spcPts val="0"/>
              </a:spcBef>
              <a:buClrTx/>
              <a:buSzPct val="115000"/>
              <a:buFont typeface="Wingdings" panose="05000000000000000000" pitchFamily="2" charset="2"/>
              <a:buChar char="ü"/>
            </a:pPr>
            <a:r>
              <a:rPr lang="en-ZA" sz="2400" dirty="0" smtClean="0"/>
              <a:t>Information Management </a:t>
            </a:r>
          </a:p>
          <a:p>
            <a:pPr>
              <a:spcBef>
                <a:spcPts val="0"/>
              </a:spcBef>
              <a:buClrTx/>
              <a:buSzPct val="115000"/>
              <a:buFont typeface="Wingdings" panose="05000000000000000000" pitchFamily="2" charset="2"/>
              <a:buChar char="ü"/>
            </a:pPr>
            <a:r>
              <a:rPr lang="en-ZA" sz="2400" dirty="0" smtClean="0"/>
              <a:t>Resourcing of </a:t>
            </a:r>
            <a:r>
              <a:rPr lang="en-ZA" sz="2400" dirty="0"/>
              <a:t>t</a:t>
            </a:r>
            <a:r>
              <a:rPr lang="en-ZA" sz="2400" dirty="0" smtClean="0"/>
              <a:t>he DCS Operation Centres</a:t>
            </a:r>
          </a:p>
          <a:p>
            <a:pPr>
              <a:spcBef>
                <a:spcPts val="0"/>
              </a:spcBef>
              <a:buClrTx/>
              <a:buSzPct val="115000"/>
              <a:buFont typeface="Wingdings" panose="05000000000000000000" pitchFamily="2" charset="2"/>
              <a:buChar char="ü"/>
            </a:pPr>
            <a:r>
              <a:rPr lang="en-ZA" sz="2400" dirty="0" smtClean="0"/>
              <a:t>Proposed Structure for NOC</a:t>
            </a:r>
          </a:p>
          <a:p>
            <a:pPr lvl="0">
              <a:spcBef>
                <a:spcPts val="0"/>
              </a:spcBef>
              <a:buClrTx/>
              <a:buSzPct val="115000"/>
              <a:buFont typeface="Wingdings" panose="05000000000000000000" pitchFamily="2" charset="2"/>
              <a:buChar char="ü"/>
            </a:pPr>
            <a:endParaRPr lang="en-ZA" sz="2400" dirty="0"/>
          </a:p>
          <a:p>
            <a:pPr marL="0" indent="0">
              <a:spcBef>
                <a:spcPts val="0"/>
              </a:spcBef>
              <a:buClrTx/>
              <a:buSzPct val="115000"/>
              <a:buNone/>
            </a:pPr>
            <a:endParaRPr lang="en-ZA" sz="2400" dirty="0" smtClean="0">
              <a:latin typeface="Arial"/>
            </a:endParaRPr>
          </a:p>
        </p:txBody>
      </p:sp>
      <p:sp>
        <p:nvSpPr>
          <p:cNvPr id="2" name="Slide Number Placeholder 1"/>
          <p:cNvSpPr>
            <a:spLocks noGrp="1"/>
          </p:cNvSpPr>
          <p:nvPr>
            <p:ph type="sldNum" sz="quarter" idx="12"/>
          </p:nvPr>
        </p:nvSpPr>
        <p:spPr/>
        <p:txBody>
          <a:bodyPr/>
          <a:lstStyle/>
          <a:p>
            <a:fld id="{00000000-1234-1234-1234-123412341234}" type="slidenum">
              <a:rPr lang="en-ZA" sz="1400" smtClean="0">
                <a:solidFill>
                  <a:srgbClr val="000000"/>
                </a:solidFill>
              </a:rPr>
              <a:pPr/>
              <a:t>4</a:t>
            </a:fld>
            <a:endParaRPr lang="en-ZA" sz="1400" dirty="0">
              <a:solidFill>
                <a:srgbClr val="000000"/>
              </a:solidFill>
            </a:endParaRPr>
          </a:p>
        </p:txBody>
      </p:sp>
      <p:pic>
        <p:nvPicPr>
          <p:cNvPr id="97" name="Google Shape;97;p14"/>
          <p:cNvPicPr preferRelativeResize="0"/>
          <p:nvPr/>
        </p:nvPicPr>
        <p:blipFill rotWithShape="1">
          <a:blip r:embed="rId3">
            <a:alphaModFix/>
          </a:blip>
          <a:srcRect/>
          <a:stretch/>
        </p:blipFill>
        <p:spPr>
          <a:xfrm>
            <a:off x="0" y="0"/>
            <a:ext cx="927100" cy="1155700"/>
          </a:xfrm>
          <a:prstGeom prst="rect">
            <a:avLst/>
          </a:prstGeom>
          <a:noFill/>
          <a:ln>
            <a:noFill/>
          </a:ln>
        </p:spPr>
      </p:pic>
    </p:spTree>
    <p:extLst>
      <p:ext uri="{BB962C8B-B14F-4D97-AF65-F5344CB8AC3E}">
        <p14:creationId xmlns:p14="http://schemas.microsoft.com/office/powerpoint/2010/main" val="8399984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5"/>
          <p:cNvSpPr txBox="1">
            <a:spLocks noGrp="1"/>
          </p:cNvSpPr>
          <p:nvPr>
            <p:ph type="title"/>
          </p:nvPr>
        </p:nvSpPr>
        <p:spPr>
          <a:xfrm>
            <a:off x="927100" y="348342"/>
            <a:ext cx="7759700" cy="914401"/>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3200"/>
              <a:buFont typeface="Calibri"/>
              <a:buNone/>
            </a:pPr>
            <a:r>
              <a:rPr lang="en-ZA" sz="3200" b="1" dirty="0">
                <a:solidFill>
                  <a:schemeClr val="lt1"/>
                </a:solidFill>
                <a:latin typeface="Calibri"/>
                <a:ea typeface="Calibri"/>
                <a:cs typeface="Calibri"/>
                <a:sym typeface="Calibri"/>
              </a:rPr>
              <a:t/>
            </a:r>
            <a:br>
              <a:rPr lang="en-ZA" sz="3200" b="1" dirty="0">
                <a:solidFill>
                  <a:schemeClr val="lt1"/>
                </a:solidFill>
                <a:latin typeface="Calibri"/>
                <a:ea typeface="Calibri"/>
                <a:cs typeface="Calibri"/>
                <a:sym typeface="Calibri"/>
              </a:rPr>
            </a:br>
            <a:r>
              <a:rPr lang="en-ZA" sz="3200" b="1" dirty="0" smtClean="0">
                <a:solidFill>
                  <a:schemeClr val="lt1"/>
                </a:solidFill>
              </a:rPr>
              <a:t>PROBLEM STATEMENT</a:t>
            </a:r>
            <a:r>
              <a:rPr lang="en-ZA" sz="3200" dirty="0">
                <a:solidFill>
                  <a:schemeClr val="lt1"/>
                </a:solidFill>
                <a:latin typeface="Calibri"/>
                <a:ea typeface="Calibri"/>
                <a:cs typeface="Calibri"/>
                <a:sym typeface="Calibri"/>
              </a:rPr>
              <a:t/>
            </a:r>
            <a:br>
              <a:rPr lang="en-ZA" sz="3200" dirty="0">
                <a:solidFill>
                  <a:schemeClr val="lt1"/>
                </a:solidFill>
                <a:latin typeface="Calibri"/>
                <a:ea typeface="Calibri"/>
                <a:cs typeface="Calibri"/>
                <a:sym typeface="Calibri"/>
              </a:rPr>
            </a:br>
            <a:endParaRPr sz="3200" dirty="0"/>
          </a:p>
        </p:txBody>
      </p:sp>
      <p:sp>
        <p:nvSpPr>
          <p:cNvPr id="103" name="Google Shape;103;p15"/>
          <p:cNvSpPr txBox="1">
            <a:spLocks noGrp="1"/>
          </p:cNvSpPr>
          <p:nvPr>
            <p:ph idx="1"/>
          </p:nvPr>
        </p:nvSpPr>
        <p:spPr>
          <a:xfrm>
            <a:off x="762000" y="1600200"/>
            <a:ext cx="7924800" cy="4943475"/>
          </a:xfrm>
          <a:prstGeom prst="rect">
            <a:avLst/>
          </a:prstGeom>
          <a:noFill/>
          <a:ln>
            <a:noFill/>
          </a:ln>
        </p:spPr>
        <p:txBody>
          <a:bodyPr spcFirstLastPara="1" wrap="square" lIns="91425" tIns="45700" rIns="91425" bIns="45700" anchor="t" anchorCtr="0">
            <a:noAutofit/>
          </a:bodyPr>
          <a:lstStyle/>
          <a:p>
            <a:pPr marL="342900" lvl="0" algn="just">
              <a:spcBef>
                <a:spcPts val="0"/>
              </a:spcBef>
              <a:buClrTx/>
              <a:buSzPts val="2400"/>
              <a:buFont typeface="Arial" panose="020B0604020202020204" pitchFamily="34" charset="0"/>
              <a:buChar char="•"/>
            </a:pPr>
            <a:r>
              <a:rPr lang="en-ZA" sz="2400" dirty="0">
                <a:solidFill>
                  <a:schemeClr val="tx1"/>
                </a:solidFill>
              </a:rPr>
              <a:t>Department of Correctional Services (DCS), as with many South African Government Departments, struggle with a </a:t>
            </a:r>
            <a:r>
              <a:rPr lang="en-ZA" sz="2400" b="1" i="1" dirty="0">
                <a:solidFill>
                  <a:schemeClr val="tx1"/>
                </a:solidFill>
              </a:rPr>
              <a:t>lack of modern technology and ICT infrastructure </a:t>
            </a:r>
            <a:r>
              <a:rPr lang="en-ZA" sz="2400" dirty="0">
                <a:solidFill>
                  <a:schemeClr val="tx1"/>
                </a:solidFill>
              </a:rPr>
              <a:t>to better enable coordination and management from National level down to the service delivery level. </a:t>
            </a:r>
            <a:endParaRPr lang="en-ZA" sz="2400" dirty="0" smtClean="0">
              <a:solidFill>
                <a:schemeClr val="tx1"/>
              </a:solidFill>
            </a:endParaRPr>
          </a:p>
          <a:p>
            <a:pPr marL="342900" lvl="0" algn="just">
              <a:spcBef>
                <a:spcPts val="0"/>
              </a:spcBef>
              <a:buClrTx/>
              <a:buSzPts val="2400"/>
              <a:buFont typeface="Arial" panose="020B0604020202020204" pitchFamily="34" charset="0"/>
              <a:buChar char="•"/>
            </a:pPr>
            <a:r>
              <a:rPr lang="en-ZA" sz="2400" dirty="0" smtClean="0">
                <a:solidFill>
                  <a:schemeClr val="tx1"/>
                </a:solidFill>
              </a:rPr>
              <a:t>Information </a:t>
            </a:r>
            <a:r>
              <a:rPr lang="en-ZA" sz="2400" dirty="0">
                <a:solidFill>
                  <a:schemeClr val="tx1"/>
                </a:solidFill>
              </a:rPr>
              <a:t>management and sharing are further hindered by concerns around the </a:t>
            </a:r>
            <a:r>
              <a:rPr lang="en-ZA" sz="2400" b="1" i="1" dirty="0">
                <a:solidFill>
                  <a:schemeClr val="tx1"/>
                </a:solidFill>
              </a:rPr>
              <a:t>lack of competency</a:t>
            </a:r>
            <a:r>
              <a:rPr lang="en-ZA" sz="2400" dirty="0">
                <a:solidFill>
                  <a:schemeClr val="tx1"/>
                </a:solidFill>
              </a:rPr>
              <a:t> at the service delivery level resulting in </a:t>
            </a:r>
            <a:r>
              <a:rPr lang="en-ZA" sz="2400" b="1" i="1" dirty="0">
                <a:solidFill>
                  <a:schemeClr val="tx1"/>
                </a:solidFill>
              </a:rPr>
              <a:t>information quality issues</a:t>
            </a:r>
            <a:r>
              <a:rPr lang="en-ZA" sz="2400" dirty="0">
                <a:solidFill>
                  <a:schemeClr val="tx1"/>
                </a:solidFill>
              </a:rPr>
              <a:t>, the </a:t>
            </a:r>
            <a:r>
              <a:rPr lang="en-ZA" sz="2400" b="1" i="1" dirty="0">
                <a:solidFill>
                  <a:schemeClr val="tx1"/>
                </a:solidFill>
              </a:rPr>
              <a:t>absence of standardisation </a:t>
            </a:r>
            <a:r>
              <a:rPr lang="en-ZA" sz="2400" dirty="0">
                <a:solidFill>
                  <a:schemeClr val="tx1"/>
                </a:solidFill>
              </a:rPr>
              <a:t>among the different regions and Management Areas as well as minimal consideration during system and process development. </a:t>
            </a:r>
            <a:endParaRPr sz="2400" dirty="0">
              <a:solidFill>
                <a:schemeClr val="tx1"/>
              </a:solidFill>
            </a:endParaRPr>
          </a:p>
        </p:txBody>
      </p:sp>
      <p:sp>
        <p:nvSpPr>
          <p:cNvPr id="2" name="Slide Number Placeholder 1"/>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ZA" sz="1400" smtClean="0"/>
              <a:t>5</a:t>
            </a:fld>
            <a:endParaRPr lang="en-ZA" sz="1400" dirty="0"/>
          </a:p>
        </p:txBody>
      </p:sp>
      <p:pic>
        <p:nvPicPr>
          <p:cNvPr id="104" name="Google Shape;104;p15"/>
          <p:cNvPicPr preferRelativeResize="0"/>
          <p:nvPr/>
        </p:nvPicPr>
        <p:blipFill rotWithShape="1">
          <a:blip r:embed="rId3">
            <a:alphaModFix/>
          </a:blip>
          <a:srcRect/>
          <a:stretch/>
        </p:blipFill>
        <p:spPr>
          <a:xfrm>
            <a:off x="0" y="0"/>
            <a:ext cx="927100" cy="1155700"/>
          </a:xfrm>
          <a:prstGeom prst="rect">
            <a:avLst/>
          </a:prstGeom>
          <a:noFill/>
          <a:ln>
            <a:noFill/>
          </a:ln>
        </p:spPr>
      </p:pic>
    </p:spTree>
    <p:extLst>
      <p:ext uri="{BB962C8B-B14F-4D97-AF65-F5344CB8AC3E}">
        <p14:creationId xmlns:p14="http://schemas.microsoft.com/office/powerpoint/2010/main" val="24169423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5"/>
          <p:cNvSpPr txBox="1">
            <a:spLocks noGrp="1"/>
          </p:cNvSpPr>
          <p:nvPr>
            <p:ph type="title"/>
          </p:nvPr>
        </p:nvSpPr>
        <p:spPr>
          <a:xfrm>
            <a:off x="927100" y="348342"/>
            <a:ext cx="7759700" cy="914401"/>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3200"/>
              <a:buFont typeface="Calibri"/>
              <a:buNone/>
            </a:pPr>
            <a:r>
              <a:rPr lang="en-ZA" sz="3200" b="1" dirty="0">
                <a:solidFill>
                  <a:schemeClr val="lt1"/>
                </a:solidFill>
                <a:latin typeface="Calibri"/>
                <a:ea typeface="Calibri"/>
                <a:cs typeface="Calibri"/>
                <a:sym typeface="Calibri"/>
              </a:rPr>
              <a:t/>
            </a:r>
            <a:br>
              <a:rPr lang="en-ZA" sz="3200" b="1" dirty="0">
                <a:solidFill>
                  <a:schemeClr val="lt1"/>
                </a:solidFill>
                <a:latin typeface="Calibri"/>
                <a:ea typeface="Calibri"/>
                <a:cs typeface="Calibri"/>
                <a:sym typeface="Calibri"/>
              </a:rPr>
            </a:br>
            <a:r>
              <a:rPr lang="en-ZA" sz="3200" b="1" dirty="0" smtClean="0">
                <a:solidFill>
                  <a:schemeClr val="lt1"/>
                </a:solidFill>
              </a:rPr>
              <a:t>PROBLEM STATEMENT…</a:t>
            </a:r>
            <a:r>
              <a:rPr lang="en-ZA" sz="3200" dirty="0">
                <a:solidFill>
                  <a:schemeClr val="lt1"/>
                </a:solidFill>
                <a:latin typeface="Calibri"/>
                <a:ea typeface="Calibri"/>
                <a:cs typeface="Calibri"/>
                <a:sym typeface="Calibri"/>
              </a:rPr>
              <a:t/>
            </a:r>
            <a:br>
              <a:rPr lang="en-ZA" sz="3200" dirty="0">
                <a:solidFill>
                  <a:schemeClr val="lt1"/>
                </a:solidFill>
                <a:latin typeface="Calibri"/>
                <a:ea typeface="Calibri"/>
                <a:cs typeface="Calibri"/>
                <a:sym typeface="Calibri"/>
              </a:rPr>
            </a:br>
            <a:endParaRPr sz="3200" dirty="0"/>
          </a:p>
        </p:txBody>
      </p:sp>
      <p:sp>
        <p:nvSpPr>
          <p:cNvPr id="103" name="Google Shape;103;p15"/>
          <p:cNvSpPr txBox="1">
            <a:spLocks noGrp="1"/>
          </p:cNvSpPr>
          <p:nvPr>
            <p:ph idx="1"/>
          </p:nvPr>
        </p:nvSpPr>
        <p:spPr>
          <a:xfrm>
            <a:off x="762000" y="1600200"/>
            <a:ext cx="7924800" cy="4943475"/>
          </a:xfrm>
          <a:prstGeom prst="rect">
            <a:avLst/>
          </a:prstGeom>
          <a:noFill/>
          <a:ln>
            <a:noFill/>
          </a:ln>
        </p:spPr>
        <p:txBody>
          <a:bodyPr spcFirstLastPara="1" wrap="square" lIns="91425" tIns="45700" rIns="91425" bIns="45700" anchor="t" anchorCtr="0">
            <a:noAutofit/>
          </a:bodyPr>
          <a:lstStyle/>
          <a:p>
            <a:pPr lvl="0" algn="just">
              <a:buFont typeface="Symbol" panose="05050102010706020507" pitchFamily="18" charset="2"/>
              <a:buChar char=""/>
            </a:pPr>
            <a:r>
              <a:rPr lang="en-ZA" sz="2400" dirty="0" smtClean="0">
                <a:latin typeface="Arial" panose="020B0604020202020204" pitchFamily="34" charset="0"/>
                <a:ea typeface="Calibri" panose="020F0502020204030204" pitchFamily="34" charset="0"/>
                <a:cs typeface="Times New Roman" panose="02020603050405020304" pitchFamily="18" charset="0"/>
              </a:rPr>
              <a:t>Unreliable </a:t>
            </a:r>
            <a:r>
              <a:rPr lang="en-ZA" sz="2400" dirty="0">
                <a:latin typeface="Arial" panose="020B0604020202020204" pitchFamily="34" charset="0"/>
                <a:ea typeface="Calibri" panose="020F0502020204030204" pitchFamily="34" charset="0"/>
                <a:cs typeface="Times New Roman" panose="02020603050405020304" pitchFamily="18" charset="0"/>
              </a:rPr>
              <a:t>and inconsistent data/information shared between the coalface level and management</a:t>
            </a:r>
            <a:endParaRPr lang="en-ZA" sz="2000" dirty="0">
              <a:latin typeface="Calibri" panose="020F0502020204030204" pitchFamily="34" charset="0"/>
              <a:ea typeface="Calibri" panose="020F0502020204030204" pitchFamily="34" charset="0"/>
              <a:cs typeface="Times New Roman" panose="02020603050405020304" pitchFamily="18" charset="0"/>
            </a:endParaRPr>
          </a:p>
          <a:p>
            <a:pPr lvl="0" algn="just">
              <a:buFont typeface="Symbol" panose="05050102010706020507" pitchFamily="18" charset="2"/>
              <a:buChar char=""/>
            </a:pPr>
            <a:r>
              <a:rPr lang="en-ZA" sz="2400" dirty="0">
                <a:latin typeface="Arial" panose="020B0604020202020204" pitchFamily="34" charset="0"/>
                <a:ea typeface="Calibri" panose="020F0502020204030204" pitchFamily="34" charset="0"/>
                <a:cs typeface="Times New Roman" panose="02020603050405020304" pitchFamily="18" charset="0"/>
              </a:rPr>
              <a:t>Endemic delays in accessing information, especially ‘real time’ </a:t>
            </a:r>
            <a:r>
              <a:rPr lang="en-ZA" sz="2400" dirty="0" smtClean="0">
                <a:latin typeface="Arial" panose="020B0604020202020204" pitchFamily="34" charset="0"/>
                <a:ea typeface="Calibri" panose="020F0502020204030204" pitchFamily="34" charset="0"/>
                <a:cs typeface="Times New Roman" panose="02020603050405020304" pitchFamily="18" charset="0"/>
              </a:rPr>
              <a:t>information during </a:t>
            </a:r>
            <a:r>
              <a:rPr lang="en-ZA" sz="2400" dirty="0">
                <a:latin typeface="Arial" panose="020B0604020202020204" pitchFamily="34" charset="0"/>
                <a:ea typeface="Calibri" panose="020F0502020204030204" pitchFamily="34" charset="0"/>
                <a:cs typeface="Times New Roman" panose="02020603050405020304" pitchFamily="18" charset="0"/>
              </a:rPr>
              <a:t>emergency situations and for parliamentary reporting and media inquiry purposes</a:t>
            </a:r>
            <a:endParaRPr lang="en-ZA" sz="2000" dirty="0">
              <a:latin typeface="Calibri" panose="020F0502020204030204" pitchFamily="34" charset="0"/>
              <a:ea typeface="Calibri" panose="020F0502020204030204" pitchFamily="34" charset="0"/>
              <a:cs typeface="Times New Roman" panose="02020603050405020304" pitchFamily="18" charset="0"/>
            </a:endParaRPr>
          </a:p>
          <a:p>
            <a:pPr lvl="0" algn="just">
              <a:buFont typeface="Symbol" panose="05050102010706020507" pitchFamily="18" charset="2"/>
              <a:buChar char=""/>
            </a:pPr>
            <a:r>
              <a:rPr lang="en-ZA" sz="2400" dirty="0">
                <a:latin typeface="Arial" panose="020B0604020202020204" pitchFamily="34" charset="0"/>
                <a:ea typeface="Calibri" panose="020F0502020204030204" pitchFamily="34" charset="0"/>
                <a:cs typeface="Times New Roman" panose="02020603050405020304" pitchFamily="18" charset="0"/>
              </a:rPr>
              <a:t>Lack of an overarching and uniform structure that coordinates and integrates information throughout the correctional value chain in ways that assist and fast-track decision-making</a:t>
            </a:r>
            <a:endParaRPr lang="en-ZA" sz="2000" dirty="0">
              <a:latin typeface="Calibri" panose="020F0502020204030204" pitchFamily="34" charset="0"/>
              <a:ea typeface="Calibri" panose="020F0502020204030204" pitchFamily="34" charset="0"/>
              <a:cs typeface="Times New Roman" panose="02020603050405020304" pitchFamily="18" charset="0"/>
            </a:endParaRPr>
          </a:p>
          <a:p>
            <a:pPr marL="0" lvl="0" indent="0" algn="just">
              <a:spcBef>
                <a:spcPts val="0"/>
              </a:spcBef>
              <a:buClrTx/>
              <a:buSzPts val="2400"/>
              <a:buNone/>
            </a:pPr>
            <a:endParaRPr sz="2400" dirty="0">
              <a:solidFill>
                <a:schemeClr val="tx1"/>
              </a:solidFill>
              <a:latin typeface="Calibri" panose="020F0502020204030204" pitchFamily="34" charset="0"/>
              <a:cs typeface="Calibri" panose="020F0502020204030204" pitchFamily="34" charset="0"/>
            </a:endParaRPr>
          </a:p>
        </p:txBody>
      </p:sp>
      <p:sp>
        <p:nvSpPr>
          <p:cNvPr id="2" name="Slide Number Placeholder 1"/>
          <p:cNvSpPr>
            <a:spLocks noGrp="1"/>
          </p:cNvSpPr>
          <p:nvPr>
            <p:ph type="sldNum" sz="quarter" idx="12"/>
          </p:nvPr>
        </p:nvSpPr>
        <p:spPr/>
        <p:txBody>
          <a:bodyPr/>
          <a:lstStyle/>
          <a:p>
            <a:fld id="{00000000-1234-1234-1234-123412341234}" type="slidenum">
              <a:rPr lang="en-ZA" sz="1400" smtClean="0">
                <a:solidFill>
                  <a:prstClr val="black">
                    <a:tint val="75000"/>
                  </a:prstClr>
                </a:solidFill>
              </a:rPr>
              <a:pPr/>
              <a:t>6</a:t>
            </a:fld>
            <a:endParaRPr lang="en-ZA" sz="1400" dirty="0">
              <a:solidFill>
                <a:prstClr val="black">
                  <a:tint val="75000"/>
                </a:prstClr>
              </a:solidFill>
            </a:endParaRPr>
          </a:p>
        </p:txBody>
      </p:sp>
      <p:pic>
        <p:nvPicPr>
          <p:cNvPr id="104" name="Google Shape;104;p15"/>
          <p:cNvPicPr preferRelativeResize="0"/>
          <p:nvPr/>
        </p:nvPicPr>
        <p:blipFill rotWithShape="1">
          <a:blip r:embed="rId3">
            <a:alphaModFix/>
          </a:blip>
          <a:srcRect/>
          <a:stretch/>
        </p:blipFill>
        <p:spPr>
          <a:xfrm>
            <a:off x="0" y="0"/>
            <a:ext cx="927100" cy="1155700"/>
          </a:xfrm>
          <a:prstGeom prst="rect">
            <a:avLst/>
          </a:prstGeom>
          <a:noFill/>
          <a:ln>
            <a:noFill/>
          </a:ln>
        </p:spPr>
      </p:pic>
    </p:spTree>
    <p:extLst>
      <p:ext uri="{BB962C8B-B14F-4D97-AF65-F5344CB8AC3E}">
        <p14:creationId xmlns:p14="http://schemas.microsoft.com/office/powerpoint/2010/main" val="26724131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5"/>
          <p:cNvSpPr txBox="1">
            <a:spLocks noGrp="1"/>
          </p:cNvSpPr>
          <p:nvPr>
            <p:ph type="title"/>
          </p:nvPr>
        </p:nvSpPr>
        <p:spPr>
          <a:xfrm>
            <a:off x="927100" y="348342"/>
            <a:ext cx="7759700" cy="914401"/>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3200"/>
              <a:buFont typeface="Calibri"/>
              <a:buNone/>
            </a:pPr>
            <a:r>
              <a:rPr lang="en-ZA" sz="3200" b="1" dirty="0">
                <a:solidFill>
                  <a:schemeClr val="lt1"/>
                </a:solidFill>
                <a:latin typeface="Calibri"/>
                <a:ea typeface="Calibri"/>
                <a:cs typeface="Calibri"/>
                <a:sym typeface="Calibri"/>
              </a:rPr>
              <a:t/>
            </a:r>
            <a:br>
              <a:rPr lang="en-ZA" sz="3200" b="1" dirty="0">
                <a:solidFill>
                  <a:schemeClr val="lt1"/>
                </a:solidFill>
                <a:latin typeface="Calibri"/>
                <a:ea typeface="Calibri"/>
                <a:cs typeface="Calibri"/>
                <a:sym typeface="Calibri"/>
              </a:rPr>
            </a:br>
            <a:r>
              <a:rPr lang="en-ZA" sz="3200" b="1" dirty="0" smtClean="0">
                <a:solidFill>
                  <a:schemeClr val="lt1"/>
                </a:solidFill>
                <a:latin typeface="Calibri"/>
                <a:ea typeface="Calibri"/>
                <a:cs typeface="Calibri"/>
                <a:sym typeface="Calibri"/>
              </a:rPr>
              <a:t>STATEMENT OF INTENT</a:t>
            </a:r>
            <a:r>
              <a:rPr lang="en-ZA" sz="3200" dirty="0">
                <a:solidFill>
                  <a:schemeClr val="lt1"/>
                </a:solidFill>
                <a:latin typeface="Calibri"/>
                <a:ea typeface="Calibri"/>
                <a:cs typeface="Calibri"/>
                <a:sym typeface="Calibri"/>
              </a:rPr>
              <a:t/>
            </a:r>
            <a:br>
              <a:rPr lang="en-ZA" sz="3200" dirty="0">
                <a:solidFill>
                  <a:schemeClr val="lt1"/>
                </a:solidFill>
                <a:latin typeface="Calibri"/>
                <a:ea typeface="Calibri"/>
                <a:cs typeface="Calibri"/>
                <a:sym typeface="Calibri"/>
              </a:rPr>
            </a:br>
            <a:endParaRPr sz="3200" dirty="0"/>
          </a:p>
        </p:txBody>
      </p:sp>
      <p:sp>
        <p:nvSpPr>
          <p:cNvPr id="103" name="Google Shape;103;p15"/>
          <p:cNvSpPr txBox="1">
            <a:spLocks noGrp="1"/>
          </p:cNvSpPr>
          <p:nvPr>
            <p:ph idx="1"/>
          </p:nvPr>
        </p:nvSpPr>
        <p:spPr>
          <a:xfrm>
            <a:off x="762000" y="1600200"/>
            <a:ext cx="7924800" cy="4943475"/>
          </a:xfrm>
          <a:prstGeom prst="rect">
            <a:avLst/>
          </a:prstGeom>
          <a:noFill/>
          <a:ln>
            <a:noFill/>
          </a:ln>
        </p:spPr>
        <p:txBody>
          <a:bodyPr spcFirstLastPara="1" wrap="square" lIns="91425" tIns="45700" rIns="91425" bIns="45700" anchor="t" anchorCtr="0">
            <a:noAutofit/>
          </a:bodyPr>
          <a:lstStyle/>
          <a:p>
            <a:pPr marL="0" indent="0" algn="just">
              <a:spcBef>
                <a:spcPts val="0"/>
              </a:spcBef>
              <a:buSzPts val="2400"/>
              <a:buNone/>
            </a:pPr>
            <a:r>
              <a:rPr lang="en-US" sz="2400" dirty="0" smtClean="0"/>
              <a:t>The Department of Correctional Services established the National Operations Centre at its Head Office with the intention to </a:t>
            </a:r>
            <a:r>
              <a:rPr lang="en-ZA" sz="2400" dirty="0"/>
              <a:t>streamline and standardise the effective and timeous reporting of all operational information </a:t>
            </a:r>
            <a:r>
              <a:rPr lang="en-ZA" sz="2400" dirty="0" smtClean="0"/>
              <a:t>and also </a:t>
            </a:r>
            <a:r>
              <a:rPr lang="en-ZA" sz="2400" dirty="0"/>
              <a:t>to provide readily accessible and ‘on-time’ dashboard information of the entire correctional environment.</a:t>
            </a:r>
          </a:p>
          <a:p>
            <a:pPr marL="0" lvl="0" indent="0" algn="just">
              <a:spcBef>
                <a:spcPts val="0"/>
              </a:spcBef>
              <a:buClrTx/>
              <a:buSzPts val="2400"/>
              <a:buNone/>
            </a:pPr>
            <a:endParaRPr lang="en-US" sz="2400" dirty="0" smtClean="0"/>
          </a:p>
          <a:p>
            <a:pPr marL="0" lvl="0" indent="0" algn="just">
              <a:spcBef>
                <a:spcPts val="0"/>
              </a:spcBef>
              <a:buClrTx/>
              <a:buSzPts val="2400"/>
              <a:buNone/>
            </a:pPr>
            <a:r>
              <a:rPr lang="en-ZA" sz="2400" dirty="0"/>
              <a:t>The </a:t>
            </a:r>
            <a:r>
              <a:rPr lang="en-ZA" sz="2400" dirty="0" smtClean="0"/>
              <a:t>National </a:t>
            </a:r>
            <a:r>
              <a:rPr lang="en-ZA" sz="2400" dirty="0"/>
              <a:t>Operations Centre will be </a:t>
            </a:r>
            <a:r>
              <a:rPr lang="en-ZA" sz="2400" dirty="0" smtClean="0"/>
              <a:t>based primarily </a:t>
            </a:r>
            <a:r>
              <a:rPr lang="en-ZA" sz="2400" dirty="0"/>
              <a:t>at national level (head office) and will have supporting operational service points at Regional, Management Area and Centre levels</a:t>
            </a:r>
            <a:endParaRPr sz="2400" dirty="0"/>
          </a:p>
        </p:txBody>
      </p:sp>
      <p:sp>
        <p:nvSpPr>
          <p:cNvPr id="2" name="Slide Number Placeholder 1"/>
          <p:cNvSpPr>
            <a:spLocks noGrp="1"/>
          </p:cNvSpPr>
          <p:nvPr>
            <p:ph type="sldNum" sz="quarter" idx="12"/>
          </p:nvPr>
        </p:nvSpPr>
        <p:spPr/>
        <p:txBody>
          <a:bodyPr/>
          <a:lstStyle/>
          <a:p>
            <a:fld id="{00000000-1234-1234-1234-123412341234}" type="slidenum">
              <a:rPr lang="en-ZA" sz="1400" smtClean="0">
                <a:solidFill>
                  <a:prstClr val="black">
                    <a:tint val="75000"/>
                  </a:prstClr>
                </a:solidFill>
              </a:rPr>
              <a:pPr/>
              <a:t>7</a:t>
            </a:fld>
            <a:endParaRPr lang="en-ZA" sz="1400" dirty="0">
              <a:solidFill>
                <a:prstClr val="black">
                  <a:tint val="75000"/>
                </a:prstClr>
              </a:solidFill>
            </a:endParaRPr>
          </a:p>
        </p:txBody>
      </p:sp>
      <p:pic>
        <p:nvPicPr>
          <p:cNvPr id="104" name="Google Shape;104;p15"/>
          <p:cNvPicPr preferRelativeResize="0"/>
          <p:nvPr/>
        </p:nvPicPr>
        <p:blipFill rotWithShape="1">
          <a:blip r:embed="rId3">
            <a:alphaModFix/>
          </a:blip>
          <a:srcRect/>
          <a:stretch/>
        </p:blipFill>
        <p:spPr>
          <a:xfrm>
            <a:off x="0" y="0"/>
            <a:ext cx="927100" cy="1155700"/>
          </a:xfrm>
          <a:prstGeom prst="rect">
            <a:avLst/>
          </a:prstGeom>
          <a:noFill/>
          <a:ln>
            <a:noFill/>
          </a:ln>
        </p:spPr>
      </p:pic>
    </p:spTree>
    <p:extLst>
      <p:ext uri="{BB962C8B-B14F-4D97-AF65-F5344CB8AC3E}">
        <p14:creationId xmlns:p14="http://schemas.microsoft.com/office/powerpoint/2010/main" val="12003340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picture containing toy&#10;&#10;Description automatically generated">
            <a:extLst>
              <a:ext uri="{FF2B5EF4-FFF2-40B4-BE49-F238E27FC236}">
                <a16:creationId xmlns:a16="http://schemas.microsoft.com/office/drawing/2014/main" xmlns="" id="{946E3CAD-DC59-490A-B930-7CE3D8D136DF}"/>
              </a:ext>
            </a:extLst>
          </p:cNvPr>
          <p:cNvPicPr>
            <a:picLocks noGrp="1" noChangeAspect="1"/>
          </p:cNvPicPr>
          <p:nvPr>
            <p:ph idx="1"/>
          </p:nvPr>
        </p:nvPicPr>
        <p:blipFill rotWithShape="1">
          <a:blip r:embed="rId2">
            <a:extLst>
              <a:ext uri="{BEBA8EAE-BF5A-486C-A8C5-ECC9F3942E4B}">
                <a14:imgProps xmlns:a14="http://schemas.microsoft.com/office/drawing/2010/main">
                  <a14:imgLayer r:embed="rId3">
                    <a14:imgEffect>
                      <a14:sharpenSoften amount="25000"/>
                    </a14:imgEffect>
                  </a14:imgLayer>
                </a14:imgProps>
              </a:ext>
            </a:extLst>
          </a:blip>
          <a:srcRect l="12444" t="18302" r="11601" b="18432"/>
          <a:stretch/>
        </p:blipFill>
        <p:spPr>
          <a:xfrm>
            <a:off x="2672862" y="1786598"/>
            <a:ext cx="3880338" cy="2785402"/>
          </a:xfrm>
        </p:spPr>
      </p:pic>
      <p:sp>
        <p:nvSpPr>
          <p:cNvPr id="5" name="Slide Number Placeholder 4"/>
          <p:cNvSpPr>
            <a:spLocks noGrp="1"/>
          </p:cNvSpPr>
          <p:nvPr>
            <p:ph type="sldNum" sz="quarter" idx="12"/>
          </p:nvPr>
        </p:nvSpPr>
        <p:spPr/>
        <p:txBody>
          <a:bodyPr/>
          <a:lstStyle/>
          <a:p>
            <a:pPr algn="r"/>
            <a:fld id="{AFCEFFF0-9380-7049-A803-178CCBCDB80F}" type="slidenum">
              <a:rPr lang="en-US" smtClean="0">
                <a:solidFill>
                  <a:prstClr val="black"/>
                </a:solidFill>
              </a:rPr>
              <a:pPr algn="r"/>
              <a:t>8</a:t>
            </a:fld>
            <a:endParaRPr lang="en-US" dirty="0">
              <a:solidFill>
                <a:prstClr val="black"/>
              </a:solidFill>
            </a:endParaRPr>
          </a:p>
        </p:txBody>
      </p:sp>
      <p:sp>
        <p:nvSpPr>
          <p:cNvPr id="13" name="TextBox 12">
            <a:extLst>
              <a:ext uri="{FF2B5EF4-FFF2-40B4-BE49-F238E27FC236}">
                <a16:creationId xmlns:a16="http://schemas.microsoft.com/office/drawing/2014/main" xmlns="" id="{0C8E104A-01D9-4AA1-8FBD-130782E0B68A}"/>
              </a:ext>
            </a:extLst>
          </p:cNvPr>
          <p:cNvSpPr txBox="1"/>
          <p:nvPr/>
        </p:nvSpPr>
        <p:spPr>
          <a:xfrm>
            <a:off x="205412" y="1220415"/>
            <a:ext cx="8686800" cy="4247317"/>
          </a:xfrm>
          <a:prstGeom prst="rect">
            <a:avLst/>
          </a:prstGeom>
          <a:noFill/>
        </p:spPr>
        <p:txBody>
          <a:bodyPr wrap="square" rtlCol="0">
            <a:spAutoFit/>
          </a:bodyPr>
          <a:lstStyle/>
          <a:p>
            <a:pPr algn="ctr" defTabSz="457200">
              <a:buClrTx/>
              <a:buFontTx/>
              <a:buNone/>
            </a:pPr>
            <a:r>
              <a:rPr lang="en-US" sz="3600" kern="1200" dirty="0">
                <a:solidFill>
                  <a:srgbClr val="008F00"/>
                </a:solidFill>
                <a:latin typeface="Segoe UI" panose="020B0502040204020203" pitchFamily="34" charset="0"/>
                <a:ea typeface="+mn-ea"/>
                <a:cs typeface="Segoe UI" panose="020B0502040204020203" pitchFamily="34" charset="0"/>
              </a:rPr>
              <a:t>NATIONAL OPERATIONS CENTRE</a:t>
            </a:r>
          </a:p>
          <a:p>
            <a:pPr algn="ctr" defTabSz="457200">
              <a:buClrTx/>
              <a:buFontTx/>
              <a:buNone/>
            </a:pPr>
            <a:endParaRPr lang="en-US" sz="3600" b="1" kern="1200" dirty="0">
              <a:solidFill>
                <a:srgbClr val="008F00"/>
              </a:solidFill>
              <a:latin typeface="Segoe UI" panose="020B0502040204020203" pitchFamily="34" charset="0"/>
              <a:ea typeface="+mn-ea"/>
              <a:cs typeface="Segoe UI" panose="020B0502040204020203" pitchFamily="34" charset="0"/>
            </a:endParaRPr>
          </a:p>
          <a:p>
            <a:pPr algn="ctr" defTabSz="457200">
              <a:buClrTx/>
              <a:buFontTx/>
              <a:buNone/>
            </a:pPr>
            <a:endParaRPr lang="en-US" sz="3600" b="1" kern="1200" dirty="0">
              <a:solidFill>
                <a:srgbClr val="008F00"/>
              </a:solidFill>
              <a:latin typeface="Segoe UI" panose="020B0502040204020203" pitchFamily="34" charset="0"/>
              <a:ea typeface="+mn-ea"/>
              <a:cs typeface="Segoe UI" panose="020B0502040204020203" pitchFamily="34" charset="0"/>
            </a:endParaRPr>
          </a:p>
          <a:p>
            <a:pPr algn="ctr" defTabSz="457200">
              <a:buClrTx/>
              <a:buFontTx/>
              <a:buNone/>
            </a:pPr>
            <a:endParaRPr lang="en-US" sz="3600" b="1" kern="1200" dirty="0">
              <a:solidFill>
                <a:srgbClr val="008F00"/>
              </a:solidFill>
              <a:latin typeface="Segoe UI" panose="020B0502040204020203" pitchFamily="34" charset="0"/>
              <a:ea typeface="+mn-ea"/>
              <a:cs typeface="Segoe UI" panose="020B0502040204020203" pitchFamily="34" charset="0"/>
            </a:endParaRPr>
          </a:p>
          <a:p>
            <a:pPr algn="ctr" defTabSz="457200">
              <a:buClrTx/>
              <a:buFontTx/>
              <a:buNone/>
            </a:pPr>
            <a:endParaRPr lang="en-US" sz="3600" b="1" kern="1200" dirty="0">
              <a:solidFill>
                <a:srgbClr val="008F00"/>
              </a:solidFill>
              <a:latin typeface="Segoe UI" panose="020B0502040204020203" pitchFamily="34" charset="0"/>
              <a:ea typeface="+mn-ea"/>
              <a:cs typeface="Segoe UI" panose="020B0502040204020203" pitchFamily="34" charset="0"/>
            </a:endParaRPr>
          </a:p>
          <a:p>
            <a:pPr algn="ctr" defTabSz="457200">
              <a:buClrTx/>
              <a:buFontTx/>
              <a:buNone/>
            </a:pPr>
            <a:endParaRPr lang="en-US" sz="3600" b="1" kern="1200" dirty="0">
              <a:solidFill>
                <a:srgbClr val="008F00"/>
              </a:solidFill>
              <a:latin typeface="Segoe UI" panose="020B0502040204020203" pitchFamily="34" charset="0"/>
              <a:ea typeface="+mn-ea"/>
              <a:cs typeface="Segoe UI" panose="020B0502040204020203" pitchFamily="34" charset="0"/>
            </a:endParaRPr>
          </a:p>
          <a:p>
            <a:pPr algn="ctr" defTabSz="457200">
              <a:buClrTx/>
              <a:buFontTx/>
              <a:buNone/>
            </a:pPr>
            <a:r>
              <a:rPr lang="en-US" sz="5400" b="1" kern="1200" dirty="0">
                <a:solidFill>
                  <a:srgbClr val="008F00"/>
                </a:solidFill>
                <a:latin typeface="Segoe UI" panose="020B0502040204020203" pitchFamily="34" charset="0"/>
                <a:ea typeface="+mn-ea"/>
                <a:cs typeface="Segoe UI" panose="020B0502040204020203" pitchFamily="34" charset="0"/>
              </a:rPr>
              <a:t>RESPONSIBILITIES</a:t>
            </a:r>
            <a:endParaRPr lang="en-ZA" sz="5400" kern="1200" dirty="0">
              <a:solidFill>
                <a:prstClr val="black"/>
              </a:solidFill>
              <a:latin typeface="Calibri"/>
              <a:ea typeface="+mn-ea"/>
              <a:cs typeface="+mn-cs"/>
            </a:endParaRPr>
          </a:p>
        </p:txBody>
      </p:sp>
    </p:spTree>
    <p:extLst>
      <p:ext uri="{BB962C8B-B14F-4D97-AF65-F5344CB8AC3E}">
        <p14:creationId xmlns:p14="http://schemas.microsoft.com/office/powerpoint/2010/main" val="13968206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5"/>
          <p:cNvSpPr txBox="1">
            <a:spLocks noGrp="1"/>
          </p:cNvSpPr>
          <p:nvPr>
            <p:ph type="title"/>
          </p:nvPr>
        </p:nvSpPr>
        <p:spPr>
          <a:xfrm>
            <a:off x="927100" y="348342"/>
            <a:ext cx="7759700" cy="914401"/>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3200"/>
              <a:buFont typeface="Calibri"/>
              <a:buNone/>
            </a:pPr>
            <a:r>
              <a:rPr lang="en-ZA" sz="3200" b="1" dirty="0">
                <a:solidFill>
                  <a:schemeClr val="lt1"/>
                </a:solidFill>
                <a:latin typeface="Calibri"/>
                <a:ea typeface="Calibri"/>
                <a:cs typeface="Calibri"/>
                <a:sym typeface="Calibri"/>
              </a:rPr>
              <a:t/>
            </a:r>
            <a:br>
              <a:rPr lang="en-ZA" sz="3200" b="1" dirty="0">
                <a:solidFill>
                  <a:schemeClr val="lt1"/>
                </a:solidFill>
                <a:latin typeface="Calibri"/>
                <a:ea typeface="Calibri"/>
                <a:cs typeface="Calibri"/>
                <a:sym typeface="Calibri"/>
              </a:rPr>
            </a:br>
            <a:r>
              <a:rPr lang="en-ZA" sz="3200" b="1" dirty="0" smtClean="0">
                <a:solidFill>
                  <a:schemeClr val="lt1"/>
                </a:solidFill>
                <a:sym typeface="Calibri"/>
              </a:rPr>
              <a:t>NOC RESPONSIBILITIES</a:t>
            </a:r>
            <a:r>
              <a:rPr lang="en-ZA" sz="3200" dirty="0">
                <a:solidFill>
                  <a:schemeClr val="lt1"/>
                </a:solidFill>
                <a:latin typeface="Calibri"/>
                <a:ea typeface="Calibri"/>
                <a:cs typeface="Calibri"/>
                <a:sym typeface="Calibri"/>
              </a:rPr>
              <a:t/>
            </a:r>
            <a:br>
              <a:rPr lang="en-ZA" sz="3200" dirty="0">
                <a:solidFill>
                  <a:schemeClr val="lt1"/>
                </a:solidFill>
                <a:latin typeface="Calibri"/>
                <a:ea typeface="Calibri"/>
                <a:cs typeface="Calibri"/>
                <a:sym typeface="Calibri"/>
              </a:rPr>
            </a:br>
            <a:endParaRPr sz="3200" dirty="0"/>
          </a:p>
        </p:txBody>
      </p:sp>
      <p:sp>
        <p:nvSpPr>
          <p:cNvPr id="103" name="Google Shape;103;p15"/>
          <p:cNvSpPr txBox="1">
            <a:spLocks noGrp="1"/>
          </p:cNvSpPr>
          <p:nvPr>
            <p:ph idx="1"/>
          </p:nvPr>
        </p:nvSpPr>
        <p:spPr>
          <a:xfrm>
            <a:off x="762000" y="1430448"/>
            <a:ext cx="7924800" cy="5113227"/>
          </a:xfrm>
          <a:prstGeom prst="rect">
            <a:avLst/>
          </a:prstGeom>
          <a:noFill/>
          <a:ln>
            <a:noFill/>
          </a:ln>
        </p:spPr>
        <p:txBody>
          <a:bodyPr spcFirstLastPara="1" wrap="square" lIns="91425" tIns="45700" rIns="91425" bIns="45700" anchor="t" anchorCtr="0">
            <a:noAutofit/>
          </a:bodyPr>
          <a:lstStyle/>
          <a:p>
            <a:pPr marL="0" lvl="0" indent="0" algn="just" defTabSz="457200">
              <a:lnSpc>
                <a:spcPct val="150000"/>
              </a:lnSpc>
              <a:spcBef>
                <a:spcPts val="0"/>
              </a:spcBef>
              <a:buNone/>
            </a:pPr>
            <a:r>
              <a:rPr lang="en-US" sz="1800" dirty="0">
                <a:solidFill>
                  <a:srgbClr val="000000"/>
                </a:solidFill>
                <a:latin typeface="Arial" panose="020B0604020202020204" pitchFamily="34" charset="0"/>
                <a:cs typeface="Arial"/>
                <a:sym typeface="Arial"/>
              </a:rPr>
              <a:t>Among others, the </a:t>
            </a:r>
            <a:r>
              <a:rPr lang="en-US" sz="1800" b="1" dirty="0">
                <a:solidFill>
                  <a:srgbClr val="000000"/>
                </a:solidFill>
                <a:latin typeface="Arial" panose="020B0604020202020204" pitchFamily="34" charset="0"/>
                <a:cs typeface="Arial"/>
                <a:sym typeface="Arial"/>
              </a:rPr>
              <a:t>National Operation Centre (NOC)</a:t>
            </a:r>
            <a:r>
              <a:rPr lang="en-US" sz="1800" dirty="0">
                <a:solidFill>
                  <a:srgbClr val="000000"/>
                </a:solidFill>
                <a:latin typeface="Arial" panose="020B0604020202020204" pitchFamily="34" charset="0"/>
                <a:cs typeface="Arial"/>
                <a:sym typeface="Arial"/>
              </a:rPr>
              <a:t>  in terms of structure will fall directly under the National Commissioner (NC), providing a line of sight right down to Centres through real-time information access and must have the following responsibilities: </a:t>
            </a:r>
          </a:p>
          <a:p>
            <a:pPr marL="0" lvl="0" indent="0" algn="just" defTabSz="457200">
              <a:lnSpc>
                <a:spcPct val="150000"/>
              </a:lnSpc>
              <a:spcBef>
                <a:spcPts val="0"/>
              </a:spcBef>
              <a:buNone/>
            </a:pPr>
            <a:r>
              <a:rPr lang="en-US" sz="1800" dirty="0">
                <a:solidFill>
                  <a:srgbClr val="000000"/>
                </a:solidFill>
                <a:latin typeface="Arial" panose="020B0604020202020204" pitchFamily="34" charset="0"/>
                <a:cs typeface="Arial"/>
                <a:sym typeface="Arial"/>
              </a:rPr>
              <a:t>• Develop and improve the information management system.</a:t>
            </a:r>
          </a:p>
          <a:p>
            <a:pPr marL="0" lvl="0" indent="0" algn="just" defTabSz="457200">
              <a:lnSpc>
                <a:spcPct val="150000"/>
              </a:lnSpc>
              <a:spcBef>
                <a:spcPts val="0"/>
              </a:spcBef>
              <a:buNone/>
            </a:pPr>
            <a:r>
              <a:rPr lang="en-US" sz="1800" dirty="0">
                <a:solidFill>
                  <a:srgbClr val="000000"/>
                </a:solidFill>
                <a:latin typeface="Arial" panose="020B0604020202020204" pitchFamily="34" charset="0"/>
                <a:cs typeface="Arial"/>
                <a:sym typeface="Arial"/>
              </a:rPr>
              <a:t>• Oversee and regulate the MOC and LOC.</a:t>
            </a:r>
          </a:p>
          <a:p>
            <a:pPr marL="0" lvl="0" indent="0" algn="just" defTabSz="457200">
              <a:lnSpc>
                <a:spcPct val="150000"/>
              </a:lnSpc>
              <a:spcBef>
                <a:spcPts val="0"/>
              </a:spcBef>
              <a:buNone/>
            </a:pPr>
            <a:r>
              <a:rPr lang="en-US" sz="1800" dirty="0">
                <a:solidFill>
                  <a:srgbClr val="000000"/>
                </a:solidFill>
                <a:latin typeface="Arial" panose="020B0604020202020204" pitchFamily="34" charset="0"/>
                <a:cs typeface="Arial"/>
                <a:sym typeface="Arial"/>
              </a:rPr>
              <a:t>• Draw information from all sources through the MOC at MA level and LOC </a:t>
            </a:r>
            <a:r>
              <a:rPr lang="en-US" sz="1800" dirty="0" smtClean="0">
                <a:solidFill>
                  <a:srgbClr val="000000"/>
                </a:solidFill>
                <a:latin typeface="Arial" panose="020B0604020202020204" pitchFamily="34" charset="0"/>
                <a:cs typeface="Arial"/>
                <a:sym typeface="Arial"/>
              </a:rPr>
              <a:t>  at </a:t>
            </a:r>
            <a:r>
              <a:rPr lang="en-US" sz="1800" dirty="0">
                <a:solidFill>
                  <a:srgbClr val="000000"/>
                </a:solidFill>
                <a:latin typeface="Arial" panose="020B0604020202020204" pitchFamily="34" charset="0"/>
                <a:cs typeface="Arial"/>
                <a:sym typeface="Arial"/>
              </a:rPr>
              <a:t>Centres as well as directly to NOC from external stakeholders, Centres of Excellence and Operations Management (OM).</a:t>
            </a:r>
          </a:p>
          <a:p>
            <a:pPr marL="0" lvl="0" indent="0" algn="just" defTabSz="457200">
              <a:lnSpc>
                <a:spcPct val="150000"/>
              </a:lnSpc>
              <a:spcBef>
                <a:spcPts val="0"/>
              </a:spcBef>
              <a:buNone/>
            </a:pPr>
            <a:r>
              <a:rPr lang="en-US" sz="1800" dirty="0">
                <a:solidFill>
                  <a:srgbClr val="000000"/>
                </a:solidFill>
                <a:latin typeface="Arial" panose="020B0604020202020204" pitchFamily="34" charset="0"/>
                <a:cs typeface="Arial"/>
                <a:sym typeface="Arial"/>
              </a:rPr>
              <a:t>• Gather value-added info and analysis from Centres of Excellence; </a:t>
            </a:r>
          </a:p>
          <a:p>
            <a:pPr marL="0" lvl="0" indent="0" algn="just" defTabSz="457200">
              <a:lnSpc>
                <a:spcPct val="150000"/>
              </a:lnSpc>
              <a:spcBef>
                <a:spcPts val="0"/>
              </a:spcBef>
              <a:buNone/>
            </a:pPr>
            <a:r>
              <a:rPr lang="en-US" sz="1800" dirty="0">
                <a:solidFill>
                  <a:srgbClr val="000000"/>
                </a:solidFill>
                <a:latin typeface="Arial" panose="020B0604020202020204" pitchFamily="34" charset="0"/>
                <a:cs typeface="Arial"/>
                <a:sym typeface="Arial"/>
              </a:rPr>
              <a:t>• Be the first alert of any incident taking place within DCS as well as relevant external incidents that may impact DCS</a:t>
            </a:r>
            <a:r>
              <a:rPr lang="en-US" sz="1800" dirty="0" smtClean="0">
                <a:solidFill>
                  <a:srgbClr val="000000"/>
                </a:solidFill>
                <a:latin typeface="Arial" panose="020B0604020202020204" pitchFamily="34" charset="0"/>
                <a:cs typeface="Arial"/>
                <a:sym typeface="Arial"/>
              </a:rPr>
              <a:t>.</a:t>
            </a:r>
            <a:endParaRPr lang="en-US" sz="1800" dirty="0">
              <a:solidFill>
                <a:srgbClr val="000000"/>
              </a:solidFill>
              <a:latin typeface="Arial" panose="020B0604020202020204" pitchFamily="34" charset="0"/>
              <a:cs typeface="Arial"/>
              <a:sym typeface="Arial"/>
            </a:endParaRPr>
          </a:p>
        </p:txBody>
      </p:sp>
      <p:sp>
        <p:nvSpPr>
          <p:cNvPr id="2" name="Slide Number Placeholder 1"/>
          <p:cNvSpPr>
            <a:spLocks noGrp="1"/>
          </p:cNvSpPr>
          <p:nvPr>
            <p:ph type="sldNum" sz="quarter" idx="12"/>
          </p:nvPr>
        </p:nvSpPr>
        <p:spPr/>
        <p:txBody>
          <a:bodyPr/>
          <a:lstStyle/>
          <a:p>
            <a:fld id="{00000000-1234-1234-1234-123412341234}" type="slidenum">
              <a:rPr lang="en-ZA" sz="1400" smtClean="0">
                <a:solidFill>
                  <a:prstClr val="black">
                    <a:tint val="75000"/>
                  </a:prstClr>
                </a:solidFill>
              </a:rPr>
              <a:pPr/>
              <a:t>9</a:t>
            </a:fld>
            <a:endParaRPr lang="en-ZA" sz="1400" dirty="0">
              <a:solidFill>
                <a:prstClr val="black">
                  <a:tint val="75000"/>
                </a:prstClr>
              </a:solidFill>
            </a:endParaRPr>
          </a:p>
        </p:txBody>
      </p:sp>
      <p:pic>
        <p:nvPicPr>
          <p:cNvPr id="104" name="Google Shape;104;p15"/>
          <p:cNvPicPr preferRelativeResize="0"/>
          <p:nvPr/>
        </p:nvPicPr>
        <p:blipFill rotWithShape="1">
          <a:blip r:embed="rId3">
            <a:alphaModFix/>
          </a:blip>
          <a:srcRect/>
          <a:stretch/>
        </p:blipFill>
        <p:spPr>
          <a:xfrm>
            <a:off x="0" y="0"/>
            <a:ext cx="927100" cy="1155700"/>
          </a:xfrm>
          <a:prstGeom prst="rect">
            <a:avLst/>
          </a:prstGeom>
          <a:noFill/>
          <a:ln>
            <a:noFill/>
          </a:ln>
        </p:spPr>
      </p:pic>
    </p:spTree>
    <p:extLst>
      <p:ext uri="{BB962C8B-B14F-4D97-AF65-F5344CB8AC3E}">
        <p14:creationId xmlns:p14="http://schemas.microsoft.com/office/powerpoint/2010/main" val="3959417668"/>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Theme12</Template>
  <TotalTime>1173</TotalTime>
  <Words>1431</Words>
  <Application>Microsoft Office PowerPoint</Application>
  <PresentationFormat>On-screen Show (4:3)</PresentationFormat>
  <Paragraphs>215</Paragraphs>
  <Slides>26</Slides>
  <Notes>20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Arial Black</vt:lpstr>
      <vt:lpstr>Calibri</vt:lpstr>
      <vt:lpstr>Segoe UI</vt:lpstr>
      <vt:lpstr>Symbol</vt:lpstr>
      <vt:lpstr>Times New Roman</vt:lpstr>
      <vt:lpstr>Wingdings</vt:lpstr>
      <vt:lpstr>Theme12</vt:lpstr>
      <vt:lpstr>PowerPoint Presentation</vt:lpstr>
      <vt:lpstr>PURPOSE OF THE PRESENTATION</vt:lpstr>
      <vt:lpstr>OUTLINE OF THE PRESENTATION</vt:lpstr>
      <vt:lpstr>OUTLINE OF THE PRESENTATION</vt:lpstr>
      <vt:lpstr> PROBLEM STATEMENT </vt:lpstr>
      <vt:lpstr> PROBLEM STATEMENT… </vt:lpstr>
      <vt:lpstr> STATEMENT OF INTENT </vt:lpstr>
      <vt:lpstr>PowerPoint Presentation</vt:lpstr>
      <vt:lpstr> NOC RESPONSIBILITIES </vt:lpstr>
      <vt:lpstr> NOC RESPONSIBILITIES CONT… </vt:lpstr>
      <vt:lpstr>PowerPoint Presentation</vt:lpstr>
      <vt:lpstr> MOC RESPONSIBILITIES </vt:lpstr>
      <vt:lpstr>PowerPoint Presentation</vt:lpstr>
      <vt:lpstr> LOC RESPONSIBILITIES  </vt:lpstr>
      <vt:lpstr>OPERATIONS CENTRE DISASTER MANAGEMENT</vt:lpstr>
      <vt:lpstr> INTERNAL &amp; EXTERNAL INFOR TRANSFER </vt:lpstr>
      <vt:lpstr> INTERNAL &amp; EXTERNAL INFOR TRANSFER </vt:lpstr>
      <vt:lpstr> PROMINENT CONTINUOUS IMPROVEMENT TECHNIQUES </vt:lpstr>
      <vt:lpstr> INFORMATION FLOW AND REPORTING LINES </vt:lpstr>
      <vt:lpstr> INFORMATION MANAGEMENT </vt:lpstr>
      <vt:lpstr>PowerPoint Presentation</vt:lpstr>
      <vt:lpstr> RESOURCING OF THE DCS OPERATION CENTRES </vt:lpstr>
      <vt:lpstr> RESOURCING OF THE DCS OPERATION CENTRES </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Booi, Roeleen</dc:creator>
  <cp:lastModifiedBy>Zodwa Mosoma</cp:lastModifiedBy>
  <cp:revision>120</cp:revision>
  <cp:lastPrinted>2020-08-17T10:42:55Z</cp:lastPrinted>
  <dcterms:modified xsi:type="dcterms:W3CDTF">2020-11-13T06:20:07Z</dcterms:modified>
</cp:coreProperties>
</file>