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2.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3.xml" ContentType="application/vnd.openxmlformats-officedocument.themeOverride+xml"/>
  <Override PartName="/ppt/notesSlides/notesSlide10.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4.xml" ContentType="application/vnd.openxmlformats-officedocument.themeOverr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5.xml" ContentType="application/vnd.openxmlformats-officedocument.themeOverr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6.xml" ContentType="application/vnd.openxmlformats-officedocument.themeOverr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drawings/drawing1.xml" ContentType="application/vnd.openxmlformats-officedocument.drawingml.chartshapes+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3" r:id="rId1"/>
    <p:sldMasterId id="2147483685" r:id="rId2"/>
    <p:sldMasterId id="2147483697" r:id="rId3"/>
    <p:sldMasterId id="2147483709" r:id="rId4"/>
  </p:sldMasterIdLst>
  <p:notesMasterIdLst>
    <p:notesMasterId r:id="rId42"/>
  </p:notesMasterIdLst>
  <p:sldIdLst>
    <p:sldId id="271" r:id="rId5"/>
    <p:sldId id="335" r:id="rId6"/>
    <p:sldId id="325" r:id="rId7"/>
    <p:sldId id="326" r:id="rId8"/>
    <p:sldId id="266" r:id="rId9"/>
    <p:sldId id="349" r:id="rId10"/>
    <p:sldId id="260" r:id="rId11"/>
    <p:sldId id="303" r:id="rId12"/>
    <p:sldId id="327" r:id="rId13"/>
    <p:sldId id="334" r:id="rId14"/>
    <p:sldId id="317" r:id="rId15"/>
    <p:sldId id="318" r:id="rId16"/>
    <p:sldId id="333" r:id="rId17"/>
    <p:sldId id="322" r:id="rId18"/>
    <p:sldId id="321" r:id="rId19"/>
    <p:sldId id="306" r:id="rId20"/>
    <p:sldId id="330" r:id="rId21"/>
    <p:sldId id="309" r:id="rId22"/>
    <p:sldId id="284" r:id="rId23"/>
    <p:sldId id="310" r:id="rId24"/>
    <p:sldId id="343" r:id="rId25"/>
    <p:sldId id="344" r:id="rId26"/>
    <p:sldId id="345" r:id="rId27"/>
    <p:sldId id="346" r:id="rId28"/>
    <p:sldId id="323" r:id="rId29"/>
    <p:sldId id="312" r:id="rId30"/>
    <p:sldId id="331" r:id="rId31"/>
    <p:sldId id="313" r:id="rId32"/>
    <p:sldId id="314" r:id="rId33"/>
    <p:sldId id="347" r:id="rId34"/>
    <p:sldId id="348" r:id="rId35"/>
    <p:sldId id="324" r:id="rId36"/>
    <p:sldId id="289" r:id="rId37"/>
    <p:sldId id="332" r:id="rId38"/>
    <p:sldId id="319" r:id="rId39"/>
    <p:sldId id="320" r:id="rId40"/>
    <p:sldId id="272" r:id="rId41"/>
  </p:sldIdLst>
  <p:sldSz cx="12192000" cy="6858000"/>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710F"/>
    <a:srgbClr val="F4B183"/>
    <a:srgbClr val="003366"/>
    <a:srgbClr val="CC9900"/>
    <a:srgbClr val="757070"/>
    <a:srgbClr val="F1B72D"/>
    <a:srgbClr val="5CA683"/>
    <a:srgbClr val="DB615C"/>
    <a:srgbClr val="A5A5A5"/>
    <a:srgbClr val="0099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251" autoAdjust="0"/>
  </p:normalViewPr>
  <p:slideViewPr>
    <p:cSldViewPr snapToGrid="0">
      <p:cViewPr varScale="1">
        <p:scale>
          <a:sx n="67" d="100"/>
          <a:sy n="67" d="100"/>
        </p:scale>
        <p:origin x="317" y="5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notesMaster" Target="notesMasters/notes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slide" Target="slides/slide3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10.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1.xlsx"/></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4.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package" Target="../embeddings/Microsoft_Excel_Worksheet5.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6.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9.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5.9698968374767458E-2"/>
          <c:w val="0.98824074074074075"/>
          <c:h val="0.90250295958058535"/>
        </c:manualLayout>
      </c:layout>
      <c:doughnutChart>
        <c:varyColors val="1"/>
        <c:ser>
          <c:idx val="0"/>
          <c:order val="0"/>
          <c:tx>
            <c:strRef>
              <c:f>Sheet1!$B$1</c:f>
              <c:strCache>
                <c:ptCount val="1"/>
                <c:pt idx="0">
                  <c:v>Sales</c:v>
                </c:pt>
              </c:strCache>
            </c:strRef>
          </c:tx>
          <c:dPt>
            <c:idx val="0"/>
            <c:bubble3D val="0"/>
            <c:spPr>
              <a:solidFill>
                <a:schemeClr val="accent2">
                  <a:shade val="53000"/>
                </a:schemeClr>
              </a:solidFill>
              <a:ln w="19050">
                <a:noFill/>
              </a:ln>
              <a:effectLst/>
            </c:spPr>
            <c:extLst xmlns:c16r2="http://schemas.microsoft.com/office/drawing/2015/06/chart">
              <c:ext xmlns:c16="http://schemas.microsoft.com/office/drawing/2014/chart" uri="{C3380CC4-5D6E-409C-BE32-E72D297353CC}">
                <c16:uniqueId val="{00000001-0503-4116-A95A-C8B61C5A4D7B}"/>
              </c:ext>
            </c:extLst>
          </c:dPt>
          <c:dPt>
            <c:idx val="1"/>
            <c:bubble3D val="0"/>
            <c:spPr>
              <a:solidFill>
                <a:schemeClr val="accent2">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0503-4116-A95A-C8B61C5A4D7B}"/>
              </c:ext>
            </c:extLst>
          </c:dPt>
          <c:dPt>
            <c:idx val="2"/>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5-0503-4116-A95A-C8B61C5A4D7B}"/>
              </c:ext>
            </c:extLst>
          </c:dPt>
          <c:dPt>
            <c:idx val="3"/>
            <c:bubble3D val="0"/>
            <c:spPr>
              <a:solidFill>
                <a:schemeClr val="accent2">
                  <a:tint val="77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9AAE-4A98-BF96-9C64517B3217}"/>
              </c:ext>
            </c:extLst>
          </c:dPt>
          <c:dPt>
            <c:idx val="4"/>
            <c:bubble3D val="0"/>
            <c:spPr>
              <a:solidFill>
                <a:schemeClr val="accent2">
                  <a:tint val="54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9-9AAE-4A98-BF96-9C64517B3217}"/>
              </c:ext>
            </c:extLst>
          </c:dPt>
          <c:cat>
            <c:strRef>
              <c:f>Sheet1!$A$2:$A$6</c:f>
              <c:strCache>
                <c:ptCount val="1"/>
                <c:pt idx="0">
                  <c:v>1st Qtr</c:v>
                </c:pt>
              </c:strCache>
            </c:strRef>
          </c:cat>
          <c:val>
            <c:numRef>
              <c:f>Sheet1!$B$2:$B$6</c:f>
              <c:numCache>
                <c:formatCode>General</c:formatCode>
                <c:ptCount val="5"/>
                <c:pt idx="0">
                  <c:v>100</c:v>
                </c:pt>
              </c:numCache>
            </c:numRef>
          </c:val>
          <c:extLst xmlns:c16r2="http://schemas.microsoft.com/office/drawing/2015/06/chart">
            <c:ext xmlns:c16="http://schemas.microsoft.com/office/drawing/2014/chart" uri="{C3380CC4-5D6E-409C-BE32-E72D297353CC}">
              <c16:uniqueId val="{00000006-0503-4116-A95A-C8B61C5A4D7B}"/>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4675925925925928E-2"/>
          <c:y val="3.2427233089296501E-2"/>
          <c:w val="0.93532407407407403"/>
          <c:h val="0.90310914317523105"/>
        </c:manualLayout>
      </c:layout>
      <c:doughnutChart>
        <c:varyColors val="1"/>
        <c:ser>
          <c:idx val="0"/>
          <c:order val="0"/>
          <c:tx>
            <c:strRef>
              <c:f>Sheet1!$B$1</c:f>
              <c:strCache>
                <c:ptCount val="1"/>
                <c:pt idx="0">
                  <c:v>Sales</c:v>
                </c:pt>
              </c:strCache>
            </c:strRef>
          </c:tx>
          <c:spPr>
            <a:ln>
              <a:noFill/>
            </a:ln>
          </c:spPr>
          <c:dPt>
            <c:idx val="0"/>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1-8B35-4268-A96D-65284EDA016A}"/>
              </c:ext>
            </c:extLst>
          </c:dPt>
          <c:dPt>
            <c:idx val="1"/>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3-8B35-4268-A96D-65284EDA016A}"/>
              </c:ext>
            </c:extLst>
          </c:dPt>
          <c:dPt>
            <c:idx val="2"/>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5-8B35-4268-A96D-65284EDA016A}"/>
              </c:ext>
            </c:extLst>
          </c:dPt>
          <c:dPt>
            <c:idx val="3"/>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7-1BE8-45B7-BFF2-1F66DC8F416F}"/>
              </c:ext>
            </c:extLst>
          </c:dPt>
          <c:dPt>
            <c:idx val="4"/>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9-1BE8-45B7-BFF2-1F66DC8F416F}"/>
              </c:ext>
            </c:extLst>
          </c:dPt>
          <c:cat>
            <c:strRef>
              <c:f>Sheet1!$A$2:$A$6</c:f>
              <c:strCache>
                <c:ptCount val="1"/>
                <c:pt idx="0">
                  <c:v>1st Qtr</c:v>
                </c:pt>
              </c:strCache>
            </c:strRef>
          </c:cat>
          <c:val>
            <c:numRef>
              <c:f>Sheet1!$B$2:$B$6</c:f>
              <c:numCache>
                <c:formatCode>General</c:formatCode>
                <c:ptCount val="5"/>
                <c:pt idx="0">
                  <c:v>35</c:v>
                </c:pt>
              </c:numCache>
            </c:numRef>
          </c:val>
          <c:extLst xmlns:c16r2="http://schemas.microsoft.com/office/drawing/2015/06/chart">
            <c:ext xmlns:c16="http://schemas.microsoft.com/office/drawing/2014/chart" uri="{C3380CC4-5D6E-409C-BE32-E72D297353CC}">
              <c16:uniqueId val="{00000006-8B35-4268-A96D-65284EDA016A}"/>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4675925925925928E-2"/>
          <c:y val="3.2427233089296501E-2"/>
          <c:w val="0.93532407407407403"/>
          <c:h val="0.90310914317523105"/>
        </c:manualLayout>
      </c:layout>
      <c:doughnutChart>
        <c:varyColors val="1"/>
        <c:dLbls>
          <c:showLegendKey val="0"/>
          <c:showVal val="0"/>
          <c:showCatName val="0"/>
          <c:showSerName val="0"/>
          <c:showPercent val="0"/>
          <c:showBubbleSize val="0"/>
          <c:showLeaderLines val="0"/>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6847623879587348E-3"/>
          <c:w val="1"/>
          <c:h val="0.93825046507694909"/>
        </c:manualLayout>
      </c:layout>
      <c:doughnutChart>
        <c:varyColors val="1"/>
        <c:ser>
          <c:idx val="0"/>
          <c:order val="0"/>
          <c:tx>
            <c:strRef>
              <c:f>Sheet1!$B$1</c:f>
              <c:strCache>
                <c:ptCount val="1"/>
                <c:pt idx="0">
                  <c:v>Sales</c:v>
                </c:pt>
              </c:strCache>
            </c:strRef>
          </c:tx>
          <c:spPr>
            <a:solidFill>
              <a:schemeClr val="accent4">
                <a:lumMod val="75000"/>
              </a:schemeClr>
            </a:solidFill>
            <a:ln>
              <a:noFill/>
            </a:ln>
          </c:spPr>
          <c:dPt>
            <c:idx val="0"/>
            <c:bubble3D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1-8B35-4268-A96D-65284EDA016A}"/>
              </c:ext>
            </c:extLst>
          </c:dPt>
          <c:dPt>
            <c:idx val="1"/>
            <c:bubble3D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3-8B35-4268-A96D-65284EDA016A}"/>
              </c:ext>
            </c:extLst>
          </c:dPt>
          <c:dPt>
            <c:idx val="2"/>
            <c:bubble3D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5-8B35-4268-A96D-65284EDA016A}"/>
              </c:ext>
            </c:extLst>
          </c:dPt>
          <c:dPt>
            <c:idx val="3"/>
            <c:bubble3D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7-751A-4762-96B8-19FF44F3A4F9}"/>
              </c:ext>
            </c:extLst>
          </c:dPt>
          <c:dPt>
            <c:idx val="4"/>
            <c:bubble3D val="0"/>
            <c:spPr>
              <a:solidFill>
                <a:schemeClr val="accent4">
                  <a:lumMod val="75000"/>
                </a:schemeClr>
              </a:solidFill>
              <a:ln w="19050">
                <a:noFill/>
              </a:ln>
              <a:effectLst/>
            </c:spPr>
            <c:extLst xmlns:c16r2="http://schemas.microsoft.com/office/drawing/2015/06/chart">
              <c:ext xmlns:c16="http://schemas.microsoft.com/office/drawing/2014/chart" uri="{C3380CC4-5D6E-409C-BE32-E72D297353CC}">
                <c16:uniqueId val="{00000009-751A-4762-96B8-19FF44F3A4F9}"/>
              </c:ext>
            </c:extLst>
          </c:dPt>
          <c:cat>
            <c:strRef>
              <c:f>Sheet1!$A$2:$A$6</c:f>
              <c:strCache>
                <c:ptCount val="1"/>
                <c:pt idx="0">
                  <c:v>1st Qtr</c:v>
                </c:pt>
              </c:strCache>
            </c:strRef>
          </c:cat>
          <c:val>
            <c:numRef>
              <c:f>Sheet1!$B$2:$B$6</c:f>
              <c:numCache>
                <c:formatCode>General</c:formatCode>
                <c:ptCount val="5"/>
                <c:pt idx="0">
                  <c:v>35</c:v>
                </c:pt>
              </c:numCache>
            </c:numRef>
          </c:val>
          <c:extLst xmlns:c16r2="http://schemas.microsoft.com/office/drawing/2015/06/chart">
            <c:ext xmlns:c16="http://schemas.microsoft.com/office/drawing/2014/chart" uri="{C3380CC4-5D6E-409C-BE32-E72D297353CC}">
              <c16:uniqueId val="{00000006-8B35-4268-A96D-65284EDA016A}"/>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6847623879587348E-3"/>
          <c:w val="1"/>
          <c:h val="0.93825046507694909"/>
        </c:manualLayout>
      </c:layout>
      <c:doughnutChart>
        <c:varyColors val="1"/>
        <c:ser>
          <c:idx val="0"/>
          <c:order val="0"/>
          <c:tx>
            <c:strRef>
              <c:f>Sheet1!$B$1</c:f>
              <c:strCache>
                <c:ptCount val="1"/>
                <c:pt idx="0">
                  <c:v>Sales</c:v>
                </c:pt>
              </c:strCache>
            </c:strRef>
          </c:tx>
          <c:dPt>
            <c:idx val="0"/>
            <c:bubble3D val="0"/>
            <c:spPr>
              <a:solidFill>
                <a:schemeClr val="accent1">
                  <a:tint val="54000"/>
                </a:schemeClr>
              </a:solidFill>
              <a:ln w="19050">
                <a:noFill/>
              </a:ln>
              <a:effectLst/>
            </c:spPr>
            <c:extLst xmlns:c16r2="http://schemas.microsoft.com/office/drawing/2015/06/chart">
              <c:ext xmlns:c16="http://schemas.microsoft.com/office/drawing/2014/chart" uri="{C3380CC4-5D6E-409C-BE32-E72D297353CC}">
                <c16:uniqueId val="{00000001-8B35-4268-A96D-65284EDA016A}"/>
              </c:ext>
            </c:extLst>
          </c:dPt>
          <c:dPt>
            <c:idx val="1"/>
            <c:bubble3D val="0"/>
            <c:spPr>
              <a:solidFill>
                <a:schemeClr val="accent1">
                  <a:tint val="77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8B35-4268-A96D-65284EDA016A}"/>
              </c:ext>
            </c:extLst>
          </c:dPt>
          <c:dPt>
            <c:idx val="2"/>
            <c:bubble3D val="0"/>
            <c:spPr>
              <a:solidFill>
                <a:schemeClr val="accent1"/>
              </a:solidFill>
              <a:ln w="19050">
                <a:solidFill>
                  <a:schemeClr val="lt1"/>
                </a:solidFill>
              </a:ln>
              <a:effectLst/>
            </c:spPr>
            <c:extLst xmlns:c16r2="http://schemas.microsoft.com/office/drawing/2015/06/chart">
              <c:ext xmlns:c16="http://schemas.microsoft.com/office/drawing/2014/chart" uri="{C3380CC4-5D6E-409C-BE32-E72D297353CC}">
                <c16:uniqueId val="{00000005-8B35-4268-A96D-65284EDA016A}"/>
              </c:ext>
            </c:extLst>
          </c:dPt>
          <c:dPt>
            <c:idx val="3"/>
            <c:bubble3D val="0"/>
            <c:spPr>
              <a:solidFill>
                <a:schemeClr val="accent1">
                  <a:shade val="76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751A-4762-96B8-19FF44F3A4F9}"/>
              </c:ext>
            </c:extLst>
          </c:dPt>
          <c:dPt>
            <c:idx val="4"/>
            <c:bubble3D val="0"/>
            <c:spPr>
              <a:solidFill>
                <a:schemeClr val="accent1">
                  <a:shade val="53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9-751A-4762-96B8-19FF44F3A4F9}"/>
              </c:ext>
            </c:extLst>
          </c:dPt>
          <c:cat>
            <c:strRef>
              <c:f>Sheet1!$A$2:$A$6</c:f>
              <c:strCache>
                <c:ptCount val="1"/>
                <c:pt idx="0">
                  <c:v>1st Qtr</c:v>
                </c:pt>
              </c:strCache>
            </c:strRef>
          </c:cat>
          <c:val>
            <c:numRef>
              <c:f>Sheet1!$B$2:$B$6</c:f>
              <c:numCache>
                <c:formatCode>General</c:formatCode>
                <c:ptCount val="5"/>
                <c:pt idx="0">
                  <c:v>35</c:v>
                </c:pt>
              </c:numCache>
            </c:numRef>
          </c:val>
          <c:extLst xmlns:c16r2="http://schemas.microsoft.com/office/drawing/2015/06/chart">
            <c:ext xmlns:c16="http://schemas.microsoft.com/office/drawing/2014/chart" uri="{C3380CC4-5D6E-409C-BE32-E72D297353CC}">
              <c16:uniqueId val="{00000006-8B35-4268-A96D-65284EDA016A}"/>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5.1644681210891254E-2"/>
          <c:w val="1"/>
          <c:h val="0.92977338068662274"/>
        </c:manualLayout>
      </c:layout>
      <c:doughnutChart>
        <c:varyColors val="1"/>
        <c:ser>
          <c:idx val="0"/>
          <c:order val="0"/>
          <c:tx>
            <c:strRef>
              <c:f>Sheet1!$B$1</c:f>
              <c:strCache>
                <c:ptCount val="1"/>
                <c:pt idx="0">
                  <c:v>Sales</c:v>
                </c:pt>
              </c:strCache>
            </c:strRef>
          </c:tx>
          <c:dPt>
            <c:idx val="0"/>
            <c:bubble3D val="0"/>
            <c:spPr>
              <a:solidFill>
                <a:srgbClr val="F4B183"/>
              </a:solidFill>
              <a:ln w="19050">
                <a:noFill/>
              </a:ln>
              <a:effectLst/>
            </c:spPr>
            <c:extLst xmlns:c16r2="http://schemas.microsoft.com/office/drawing/2015/06/chart">
              <c:ext xmlns:c16="http://schemas.microsoft.com/office/drawing/2014/chart" uri="{C3380CC4-5D6E-409C-BE32-E72D297353CC}">
                <c16:uniqueId val="{00000001-0503-4116-A95A-C8B61C5A4D7B}"/>
              </c:ext>
            </c:extLst>
          </c:dPt>
          <c:dPt>
            <c:idx val="1"/>
            <c:bubble3D val="0"/>
            <c:spPr>
              <a:solidFill>
                <a:srgbClr val="F4B183"/>
              </a:solidFill>
              <a:ln w="19050">
                <a:noFill/>
              </a:ln>
              <a:effectLst/>
            </c:spPr>
            <c:extLst xmlns:c16r2="http://schemas.microsoft.com/office/drawing/2015/06/chart">
              <c:ext xmlns:c16="http://schemas.microsoft.com/office/drawing/2014/chart" uri="{C3380CC4-5D6E-409C-BE32-E72D297353CC}">
                <c16:uniqueId val="{00000003-0503-4116-A95A-C8B61C5A4D7B}"/>
              </c:ext>
            </c:extLst>
          </c:dPt>
          <c:dPt>
            <c:idx val="2"/>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5-0503-4116-A95A-C8B61C5A4D7B}"/>
              </c:ext>
            </c:extLst>
          </c:dPt>
          <c:dPt>
            <c:idx val="3"/>
            <c:bubble3D val="0"/>
            <c:spPr>
              <a:solidFill>
                <a:schemeClr val="accent5">
                  <a:tint val="77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19DB-42E6-8A3F-E7494D95EAA3}"/>
              </c:ext>
            </c:extLst>
          </c:dPt>
          <c:dPt>
            <c:idx val="4"/>
            <c:bubble3D val="0"/>
            <c:spPr>
              <a:solidFill>
                <a:schemeClr val="accent5">
                  <a:tint val="54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9-19DB-42E6-8A3F-E7494D95EAA3}"/>
              </c:ext>
            </c:extLst>
          </c:dPt>
          <c:cat>
            <c:strRef>
              <c:f>Sheet1!$A$2:$A$6</c:f>
              <c:strCache>
                <c:ptCount val="3"/>
                <c:pt idx="0">
                  <c:v>1st Qtr</c:v>
                </c:pt>
                <c:pt idx="1">
                  <c:v>2nd Qtr</c:v>
                </c:pt>
                <c:pt idx="2">
                  <c:v>3rd Qtr</c:v>
                </c:pt>
              </c:strCache>
            </c:strRef>
          </c:cat>
          <c:val>
            <c:numRef>
              <c:f>Sheet1!$B$2:$B$6</c:f>
              <c:numCache>
                <c:formatCode>General</c:formatCode>
                <c:ptCount val="5"/>
                <c:pt idx="0">
                  <c:v>35</c:v>
                </c:pt>
                <c:pt idx="1">
                  <c:v>23</c:v>
                </c:pt>
                <c:pt idx="2">
                  <c:v>12</c:v>
                </c:pt>
              </c:numCache>
            </c:numRef>
          </c:val>
          <c:extLst xmlns:c16r2="http://schemas.microsoft.com/office/drawing/2015/06/chart">
            <c:ext xmlns:c16="http://schemas.microsoft.com/office/drawing/2014/chart" uri="{C3380CC4-5D6E-409C-BE32-E72D297353CC}">
              <c16:uniqueId val="{00000006-0503-4116-A95A-C8B61C5A4D7B}"/>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4722222222222178E-3"/>
          <c:y val="6.9532354531654142E-2"/>
          <c:w val="0.98500648148148151"/>
          <c:h val="0.86636571826929965"/>
        </c:manualLayout>
      </c:layout>
      <c:doughnutChart>
        <c:varyColors val="1"/>
        <c:ser>
          <c:idx val="0"/>
          <c:order val="0"/>
          <c:tx>
            <c:strRef>
              <c:f>Sheet1!$B$1</c:f>
              <c:strCache>
                <c:ptCount val="1"/>
                <c:pt idx="0">
                  <c:v>Sales</c:v>
                </c:pt>
              </c:strCache>
            </c:strRef>
          </c:tx>
          <c:spPr>
            <a:solidFill>
              <a:sysClr val="window" lastClr="FFFFFF"/>
            </a:solidFill>
            <a:ln>
              <a:noFill/>
            </a:ln>
          </c:spPr>
          <c:dPt>
            <c:idx val="0"/>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1-0503-4116-A95A-C8B61C5A4D7B}"/>
              </c:ext>
            </c:extLst>
          </c:dPt>
          <c:dPt>
            <c:idx val="1"/>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3-0503-4116-A95A-C8B61C5A4D7B}"/>
              </c:ext>
            </c:extLst>
          </c:dPt>
          <c:dPt>
            <c:idx val="2"/>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5-0503-4116-A95A-C8B61C5A4D7B}"/>
              </c:ext>
            </c:extLst>
          </c:dPt>
          <c:dPt>
            <c:idx val="3"/>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7-3544-4358-A698-FAC56A31361F}"/>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35</c:v>
                </c:pt>
                <c:pt idx="1">
                  <c:v>0</c:v>
                </c:pt>
                <c:pt idx="2">
                  <c:v>0</c:v>
                </c:pt>
                <c:pt idx="3">
                  <c:v>0</c:v>
                </c:pt>
              </c:numCache>
            </c:numRef>
          </c:val>
          <c:extLst xmlns:c16r2="http://schemas.microsoft.com/office/drawing/2015/06/chart">
            <c:ext xmlns:c16="http://schemas.microsoft.com/office/drawing/2014/chart" uri="{C3380CC4-5D6E-409C-BE32-E72D297353CC}">
              <c16:uniqueId val="{00000006-0503-4116-A95A-C8B61C5A4D7B}"/>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4675925925925928E-2"/>
          <c:y val="3.2427233089296501E-2"/>
          <c:w val="0.93532407407407403"/>
          <c:h val="0.90310914317523105"/>
        </c:manualLayout>
      </c:layout>
      <c:doughnutChart>
        <c:varyColors val="1"/>
        <c:ser>
          <c:idx val="0"/>
          <c:order val="0"/>
          <c:tx>
            <c:strRef>
              <c:f>Sheet1!$B$1</c:f>
              <c:strCache>
                <c:ptCount val="1"/>
                <c:pt idx="0">
                  <c:v>Sales</c:v>
                </c:pt>
              </c:strCache>
            </c:strRef>
          </c:tx>
          <c:spPr>
            <a:solidFill>
              <a:sysClr val="window" lastClr="FFFFFF"/>
            </a:solidFill>
            <a:ln>
              <a:noFill/>
            </a:ln>
          </c:spPr>
          <c:dPt>
            <c:idx val="0"/>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1-8B35-4268-A96D-65284EDA016A}"/>
              </c:ext>
            </c:extLst>
          </c:dPt>
          <c:dPt>
            <c:idx val="1"/>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3-8B35-4268-A96D-65284EDA016A}"/>
              </c:ext>
            </c:extLst>
          </c:dPt>
          <c:dPt>
            <c:idx val="2"/>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5-8B35-4268-A96D-65284EDA016A}"/>
              </c:ext>
            </c:extLst>
          </c:dPt>
          <c:dPt>
            <c:idx val="3"/>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7-1BE8-45B7-BFF2-1F66DC8F416F}"/>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0</c:v>
                </c:pt>
                <c:pt idx="1">
                  <c:v>0</c:v>
                </c:pt>
                <c:pt idx="2">
                  <c:v>0</c:v>
                </c:pt>
                <c:pt idx="3">
                  <c:v>17</c:v>
                </c:pt>
              </c:numCache>
            </c:numRef>
          </c:val>
          <c:extLst xmlns:c16r2="http://schemas.microsoft.com/office/drawing/2015/06/chart">
            <c:ext xmlns:c16="http://schemas.microsoft.com/office/drawing/2014/chart" uri="{C3380CC4-5D6E-409C-BE32-E72D297353CC}">
              <c16:uniqueId val="{00000006-8B35-4268-A96D-65284EDA016A}"/>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3.242711897781702E-2"/>
          <c:w val="0.99974242967816151"/>
          <c:h val="0.96757288102218297"/>
        </c:manualLayout>
      </c:layout>
      <c:doughnutChart>
        <c:varyColors val="1"/>
        <c:ser>
          <c:idx val="0"/>
          <c:order val="0"/>
          <c:tx>
            <c:strRef>
              <c:f>Sheet1!$B$1</c:f>
              <c:strCache>
                <c:ptCount val="1"/>
                <c:pt idx="0">
                  <c:v>Sales</c:v>
                </c:pt>
              </c:strCache>
            </c:strRef>
          </c:tx>
          <c:spPr>
            <a:ln>
              <a:noFill/>
            </a:ln>
          </c:spPr>
          <c:dPt>
            <c:idx val="0"/>
            <c:bubble3D val="0"/>
            <c:spPr>
              <a:solidFill>
                <a:sysClr val="window" lastClr="FFFFFF"/>
              </a:solidFill>
              <a:ln w="19050">
                <a:noFill/>
              </a:ln>
              <a:effectLst/>
            </c:spPr>
            <c:extLst xmlns:c16r2="http://schemas.microsoft.com/office/drawing/2015/06/chart">
              <c:ext xmlns:c16="http://schemas.microsoft.com/office/drawing/2014/chart" uri="{C3380CC4-5D6E-409C-BE32-E72D297353CC}">
                <c16:uniqueId val="{00000001-8B35-4268-A96D-65284EDA016A}"/>
              </c:ext>
            </c:extLst>
          </c:dPt>
          <c:dPt>
            <c:idx val="1"/>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3-8B35-4268-A96D-65284EDA016A}"/>
              </c:ext>
            </c:extLst>
          </c:dPt>
          <c:dPt>
            <c:idx val="2"/>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5-8B35-4268-A96D-65284EDA016A}"/>
              </c:ext>
            </c:extLst>
          </c:dPt>
          <c:dPt>
            <c:idx val="3"/>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7-1BE8-45B7-BFF2-1F66DC8F416F}"/>
              </c:ext>
            </c:extLst>
          </c:dPt>
          <c:dPt>
            <c:idx val="4"/>
            <c:bubble3D val="0"/>
            <c:spPr>
              <a:solidFill>
                <a:srgbClr val="E7E6E6">
                  <a:lumMod val="75000"/>
                </a:srgbClr>
              </a:solidFill>
              <a:ln w="19050">
                <a:noFill/>
              </a:ln>
              <a:effectLst/>
            </c:spPr>
            <c:extLst xmlns:c16r2="http://schemas.microsoft.com/office/drawing/2015/06/chart">
              <c:ext xmlns:c16="http://schemas.microsoft.com/office/drawing/2014/chart" uri="{C3380CC4-5D6E-409C-BE32-E72D297353CC}">
                <c16:uniqueId val="{00000009-1BE8-45B7-BFF2-1F66DC8F416F}"/>
              </c:ext>
            </c:extLst>
          </c:dPt>
          <c:cat>
            <c:strRef>
              <c:f>Sheet1!$A$2:$A$6</c:f>
              <c:strCache>
                <c:ptCount val="1"/>
                <c:pt idx="0">
                  <c:v>1st Qtr</c:v>
                </c:pt>
              </c:strCache>
            </c:strRef>
          </c:cat>
          <c:val>
            <c:numRef>
              <c:f>Sheet1!$B$2:$B$6</c:f>
              <c:numCache>
                <c:formatCode>General</c:formatCode>
                <c:ptCount val="5"/>
                <c:pt idx="0">
                  <c:v>35</c:v>
                </c:pt>
              </c:numCache>
            </c:numRef>
          </c:val>
          <c:extLst xmlns:c16r2="http://schemas.microsoft.com/office/drawing/2015/06/chart">
            <c:ext xmlns:c16="http://schemas.microsoft.com/office/drawing/2014/chart" uri="{C3380CC4-5D6E-409C-BE32-E72D297353CC}">
              <c16:uniqueId val="{00000006-8B35-4268-A96D-65284EDA016A}"/>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5.9698968374767458E-2"/>
          <c:w val="0.98824074074074075"/>
          <c:h val="0.90250295958058535"/>
        </c:manualLayout>
      </c:layout>
      <c:doughnutChart>
        <c:varyColors val="1"/>
        <c:ser>
          <c:idx val="0"/>
          <c:order val="0"/>
          <c:tx>
            <c:strRef>
              <c:f>Sheet1!$B$1</c:f>
              <c:strCache>
                <c:ptCount val="1"/>
                <c:pt idx="0">
                  <c:v>Sales</c:v>
                </c:pt>
              </c:strCache>
            </c:strRef>
          </c:tx>
          <c:spPr>
            <a:ln>
              <a:noFill/>
            </a:ln>
          </c:spPr>
          <c:dPt>
            <c:idx val="0"/>
            <c:bubble3D val="0"/>
            <c:spPr>
              <a:solidFill>
                <a:schemeClr val="accent2">
                  <a:shade val="53000"/>
                </a:schemeClr>
              </a:solidFill>
              <a:ln w="19050">
                <a:noFill/>
              </a:ln>
              <a:effectLst/>
            </c:spPr>
            <c:extLst xmlns:c16r2="http://schemas.microsoft.com/office/drawing/2015/06/chart">
              <c:ext xmlns:c16="http://schemas.microsoft.com/office/drawing/2014/chart" uri="{C3380CC4-5D6E-409C-BE32-E72D297353CC}">
                <c16:uniqueId val="{00000001-0503-4116-A95A-C8B61C5A4D7B}"/>
              </c:ext>
            </c:extLst>
          </c:dPt>
          <c:dPt>
            <c:idx val="1"/>
            <c:bubble3D val="0"/>
            <c:spPr>
              <a:solidFill>
                <a:schemeClr val="accent2">
                  <a:shade val="76000"/>
                </a:schemeClr>
              </a:solidFill>
              <a:ln w="19050">
                <a:noFill/>
              </a:ln>
              <a:effectLst/>
            </c:spPr>
            <c:extLst xmlns:c16r2="http://schemas.microsoft.com/office/drawing/2015/06/chart">
              <c:ext xmlns:c16="http://schemas.microsoft.com/office/drawing/2014/chart" uri="{C3380CC4-5D6E-409C-BE32-E72D297353CC}">
                <c16:uniqueId val="{00000003-0503-4116-A95A-C8B61C5A4D7B}"/>
              </c:ext>
            </c:extLst>
          </c:dPt>
          <c:dPt>
            <c:idx val="2"/>
            <c:bubble3D val="0"/>
            <c:spPr>
              <a:solidFill>
                <a:schemeClr val="accent2"/>
              </a:solidFill>
              <a:ln w="19050">
                <a:noFill/>
              </a:ln>
              <a:effectLst/>
            </c:spPr>
            <c:extLst xmlns:c16r2="http://schemas.microsoft.com/office/drawing/2015/06/chart">
              <c:ext xmlns:c16="http://schemas.microsoft.com/office/drawing/2014/chart" uri="{C3380CC4-5D6E-409C-BE32-E72D297353CC}">
                <c16:uniqueId val="{00000005-0503-4116-A95A-C8B61C5A4D7B}"/>
              </c:ext>
            </c:extLst>
          </c:dPt>
          <c:dPt>
            <c:idx val="3"/>
            <c:bubble3D val="0"/>
            <c:spPr>
              <a:solidFill>
                <a:schemeClr val="accent2">
                  <a:tint val="77000"/>
                </a:schemeClr>
              </a:solidFill>
              <a:ln w="19050">
                <a:noFill/>
              </a:ln>
              <a:effectLst/>
            </c:spPr>
            <c:extLst xmlns:c16r2="http://schemas.microsoft.com/office/drawing/2015/06/chart">
              <c:ext xmlns:c16="http://schemas.microsoft.com/office/drawing/2014/chart" uri="{C3380CC4-5D6E-409C-BE32-E72D297353CC}">
                <c16:uniqueId val="{00000007-9AAE-4A98-BF96-9C64517B3217}"/>
              </c:ext>
            </c:extLst>
          </c:dPt>
          <c:dPt>
            <c:idx val="4"/>
            <c:bubble3D val="0"/>
            <c:spPr>
              <a:solidFill>
                <a:schemeClr val="accent2">
                  <a:tint val="54000"/>
                </a:schemeClr>
              </a:solidFill>
              <a:ln w="19050">
                <a:noFill/>
              </a:ln>
              <a:effectLst/>
            </c:spPr>
            <c:extLst xmlns:c16r2="http://schemas.microsoft.com/office/drawing/2015/06/chart">
              <c:ext xmlns:c16="http://schemas.microsoft.com/office/drawing/2014/chart" uri="{C3380CC4-5D6E-409C-BE32-E72D297353CC}">
                <c16:uniqueId val="{00000009-9AAE-4A98-BF96-9C64517B3217}"/>
              </c:ext>
            </c:extLst>
          </c:dPt>
          <c:cat>
            <c:strRef>
              <c:f>Sheet1!$A$2:$A$6</c:f>
              <c:strCache>
                <c:ptCount val="1"/>
                <c:pt idx="0">
                  <c:v>1st Qtr</c:v>
                </c:pt>
              </c:strCache>
            </c:strRef>
          </c:cat>
          <c:val>
            <c:numRef>
              <c:f>Sheet1!$B$2:$B$6</c:f>
              <c:numCache>
                <c:formatCode>General</c:formatCode>
                <c:ptCount val="5"/>
                <c:pt idx="0">
                  <c:v>100</c:v>
                </c:pt>
              </c:numCache>
            </c:numRef>
          </c:val>
          <c:extLst xmlns:c16r2="http://schemas.microsoft.com/office/drawing/2015/06/chart">
            <c:ext xmlns:c16="http://schemas.microsoft.com/office/drawing/2014/chart" uri="{C3380CC4-5D6E-409C-BE32-E72D297353CC}">
              <c16:uniqueId val="{00000006-0503-4116-A95A-C8B61C5A4D7B}"/>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6847623879587348E-3"/>
          <c:w val="1"/>
          <c:h val="0.93825046507694909"/>
        </c:manualLayout>
      </c:layout>
      <c:doughnutChart>
        <c:varyColors val="1"/>
        <c:ser>
          <c:idx val="0"/>
          <c:order val="0"/>
          <c:tx>
            <c:strRef>
              <c:f>Sheet1!$B$1</c:f>
              <c:strCache>
                <c:ptCount val="1"/>
                <c:pt idx="0">
                  <c:v>Sales</c:v>
                </c:pt>
              </c:strCache>
            </c:strRef>
          </c:tx>
          <c:spPr>
            <a:solidFill>
              <a:schemeClr val="tx2">
                <a:lumMod val="75000"/>
              </a:schemeClr>
            </a:solidFill>
            <a:ln>
              <a:noFill/>
            </a:ln>
          </c:spPr>
          <c:dPt>
            <c:idx val="0"/>
            <c:bubble3D val="0"/>
            <c:spPr>
              <a:solidFill>
                <a:schemeClr val="tx2">
                  <a:lumMod val="75000"/>
                </a:schemeClr>
              </a:solidFill>
              <a:ln w="19050">
                <a:noFill/>
              </a:ln>
              <a:effectLst/>
            </c:spPr>
            <c:extLst xmlns:c16r2="http://schemas.microsoft.com/office/drawing/2015/06/chart">
              <c:ext xmlns:c16="http://schemas.microsoft.com/office/drawing/2014/chart" uri="{C3380CC4-5D6E-409C-BE32-E72D297353CC}">
                <c16:uniqueId val="{00000001-8B35-4268-A96D-65284EDA016A}"/>
              </c:ext>
            </c:extLst>
          </c:dPt>
          <c:dPt>
            <c:idx val="1"/>
            <c:bubble3D val="0"/>
            <c:spPr>
              <a:solidFill>
                <a:schemeClr val="tx2">
                  <a:lumMod val="75000"/>
                </a:schemeClr>
              </a:solidFill>
              <a:ln w="19050">
                <a:noFill/>
              </a:ln>
              <a:effectLst/>
            </c:spPr>
            <c:extLst xmlns:c16r2="http://schemas.microsoft.com/office/drawing/2015/06/chart">
              <c:ext xmlns:c16="http://schemas.microsoft.com/office/drawing/2014/chart" uri="{C3380CC4-5D6E-409C-BE32-E72D297353CC}">
                <c16:uniqueId val="{00000003-8B35-4268-A96D-65284EDA016A}"/>
              </c:ext>
            </c:extLst>
          </c:dPt>
          <c:dPt>
            <c:idx val="2"/>
            <c:bubble3D val="0"/>
            <c:spPr>
              <a:solidFill>
                <a:schemeClr val="tx2">
                  <a:lumMod val="75000"/>
                </a:schemeClr>
              </a:solidFill>
              <a:ln w="19050">
                <a:noFill/>
              </a:ln>
              <a:effectLst/>
            </c:spPr>
            <c:extLst xmlns:c16r2="http://schemas.microsoft.com/office/drawing/2015/06/chart">
              <c:ext xmlns:c16="http://schemas.microsoft.com/office/drawing/2014/chart" uri="{C3380CC4-5D6E-409C-BE32-E72D297353CC}">
                <c16:uniqueId val="{00000005-8B35-4268-A96D-65284EDA016A}"/>
              </c:ext>
            </c:extLst>
          </c:dPt>
          <c:dPt>
            <c:idx val="3"/>
            <c:bubble3D val="0"/>
            <c:spPr>
              <a:solidFill>
                <a:schemeClr val="tx2">
                  <a:lumMod val="75000"/>
                </a:schemeClr>
              </a:solidFill>
              <a:ln w="19050">
                <a:noFill/>
              </a:ln>
              <a:effectLst/>
            </c:spPr>
            <c:extLst xmlns:c16r2="http://schemas.microsoft.com/office/drawing/2015/06/chart">
              <c:ext xmlns:c16="http://schemas.microsoft.com/office/drawing/2014/chart" uri="{C3380CC4-5D6E-409C-BE32-E72D297353CC}">
                <c16:uniqueId val="{00000007-751A-4762-96B8-19FF44F3A4F9}"/>
              </c:ext>
            </c:extLst>
          </c:dPt>
          <c:dPt>
            <c:idx val="4"/>
            <c:bubble3D val="0"/>
            <c:spPr>
              <a:solidFill>
                <a:schemeClr val="tx2">
                  <a:lumMod val="75000"/>
                </a:schemeClr>
              </a:solidFill>
              <a:ln w="19050">
                <a:noFill/>
              </a:ln>
              <a:effectLst/>
            </c:spPr>
            <c:extLst xmlns:c16r2="http://schemas.microsoft.com/office/drawing/2015/06/chart">
              <c:ext xmlns:c16="http://schemas.microsoft.com/office/drawing/2014/chart" uri="{C3380CC4-5D6E-409C-BE32-E72D297353CC}">
                <c16:uniqueId val="{00000009-751A-4762-96B8-19FF44F3A4F9}"/>
              </c:ext>
            </c:extLst>
          </c:dPt>
          <c:cat>
            <c:strRef>
              <c:f>Sheet1!$A$2:$A$6</c:f>
              <c:strCache>
                <c:ptCount val="1"/>
                <c:pt idx="0">
                  <c:v>1st Qtr</c:v>
                </c:pt>
              </c:strCache>
            </c:strRef>
          </c:cat>
          <c:val>
            <c:numRef>
              <c:f>Sheet1!$B$2:$B$6</c:f>
              <c:numCache>
                <c:formatCode>General</c:formatCode>
                <c:ptCount val="5"/>
                <c:pt idx="0">
                  <c:v>35</c:v>
                </c:pt>
              </c:numCache>
            </c:numRef>
          </c:val>
          <c:extLst xmlns:c16r2="http://schemas.microsoft.com/office/drawing/2015/06/chart">
            <c:ext xmlns:c16="http://schemas.microsoft.com/office/drawing/2014/chart" uri="{C3380CC4-5D6E-409C-BE32-E72D297353CC}">
              <c16:uniqueId val="{00000006-8B35-4268-A96D-65284EDA016A}"/>
            </c:ext>
          </c:extLst>
        </c:ser>
        <c:dLbls>
          <c:showLegendKey val="0"/>
          <c:showVal val="0"/>
          <c:showCatName val="0"/>
          <c:showSerName val="0"/>
          <c:showPercent val="0"/>
          <c:showBubbleSize val="0"/>
          <c:showLeaderLines val="1"/>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8.4722222222222178E-3"/>
          <c:y val="6.9532354531654142E-2"/>
          <c:w val="0.98500648148148151"/>
          <c:h val="0.86636571826929965"/>
        </c:manualLayout>
      </c:layout>
      <c:doughnutChart>
        <c:varyColors val="1"/>
        <c:dLbls>
          <c:showLegendKey val="0"/>
          <c:showVal val="0"/>
          <c:showCatName val="0"/>
          <c:showSerName val="0"/>
          <c:showPercent val="0"/>
          <c:showBubbleSize val="0"/>
          <c:showLeaderLines val="0"/>
        </c:dLbls>
        <c:firstSliceAng val="0"/>
        <c:holeSize val="54"/>
      </c:doughnut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withinLinearReversed" id="21">
  <a:schemeClr val="accent1"/>
</cs:colorStyle>
</file>

<file path=ppt/charts/colors2.xml><?xml version="1.0" encoding="utf-8"?>
<cs:colorStyle xmlns:cs="http://schemas.microsoft.com/office/drawing/2012/chartStyle" xmlns:a="http://schemas.openxmlformats.org/drawingml/2006/main" meth="withinLinearReversed" id="21">
  <a:schemeClr val="accent1"/>
</cs:colorStyle>
</file>

<file path=ppt/charts/colors3.xml><?xml version="1.0" encoding="utf-8"?>
<cs:colorStyle xmlns:cs="http://schemas.microsoft.com/office/drawing/2012/chartStyle" xmlns:a="http://schemas.openxmlformats.org/drawingml/2006/main" meth="withinLinear" id="18">
  <a:schemeClr val="accent5"/>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withinLinear" id="15">
  <a:schemeClr val="accent2"/>
</cs:colorStyle>
</file>

<file path=ppt/charts/colors8.xml><?xml version="1.0" encoding="utf-8"?>
<cs:colorStyle xmlns:cs="http://schemas.microsoft.com/office/drawing/2012/chartStyle" xmlns:a="http://schemas.openxmlformats.org/drawingml/2006/main" meth="withinLinearReversed" id="21">
  <a:schemeClr val="accent1"/>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0.24973</cdr:x>
      <cdr:y>0.26529</cdr:y>
    </cdr:from>
    <cdr:to>
      <cdr:x>0.7514</cdr:x>
      <cdr:y>0.67367</cdr:y>
    </cdr:to>
    <cdr:sp macro="" textlink="">
      <cdr:nvSpPr>
        <cdr:cNvPr id="2" name="Oval 1"/>
        <cdr:cNvSpPr/>
      </cdr:nvSpPr>
      <cdr:spPr>
        <a:xfrm xmlns:a="http://schemas.openxmlformats.org/drawingml/2006/main">
          <a:off x="449515" y="627457"/>
          <a:ext cx="903001" cy="965908"/>
        </a:xfrm>
        <a:prstGeom xmlns:a="http://schemas.openxmlformats.org/drawingml/2006/main" prst="ellipse">
          <a:avLst/>
        </a:prstGeom>
        <a:gradFill xmlns:a="http://schemas.openxmlformats.org/drawingml/2006/main" flip="none" rotWithShape="1">
          <a:gsLst>
            <a:gs pos="52000">
              <a:srgbClr val="8D5632">
                <a:lumMod val="99000"/>
                <a:lumOff val="1000"/>
              </a:srgbClr>
            </a:gs>
            <a:gs pos="0">
              <a:srgbClr val="FC7B01"/>
            </a:gs>
            <a:gs pos="100000">
              <a:srgbClr val="1D3164"/>
            </a:gs>
          </a:gsLst>
          <a:path path="circle">
            <a:fillToRect l="100000" t="100000"/>
          </a:path>
          <a:tileRect r="-100000" b="-100000"/>
        </a:gradFill>
        <a:ln xmlns:a="http://schemas.openxmlformats.org/drawingml/2006/main" w="12700" cap="flat" cmpd="sng" algn="ctr">
          <a:noFill/>
          <a:prstDash val="solid"/>
          <a:miter lim="800000"/>
        </a:ln>
        <a:effectLst xmlns:a="http://schemas.openxmlformats.org/drawingml/2006/main">
          <a:outerShdw blurRad="50800" dist="38100" dir="5400000" algn="t" rotWithShape="0">
            <a:prstClr val="black">
              <a:alpha val="20000"/>
            </a:prstClr>
          </a:outerShdw>
        </a:effectLst>
      </cdr:spPr>
      <cdr:txBody>
        <a:bodyPr xmlns:a="http://schemas.openxmlformats.org/drawingml/2006/main" rtlCol="0" anchor="ct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prstClr val="white"/>
            </a:solidFill>
            <a:effectLst/>
            <a:uLnTx/>
            <a:uFillTx/>
            <a:latin typeface="Segoe UI Semilight"/>
          </a:endParaRPr>
        </a:p>
      </cdr:txBody>
    </cdr:sp>
  </cdr:relSizeAnchor>
  <cdr:relSizeAnchor xmlns:cdr="http://schemas.openxmlformats.org/drawingml/2006/chartDrawing">
    <cdr:from>
      <cdr:x>0.25716</cdr:x>
      <cdr:y>0.36695</cdr:y>
    </cdr:from>
    <cdr:to>
      <cdr:x>0.76825</cdr:x>
      <cdr:y>0.53611</cdr:y>
    </cdr:to>
    <cdr:sp macro="" textlink="">
      <cdr:nvSpPr>
        <cdr:cNvPr id="3" name="TextBox 60"/>
        <cdr:cNvSpPr txBox="1"/>
      </cdr:nvSpPr>
      <cdr:spPr>
        <a:xfrm xmlns:a="http://schemas.openxmlformats.org/drawingml/2006/main">
          <a:off x="462896" y="867904"/>
          <a:ext cx="919960" cy="4001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a:r>
            <a:rPr lang="en-ZA" sz="2000" dirty="0" smtClean="0">
              <a:solidFill>
                <a:schemeClr val="bg1"/>
              </a:solidFill>
            </a:rPr>
            <a:t>WS 2.3</a:t>
          </a:r>
          <a:endParaRPr lang="en-ZA" sz="2000" dirty="0">
            <a:solidFill>
              <a:schemeClr val="bg1"/>
            </a:solidFil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240750CF-E4D2-4887-84C4-925553E70E67}" type="datetimeFigureOut">
              <a:rPr lang="en-ZA" smtClean="0"/>
              <a:t>2020/11/19</a:t>
            </a:fld>
            <a:endParaRPr lang="en-ZA"/>
          </a:p>
        </p:txBody>
      </p:sp>
      <p:sp>
        <p:nvSpPr>
          <p:cNvPr id="4" name="Slide Image Placeholder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016EBC56-559E-4B59-A3CC-1994CDE94FAD}" type="slidenum">
              <a:rPr lang="en-ZA" smtClean="0"/>
              <a:t>‹#›</a:t>
            </a:fld>
            <a:endParaRPr lang="en-ZA"/>
          </a:p>
        </p:txBody>
      </p:sp>
    </p:spTree>
    <p:extLst>
      <p:ext uri="{BB962C8B-B14F-4D97-AF65-F5344CB8AC3E}">
        <p14:creationId xmlns:p14="http://schemas.microsoft.com/office/powerpoint/2010/main" val="759894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ZA" sz="1200" b="0" i="0" u="none" strike="noStrike" dirty="0" smtClean="0">
              <a:effectLst/>
              <a:latin typeface="Arial" panose="020B0604020202020204" pitchFamily="34" charset="0"/>
            </a:endParaRPr>
          </a:p>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5749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smtClean="0"/>
              <a:t>Not for</a:t>
            </a:r>
            <a:r>
              <a:rPr lang="en-US" baseline="0" dirty="0" smtClean="0"/>
              <a:t> presentation purposes</a:t>
            </a:r>
          </a:p>
          <a:p>
            <a:pPr marL="0" lvl="0" indent="0" algn="l" rtl="0">
              <a:spcBef>
                <a:spcPts val="0"/>
              </a:spcBef>
              <a:spcAft>
                <a:spcPts val="0"/>
              </a:spcAft>
              <a:buNone/>
            </a:pPr>
            <a:r>
              <a:rPr lang="en-US" sz="1200" dirty="0" smtClean="0"/>
              <a:t>This is important background information that will guide</a:t>
            </a:r>
            <a:r>
              <a:rPr lang="en-US" sz="1200" baseline="0" dirty="0" smtClean="0"/>
              <a:t> managers on what the content is focusing on </a:t>
            </a:r>
            <a:r>
              <a:rPr lang="en-US" sz="1200" dirty="0" smtClean="0"/>
              <a:t> </a:t>
            </a: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949349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016EBC56-559E-4B59-A3CC-1994CDE94FAD}" type="slidenum">
              <a:rPr lang="en-ZA" smtClean="0">
                <a:solidFill>
                  <a:prstClr val="black"/>
                </a:solidFill>
              </a:rPr>
              <a:pPr/>
              <a:t>14</a:t>
            </a:fld>
            <a:endParaRPr lang="en-ZA">
              <a:solidFill>
                <a:prstClr val="black"/>
              </a:solidFill>
            </a:endParaRPr>
          </a:p>
        </p:txBody>
      </p:sp>
    </p:spTree>
    <p:extLst>
      <p:ext uri="{BB962C8B-B14F-4D97-AF65-F5344CB8AC3E}">
        <p14:creationId xmlns:p14="http://schemas.microsoft.com/office/powerpoint/2010/main" val="3316766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016EBC56-559E-4B59-A3CC-1994CDE94FAD}" type="slidenum">
              <a:rPr lang="en-ZA" smtClean="0"/>
              <a:t>15</a:t>
            </a:fld>
            <a:endParaRPr lang="en-ZA"/>
          </a:p>
        </p:txBody>
      </p:sp>
    </p:spTree>
    <p:extLst>
      <p:ext uri="{BB962C8B-B14F-4D97-AF65-F5344CB8AC3E}">
        <p14:creationId xmlns:p14="http://schemas.microsoft.com/office/powerpoint/2010/main" val="2514979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86CDBC-8E74-4D41-8FD1-7E7D44F4E0DA}" type="slidenum">
              <a:rPr lang="en-US" smtClean="0">
                <a:solidFill>
                  <a:prstClr val="black"/>
                </a:solidFill>
              </a:rPr>
              <a:pPr/>
              <a:t>17</a:t>
            </a:fld>
            <a:endParaRPr lang="en-US">
              <a:solidFill>
                <a:prstClr val="black"/>
              </a:solidFill>
            </a:endParaRPr>
          </a:p>
        </p:txBody>
      </p:sp>
    </p:spTree>
    <p:extLst>
      <p:ext uri="{BB962C8B-B14F-4D97-AF65-F5344CB8AC3E}">
        <p14:creationId xmlns:p14="http://schemas.microsoft.com/office/powerpoint/2010/main" val="1930343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016EBC56-559E-4B59-A3CC-1994CDE94FAD}" type="slidenum">
              <a:rPr lang="en-ZA" smtClean="0">
                <a:solidFill>
                  <a:prstClr val="black"/>
                </a:solidFill>
              </a:rPr>
              <a:pPr/>
              <a:t>25</a:t>
            </a:fld>
            <a:endParaRPr lang="en-ZA">
              <a:solidFill>
                <a:prstClr val="black"/>
              </a:solidFill>
            </a:endParaRPr>
          </a:p>
        </p:txBody>
      </p:sp>
    </p:spTree>
    <p:extLst>
      <p:ext uri="{BB962C8B-B14F-4D97-AF65-F5344CB8AC3E}">
        <p14:creationId xmlns:p14="http://schemas.microsoft.com/office/powerpoint/2010/main" val="27265906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86CDBC-8E74-4D41-8FD1-7E7D44F4E0DA}" type="slidenum">
              <a:rPr lang="en-US" smtClean="0">
                <a:solidFill>
                  <a:prstClr val="black"/>
                </a:solidFill>
              </a:rPr>
              <a:pPr/>
              <a:t>27</a:t>
            </a:fld>
            <a:endParaRPr lang="en-US">
              <a:solidFill>
                <a:prstClr val="black"/>
              </a:solidFill>
            </a:endParaRPr>
          </a:p>
        </p:txBody>
      </p:sp>
    </p:spTree>
    <p:extLst>
      <p:ext uri="{BB962C8B-B14F-4D97-AF65-F5344CB8AC3E}">
        <p14:creationId xmlns:p14="http://schemas.microsoft.com/office/powerpoint/2010/main" val="7416953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016EBC56-559E-4B59-A3CC-1994CDE94FAD}" type="slidenum">
              <a:rPr lang="en-ZA" smtClean="0">
                <a:solidFill>
                  <a:prstClr val="black"/>
                </a:solidFill>
              </a:rPr>
              <a:pPr/>
              <a:t>32</a:t>
            </a:fld>
            <a:endParaRPr lang="en-ZA">
              <a:solidFill>
                <a:prstClr val="black"/>
              </a:solidFill>
            </a:endParaRPr>
          </a:p>
        </p:txBody>
      </p:sp>
    </p:spTree>
    <p:extLst>
      <p:ext uri="{BB962C8B-B14F-4D97-AF65-F5344CB8AC3E}">
        <p14:creationId xmlns:p14="http://schemas.microsoft.com/office/powerpoint/2010/main" val="30911920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86CDBC-8E74-4D41-8FD1-7E7D44F4E0DA}" type="slidenum">
              <a:rPr lang="en-US" smtClean="0">
                <a:solidFill>
                  <a:prstClr val="black"/>
                </a:solidFill>
              </a:rPr>
              <a:pPr/>
              <a:t>34</a:t>
            </a:fld>
            <a:endParaRPr lang="en-US">
              <a:solidFill>
                <a:prstClr val="black"/>
              </a:solidFill>
            </a:endParaRPr>
          </a:p>
        </p:txBody>
      </p:sp>
    </p:spTree>
    <p:extLst>
      <p:ext uri="{BB962C8B-B14F-4D97-AF65-F5344CB8AC3E}">
        <p14:creationId xmlns:p14="http://schemas.microsoft.com/office/powerpoint/2010/main" val="264521981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964876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3230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95609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92603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513976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016EBC56-559E-4B59-A3CC-1994CDE94FAD}" type="slidenum">
              <a:rPr lang="en-ZA" smtClean="0">
                <a:solidFill>
                  <a:prstClr val="black"/>
                </a:solidFill>
              </a:rPr>
              <a:pPr/>
              <a:t>6</a:t>
            </a:fld>
            <a:endParaRPr lang="en-ZA">
              <a:solidFill>
                <a:prstClr val="black"/>
              </a:solidFill>
            </a:endParaRPr>
          </a:p>
        </p:txBody>
      </p:sp>
    </p:spTree>
    <p:extLst>
      <p:ext uri="{BB962C8B-B14F-4D97-AF65-F5344CB8AC3E}">
        <p14:creationId xmlns:p14="http://schemas.microsoft.com/office/powerpoint/2010/main" val="1483667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32902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330233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86CDBC-8E74-4D41-8FD1-7E7D44F4E0DA}"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2972705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3:notes"/>
          <p:cNvSpPr txBox="1">
            <a:spLocks noGrp="1"/>
          </p:cNvSpPr>
          <p:nvPr>
            <p:ph type="body" idx="1"/>
          </p:nvPr>
        </p:nvSpPr>
        <p:spPr>
          <a:xfrm>
            <a:off x="983933" y="3505258"/>
            <a:ext cx="7871456" cy="3320771"/>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97" name="Google Shape;97;p3:notes"/>
          <p:cNvSpPr>
            <a:spLocks noGrp="1" noRot="1" noChangeAspect="1"/>
          </p:cNvSpPr>
          <p:nvPr>
            <p:ph type="sldImg" idx="2"/>
          </p:nvPr>
        </p:nvSpPr>
        <p:spPr>
          <a:xfrm>
            <a:off x="2459038" y="552450"/>
            <a:ext cx="4921250" cy="27686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33157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8750202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4186816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8952670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ZA"/>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3374019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
        <p:nvSpPr>
          <p:cNvPr id="7" name="Rectangle 6">
            <a:extLst>
              <a:ext uri="{FF2B5EF4-FFF2-40B4-BE49-F238E27FC236}">
                <a16:creationId xmlns="" xmlns:a16="http://schemas.microsoft.com/office/drawing/2014/main" id="{3479D463-626D-4D34-B749-7F089E12D7CA}"/>
              </a:ext>
            </a:extLst>
          </p:cNvPr>
          <p:cNvSpPr/>
          <p:nvPr userDrawn="1"/>
        </p:nvSpPr>
        <p:spPr>
          <a:xfrm>
            <a:off x="11202988" y="6438640"/>
            <a:ext cx="455612" cy="419360"/>
          </a:xfrm>
          <a:prstGeom prst="rect">
            <a:avLst/>
          </a:prstGeom>
          <a:solidFill>
            <a:srgbClr val="548235"/>
          </a:solidFill>
          <a:ln w="12700" cap="flat" cmpd="sng" algn="ctr">
            <a:noFill/>
            <a:prstDash val="solid"/>
            <a:miter lim="800000"/>
          </a:ln>
          <a:effectLst/>
        </p:spPr>
        <p:txBody>
          <a:bodyPr rtlCol="0" anchor="ctr"/>
          <a:lstStyle/>
          <a:p>
            <a:pPr algn="ctr">
              <a:defRPr/>
            </a:pPr>
            <a:fld id="{516E4415-7190-4740-A70C-FF2C4EC25AE3}" type="slidenum">
              <a:rPr lang="en-ID" sz="1600" kern="0">
                <a:solidFill>
                  <a:srgbClr val="FFFFFF"/>
                </a:solidFill>
                <a:latin typeface="Segoe UI Light"/>
              </a:rPr>
              <a:pPr algn="ctr">
                <a:defRPr/>
              </a:pPr>
              <a:t>‹#›</a:t>
            </a:fld>
            <a:endParaRPr lang="en-ID" sz="1600" kern="0" dirty="0">
              <a:solidFill>
                <a:srgbClr val="FFFFFF"/>
              </a:solidFill>
              <a:latin typeface="Segoe UI Light"/>
            </a:endParaRPr>
          </a:p>
        </p:txBody>
      </p:sp>
      <p:sp>
        <p:nvSpPr>
          <p:cNvPr id="8" name="TextBox 7">
            <a:extLst>
              <a:ext uri="{FF2B5EF4-FFF2-40B4-BE49-F238E27FC236}">
                <a16:creationId xmlns="" xmlns:a16="http://schemas.microsoft.com/office/drawing/2014/main" id="{EFDD757A-A93F-4A87-AABA-56DAE452BE14}"/>
              </a:ext>
            </a:extLst>
          </p:cNvPr>
          <p:cNvSpPr txBox="1"/>
          <p:nvPr userDrawn="1"/>
        </p:nvSpPr>
        <p:spPr>
          <a:xfrm>
            <a:off x="9277165" y="6561787"/>
            <a:ext cx="1726816" cy="123111"/>
          </a:xfrm>
          <a:prstGeom prst="rect">
            <a:avLst/>
          </a:prstGeom>
          <a:noFill/>
        </p:spPr>
        <p:txBody>
          <a:bodyPr wrap="square" lIns="0" tIns="0" rIns="0" bIns="0" rtlCol="0" anchor="ctr">
            <a:spAutoFit/>
          </a:bodyPr>
          <a:lstStyle/>
          <a:p>
            <a:pPr algn="r"/>
            <a:r>
              <a:rPr lang="en-US" sz="800" dirty="0">
                <a:solidFill>
                  <a:srgbClr val="FFFFFF">
                    <a:lumMod val="65000"/>
                  </a:srgbClr>
                </a:solidFill>
                <a:latin typeface="Segoe UI Light" panose="020B0502040204020203" pitchFamily="34" charset="0"/>
                <a:cs typeface="Segoe UI Light" panose="020B0502040204020203" pitchFamily="34" charset="0"/>
              </a:rPr>
              <a:t>2020 STRATEGIC PLANNING SESSION</a:t>
            </a:r>
          </a:p>
        </p:txBody>
      </p:sp>
      <p:cxnSp>
        <p:nvCxnSpPr>
          <p:cNvPr id="9" name="Straight Connector 8">
            <a:extLst>
              <a:ext uri="{FF2B5EF4-FFF2-40B4-BE49-F238E27FC236}">
                <a16:creationId xmlns="" xmlns:a16="http://schemas.microsoft.com/office/drawing/2014/main" id="{4B86A402-833A-414F-8B21-CB235D6F827F}"/>
              </a:ext>
            </a:extLst>
          </p:cNvPr>
          <p:cNvCxnSpPr>
            <a:cxnSpLocks/>
          </p:cNvCxnSpPr>
          <p:nvPr userDrawn="1"/>
        </p:nvCxnSpPr>
        <p:spPr>
          <a:xfrm flipH="1" flipV="1">
            <a:off x="1" y="6648320"/>
            <a:ext cx="9277164" cy="36578"/>
          </a:xfrm>
          <a:prstGeom prst="line">
            <a:avLst/>
          </a:prstGeom>
          <a:noFill/>
          <a:ln w="6350" cap="flat" cmpd="sng" algn="ctr">
            <a:solidFill>
              <a:srgbClr val="FFFFFF">
                <a:lumMod val="85000"/>
              </a:srgbClr>
            </a:solidFill>
            <a:prstDash val="solid"/>
            <a:miter lim="800000"/>
          </a:ln>
          <a:effectLst/>
        </p:spPr>
      </p:cxnSp>
      <p:sp>
        <p:nvSpPr>
          <p:cNvPr id="11" name="Rectangle 10">
            <a:extLst>
              <a:ext uri="{FF2B5EF4-FFF2-40B4-BE49-F238E27FC236}">
                <a16:creationId xmlns="" xmlns:a16="http://schemas.microsoft.com/office/drawing/2014/main" id="{F9EDA4DD-5668-4D40-9FD9-47B3AC01D45D}"/>
              </a:ext>
            </a:extLst>
          </p:cNvPr>
          <p:cNvSpPr/>
          <p:nvPr userDrawn="1"/>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Rounded Rectangle 11">
            <a:extLst>
              <a:ext uri="{FF2B5EF4-FFF2-40B4-BE49-F238E27FC236}">
                <a16:creationId xmlns="" xmlns:a16="http://schemas.microsoft.com/office/drawing/2014/main" id="{3FF68B7E-2A3C-7445-840D-E03AC743B2BC}"/>
              </a:ext>
            </a:extLst>
          </p:cNvPr>
          <p:cNvSpPr/>
          <p:nvPr userDrawn="1"/>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userDrawn="1"/>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4" name="Title 1">
            <a:extLst>
              <a:ext uri="{FF2B5EF4-FFF2-40B4-BE49-F238E27FC236}">
                <a16:creationId xmlns="" xmlns:a16="http://schemas.microsoft.com/office/drawing/2014/main" id="{4430A9AA-BB5E-FF43-8C3E-F42948508E5B}"/>
              </a:ext>
            </a:extLst>
          </p:cNvPr>
          <p:cNvSpPr txBox="1">
            <a:spLocks/>
          </p:cNvSpPr>
          <p:nvPr userDrawn="1"/>
        </p:nvSpPr>
        <p:spPr>
          <a:xfrm>
            <a:off x="718226" y="0"/>
            <a:ext cx="109403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endParaRPr lang="en-US" dirty="0">
              <a:solidFill>
                <a:srgbClr val="000000"/>
              </a:solidFill>
              <a:latin typeface="Georgia"/>
            </a:endParaRPr>
          </a:p>
        </p:txBody>
      </p:sp>
    </p:spTree>
    <p:extLst>
      <p:ext uri="{BB962C8B-B14F-4D97-AF65-F5344CB8AC3E}">
        <p14:creationId xmlns:p14="http://schemas.microsoft.com/office/powerpoint/2010/main" val="129821923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4239969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6627329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8" name="Footer Placeholder 7"/>
          <p:cNvSpPr>
            <a:spLocks noGrp="1"/>
          </p:cNvSpPr>
          <p:nvPr>
            <p:ph type="ftr" sz="quarter" idx="11"/>
          </p:nvPr>
        </p:nvSpPr>
        <p:spPr/>
        <p:txBody>
          <a:bodyPr/>
          <a:lstStyle/>
          <a:p>
            <a:endParaRPr lang="en-ZA">
              <a:solidFill>
                <a:prstClr val="black">
                  <a:tint val="75000"/>
                </a:prstClr>
              </a:solidFill>
            </a:endParaRPr>
          </a:p>
        </p:txBody>
      </p:sp>
      <p:sp>
        <p:nvSpPr>
          <p:cNvPr id="9" name="Slide Number Placeholder 8"/>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7717538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4" name="Footer Placeholder 3"/>
          <p:cNvSpPr>
            <a:spLocks noGrp="1"/>
          </p:cNvSpPr>
          <p:nvPr>
            <p:ph type="ftr" sz="quarter" idx="11"/>
          </p:nvPr>
        </p:nvSpPr>
        <p:spPr/>
        <p:txBody>
          <a:bodyPr/>
          <a:lstStyle/>
          <a:p>
            <a:endParaRPr lang="en-ZA">
              <a:solidFill>
                <a:prstClr val="black">
                  <a:tint val="75000"/>
                </a:prstClr>
              </a:solidFill>
            </a:endParaRPr>
          </a:p>
        </p:txBody>
      </p:sp>
      <p:sp>
        <p:nvSpPr>
          <p:cNvPr id="5" name="Slide Number Placeholder 4"/>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02280135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3" name="Footer Placeholder 2"/>
          <p:cNvSpPr>
            <a:spLocks noGrp="1"/>
          </p:cNvSpPr>
          <p:nvPr>
            <p:ph type="ftr" sz="quarter" idx="11"/>
          </p:nvPr>
        </p:nvSpPr>
        <p:spPr/>
        <p:txBody>
          <a:bodyPr/>
          <a:lstStyle/>
          <a:p>
            <a:endParaRPr lang="en-ZA">
              <a:solidFill>
                <a:prstClr val="black">
                  <a:tint val="75000"/>
                </a:prstClr>
              </a:solidFill>
            </a:endParaRPr>
          </a:p>
        </p:txBody>
      </p:sp>
      <p:sp>
        <p:nvSpPr>
          <p:cNvPr id="4" name="Slide Number Placeholder 3"/>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2863454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6064162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
        <p:nvSpPr>
          <p:cNvPr id="7" name="Rectangle 6">
            <a:extLst>
              <a:ext uri="{FF2B5EF4-FFF2-40B4-BE49-F238E27FC236}">
                <a16:creationId xmlns="" xmlns:a16="http://schemas.microsoft.com/office/drawing/2014/main" id="{3479D463-626D-4D34-B749-7F089E12D7CA}"/>
              </a:ext>
            </a:extLst>
          </p:cNvPr>
          <p:cNvSpPr/>
          <p:nvPr userDrawn="1"/>
        </p:nvSpPr>
        <p:spPr>
          <a:xfrm>
            <a:off x="11202988" y="6438640"/>
            <a:ext cx="455612" cy="419360"/>
          </a:xfrm>
          <a:prstGeom prst="rect">
            <a:avLst/>
          </a:prstGeom>
          <a:solidFill>
            <a:srgbClr val="548235"/>
          </a:solidFill>
          <a:ln w="12700" cap="flat" cmpd="sng" algn="ctr">
            <a:noFill/>
            <a:prstDash val="solid"/>
            <a:miter lim="800000"/>
          </a:ln>
          <a:effectLst/>
        </p:spPr>
        <p:txBody>
          <a:bodyPr rtlCol="0" anchor="ctr"/>
          <a:lstStyle/>
          <a:p>
            <a:pPr algn="ctr">
              <a:defRPr/>
            </a:pPr>
            <a:fld id="{516E4415-7190-4740-A70C-FF2C4EC25AE3}" type="slidenum">
              <a:rPr lang="en-ID" sz="1600" kern="0">
                <a:solidFill>
                  <a:srgbClr val="FFFFFF"/>
                </a:solidFill>
                <a:latin typeface="Segoe UI Light"/>
              </a:rPr>
              <a:pPr algn="ctr">
                <a:defRPr/>
              </a:pPr>
              <a:t>‹#›</a:t>
            </a:fld>
            <a:endParaRPr lang="en-ID" sz="1600" kern="0" dirty="0">
              <a:solidFill>
                <a:srgbClr val="FFFFFF"/>
              </a:solidFill>
              <a:latin typeface="Segoe UI Light"/>
            </a:endParaRPr>
          </a:p>
        </p:txBody>
      </p:sp>
      <p:sp>
        <p:nvSpPr>
          <p:cNvPr id="8" name="TextBox 7">
            <a:extLst>
              <a:ext uri="{FF2B5EF4-FFF2-40B4-BE49-F238E27FC236}">
                <a16:creationId xmlns="" xmlns:a16="http://schemas.microsoft.com/office/drawing/2014/main" id="{EFDD757A-A93F-4A87-AABA-56DAE452BE14}"/>
              </a:ext>
            </a:extLst>
          </p:cNvPr>
          <p:cNvSpPr txBox="1"/>
          <p:nvPr userDrawn="1"/>
        </p:nvSpPr>
        <p:spPr>
          <a:xfrm>
            <a:off x="9277165" y="6561787"/>
            <a:ext cx="1726816" cy="123111"/>
          </a:xfrm>
          <a:prstGeom prst="rect">
            <a:avLst/>
          </a:prstGeom>
          <a:noFill/>
        </p:spPr>
        <p:txBody>
          <a:bodyPr wrap="square" lIns="0" tIns="0" rIns="0" bIns="0" rtlCol="0" anchor="ctr">
            <a:spAutoFit/>
          </a:bodyPr>
          <a:lstStyle/>
          <a:p>
            <a:pPr algn="r"/>
            <a:r>
              <a:rPr lang="en-US" sz="800" dirty="0">
                <a:solidFill>
                  <a:srgbClr val="FFFFFF">
                    <a:lumMod val="65000"/>
                  </a:srgbClr>
                </a:solidFill>
                <a:latin typeface="Segoe UI Light" panose="020B0502040204020203" pitchFamily="34" charset="0"/>
                <a:cs typeface="Segoe UI Light" panose="020B0502040204020203" pitchFamily="34" charset="0"/>
              </a:rPr>
              <a:t>2020 STRATEGIC PLANNING SESSION</a:t>
            </a:r>
          </a:p>
        </p:txBody>
      </p:sp>
      <p:cxnSp>
        <p:nvCxnSpPr>
          <p:cNvPr id="9" name="Straight Connector 8">
            <a:extLst>
              <a:ext uri="{FF2B5EF4-FFF2-40B4-BE49-F238E27FC236}">
                <a16:creationId xmlns="" xmlns:a16="http://schemas.microsoft.com/office/drawing/2014/main" id="{4B86A402-833A-414F-8B21-CB235D6F827F}"/>
              </a:ext>
            </a:extLst>
          </p:cNvPr>
          <p:cNvCxnSpPr>
            <a:cxnSpLocks/>
          </p:cNvCxnSpPr>
          <p:nvPr userDrawn="1"/>
        </p:nvCxnSpPr>
        <p:spPr>
          <a:xfrm flipH="1" flipV="1">
            <a:off x="1" y="6648320"/>
            <a:ext cx="9277164" cy="36578"/>
          </a:xfrm>
          <a:prstGeom prst="line">
            <a:avLst/>
          </a:prstGeom>
          <a:noFill/>
          <a:ln w="6350" cap="flat" cmpd="sng" algn="ctr">
            <a:solidFill>
              <a:srgbClr val="FFFFFF">
                <a:lumMod val="85000"/>
              </a:srgbClr>
            </a:solidFill>
            <a:prstDash val="solid"/>
            <a:miter lim="800000"/>
          </a:ln>
          <a:effectLst/>
        </p:spPr>
      </p:cxnSp>
      <p:sp>
        <p:nvSpPr>
          <p:cNvPr id="11" name="Rectangle 10">
            <a:extLst>
              <a:ext uri="{FF2B5EF4-FFF2-40B4-BE49-F238E27FC236}">
                <a16:creationId xmlns="" xmlns:a16="http://schemas.microsoft.com/office/drawing/2014/main" id="{F9EDA4DD-5668-4D40-9FD9-47B3AC01D45D}"/>
              </a:ext>
            </a:extLst>
          </p:cNvPr>
          <p:cNvSpPr/>
          <p:nvPr userDrawn="1"/>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Rounded Rectangle 11">
            <a:extLst>
              <a:ext uri="{FF2B5EF4-FFF2-40B4-BE49-F238E27FC236}">
                <a16:creationId xmlns="" xmlns:a16="http://schemas.microsoft.com/office/drawing/2014/main" id="{3FF68B7E-2A3C-7445-840D-E03AC743B2BC}"/>
              </a:ext>
            </a:extLst>
          </p:cNvPr>
          <p:cNvSpPr/>
          <p:nvPr userDrawn="1"/>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userDrawn="1"/>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4" name="Title 1">
            <a:extLst>
              <a:ext uri="{FF2B5EF4-FFF2-40B4-BE49-F238E27FC236}">
                <a16:creationId xmlns="" xmlns:a16="http://schemas.microsoft.com/office/drawing/2014/main" id="{4430A9AA-BB5E-FF43-8C3E-F42948508E5B}"/>
              </a:ext>
            </a:extLst>
          </p:cNvPr>
          <p:cNvSpPr txBox="1">
            <a:spLocks/>
          </p:cNvSpPr>
          <p:nvPr userDrawn="1"/>
        </p:nvSpPr>
        <p:spPr>
          <a:xfrm>
            <a:off x="718226" y="0"/>
            <a:ext cx="109403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endParaRPr lang="en-US" dirty="0">
              <a:solidFill>
                <a:srgbClr val="000000"/>
              </a:solidFill>
              <a:latin typeface="Georgia"/>
            </a:endParaRPr>
          </a:p>
        </p:txBody>
      </p:sp>
    </p:spTree>
    <p:extLst>
      <p:ext uri="{BB962C8B-B14F-4D97-AF65-F5344CB8AC3E}">
        <p14:creationId xmlns:p14="http://schemas.microsoft.com/office/powerpoint/2010/main" val="19564788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00947985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99085790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170405714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DB6A2AF-CE8A-4052-9E11-5A33A14BD1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 xmlns:a16="http://schemas.microsoft.com/office/drawing/2014/main" id="{80BC8BDE-2CDB-4D06-BB98-EFB2EA75D8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 xmlns:a16="http://schemas.microsoft.com/office/drawing/2014/main" id="{71EFF71A-9358-4B52-8F69-D818A2998810}"/>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1F9A7F1-AF4A-4435-83B7-9FD02E3B174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221A303C-E75C-4CB2-B059-CDCB87FAF84C}"/>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458043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52D422B-ED00-40B0-9165-87546F8A16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6A960440-5F7E-4060-A858-F632AB3D5F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C2DE873D-DFB9-4985-8BF9-F11835D4CAAF}"/>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ACD25987-3B62-444F-836C-52217B2B36E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099C289B-B3FB-499F-8C27-2F4BB1DF236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62998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9ED5997-2C5C-475E-872C-553B60F658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 xmlns:a16="http://schemas.microsoft.com/office/drawing/2014/main" id="{A6B594CB-B266-4610-9584-5998A4742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3685AC40-F003-4FA9-A42C-BFFD1131BA2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8B438BE5-E698-48C8-BC01-73323E730EB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D9CC469D-2098-45FC-A204-48FD368472E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7155617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2E4FF29-24FF-4DE5-ADB9-9A804AF448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 xmlns:a16="http://schemas.microsoft.com/office/drawing/2014/main" id="{A898DA1E-348D-4E37-848E-E68E9F06AC5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 xmlns:a16="http://schemas.microsoft.com/office/drawing/2014/main" id="{3771B82F-C8CB-4287-8AE0-4CBB4CA41CB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C1A0E6C2-3321-45C3-AB18-326A30EF328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DE729858-C3DE-4AC6-888E-33B4C60408E3}"/>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2C8D0C1C-5108-4F61-8F4F-82344E0E25AD}"/>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425786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8A4F2DEA-EB9C-42C7-BFC0-CE95332687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 xmlns:a16="http://schemas.microsoft.com/office/drawing/2014/main" id="{48A942AE-40AA-4307-9C2C-0814D10389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 xmlns:a16="http://schemas.microsoft.com/office/drawing/2014/main" id="{C2A15E67-9C61-4678-8924-1F2A98D2A6E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 xmlns:a16="http://schemas.microsoft.com/office/drawing/2014/main" id="{48F47BDE-0CA5-4AC0-9774-66333A0320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 xmlns:a16="http://schemas.microsoft.com/office/drawing/2014/main" id="{F4F71CA5-160B-453D-AC4C-E5A8683CD3B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E000ECAD-1DC0-4DB8-B23F-2978DA2F7FA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8" name="Footer Placeholder 7">
            <a:extLst>
              <a:ext uri="{FF2B5EF4-FFF2-40B4-BE49-F238E27FC236}">
                <a16:creationId xmlns="" xmlns:a16="http://schemas.microsoft.com/office/drawing/2014/main" id="{D5904712-6C20-43C7-BCC8-45796173AFC6}"/>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 xmlns:a16="http://schemas.microsoft.com/office/drawing/2014/main" id="{294997E3-7A47-4FD1-BF6C-E9F8C29D1567}"/>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142594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3650026-D873-40BB-8914-E0C241D919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70E8D620-46AF-4A8A-813F-7F131B4A93A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4" name="Footer Placeholder 3">
            <a:extLst>
              <a:ext uri="{FF2B5EF4-FFF2-40B4-BE49-F238E27FC236}">
                <a16:creationId xmlns="" xmlns:a16="http://schemas.microsoft.com/office/drawing/2014/main" id="{C0AC39B4-11C7-47A4-8F28-647004B9242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 xmlns:a16="http://schemas.microsoft.com/office/drawing/2014/main" id="{19310B8E-38B6-4D4D-B39F-3BF1159EAA7F}"/>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2488142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B770769F-807C-4E43-BB3A-690A3E86240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3" name="Footer Placeholder 2">
            <a:extLst>
              <a:ext uri="{FF2B5EF4-FFF2-40B4-BE49-F238E27FC236}">
                <a16:creationId xmlns="" xmlns:a16="http://schemas.microsoft.com/office/drawing/2014/main" id="{5DC89C88-05E9-491E-BDFB-6B854351DCF2}"/>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 xmlns:a16="http://schemas.microsoft.com/office/drawing/2014/main" id="{8584F9D3-83AC-4455-AEBE-6F04076F5D7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53881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ZA"/>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11"/>
          </p:nvPr>
        </p:nvSpPr>
        <p:spPr/>
        <p:txBody>
          <a:bodyPr/>
          <a:lstStyle/>
          <a:p>
            <a:endParaRPr lang="en-ZA">
              <a:solidFill>
                <a:prstClr val="black">
                  <a:tint val="75000"/>
                </a:prstClr>
              </a:solidFill>
            </a:endParaRPr>
          </a:p>
        </p:txBody>
      </p:sp>
      <p:sp>
        <p:nvSpPr>
          <p:cNvPr id="6" name="Slide Number Placeholder 5"/>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682377571"/>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C5913A89-D4A0-487D-A149-C9511B1EDB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 xmlns:a16="http://schemas.microsoft.com/office/drawing/2014/main" id="{A9402240-6504-4AE9-83C4-538754923F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 xmlns:a16="http://schemas.microsoft.com/office/drawing/2014/main" id="{473F8497-C477-4825-B17D-5CF8B62B87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224D6A41-4772-4D52-AE79-7A6CFB4D75D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A8BC2376-8C81-4D02-ABFA-CF217512AB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7AFDEF3E-6D04-4CA1-B76A-1CBDF7DDDE84}"/>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294308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6778F86-49DF-434F-A916-CCFADFF83D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 xmlns:a16="http://schemas.microsoft.com/office/drawing/2014/main" id="{B2ED303B-92A4-4D0B-89F0-E639F369E4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 xmlns:a16="http://schemas.microsoft.com/office/drawing/2014/main" id="{733CEC67-1110-4B8B-98F4-CF156268B6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 xmlns:a16="http://schemas.microsoft.com/office/drawing/2014/main" id="{D3D3C3E4-F4A6-412E-8CE9-25BA63237BC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6" name="Footer Placeholder 5">
            <a:extLst>
              <a:ext uri="{FF2B5EF4-FFF2-40B4-BE49-F238E27FC236}">
                <a16:creationId xmlns="" xmlns:a16="http://schemas.microsoft.com/office/drawing/2014/main" id="{18EA047C-50CA-48A9-BB35-8C6233FBF88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 xmlns:a16="http://schemas.microsoft.com/office/drawing/2014/main" id="{925DFE21-9CD8-49CC-AF1B-BDE10114238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417296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0869B78-F27F-495B-A2C2-2793284F67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 xmlns:a16="http://schemas.microsoft.com/office/drawing/2014/main" id="{07064751-C514-4419-85E0-DFFC94D1DFC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3053D27-EB3C-4610-8A69-DCC125D37F38}"/>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545A532C-1325-482A-9DEB-DDFA0FCBEEF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8D36A21A-59B8-469A-9D91-EEE5988A2F89}"/>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390854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1F475ECF-C99D-4889-88D7-F7E198685AF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 xmlns:a16="http://schemas.microsoft.com/office/drawing/2014/main" id="{03439734-D441-499E-B507-BC7A82D1A12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3565E774-C302-49D4-9659-E21D0FDEA20C}"/>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397F6840-67C3-4206-A20E-75019B3C2B5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0DDBE94B-D67A-44B7-923C-887C09451398}"/>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04996256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DB6A2AF-CE8A-4052-9E11-5A33A14BD12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80BC8BDE-2CDB-4D06-BB98-EFB2EA75D8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71EFF71A-9358-4B52-8F69-D818A2998810}"/>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1F9A7F1-AF4A-4435-83B7-9FD02E3B174F}"/>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221A303C-E75C-4CB2-B059-CDCB87FAF84C}"/>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808888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52D422B-ED00-40B0-9165-87546F8A161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6A960440-5F7E-4060-A858-F632AB3D5FD1}"/>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2DE873D-DFB9-4985-8BF9-F11835D4CAAF}"/>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ACD25987-3B62-444F-836C-52217B2B36ED}"/>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099C289B-B3FB-499F-8C27-2F4BB1DF236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273020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9ED5997-2C5C-475E-872C-553B60F6581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A6B594CB-B266-4610-9584-5998A4742F4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3685AC40-F003-4FA9-A42C-BFFD1131BA2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8B438BE5-E698-48C8-BC01-73323E730EB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D9CC469D-2098-45FC-A204-48FD368472E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22643405"/>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2E4FF29-24FF-4DE5-ADB9-9A804AF4480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A898DA1E-348D-4E37-848E-E68E9F06AC59}"/>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3771B82F-C8CB-4287-8AE0-4CBB4CA41CBB}"/>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C1A0E6C2-3321-45C3-AB18-326A30EF328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DE729858-C3DE-4AC6-888E-33B4C60408E3}"/>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2C8D0C1C-5108-4F61-8F4F-82344E0E25AD}"/>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2756280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8A4F2DEA-EB9C-42C7-BFC0-CE953326873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48A942AE-40AA-4307-9C2C-0814D103894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C2A15E67-9C61-4678-8924-1F2A98D2A6E3}"/>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48F47BDE-0CA5-4AC0-9774-66333A03207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F4F71CA5-160B-453D-AC4C-E5A8683CD3B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E000ECAD-1DC0-4DB8-B23F-2978DA2F7FA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D5904712-6C20-43C7-BCC8-45796173AFC6}"/>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294997E3-7A47-4FD1-BF6C-E9F8C29D1567}"/>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2705226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3650026-D873-40BB-8914-E0C241D9198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70E8D620-46AF-4A8A-813F-7F131B4A93A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C0AC39B4-11C7-47A4-8F28-647004B92429}"/>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19310B8E-38B6-4D4D-B39F-3BF1159EAA7F}"/>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951785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428791304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B770769F-807C-4E43-BB3A-690A3E86240A}"/>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5DC89C88-05E9-491E-BDFB-6B854351DCF2}"/>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8584F9D3-83AC-4455-AEBE-6F04076F5D72}"/>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860733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5913A89-D4A0-487D-A149-C9511B1EDB5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A9402240-6504-4AE9-83C4-538754923F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473F8497-C477-4825-B17D-5CF8B62B870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224D6A41-4772-4D52-AE79-7A6CFB4D75D5}"/>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A8BC2376-8C81-4D02-ABFA-CF217512AB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7AFDEF3E-6D04-4CA1-B76A-1CBDF7DDDE84}"/>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1779719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6778F86-49DF-434F-A916-CCFADFF83D3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B2ED303B-92A4-4D0B-89F0-E639F369E42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733CEC67-1110-4B8B-98F4-CF156268B63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D3D3C3E4-F4A6-412E-8CE9-25BA63237BC4}"/>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18EA047C-50CA-48A9-BB35-8C6233FBF88C}"/>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925DFE21-9CD8-49CC-AF1B-BDE101142380}"/>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0722144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0869B78-F27F-495B-A2C2-2793284F675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07064751-C514-4419-85E0-DFFC94D1DFC7}"/>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3053D27-EB3C-4610-8A69-DCC125D37F38}"/>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545A532C-1325-482A-9DEB-DDFA0FCBEEF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8D36A21A-59B8-469A-9D91-EEE5988A2F89}"/>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72422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1F475ECF-C99D-4889-88D7-F7E198685AF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03439734-D441-499E-B507-BC7A82D1A12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3565E774-C302-49D4-9659-E21D0FDEA20C}"/>
              </a:ext>
            </a:extLst>
          </p:cNvPr>
          <p:cNvSpPr>
            <a:spLocks noGrp="1"/>
          </p:cNvSpPr>
          <p:nvPr>
            <p:ph type="dt" sz="half" idx="10"/>
          </p:nvPr>
        </p:nvSpPr>
        <p:spPr/>
        <p:txBody>
          <a:body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97F6840-67C3-4206-A20E-75019B3C2B5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0DDBE94B-D67A-44B7-923C-887C09451398}"/>
              </a:ext>
            </a:extLst>
          </p:cNvPr>
          <p:cNvSpPr>
            <a:spLocks noGrp="1"/>
          </p:cNvSpPr>
          <p:nvPr>
            <p:ph type="sldNum" sz="quarter" idx="12"/>
          </p:nvPr>
        </p:nvSpPr>
        <p:spPr/>
        <p:txBody>
          <a:body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576573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8" name="Footer Placeholder 7"/>
          <p:cNvSpPr>
            <a:spLocks noGrp="1"/>
          </p:cNvSpPr>
          <p:nvPr>
            <p:ph type="ftr" sz="quarter" idx="11"/>
          </p:nvPr>
        </p:nvSpPr>
        <p:spPr/>
        <p:txBody>
          <a:bodyPr/>
          <a:lstStyle/>
          <a:p>
            <a:endParaRPr lang="en-ZA">
              <a:solidFill>
                <a:prstClr val="black">
                  <a:tint val="75000"/>
                </a:prstClr>
              </a:solidFill>
            </a:endParaRPr>
          </a:p>
        </p:txBody>
      </p:sp>
      <p:sp>
        <p:nvSpPr>
          <p:cNvPr id="9" name="Slide Number Placeholder 8"/>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22834919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4" name="Footer Placeholder 3"/>
          <p:cNvSpPr>
            <a:spLocks noGrp="1"/>
          </p:cNvSpPr>
          <p:nvPr>
            <p:ph type="ftr" sz="quarter" idx="11"/>
          </p:nvPr>
        </p:nvSpPr>
        <p:spPr/>
        <p:txBody>
          <a:bodyPr/>
          <a:lstStyle/>
          <a:p>
            <a:endParaRPr lang="en-ZA">
              <a:solidFill>
                <a:prstClr val="black">
                  <a:tint val="75000"/>
                </a:prstClr>
              </a:solidFill>
            </a:endParaRPr>
          </a:p>
        </p:txBody>
      </p:sp>
      <p:sp>
        <p:nvSpPr>
          <p:cNvPr id="5" name="Slide Number Placeholder 4"/>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609749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3" name="Footer Placeholder 2"/>
          <p:cNvSpPr>
            <a:spLocks noGrp="1"/>
          </p:cNvSpPr>
          <p:nvPr>
            <p:ph type="ftr" sz="quarter" idx="11"/>
          </p:nvPr>
        </p:nvSpPr>
        <p:spPr/>
        <p:txBody>
          <a:bodyPr/>
          <a:lstStyle/>
          <a:p>
            <a:endParaRPr lang="en-ZA">
              <a:solidFill>
                <a:prstClr val="black">
                  <a:tint val="75000"/>
                </a:prstClr>
              </a:solidFill>
            </a:endParaRPr>
          </a:p>
        </p:txBody>
      </p:sp>
      <p:sp>
        <p:nvSpPr>
          <p:cNvPr id="4" name="Slide Number Placeholder 3"/>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6242662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40639662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ZA"/>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ZA"/>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6" name="Footer Placeholder 5"/>
          <p:cNvSpPr>
            <a:spLocks noGrp="1"/>
          </p:cNvSpPr>
          <p:nvPr>
            <p:ph type="ftr" sz="quarter" idx="11"/>
          </p:nvPr>
        </p:nvSpPr>
        <p:spPr/>
        <p:txBody>
          <a:bodyPr/>
          <a:lstStyle/>
          <a:p>
            <a:endParaRPr lang="en-ZA">
              <a:solidFill>
                <a:prstClr val="black">
                  <a:tint val="75000"/>
                </a:prstClr>
              </a:solidFill>
            </a:endParaRPr>
          </a:p>
        </p:txBody>
      </p:sp>
      <p:sp>
        <p:nvSpPr>
          <p:cNvPr id="7" name="Slide Number Placeholder 6"/>
          <p:cNvSpPr>
            <a:spLocks noGrp="1"/>
          </p:cNvSpPr>
          <p:nvPr>
            <p:ph type="sldNum" sz="quarter" idx="12"/>
          </p:nvPr>
        </p:nvSpPr>
        <p:spPr/>
        <p:txBody>
          <a:body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7919967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574726527"/>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0E9A891-64E2-48B2-9C5E-81C16EB8C2CB}" type="datetimeFigureOut">
              <a:rPr lang="en-ZA" smtClean="0">
                <a:solidFill>
                  <a:prstClr val="black">
                    <a:tint val="75000"/>
                  </a:prstClr>
                </a:solidFill>
              </a:rPr>
              <a:pPr/>
              <a:t>2020/11/19</a:t>
            </a:fld>
            <a:endParaRPr lang="en-ZA">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ZA">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DC606A-28FD-4A9E-8E1C-5460220D7A80}" type="slidenum">
              <a:rPr lang="en-ZA" smtClean="0">
                <a:solidFill>
                  <a:prstClr val="black">
                    <a:tint val="75000"/>
                  </a:prstClr>
                </a:solidFill>
              </a:rPr>
              <a:pPr/>
              <a:t>‹#›</a:t>
            </a:fld>
            <a:endParaRPr lang="en-ZA">
              <a:solidFill>
                <a:prstClr val="black">
                  <a:tint val="75000"/>
                </a:prstClr>
              </a:solidFill>
            </a:endParaRPr>
          </a:p>
        </p:txBody>
      </p:sp>
    </p:spTree>
    <p:extLst>
      <p:ext uri="{BB962C8B-B14F-4D97-AF65-F5344CB8AC3E}">
        <p14:creationId xmlns:p14="http://schemas.microsoft.com/office/powerpoint/2010/main" val="3771222043"/>
      </p:ext>
    </p:extLst>
  </p:cSld>
  <p:clrMap bg1="lt1" tx1="dk1" bg2="lt2" tx2="dk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 xmlns:a16="http://schemas.microsoft.com/office/drawing/2014/main" id="{280F6169-38FE-4D43-931B-75DCBAF308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 xmlns:a16="http://schemas.microsoft.com/office/drawing/2014/main" id="{0D67E026-CA9D-4CE7-8F50-786D9315F1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5B87351D-0748-4ECA-8FA1-525802B73D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 xmlns:a16="http://schemas.microsoft.com/office/drawing/2014/main" id="{D3C33111-923A-4592-97A8-3CFB72DB7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 xmlns:a16="http://schemas.microsoft.com/office/drawing/2014/main" id="{B40A99A5-B9C1-4B3F-B652-92C5DD77A4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65129058"/>
      </p:ext>
    </p:extLst>
  </p:cSld>
  <p:clrMap bg1="lt1" tx1="dk1" bg2="lt2" tx2="dk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280F6169-38FE-4D43-931B-75DCBAF308C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0D67E026-CA9D-4CE7-8F50-786D9315F14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B87351D-0748-4ECA-8FA1-525802B73D6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2EA062-DD63-490A-B8E6-ECEBD6CA674D}" type="datetimeFigureOut">
              <a:rPr lang="en-US" smtClean="0">
                <a:solidFill>
                  <a:prstClr val="black">
                    <a:tint val="75000"/>
                  </a:prstClr>
                </a:solidFill>
              </a:rPr>
              <a:pPr/>
              <a:t>11/19/2020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D3C33111-923A-4592-97A8-3CFB72DB7DB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B40A99A5-B9C1-4B3F-B652-92C5DD77A4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BDD1549-1324-4EFF-87C0-B692114AC8D2}"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03387632"/>
      </p:ext>
    </p:extLst>
  </p:cSld>
  <p:clrMap bg1="lt1" tx1="dk1" bg2="lt2" tx2="dk2" accent1="accent1" accent2="accent2" accent3="accent3" accent4="accent4" accent5="accent5" accent6="accent6" hlink="hlink" folHlink="folHlink"/>
  <p:sldLayoutIdLst>
    <p:sldLayoutId id="2147483710" r:id="rId1"/>
    <p:sldLayoutId id="2147483711" r:id="rId2"/>
    <p:sldLayoutId id="2147483712" r:id="rId3"/>
    <p:sldLayoutId id="2147483713" r:id="rId4"/>
    <p:sldLayoutId id="2147483714" r:id="rId5"/>
    <p:sldLayoutId id="2147483715" r:id="rId6"/>
    <p:sldLayoutId id="2147483716" r:id="rId7"/>
    <p:sldLayoutId id="2147483717" r:id="rId8"/>
    <p:sldLayoutId id="2147483718" r:id="rId9"/>
    <p:sldLayoutId id="2147483719" r:id="rId10"/>
    <p:sldLayoutId id="2147483720"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g"/><Relationship Id="rId1" Type="http://schemas.openxmlformats.org/officeDocument/2006/relationships/slideLayout" Target="../slideLayouts/slideLayout23.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8" Type="http://schemas.openxmlformats.org/officeDocument/2006/relationships/chart" Target="../charts/chart6.xml"/><Relationship Id="rId3" Type="http://schemas.openxmlformats.org/officeDocument/2006/relationships/chart" Target="../charts/chart1.xml"/><Relationship Id="rId7"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openxmlformats.org/officeDocument/2006/relationships/chart" Target="../charts/chart12.xml"/><Relationship Id="rId3" Type="http://schemas.openxmlformats.org/officeDocument/2006/relationships/chart" Target="../charts/chart7.xml"/><Relationship Id="rId7" Type="http://schemas.openxmlformats.org/officeDocument/2006/relationships/chart" Target="../charts/chart1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chart" Target="../charts/chart10.xml"/><Relationship Id="rId5" Type="http://schemas.openxmlformats.org/officeDocument/2006/relationships/chart" Target="../charts/chart9.xml"/><Relationship Id="rId4" Type="http://schemas.openxmlformats.org/officeDocument/2006/relationships/chart" Target="../charts/char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3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2.jpg"/><Relationship Id="rId5" Type="http://schemas.openxmlformats.org/officeDocument/2006/relationships/image" Target="../media/image11.jp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2" name="Rectangle 1"/>
          <p:cNvSpPr/>
          <p:nvPr/>
        </p:nvSpPr>
        <p:spPr>
          <a:xfrm>
            <a:off x="3083643" y="4393431"/>
            <a:ext cx="9113520" cy="2464569"/>
          </a:xfrm>
          <a:prstGeom prst="rect">
            <a:avLst/>
          </a:prstGeom>
          <a:blipFill>
            <a:blip r:embed="rId3"/>
            <a:srcRect/>
            <a:stretch>
              <a:fillRect l="-934" t="-6574" r="-6685" b="-1192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a:extLst>
              <a:ext uri="{FF2B5EF4-FFF2-40B4-BE49-F238E27FC236}">
                <a16:creationId xmlns="" xmlns:a16="http://schemas.microsoft.com/office/drawing/2014/main" id="{343C31C0-A678-488B-954D-3C31F9292F64}"/>
              </a:ext>
            </a:extLst>
          </p:cNvPr>
          <p:cNvSpPr/>
          <p:nvPr/>
        </p:nvSpPr>
        <p:spPr>
          <a:xfrm>
            <a:off x="3093721" y="-16121"/>
            <a:ext cx="9098280" cy="4283321"/>
          </a:xfrm>
          <a:prstGeom prst="rect">
            <a:avLst/>
          </a:prstGeom>
          <a:solidFill>
            <a:schemeClr val="accent6">
              <a:lumMod val="7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6" name="Rectangle 5">
            <a:extLst>
              <a:ext uri="{FF2B5EF4-FFF2-40B4-BE49-F238E27FC236}">
                <a16:creationId xmlns="" xmlns:a16="http://schemas.microsoft.com/office/drawing/2014/main" id="{D9DE8BFE-FE5B-4B85-95C6-4BC24BEA18CB}"/>
              </a:ext>
            </a:extLst>
          </p:cNvPr>
          <p:cNvSpPr/>
          <p:nvPr/>
        </p:nvSpPr>
        <p:spPr>
          <a:xfrm>
            <a:off x="2963729" y="-881"/>
            <a:ext cx="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a:extLst>
              <a:ext uri="{FF2B5EF4-FFF2-40B4-BE49-F238E27FC236}">
                <a16:creationId xmlns="" xmlns:a16="http://schemas.microsoft.com/office/drawing/2014/main" id="{38DC1846-0E46-4E7D-93F6-E862AC9D9881}"/>
              </a:ext>
            </a:extLst>
          </p:cNvPr>
          <p:cNvSpPr/>
          <p:nvPr/>
        </p:nvSpPr>
        <p:spPr>
          <a:xfrm>
            <a:off x="-1" y="4406900"/>
            <a:ext cx="2966847" cy="2451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549" y="5093593"/>
            <a:ext cx="2847975" cy="828675"/>
          </a:xfrm>
          <a:prstGeom prst="rect">
            <a:avLst/>
          </a:prstGeom>
        </p:spPr>
      </p:pic>
      <p:sp>
        <p:nvSpPr>
          <p:cNvPr id="13" name="Rectangle 12">
            <a:extLst>
              <a:ext uri="{FF2B5EF4-FFF2-40B4-BE49-F238E27FC236}">
                <a16:creationId xmlns="" xmlns:a16="http://schemas.microsoft.com/office/drawing/2014/main" id="{6B460027-1BF7-4B04-A53C-BB6E7681BBF8}"/>
              </a:ext>
            </a:extLst>
          </p:cNvPr>
          <p:cNvSpPr/>
          <p:nvPr/>
        </p:nvSpPr>
        <p:spPr>
          <a:xfrm>
            <a:off x="3124189" y="4373931"/>
            <a:ext cx="9083230" cy="2484000"/>
          </a:xfrm>
          <a:prstGeom prst="rect">
            <a:avLst/>
          </a:prstGeom>
          <a:solidFill>
            <a:schemeClr val="accent6">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2" name="Title 1">
            <a:extLst>
              <a:ext uri="{FF2B5EF4-FFF2-40B4-BE49-F238E27FC236}">
                <a16:creationId xmlns="" xmlns:a16="http://schemas.microsoft.com/office/drawing/2014/main" id="{DADDC354-7EBE-3548-9016-82A6B02C3C95}"/>
              </a:ext>
            </a:extLst>
          </p:cNvPr>
          <p:cNvSpPr txBox="1">
            <a:spLocks/>
          </p:cNvSpPr>
          <p:nvPr/>
        </p:nvSpPr>
        <p:spPr>
          <a:xfrm>
            <a:off x="3237721" y="0"/>
            <a:ext cx="8599420" cy="1661993"/>
          </a:xfrm>
          <a:prstGeom prst="rect">
            <a:avLst/>
          </a:prstGeom>
        </p:spPr>
        <p:txBody>
          <a:bodyPr wrap="square" lIns="0" tIns="0" rIns="0" bIns="0">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a:lnSpc>
                <a:spcPct val="100000"/>
              </a:lnSpc>
            </a:pPr>
            <a:r>
              <a:rPr lang="en-US" sz="5400" dirty="0">
                <a:solidFill>
                  <a:prstClr val="white"/>
                </a:solidFill>
                <a:latin typeface="Consolas" panose="020B0609020204030204"/>
                <a:ea typeface="+mn-ea"/>
                <a:cs typeface="+mn-cs"/>
              </a:rPr>
              <a:t>2020 ANNUAL STRATEGIC PLANNING SESSION</a:t>
            </a:r>
            <a:endParaRPr lang="en-ID" sz="5400" dirty="0">
              <a:solidFill>
                <a:prstClr val="white"/>
              </a:solidFill>
              <a:latin typeface="Consolas" panose="020B0609020204030204"/>
              <a:ea typeface="+mn-ea"/>
              <a:cs typeface="+mn-cs"/>
            </a:endParaRPr>
          </a:p>
        </p:txBody>
      </p:sp>
      <p:sp>
        <p:nvSpPr>
          <p:cNvPr id="23" name="Title 1">
            <a:extLst>
              <a:ext uri="{FF2B5EF4-FFF2-40B4-BE49-F238E27FC236}">
                <a16:creationId xmlns="" xmlns:a16="http://schemas.microsoft.com/office/drawing/2014/main" id="{DADDC354-7EBE-3548-9016-82A6B02C3C95}"/>
              </a:ext>
            </a:extLst>
          </p:cNvPr>
          <p:cNvSpPr txBox="1">
            <a:spLocks/>
          </p:cNvSpPr>
          <p:nvPr/>
        </p:nvSpPr>
        <p:spPr>
          <a:xfrm>
            <a:off x="3338675" y="2511812"/>
            <a:ext cx="8599420" cy="1661993"/>
          </a:xfrm>
          <a:prstGeom prst="rect">
            <a:avLst/>
          </a:prstGeom>
        </p:spPr>
        <p:txBody>
          <a:bodyPr wrap="square" lIns="0" tIns="0" rIns="0" bIns="0">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a:lnSpc>
                <a:spcPct val="100000"/>
              </a:lnSpc>
            </a:pPr>
            <a:r>
              <a:rPr lang="en-US" sz="5400" dirty="0">
                <a:solidFill>
                  <a:prstClr val="white"/>
                </a:solidFill>
                <a:latin typeface="Consolas" panose="020B0609020204030204"/>
                <a:ea typeface="+mn-ea"/>
                <a:cs typeface="+mn-cs"/>
              </a:rPr>
              <a:t>OMF PHASE II</a:t>
            </a:r>
          </a:p>
          <a:p>
            <a:pPr algn="ctr">
              <a:lnSpc>
                <a:spcPct val="100000"/>
              </a:lnSpc>
            </a:pPr>
            <a:r>
              <a:rPr lang="en-US" sz="5400" dirty="0" smtClean="0">
                <a:solidFill>
                  <a:prstClr val="white"/>
                </a:solidFill>
                <a:latin typeface="Consolas" panose="020B0609020204030204"/>
                <a:ea typeface="+mn-ea"/>
                <a:cs typeface="+mn-cs"/>
              </a:rPr>
              <a:t>WORKSTREAM 2</a:t>
            </a:r>
            <a:endParaRPr lang="en-ID" sz="5400" dirty="0">
              <a:solidFill>
                <a:prstClr val="white"/>
              </a:solidFill>
              <a:latin typeface="Consolas" panose="020B0609020204030204"/>
              <a:ea typeface="+mn-ea"/>
              <a:cs typeface="+mn-cs"/>
            </a:endParaRPr>
          </a:p>
        </p:txBody>
      </p:sp>
      <p:cxnSp>
        <p:nvCxnSpPr>
          <p:cNvPr id="25" name="Straight Connector 24">
            <a:extLst>
              <a:ext uri="{FF2B5EF4-FFF2-40B4-BE49-F238E27FC236}">
                <a16:creationId xmlns="" xmlns:a16="http://schemas.microsoft.com/office/drawing/2014/main" id="{B448019C-7EFB-F54B-AD80-B5CB12A12316}"/>
              </a:ext>
            </a:extLst>
          </p:cNvPr>
          <p:cNvCxnSpPr>
            <a:cxnSpLocks/>
          </p:cNvCxnSpPr>
          <p:nvPr/>
        </p:nvCxnSpPr>
        <p:spPr>
          <a:xfrm flipH="1">
            <a:off x="6073542" y="2054862"/>
            <a:ext cx="347495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 xmlns:a16="http://schemas.microsoft.com/office/drawing/2014/main" id="{52161AD9-4FEA-DE47-AB7A-0D3D9F34C056}"/>
              </a:ext>
            </a:extLst>
          </p:cNvPr>
          <p:cNvCxnSpPr>
            <a:cxnSpLocks/>
          </p:cNvCxnSpPr>
          <p:nvPr/>
        </p:nvCxnSpPr>
        <p:spPr>
          <a:xfrm flipH="1">
            <a:off x="5334435" y="2054862"/>
            <a:ext cx="430154" cy="0"/>
          </a:xfrm>
          <a:prstGeom prst="line">
            <a:avLst/>
          </a:prstGeom>
          <a:ln w="44450">
            <a:solidFill>
              <a:schemeClr val="accent4"/>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 xmlns:a16="http://schemas.microsoft.com/office/drawing/2014/main" id="{DBE75937-E151-4B2B-8C64-9A22524FD06C}"/>
              </a:ext>
            </a:extLst>
          </p:cNvPr>
          <p:cNvSpPr/>
          <p:nvPr/>
        </p:nvSpPr>
        <p:spPr>
          <a:xfrm>
            <a:off x="0" y="4277614"/>
            <a:ext cx="12204000" cy="1611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18256773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42" name="Rectangle 41"/>
          <p:cNvSpPr/>
          <p:nvPr/>
        </p:nvSpPr>
        <p:spPr>
          <a:xfrm>
            <a:off x="100142" y="1040479"/>
            <a:ext cx="12187460" cy="5312366"/>
          </a:xfrm>
          <a:prstGeom prst="rect">
            <a:avLst/>
          </a:prstGeom>
          <a:gradFill flip="none" rotWithShape="1">
            <a:gsLst>
              <a:gs pos="52000">
                <a:srgbClr val="8D5632">
                  <a:lumMod val="99000"/>
                  <a:lumOff val="1000"/>
                  <a:alpha val="70000"/>
                </a:srgbClr>
              </a:gs>
              <a:gs pos="0">
                <a:srgbClr val="FC7B01">
                  <a:alpha val="40000"/>
                </a:srgbClr>
              </a:gs>
              <a:gs pos="100000">
                <a:srgbClr val="1D3164">
                  <a:alpha val="5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defTabSz="457200">
              <a:buFont typeface="Arial" panose="020B0604020202020204" pitchFamily="34" charset="0"/>
              <a:buChar char="•"/>
            </a:pPr>
            <a:endParaRPr lang="en-GB" dirty="0">
              <a:solidFill>
                <a:prstClr val="black"/>
              </a:solidFill>
              <a:latin typeface="Lato"/>
            </a:endParaRPr>
          </a:p>
        </p:txBody>
      </p:sp>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Progress of BPM Methodology </a:t>
            </a:r>
            <a:endParaRPr lang="en-US" sz="4000" dirty="0">
              <a:solidFill>
                <a:srgbClr val="000000"/>
              </a:solidFill>
              <a:latin typeface="Georgia"/>
            </a:endParaRPr>
          </a:p>
        </p:txBody>
      </p:sp>
      <p:sp>
        <p:nvSpPr>
          <p:cNvPr id="17" name="TextBox 16"/>
          <p:cNvSpPr txBox="1"/>
          <p:nvPr/>
        </p:nvSpPr>
        <p:spPr>
          <a:xfrm>
            <a:off x="217070" y="4381973"/>
            <a:ext cx="1423084" cy="553998"/>
          </a:xfrm>
          <a:prstGeom prst="rect">
            <a:avLst/>
          </a:prstGeom>
          <a:noFill/>
        </p:spPr>
        <p:txBody>
          <a:bodyPr wrap="square" lIns="0" tIns="0" rIns="0" bIns="0" rtlCol="0">
            <a:spAutoFit/>
          </a:bodyPr>
          <a:lstStyle/>
          <a:p>
            <a:pPr algn="ctr"/>
            <a:r>
              <a:rPr lang="fr-FR" dirty="0" err="1" smtClean="0">
                <a:solidFill>
                  <a:prstClr val="black"/>
                </a:solidFill>
                <a:latin typeface="Segoe UI Semibold"/>
              </a:rPr>
              <a:t>Confirm</a:t>
            </a:r>
            <a:r>
              <a:rPr lang="fr-FR" dirty="0" smtClean="0">
                <a:solidFill>
                  <a:prstClr val="black"/>
                </a:solidFill>
                <a:latin typeface="Segoe UI Semibold"/>
              </a:rPr>
              <a:t> </a:t>
            </a:r>
            <a:r>
              <a:rPr lang="fr-FR" dirty="0" err="1" smtClean="0">
                <a:solidFill>
                  <a:prstClr val="black"/>
                </a:solidFill>
                <a:latin typeface="Segoe UI Semibold"/>
              </a:rPr>
              <a:t>ICT</a:t>
            </a:r>
            <a:r>
              <a:rPr lang="fr-FR" dirty="0" smtClean="0">
                <a:solidFill>
                  <a:prstClr val="black"/>
                </a:solidFill>
                <a:latin typeface="Segoe UI Semibold"/>
              </a:rPr>
              <a:t> </a:t>
            </a:r>
            <a:r>
              <a:rPr lang="fr-FR" dirty="0" err="1" smtClean="0">
                <a:solidFill>
                  <a:prstClr val="black"/>
                </a:solidFill>
                <a:latin typeface="Segoe UI Semibold"/>
              </a:rPr>
              <a:t>strategy</a:t>
            </a:r>
            <a:endParaRPr lang="fr-FR" dirty="0">
              <a:solidFill>
                <a:prstClr val="black"/>
              </a:solidFill>
              <a:latin typeface="Segoe UI Semibold"/>
            </a:endParaRPr>
          </a:p>
        </p:txBody>
      </p:sp>
      <p:sp>
        <p:nvSpPr>
          <p:cNvPr id="18" name="Oval 17"/>
          <p:cNvSpPr/>
          <p:nvPr/>
        </p:nvSpPr>
        <p:spPr>
          <a:xfrm>
            <a:off x="2854137" y="3402476"/>
            <a:ext cx="595086" cy="595086"/>
          </a:xfrm>
          <a:prstGeom prst="ellipse">
            <a:avLst/>
          </a:prstGeom>
          <a:solidFill>
            <a:srgbClr val="DD7313"/>
          </a:solidFill>
          <a:ln w="12700" cap="flat" cmpd="sng" algn="ctr">
            <a:noFill/>
            <a:prstDash val="solid"/>
            <a:miter lim="800000"/>
          </a:ln>
          <a:effectLst/>
        </p:spPr>
        <p:txBody>
          <a:bodyPr rtlCol="0" anchor="ctr"/>
          <a:lstStyle/>
          <a:p>
            <a:pPr algn="ctr">
              <a:defRPr/>
            </a:pPr>
            <a:endParaRPr lang="en-US" kern="0">
              <a:solidFill>
                <a:prstClr val="black"/>
              </a:solidFill>
              <a:latin typeface="Segoe UI Semilight"/>
            </a:endParaRPr>
          </a:p>
        </p:txBody>
      </p:sp>
      <p:sp>
        <p:nvSpPr>
          <p:cNvPr id="19" name="TextBox 18"/>
          <p:cNvSpPr txBox="1"/>
          <p:nvPr/>
        </p:nvSpPr>
        <p:spPr>
          <a:xfrm>
            <a:off x="2406142" y="4246460"/>
            <a:ext cx="1423084" cy="738664"/>
          </a:xfrm>
          <a:prstGeom prst="rect">
            <a:avLst/>
          </a:prstGeom>
          <a:noFill/>
        </p:spPr>
        <p:txBody>
          <a:bodyPr wrap="square" lIns="0" tIns="0" rIns="0" bIns="0" rtlCol="0">
            <a:spAutoFit/>
          </a:bodyPr>
          <a:lstStyle/>
          <a:p>
            <a:pPr algn="ctr"/>
            <a:r>
              <a:rPr lang="fr-FR" sz="1600" dirty="0" err="1" smtClean="0">
                <a:solidFill>
                  <a:prstClr val="black"/>
                </a:solidFill>
                <a:latin typeface="Segoe UI Semibold"/>
              </a:rPr>
              <a:t>Mapping</a:t>
            </a:r>
            <a:r>
              <a:rPr lang="fr-FR" sz="1600" dirty="0" smtClean="0">
                <a:solidFill>
                  <a:prstClr val="black"/>
                </a:solidFill>
                <a:latin typeface="Segoe UI Semibold"/>
              </a:rPr>
              <a:t> of the « As-Is » </a:t>
            </a:r>
            <a:r>
              <a:rPr lang="fr-FR" sz="1600" dirty="0" err="1" smtClean="0">
                <a:solidFill>
                  <a:prstClr val="black"/>
                </a:solidFill>
                <a:latin typeface="Segoe UI Semibold"/>
              </a:rPr>
              <a:t>processes</a:t>
            </a:r>
            <a:endParaRPr lang="fr-FR" sz="1600" dirty="0">
              <a:solidFill>
                <a:prstClr val="black"/>
              </a:solidFill>
              <a:latin typeface="Segoe UI Semibold"/>
            </a:endParaRPr>
          </a:p>
        </p:txBody>
      </p:sp>
      <p:sp>
        <p:nvSpPr>
          <p:cNvPr id="20" name="Oval 19"/>
          <p:cNvSpPr/>
          <p:nvPr/>
        </p:nvSpPr>
        <p:spPr>
          <a:xfrm>
            <a:off x="4841785" y="3513723"/>
            <a:ext cx="595086" cy="595086"/>
          </a:xfrm>
          <a:prstGeom prst="ellipse">
            <a:avLst/>
          </a:prstGeom>
          <a:solidFill>
            <a:srgbClr val="95A7DB"/>
          </a:solidFill>
          <a:ln w="12700" cap="flat" cmpd="sng" algn="ctr">
            <a:noFill/>
            <a:prstDash val="solid"/>
            <a:miter lim="800000"/>
          </a:ln>
          <a:effectLst/>
        </p:spPr>
        <p:txBody>
          <a:bodyPr rtlCol="0" anchor="ctr"/>
          <a:lstStyle/>
          <a:p>
            <a:pPr algn="ctr">
              <a:defRPr/>
            </a:pPr>
            <a:endParaRPr lang="en-US" kern="0">
              <a:solidFill>
                <a:prstClr val="black"/>
              </a:solidFill>
              <a:latin typeface="Segoe UI Semilight"/>
            </a:endParaRPr>
          </a:p>
        </p:txBody>
      </p:sp>
      <p:sp>
        <p:nvSpPr>
          <p:cNvPr id="21" name="TextBox 20"/>
          <p:cNvSpPr txBox="1"/>
          <p:nvPr/>
        </p:nvSpPr>
        <p:spPr>
          <a:xfrm>
            <a:off x="4413417" y="4235367"/>
            <a:ext cx="1423084" cy="738664"/>
          </a:xfrm>
          <a:prstGeom prst="rect">
            <a:avLst/>
          </a:prstGeom>
          <a:noFill/>
        </p:spPr>
        <p:txBody>
          <a:bodyPr wrap="square" lIns="0" tIns="0" rIns="0" bIns="0" rtlCol="0">
            <a:spAutoFit/>
          </a:bodyPr>
          <a:lstStyle/>
          <a:p>
            <a:pPr algn="ctr"/>
            <a:r>
              <a:rPr lang="fr-FR" sz="1600" dirty="0" err="1">
                <a:solidFill>
                  <a:prstClr val="black"/>
                </a:solidFill>
                <a:latin typeface="Segoe UI Semibold"/>
              </a:rPr>
              <a:t>Determine</a:t>
            </a:r>
            <a:r>
              <a:rPr lang="fr-FR" sz="1600" dirty="0">
                <a:solidFill>
                  <a:prstClr val="black"/>
                </a:solidFill>
                <a:latin typeface="Segoe UI Semibold"/>
              </a:rPr>
              <a:t> </a:t>
            </a:r>
            <a:r>
              <a:rPr lang="fr-FR" sz="1600" dirty="0" err="1">
                <a:solidFill>
                  <a:prstClr val="black"/>
                </a:solidFill>
                <a:latin typeface="Segoe UI Semibold"/>
              </a:rPr>
              <a:t>improvement</a:t>
            </a:r>
            <a:r>
              <a:rPr lang="fr-FR" sz="1600" dirty="0">
                <a:solidFill>
                  <a:prstClr val="black"/>
                </a:solidFill>
                <a:latin typeface="Segoe UI Semibold"/>
              </a:rPr>
              <a:t> </a:t>
            </a:r>
            <a:r>
              <a:rPr lang="fr-FR" sz="1600" dirty="0" err="1">
                <a:solidFill>
                  <a:prstClr val="black"/>
                </a:solidFill>
                <a:latin typeface="Segoe UI Semibold"/>
              </a:rPr>
              <a:t>approach</a:t>
            </a:r>
            <a:endParaRPr lang="fr-FR" sz="1600" dirty="0">
              <a:solidFill>
                <a:prstClr val="black"/>
              </a:solidFill>
              <a:latin typeface="Segoe UI Semibold"/>
            </a:endParaRPr>
          </a:p>
        </p:txBody>
      </p:sp>
      <p:sp>
        <p:nvSpPr>
          <p:cNvPr id="24" name="Oval 23"/>
          <p:cNvSpPr/>
          <p:nvPr/>
        </p:nvSpPr>
        <p:spPr>
          <a:xfrm>
            <a:off x="9060645" y="3451526"/>
            <a:ext cx="595086" cy="595086"/>
          </a:xfrm>
          <a:prstGeom prst="ellipse">
            <a:avLst/>
          </a:prstGeom>
          <a:solidFill>
            <a:srgbClr val="FFC000"/>
          </a:solidFill>
          <a:ln w="12700" cap="flat" cmpd="sng" algn="ctr">
            <a:noFill/>
            <a:prstDash val="solid"/>
            <a:miter lim="800000"/>
          </a:ln>
          <a:effectLst/>
        </p:spPr>
        <p:txBody>
          <a:bodyPr rtlCol="0" anchor="ctr"/>
          <a:lstStyle/>
          <a:p>
            <a:pPr algn="ctr">
              <a:defRPr/>
            </a:pPr>
            <a:endParaRPr lang="en-US" kern="0">
              <a:solidFill>
                <a:prstClr val="black"/>
              </a:solidFill>
              <a:latin typeface="Segoe UI Semilight"/>
            </a:endParaRPr>
          </a:p>
        </p:txBody>
      </p:sp>
      <p:sp>
        <p:nvSpPr>
          <p:cNvPr id="25" name="TextBox 24"/>
          <p:cNvSpPr txBox="1"/>
          <p:nvPr/>
        </p:nvSpPr>
        <p:spPr>
          <a:xfrm>
            <a:off x="8637330" y="4275935"/>
            <a:ext cx="1423084" cy="738664"/>
          </a:xfrm>
          <a:prstGeom prst="rect">
            <a:avLst/>
          </a:prstGeom>
          <a:noFill/>
        </p:spPr>
        <p:txBody>
          <a:bodyPr wrap="square" lIns="0" tIns="0" rIns="0" bIns="0" rtlCol="0">
            <a:spAutoFit/>
          </a:bodyPr>
          <a:lstStyle/>
          <a:p>
            <a:pPr algn="ctr"/>
            <a:r>
              <a:rPr lang="fr-FR" sz="1600" dirty="0" err="1" smtClean="0">
                <a:solidFill>
                  <a:prstClr val="black"/>
                </a:solidFill>
                <a:latin typeface="Segoe UI Semibold"/>
              </a:rPr>
              <a:t>Implement</a:t>
            </a:r>
            <a:r>
              <a:rPr lang="fr-FR" sz="1600" dirty="0" smtClean="0">
                <a:solidFill>
                  <a:prstClr val="black"/>
                </a:solidFill>
                <a:latin typeface="Segoe UI Semibold"/>
              </a:rPr>
              <a:t> business </a:t>
            </a:r>
            <a:r>
              <a:rPr lang="fr-FR" sz="1600" dirty="0" err="1" smtClean="0">
                <a:solidFill>
                  <a:prstClr val="black"/>
                </a:solidFill>
                <a:latin typeface="Segoe UI Semibold"/>
              </a:rPr>
              <a:t>processes</a:t>
            </a:r>
            <a:endParaRPr lang="fr-FR" sz="1600" dirty="0">
              <a:solidFill>
                <a:prstClr val="black"/>
              </a:solidFill>
              <a:latin typeface="Segoe UI Semibold"/>
            </a:endParaRPr>
          </a:p>
        </p:txBody>
      </p:sp>
      <p:sp>
        <p:nvSpPr>
          <p:cNvPr id="26" name="Oval 25"/>
          <p:cNvSpPr/>
          <p:nvPr/>
        </p:nvSpPr>
        <p:spPr>
          <a:xfrm>
            <a:off x="7008296" y="3510807"/>
            <a:ext cx="595086" cy="595086"/>
          </a:xfrm>
          <a:prstGeom prst="ellipse">
            <a:avLst/>
          </a:prstGeom>
          <a:solidFill>
            <a:srgbClr val="F4B183"/>
          </a:solidFill>
          <a:ln w="12700" cap="flat" cmpd="sng" algn="ctr">
            <a:noFill/>
            <a:prstDash val="solid"/>
            <a:miter lim="800000"/>
          </a:ln>
          <a:effectLst/>
        </p:spPr>
        <p:txBody>
          <a:bodyPr rtlCol="0" anchor="ctr"/>
          <a:lstStyle/>
          <a:p>
            <a:pPr algn="ctr">
              <a:defRPr/>
            </a:pPr>
            <a:endParaRPr lang="en-US" kern="0">
              <a:solidFill>
                <a:prstClr val="black"/>
              </a:solidFill>
              <a:latin typeface="Segoe UI Semilight"/>
            </a:endParaRPr>
          </a:p>
        </p:txBody>
      </p:sp>
      <p:sp>
        <p:nvSpPr>
          <p:cNvPr id="27" name="TextBox 26"/>
          <p:cNvSpPr txBox="1"/>
          <p:nvPr/>
        </p:nvSpPr>
        <p:spPr>
          <a:xfrm>
            <a:off x="6553878" y="4235367"/>
            <a:ext cx="1423084" cy="984885"/>
          </a:xfrm>
          <a:prstGeom prst="rect">
            <a:avLst/>
          </a:prstGeom>
          <a:noFill/>
        </p:spPr>
        <p:txBody>
          <a:bodyPr wrap="square" lIns="0" tIns="0" rIns="0" bIns="0" rtlCol="0">
            <a:spAutoFit/>
          </a:bodyPr>
          <a:lstStyle/>
          <a:p>
            <a:pPr algn="ctr"/>
            <a:r>
              <a:rPr lang="fr-FR" sz="1600" dirty="0" err="1" smtClean="0">
                <a:solidFill>
                  <a:prstClr val="black"/>
                </a:solidFill>
                <a:latin typeface="Segoe UI Semibold"/>
              </a:rPr>
              <a:t>Mapping</a:t>
            </a:r>
            <a:r>
              <a:rPr lang="fr-FR" sz="1600" dirty="0" smtClean="0">
                <a:solidFill>
                  <a:prstClr val="black"/>
                </a:solidFill>
                <a:latin typeface="Segoe UI Semibold"/>
              </a:rPr>
              <a:t> of « To-Be » </a:t>
            </a:r>
            <a:r>
              <a:rPr lang="fr-FR" sz="1600" dirty="0" err="1" smtClean="0">
                <a:solidFill>
                  <a:prstClr val="black"/>
                </a:solidFill>
                <a:latin typeface="Segoe UI Semibold"/>
              </a:rPr>
              <a:t>processes</a:t>
            </a:r>
            <a:r>
              <a:rPr lang="fr-FR" sz="1600" dirty="0" smtClean="0">
                <a:solidFill>
                  <a:prstClr val="black"/>
                </a:solidFill>
                <a:latin typeface="Segoe UI Semibold"/>
              </a:rPr>
              <a:t> and validation</a:t>
            </a:r>
            <a:endParaRPr lang="fr-FR" sz="1600" dirty="0">
              <a:solidFill>
                <a:prstClr val="black"/>
              </a:solidFill>
              <a:latin typeface="Segoe UI Semibold"/>
            </a:endParaRPr>
          </a:p>
        </p:txBody>
      </p:sp>
      <p:graphicFrame>
        <p:nvGraphicFramePr>
          <p:cNvPr id="28" name="Chart 27"/>
          <p:cNvGraphicFramePr/>
          <p:nvPr>
            <p:extLst>
              <p:ext uri="{D42A27DB-BD31-4B8C-83A1-F6EECF244321}">
                <p14:modId xmlns:p14="http://schemas.microsoft.com/office/powerpoint/2010/main" val="3141498816"/>
              </p:ext>
            </p:extLst>
          </p:nvPr>
        </p:nvGraphicFramePr>
        <p:xfrm>
          <a:off x="2221007" y="1086326"/>
          <a:ext cx="1800000" cy="2365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 name="Chart 28"/>
          <p:cNvGraphicFramePr/>
          <p:nvPr>
            <p:extLst>
              <p:ext uri="{D42A27DB-BD31-4B8C-83A1-F6EECF244321}">
                <p14:modId xmlns:p14="http://schemas.microsoft.com/office/powerpoint/2010/main" val="1332920710"/>
              </p:ext>
            </p:extLst>
          </p:nvPr>
        </p:nvGraphicFramePr>
        <p:xfrm>
          <a:off x="4317155" y="1171861"/>
          <a:ext cx="1800000" cy="2365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 name="Chart 29"/>
          <p:cNvGraphicFramePr/>
          <p:nvPr>
            <p:extLst>
              <p:ext uri="{D42A27DB-BD31-4B8C-83A1-F6EECF244321}">
                <p14:modId xmlns:p14="http://schemas.microsoft.com/office/powerpoint/2010/main" val="3670009033"/>
              </p:ext>
            </p:extLst>
          </p:nvPr>
        </p:nvGraphicFramePr>
        <p:xfrm>
          <a:off x="6418720" y="1126412"/>
          <a:ext cx="1800000" cy="2365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1" name="Chart 30"/>
          <p:cNvGraphicFramePr/>
          <p:nvPr>
            <p:extLst>
              <p:ext uri="{D42A27DB-BD31-4B8C-83A1-F6EECF244321}">
                <p14:modId xmlns:p14="http://schemas.microsoft.com/office/powerpoint/2010/main" val="2655236800"/>
              </p:ext>
            </p:extLst>
          </p:nvPr>
        </p:nvGraphicFramePr>
        <p:xfrm>
          <a:off x="8433610" y="1095235"/>
          <a:ext cx="1800000" cy="2455792"/>
        </p:xfrm>
        <a:graphic>
          <a:graphicData uri="http://schemas.openxmlformats.org/drawingml/2006/chart">
            <c:chart xmlns:c="http://schemas.openxmlformats.org/drawingml/2006/chart" xmlns:r="http://schemas.openxmlformats.org/officeDocument/2006/relationships" r:id="rId6"/>
          </a:graphicData>
        </a:graphic>
      </p:graphicFrame>
      <p:sp>
        <p:nvSpPr>
          <p:cNvPr id="33" name="Oval 32"/>
          <p:cNvSpPr/>
          <p:nvPr/>
        </p:nvSpPr>
        <p:spPr>
          <a:xfrm>
            <a:off x="598579" y="1872607"/>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2" name="TextBox 1"/>
          <p:cNvSpPr txBox="1"/>
          <p:nvPr/>
        </p:nvSpPr>
        <p:spPr>
          <a:xfrm>
            <a:off x="757557" y="2033470"/>
            <a:ext cx="595086" cy="523220"/>
          </a:xfrm>
          <a:prstGeom prst="rect">
            <a:avLst/>
          </a:prstGeom>
          <a:noFill/>
        </p:spPr>
        <p:txBody>
          <a:bodyPr wrap="square" rtlCol="0">
            <a:spAutoFit/>
          </a:bodyPr>
          <a:lstStyle/>
          <a:p>
            <a:pPr algn="ctr"/>
            <a:r>
              <a:rPr lang="en-US" sz="2800" dirty="0" smtClean="0">
                <a:solidFill>
                  <a:prstClr val="white"/>
                </a:solidFill>
              </a:rPr>
              <a:t>i</a:t>
            </a:r>
            <a:endParaRPr lang="en-ZA" sz="2800" dirty="0">
              <a:solidFill>
                <a:prstClr val="white"/>
              </a:solidFill>
            </a:endParaRPr>
          </a:p>
        </p:txBody>
      </p:sp>
      <p:graphicFrame>
        <p:nvGraphicFramePr>
          <p:cNvPr id="43" name="Chart 42"/>
          <p:cNvGraphicFramePr/>
          <p:nvPr>
            <p:extLst>
              <p:ext uri="{D42A27DB-BD31-4B8C-83A1-F6EECF244321}">
                <p14:modId xmlns:p14="http://schemas.microsoft.com/office/powerpoint/2010/main" val="3890602464"/>
              </p:ext>
            </p:extLst>
          </p:nvPr>
        </p:nvGraphicFramePr>
        <p:xfrm>
          <a:off x="10250689" y="1113712"/>
          <a:ext cx="1800000" cy="2364124"/>
        </p:xfrm>
        <a:graphic>
          <a:graphicData uri="http://schemas.openxmlformats.org/drawingml/2006/chart">
            <c:chart xmlns:c="http://schemas.openxmlformats.org/drawingml/2006/chart" xmlns:r="http://schemas.openxmlformats.org/officeDocument/2006/relationships" r:id="rId7"/>
          </a:graphicData>
        </a:graphic>
      </p:graphicFrame>
      <p:grpSp>
        <p:nvGrpSpPr>
          <p:cNvPr id="3" name="Group 2"/>
          <p:cNvGrpSpPr/>
          <p:nvPr/>
        </p:nvGrpSpPr>
        <p:grpSpPr>
          <a:xfrm>
            <a:off x="2648719" y="1843085"/>
            <a:ext cx="900000" cy="900000"/>
            <a:chOff x="2529713" y="2666423"/>
            <a:chExt cx="900000" cy="900000"/>
          </a:xfrm>
        </p:grpSpPr>
        <p:sp>
          <p:nvSpPr>
            <p:cNvPr id="44" name="Oval 43"/>
            <p:cNvSpPr/>
            <p:nvPr/>
          </p:nvSpPr>
          <p:spPr>
            <a:xfrm>
              <a:off x="2529713" y="2666423"/>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39" name="TextBox 38"/>
            <p:cNvSpPr txBox="1"/>
            <p:nvPr/>
          </p:nvSpPr>
          <p:spPr>
            <a:xfrm>
              <a:off x="2735131" y="2854813"/>
              <a:ext cx="595086" cy="523220"/>
            </a:xfrm>
            <a:prstGeom prst="rect">
              <a:avLst/>
            </a:prstGeom>
            <a:noFill/>
          </p:spPr>
          <p:txBody>
            <a:bodyPr wrap="square" rtlCol="0">
              <a:spAutoFit/>
            </a:bodyPr>
            <a:lstStyle/>
            <a:p>
              <a:pPr algn="ctr"/>
              <a:r>
                <a:rPr lang="en-US" sz="2800" dirty="0" smtClean="0">
                  <a:solidFill>
                    <a:prstClr val="white"/>
                  </a:solidFill>
                </a:rPr>
                <a:t>ii.</a:t>
              </a:r>
              <a:endParaRPr lang="en-ZA" sz="2800" dirty="0">
                <a:solidFill>
                  <a:prstClr val="white"/>
                </a:solidFill>
              </a:endParaRPr>
            </a:p>
          </p:txBody>
        </p:sp>
      </p:grpSp>
      <p:grpSp>
        <p:nvGrpSpPr>
          <p:cNvPr id="45" name="Group 44"/>
          <p:cNvGrpSpPr/>
          <p:nvPr/>
        </p:nvGrpSpPr>
        <p:grpSpPr>
          <a:xfrm>
            <a:off x="6855839" y="1884140"/>
            <a:ext cx="900000" cy="900000"/>
            <a:chOff x="2529713" y="2666423"/>
            <a:chExt cx="900000" cy="900000"/>
          </a:xfrm>
        </p:grpSpPr>
        <p:sp>
          <p:nvSpPr>
            <p:cNvPr id="46" name="Oval 45"/>
            <p:cNvSpPr/>
            <p:nvPr/>
          </p:nvSpPr>
          <p:spPr>
            <a:xfrm>
              <a:off x="2529713" y="2666423"/>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47" name="TextBox 46"/>
            <p:cNvSpPr txBox="1"/>
            <p:nvPr/>
          </p:nvSpPr>
          <p:spPr>
            <a:xfrm>
              <a:off x="2735131" y="2854813"/>
              <a:ext cx="595086" cy="523220"/>
            </a:xfrm>
            <a:prstGeom prst="rect">
              <a:avLst/>
            </a:prstGeom>
            <a:noFill/>
          </p:spPr>
          <p:txBody>
            <a:bodyPr wrap="square" rtlCol="0">
              <a:spAutoFit/>
            </a:bodyPr>
            <a:lstStyle/>
            <a:p>
              <a:pPr algn="ctr"/>
              <a:r>
                <a:rPr lang="en-US" sz="2800" dirty="0" smtClean="0">
                  <a:solidFill>
                    <a:prstClr val="white"/>
                  </a:solidFill>
                </a:rPr>
                <a:t>iv.</a:t>
              </a:r>
              <a:endParaRPr lang="en-ZA" sz="2800" dirty="0">
                <a:solidFill>
                  <a:prstClr val="white"/>
                </a:solidFill>
              </a:endParaRPr>
            </a:p>
          </p:txBody>
        </p:sp>
      </p:grpSp>
      <p:grpSp>
        <p:nvGrpSpPr>
          <p:cNvPr id="48" name="Group 47"/>
          <p:cNvGrpSpPr/>
          <p:nvPr/>
        </p:nvGrpSpPr>
        <p:grpSpPr>
          <a:xfrm>
            <a:off x="8884640" y="1862135"/>
            <a:ext cx="900000" cy="900000"/>
            <a:chOff x="2520188" y="2685473"/>
            <a:chExt cx="900000" cy="900000"/>
          </a:xfrm>
        </p:grpSpPr>
        <p:sp>
          <p:nvSpPr>
            <p:cNvPr id="49" name="Oval 48"/>
            <p:cNvSpPr/>
            <p:nvPr/>
          </p:nvSpPr>
          <p:spPr>
            <a:xfrm>
              <a:off x="2520188" y="2685473"/>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50" name="TextBox 49"/>
            <p:cNvSpPr txBox="1"/>
            <p:nvPr/>
          </p:nvSpPr>
          <p:spPr>
            <a:xfrm>
              <a:off x="2735131" y="2854813"/>
              <a:ext cx="595086" cy="523220"/>
            </a:xfrm>
            <a:prstGeom prst="rect">
              <a:avLst/>
            </a:prstGeom>
            <a:noFill/>
          </p:spPr>
          <p:txBody>
            <a:bodyPr wrap="square" rtlCol="0">
              <a:spAutoFit/>
            </a:bodyPr>
            <a:lstStyle/>
            <a:p>
              <a:pPr algn="ctr"/>
              <a:r>
                <a:rPr lang="en-US" sz="2800" dirty="0" smtClean="0">
                  <a:solidFill>
                    <a:prstClr val="white"/>
                  </a:solidFill>
                </a:rPr>
                <a:t>v.</a:t>
              </a:r>
              <a:endParaRPr lang="en-ZA" sz="2800" dirty="0">
                <a:solidFill>
                  <a:prstClr val="white"/>
                </a:solidFill>
              </a:endParaRPr>
            </a:p>
          </p:txBody>
        </p:sp>
      </p:grpSp>
      <p:grpSp>
        <p:nvGrpSpPr>
          <p:cNvPr id="51" name="Group 50"/>
          <p:cNvGrpSpPr/>
          <p:nvPr/>
        </p:nvGrpSpPr>
        <p:grpSpPr>
          <a:xfrm>
            <a:off x="10772478" y="1815742"/>
            <a:ext cx="900000" cy="900000"/>
            <a:chOff x="2529713" y="2666423"/>
            <a:chExt cx="900000" cy="900000"/>
          </a:xfrm>
        </p:grpSpPr>
        <p:sp>
          <p:nvSpPr>
            <p:cNvPr id="52" name="Oval 51"/>
            <p:cNvSpPr/>
            <p:nvPr/>
          </p:nvSpPr>
          <p:spPr>
            <a:xfrm>
              <a:off x="2529713" y="2666423"/>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53" name="TextBox 52"/>
            <p:cNvSpPr txBox="1"/>
            <p:nvPr/>
          </p:nvSpPr>
          <p:spPr>
            <a:xfrm>
              <a:off x="2735131" y="2854813"/>
              <a:ext cx="595086" cy="523220"/>
            </a:xfrm>
            <a:prstGeom prst="rect">
              <a:avLst/>
            </a:prstGeom>
            <a:noFill/>
          </p:spPr>
          <p:txBody>
            <a:bodyPr wrap="square" rtlCol="0">
              <a:spAutoFit/>
            </a:bodyPr>
            <a:lstStyle/>
            <a:p>
              <a:pPr algn="ctr"/>
              <a:r>
                <a:rPr lang="en-US" sz="2800" dirty="0" smtClean="0">
                  <a:solidFill>
                    <a:prstClr val="white"/>
                  </a:solidFill>
                </a:rPr>
                <a:t>vi.</a:t>
              </a:r>
              <a:endParaRPr lang="en-ZA" sz="2800" dirty="0">
                <a:solidFill>
                  <a:prstClr val="white"/>
                </a:solidFill>
              </a:endParaRPr>
            </a:p>
          </p:txBody>
        </p:sp>
      </p:grpSp>
      <p:grpSp>
        <p:nvGrpSpPr>
          <p:cNvPr id="54" name="Group 53"/>
          <p:cNvGrpSpPr/>
          <p:nvPr/>
        </p:nvGrpSpPr>
        <p:grpSpPr>
          <a:xfrm>
            <a:off x="4763602" y="1831448"/>
            <a:ext cx="900000" cy="900000"/>
            <a:chOff x="2529713" y="2666423"/>
            <a:chExt cx="900000" cy="900000"/>
          </a:xfrm>
        </p:grpSpPr>
        <p:sp>
          <p:nvSpPr>
            <p:cNvPr id="55" name="Oval 54"/>
            <p:cNvSpPr/>
            <p:nvPr/>
          </p:nvSpPr>
          <p:spPr>
            <a:xfrm>
              <a:off x="2529713" y="2666423"/>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56" name="TextBox 55"/>
            <p:cNvSpPr txBox="1"/>
            <p:nvPr/>
          </p:nvSpPr>
          <p:spPr>
            <a:xfrm>
              <a:off x="2735131" y="2854813"/>
              <a:ext cx="595086" cy="523220"/>
            </a:xfrm>
            <a:prstGeom prst="rect">
              <a:avLst/>
            </a:prstGeom>
            <a:noFill/>
          </p:spPr>
          <p:txBody>
            <a:bodyPr wrap="square" rtlCol="0">
              <a:spAutoFit/>
            </a:bodyPr>
            <a:lstStyle/>
            <a:p>
              <a:pPr algn="ctr"/>
              <a:r>
                <a:rPr lang="en-US" sz="2800" dirty="0" smtClean="0">
                  <a:solidFill>
                    <a:prstClr val="white"/>
                  </a:solidFill>
                </a:rPr>
                <a:t>iii.</a:t>
              </a:r>
              <a:endParaRPr lang="en-ZA" sz="2800" dirty="0">
                <a:solidFill>
                  <a:prstClr val="white"/>
                </a:solidFill>
              </a:endParaRPr>
            </a:p>
          </p:txBody>
        </p:sp>
      </p:grpSp>
      <p:sp>
        <p:nvSpPr>
          <p:cNvPr id="63" name="Oval 62"/>
          <p:cNvSpPr/>
          <p:nvPr/>
        </p:nvSpPr>
        <p:spPr>
          <a:xfrm>
            <a:off x="10899991" y="3510807"/>
            <a:ext cx="595086" cy="595086"/>
          </a:xfrm>
          <a:prstGeom prst="ellipse">
            <a:avLst/>
          </a:prstGeom>
          <a:solidFill>
            <a:srgbClr val="6600FF"/>
          </a:solidFill>
          <a:ln w="12700" cap="flat" cmpd="sng" algn="ctr">
            <a:noFill/>
            <a:prstDash val="solid"/>
            <a:miter lim="800000"/>
          </a:ln>
          <a:effectLst/>
        </p:spPr>
        <p:txBody>
          <a:bodyPr rtlCol="0" anchor="ctr"/>
          <a:lstStyle/>
          <a:p>
            <a:pPr algn="ctr">
              <a:defRPr/>
            </a:pPr>
            <a:endParaRPr lang="en-US" kern="0">
              <a:solidFill>
                <a:prstClr val="black"/>
              </a:solidFill>
              <a:latin typeface="Segoe UI Semilight"/>
            </a:endParaRPr>
          </a:p>
        </p:txBody>
      </p:sp>
      <p:sp>
        <p:nvSpPr>
          <p:cNvPr id="64" name="TextBox 63"/>
          <p:cNvSpPr txBox="1"/>
          <p:nvPr/>
        </p:nvSpPr>
        <p:spPr>
          <a:xfrm>
            <a:off x="10485992" y="4235367"/>
            <a:ext cx="1423084" cy="984885"/>
          </a:xfrm>
          <a:prstGeom prst="rect">
            <a:avLst/>
          </a:prstGeom>
          <a:noFill/>
        </p:spPr>
        <p:txBody>
          <a:bodyPr wrap="square" lIns="0" tIns="0" rIns="0" bIns="0" rtlCol="0">
            <a:spAutoFit/>
          </a:bodyPr>
          <a:lstStyle/>
          <a:p>
            <a:pPr algn="ctr"/>
            <a:r>
              <a:rPr lang="fr-FR" sz="1600" dirty="0" smtClean="0">
                <a:solidFill>
                  <a:prstClr val="black"/>
                </a:solidFill>
                <a:latin typeface="Segoe UI Semibold"/>
              </a:rPr>
              <a:t>Monitor &amp; </a:t>
            </a:r>
            <a:r>
              <a:rPr lang="fr-FR" sz="1600" dirty="0" err="1" smtClean="0">
                <a:solidFill>
                  <a:prstClr val="black"/>
                </a:solidFill>
                <a:latin typeface="Segoe UI Semibold"/>
              </a:rPr>
              <a:t>evaluation</a:t>
            </a:r>
            <a:r>
              <a:rPr lang="fr-FR" sz="1600" dirty="0">
                <a:solidFill>
                  <a:prstClr val="black"/>
                </a:solidFill>
                <a:latin typeface="Segoe UI Semibold"/>
              </a:rPr>
              <a:t> </a:t>
            </a:r>
            <a:r>
              <a:rPr lang="fr-FR" sz="1600" dirty="0" smtClean="0">
                <a:solidFill>
                  <a:prstClr val="black"/>
                </a:solidFill>
                <a:latin typeface="Segoe UI Semibold"/>
              </a:rPr>
              <a:t>and </a:t>
            </a:r>
            <a:r>
              <a:rPr lang="fr-FR" sz="1600" dirty="0" err="1" smtClean="0">
                <a:solidFill>
                  <a:prstClr val="black"/>
                </a:solidFill>
                <a:latin typeface="Segoe UI Semibold"/>
              </a:rPr>
              <a:t>Process</a:t>
            </a:r>
            <a:r>
              <a:rPr lang="fr-FR" sz="1600" dirty="0" smtClean="0">
                <a:solidFill>
                  <a:prstClr val="black"/>
                </a:solidFill>
                <a:latin typeface="Segoe UI Semibold"/>
              </a:rPr>
              <a:t> </a:t>
            </a:r>
            <a:r>
              <a:rPr lang="fr-FR" sz="1600" dirty="0" err="1" smtClean="0">
                <a:solidFill>
                  <a:prstClr val="black"/>
                </a:solidFill>
                <a:latin typeface="Segoe UI Semibold"/>
              </a:rPr>
              <a:t>improvement</a:t>
            </a:r>
            <a:endParaRPr lang="fr-FR" sz="1600" dirty="0" smtClean="0">
              <a:solidFill>
                <a:prstClr val="black"/>
              </a:solidFill>
              <a:latin typeface="Segoe UI Semibold"/>
            </a:endParaRPr>
          </a:p>
        </p:txBody>
      </p:sp>
      <p:sp>
        <p:nvSpPr>
          <p:cNvPr id="5" name="TextBox 4"/>
          <p:cNvSpPr txBox="1"/>
          <p:nvPr/>
        </p:nvSpPr>
        <p:spPr>
          <a:xfrm>
            <a:off x="162242" y="4977743"/>
            <a:ext cx="1532740" cy="769441"/>
          </a:xfrm>
          <a:prstGeom prst="rect">
            <a:avLst/>
          </a:prstGeom>
          <a:noFill/>
        </p:spPr>
        <p:txBody>
          <a:bodyPr wrap="square" rtlCol="0">
            <a:spAutoFit/>
          </a:bodyPr>
          <a:lstStyle/>
          <a:p>
            <a:pPr algn="ctr"/>
            <a:r>
              <a:rPr lang="fr-FR" sz="4400" dirty="0">
                <a:solidFill>
                  <a:prstClr val="black"/>
                </a:solidFill>
                <a:latin typeface="Segoe UI Semibold"/>
              </a:rPr>
              <a:t>0%</a:t>
            </a:r>
            <a:endParaRPr lang="en-US" sz="4400" dirty="0">
              <a:solidFill>
                <a:prstClr val="black"/>
              </a:solidFill>
              <a:latin typeface="Segoe UI Semibold"/>
            </a:endParaRPr>
          </a:p>
        </p:txBody>
      </p:sp>
      <p:sp>
        <p:nvSpPr>
          <p:cNvPr id="65" name="TextBox 64"/>
          <p:cNvSpPr txBox="1"/>
          <p:nvPr/>
        </p:nvSpPr>
        <p:spPr>
          <a:xfrm>
            <a:off x="2271909" y="5059918"/>
            <a:ext cx="1532740" cy="769441"/>
          </a:xfrm>
          <a:prstGeom prst="rect">
            <a:avLst/>
          </a:prstGeom>
          <a:noFill/>
        </p:spPr>
        <p:txBody>
          <a:bodyPr wrap="square" rtlCol="0">
            <a:spAutoFit/>
          </a:bodyPr>
          <a:lstStyle/>
          <a:p>
            <a:pPr algn="ctr"/>
            <a:r>
              <a:rPr lang="fr-FR" sz="4400" dirty="0">
                <a:solidFill>
                  <a:prstClr val="black"/>
                </a:solidFill>
                <a:latin typeface="Segoe UI Semibold"/>
              </a:rPr>
              <a:t>100%</a:t>
            </a:r>
            <a:endParaRPr lang="en-US" sz="4400" dirty="0">
              <a:solidFill>
                <a:prstClr val="black"/>
              </a:solidFill>
              <a:latin typeface="Segoe UI Semibold"/>
            </a:endParaRPr>
          </a:p>
        </p:txBody>
      </p:sp>
      <p:sp>
        <p:nvSpPr>
          <p:cNvPr id="66" name="TextBox 65"/>
          <p:cNvSpPr txBox="1"/>
          <p:nvPr/>
        </p:nvSpPr>
        <p:spPr>
          <a:xfrm>
            <a:off x="4389968" y="5023255"/>
            <a:ext cx="1532740" cy="769441"/>
          </a:xfrm>
          <a:prstGeom prst="rect">
            <a:avLst/>
          </a:prstGeom>
          <a:noFill/>
        </p:spPr>
        <p:txBody>
          <a:bodyPr wrap="square" rtlCol="0">
            <a:spAutoFit/>
          </a:bodyPr>
          <a:lstStyle/>
          <a:p>
            <a:pPr algn="ctr"/>
            <a:r>
              <a:rPr lang="fr-FR" sz="4400" dirty="0">
                <a:solidFill>
                  <a:prstClr val="black"/>
                </a:solidFill>
                <a:latin typeface="Segoe UI Semibold"/>
              </a:rPr>
              <a:t>100%</a:t>
            </a:r>
            <a:endParaRPr lang="en-US" sz="4400" dirty="0">
              <a:solidFill>
                <a:prstClr val="black"/>
              </a:solidFill>
              <a:latin typeface="Segoe UI Semibold"/>
            </a:endParaRPr>
          </a:p>
        </p:txBody>
      </p:sp>
      <p:sp>
        <p:nvSpPr>
          <p:cNvPr id="67" name="TextBox 66"/>
          <p:cNvSpPr txBox="1"/>
          <p:nvPr/>
        </p:nvSpPr>
        <p:spPr>
          <a:xfrm>
            <a:off x="6608706" y="5197885"/>
            <a:ext cx="1532740" cy="769441"/>
          </a:xfrm>
          <a:prstGeom prst="rect">
            <a:avLst/>
          </a:prstGeom>
          <a:noFill/>
        </p:spPr>
        <p:txBody>
          <a:bodyPr wrap="square" rtlCol="0">
            <a:spAutoFit/>
          </a:bodyPr>
          <a:lstStyle/>
          <a:p>
            <a:pPr algn="ctr"/>
            <a:r>
              <a:rPr lang="fr-FR" sz="4400" dirty="0" smtClean="0">
                <a:solidFill>
                  <a:prstClr val="black"/>
                </a:solidFill>
                <a:latin typeface="Segoe UI Semibold"/>
              </a:rPr>
              <a:t>75%</a:t>
            </a:r>
            <a:endParaRPr lang="en-US" sz="4400" dirty="0">
              <a:solidFill>
                <a:prstClr val="black"/>
              </a:solidFill>
              <a:latin typeface="Segoe UI Semibold"/>
            </a:endParaRPr>
          </a:p>
        </p:txBody>
      </p:sp>
      <p:sp>
        <p:nvSpPr>
          <p:cNvPr id="68" name="TextBox 67"/>
          <p:cNvSpPr txBox="1"/>
          <p:nvPr/>
        </p:nvSpPr>
        <p:spPr>
          <a:xfrm>
            <a:off x="8634615" y="5216410"/>
            <a:ext cx="1532740" cy="769441"/>
          </a:xfrm>
          <a:prstGeom prst="rect">
            <a:avLst/>
          </a:prstGeom>
          <a:noFill/>
        </p:spPr>
        <p:txBody>
          <a:bodyPr wrap="square" rtlCol="0">
            <a:spAutoFit/>
          </a:bodyPr>
          <a:lstStyle/>
          <a:p>
            <a:pPr algn="ctr"/>
            <a:r>
              <a:rPr lang="fr-FR" sz="4400" dirty="0" smtClean="0">
                <a:solidFill>
                  <a:prstClr val="black"/>
                </a:solidFill>
                <a:latin typeface="Segoe UI Semibold"/>
              </a:rPr>
              <a:t>0%</a:t>
            </a:r>
            <a:endParaRPr lang="en-US" sz="4400" dirty="0">
              <a:solidFill>
                <a:prstClr val="black"/>
              </a:solidFill>
              <a:latin typeface="Segoe UI Semibold"/>
            </a:endParaRPr>
          </a:p>
        </p:txBody>
      </p:sp>
      <p:sp>
        <p:nvSpPr>
          <p:cNvPr id="69" name="TextBox 68"/>
          <p:cNvSpPr txBox="1"/>
          <p:nvPr/>
        </p:nvSpPr>
        <p:spPr>
          <a:xfrm>
            <a:off x="10427533" y="5197885"/>
            <a:ext cx="1532740" cy="769441"/>
          </a:xfrm>
          <a:prstGeom prst="rect">
            <a:avLst/>
          </a:prstGeom>
          <a:noFill/>
        </p:spPr>
        <p:txBody>
          <a:bodyPr wrap="square" rtlCol="0">
            <a:spAutoFit/>
          </a:bodyPr>
          <a:lstStyle/>
          <a:p>
            <a:pPr algn="ctr"/>
            <a:r>
              <a:rPr lang="fr-FR" sz="4400" dirty="0">
                <a:solidFill>
                  <a:prstClr val="black"/>
                </a:solidFill>
                <a:latin typeface="Segoe UI Semibold"/>
              </a:rPr>
              <a:t>0%</a:t>
            </a:r>
            <a:endParaRPr lang="en-US" sz="4400" dirty="0">
              <a:solidFill>
                <a:prstClr val="black"/>
              </a:solidFill>
              <a:latin typeface="Segoe UI Semibold"/>
            </a:endParaRPr>
          </a:p>
        </p:txBody>
      </p:sp>
      <p:sp>
        <p:nvSpPr>
          <p:cNvPr id="57" name="Oval 56"/>
          <p:cNvSpPr/>
          <p:nvPr/>
        </p:nvSpPr>
        <p:spPr>
          <a:xfrm>
            <a:off x="678243" y="3395762"/>
            <a:ext cx="621834" cy="601800"/>
          </a:xfrm>
          <a:prstGeom prst="ellipse">
            <a:avLst/>
          </a:prstGeom>
          <a:solidFill>
            <a:srgbClr val="003366"/>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graphicFrame>
        <p:nvGraphicFramePr>
          <p:cNvPr id="59" name="Chart 58"/>
          <p:cNvGraphicFramePr/>
          <p:nvPr>
            <p:extLst>
              <p:ext uri="{D42A27DB-BD31-4B8C-83A1-F6EECF244321}">
                <p14:modId xmlns:p14="http://schemas.microsoft.com/office/powerpoint/2010/main" val="2747692057"/>
              </p:ext>
            </p:extLst>
          </p:nvPr>
        </p:nvGraphicFramePr>
        <p:xfrm>
          <a:off x="217070" y="1353671"/>
          <a:ext cx="1649229" cy="1909482"/>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329265860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376361-EF4C-4C8E-A820-DCC1F8FA85C2}"/>
              </a:ext>
            </a:extLst>
          </p:cNvPr>
          <p:cNvSpPr>
            <a:spLocks noGrp="1"/>
          </p:cNvSpPr>
          <p:nvPr>
            <p:ph type="title" idx="4294967295"/>
          </p:nvPr>
        </p:nvSpPr>
        <p:spPr>
          <a:xfrm>
            <a:off x="0" y="44450"/>
            <a:ext cx="12192000" cy="1014413"/>
          </a:xfrm>
        </p:spPr>
        <p:txBody>
          <a:bodyPr anchor="t">
            <a:noAutofit/>
          </a:bodyPr>
          <a:lstStyle/>
          <a:p>
            <a:r>
              <a:rPr lang="en-GB" sz="2400" b="1" dirty="0">
                <a:latin typeface="Georgia" panose="02040502050405020303" pitchFamily="18" charset="0"/>
              </a:rPr>
              <a:t>At a Management Area and Centre level, different components of the SDM are being realised according to the processes with overlaps in certain areas</a:t>
            </a:r>
          </a:p>
        </p:txBody>
      </p:sp>
      <p:sp>
        <p:nvSpPr>
          <p:cNvPr id="3" name="Rectangle 2">
            <a:extLst>
              <a:ext uri="{FF2B5EF4-FFF2-40B4-BE49-F238E27FC236}">
                <a16:creationId xmlns="" xmlns:a16="http://schemas.microsoft.com/office/drawing/2014/main" id="{0DCE9512-B4EE-4784-A76B-DE148FA8C1D2}"/>
              </a:ext>
            </a:extLst>
          </p:cNvPr>
          <p:cNvSpPr/>
          <p:nvPr/>
        </p:nvSpPr>
        <p:spPr>
          <a:xfrm>
            <a:off x="479425" y="1396150"/>
            <a:ext cx="11233148" cy="4590123"/>
          </a:xfrm>
          <a:prstGeom prst="rect">
            <a:avLst/>
          </a:prstGeom>
          <a:ln w="285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GB">
              <a:solidFill>
                <a:prstClr val="black"/>
              </a:solidFill>
            </a:endParaRPr>
          </a:p>
        </p:txBody>
      </p:sp>
      <p:sp>
        <p:nvSpPr>
          <p:cNvPr id="5" name="Rectangle 4">
            <a:extLst>
              <a:ext uri="{FF2B5EF4-FFF2-40B4-BE49-F238E27FC236}">
                <a16:creationId xmlns="" xmlns:a16="http://schemas.microsoft.com/office/drawing/2014/main" id="{29CDC84A-F608-47FA-8722-C3893BCD7008}"/>
              </a:ext>
            </a:extLst>
          </p:cNvPr>
          <p:cNvSpPr/>
          <p:nvPr/>
        </p:nvSpPr>
        <p:spPr>
          <a:xfrm>
            <a:off x="2494003" y="1651287"/>
            <a:ext cx="4368082" cy="4238605"/>
          </a:xfrm>
          <a:prstGeom prst="rect">
            <a:avLst/>
          </a:prstGeom>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6" name="Rectangle: Rounded Corners 5">
            <a:extLst>
              <a:ext uri="{FF2B5EF4-FFF2-40B4-BE49-F238E27FC236}">
                <a16:creationId xmlns="" xmlns:a16="http://schemas.microsoft.com/office/drawing/2014/main" id="{0BA6AF44-0FB8-4EEA-917E-F07987558510}"/>
              </a:ext>
            </a:extLst>
          </p:cNvPr>
          <p:cNvSpPr/>
          <p:nvPr/>
        </p:nvSpPr>
        <p:spPr>
          <a:xfrm>
            <a:off x="613489" y="1189853"/>
            <a:ext cx="1387494" cy="425637"/>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Management Area</a:t>
            </a:r>
          </a:p>
        </p:txBody>
      </p:sp>
      <p:sp>
        <p:nvSpPr>
          <p:cNvPr id="9" name="Rectangle: Rounded Corners 8">
            <a:extLst>
              <a:ext uri="{FF2B5EF4-FFF2-40B4-BE49-F238E27FC236}">
                <a16:creationId xmlns="" xmlns:a16="http://schemas.microsoft.com/office/drawing/2014/main" id="{BFE4AE92-7369-4B59-9E07-1227C5BFFBCA}"/>
              </a:ext>
            </a:extLst>
          </p:cNvPr>
          <p:cNvSpPr/>
          <p:nvPr/>
        </p:nvSpPr>
        <p:spPr>
          <a:xfrm>
            <a:off x="2704060" y="1477191"/>
            <a:ext cx="1387494" cy="4256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Correctional Centre</a:t>
            </a:r>
          </a:p>
        </p:txBody>
      </p:sp>
      <p:sp>
        <p:nvSpPr>
          <p:cNvPr id="15" name="Arrow: Pentagon 14">
            <a:extLst>
              <a:ext uri="{FF2B5EF4-FFF2-40B4-BE49-F238E27FC236}">
                <a16:creationId xmlns="" xmlns:a16="http://schemas.microsoft.com/office/drawing/2014/main" id="{6672B3EE-AB6A-4A9C-8D16-429715BE8732}"/>
              </a:ext>
            </a:extLst>
          </p:cNvPr>
          <p:cNvSpPr/>
          <p:nvPr/>
        </p:nvSpPr>
        <p:spPr>
          <a:xfrm>
            <a:off x="6570833" y="3618076"/>
            <a:ext cx="1487473" cy="274372"/>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External Escorting</a:t>
            </a:r>
          </a:p>
        </p:txBody>
      </p:sp>
      <p:sp>
        <p:nvSpPr>
          <p:cNvPr id="18" name="Arrow: Pentagon 17">
            <a:extLst>
              <a:ext uri="{FF2B5EF4-FFF2-40B4-BE49-F238E27FC236}">
                <a16:creationId xmlns="" xmlns:a16="http://schemas.microsoft.com/office/drawing/2014/main" id="{9CE93914-84BD-4F72-874C-5D21518237B4}"/>
              </a:ext>
            </a:extLst>
          </p:cNvPr>
          <p:cNvSpPr/>
          <p:nvPr/>
        </p:nvSpPr>
        <p:spPr>
          <a:xfrm>
            <a:off x="6147550" y="1984740"/>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sp>
        <p:nvSpPr>
          <p:cNvPr id="20" name="Arrow: Pentagon 19">
            <a:extLst>
              <a:ext uri="{FF2B5EF4-FFF2-40B4-BE49-F238E27FC236}">
                <a16:creationId xmlns="" xmlns:a16="http://schemas.microsoft.com/office/drawing/2014/main" id="{22A7F40D-EFFD-4EC3-99C8-5D31C4A54CB9}"/>
              </a:ext>
            </a:extLst>
          </p:cNvPr>
          <p:cNvSpPr/>
          <p:nvPr/>
        </p:nvSpPr>
        <p:spPr>
          <a:xfrm>
            <a:off x="3463953" y="1969340"/>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Assessment &amp; Sentence Planning</a:t>
            </a:r>
          </a:p>
        </p:txBody>
      </p:sp>
      <p:sp>
        <p:nvSpPr>
          <p:cNvPr id="22" name="Arrow: Pentagon 21">
            <a:extLst>
              <a:ext uri="{FF2B5EF4-FFF2-40B4-BE49-F238E27FC236}">
                <a16:creationId xmlns="" xmlns:a16="http://schemas.microsoft.com/office/drawing/2014/main" id="{D97A2FD8-11C2-4646-B1CE-EDA1BB4A0179}"/>
              </a:ext>
            </a:extLst>
          </p:cNvPr>
          <p:cNvSpPr/>
          <p:nvPr/>
        </p:nvSpPr>
        <p:spPr>
          <a:xfrm>
            <a:off x="1966078" y="1969342"/>
            <a:ext cx="1314416"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23" name="Arrow: Pentagon 22">
            <a:extLst>
              <a:ext uri="{FF2B5EF4-FFF2-40B4-BE49-F238E27FC236}">
                <a16:creationId xmlns="" xmlns:a16="http://schemas.microsoft.com/office/drawing/2014/main" id="{B3666F85-F36B-42CE-A35D-2E78C810CAF2}"/>
              </a:ext>
            </a:extLst>
          </p:cNvPr>
          <p:cNvSpPr/>
          <p:nvPr/>
        </p:nvSpPr>
        <p:spPr>
          <a:xfrm>
            <a:off x="4526302" y="2949732"/>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Correctional Programmes</a:t>
            </a:r>
          </a:p>
        </p:txBody>
      </p:sp>
      <p:sp>
        <p:nvSpPr>
          <p:cNvPr id="24" name="Arrow: Pentagon 23">
            <a:extLst>
              <a:ext uri="{FF2B5EF4-FFF2-40B4-BE49-F238E27FC236}">
                <a16:creationId xmlns="" xmlns:a16="http://schemas.microsoft.com/office/drawing/2014/main" id="{BD824968-6AEE-4484-873C-DE015449B1D4}"/>
              </a:ext>
            </a:extLst>
          </p:cNvPr>
          <p:cNvSpPr/>
          <p:nvPr/>
        </p:nvSpPr>
        <p:spPr>
          <a:xfrm>
            <a:off x="2563926" y="3267005"/>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Psychological Services</a:t>
            </a:r>
          </a:p>
        </p:txBody>
      </p:sp>
      <p:sp>
        <p:nvSpPr>
          <p:cNvPr id="25" name="Arrow: Pentagon 24">
            <a:extLst>
              <a:ext uri="{FF2B5EF4-FFF2-40B4-BE49-F238E27FC236}">
                <a16:creationId xmlns="" xmlns:a16="http://schemas.microsoft.com/office/drawing/2014/main" id="{D644E281-7E6B-41AD-9D2F-DACA4D298EDA}"/>
              </a:ext>
            </a:extLst>
          </p:cNvPr>
          <p:cNvSpPr/>
          <p:nvPr/>
        </p:nvSpPr>
        <p:spPr>
          <a:xfrm>
            <a:off x="2573043" y="3585662"/>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Work</a:t>
            </a:r>
          </a:p>
        </p:txBody>
      </p:sp>
      <p:sp>
        <p:nvSpPr>
          <p:cNvPr id="26" name="Arrow: Pentagon 25">
            <a:extLst>
              <a:ext uri="{FF2B5EF4-FFF2-40B4-BE49-F238E27FC236}">
                <a16:creationId xmlns="" xmlns:a16="http://schemas.microsoft.com/office/drawing/2014/main" id="{3B9C0CE5-6172-4D0E-BDF0-0BD050576FDD}"/>
              </a:ext>
            </a:extLst>
          </p:cNvPr>
          <p:cNvSpPr/>
          <p:nvPr/>
        </p:nvSpPr>
        <p:spPr>
          <a:xfrm>
            <a:off x="4526301" y="358566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Spiritual Care</a:t>
            </a:r>
          </a:p>
        </p:txBody>
      </p:sp>
      <p:sp>
        <p:nvSpPr>
          <p:cNvPr id="27" name="Arrow: Pentagon 26">
            <a:extLst>
              <a:ext uri="{FF2B5EF4-FFF2-40B4-BE49-F238E27FC236}">
                <a16:creationId xmlns="" xmlns:a16="http://schemas.microsoft.com/office/drawing/2014/main" id="{73ED30BB-C54F-4E13-9CF5-1CE19110CC54}"/>
              </a:ext>
            </a:extLst>
          </p:cNvPr>
          <p:cNvSpPr/>
          <p:nvPr/>
        </p:nvSpPr>
        <p:spPr>
          <a:xfrm>
            <a:off x="6570833" y="3273807"/>
            <a:ext cx="1487472" cy="28302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Wort Teams (Span)</a:t>
            </a:r>
          </a:p>
        </p:txBody>
      </p:sp>
      <p:sp>
        <p:nvSpPr>
          <p:cNvPr id="29" name="Arrow: Pentagon 28">
            <a:extLst>
              <a:ext uri="{FF2B5EF4-FFF2-40B4-BE49-F238E27FC236}">
                <a16:creationId xmlns="" xmlns:a16="http://schemas.microsoft.com/office/drawing/2014/main" id="{8775FB1D-08CB-41E0-AFED-ACB1EFAB504D}"/>
              </a:ext>
            </a:extLst>
          </p:cNvPr>
          <p:cNvSpPr/>
          <p:nvPr/>
        </p:nvSpPr>
        <p:spPr>
          <a:xfrm>
            <a:off x="2573043" y="5237304"/>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Internal  Escorting</a:t>
            </a:r>
          </a:p>
        </p:txBody>
      </p:sp>
      <p:sp>
        <p:nvSpPr>
          <p:cNvPr id="30" name="Arrow: Pentagon 29">
            <a:extLst>
              <a:ext uri="{FF2B5EF4-FFF2-40B4-BE49-F238E27FC236}">
                <a16:creationId xmlns="" xmlns:a16="http://schemas.microsoft.com/office/drawing/2014/main" id="{71ECFC97-8CF7-4E04-8439-62E8BE1200C5}"/>
              </a:ext>
            </a:extLst>
          </p:cNvPr>
          <p:cNvSpPr/>
          <p:nvPr/>
        </p:nvSpPr>
        <p:spPr>
          <a:xfrm>
            <a:off x="2573043" y="5564101"/>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Movement Control</a:t>
            </a:r>
          </a:p>
        </p:txBody>
      </p:sp>
      <p:sp>
        <p:nvSpPr>
          <p:cNvPr id="32" name="Arrow: Pentagon 31">
            <a:extLst>
              <a:ext uri="{FF2B5EF4-FFF2-40B4-BE49-F238E27FC236}">
                <a16:creationId xmlns="" xmlns:a16="http://schemas.microsoft.com/office/drawing/2014/main" id="{80A58B20-1D94-48F7-A610-4418FDFAA0E7}"/>
              </a:ext>
            </a:extLst>
          </p:cNvPr>
          <p:cNvSpPr/>
          <p:nvPr/>
        </p:nvSpPr>
        <p:spPr>
          <a:xfrm>
            <a:off x="3463953" y="2296137"/>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Case Review</a:t>
            </a:r>
          </a:p>
        </p:txBody>
      </p:sp>
      <p:sp>
        <p:nvSpPr>
          <p:cNvPr id="34" name="Rectangle 33">
            <a:extLst>
              <a:ext uri="{FF2B5EF4-FFF2-40B4-BE49-F238E27FC236}">
                <a16:creationId xmlns="" xmlns:a16="http://schemas.microsoft.com/office/drawing/2014/main" id="{CDAEE9FC-84ED-4346-AD4A-6D7E1B42A63D}"/>
              </a:ext>
            </a:extLst>
          </p:cNvPr>
          <p:cNvSpPr/>
          <p:nvPr/>
        </p:nvSpPr>
        <p:spPr>
          <a:xfrm>
            <a:off x="8745548" y="1666025"/>
            <a:ext cx="2841688" cy="2189439"/>
          </a:xfrm>
          <a:prstGeom prst="rect">
            <a:avLst/>
          </a:prstGeom>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3" name="Rectangle 32">
            <a:extLst>
              <a:ext uri="{FF2B5EF4-FFF2-40B4-BE49-F238E27FC236}">
                <a16:creationId xmlns="" xmlns:a16="http://schemas.microsoft.com/office/drawing/2014/main" id="{A610ED03-19B6-4FF9-8EEF-AA1A6B166B2D}"/>
              </a:ext>
            </a:extLst>
          </p:cNvPr>
          <p:cNvSpPr/>
          <p:nvPr/>
        </p:nvSpPr>
        <p:spPr>
          <a:xfrm>
            <a:off x="6633945" y="2335539"/>
            <a:ext cx="2266514" cy="592645"/>
          </a:xfrm>
          <a:prstGeom prst="rect">
            <a:avLst/>
          </a:prstGeom>
          <a:ln w="28575">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1" name="Arrow: Pentagon 30">
            <a:extLst>
              <a:ext uri="{FF2B5EF4-FFF2-40B4-BE49-F238E27FC236}">
                <a16:creationId xmlns="" xmlns:a16="http://schemas.microsoft.com/office/drawing/2014/main" id="{1BEAD87B-BD64-4235-ACF0-35DC8306BE34}"/>
              </a:ext>
            </a:extLst>
          </p:cNvPr>
          <p:cNvSpPr/>
          <p:nvPr/>
        </p:nvSpPr>
        <p:spPr>
          <a:xfrm>
            <a:off x="3463953" y="2622934"/>
            <a:ext cx="3558390"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CMC Treatment &amp; CMC Profiling</a:t>
            </a:r>
          </a:p>
        </p:txBody>
      </p:sp>
      <p:sp>
        <p:nvSpPr>
          <p:cNvPr id="35" name="Rectangle: Rounded Corners 34">
            <a:extLst>
              <a:ext uri="{FF2B5EF4-FFF2-40B4-BE49-F238E27FC236}">
                <a16:creationId xmlns="" xmlns:a16="http://schemas.microsoft.com/office/drawing/2014/main" id="{4E601B0F-7233-498B-AFD8-0B7D13180321}"/>
              </a:ext>
            </a:extLst>
          </p:cNvPr>
          <p:cNvSpPr/>
          <p:nvPr/>
        </p:nvSpPr>
        <p:spPr>
          <a:xfrm>
            <a:off x="7212925" y="2158277"/>
            <a:ext cx="1193682" cy="42563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Parole Board</a:t>
            </a:r>
          </a:p>
        </p:txBody>
      </p:sp>
      <p:sp>
        <p:nvSpPr>
          <p:cNvPr id="36" name="Arrow: Pentagon 35">
            <a:extLst>
              <a:ext uri="{FF2B5EF4-FFF2-40B4-BE49-F238E27FC236}">
                <a16:creationId xmlns="" xmlns:a16="http://schemas.microsoft.com/office/drawing/2014/main" id="{FB83DE94-34C2-433C-99A7-B863593B0D24}"/>
              </a:ext>
            </a:extLst>
          </p:cNvPr>
          <p:cNvSpPr/>
          <p:nvPr/>
        </p:nvSpPr>
        <p:spPr>
          <a:xfrm>
            <a:off x="393064" y="1969341"/>
            <a:ext cx="1440182"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Access Gate Control</a:t>
            </a:r>
          </a:p>
        </p:txBody>
      </p:sp>
      <p:sp>
        <p:nvSpPr>
          <p:cNvPr id="37" name="Arrow: Pentagon 36">
            <a:extLst>
              <a:ext uri="{FF2B5EF4-FFF2-40B4-BE49-F238E27FC236}">
                <a16:creationId xmlns="" xmlns:a16="http://schemas.microsoft.com/office/drawing/2014/main" id="{8CBE7EF2-E692-4510-9114-102EDD0C0A9F}"/>
              </a:ext>
            </a:extLst>
          </p:cNvPr>
          <p:cNvSpPr/>
          <p:nvPr/>
        </p:nvSpPr>
        <p:spPr>
          <a:xfrm>
            <a:off x="568434" y="2313611"/>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Watchtowers</a:t>
            </a:r>
          </a:p>
        </p:txBody>
      </p:sp>
      <p:sp>
        <p:nvSpPr>
          <p:cNvPr id="39" name="Arrow: Pentagon 38">
            <a:extLst>
              <a:ext uri="{FF2B5EF4-FFF2-40B4-BE49-F238E27FC236}">
                <a16:creationId xmlns="" xmlns:a16="http://schemas.microsoft.com/office/drawing/2014/main" id="{CF486134-AC80-4AD3-8FE1-E2C4417BC793}"/>
              </a:ext>
            </a:extLst>
          </p:cNvPr>
          <p:cNvSpPr/>
          <p:nvPr/>
        </p:nvSpPr>
        <p:spPr>
          <a:xfrm>
            <a:off x="4526302" y="3276528"/>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Skills Development</a:t>
            </a:r>
          </a:p>
        </p:txBody>
      </p:sp>
      <p:sp>
        <p:nvSpPr>
          <p:cNvPr id="40" name="Arrow: Pentagon 39">
            <a:extLst>
              <a:ext uri="{FF2B5EF4-FFF2-40B4-BE49-F238E27FC236}">
                <a16:creationId xmlns="" xmlns:a16="http://schemas.microsoft.com/office/drawing/2014/main" id="{4732FE83-D19A-4AE1-B36B-346C745E1311}"/>
              </a:ext>
            </a:extLst>
          </p:cNvPr>
          <p:cNvSpPr/>
          <p:nvPr/>
        </p:nvSpPr>
        <p:spPr>
          <a:xfrm>
            <a:off x="8585291" y="2594735"/>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41" name="Arrow: Pentagon 40">
            <a:extLst>
              <a:ext uri="{FF2B5EF4-FFF2-40B4-BE49-F238E27FC236}">
                <a16:creationId xmlns="" xmlns:a16="http://schemas.microsoft.com/office/drawing/2014/main" id="{53C48EFF-67FB-4B04-B6C9-25680A630D82}"/>
              </a:ext>
            </a:extLst>
          </p:cNvPr>
          <p:cNvSpPr/>
          <p:nvPr/>
        </p:nvSpPr>
        <p:spPr>
          <a:xfrm>
            <a:off x="7108704" y="2620215"/>
            <a:ext cx="139022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dirty="0">
                <a:solidFill>
                  <a:sysClr val="windowText" lastClr="000000"/>
                </a:solidFill>
              </a:rPr>
              <a:t>Pre - Release  Assessment</a:t>
            </a:r>
          </a:p>
        </p:txBody>
      </p:sp>
      <p:sp>
        <p:nvSpPr>
          <p:cNvPr id="42" name="Arrow: Pentagon 41">
            <a:extLst>
              <a:ext uri="{FF2B5EF4-FFF2-40B4-BE49-F238E27FC236}">
                <a16:creationId xmlns="" xmlns:a16="http://schemas.microsoft.com/office/drawing/2014/main" id="{4B0910BF-B5C0-4FF7-A1FD-F6A0F7C459A1}"/>
              </a:ext>
            </a:extLst>
          </p:cNvPr>
          <p:cNvSpPr/>
          <p:nvPr/>
        </p:nvSpPr>
        <p:spPr>
          <a:xfrm>
            <a:off x="2563926" y="2941269"/>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Formal Education</a:t>
            </a:r>
          </a:p>
        </p:txBody>
      </p:sp>
      <p:sp>
        <p:nvSpPr>
          <p:cNvPr id="44" name="Arrow: Pentagon 43">
            <a:extLst>
              <a:ext uri="{FF2B5EF4-FFF2-40B4-BE49-F238E27FC236}">
                <a16:creationId xmlns="" xmlns:a16="http://schemas.microsoft.com/office/drawing/2014/main" id="{3DE8405E-E6AC-42AD-A356-BAB9C72E9FA9}"/>
              </a:ext>
            </a:extLst>
          </p:cNvPr>
          <p:cNvSpPr/>
          <p:nvPr/>
        </p:nvSpPr>
        <p:spPr>
          <a:xfrm>
            <a:off x="4512992" y="3898623"/>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Sports &amp; Recreation</a:t>
            </a:r>
          </a:p>
        </p:txBody>
      </p:sp>
      <p:sp>
        <p:nvSpPr>
          <p:cNvPr id="45" name="Rectangle: Rounded Corners 44">
            <a:extLst>
              <a:ext uri="{FF2B5EF4-FFF2-40B4-BE49-F238E27FC236}">
                <a16:creationId xmlns="" xmlns:a16="http://schemas.microsoft.com/office/drawing/2014/main" id="{1F15B0F1-8D62-4545-8EA3-F28FCE1AA435}"/>
              </a:ext>
            </a:extLst>
          </p:cNvPr>
          <p:cNvSpPr/>
          <p:nvPr/>
        </p:nvSpPr>
        <p:spPr>
          <a:xfrm>
            <a:off x="8900459" y="1477191"/>
            <a:ext cx="1387494" cy="4256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Community Corrections</a:t>
            </a:r>
          </a:p>
        </p:txBody>
      </p:sp>
      <p:sp>
        <p:nvSpPr>
          <p:cNvPr id="47" name="Arrow: Pentagon 46">
            <a:extLst>
              <a:ext uri="{FF2B5EF4-FFF2-40B4-BE49-F238E27FC236}">
                <a16:creationId xmlns="" xmlns:a16="http://schemas.microsoft.com/office/drawing/2014/main" id="{6AA38E8A-C0A8-41A1-B40C-653500A3AAC0}"/>
              </a:ext>
            </a:extLst>
          </p:cNvPr>
          <p:cNvSpPr/>
          <p:nvPr/>
        </p:nvSpPr>
        <p:spPr>
          <a:xfrm>
            <a:off x="3463954" y="4246416"/>
            <a:ext cx="293656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Consultation</a:t>
            </a:r>
          </a:p>
        </p:txBody>
      </p:sp>
      <p:sp>
        <p:nvSpPr>
          <p:cNvPr id="48" name="Arrow: Pentagon 47">
            <a:extLst>
              <a:ext uri="{FF2B5EF4-FFF2-40B4-BE49-F238E27FC236}">
                <a16:creationId xmlns="" xmlns:a16="http://schemas.microsoft.com/office/drawing/2014/main" id="{013FF972-64E4-4E1A-B9E1-3FA1ECD143ED}"/>
              </a:ext>
            </a:extLst>
          </p:cNvPr>
          <p:cNvSpPr/>
          <p:nvPr/>
        </p:nvSpPr>
        <p:spPr>
          <a:xfrm>
            <a:off x="6570833" y="4243974"/>
            <a:ext cx="148747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Hospital Referral</a:t>
            </a:r>
          </a:p>
        </p:txBody>
      </p:sp>
      <p:sp>
        <p:nvSpPr>
          <p:cNvPr id="50" name="Arrow: Pentagon 49">
            <a:extLst>
              <a:ext uri="{FF2B5EF4-FFF2-40B4-BE49-F238E27FC236}">
                <a16:creationId xmlns="" xmlns:a16="http://schemas.microsoft.com/office/drawing/2014/main" id="{0F10E995-9876-4937-AFA7-17AB29E6C8ED}"/>
              </a:ext>
            </a:extLst>
          </p:cNvPr>
          <p:cNvSpPr/>
          <p:nvPr/>
        </p:nvSpPr>
        <p:spPr>
          <a:xfrm>
            <a:off x="1966078" y="4583613"/>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Pharmacy</a:t>
            </a:r>
          </a:p>
        </p:txBody>
      </p:sp>
      <p:sp>
        <p:nvSpPr>
          <p:cNvPr id="51" name="Arrow: Pentagon 50">
            <a:extLst>
              <a:ext uri="{FF2B5EF4-FFF2-40B4-BE49-F238E27FC236}">
                <a16:creationId xmlns="" xmlns:a16="http://schemas.microsoft.com/office/drawing/2014/main" id="{8FA20ABF-8141-45EF-882D-7F9D80374D5A}"/>
              </a:ext>
            </a:extLst>
          </p:cNvPr>
          <p:cNvSpPr/>
          <p:nvPr/>
        </p:nvSpPr>
        <p:spPr>
          <a:xfrm>
            <a:off x="1966077" y="4252447"/>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Screening</a:t>
            </a:r>
          </a:p>
        </p:txBody>
      </p:sp>
      <p:sp>
        <p:nvSpPr>
          <p:cNvPr id="52" name="Arrow: Pentagon 51">
            <a:extLst>
              <a:ext uri="{FF2B5EF4-FFF2-40B4-BE49-F238E27FC236}">
                <a16:creationId xmlns="" xmlns:a16="http://schemas.microsoft.com/office/drawing/2014/main" id="{D281683E-2299-426A-8E06-755C0A1F1223}"/>
              </a:ext>
            </a:extLst>
          </p:cNvPr>
          <p:cNvSpPr/>
          <p:nvPr/>
        </p:nvSpPr>
        <p:spPr>
          <a:xfrm>
            <a:off x="376132" y="4578029"/>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Accounts</a:t>
            </a:r>
          </a:p>
        </p:txBody>
      </p:sp>
      <p:sp>
        <p:nvSpPr>
          <p:cNvPr id="53" name="Arrow: Pentagon 52">
            <a:extLst>
              <a:ext uri="{FF2B5EF4-FFF2-40B4-BE49-F238E27FC236}">
                <a16:creationId xmlns="" xmlns:a16="http://schemas.microsoft.com/office/drawing/2014/main" id="{59002BE1-5B6D-4366-AEDE-5CB420A30EB0}"/>
              </a:ext>
            </a:extLst>
          </p:cNvPr>
          <p:cNvSpPr/>
          <p:nvPr/>
        </p:nvSpPr>
        <p:spPr>
          <a:xfrm>
            <a:off x="5132667" y="4575680"/>
            <a:ext cx="1312828"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Kitchen Duties</a:t>
            </a:r>
          </a:p>
        </p:txBody>
      </p:sp>
      <p:sp>
        <p:nvSpPr>
          <p:cNvPr id="54" name="Arrow: Pentagon 53">
            <a:extLst>
              <a:ext uri="{FF2B5EF4-FFF2-40B4-BE49-F238E27FC236}">
                <a16:creationId xmlns="" xmlns:a16="http://schemas.microsoft.com/office/drawing/2014/main" id="{40C6F57C-05B6-4A1B-8D39-3184692D72EF}"/>
              </a:ext>
            </a:extLst>
          </p:cNvPr>
          <p:cNvSpPr/>
          <p:nvPr/>
        </p:nvSpPr>
        <p:spPr>
          <a:xfrm>
            <a:off x="6575319" y="4612862"/>
            <a:ext cx="1482986"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Waste Management</a:t>
            </a:r>
          </a:p>
        </p:txBody>
      </p:sp>
      <p:sp>
        <p:nvSpPr>
          <p:cNvPr id="55" name="Arrow: Pentagon 54">
            <a:extLst>
              <a:ext uri="{FF2B5EF4-FFF2-40B4-BE49-F238E27FC236}">
                <a16:creationId xmlns="" xmlns:a16="http://schemas.microsoft.com/office/drawing/2014/main" id="{14B3EDA6-F2E4-4EB1-AEF7-0DCB25042DC9}"/>
              </a:ext>
            </a:extLst>
          </p:cNvPr>
          <p:cNvSpPr/>
          <p:nvPr/>
        </p:nvSpPr>
        <p:spPr>
          <a:xfrm>
            <a:off x="1960922" y="4918710"/>
            <a:ext cx="2566492"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Personal Hygiene Stock Control</a:t>
            </a:r>
          </a:p>
        </p:txBody>
      </p:sp>
      <p:sp>
        <p:nvSpPr>
          <p:cNvPr id="56" name="Arrow: Pentagon 55">
            <a:extLst>
              <a:ext uri="{FF2B5EF4-FFF2-40B4-BE49-F238E27FC236}">
                <a16:creationId xmlns="" xmlns:a16="http://schemas.microsoft.com/office/drawing/2014/main" id="{7A9BF0B5-0040-4B12-9C23-EF4A2A0C62D5}"/>
              </a:ext>
            </a:extLst>
          </p:cNvPr>
          <p:cNvSpPr/>
          <p:nvPr/>
        </p:nvSpPr>
        <p:spPr>
          <a:xfrm>
            <a:off x="9086822" y="2967687"/>
            <a:ext cx="179228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Monitoring, Supervision &amp; Treatment</a:t>
            </a:r>
          </a:p>
        </p:txBody>
      </p:sp>
      <p:sp>
        <p:nvSpPr>
          <p:cNvPr id="57" name="Arrow: Pentagon 56">
            <a:extLst>
              <a:ext uri="{FF2B5EF4-FFF2-40B4-BE49-F238E27FC236}">
                <a16:creationId xmlns="" xmlns:a16="http://schemas.microsoft.com/office/drawing/2014/main" id="{5C090ED3-48D8-4379-889B-1CF8E60C3E9A}"/>
              </a:ext>
            </a:extLst>
          </p:cNvPr>
          <p:cNvSpPr/>
          <p:nvPr/>
        </p:nvSpPr>
        <p:spPr>
          <a:xfrm>
            <a:off x="10522325" y="3328422"/>
            <a:ext cx="1151272"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grpSp>
        <p:nvGrpSpPr>
          <p:cNvPr id="12" name="Group 11">
            <a:extLst>
              <a:ext uri="{FF2B5EF4-FFF2-40B4-BE49-F238E27FC236}">
                <a16:creationId xmlns="" xmlns:a16="http://schemas.microsoft.com/office/drawing/2014/main" id="{956B15BA-FE39-43D9-88F7-22A9D822D7F0}"/>
              </a:ext>
            </a:extLst>
          </p:cNvPr>
          <p:cNvGrpSpPr/>
          <p:nvPr/>
        </p:nvGrpSpPr>
        <p:grpSpPr>
          <a:xfrm>
            <a:off x="479427" y="6108823"/>
            <a:ext cx="6543195" cy="269803"/>
            <a:chOff x="177801" y="6261149"/>
            <a:chExt cx="6543195" cy="269803"/>
          </a:xfrm>
        </p:grpSpPr>
        <p:sp>
          <p:nvSpPr>
            <p:cNvPr id="8" name="Arrow: Pentagon 7">
              <a:extLst>
                <a:ext uri="{FF2B5EF4-FFF2-40B4-BE49-F238E27FC236}">
                  <a16:creationId xmlns="" xmlns:a16="http://schemas.microsoft.com/office/drawing/2014/main" id="{2D636EA4-1E4C-408D-851B-79BABCAB8BF5}"/>
                </a:ext>
              </a:extLst>
            </p:cNvPr>
            <p:cNvSpPr/>
            <p:nvPr/>
          </p:nvSpPr>
          <p:spPr>
            <a:xfrm>
              <a:off x="177801" y="6261149"/>
              <a:ext cx="1249260"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Care</a:t>
              </a:r>
            </a:p>
          </p:txBody>
        </p:sp>
        <p:sp>
          <p:nvSpPr>
            <p:cNvPr id="14" name="Arrow: Pentagon 13">
              <a:extLst>
                <a:ext uri="{FF2B5EF4-FFF2-40B4-BE49-F238E27FC236}">
                  <a16:creationId xmlns="" xmlns:a16="http://schemas.microsoft.com/office/drawing/2014/main" id="{30AD2CD7-DA88-404D-8BDC-FAF89BDF8E3A}"/>
                </a:ext>
              </a:extLst>
            </p:cNvPr>
            <p:cNvSpPr/>
            <p:nvPr/>
          </p:nvSpPr>
          <p:spPr>
            <a:xfrm>
              <a:off x="1501285" y="6261149"/>
              <a:ext cx="1249260"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Incarceration</a:t>
              </a:r>
            </a:p>
          </p:txBody>
        </p:sp>
        <p:sp>
          <p:nvSpPr>
            <p:cNvPr id="16" name="Arrow: Pentagon 15">
              <a:extLst>
                <a:ext uri="{FF2B5EF4-FFF2-40B4-BE49-F238E27FC236}">
                  <a16:creationId xmlns="" xmlns:a16="http://schemas.microsoft.com/office/drawing/2014/main" id="{308BEDCD-6E19-4E31-9949-F9FB485D6883}"/>
                </a:ext>
              </a:extLst>
            </p:cNvPr>
            <p:cNvSpPr/>
            <p:nvPr/>
          </p:nvSpPr>
          <p:spPr>
            <a:xfrm>
              <a:off x="4148253" y="6261149"/>
              <a:ext cx="1249260"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Rehabilitation</a:t>
              </a:r>
            </a:p>
          </p:txBody>
        </p:sp>
        <p:sp>
          <p:nvSpPr>
            <p:cNvPr id="28" name="Arrow: Pentagon 27">
              <a:extLst>
                <a:ext uri="{FF2B5EF4-FFF2-40B4-BE49-F238E27FC236}">
                  <a16:creationId xmlns="" xmlns:a16="http://schemas.microsoft.com/office/drawing/2014/main" id="{18D00C87-83CF-4999-94C4-9A52C7C03078}"/>
                </a:ext>
              </a:extLst>
            </p:cNvPr>
            <p:cNvSpPr/>
            <p:nvPr/>
          </p:nvSpPr>
          <p:spPr>
            <a:xfrm>
              <a:off x="2824769" y="6261149"/>
              <a:ext cx="1249260"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r>
                <a:rPr lang="en-GB" sz="1000">
                  <a:solidFill>
                    <a:sysClr val="windowText" lastClr="000000"/>
                  </a:solidFill>
                </a:rPr>
                <a:t>Security</a:t>
              </a:r>
            </a:p>
          </p:txBody>
        </p:sp>
        <p:sp>
          <p:nvSpPr>
            <p:cNvPr id="59" name="Arrow: Pentagon 58">
              <a:extLst>
                <a:ext uri="{FF2B5EF4-FFF2-40B4-BE49-F238E27FC236}">
                  <a16:creationId xmlns="" xmlns:a16="http://schemas.microsoft.com/office/drawing/2014/main" id="{A56FFF85-9019-400F-AD67-96E0C0B83D29}"/>
                </a:ext>
              </a:extLst>
            </p:cNvPr>
            <p:cNvSpPr/>
            <p:nvPr/>
          </p:nvSpPr>
          <p:spPr>
            <a:xfrm>
              <a:off x="5471736" y="6261149"/>
              <a:ext cx="124926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Reintegration</a:t>
              </a:r>
            </a:p>
          </p:txBody>
        </p:sp>
      </p:grpSp>
      <p:sp>
        <p:nvSpPr>
          <p:cNvPr id="60" name="Arrow: Pentagon 59">
            <a:extLst>
              <a:ext uri="{FF2B5EF4-FFF2-40B4-BE49-F238E27FC236}">
                <a16:creationId xmlns="" xmlns:a16="http://schemas.microsoft.com/office/drawing/2014/main" id="{4FBDA3E5-593D-4F41-9DAE-E7A21FA71A62}"/>
              </a:ext>
            </a:extLst>
          </p:cNvPr>
          <p:cNvSpPr/>
          <p:nvPr/>
        </p:nvSpPr>
        <p:spPr>
          <a:xfrm>
            <a:off x="558688" y="2617353"/>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Perimeter Fence</a:t>
            </a:r>
          </a:p>
        </p:txBody>
      </p:sp>
      <p:sp>
        <p:nvSpPr>
          <p:cNvPr id="58" name="TextBox 57">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Tree>
    <p:extLst>
      <p:ext uri="{BB962C8B-B14F-4D97-AF65-F5344CB8AC3E}">
        <p14:creationId xmlns:p14="http://schemas.microsoft.com/office/powerpoint/2010/main" val="3837730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 xmlns:a16="http://schemas.microsoft.com/office/drawing/2014/main" id="{6F52359A-3EE7-4D1F-916B-7389D8857672}"/>
              </a:ext>
            </a:extLst>
          </p:cNvPr>
          <p:cNvSpPr>
            <a:spLocks noGrp="1"/>
          </p:cNvSpPr>
          <p:nvPr>
            <p:ph type="sldNum" sz="quarter" idx="12"/>
          </p:nvPr>
        </p:nvSpPr>
        <p:spPr/>
        <p:txBody>
          <a:bodyPr/>
          <a:lstStyle/>
          <a:p>
            <a:fld id="{A65E4EDC-57F8-4D5C-B13E-A981C5F2F71A}" type="slidenum">
              <a:rPr lang="en-GB" smtClean="0">
                <a:solidFill>
                  <a:prstClr val="black">
                    <a:tint val="75000"/>
                  </a:prstClr>
                </a:solidFill>
              </a:rPr>
              <a:pPr/>
              <a:t>12</a:t>
            </a:fld>
            <a:endParaRPr lang="en-GB">
              <a:solidFill>
                <a:prstClr val="black">
                  <a:tint val="75000"/>
                </a:prstClr>
              </a:solidFill>
            </a:endParaRPr>
          </a:p>
        </p:txBody>
      </p:sp>
      <p:sp>
        <p:nvSpPr>
          <p:cNvPr id="2" name="Title 1">
            <a:extLst>
              <a:ext uri="{FF2B5EF4-FFF2-40B4-BE49-F238E27FC236}">
                <a16:creationId xmlns="" xmlns:a16="http://schemas.microsoft.com/office/drawing/2014/main" id="{9E3F38D0-D6CC-4D28-8B78-61F384B8BD12}"/>
              </a:ext>
            </a:extLst>
          </p:cNvPr>
          <p:cNvSpPr>
            <a:spLocks noGrp="1"/>
          </p:cNvSpPr>
          <p:nvPr>
            <p:ph type="title" idx="4294967295"/>
          </p:nvPr>
        </p:nvSpPr>
        <p:spPr>
          <a:xfrm>
            <a:off x="0" y="44450"/>
            <a:ext cx="12192000" cy="1014413"/>
          </a:xfrm>
        </p:spPr>
        <p:txBody>
          <a:bodyPr anchor="t">
            <a:normAutofit/>
          </a:bodyPr>
          <a:lstStyle/>
          <a:p>
            <a:r>
              <a:rPr lang="en-US" sz="2400" b="1" dirty="0">
                <a:latin typeface="Georgia" panose="02040502050405020303" pitchFamily="18" charset="0"/>
              </a:rPr>
              <a:t>The current shift structure does not appear to be aligned to operational needs in many cases…</a:t>
            </a:r>
            <a:endParaRPr lang="en-GB" sz="2400" b="1" dirty="0">
              <a:latin typeface="Georgia" panose="02040502050405020303" pitchFamily="18" charset="0"/>
            </a:endParaRPr>
          </a:p>
        </p:txBody>
      </p:sp>
      <p:sp>
        <p:nvSpPr>
          <p:cNvPr id="24" name="TextBox 23">
            <a:extLst>
              <a:ext uri="{FF2B5EF4-FFF2-40B4-BE49-F238E27FC236}">
                <a16:creationId xmlns="" xmlns:a16="http://schemas.microsoft.com/office/drawing/2014/main" id="{1E35148E-3275-42D6-B068-F9B5CA54A2D9}"/>
              </a:ext>
            </a:extLst>
          </p:cNvPr>
          <p:cNvSpPr txBox="1"/>
          <p:nvPr/>
        </p:nvSpPr>
        <p:spPr>
          <a:xfrm rot="5400000">
            <a:off x="5891833" y="3575886"/>
            <a:ext cx="461665" cy="4213438"/>
          </a:xfrm>
          <a:prstGeom prst="rect">
            <a:avLst/>
          </a:prstGeom>
          <a:ln>
            <a:noFill/>
          </a:ln>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defTabSz="457200"/>
            <a:r>
              <a:rPr lang="en-GB">
                <a:solidFill>
                  <a:prstClr val="black"/>
                </a:solidFill>
              </a:rPr>
              <a:t>Correctional Centre Daily Programme</a:t>
            </a:r>
          </a:p>
        </p:txBody>
      </p:sp>
      <p:grpSp>
        <p:nvGrpSpPr>
          <p:cNvPr id="5" name="Group 4">
            <a:extLst>
              <a:ext uri="{FF2B5EF4-FFF2-40B4-BE49-F238E27FC236}">
                <a16:creationId xmlns="" xmlns:a16="http://schemas.microsoft.com/office/drawing/2014/main" id="{133E7666-CCDE-4005-8B70-9C71044CB540}"/>
              </a:ext>
            </a:extLst>
          </p:cNvPr>
          <p:cNvGrpSpPr/>
          <p:nvPr/>
        </p:nvGrpSpPr>
        <p:grpSpPr>
          <a:xfrm>
            <a:off x="404546" y="1631448"/>
            <a:ext cx="11110170" cy="3810997"/>
            <a:chOff x="132104" y="1554330"/>
            <a:chExt cx="11110170" cy="3810997"/>
          </a:xfrm>
        </p:grpSpPr>
        <p:sp>
          <p:nvSpPr>
            <p:cNvPr id="44" name="TextBox 43">
              <a:extLst>
                <a:ext uri="{FF2B5EF4-FFF2-40B4-BE49-F238E27FC236}">
                  <a16:creationId xmlns="" xmlns:a16="http://schemas.microsoft.com/office/drawing/2014/main" id="{4F02269E-82C8-4B05-8D19-09FACC846EB6}"/>
                </a:ext>
              </a:extLst>
            </p:cNvPr>
            <p:cNvSpPr txBox="1"/>
            <p:nvPr/>
          </p:nvSpPr>
          <p:spPr>
            <a:xfrm>
              <a:off x="1421338" y="2636668"/>
              <a:ext cx="2585627" cy="646331"/>
            </a:xfrm>
            <a:prstGeom prst="rect">
              <a:avLst/>
            </a:prstGeom>
            <a:solidFill>
              <a:schemeClr val="accent4">
                <a:lumMod val="20000"/>
                <a:lumOff val="80000"/>
              </a:schemeClr>
            </a:solidFill>
            <a:ln w="9525">
              <a:solidFill>
                <a:schemeClr val="tx1"/>
              </a:solidFill>
              <a:prstDash val="lgDash"/>
            </a:ln>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GB" sz="1200">
                  <a:solidFill>
                    <a:prstClr val="black"/>
                  </a:solidFill>
                </a:rPr>
                <a:t>High security demand as inmates are moving to engage with various correctional services</a:t>
              </a:r>
            </a:p>
          </p:txBody>
        </p:sp>
        <p:cxnSp>
          <p:nvCxnSpPr>
            <p:cNvPr id="7" name="Straight Connector 6">
              <a:extLst>
                <a:ext uri="{FF2B5EF4-FFF2-40B4-BE49-F238E27FC236}">
                  <a16:creationId xmlns="" xmlns:a16="http://schemas.microsoft.com/office/drawing/2014/main" id="{1D31C02D-DAF8-48C2-A3BA-3D8DE15F3429}"/>
                </a:ext>
              </a:extLst>
            </p:cNvPr>
            <p:cNvCxnSpPr>
              <a:cxnSpLocks/>
            </p:cNvCxnSpPr>
            <p:nvPr/>
          </p:nvCxnSpPr>
          <p:spPr>
            <a:xfrm>
              <a:off x="687335" y="5292052"/>
              <a:ext cx="10488665" cy="0"/>
            </a:xfrm>
            <a:prstGeom prst="line">
              <a:avLst/>
            </a:prstGeom>
            <a:ln w="76200">
              <a:prstDash val="dash"/>
              <a:tailEnd type="stealth"/>
            </a:ln>
          </p:spPr>
          <p:style>
            <a:lnRef idx="1">
              <a:schemeClr val="accent1"/>
            </a:lnRef>
            <a:fillRef idx="0">
              <a:schemeClr val="accent1"/>
            </a:fillRef>
            <a:effectRef idx="0">
              <a:schemeClr val="accent1"/>
            </a:effectRef>
            <a:fontRef idx="minor">
              <a:schemeClr val="tx1"/>
            </a:fontRef>
          </p:style>
        </p:cxnSp>
        <p:sp>
          <p:nvSpPr>
            <p:cNvPr id="10" name="Arrow: Pentagon 9">
              <a:extLst>
                <a:ext uri="{FF2B5EF4-FFF2-40B4-BE49-F238E27FC236}">
                  <a16:creationId xmlns="" xmlns:a16="http://schemas.microsoft.com/office/drawing/2014/main" id="{92036054-B860-49A7-B596-1EAA7D236BF6}"/>
                </a:ext>
              </a:extLst>
            </p:cNvPr>
            <p:cNvSpPr/>
            <p:nvPr/>
          </p:nvSpPr>
          <p:spPr>
            <a:xfrm>
              <a:off x="816748" y="3927767"/>
              <a:ext cx="10359251" cy="1281116"/>
            </a:xfrm>
            <a:prstGeom prst="homePlate">
              <a:avLst>
                <a:gd name="adj" fmla="val 3423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grpSp>
          <p:nvGrpSpPr>
            <p:cNvPr id="26" name="Group 25">
              <a:extLst>
                <a:ext uri="{FF2B5EF4-FFF2-40B4-BE49-F238E27FC236}">
                  <a16:creationId xmlns="" xmlns:a16="http://schemas.microsoft.com/office/drawing/2014/main" id="{46FBCBBF-1E6E-4807-9741-962A9169148F}"/>
                </a:ext>
              </a:extLst>
            </p:cNvPr>
            <p:cNvGrpSpPr/>
            <p:nvPr/>
          </p:nvGrpSpPr>
          <p:grpSpPr>
            <a:xfrm>
              <a:off x="3417090" y="2349750"/>
              <a:ext cx="4851602" cy="2859130"/>
              <a:chOff x="3344985" y="2047858"/>
              <a:chExt cx="4851602" cy="2859130"/>
            </a:xfrm>
          </p:grpSpPr>
          <p:sp>
            <p:nvSpPr>
              <p:cNvPr id="9" name="Flowchart: Delay 8">
                <a:extLst>
                  <a:ext uri="{FF2B5EF4-FFF2-40B4-BE49-F238E27FC236}">
                    <a16:creationId xmlns="" xmlns:a16="http://schemas.microsoft.com/office/drawing/2014/main" id="{7C3D59DD-A85E-443D-9FB2-E5408B145327}"/>
                  </a:ext>
                </a:extLst>
              </p:cNvPr>
              <p:cNvSpPr/>
              <p:nvPr/>
            </p:nvSpPr>
            <p:spPr>
              <a:xfrm rot="16200000">
                <a:off x="4319371" y="1260604"/>
                <a:ext cx="2859130" cy="4433638"/>
              </a:xfrm>
              <a:prstGeom prst="flowChartDelay">
                <a:avLst/>
              </a:prstGeom>
              <a:solidFill>
                <a:schemeClr val="accent4">
                  <a:lumMod val="60000"/>
                  <a:lumOff val="40000"/>
                </a:schemeClr>
              </a:solidFill>
              <a:ln w="9525">
                <a:solidFill>
                  <a:schemeClr val="tx1"/>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sp>
            <p:nvSpPr>
              <p:cNvPr id="11" name="TextBox 10">
                <a:extLst>
                  <a:ext uri="{FF2B5EF4-FFF2-40B4-BE49-F238E27FC236}">
                    <a16:creationId xmlns="" xmlns:a16="http://schemas.microsoft.com/office/drawing/2014/main" id="{E4938B2C-0D8A-45FF-868B-4B0FE864A3F9}"/>
                  </a:ext>
                </a:extLst>
              </p:cNvPr>
              <p:cNvSpPr txBox="1"/>
              <p:nvPr/>
            </p:nvSpPr>
            <p:spPr>
              <a:xfrm>
                <a:off x="3344985" y="3281396"/>
                <a:ext cx="461665" cy="1625588"/>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defTabSz="457200"/>
                <a:r>
                  <a:rPr lang="en-GB">
                    <a:solidFill>
                      <a:prstClr val="black"/>
                    </a:solidFill>
                  </a:rPr>
                  <a:t>Unlock</a:t>
                </a:r>
              </a:p>
            </p:txBody>
          </p:sp>
          <p:sp>
            <p:nvSpPr>
              <p:cNvPr id="12" name="TextBox 11">
                <a:extLst>
                  <a:ext uri="{FF2B5EF4-FFF2-40B4-BE49-F238E27FC236}">
                    <a16:creationId xmlns="" xmlns:a16="http://schemas.microsoft.com/office/drawing/2014/main" id="{4E7D0CF3-4B12-4A17-91BD-00FBE62EF16A}"/>
                  </a:ext>
                </a:extLst>
              </p:cNvPr>
              <p:cNvSpPr txBox="1"/>
              <p:nvPr/>
            </p:nvSpPr>
            <p:spPr>
              <a:xfrm>
                <a:off x="7734922" y="3281396"/>
                <a:ext cx="461665" cy="1625588"/>
              </a:xfrm>
              <a:prstGeom prst="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defTabSz="457200"/>
                <a:r>
                  <a:rPr lang="en-GB">
                    <a:solidFill>
                      <a:prstClr val="black"/>
                    </a:solidFill>
                  </a:rPr>
                  <a:t>Lockup</a:t>
                </a:r>
              </a:p>
            </p:txBody>
          </p:sp>
        </p:grpSp>
        <p:cxnSp>
          <p:nvCxnSpPr>
            <p:cNvPr id="13" name="Straight Connector 12">
              <a:extLst>
                <a:ext uri="{FF2B5EF4-FFF2-40B4-BE49-F238E27FC236}">
                  <a16:creationId xmlns="" xmlns:a16="http://schemas.microsoft.com/office/drawing/2014/main" id="{7D61C46E-159C-4A59-A1BA-9BAB8636A28C}"/>
                </a:ext>
              </a:extLst>
            </p:cNvPr>
            <p:cNvCxnSpPr>
              <a:cxnSpLocks/>
            </p:cNvCxnSpPr>
            <p:nvPr/>
          </p:nvCxnSpPr>
          <p:spPr>
            <a:xfrm flipV="1">
              <a:off x="687335" y="1843329"/>
              <a:ext cx="0" cy="3365547"/>
            </a:xfrm>
            <a:prstGeom prst="line">
              <a:avLst/>
            </a:prstGeom>
            <a:ln w="76200">
              <a:gradFill>
                <a:gsLst>
                  <a:gs pos="100000">
                    <a:srgbClr val="FF0000"/>
                  </a:gs>
                  <a:gs pos="52000">
                    <a:srgbClr val="FFFF00"/>
                  </a:gs>
                  <a:gs pos="0">
                    <a:srgbClr val="00B050"/>
                  </a:gs>
                </a:gsLst>
                <a:lin ang="5400000" scaled="1"/>
              </a:gradFill>
              <a:prstDash val="dash"/>
              <a:tailEnd type="stealth"/>
            </a:ln>
          </p:spPr>
          <p:style>
            <a:lnRef idx="1">
              <a:schemeClr val="accent1"/>
            </a:lnRef>
            <a:fillRef idx="0">
              <a:schemeClr val="accent1"/>
            </a:fillRef>
            <a:effectRef idx="0">
              <a:schemeClr val="accent1"/>
            </a:effectRef>
            <a:fontRef idx="minor">
              <a:schemeClr val="tx1"/>
            </a:fontRef>
          </p:style>
        </p:cxnSp>
        <p:sp>
          <p:nvSpPr>
            <p:cNvPr id="28" name="TextBox 27">
              <a:extLst>
                <a:ext uri="{FF2B5EF4-FFF2-40B4-BE49-F238E27FC236}">
                  <a16:creationId xmlns="" xmlns:a16="http://schemas.microsoft.com/office/drawing/2014/main" id="{6722650D-E3C8-45A8-AE13-FDEDC3939DBB}"/>
                </a:ext>
              </a:extLst>
            </p:cNvPr>
            <p:cNvSpPr txBox="1"/>
            <p:nvPr/>
          </p:nvSpPr>
          <p:spPr>
            <a:xfrm>
              <a:off x="160964" y="2105840"/>
              <a:ext cx="461665" cy="2615522"/>
            </a:xfrm>
            <a:prstGeom prst="rect">
              <a:avLst/>
            </a:prstGeom>
            <a:ln>
              <a:noFill/>
            </a:ln>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defTabSz="457200"/>
              <a:r>
                <a:rPr lang="en-GB">
                  <a:solidFill>
                    <a:prstClr val="black"/>
                  </a:solidFill>
                </a:rPr>
                <a:t>Risk Profile</a:t>
              </a:r>
            </a:p>
          </p:txBody>
        </p:sp>
        <p:sp>
          <p:nvSpPr>
            <p:cNvPr id="29" name="TextBox 28">
              <a:extLst>
                <a:ext uri="{FF2B5EF4-FFF2-40B4-BE49-F238E27FC236}">
                  <a16:creationId xmlns="" xmlns:a16="http://schemas.microsoft.com/office/drawing/2014/main" id="{369E1FE7-6187-4370-892F-055EDF3CB529}"/>
                </a:ext>
              </a:extLst>
            </p:cNvPr>
            <p:cNvSpPr txBox="1"/>
            <p:nvPr/>
          </p:nvSpPr>
          <p:spPr>
            <a:xfrm rot="5400000">
              <a:off x="5599703" y="1450254"/>
              <a:ext cx="442674" cy="3168640"/>
            </a:xfrm>
            <a:prstGeom prst="round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defTabSz="457200"/>
              <a:r>
                <a:rPr lang="en-GB" sz="1400">
                  <a:solidFill>
                    <a:prstClr val="black"/>
                  </a:solidFill>
                </a:rPr>
                <a:t>Movements (Internal &amp; External)</a:t>
              </a:r>
            </a:p>
          </p:txBody>
        </p:sp>
        <p:sp>
          <p:nvSpPr>
            <p:cNvPr id="31" name="TextBox 30">
              <a:extLst>
                <a:ext uri="{FF2B5EF4-FFF2-40B4-BE49-F238E27FC236}">
                  <a16:creationId xmlns="" xmlns:a16="http://schemas.microsoft.com/office/drawing/2014/main" id="{BD4801DA-4EA2-4C88-8C22-E7A70EA25086}"/>
                </a:ext>
              </a:extLst>
            </p:cNvPr>
            <p:cNvSpPr txBox="1"/>
            <p:nvPr/>
          </p:nvSpPr>
          <p:spPr>
            <a:xfrm rot="5400000">
              <a:off x="5616729" y="2217084"/>
              <a:ext cx="408623" cy="2615522"/>
            </a:xfrm>
            <a:prstGeom prst="round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defTabSz="457200"/>
              <a:r>
                <a:rPr lang="en-GB" sz="1200">
                  <a:solidFill>
                    <a:prstClr val="black"/>
                  </a:solidFill>
                </a:rPr>
                <a:t>External Labour &amp; Court Movements</a:t>
              </a:r>
            </a:p>
          </p:txBody>
        </p:sp>
        <p:sp>
          <p:nvSpPr>
            <p:cNvPr id="32" name="TextBox 31">
              <a:extLst>
                <a:ext uri="{FF2B5EF4-FFF2-40B4-BE49-F238E27FC236}">
                  <a16:creationId xmlns="" xmlns:a16="http://schemas.microsoft.com/office/drawing/2014/main" id="{754908CC-04FD-44AA-8D0B-89FF15B8CA07}"/>
                </a:ext>
              </a:extLst>
            </p:cNvPr>
            <p:cNvSpPr txBox="1"/>
            <p:nvPr/>
          </p:nvSpPr>
          <p:spPr>
            <a:xfrm rot="5400000">
              <a:off x="5616729" y="2688169"/>
              <a:ext cx="408623" cy="2615522"/>
            </a:xfrm>
            <a:prstGeom prst="round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defTabSz="457200"/>
              <a:r>
                <a:rPr lang="en-GB" sz="1200">
                  <a:solidFill>
                    <a:prstClr val="black"/>
                  </a:solidFill>
                </a:rPr>
                <a:t>Skills Development</a:t>
              </a:r>
            </a:p>
          </p:txBody>
        </p:sp>
        <p:sp>
          <p:nvSpPr>
            <p:cNvPr id="33" name="TextBox 32">
              <a:extLst>
                <a:ext uri="{FF2B5EF4-FFF2-40B4-BE49-F238E27FC236}">
                  <a16:creationId xmlns="" xmlns:a16="http://schemas.microsoft.com/office/drawing/2014/main" id="{B89255EF-8641-4843-891F-4EC2A94E8268}"/>
                </a:ext>
              </a:extLst>
            </p:cNvPr>
            <p:cNvSpPr txBox="1"/>
            <p:nvPr/>
          </p:nvSpPr>
          <p:spPr>
            <a:xfrm rot="5400000">
              <a:off x="5616729" y="3151396"/>
              <a:ext cx="408623" cy="2615522"/>
            </a:xfrm>
            <a:prstGeom prst="round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defTabSz="457200"/>
              <a:r>
                <a:rPr lang="en-GB" sz="1200">
                  <a:solidFill>
                    <a:prstClr val="black"/>
                  </a:solidFill>
                </a:rPr>
                <a:t>Care (Meals &amp; Medical Services)</a:t>
              </a:r>
            </a:p>
          </p:txBody>
        </p:sp>
        <p:sp>
          <p:nvSpPr>
            <p:cNvPr id="43" name="TextBox 42">
              <a:extLst>
                <a:ext uri="{FF2B5EF4-FFF2-40B4-BE49-F238E27FC236}">
                  <a16:creationId xmlns="" xmlns:a16="http://schemas.microsoft.com/office/drawing/2014/main" id="{B7C3E969-2EC3-43CD-BDDE-B6959FABAFF1}"/>
                </a:ext>
              </a:extLst>
            </p:cNvPr>
            <p:cNvSpPr txBox="1"/>
            <p:nvPr/>
          </p:nvSpPr>
          <p:spPr>
            <a:xfrm>
              <a:off x="988365" y="4237843"/>
              <a:ext cx="2257108"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GB" sz="1200">
                  <a:solidFill>
                    <a:prstClr val="black"/>
                  </a:solidFill>
                </a:rPr>
                <a:t>Low security demand as inmates are within units and/or cells</a:t>
              </a:r>
            </a:p>
          </p:txBody>
        </p:sp>
        <p:sp>
          <p:nvSpPr>
            <p:cNvPr id="45" name="TextBox 44">
              <a:extLst>
                <a:ext uri="{FF2B5EF4-FFF2-40B4-BE49-F238E27FC236}">
                  <a16:creationId xmlns="" xmlns:a16="http://schemas.microsoft.com/office/drawing/2014/main" id="{F331D485-D4D2-4743-A06B-E401112927F5}"/>
                </a:ext>
              </a:extLst>
            </p:cNvPr>
            <p:cNvSpPr txBox="1"/>
            <p:nvPr/>
          </p:nvSpPr>
          <p:spPr>
            <a:xfrm rot="5400000">
              <a:off x="5616728" y="3631617"/>
              <a:ext cx="408623" cy="2615522"/>
            </a:xfrm>
            <a:prstGeom prst="roundRect">
              <a:avLst/>
            </a:prstGeom>
          </p:spPr>
          <p:style>
            <a:lnRef idx="2">
              <a:schemeClr val="dk1"/>
            </a:lnRef>
            <a:fillRef idx="1">
              <a:schemeClr val="lt1"/>
            </a:fillRef>
            <a:effectRef idx="0">
              <a:schemeClr val="dk1"/>
            </a:effectRef>
            <a:fontRef idx="minor">
              <a:schemeClr val="dk1"/>
            </a:fontRef>
          </p:style>
          <p:txBody>
            <a:bodyPr vert="vert270" wrap="square" rtlCol="0" anchor="ctr">
              <a:spAutoFit/>
            </a:bodyPr>
            <a:lstStyle/>
            <a:p>
              <a:pPr algn="ctr" defTabSz="457200"/>
              <a:r>
                <a:rPr lang="en-GB" sz="1200">
                  <a:solidFill>
                    <a:prstClr val="black"/>
                  </a:solidFill>
                </a:rPr>
                <a:t>Correctional Programmes</a:t>
              </a:r>
            </a:p>
          </p:txBody>
        </p:sp>
        <p:sp>
          <p:nvSpPr>
            <p:cNvPr id="46" name="TextBox 45">
              <a:extLst>
                <a:ext uri="{FF2B5EF4-FFF2-40B4-BE49-F238E27FC236}">
                  <a16:creationId xmlns="" xmlns:a16="http://schemas.microsoft.com/office/drawing/2014/main" id="{2513D2B7-AE68-4F69-9F4A-19B419DDF763}"/>
                </a:ext>
              </a:extLst>
            </p:cNvPr>
            <p:cNvSpPr txBox="1"/>
            <p:nvPr/>
          </p:nvSpPr>
          <p:spPr>
            <a:xfrm>
              <a:off x="8410734" y="4237843"/>
              <a:ext cx="2257108" cy="646331"/>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defTabSz="457200"/>
              <a:r>
                <a:rPr lang="en-GB" sz="1200">
                  <a:solidFill>
                    <a:prstClr val="black"/>
                  </a:solidFill>
                </a:rPr>
                <a:t>Low security demand as inmates are within units and/or cells</a:t>
              </a:r>
            </a:p>
          </p:txBody>
        </p:sp>
        <p:sp>
          <p:nvSpPr>
            <p:cNvPr id="49" name="TextBox 48">
              <a:extLst>
                <a:ext uri="{FF2B5EF4-FFF2-40B4-BE49-F238E27FC236}">
                  <a16:creationId xmlns="" xmlns:a16="http://schemas.microsoft.com/office/drawing/2014/main" id="{0568B2A1-A114-435E-B104-DF9434AA3D0A}"/>
                </a:ext>
              </a:extLst>
            </p:cNvPr>
            <p:cNvSpPr txBox="1"/>
            <p:nvPr/>
          </p:nvSpPr>
          <p:spPr>
            <a:xfrm>
              <a:off x="132104" y="1578459"/>
              <a:ext cx="461665" cy="771291"/>
            </a:xfrm>
            <a:prstGeom prst="rect">
              <a:avLst/>
            </a:prstGeom>
            <a:noFill/>
          </p:spPr>
          <p:txBody>
            <a:bodyPr vert="vert270" wrap="square" rtlCol="0">
              <a:spAutoFit/>
            </a:bodyPr>
            <a:lstStyle/>
            <a:p>
              <a:pPr algn="ctr" defTabSz="457200"/>
              <a:r>
                <a:rPr lang="en-GB" b="1">
                  <a:solidFill>
                    <a:srgbClr val="FF0000"/>
                  </a:solidFill>
                </a:rPr>
                <a:t>High</a:t>
              </a:r>
            </a:p>
          </p:txBody>
        </p:sp>
        <p:sp>
          <p:nvSpPr>
            <p:cNvPr id="50" name="TextBox 49">
              <a:extLst>
                <a:ext uri="{FF2B5EF4-FFF2-40B4-BE49-F238E27FC236}">
                  <a16:creationId xmlns="" xmlns:a16="http://schemas.microsoft.com/office/drawing/2014/main" id="{7C0F9D93-D76A-4DA9-8222-FFCB4912DFCE}"/>
                </a:ext>
              </a:extLst>
            </p:cNvPr>
            <p:cNvSpPr txBox="1"/>
            <p:nvPr/>
          </p:nvSpPr>
          <p:spPr>
            <a:xfrm>
              <a:off x="147652" y="4594036"/>
              <a:ext cx="461665" cy="771291"/>
            </a:xfrm>
            <a:prstGeom prst="rect">
              <a:avLst/>
            </a:prstGeom>
            <a:noFill/>
          </p:spPr>
          <p:txBody>
            <a:bodyPr vert="vert270" wrap="square" rtlCol="0">
              <a:spAutoFit/>
            </a:bodyPr>
            <a:lstStyle/>
            <a:p>
              <a:pPr algn="ctr" defTabSz="457200"/>
              <a:r>
                <a:rPr lang="en-GB" b="1">
                  <a:solidFill>
                    <a:srgbClr val="00B050"/>
                  </a:solidFill>
                </a:rPr>
                <a:t>Low</a:t>
              </a:r>
            </a:p>
          </p:txBody>
        </p:sp>
        <p:cxnSp>
          <p:nvCxnSpPr>
            <p:cNvPr id="53" name="Straight Connector 52">
              <a:extLst>
                <a:ext uri="{FF2B5EF4-FFF2-40B4-BE49-F238E27FC236}">
                  <a16:creationId xmlns="" xmlns:a16="http://schemas.microsoft.com/office/drawing/2014/main" id="{FAD83B1E-B141-4144-A0DD-BA1A4FFB139F}"/>
                </a:ext>
              </a:extLst>
            </p:cNvPr>
            <p:cNvCxnSpPr>
              <a:cxnSpLocks/>
            </p:cNvCxnSpPr>
            <p:nvPr/>
          </p:nvCxnSpPr>
          <p:spPr>
            <a:xfrm>
              <a:off x="753609" y="2345846"/>
              <a:ext cx="10488665" cy="0"/>
            </a:xfrm>
            <a:prstGeom prst="line">
              <a:avLst/>
            </a:prstGeom>
            <a:ln w="28575">
              <a:solidFill>
                <a:srgbClr val="FF0000"/>
              </a:solidFill>
              <a:prstDash val="dash"/>
              <a:tailEnd type="none"/>
            </a:ln>
          </p:spPr>
          <p:style>
            <a:lnRef idx="1">
              <a:schemeClr val="accent1"/>
            </a:lnRef>
            <a:fillRef idx="0">
              <a:schemeClr val="accent1"/>
            </a:fillRef>
            <a:effectRef idx="0">
              <a:schemeClr val="accent1"/>
            </a:effectRef>
            <a:fontRef idx="minor">
              <a:schemeClr val="tx1"/>
            </a:fontRef>
          </p:style>
        </p:cxnSp>
        <p:sp>
          <p:nvSpPr>
            <p:cNvPr id="54" name="TextBox 53">
              <a:extLst>
                <a:ext uri="{FF2B5EF4-FFF2-40B4-BE49-F238E27FC236}">
                  <a16:creationId xmlns="" xmlns:a16="http://schemas.microsoft.com/office/drawing/2014/main" id="{A0F12D42-8916-4074-ACC7-A2044606B36C}"/>
                </a:ext>
              </a:extLst>
            </p:cNvPr>
            <p:cNvSpPr txBox="1"/>
            <p:nvPr/>
          </p:nvSpPr>
          <p:spPr>
            <a:xfrm>
              <a:off x="5719754" y="1554330"/>
              <a:ext cx="1997468" cy="646331"/>
            </a:xfrm>
            <a:prstGeom prst="rect">
              <a:avLst/>
            </a:prstGeom>
            <a:noFill/>
          </p:spPr>
          <p:txBody>
            <a:bodyPr wrap="square" rtlCol="0">
              <a:spAutoFit/>
            </a:bodyPr>
            <a:lstStyle/>
            <a:p>
              <a:pPr algn="ctr" defTabSz="457200"/>
              <a:r>
                <a:rPr lang="en-GB" dirty="0">
                  <a:solidFill>
                    <a:srgbClr val="FF0000"/>
                  </a:solidFill>
                </a:rPr>
                <a:t>Maximum Threshold</a:t>
              </a:r>
            </a:p>
          </p:txBody>
        </p:sp>
      </p:grpSp>
      <p:sp>
        <p:nvSpPr>
          <p:cNvPr id="6" name="Rectangle 5">
            <a:extLst>
              <a:ext uri="{FF2B5EF4-FFF2-40B4-BE49-F238E27FC236}">
                <a16:creationId xmlns="" xmlns:a16="http://schemas.microsoft.com/office/drawing/2014/main" id="{4F7F15D9-CCBE-42DE-80E1-9CF1E865B9F5}"/>
              </a:ext>
            </a:extLst>
          </p:cNvPr>
          <p:cNvSpPr/>
          <p:nvPr/>
        </p:nvSpPr>
        <p:spPr>
          <a:xfrm>
            <a:off x="1997548" y="1247488"/>
            <a:ext cx="3478463" cy="10302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dirty="0">
                <a:solidFill>
                  <a:prstClr val="white"/>
                </a:solidFill>
              </a:rPr>
              <a:t>Some centres use 12 hour shifts across 2 division while others use 8 hour shifts across 2 divisions</a:t>
            </a:r>
          </a:p>
        </p:txBody>
      </p:sp>
      <p:sp>
        <p:nvSpPr>
          <p:cNvPr id="34" name="Rectangle 33">
            <a:extLst>
              <a:ext uri="{FF2B5EF4-FFF2-40B4-BE49-F238E27FC236}">
                <a16:creationId xmlns="" xmlns:a16="http://schemas.microsoft.com/office/drawing/2014/main" id="{4A5932CB-6716-494D-A5BD-3392D39981D7}"/>
              </a:ext>
            </a:extLst>
          </p:cNvPr>
          <p:cNvSpPr/>
          <p:nvPr/>
        </p:nvSpPr>
        <p:spPr>
          <a:xfrm>
            <a:off x="7879874" y="1237635"/>
            <a:ext cx="3478463" cy="103029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dirty="0">
                <a:solidFill>
                  <a:prstClr val="white"/>
                </a:solidFill>
              </a:rPr>
              <a:t>Additionally, CMA and CMC staff are primarily required between Unlock and Lockup but they are tied to the same shift structure as Security Officials</a:t>
            </a:r>
          </a:p>
        </p:txBody>
      </p:sp>
      <p:sp>
        <p:nvSpPr>
          <p:cNvPr id="30" name="Text Placeholder 47">
            <a:extLst>
              <a:ext uri="{FF2B5EF4-FFF2-40B4-BE49-F238E27FC236}">
                <a16:creationId xmlns="" xmlns:a16="http://schemas.microsoft.com/office/drawing/2014/main" id="{D92E9FFA-9B5E-4BEE-A1B9-A78225755817}"/>
              </a:ext>
            </a:extLst>
          </p:cNvPr>
          <p:cNvSpPr txBox="1">
            <a:spLocks/>
          </p:cNvSpPr>
          <p:nvPr/>
        </p:nvSpPr>
        <p:spPr>
          <a:xfrm>
            <a:off x="0" y="5922765"/>
            <a:ext cx="12192000" cy="664900"/>
          </a:xfrm>
          <a:prstGeom prst="rect">
            <a:avLst/>
          </a:prstGeom>
          <a:solidFill>
            <a:srgbClr val="CC9900"/>
          </a:solidFill>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2400" dirty="0" smtClean="0">
                <a:solidFill>
                  <a:prstClr val="black"/>
                </a:solidFill>
              </a:rPr>
              <a:t>The high variation in shift structures across Management Areas and Centres make it difficult to optimally plan human resources effectively</a:t>
            </a:r>
            <a:endParaRPr lang="en-GB" sz="2400" dirty="0">
              <a:solidFill>
                <a:prstClr val="black"/>
              </a:solidFill>
            </a:endParaRPr>
          </a:p>
        </p:txBody>
      </p:sp>
      <p:sp>
        <p:nvSpPr>
          <p:cNvPr id="35" name="TextBox 34">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Tree>
    <p:extLst>
      <p:ext uri="{BB962C8B-B14F-4D97-AF65-F5344CB8AC3E}">
        <p14:creationId xmlns:p14="http://schemas.microsoft.com/office/powerpoint/2010/main" val="78886986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42" name="Rectangle 41"/>
          <p:cNvSpPr/>
          <p:nvPr/>
        </p:nvSpPr>
        <p:spPr>
          <a:xfrm>
            <a:off x="0" y="1089657"/>
            <a:ext cx="12187460" cy="5312366"/>
          </a:xfrm>
          <a:prstGeom prst="rect">
            <a:avLst/>
          </a:prstGeom>
          <a:gradFill flip="none" rotWithShape="1">
            <a:gsLst>
              <a:gs pos="52000">
                <a:srgbClr val="8D5632">
                  <a:lumMod val="99000"/>
                  <a:lumOff val="1000"/>
                  <a:alpha val="70000"/>
                </a:srgbClr>
              </a:gs>
              <a:gs pos="0">
                <a:srgbClr val="FC7B01">
                  <a:alpha val="40000"/>
                </a:srgbClr>
              </a:gs>
              <a:gs pos="100000">
                <a:srgbClr val="1D3164">
                  <a:alpha val="5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71450" indent="-171450" defTabSz="457200">
              <a:buFont typeface="Arial" panose="020B0604020202020204" pitchFamily="34" charset="0"/>
              <a:buChar char="•"/>
            </a:pPr>
            <a:endParaRPr lang="en-GB" dirty="0">
              <a:solidFill>
                <a:prstClr val="black"/>
              </a:solidFill>
              <a:latin typeface="Lato"/>
            </a:endParaRPr>
          </a:p>
        </p:txBody>
      </p:sp>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Overview of Sub Work-stream 2 progress</a:t>
            </a:r>
            <a:endParaRPr lang="en-US" sz="4000" dirty="0">
              <a:solidFill>
                <a:srgbClr val="000000"/>
              </a:solidFill>
              <a:latin typeface="Georgia"/>
            </a:endParaRPr>
          </a:p>
        </p:txBody>
      </p:sp>
      <p:sp>
        <p:nvSpPr>
          <p:cNvPr id="17" name="TextBox 16"/>
          <p:cNvSpPr txBox="1"/>
          <p:nvPr/>
        </p:nvSpPr>
        <p:spPr>
          <a:xfrm>
            <a:off x="723199" y="4364658"/>
            <a:ext cx="1881930" cy="553998"/>
          </a:xfrm>
          <a:prstGeom prst="rect">
            <a:avLst/>
          </a:prstGeom>
          <a:noFill/>
        </p:spPr>
        <p:txBody>
          <a:bodyPr wrap="square" lIns="0" tIns="0" rIns="0" bIns="0" rtlCol="0">
            <a:spAutoFit/>
          </a:bodyPr>
          <a:lstStyle/>
          <a:p>
            <a:pPr defTabSz="914331"/>
            <a:r>
              <a:rPr lang="en-ZA" sz="1200" b="1" dirty="0">
                <a:solidFill>
                  <a:prstClr val="black"/>
                </a:solidFill>
              </a:rPr>
              <a:t>Confirm ICT Strategy that support the implementation of Phase II</a:t>
            </a:r>
          </a:p>
        </p:txBody>
      </p:sp>
      <p:sp>
        <p:nvSpPr>
          <p:cNvPr id="19" name="TextBox 18"/>
          <p:cNvSpPr txBox="1"/>
          <p:nvPr/>
        </p:nvSpPr>
        <p:spPr>
          <a:xfrm>
            <a:off x="3581380" y="4377934"/>
            <a:ext cx="1638336" cy="553998"/>
          </a:xfrm>
          <a:prstGeom prst="rect">
            <a:avLst/>
          </a:prstGeom>
          <a:noFill/>
        </p:spPr>
        <p:txBody>
          <a:bodyPr wrap="square" lIns="0" tIns="0" rIns="0" bIns="0" rtlCol="0">
            <a:spAutoFit/>
          </a:bodyPr>
          <a:lstStyle/>
          <a:p>
            <a:pPr algn="ctr"/>
            <a:r>
              <a:rPr lang="en-ZA" sz="1200" dirty="0" smtClean="0">
                <a:solidFill>
                  <a:prstClr val="black"/>
                </a:solidFill>
                <a:latin typeface="Segoe UI Semibold"/>
              </a:rPr>
              <a:t>Mapping of the « </a:t>
            </a:r>
            <a:r>
              <a:rPr lang="en-ZA" sz="1200" b="1" dirty="0" smtClean="0">
                <a:solidFill>
                  <a:prstClr val="black"/>
                </a:solidFill>
              </a:rPr>
              <a:t>As-Is</a:t>
            </a:r>
            <a:r>
              <a:rPr lang="en-ZA" sz="1200" dirty="0" smtClean="0">
                <a:solidFill>
                  <a:prstClr val="black"/>
                </a:solidFill>
                <a:latin typeface="Segoe UI Semibold"/>
              </a:rPr>
              <a:t> » processes Core Functions</a:t>
            </a:r>
            <a:endParaRPr lang="en-ZA" sz="1200" dirty="0">
              <a:solidFill>
                <a:prstClr val="black"/>
              </a:solidFill>
              <a:latin typeface="Segoe UI Semibold"/>
            </a:endParaRPr>
          </a:p>
        </p:txBody>
      </p:sp>
      <p:graphicFrame>
        <p:nvGraphicFramePr>
          <p:cNvPr id="28" name="Chart 27"/>
          <p:cNvGraphicFramePr/>
          <p:nvPr>
            <p:extLst>
              <p:ext uri="{D42A27DB-BD31-4B8C-83A1-F6EECF244321}">
                <p14:modId xmlns:p14="http://schemas.microsoft.com/office/powerpoint/2010/main" val="1935107089"/>
              </p:ext>
            </p:extLst>
          </p:nvPr>
        </p:nvGraphicFramePr>
        <p:xfrm>
          <a:off x="3207496" y="1159272"/>
          <a:ext cx="1800000" cy="2365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 name="Chart 28"/>
          <p:cNvGraphicFramePr/>
          <p:nvPr>
            <p:extLst>
              <p:ext uri="{D42A27DB-BD31-4B8C-83A1-F6EECF244321}">
                <p14:modId xmlns:p14="http://schemas.microsoft.com/office/powerpoint/2010/main" val="3126052497"/>
              </p:ext>
            </p:extLst>
          </p:nvPr>
        </p:nvGraphicFramePr>
        <p:xfrm>
          <a:off x="6208296" y="1355093"/>
          <a:ext cx="1800000" cy="2365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1" name="Chart 30"/>
          <p:cNvGraphicFramePr/>
          <p:nvPr>
            <p:extLst/>
          </p:nvPr>
        </p:nvGraphicFramePr>
        <p:xfrm>
          <a:off x="8433610" y="1095235"/>
          <a:ext cx="1800000" cy="2455792"/>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32" name="Chart 31"/>
          <p:cNvGraphicFramePr/>
          <p:nvPr>
            <p:extLst>
              <p:ext uri="{D42A27DB-BD31-4B8C-83A1-F6EECF244321}">
                <p14:modId xmlns:p14="http://schemas.microsoft.com/office/powerpoint/2010/main" val="3013947769"/>
              </p:ext>
            </p:extLst>
          </p:nvPr>
        </p:nvGraphicFramePr>
        <p:xfrm>
          <a:off x="386241" y="1181540"/>
          <a:ext cx="1800000" cy="2364124"/>
        </p:xfrm>
        <a:graphic>
          <a:graphicData uri="http://schemas.openxmlformats.org/drawingml/2006/chart">
            <c:chart xmlns:c="http://schemas.openxmlformats.org/drawingml/2006/chart" xmlns:r="http://schemas.openxmlformats.org/officeDocument/2006/relationships" r:id="rId6"/>
          </a:graphicData>
        </a:graphic>
      </p:graphicFrame>
      <p:sp>
        <p:nvSpPr>
          <p:cNvPr id="33" name="Oval 32"/>
          <p:cNvSpPr/>
          <p:nvPr/>
        </p:nvSpPr>
        <p:spPr>
          <a:xfrm>
            <a:off x="872410" y="1863943"/>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2" name="TextBox 1"/>
          <p:cNvSpPr txBox="1"/>
          <p:nvPr/>
        </p:nvSpPr>
        <p:spPr>
          <a:xfrm>
            <a:off x="890907" y="2072530"/>
            <a:ext cx="919960" cy="400110"/>
          </a:xfrm>
          <a:prstGeom prst="rect">
            <a:avLst/>
          </a:prstGeom>
          <a:noFill/>
        </p:spPr>
        <p:txBody>
          <a:bodyPr wrap="square" rtlCol="0">
            <a:spAutoFit/>
          </a:bodyPr>
          <a:lstStyle/>
          <a:p>
            <a:pPr algn="ctr"/>
            <a:r>
              <a:rPr lang="en-ZA" sz="2000" dirty="0" smtClean="0">
                <a:solidFill>
                  <a:prstClr val="white"/>
                </a:solidFill>
              </a:rPr>
              <a:t>WS 2.0</a:t>
            </a:r>
            <a:endParaRPr lang="en-ZA" sz="2000" dirty="0">
              <a:solidFill>
                <a:prstClr val="white"/>
              </a:solidFill>
            </a:endParaRPr>
          </a:p>
        </p:txBody>
      </p:sp>
      <p:graphicFrame>
        <p:nvGraphicFramePr>
          <p:cNvPr id="43" name="Chart 42"/>
          <p:cNvGraphicFramePr/>
          <p:nvPr>
            <p:extLst/>
          </p:nvPr>
        </p:nvGraphicFramePr>
        <p:xfrm>
          <a:off x="10250689" y="1113712"/>
          <a:ext cx="1800000" cy="2364124"/>
        </p:xfrm>
        <a:graphic>
          <a:graphicData uri="http://schemas.openxmlformats.org/drawingml/2006/chart">
            <c:chart xmlns:c="http://schemas.openxmlformats.org/drawingml/2006/chart" xmlns:r="http://schemas.openxmlformats.org/officeDocument/2006/relationships" r:id="rId7"/>
          </a:graphicData>
        </a:graphic>
      </p:graphicFrame>
      <p:sp>
        <p:nvSpPr>
          <p:cNvPr id="44" name="Oval 43"/>
          <p:cNvSpPr/>
          <p:nvPr/>
        </p:nvSpPr>
        <p:spPr>
          <a:xfrm>
            <a:off x="3651731" y="1901075"/>
            <a:ext cx="900000"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55" name="Oval 54"/>
          <p:cNvSpPr/>
          <p:nvPr/>
        </p:nvSpPr>
        <p:spPr>
          <a:xfrm>
            <a:off x="6642524" y="2022640"/>
            <a:ext cx="914939" cy="900000"/>
          </a:xfrm>
          <a:prstGeom prst="ellipse">
            <a:avLst/>
          </a:pr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algn="ctr">
              <a:defRPr/>
            </a:pPr>
            <a:endParaRPr lang="en-US" sz="1200" kern="0" dirty="0">
              <a:solidFill>
                <a:prstClr val="white"/>
              </a:solidFill>
              <a:latin typeface="Segoe UI Semilight"/>
            </a:endParaRPr>
          </a:p>
        </p:txBody>
      </p:sp>
      <p:sp>
        <p:nvSpPr>
          <p:cNvPr id="5" name="TextBox 4"/>
          <p:cNvSpPr txBox="1"/>
          <p:nvPr/>
        </p:nvSpPr>
        <p:spPr>
          <a:xfrm>
            <a:off x="720764" y="5020196"/>
            <a:ext cx="1532740" cy="769441"/>
          </a:xfrm>
          <a:prstGeom prst="rect">
            <a:avLst/>
          </a:prstGeom>
          <a:noFill/>
        </p:spPr>
        <p:txBody>
          <a:bodyPr wrap="square" rtlCol="0">
            <a:spAutoFit/>
          </a:bodyPr>
          <a:lstStyle/>
          <a:p>
            <a:pPr algn="ctr"/>
            <a:r>
              <a:rPr lang="fr-FR" sz="4400" dirty="0" smtClean="0">
                <a:solidFill>
                  <a:prstClr val="black"/>
                </a:solidFill>
                <a:latin typeface="Segoe UI Semibold"/>
              </a:rPr>
              <a:t>0%</a:t>
            </a:r>
            <a:endParaRPr lang="en-US" sz="4400" dirty="0">
              <a:solidFill>
                <a:prstClr val="black"/>
              </a:solidFill>
              <a:latin typeface="Segoe UI Semibold"/>
            </a:endParaRPr>
          </a:p>
        </p:txBody>
      </p:sp>
      <p:sp>
        <p:nvSpPr>
          <p:cNvPr id="65" name="TextBox 64"/>
          <p:cNvSpPr txBox="1"/>
          <p:nvPr/>
        </p:nvSpPr>
        <p:spPr>
          <a:xfrm>
            <a:off x="3771857" y="5000641"/>
            <a:ext cx="1532740" cy="769441"/>
          </a:xfrm>
          <a:prstGeom prst="rect">
            <a:avLst/>
          </a:prstGeom>
          <a:noFill/>
        </p:spPr>
        <p:txBody>
          <a:bodyPr wrap="square" rtlCol="0">
            <a:spAutoFit/>
          </a:bodyPr>
          <a:lstStyle/>
          <a:p>
            <a:pPr algn="ctr"/>
            <a:r>
              <a:rPr lang="fr-FR" sz="4400" dirty="0">
                <a:solidFill>
                  <a:prstClr val="black"/>
                </a:solidFill>
                <a:latin typeface="Segoe UI Semibold"/>
              </a:rPr>
              <a:t>100%</a:t>
            </a:r>
            <a:endParaRPr lang="en-US" sz="4400" dirty="0">
              <a:solidFill>
                <a:prstClr val="black"/>
              </a:solidFill>
              <a:latin typeface="Segoe UI Semibold"/>
            </a:endParaRPr>
          </a:p>
        </p:txBody>
      </p:sp>
      <p:sp>
        <p:nvSpPr>
          <p:cNvPr id="66" name="TextBox 65"/>
          <p:cNvSpPr txBox="1"/>
          <p:nvPr/>
        </p:nvSpPr>
        <p:spPr>
          <a:xfrm>
            <a:off x="6435150" y="5059917"/>
            <a:ext cx="1532740" cy="769441"/>
          </a:xfrm>
          <a:prstGeom prst="rect">
            <a:avLst/>
          </a:prstGeom>
          <a:noFill/>
        </p:spPr>
        <p:txBody>
          <a:bodyPr wrap="square" rtlCol="0">
            <a:spAutoFit/>
          </a:bodyPr>
          <a:lstStyle/>
          <a:p>
            <a:pPr algn="ctr"/>
            <a:r>
              <a:rPr lang="fr-FR" sz="4400" dirty="0">
                <a:solidFill>
                  <a:prstClr val="black"/>
                </a:solidFill>
                <a:latin typeface="Segoe UI Semibold"/>
              </a:rPr>
              <a:t>100%</a:t>
            </a:r>
            <a:endParaRPr lang="en-US" sz="4400" dirty="0">
              <a:solidFill>
                <a:prstClr val="black"/>
              </a:solidFill>
              <a:latin typeface="Segoe UI Semibold"/>
            </a:endParaRPr>
          </a:p>
        </p:txBody>
      </p:sp>
      <p:sp>
        <p:nvSpPr>
          <p:cNvPr id="67" name="TextBox 66"/>
          <p:cNvSpPr txBox="1"/>
          <p:nvPr/>
        </p:nvSpPr>
        <p:spPr>
          <a:xfrm>
            <a:off x="9675394" y="5047420"/>
            <a:ext cx="1532740" cy="769441"/>
          </a:xfrm>
          <a:prstGeom prst="rect">
            <a:avLst/>
          </a:prstGeom>
          <a:noFill/>
        </p:spPr>
        <p:txBody>
          <a:bodyPr wrap="square" rtlCol="0">
            <a:spAutoFit/>
          </a:bodyPr>
          <a:lstStyle/>
          <a:p>
            <a:pPr algn="ctr"/>
            <a:r>
              <a:rPr lang="fr-FR" sz="4400" dirty="0">
                <a:solidFill>
                  <a:prstClr val="black"/>
                </a:solidFill>
                <a:latin typeface="Segoe UI Semibold"/>
              </a:rPr>
              <a:t>100%</a:t>
            </a:r>
            <a:endParaRPr lang="en-US" sz="4400" dirty="0">
              <a:solidFill>
                <a:prstClr val="black"/>
              </a:solidFill>
              <a:latin typeface="Segoe UI Semibold"/>
            </a:endParaRPr>
          </a:p>
        </p:txBody>
      </p:sp>
      <p:sp>
        <p:nvSpPr>
          <p:cNvPr id="57" name="Oval 56"/>
          <p:cNvSpPr/>
          <p:nvPr/>
        </p:nvSpPr>
        <p:spPr>
          <a:xfrm>
            <a:off x="961955" y="3339668"/>
            <a:ext cx="702209" cy="723178"/>
          </a:xfrm>
          <a:prstGeom prst="ellipse">
            <a:avLst/>
          </a:prstGeom>
          <a:solidFill>
            <a:srgbClr val="FFFF00"/>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59" name="TextBox 58"/>
          <p:cNvSpPr txBox="1"/>
          <p:nvPr/>
        </p:nvSpPr>
        <p:spPr>
          <a:xfrm>
            <a:off x="3641499" y="2131564"/>
            <a:ext cx="919960" cy="400110"/>
          </a:xfrm>
          <a:prstGeom prst="rect">
            <a:avLst/>
          </a:prstGeom>
          <a:noFill/>
        </p:spPr>
        <p:txBody>
          <a:bodyPr wrap="square" rtlCol="0">
            <a:spAutoFit/>
          </a:bodyPr>
          <a:lstStyle/>
          <a:p>
            <a:pPr algn="ctr"/>
            <a:r>
              <a:rPr lang="en-ZA" sz="2000" dirty="0" smtClean="0">
                <a:solidFill>
                  <a:prstClr val="white"/>
                </a:solidFill>
              </a:rPr>
              <a:t>WS 2.1</a:t>
            </a:r>
            <a:endParaRPr lang="en-ZA" sz="2000" dirty="0">
              <a:solidFill>
                <a:prstClr val="white"/>
              </a:solidFill>
            </a:endParaRPr>
          </a:p>
        </p:txBody>
      </p:sp>
      <p:sp>
        <p:nvSpPr>
          <p:cNvPr id="60" name="Oval 59"/>
          <p:cNvSpPr/>
          <p:nvPr/>
        </p:nvSpPr>
        <p:spPr>
          <a:xfrm>
            <a:off x="3857447" y="3503156"/>
            <a:ext cx="680780" cy="723178"/>
          </a:xfrm>
          <a:prstGeom prst="ellipse">
            <a:avLst/>
          </a:prstGeom>
          <a:solidFill>
            <a:srgbClr val="DC710F"/>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61" name="TextBox 60"/>
          <p:cNvSpPr txBox="1"/>
          <p:nvPr/>
        </p:nvSpPr>
        <p:spPr>
          <a:xfrm>
            <a:off x="6605118" y="2229886"/>
            <a:ext cx="919960" cy="400110"/>
          </a:xfrm>
          <a:prstGeom prst="rect">
            <a:avLst/>
          </a:prstGeom>
          <a:noFill/>
        </p:spPr>
        <p:txBody>
          <a:bodyPr wrap="square" rtlCol="0">
            <a:spAutoFit/>
          </a:bodyPr>
          <a:lstStyle/>
          <a:p>
            <a:pPr algn="ctr"/>
            <a:r>
              <a:rPr lang="en-ZA" sz="2000" dirty="0" smtClean="0">
                <a:solidFill>
                  <a:prstClr val="white"/>
                </a:solidFill>
              </a:rPr>
              <a:t>WS 2.2</a:t>
            </a:r>
            <a:endParaRPr lang="en-ZA" sz="2000" dirty="0">
              <a:solidFill>
                <a:prstClr val="white"/>
              </a:solidFill>
            </a:endParaRPr>
          </a:p>
        </p:txBody>
      </p:sp>
      <p:sp>
        <p:nvSpPr>
          <p:cNvPr id="62" name="TextBox 61"/>
          <p:cNvSpPr txBox="1"/>
          <p:nvPr/>
        </p:nvSpPr>
        <p:spPr>
          <a:xfrm>
            <a:off x="6280826" y="4390332"/>
            <a:ext cx="1638336" cy="553998"/>
          </a:xfrm>
          <a:prstGeom prst="rect">
            <a:avLst/>
          </a:prstGeom>
          <a:noFill/>
        </p:spPr>
        <p:txBody>
          <a:bodyPr wrap="square" lIns="0" tIns="0" rIns="0" bIns="0" rtlCol="0">
            <a:spAutoFit/>
          </a:bodyPr>
          <a:lstStyle/>
          <a:p>
            <a:pPr algn="ctr"/>
            <a:r>
              <a:rPr lang="en-ZA" sz="1200" dirty="0" smtClean="0">
                <a:solidFill>
                  <a:prstClr val="black"/>
                </a:solidFill>
                <a:latin typeface="Segoe UI Semibold"/>
              </a:rPr>
              <a:t>Mapping of the « </a:t>
            </a:r>
            <a:r>
              <a:rPr lang="en-ZA" sz="1200" b="1" dirty="0" smtClean="0">
                <a:solidFill>
                  <a:prstClr val="black"/>
                </a:solidFill>
              </a:rPr>
              <a:t>As-Is</a:t>
            </a:r>
            <a:r>
              <a:rPr lang="en-ZA" sz="1200" dirty="0" smtClean="0">
                <a:solidFill>
                  <a:prstClr val="black"/>
                </a:solidFill>
                <a:latin typeface="Segoe UI Semibold"/>
              </a:rPr>
              <a:t> » processes Core Functions</a:t>
            </a:r>
            <a:endParaRPr lang="en-ZA" sz="1200" dirty="0">
              <a:solidFill>
                <a:prstClr val="black"/>
              </a:solidFill>
              <a:latin typeface="Segoe UI Semibold"/>
            </a:endParaRPr>
          </a:p>
        </p:txBody>
      </p:sp>
      <p:sp>
        <p:nvSpPr>
          <p:cNvPr id="70" name="Oval 69"/>
          <p:cNvSpPr/>
          <p:nvPr/>
        </p:nvSpPr>
        <p:spPr>
          <a:xfrm>
            <a:off x="6742442" y="3564259"/>
            <a:ext cx="715101" cy="709608"/>
          </a:xfrm>
          <a:prstGeom prst="ellipse">
            <a:avLst/>
          </a:prstGeom>
          <a:solidFill>
            <a:schemeClr val="tx2">
              <a:lumMod val="75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71" name="Oval 70"/>
          <p:cNvSpPr/>
          <p:nvPr/>
        </p:nvSpPr>
        <p:spPr>
          <a:xfrm>
            <a:off x="10154184" y="3650594"/>
            <a:ext cx="680757" cy="666412"/>
          </a:xfrm>
          <a:prstGeom prst="ellipse">
            <a:avLst/>
          </a:prstGeom>
          <a:solidFill>
            <a:schemeClr val="accent4">
              <a:lumMod val="75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72" name="TextBox 71"/>
          <p:cNvSpPr txBox="1"/>
          <p:nvPr/>
        </p:nvSpPr>
        <p:spPr>
          <a:xfrm>
            <a:off x="9675394" y="4466198"/>
            <a:ext cx="1638336" cy="553998"/>
          </a:xfrm>
          <a:prstGeom prst="rect">
            <a:avLst/>
          </a:prstGeom>
          <a:noFill/>
        </p:spPr>
        <p:txBody>
          <a:bodyPr wrap="square" lIns="0" tIns="0" rIns="0" bIns="0" rtlCol="0">
            <a:spAutoFit/>
          </a:bodyPr>
          <a:lstStyle/>
          <a:p>
            <a:pPr algn="ctr"/>
            <a:r>
              <a:rPr lang="en-ZA" sz="1200" dirty="0" smtClean="0">
                <a:solidFill>
                  <a:prstClr val="black"/>
                </a:solidFill>
                <a:latin typeface="Segoe UI Semibold"/>
              </a:rPr>
              <a:t>Mapping of the « </a:t>
            </a:r>
            <a:r>
              <a:rPr lang="en-ZA" sz="1200" b="1" dirty="0" smtClean="0">
                <a:solidFill>
                  <a:prstClr val="black"/>
                </a:solidFill>
              </a:rPr>
              <a:t>As-Is</a:t>
            </a:r>
            <a:r>
              <a:rPr lang="en-ZA" sz="1200" dirty="0" smtClean="0">
                <a:solidFill>
                  <a:prstClr val="black"/>
                </a:solidFill>
                <a:latin typeface="Segoe UI Semibold"/>
              </a:rPr>
              <a:t> » processes Core Functions</a:t>
            </a:r>
            <a:endParaRPr lang="en-ZA" sz="1200" dirty="0">
              <a:solidFill>
                <a:prstClr val="black"/>
              </a:solidFill>
              <a:latin typeface="Segoe UI Semibold"/>
            </a:endParaRPr>
          </a:p>
        </p:txBody>
      </p:sp>
      <p:graphicFrame>
        <p:nvGraphicFramePr>
          <p:cNvPr id="73" name="Chart 72"/>
          <p:cNvGraphicFramePr/>
          <p:nvPr>
            <p:extLst>
              <p:ext uri="{D42A27DB-BD31-4B8C-83A1-F6EECF244321}">
                <p14:modId xmlns:p14="http://schemas.microsoft.com/office/powerpoint/2010/main" val="1327914191"/>
              </p:ext>
            </p:extLst>
          </p:nvPr>
        </p:nvGraphicFramePr>
        <p:xfrm>
          <a:off x="9482425" y="1339274"/>
          <a:ext cx="1800000" cy="2365200"/>
        </p:xfrm>
        <a:graphic>
          <a:graphicData uri="http://schemas.openxmlformats.org/drawingml/2006/chart">
            <c:chart xmlns:c="http://schemas.openxmlformats.org/drawingml/2006/chart" xmlns:r="http://schemas.openxmlformats.org/officeDocument/2006/relationships" r:id="rId8"/>
          </a:graphicData>
        </a:graphic>
      </p:graphicFrame>
    </p:spTree>
    <p:extLst>
      <p:ext uri="{BB962C8B-B14F-4D97-AF65-F5344CB8AC3E}">
        <p14:creationId xmlns:p14="http://schemas.microsoft.com/office/powerpoint/2010/main" val="71389994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1992" r="10032" b="3964"/>
          <a:stretch/>
        </p:blipFill>
        <p:spPr>
          <a:xfrm>
            <a:off x="4343400" y="1462360"/>
            <a:ext cx="7515225" cy="4614590"/>
          </a:xfrm>
          <a:prstGeom prst="rect">
            <a:avLst/>
          </a:prstGeom>
        </p:spPr>
      </p:pic>
      <p:sp>
        <p:nvSpPr>
          <p:cNvPr id="3" name="Rectangle 2">
            <a:extLst>
              <a:ext uri="{FF2B5EF4-FFF2-40B4-BE49-F238E27FC236}">
                <a16:creationId xmlns="" xmlns:a16="http://schemas.microsoft.com/office/drawing/2014/main" id="{168DD933-DD0E-40A9-B61A-790814CC75A5}"/>
              </a:ext>
            </a:extLst>
          </p:cNvPr>
          <p:cNvSpPr/>
          <p:nvPr/>
        </p:nvSpPr>
        <p:spPr>
          <a:xfrm>
            <a:off x="2314575" y="1438275"/>
            <a:ext cx="9563100" cy="4829175"/>
          </a:xfrm>
          <a:prstGeom prst="rect">
            <a:avLst/>
          </a:prstGeom>
          <a:gradFill flip="none" rotWithShape="1">
            <a:gsLst>
              <a:gs pos="100000">
                <a:srgbClr val="000000">
                  <a:lumMod val="75000"/>
                  <a:lumOff val="25000"/>
                  <a:alpha val="70000"/>
                </a:srgbClr>
              </a:gs>
              <a:gs pos="0">
                <a:srgbClr val="000000">
                  <a:lumMod val="95000"/>
                  <a:lumOff val="5000"/>
                </a:srgbClr>
              </a:gs>
            </a:gsLst>
            <a:lin ang="18900000" scaled="1"/>
            <a:tileRect/>
          </a:gradFill>
          <a:ln w="12700" cap="flat" cmpd="sng" algn="ctr">
            <a:noFill/>
            <a:prstDash val="solid"/>
            <a:miter lim="800000"/>
          </a:ln>
          <a:effectLst/>
        </p:spPr>
        <p:txBody>
          <a:bodyPr wrap="square" rtlCol="0" anchor="ctr">
            <a:noAutofit/>
          </a:bodyPr>
          <a:lstStyle/>
          <a:p>
            <a:pPr algn="ctr"/>
            <a:endParaRPr lang="en-US" kern="0" smtClean="0">
              <a:solidFill>
                <a:srgbClr val="FFFFFF"/>
              </a:solidFill>
            </a:endParaRPr>
          </a:p>
        </p:txBody>
      </p:sp>
      <p:sp>
        <p:nvSpPr>
          <p:cNvPr id="4" name="Freeform 14">
            <a:extLst>
              <a:ext uri="{FF2B5EF4-FFF2-40B4-BE49-F238E27FC236}">
                <a16:creationId xmlns="" xmlns:a16="http://schemas.microsoft.com/office/drawing/2014/main" id="{36511CBB-5130-4B0A-AF28-162BDCF5C7CE}"/>
              </a:ext>
            </a:extLst>
          </p:cNvPr>
          <p:cNvSpPr>
            <a:spLocks/>
          </p:cNvSpPr>
          <p:nvPr/>
        </p:nvSpPr>
        <p:spPr bwMode="auto">
          <a:xfrm>
            <a:off x="219075" y="1438275"/>
            <a:ext cx="4204200" cy="4829175"/>
          </a:xfrm>
          <a:custGeom>
            <a:avLst/>
            <a:gdLst>
              <a:gd name="T0" fmla="*/ 2255 w 4511"/>
              <a:gd name="T1" fmla="*/ 4166 h 4166"/>
              <a:gd name="T2" fmla="*/ 0 w 4511"/>
              <a:gd name="T3" fmla="*/ 4166 h 4166"/>
              <a:gd name="T4" fmla="*/ 1129 w 4511"/>
              <a:gd name="T5" fmla="*/ 2083 h 4166"/>
              <a:gd name="T6" fmla="*/ 2255 w 4511"/>
              <a:gd name="T7" fmla="*/ 0 h 4166"/>
              <a:gd name="T8" fmla="*/ 3383 w 4511"/>
              <a:gd name="T9" fmla="*/ 2083 h 4166"/>
              <a:gd name="T10" fmla="*/ 4511 w 4511"/>
              <a:gd name="T11" fmla="*/ 4166 h 4166"/>
              <a:gd name="T12" fmla="*/ 2255 w 4511"/>
              <a:gd name="T13" fmla="*/ 4166 h 4166"/>
            </a:gdLst>
            <a:ahLst/>
            <a:cxnLst>
              <a:cxn ang="0">
                <a:pos x="T0" y="T1"/>
              </a:cxn>
              <a:cxn ang="0">
                <a:pos x="T2" y="T3"/>
              </a:cxn>
              <a:cxn ang="0">
                <a:pos x="T4" y="T5"/>
              </a:cxn>
              <a:cxn ang="0">
                <a:pos x="T6" y="T7"/>
              </a:cxn>
              <a:cxn ang="0">
                <a:pos x="T8" y="T9"/>
              </a:cxn>
              <a:cxn ang="0">
                <a:pos x="T10" y="T11"/>
              </a:cxn>
              <a:cxn ang="0">
                <a:pos x="T12" y="T13"/>
              </a:cxn>
            </a:cxnLst>
            <a:rect l="0" t="0" r="r" b="b"/>
            <a:pathLst>
              <a:path w="4511" h="4166">
                <a:moveTo>
                  <a:pt x="2255" y="4166"/>
                </a:moveTo>
                <a:lnTo>
                  <a:pt x="0" y="4166"/>
                </a:lnTo>
                <a:lnTo>
                  <a:pt x="1129" y="2083"/>
                </a:lnTo>
                <a:lnTo>
                  <a:pt x="2255" y="0"/>
                </a:lnTo>
                <a:lnTo>
                  <a:pt x="3383" y="2083"/>
                </a:lnTo>
                <a:lnTo>
                  <a:pt x="4511" y="4166"/>
                </a:lnTo>
                <a:lnTo>
                  <a:pt x="2255" y="4166"/>
                </a:lnTo>
                <a:close/>
              </a:path>
            </a:pathLst>
          </a:custGeom>
          <a:solidFill>
            <a:srgbClr val="FFFFFF">
              <a:lumMod val="85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5" name="Freeform 15">
            <a:extLst>
              <a:ext uri="{FF2B5EF4-FFF2-40B4-BE49-F238E27FC236}">
                <a16:creationId xmlns="" xmlns:a16="http://schemas.microsoft.com/office/drawing/2014/main" id="{4FB97CC7-A2A4-4A8B-AF84-96A9519582E6}"/>
              </a:ext>
            </a:extLst>
          </p:cNvPr>
          <p:cNvSpPr>
            <a:spLocks/>
          </p:cNvSpPr>
          <p:nvPr/>
        </p:nvSpPr>
        <p:spPr bwMode="auto">
          <a:xfrm>
            <a:off x="285245" y="4976882"/>
            <a:ext cx="4132695" cy="1136003"/>
          </a:xfrm>
          <a:custGeom>
            <a:avLst/>
            <a:gdLst>
              <a:gd name="T0" fmla="*/ 2186 w 4369"/>
              <a:gd name="T1" fmla="*/ 980 h 980"/>
              <a:gd name="T2" fmla="*/ 4369 w 4369"/>
              <a:gd name="T3" fmla="*/ 980 h 980"/>
              <a:gd name="T4" fmla="*/ 3844 w 4369"/>
              <a:gd name="T5" fmla="*/ 0 h 980"/>
              <a:gd name="T6" fmla="*/ 525 w 4369"/>
              <a:gd name="T7" fmla="*/ 0 h 980"/>
              <a:gd name="T8" fmla="*/ 0 w 4369"/>
              <a:gd name="T9" fmla="*/ 980 h 980"/>
              <a:gd name="T10" fmla="*/ 2186 w 4369"/>
              <a:gd name="T11" fmla="*/ 980 h 980"/>
            </a:gdLst>
            <a:ahLst/>
            <a:cxnLst>
              <a:cxn ang="0">
                <a:pos x="T0" y="T1"/>
              </a:cxn>
              <a:cxn ang="0">
                <a:pos x="T2" y="T3"/>
              </a:cxn>
              <a:cxn ang="0">
                <a:pos x="T4" y="T5"/>
              </a:cxn>
              <a:cxn ang="0">
                <a:pos x="T6" y="T7"/>
              </a:cxn>
              <a:cxn ang="0">
                <a:pos x="T8" y="T9"/>
              </a:cxn>
              <a:cxn ang="0">
                <a:pos x="T10" y="T11"/>
              </a:cxn>
            </a:cxnLst>
            <a:rect l="0" t="0" r="r" b="b"/>
            <a:pathLst>
              <a:path w="4369" h="980">
                <a:moveTo>
                  <a:pt x="2186" y="980"/>
                </a:moveTo>
                <a:lnTo>
                  <a:pt x="4369" y="980"/>
                </a:lnTo>
                <a:lnTo>
                  <a:pt x="3844" y="0"/>
                </a:lnTo>
                <a:lnTo>
                  <a:pt x="525" y="0"/>
                </a:lnTo>
                <a:lnTo>
                  <a:pt x="0" y="980"/>
                </a:lnTo>
                <a:lnTo>
                  <a:pt x="2186" y="980"/>
                </a:lnTo>
                <a:close/>
              </a:path>
            </a:pathLst>
          </a:custGeom>
          <a:solidFill>
            <a:srgbClr val="86C62A">
              <a:lumMod val="50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6" name="Freeform 16">
            <a:extLst>
              <a:ext uri="{FF2B5EF4-FFF2-40B4-BE49-F238E27FC236}">
                <a16:creationId xmlns="" xmlns:a16="http://schemas.microsoft.com/office/drawing/2014/main" id="{D13A3FB0-DCD3-4157-ABCA-B98F80FC3D83}"/>
              </a:ext>
            </a:extLst>
          </p:cNvPr>
          <p:cNvSpPr>
            <a:spLocks/>
          </p:cNvSpPr>
          <p:nvPr/>
        </p:nvSpPr>
        <p:spPr bwMode="auto">
          <a:xfrm>
            <a:off x="908863" y="3517656"/>
            <a:ext cx="2870657" cy="1130602"/>
          </a:xfrm>
          <a:custGeom>
            <a:avLst/>
            <a:gdLst>
              <a:gd name="T0" fmla="*/ 2519 w 3049"/>
              <a:gd name="T1" fmla="*/ 0 h 987"/>
              <a:gd name="T2" fmla="*/ 530 w 3049"/>
              <a:gd name="T3" fmla="*/ 0 h 987"/>
              <a:gd name="T4" fmla="*/ 433 w 3049"/>
              <a:gd name="T5" fmla="*/ 182 h 987"/>
              <a:gd name="T6" fmla="*/ 0 w 3049"/>
              <a:gd name="T7" fmla="*/ 987 h 987"/>
              <a:gd name="T8" fmla="*/ 3049 w 3049"/>
              <a:gd name="T9" fmla="*/ 987 h 987"/>
              <a:gd name="T10" fmla="*/ 2616 w 3049"/>
              <a:gd name="T11" fmla="*/ 182 h 987"/>
              <a:gd name="T12" fmla="*/ 2519 w 3049"/>
              <a:gd name="T13" fmla="*/ 0 h 987"/>
            </a:gdLst>
            <a:ahLst/>
            <a:cxnLst>
              <a:cxn ang="0">
                <a:pos x="T0" y="T1"/>
              </a:cxn>
              <a:cxn ang="0">
                <a:pos x="T2" y="T3"/>
              </a:cxn>
              <a:cxn ang="0">
                <a:pos x="T4" y="T5"/>
              </a:cxn>
              <a:cxn ang="0">
                <a:pos x="T6" y="T7"/>
              </a:cxn>
              <a:cxn ang="0">
                <a:pos x="T8" y="T9"/>
              </a:cxn>
              <a:cxn ang="0">
                <a:pos x="T10" y="T11"/>
              </a:cxn>
              <a:cxn ang="0">
                <a:pos x="T12" y="T13"/>
              </a:cxn>
            </a:cxnLst>
            <a:rect l="0" t="0" r="r" b="b"/>
            <a:pathLst>
              <a:path w="3049" h="987">
                <a:moveTo>
                  <a:pt x="2519" y="0"/>
                </a:moveTo>
                <a:lnTo>
                  <a:pt x="530" y="0"/>
                </a:lnTo>
                <a:lnTo>
                  <a:pt x="433" y="182"/>
                </a:lnTo>
                <a:lnTo>
                  <a:pt x="0" y="987"/>
                </a:lnTo>
                <a:lnTo>
                  <a:pt x="3049" y="987"/>
                </a:lnTo>
                <a:lnTo>
                  <a:pt x="2616" y="182"/>
                </a:lnTo>
                <a:lnTo>
                  <a:pt x="2519" y="0"/>
                </a:lnTo>
                <a:close/>
              </a:path>
            </a:pathLst>
          </a:custGeom>
          <a:solidFill>
            <a:srgbClr val="86C62A">
              <a:lumMod val="75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7" name="Freeform 17">
            <a:extLst>
              <a:ext uri="{FF2B5EF4-FFF2-40B4-BE49-F238E27FC236}">
                <a16:creationId xmlns="" xmlns:a16="http://schemas.microsoft.com/office/drawing/2014/main" id="{AB8F9847-BE12-44AE-8AC5-8AD1C7A247D6}"/>
              </a:ext>
            </a:extLst>
          </p:cNvPr>
          <p:cNvSpPr>
            <a:spLocks/>
          </p:cNvSpPr>
          <p:nvPr/>
        </p:nvSpPr>
        <p:spPr bwMode="auto">
          <a:xfrm>
            <a:off x="1520130" y="2105433"/>
            <a:ext cx="1649789" cy="1146437"/>
          </a:xfrm>
          <a:custGeom>
            <a:avLst/>
            <a:gdLst>
              <a:gd name="T0" fmla="*/ 532 w 1706"/>
              <a:gd name="T1" fmla="*/ 0 h 989"/>
              <a:gd name="T2" fmla="*/ 0 w 1706"/>
              <a:gd name="T3" fmla="*/ 989 h 989"/>
              <a:gd name="T4" fmla="*/ 1706 w 1706"/>
              <a:gd name="T5" fmla="*/ 989 h 989"/>
              <a:gd name="T6" fmla="*/ 1176 w 1706"/>
              <a:gd name="T7" fmla="*/ 0 h 989"/>
              <a:gd name="T8" fmla="*/ 532 w 1706"/>
              <a:gd name="T9" fmla="*/ 0 h 989"/>
            </a:gdLst>
            <a:ahLst/>
            <a:cxnLst>
              <a:cxn ang="0">
                <a:pos x="T0" y="T1"/>
              </a:cxn>
              <a:cxn ang="0">
                <a:pos x="T2" y="T3"/>
              </a:cxn>
              <a:cxn ang="0">
                <a:pos x="T4" y="T5"/>
              </a:cxn>
              <a:cxn ang="0">
                <a:pos x="T6" y="T7"/>
              </a:cxn>
              <a:cxn ang="0">
                <a:pos x="T8" y="T9"/>
              </a:cxn>
            </a:cxnLst>
            <a:rect l="0" t="0" r="r" b="b"/>
            <a:pathLst>
              <a:path w="1706" h="989">
                <a:moveTo>
                  <a:pt x="532" y="0"/>
                </a:moveTo>
                <a:lnTo>
                  <a:pt x="0" y="989"/>
                </a:lnTo>
                <a:lnTo>
                  <a:pt x="1706" y="989"/>
                </a:lnTo>
                <a:lnTo>
                  <a:pt x="1176" y="0"/>
                </a:lnTo>
                <a:lnTo>
                  <a:pt x="532" y="0"/>
                </a:lnTo>
                <a:close/>
              </a:path>
            </a:pathLst>
          </a:custGeom>
          <a:solidFill>
            <a:srgbClr val="86C62A"/>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9" name="TextBox 8">
            <a:extLst>
              <a:ext uri="{FF2B5EF4-FFF2-40B4-BE49-F238E27FC236}">
                <a16:creationId xmlns="" xmlns:a16="http://schemas.microsoft.com/office/drawing/2014/main" id="{99AC70D7-BC8B-4041-906D-81B8BD9D627F}"/>
              </a:ext>
            </a:extLst>
          </p:cNvPr>
          <p:cNvSpPr txBox="1"/>
          <p:nvPr/>
        </p:nvSpPr>
        <p:spPr>
          <a:xfrm>
            <a:off x="5754839" y="2369011"/>
            <a:ext cx="5562600" cy="246221"/>
          </a:xfrm>
          <a:prstGeom prst="rect">
            <a:avLst/>
          </a:prstGeom>
          <a:noFill/>
          <a:ln w="6350">
            <a:noFill/>
            <a:prstDash val="dash"/>
          </a:ln>
        </p:spPr>
        <p:txBody>
          <a:bodyPr wrap="square" lIns="0" tIns="0" rIns="0" bIns="0" rtlCol="0" anchor="ctr" anchorCtr="0">
            <a:spAutoFit/>
          </a:bodyPr>
          <a:lstStyle/>
          <a:p>
            <a:pPr>
              <a:defRPr/>
            </a:pPr>
            <a:r>
              <a:rPr lang="en-US" sz="1600" kern="0" dirty="0" smtClean="0">
                <a:solidFill>
                  <a:srgbClr val="FFFFFF"/>
                </a:solidFill>
                <a:latin typeface="Segoe UI Light" panose="020B0502040204020203" pitchFamily="34" charset="0"/>
              </a:rPr>
              <a:t>DC </a:t>
            </a:r>
            <a:r>
              <a:rPr lang="en-US" sz="1600" kern="0" dirty="0">
                <a:solidFill>
                  <a:srgbClr val="FFFFFF"/>
                </a:solidFill>
                <a:latin typeface="Segoe UI Light" panose="020B0502040204020203" pitchFamily="34" charset="0"/>
              </a:rPr>
              <a:t>Applications Management</a:t>
            </a:r>
          </a:p>
        </p:txBody>
      </p:sp>
      <p:sp>
        <p:nvSpPr>
          <p:cNvPr id="10" name="TextBox 9">
            <a:extLst>
              <a:ext uri="{FF2B5EF4-FFF2-40B4-BE49-F238E27FC236}">
                <a16:creationId xmlns="" xmlns:a16="http://schemas.microsoft.com/office/drawing/2014/main" id="{86B06658-804F-4C85-B49B-4324FEAE7758}"/>
              </a:ext>
            </a:extLst>
          </p:cNvPr>
          <p:cNvSpPr txBox="1"/>
          <p:nvPr/>
        </p:nvSpPr>
        <p:spPr>
          <a:xfrm>
            <a:off x="3429000" y="2382099"/>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err="1">
                <a:solidFill>
                  <a:srgbClr val="FFFFFF"/>
                </a:solidFill>
                <a:latin typeface="Segoe UI" panose="020B0502040204020203" pitchFamily="34" charset="0"/>
                <a:cs typeface="Segoe UI" panose="020B0502040204020203" pitchFamily="34" charset="0"/>
              </a:rPr>
              <a:t>Workstream</a:t>
            </a:r>
            <a:r>
              <a:rPr lang="en-US" b="1" kern="0" dirty="0">
                <a:solidFill>
                  <a:srgbClr val="FFFFFF"/>
                </a:solidFill>
                <a:latin typeface="Segoe UI" panose="020B0502040204020203" pitchFamily="34" charset="0"/>
                <a:cs typeface="Segoe UI" panose="020B0502040204020203" pitchFamily="34" charset="0"/>
              </a:rPr>
              <a:t> Leader</a:t>
            </a:r>
          </a:p>
        </p:txBody>
      </p:sp>
      <p:sp>
        <p:nvSpPr>
          <p:cNvPr id="11" name="TextBox 10">
            <a:extLst>
              <a:ext uri="{FF2B5EF4-FFF2-40B4-BE49-F238E27FC236}">
                <a16:creationId xmlns="" xmlns:a16="http://schemas.microsoft.com/office/drawing/2014/main" id="{6AAA591A-5BD6-45E9-983D-37FF7EF1CEFD}"/>
              </a:ext>
            </a:extLst>
          </p:cNvPr>
          <p:cNvSpPr txBox="1"/>
          <p:nvPr/>
        </p:nvSpPr>
        <p:spPr>
          <a:xfrm>
            <a:off x="6342359" y="3535337"/>
            <a:ext cx="4953000" cy="246221"/>
          </a:xfrm>
          <a:prstGeom prst="rect">
            <a:avLst/>
          </a:prstGeom>
          <a:noFill/>
          <a:ln w="6350">
            <a:noFill/>
            <a:prstDash val="dash"/>
          </a:ln>
        </p:spPr>
        <p:txBody>
          <a:bodyPr wrap="square" lIns="0" tIns="0" rIns="0" bIns="0" rtlCol="0" anchor="ctr" anchorCtr="0">
            <a:spAutoFit/>
          </a:bodyPr>
          <a:lstStyle/>
          <a:p>
            <a:pPr>
              <a:defRPr/>
            </a:pPr>
            <a:r>
              <a:rPr lang="en-US" sz="1600" kern="0" dirty="0">
                <a:solidFill>
                  <a:srgbClr val="FFFFFF"/>
                </a:solidFill>
                <a:latin typeface="Segoe UI Light" panose="020B0502040204020203" pitchFamily="34" charset="0"/>
              </a:rPr>
              <a:t>DC: IT Portfolio and Project Management</a:t>
            </a:r>
            <a:endParaRPr lang="en-US" sz="1600" kern="0" dirty="0" smtClean="0">
              <a:solidFill>
                <a:srgbClr val="FFFFFF"/>
              </a:solidFill>
              <a:latin typeface="Segoe UI Light" panose="020B0502040204020203" pitchFamily="34" charset="0"/>
            </a:endParaRPr>
          </a:p>
        </p:txBody>
      </p:sp>
      <p:sp>
        <p:nvSpPr>
          <p:cNvPr id="12" name="TextBox 11">
            <a:extLst>
              <a:ext uri="{FF2B5EF4-FFF2-40B4-BE49-F238E27FC236}">
                <a16:creationId xmlns="" xmlns:a16="http://schemas.microsoft.com/office/drawing/2014/main" id="{1D11C8CF-F847-4DB1-BC0D-5546B7653FB6}"/>
              </a:ext>
            </a:extLst>
          </p:cNvPr>
          <p:cNvSpPr txBox="1"/>
          <p:nvPr/>
        </p:nvSpPr>
        <p:spPr>
          <a:xfrm>
            <a:off x="4038600" y="3548017"/>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a:solidFill>
                  <a:srgbClr val="FFFFFF"/>
                </a:solidFill>
                <a:latin typeface="Segoe UI" panose="020B0502040204020203" pitchFamily="34" charset="0"/>
                <a:cs typeface="Segoe UI" panose="020B0502040204020203" pitchFamily="34" charset="0"/>
              </a:rPr>
              <a:t>Sub </a:t>
            </a:r>
            <a:r>
              <a:rPr lang="en-US" b="1" kern="0" dirty="0" err="1">
                <a:solidFill>
                  <a:srgbClr val="FFFFFF"/>
                </a:solidFill>
                <a:latin typeface="Segoe UI" panose="020B0502040204020203" pitchFamily="34" charset="0"/>
                <a:cs typeface="Segoe UI" panose="020B0502040204020203" pitchFamily="34" charset="0"/>
              </a:rPr>
              <a:t>workstream</a:t>
            </a:r>
            <a:r>
              <a:rPr lang="en-US" b="1" kern="0" dirty="0">
                <a:solidFill>
                  <a:srgbClr val="FFFFFF"/>
                </a:solidFill>
                <a:latin typeface="Segoe UI" panose="020B0502040204020203" pitchFamily="34" charset="0"/>
                <a:cs typeface="Segoe UI" panose="020B0502040204020203" pitchFamily="34" charset="0"/>
              </a:rPr>
              <a:t> </a:t>
            </a:r>
            <a:r>
              <a:rPr lang="en-US" b="1" kern="0" dirty="0" smtClean="0">
                <a:solidFill>
                  <a:srgbClr val="FFFFFF"/>
                </a:solidFill>
                <a:latin typeface="Segoe UI" panose="020B0502040204020203" pitchFamily="34" charset="0"/>
                <a:cs typeface="Segoe UI" panose="020B0502040204020203" pitchFamily="34" charset="0"/>
              </a:rPr>
              <a:t>leader</a:t>
            </a:r>
            <a:endParaRPr lang="en-US" b="1" kern="0"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684C6E02-15C4-4F12-9BF2-430025D2AB27}"/>
              </a:ext>
            </a:extLst>
          </p:cNvPr>
          <p:cNvSpPr txBox="1"/>
          <p:nvPr/>
        </p:nvSpPr>
        <p:spPr>
          <a:xfrm>
            <a:off x="7077075" y="4884549"/>
            <a:ext cx="4800600" cy="1477328"/>
          </a:xfrm>
          <a:prstGeom prst="rect">
            <a:avLst/>
          </a:prstGeom>
          <a:noFill/>
          <a:ln w="6350">
            <a:noFill/>
            <a:prstDash val="dash"/>
          </a:ln>
        </p:spPr>
        <p:txBody>
          <a:bodyPr wrap="square" lIns="0" tIns="0" rIns="0" bIns="0" rtlCol="0" anchor="ctr" anchorCtr="0">
            <a:spAutoFit/>
          </a:bodyPr>
          <a:lstStyle/>
          <a:p>
            <a:pPr>
              <a:defRPr/>
            </a:pPr>
            <a:r>
              <a:rPr lang="en-US" sz="1600" kern="0" dirty="0" err="1">
                <a:solidFill>
                  <a:srgbClr val="FFFFFF"/>
                </a:solidFill>
                <a:latin typeface="Segoe UI Light" panose="020B0502040204020203" pitchFamily="34" charset="0"/>
              </a:rPr>
              <a:t>Dir</a:t>
            </a:r>
            <a:r>
              <a:rPr lang="en-US" sz="1600" kern="0" dirty="0">
                <a:solidFill>
                  <a:srgbClr val="FFFFFF"/>
                </a:solidFill>
                <a:latin typeface="Segoe UI Light" panose="020B0502040204020203" pitchFamily="34" charset="0"/>
              </a:rPr>
              <a:t> Project Management</a:t>
            </a:r>
          </a:p>
          <a:p>
            <a:pPr>
              <a:defRPr/>
            </a:pPr>
            <a:r>
              <a:rPr lang="en-US" sz="1600" kern="0" dirty="0" err="1">
                <a:solidFill>
                  <a:srgbClr val="FFFFFF"/>
                </a:solidFill>
                <a:latin typeface="Segoe UI Light" panose="020B0502040204020203" pitchFamily="34" charset="0"/>
              </a:rPr>
              <a:t>Dir</a:t>
            </a:r>
            <a:r>
              <a:rPr lang="en-US" sz="1600" kern="0" dirty="0">
                <a:solidFill>
                  <a:srgbClr val="FFFFFF"/>
                </a:solidFill>
                <a:latin typeface="Segoe UI Light" panose="020B0502040204020203" pitchFamily="34" charset="0"/>
              </a:rPr>
              <a:t>: IT Governance Risk and Compliance</a:t>
            </a:r>
          </a:p>
          <a:p>
            <a:pPr>
              <a:defRPr/>
            </a:pPr>
            <a:r>
              <a:rPr lang="en-US" sz="1600" kern="0" dirty="0" err="1" smtClean="0">
                <a:solidFill>
                  <a:srgbClr val="FFFFFF"/>
                </a:solidFill>
                <a:latin typeface="Segoe UI Light" panose="020B0502040204020203" pitchFamily="34" charset="0"/>
              </a:rPr>
              <a:t>Snr</a:t>
            </a:r>
            <a:r>
              <a:rPr lang="en-US" sz="1600" kern="0" dirty="0" smtClean="0">
                <a:solidFill>
                  <a:srgbClr val="FFFFFF"/>
                </a:solidFill>
                <a:latin typeface="Segoe UI Light" panose="020B0502040204020203" pitchFamily="34" charset="0"/>
              </a:rPr>
              <a:t> </a:t>
            </a:r>
            <a:r>
              <a:rPr lang="en-US" sz="1600" kern="0" dirty="0">
                <a:solidFill>
                  <a:srgbClr val="FFFFFF"/>
                </a:solidFill>
                <a:latin typeface="Segoe UI Light" panose="020B0502040204020203" pitchFamily="34" charset="0"/>
              </a:rPr>
              <a:t>Business Analyst</a:t>
            </a:r>
          </a:p>
          <a:p>
            <a:pPr>
              <a:defRPr/>
            </a:pPr>
            <a:r>
              <a:rPr lang="en-US" sz="1600" kern="0" dirty="0">
                <a:solidFill>
                  <a:srgbClr val="FFFFFF"/>
                </a:solidFill>
                <a:latin typeface="Segoe UI Light" panose="020B0502040204020203" pitchFamily="34" charset="0"/>
              </a:rPr>
              <a:t>Acting DC Infrastructure and Operations</a:t>
            </a:r>
          </a:p>
          <a:p>
            <a:pPr>
              <a:defRPr/>
            </a:pPr>
            <a:r>
              <a:rPr lang="en-US" sz="1600" kern="0" dirty="0">
                <a:solidFill>
                  <a:srgbClr val="FFFFFF"/>
                </a:solidFill>
                <a:latin typeface="Segoe UI Light" panose="020B0502040204020203" pitchFamily="34" charset="0"/>
              </a:rPr>
              <a:t>Regional Coordinators: IT</a:t>
            </a:r>
          </a:p>
          <a:p>
            <a:pPr>
              <a:defRPr/>
            </a:pPr>
            <a:endParaRPr lang="en-US" sz="1600" kern="0" dirty="0">
              <a:solidFill>
                <a:srgbClr val="FFFFFF"/>
              </a:solidFill>
              <a:latin typeface="Segoe UI Light" panose="020B0502040204020203" pitchFamily="34" charset="0"/>
            </a:endParaRPr>
          </a:p>
        </p:txBody>
      </p:sp>
      <p:sp>
        <p:nvSpPr>
          <p:cNvPr id="14" name="TextBox 13">
            <a:extLst>
              <a:ext uri="{FF2B5EF4-FFF2-40B4-BE49-F238E27FC236}">
                <a16:creationId xmlns="" xmlns:a16="http://schemas.microsoft.com/office/drawing/2014/main" id="{EE7A5E74-366A-4E1E-8F49-E51F163692A6}"/>
              </a:ext>
            </a:extLst>
          </p:cNvPr>
          <p:cNvSpPr txBox="1"/>
          <p:nvPr/>
        </p:nvSpPr>
        <p:spPr>
          <a:xfrm>
            <a:off x="4569908" y="5215692"/>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err="1" smtClean="0">
                <a:solidFill>
                  <a:srgbClr val="FFFFFF"/>
                </a:solidFill>
                <a:latin typeface="Segoe UI" panose="020B0502040204020203" pitchFamily="34" charset="0"/>
                <a:cs typeface="Segoe UI" panose="020B0502040204020203" pitchFamily="34" charset="0"/>
              </a:rPr>
              <a:t>Workstream</a:t>
            </a:r>
            <a:r>
              <a:rPr lang="en-US" b="1" kern="0" dirty="0" smtClean="0">
                <a:solidFill>
                  <a:srgbClr val="FFFFFF"/>
                </a:solidFill>
                <a:latin typeface="Segoe UI" panose="020B0502040204020203" pitchFamily="34" charset="0"/>
                <a:cs typeface="Segoe UI" panose="020B0502040204020203" pitchFamily="34" charset="0"/>
              </a:rPr>
              <a:t> members</a:t>
            </a:r>
            <a:endParaRPr lang="en-US" b="1" kern="0" dirty="0">
              <a:solidFill>
                <a:srgbClr val="FFFFFF"/>
              </a:solidFill>
              <a:latin typeface="Segoe UI" panose="020B0502040204020203" pitchFamily="34" charset="0"/>
              <a:cs typeface="Segoe UI" panose="020B0502040204020203" pitchFamily="34" charset="0"/>
            </a:endParaRPr>
          </a:p>
        </p:txBody>
      </p:sp>
      <p:sp>
        <p:nvSpPr>
          <p:cNvPr id="21" name="Freeform 18">
            <a:extLst>
              <a:ext uri="{FF2B5EF4-FFF2-40B4-BE49-F238E27FC236}">
                <a16:creationId xmlns="" xmlns:a16="http://schemas.microsoft.com/office/drawing/2014/main" id="{0B2DB1AD-EB97-43F3-BB0B-D341A2A8EB81}"/>
              </a:ext>
            </a:extLst>
          </p:cNvPr>
          <p:cNvSpPr>
            <a:spLocks/>
          </p:cNvSpPr>
          <p:nvPr/>
        </p:nvSpPr>
        <p:spPr bwMode="auto">
          <a:xfrm>
            <a:off x="1511815" y="3239900"/>
            <a:ext cx="1650330" cy="51834"/>
          </a:xfrm>
          <a:custGeom>
            <a:avLst/>
            <a:gdLst>
              <a:gd name="T0" fmla="*/ 1651 w 1706"/>
              <a:gd name="T1" fmla="*/ 80 h 80"/>
              <a:gd name="T2" fmla="*/ 66 w 1706"/>
              <a:gd name="T3" fmla="*/ 80 h 80"/>
              <a:gd name="T4" fmla="*/ 0 w 1706"/>
              <a:gd name="T5" fmla="*/ 0 h 80"/>
              <a:gd name="T6" fmla="*/ 1706 w 1706"/>
              <a:gd name="T7" fmla="*/ 0 h 80"/>
              <a:gd name="T8" fmla="*/ 1651 w 1706"/>
              <a:gd name="T9" fmla="*/ 80 h 80"/>
            </a:gdLst>
            <a:ahLst/>
            <a:cxnLst>
              <a:cxn ang="0">
                <a:pos x="T0" y="T1"/>
              </a:cxn>
              <a:cxn ang="0">
                <a:pos x="T2" y="T3"/>
              </a:cxn>
              <a:cxn ang="0">
                <a:pos x="T4" y="T5"/>
              </a:cxn>
              <a:cxn ang="0">
                <a:pos x="T6" y="T7"/>
              </a:cxn>
              <a:cxn ang="0">
                <a:pos x="T8" y="T9"/>
              </a:cxn>
            </a:cxnLst>
            <a:rect l="0" t="0" r="r" b="b"/>
            <a:pathLst>
              <a:path w="1706" h="80">
                <a:moveTo>
                  <a:pt x="1651" y="80"/>
                </a:moveTo>
                <a:lnTo>
                  <a:pt x="66" y="80"/>
                </a:lnTo>
                <a:lnTo>
                  <a:pt x="0" y="0"/>
                </a:lnTo>
                <a:lnTo>
                  <a:pt x="1706" y="0"/>
                </a:lnTo>
                <a:lnTo>
                  <a:pt x="1651" y="80"/>
                </a:lnTo>
                <a:close/>
              </a:path>
            </a:pathLst>
          </a:custGeom>
          <a:solidFill>
            <a:srgbClr val="6B9E2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2" name="Freeform 19">
            <a:extLst>
              <a:ext uri="{FF2B5EF4-FFF2-40B4-BE49-F238E27FC236}">
                <a16:creationId xmlns="" xmlns:a16="http://schemas.microsoft.com/office/drawing/2014/main" id="{65E87411-07C8-451E-8C0E-1332B9882F20}"/>
              </a:ext>
            </a:extLst>
          </p:cNvPr>
          <p:cNvSpPr>
            <a:spLocks/>
          </p:cNvSpPr>
          <p:nvPr/>
        </p:nvSpPr>
        <p:spPr bwMode="auto">
          <a:xfrm>
            <a:off x="903283" y="4647659"/>
            <a:ext cx="2876237" cy="62825"/>
          </a:xfrm>
          <a:custGeom>
            <a:avLst/>
            <a:gdLst>
              <a:gd name="T0" fmla="*/ 3002 w 3049"/>
              <a:gd name="T1" fmla="*/ 82 h 82"/>
              <a:gd name="T2" fmla="*/ 62 w 3049"/>
              <a:gd name="T3" fmla="*/ 82 h 82"/>
              <a:gd name="T4" fmla="*/ 0 w 3049"/>
              <a:gd name="T5" fmla="*/ 0 h 82"/>
              <a:gd name="T6" fmla="*/ 3049 w 3049"/>
              <a:gd name="T7" fmla="*/ 0 h 82"/>
              <a:gd name="T8" fmla="*/ 3002 w 3049"/>
              <a:gd name="T9" fmla="*/ 82 h 82"/>
            </a:gdLst>
            <a:ahLst/>
            <a:cxnLst>
              <a:cxn ang="0">
                <a:pos x="T0" y="T1"/>
              </a:cxn>
              <a:cxn ang="0">
                <a:pos x="T2" y="T3"/>
              </a:cxn>
              <a:cxn ang="0">
                <a:pos x="T4" y="T5"/>
              </a:cxn>
              <a:cxn ang="0">
                <a:pos x="T6" y="T7"/>
              </a:cxn>
              <a:cxn ang="0">
                <a:pos x="T8" y="T9"/>
              </a:cxn>
            </a:cxnLst>
            <a:rect l="0" t="0" r="r" b="b"/>
            <a:pathLst>
              <a:path w="3049" h="82">
                <a:moveTo>
                  <a:pt x="3002" y="82"/>
                </a:moveTo>
                <a:lnTo>
                  <a:pt x="62" y="82"/>
                </a:lnTo>
                <a:lnTo>
                  <a:pt x="0" y="0"/>
                </a:lnTo>
                <a:lnTo>
                  <a:pt x="3049" y="0"/>
                </a:lnTo>
                <a:lnTo>
                  <a:pt x="3002" y="82"/>
                </a:lnTo>
                <a:close/>
              </a:path>
            </a:pathLst>
          </a:custGeom>
          <a:solidFill>
            <a:srgbClr val="507719"/>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3" name="Freeform 20">
            <a:extLst>
              <a:ext uri="{FF2B5EF4-FFF2-40B4-BE49-F238E27FC236}">
                <a16:creationId xmlns="" xmlns:a16="http://schemas.microsoft.com/office/drawing/2014/main" id="{5B52A3C1-E7D4-458E-992B-8C0A01A88FDF}"/>
              </a:ext>
            </a:extLst>
          </p:cNvPr>
          <p:cNvSpPr>
            <a:spLocks/>
          </p:cNvSpPr>
          <p:nvPr/>
        </p:nvSpPr>
        <p:spPr bwMode="auto">
          <a:xfrm>
            <a:off x="285246" y="6099403"/>
            <a:ext cx="4132694" cy="63338"/>
          </a:xfrm>
          <a:custGeom>
            <a:avLst/>
            <a:gdLst>
              <a:gd name="T0" fmla="*/ 4327 w 4369"/>
              <a:gd name="T1" fmla="*/ 81 h 81"/>
              <a:gd name="T2" fmla="*/ 57 w 4369"/>
              <a:gd name="T3" fmla="*/ 81 h 81"/>
              <a:gd name="T4" fmla="*/ 0 w 4369"/>
              <a:gd name="T5" fmla="*/ 0 h 81"/>
              <a:gd name="T6" fmla="*/ 4369 w 4369"/>
              <a:gd name="T7" fmla="*/ 0 h 81"/>
              <a:gd name="T8" fmla="*/ 4327 w 4369"/>
              <a:gd name="T9" fmla="*/ 81 h 81"/>
            </a:gdLst>
            <a:ahLst/>
            <a:cxnLst>
              <a:cxn ang="0">
                <a:pos x="T0" y="T1"/>
              </a:cxn>
              <a:cxn ang="0">
                <a:pos x="T2" y="T3"/>
              </a:cxn>
              <a:cxn ang="0">
                <a:pos x="T4" y="T5"/>
              </a:cxn>
              <a:cxn ang="0">
                <a:pos x="T6" y="T7"/>
              </a:cxn>
              <a:cxn ang="0">
                <a:pos x="T8" y="T9"/>
              </a:cxn>
            </a:cxnLst>
            <a:rect l="0" t="0" r="r" b="b"/>
            <a:pathLst>
              <a:path w="4369" h="81">
                <a:moveTo>
                  <a:pt x="4327" y="81"/>
                </a:moveTo>
                <a:lnTo>
                  <a:pt x="57" y="81"/>
                </a:lnTo>
                <a:lnTo>
                  <a:pt x="0" y="0"/>
                </a:lnTo>
                <a:lnTo>
                  <a:pt x="4369" y="0"/>
                </a:lnTo>
                <a:lnTo>
                  <a:pt x="4327" y="81"/>
                </a:lnTo>
                <a:close/>
              </a:path>
            </a:pathLst>
          </a:custGeom>
          <a:solidFill>
            <a:srgbClr val="364F11"/>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4" name="Oval 23">
            <a:extLst>
              <a:ext uri="{FF2B5EF4-FFF2-40B4-BE49-F238E27FC236}">
                <a16:creationId xmlns="" xmlns:a16="http://schemas.microsoft.com/office/drawing/2014/main" id="{22C2D488-0C9A-48FD-A6F1-A46A78D12AC8}"/>
              </a:ext>
            </a:extLst>
          </p:cNvPr>
          <p:cNvSpPr/>
          <p:nvPr/>
        </p:nvSpPr>
        <p:spPr>
          <a:xfrm>
            <a:off x="2104411" y="2469168"/>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 xmlns:a16="http://schemas.microsoft.com/office/drawing/2014/main" id="{3C10C7E3-650B-490A-A376-1ACE27944673}"/>
              </a:ext>
            </a:extLst>
          </p:cNvPr>
          <p:cNvSpPr/>
          <p:nvPr/>
        </p:nvSpPr>
        <p:spPr>
          <a:xfrm>
            <a:off x="2091930" y="3837464"/>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Oval 25">
            <a:extLst>
              <a:ext uri="{FF2B5EF4-FFF2-40B4-BE49-F238E27FC236}">
                <a16:creationId xmlns="" xmlns:a16="http://schemas.microsoft.com/office/drawing/2014/main" id="{DFCA6AD8-5801-4C61-91BA-9C3F20D64487}"/>
              </a:ext>
            </a:extLst>
          </p:cNvPr>
          <p:cNvSpPr/>
          <p:nvPr/>
        </p:nvSpPr>
        <p:spPr>
          <a:xfrm>
            <a:off x="2037783" y="5299176"/>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7" name="Group 26">
            <a:extLst>
              <a:ext uri="{FF2B5EF4-FFF2-40B4-BE49-F238E27FC236}">
                <a16:creationId xmlns="" xmlns:a16="http://schemas.microsoft.com/office/drawing/2014/main" id="{52411459-6519-4A47-A604-ADA039ED2C80}"/>
              </a:ext>
            </a:extLst>
          </p:cNvPr>
          <p:cNvGrpSpPr/>
          <p:nvPr/>
        </p:nvGrpSpPr>
        <p:grpSpPr>
          <a:xfrm>
            <a:off x="2238667" y="2615232"/>
            <a:ext cx="284701" cy="261085"/>
            <a:chOff x="7005638" y="2909888"/>
            <a:chExt cx="344488" cy="315913"/>
          </a:xfrm>
        </p:grpSpPr>
        <p:sp>
          <p:nvSpPr>
            <p:cNvPr id="28" name="Oval 302">
              <a:extLst>
                <a:ext uri="{FF2B5EF4-FFF2-40B4-BE49-F238E27FC236}">
                  <a16:creationId xmlns="" xmlns:a16="http://schemas.microsoft.com/office/drawing/2014/main" id="{DE9DE690-A06F-4E11-9616-020FF4004A12}"/>
                </a:ext>
              </a:extLst>
            </p:cNvPr>
            <p:cNvSpPr>
              <a:spLocks noChangeArrowheads="1"/>
            </p:cNvSpPr>
            <p:nvPr/>
          </p:nvSpPr>
          <p:spPr bwMode="auto">
            <a:xfrm>
              <a:off x="7140575" y="2909888"/>
              <a:ext cx="74613" cy="76200"/>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29" name="Oval 303">
              <a:extLst>
                <a:ext uri="{FF2B5EF4-FFF2-40B4-BE49-F238E27FC236}">
                  <a16:creationId xmlns="" xmlns:a16="http://schemas.microsoft.com/office/drawing/2014/main" id="{62091CC7-F223-4E40-81DB-9882458F02C1}"/>
                </a:ext>
              </a:extLst>
            </p:cNvPr>
            <p:cNvSpPr>
              <a:spLocks noChangeArrowheads="1"/>
            </p:cNvSpPr>
            <p:nvPr/>
          </p:nvSpPr>
          <p:spPr bwMode="auto">
            <a:xfrm>
              <a:off x="7261225" y="2940051"/>
              <a:ext cx="44450" cy="46038"/>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0" name="Oval 304">
              <a:extLst>
                <a:ext uri="{FF2B5EF4-FFF2-40B4-BE49-F238E27FC236}">
                  <a16:creationId xmlns="" xmlns:a16="http://schemas.microsoft.com/office/drawing/2014/main" id="{312088E0-BEBF-41F8-BDE7-67F1F33D8FB2}"/>
                </a:ext>
              </a:extLst>
            </p:cNvPr>
            <p:cNvSpPr>
              <a:spLocks noChangeArrowheads="1"/>
            </p:cNvSpPr>
            <p:nvPr/>
          </p:nvSpPr>
          <p:spPr bwMode="auto">
            <a:xfrm>
              <a:off x="7050088" y="2940051"/>
              <a:ext cx="44450" cy="46038"/>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1" name="Freeform 305">
              <a:extLst>
                <a:ext uri="{FF2B5EF4-FFF2-40B4-BE49-F238E27FC236}">
                  <a16:creationId xmlns="" xmlns:a16="http://schemas.microsoft.com/office/drawing/2014/main" id="{A8FDA677-5029-47DE-8F10-10C705230D30}"/>
                </a:ext>
              </a:extLst>
            </p:cNvPr>
            <p:cNvSpPr>
              <a:spLocks/>
            </p:cNvSpPr>
            <p:nvPr/>
          </p:nvSpPr>
          <p:spPr bwMode="auto">
            <a:xfrm>
              <a:off x="7005638" y="3170238"/>
              <a:ext cx="344488" cy="55563"/>
            </a:xfrm>
            <a:custGeom>
              <a:avLst/>
              <a:gdLst>
                <a:gd name="T0" fmla="*/ 66 w 92"/>
                <a:gd name="T1" fmla="*/ 0 h 15"/>
                <a:gd name="T2" fmla="*/ 92 w 92"/>
                <a:gd name="T3" fmla="*/ 7 h 15"/>
                <a:gd name="T4" fmla="*/ 46 w 92"/>
                <a:gd name="T5" fmla="*/ 15 h 15"/>
                <a:gd name="T6" fmla="*/ 0 w 92"/>
                <a:gd name="T7" fmla="*/ 7 h 15"/>
                <a:gd name="T8" fmla="*/ 26 w 92"/>
                <a:gd name="T9" fmla="*/ 0 h 15"/>
              </a:gdLst>
              <a:ahLst/>
              <a:cxnLst>
                <a:cxn ang="0">
                  <a:pos x="T0" y="T1"/>
                </a:cxn>
                <a:cxn ang="0">
                  <a:pos x="T2" y="T3"/>
                </a:cxn>
                <a:cxn ang="0">
                  <a:pos x="T4" y="T5"/>
                </a:cxn>
                <a:cxn ang="0">
                  <a:pos x="T6" y="T7"/>
                </a:cxn>
                <a:cxn ang="0">
                  <a:pos x="T8" y="T9"/>
                </a:cxn>
              </a:cxnLst>
              <a:rect l="0" t="0" r="r" b="b"/>
              <a:pathLst>
                <a:path w="92" h="15">
                  <a:moveTo>
                    <a:pt x="66" y="0"/>
                  </a:moveTo>
                  <a:cubicBezTo>
                    <a:pt x="81" y="1"/>
                    <a:pt x="92" y="4"/>
                    <a:pt x="92" y="7"/>
                  </a:cubicBezTo>
                  <a:cubicBezTo>
                    <a:pt x="92" y="11"/>
                    <a:pt x="71" y="15"/>
                    <a:pt x="46" y="15"/>
                  </a:cubicBezTo>
                  <a:cubicBezTo>
                    <a:pt x="21" y="15"/>
                    <a:pt x="0" y="11"/>
                    <a:pt x="0" y="7"/>
                  </a:cubicBezTo>
                  <a:cubicBezTo>
                    <a:pt x="0" y="4"/>
                    <a:pt x="11" y="1"/>
                    <a:pt x="26" y="0"/>
                  </a:cubicBezTo>
                </a:path>
              </a:pathLst>
            </a:custGeom>
            <a:noFill/>
            <a:ln w="12700"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2" name="Freeform 306">
              <a:extLst>
                <a:ext uri="{FF2B5EF4-FFF2-40B4-BE49-F238E27FC236}">
                  <a16:creationId xmlns="" xmlns:a16="http://schemas.microsoft.com/office/drawing/2014/main" id="{2882EC67-4B41-4E69-885C-E4AB031D5359}"/>
                </a:ext>
              </a:extLst>
            </p:cNvPr>
            <p:cNvSpPr>
              <a:spLocks/>
            </p:cNvSpPr>
            <p:nvPr/>
          </p:nvSpPr>
          <p:spPr bwMode="auto">
            <a:xfrm>
              <a:off x="7140575" y="3014663"/>
              <a:ext cx="74613" cy="136525"/>
            </a:xfrm>
            <a:custGeom>
              <a:avLst/>
              <a:gdLst>
                <a:gd name="T0" fmla="*/ 20 w 20"/>
                <a:gd name="T1" fmla="*/ 36 h 36"/>
                <a:gd name="T2" fmla="*/ 0 w 20"/>
                <a:gd name="T3" fmla="*/ 36 h 36"/>
                <a:gd name="T4" fmla="*/ 0 w 20"/>
                <a:gd name="T5" fmla="*/ 10 h 36"/>
                <a:gd name="T6" fmla="*/ 10 w 20"/>
                <a:gd name="T7" fmla="*/ 0 h 36"/>
                <a:gd name="T8" fmla="*/ 20 w 20"/>
                <a:gd name="T9" fmla="*/ 10 h 36"/>
                <a:gd name="T10" fmla="*/ 20 w 20"/>
                <a:gd name="T11" fmla="*/ 36 h 36"/>
              </a:gdLst>
              <a:ahLst/>
              <a:cxnLst>
                <a:cxn ang="0">
                  <a:pos x="T0" y="T1"/>
                </a:cxn>
                <a:cxn ang="0">
                  <a:pos x="T2" y="T3"/>
                </a:cxn>
                <a:cxn ang="0">
                  <a:pos x="T4" y="T5"/>
                </a:cxn>
                <a:cxn ang="0">
                  <a:pos x="T6" y="T7"/>
                </a:cxn>
                <a:cxn ang="0">
                  <a:pos x="T8" y="T9"/>
                </a:cxn>
                <a:cxn ang="0">
                  <a:pos x="T10" y="T11"/>
                </a:cxn>
              </a:cxnLst>
              <a:rect l="0" t="0" r="r" b="b"/>
              <a:pathLst>
                <a:path w="20" h="36">
                  <a:moveTo>
                    <a:pt x="20" y="36"/>
                  </a:moveTo>
                  <a:cubicBezTo>
                    <a:pt x="0" y="36"/>
                    <a:pt x="0" y="36"/>
                    <a:pt x="0" y="36"/>
                  </a:cubicBezTo>
                  <a:cubicBezTo>
                    <a:pt x="0" y="10"/>
                    <a:pt x="0" y="10"/>
                    <a:pt x="0" y="10"/>
                  </a:cubicBezTo>
                  <a:cubicBezTo>
                    <a:pt x="0" y="4"/>
                    <a:pt x="4" y="0"/>
                    <a:pt x="10" y="0"/>
                  </a:cubicBezTo>
                  <a:cubicBezTo>
                    <a:pt x="16" y="0"/>
                    <a:pt x="20" y="4"/>
                    <a:pt x="20" y="10"/>
                  </a:cubicBezTo>
                  <a:lnTo>
                    <a:pt x="20" y="36"/>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3" name="Freeform 307">
              <a:extLst>
                <a:ext uri="{FF2B5EF4-FFF2-40B4-BE49-F238E27FC236}">
                  <a16:creationId xmlns="" xmlns:a16="http://schemas.microsoft.com/office/drawing/2014/main" id="{3799F7F5-C91B-4EFC-8F1D-F4C0E8A9889B}"/>
                </a:ext>
              </a:extLst>
            </p:cNvPr>
            <p:cNvSpPr>
              <a:spLocks/>
            </p:cNvSpPr>
            <p:nvPr/>
          </p:nvSpPr>
          <p:spPr bwMode="auto">
            <a:xfrm>
              <a:off x="7261225" y="3014663"/>
              <a:ext cx="44450" cy="106363"/>
            </a:xfrm>
            <a:custGeom>
              <a:avLst/>
              <a:gdLst>
                <a:gd name="T0" fmla="*/ 12 w 12"/>
                <a:gd name="T1" fmla="*/ 28 h 28"/>
                <a:gd name="T2" fmla="*/ 0 w 12"/>
                <a:gd name="T3" fmla="*/ 28 h 28"/>
                <a:gd name="T4" fmla="*/ 0 w 12"/>
                <a:gd name="T5" fmla="*/ 6 h 28"/>
                <a:gd name="T6" fmla="*/ 6 w 12"/>
                <a:gd name="T7" fmla="*/ 0 h 28"/>
                <a:gd name="T8" fmla="*/ 12 w 12"/>
                <a:gd name="T9" fmla="*/ 6 h 28"/>
                <a:gd name="T10" fmla="*/ 12 w 12"/>
                <a:gd name="T11" fmla="*/ 28 h 28"/>
              </a:gdLst>
              <a:ahLst/>
              <a:cxnLst>
                <a:cxn ang="0">
                  <a:pos x="T0" y="T1"/>
                </a:cxn>
                <a:cxn ang="0">
                  <a:pos x="T2" y="T3"/>
                </a:cxn>
                <a:cxn ang="0">
                  <a:pos x="T4" y="T5"/>
                </a:cxn>
                <a:cxn ang="0">
                  <a:pos x="T6" y="T7"/>
                </a:cxn>
                <a:cxn ang="0">
                  <a:pos x="T8" y="T9"/>
                </a:cxn>
                <a:cxn ang="0">
                  <a:pos x="T10" y="T11"/>
                </a:cxn>
              </a:cxnLst>
              <a:rect l="0" t="0" r="r" b="b"/>
              <a:pathLst>
                <a:path w="12" h="28">
                  <a:moveTo>
                    <a:pt x="12" y="28"/>
                  </a:moveTo>
                  <a:cubicBezTo>
                    <a:pt x="0" y="28"/>
                    <a:pt x="0" y="28"/>
                    <a:pt x="0" y="28"/>
                  </a:cubicBezTo>
                  <a:cubicBezTo>
                    <a:pt x="0" y="6"/>
                    <a:pt x="0" y="6"/>
                    <a:pt x="0" y="6"/>
                  </a:cubicBezTo>
                  <a:cubicBezTo>
                    <a:pt x="0" y="3"/>
                    <a:pt x="3" y="0"/>
                    <a:pt x="6" y="0"/>
                  </a:cubicBezTo>
                  <a:cubicBezTo>
                    <a:pt x="9" y="0"/>
                    <a:pt x="12" y="3"/>
                    <a:pt x="12" y="6"/>
                  </a:cubicBezTo>
                  <a:lnTo>
                    <a:pt x="12" y="28"/>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4" name="Freeform 308">
              <a:extLst>
                <a:ext uri="{FF2B5EF4-FFF2-40B4-BE49-F238E27FC236}">
                  <a16:creationId xmlns="" xmlns:a16="http://schemas.microsoft.com/office/drawing/2014/main" id="{AE5AB66B-556F-4B09-83E1-621C6E64B138}"/>
                </a:ext>
              </a:extLst>
            </p:cNvPr>
            <p:cNvSpPr>
              <a:spLocks/>
            </p:cNvSpPr>
            <p:nvPr/>
          </p:nvSpPr>
          <p:spPr bwMode="auto">
            <a:xfrm>
              <a:off x="7050088" y="3014663"/>
              <a:ext cx="44450" cy="106363"/>
            </a:xfrm>
            <a:custGeom>
              <a:avLst/>
              <a:gdLst>
                <a:gd name="T0" fmla="*/ 12 w 12"/>
                <a:gd name="T1" fmla="*/ 28 h 28"/>
                <a:gd name="T2" fmla="*/ 0 w 12"/>
                <a:gd name="T3" fmla="*/ 28 h 28"/>
                <a:gd name="T4" fmla="*/ 0 w 12"/>
                <a:gd name="T5" fmla="*/ 6 h 28"/>
                <a:gd name="T6" fmla="*/ 6 w 12"/>
                <a:gd name="T7" fmla="*/ 0 h 28"/>
                <a:gd name="T8" fmla="*/ 12 w 12"/>
                <a:gd name="T9" fmla="*/ 6 h 28"/>
                <a:gd name="T10" fmla="*/ 12 w 12"/>
                <a:gd name="T11" fmla="*/ 28 h 28"/>
              </a:gdLst>
              <a:ahLst/>
              <a:cxnLst>
                <a:cxn ang="0">
                  <a:pos x="T0" y="T1"/>
                </a:cxn>
                <a:cxn ang="0">
                  <a:pos x="T2" y="T3"/>
                </a:cxn>
                <a:cxn ang="0">
                  <a:pos x="T4" y="T5"/>
                </a:cxn>
                <a:cxn ang="0">
                  <a:pos x="T6" y="T7"/>
                </a:cxn>
                <a:cxn ang="0">
                  <a:pos x="T8" y="T9"/>
                </a:cxn>
                <a:cxn ang="0">
                  <a:pos x="T10" y="T11"/>
                </a:cxn>
              </a:cxnLst>
              <a:rect l="0" t="0" r="r" b="b"/>
              <a:pathLst>
                <a:path w="12" h="28">
                  <a:moveTo>
                    <a:pt x="12" y="28"/>
                  </a:moveTo>
                  <a:cubicBezTo>
                    <a:pt x="0" y="28"/>
                    <a:pt x="0" y="28"/>
                    <a:pt x="0" y="28"/>
                  </a:cubicBezTo>
                  <a:cubicBezTo>
                    <a:pt x="0" y="6"/>
                    <a:pt x="0" y="6"/>
                    <a:pt x="0" y="6"/>
                  </a:cubicBezTo>
                  <a:cubicBezTo>
                    <a:pt x="0" y="3"/>
                    <a:pt x="3" y="0"/>
                    <a:pt x="6" y="0"/>
                  </a:cubicBezTo>
                  <a:cubicBezTo>
                    <a:pt x="9" y="0"/>
                    <a:pt x="12" y="3"/>
                    <a:pt x="12" y="6"/>
                  </a:cubicBezTo>
                  <a:lnTo>
                    <a:pt x="12" y="28"/>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grpSp>
      <p:grpSp>
        <p:nvGrpSpPr>
          <p:cNvPr id="35" name="Group 34">
            <a:extLst>
              <a:ext uri="{FF2B5EF4-FFF2-40B4-BE49-F238E27FC236}">
                <a16:creationId xmlns="" xmlns:a16="http://schemas.microsoft.com/office/drawing/2014/main" id="{0277ADCE-4E9F-4709-9747-172873C43041}"/>
              </a:ext>
            </a:extLst>
          </p:cNvPr>
          <p:cNvGrpSpPr/>
          <p:nvPr/>
        </p:nvGrpSpPr>
        <p:grpSpPr>
          <a:xfrm>
            <a:off x="2228810" y="3971063"/>
            <a:ext cx="279453" cy="286014"/>
            <a:chOff x="9175750" y="3617913"/>
            <a:chExt cx="338138" cy="346076"/>
          </a:xfrm>
        </p:grpSpPr>
        <p:sp>
          <p:nvSpPr>
            <p:cNvPr id="36" name="Oval 326">
              <a:extLst>
                <a:ext uri="{FF2B5EF4-FFF2-40B4-BE49-F238E27FC236}">
                  <a16:creationId xmlns="" xmlns:a16="http://schemas.microsoft.com/office/drawing/2014/main" id="{4EF07F6C-C682-4E08-A823-7FCEA3E99B5F}"/>
                </a:ext>
              </a:extLst>
            </p:cNvPr>
            <p:cNvSpPr>
              <a:spLocks noChangeArrowheads="1"/>
            </p:cNvSpPr>
            <p:nvPr/>
          </p:nvSpPr>
          <p:spPr bwMode="auto">
            <a:xfrm>
              <a:off x="9205913" y="3617913"/>
              <a:ext cx="106363" cy="104775"/>
            </a:xfrm>
            <a:prstGeom prst="ellipse">
              <a:avLst/>
            </a:pr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 name="Freeform 327">
              <a:extLst>
                <a:ext uri="{FF2B5EF4-FFF2-40B4-BE49-F238E27FC236}">
                  <a16:creationId xmlns="" xmlns:a16="http://schemas.microsoft.com/office/drawing/2014/main" id="{E3A4BCCD-4DC7-4168-9808-7EBB0D0CB8BA}"/>
                </a:ext>
              </a:extLst>
            </p:cNvPr>
            <p:cNvSpPr>
              <a:spLocks/>
            </p:cNvSpPr>
            <p:nvPr/>
          </p:nvSpPr>
          <p:spPr bwMode="auto">
            <a:xfrm>
              <a:off x="9175750" y="3752851"/>
              <a:ext cx="165100" cy="211138"/>
            </a:xfrm>
            <a:custGeom>
              <a:avLst/>
              <a:gdLst>
                <a:gd name="T0" fmla="*/ 44 w 44"/>
                <a:gd name="T1" fmla="*/ 0 h 56"/>
                <a:gd name="T2" fmla="*/ 0 w 44"/>
                <a:gd name="T3" fmla="*/ 0 h 56"/>
                <a:gd name="T4" fmla="*/ 14 w 44"/>
                <a:gd name="T5" fmla="*/ 30 h 56"/>
                <a:gd name="T6" fmla="*/ 14 w 44"/>
                <a:gd name="T7" fmla="*/ 56 h 56"/>
                <a:gd name="T8" fmla="*/ 30 w 44"/>
                <a:gd name="T9" fmla="*/ 56 h 56"/>
                <a:gd name="T10" fmla="*/ 30 w 44"/>
                <a:gd name="T11" fmla="*/ 30 h 56"/>
                <a:gd name="T12" fmla="*/ 44 w 44"/>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4" h="56">
                  <a:moveTo>
                    <a:pt x="44" y="0"/>
                  </a:moveTo>
                  <a:cubicBezTo>
                    <a:pt x="0" y="0"/>
                    <a:pt x="0" y="0"/>
                    <a:pt x="0" y="0"/>
                  </a:cubicBezTo>
                  <a:cubicBezTo>
                    <a:pt x="0" y="16"/>
                    <a:pt x="7" y="26"/>
                    <a:pt x="14" y="30"/>
                  </a:cubicBezTo>
                  <a:cubicBezTo>
                    <a:pt x="14" y="56"/>
                    <a:pt x="14" y="56"/>
                    <a:pt x="14" y="56"/>
                  </a:cubicBezTo>
                  <a:cubicBezTo>
                    <a:pt x="30" y="56"/>
                    <a:pt x="30" y="56"/>
                    <a:pt x="30" y="56"/>
                  </a:cubicBezTo>
                  <a:cubicBezTo>
                    <a:pt x="30" y="30"/>
                    <a:pt x="30" y="30"/>
                    <a:pt x="30" y="30"/>
                  </a:cubicBezTo>
                  <a:cubicBezTo>
                    <a:pt x="37" y="26"/>
                    <a:pt x="44" y="16"/>
                    <a:pt x="44" y="0"/>
                  </a:cubicBezTo>
                  <a:close/>
                </a:path>
              </a:pathLst>
            </a:cu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 name="Freeform 328">
              <a:extLst>
                <a:ext uri="{FF2B5EF4-FFF2-40B4-BE49-F238E27FC236}">
                  <a16:creationId xmlns="" xmlns:a16="http://schemas.microsoft.com/office/drawing/2014/main" id="{576C1C46-A66A-44E4-A668-9F2DF83730DB}"/>
                </a:ext>
              </a:extLst>
            </p:cNvPr>
            <p:cNvSpPr>
              <a:spLocks/>
            </p:cNvSpPr>
            <p:nvPr/>
          </p:nvSpPr>
          <p:spPr bwMode="auto">
            <a:xfrm>
              <a:off x="9244013" y="3752851"/>
              <a:ext cx="30163" cy="104775"/>
            </a:xfrm>
            <a:custGeom>
              <a:avLst/>
              <a:gdLst>
                <a:gd name="T0" fmla="*/ 14 w 19"/>
                <a:gd name="T1" fmla="*/ 0 h 66"/>
                <a:gd name="T2" fmla="*/ 5 w 19"/>
                <a:gd name="T3" fmla="*/ 0 h 66"/>
                <a:gd name="T4" fmla="*/ 0 w 19"/>
                <a:gd name="T5" fmla="*/ 57 h 66"/>
                <a:gd name="T6" fmla="*/ 9 w 19"/>
                <a:gd name="T7" fmla="*/ 66 h 66"/>
                <a:gd name="T8" fmla="*/ 19 w 19"/>
                <a:gd name="T9" fmla="*/ 57 h 66"/>
                <a:gd name="T10" fmla="*/ 14 w 19"/>
                <a:gd name="T11" fmla="*/ 0 h 66"/>
                <a:gd name="T12" fmla="*/ 14 w 19"/>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19" h="66">
                  <a:moveTo>
                    <a:pt x="14" y="0"/>
                  </a:moveTo>
                  <a:lnTo>
                    <a:pt x="5" y="0"/>
                  </a:lnTo>
                  <a:lnTo>
                    <a:pt x="0" y="57"/>
                  </a:lnTo>
                  <a:lnTo>
                    <a:pt x="9" y="66"/>
                  </a:lnTo>
                  <a:lnTo>
                    <a:pt x="19" y="57"/>
                  </a:lnTo>
                  <a:lnTo>
                    <a:pt x="14" y="0"/>
                  </a:lnTo>
                  <a:lnTo>
                    <a:pt x="14" y="0"/>
                  </a:lnTo>
                  <a:close/>
                </a:path>
              </a:pathLst>
            </a:cu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 name="Line 329">
              <a:extLst>
                <a:ext uri="{FF2B5EF4-FFF2-40B4-BE49-F238E27FC236}">
                  <a16:creationId xmlns="" xmlns:a16="http://schemas.microsoft.com/office/drawing/2014/main" id="{47F33CE0-6829-4996-895F-EDA01AFD3368}"/>
                </a:ext>
              </a:extLst>
            </p:cNvPr>
            <p:cNvSpPr>
              <a:spLocks noChangeShapeType="1"/>
            </p:cNvSpPr>
            <p:nvPr/>
          </p:nvSpPr>
          <p:spPr bwMode="auto">
            <a:xfrm>
              <a:off x="9356725" y="3643313"/>
              <a:ext cx="55563" cy="60325"/>
            </a:xfrm>
            <a:prstGeom prst="line">
              <a:avLst/>
            </a:prstGeom>
            <a:noFill/>
            <a:ln w="12700" cap="rnd">
              <a:solidFill>
                <a:srgbClr val="64951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 name="Line 330">
              <a:extLst>
                <a:ext uri="{FF2B5EF4-FFF2-40B4-BE49-F238E27FC236}">
                  <a16:creationId xmlns="" xmlns:a16="http://schemas.microsoft.com/office/drawing/2014/main" id="{118922BD-44F0-48D8-8462-9F4AB200174B}"/>
                </a:ext>
              </a:extLst>
            </p:cNvPr>
            <p:cNvSpPr>
              <a:spLocks noChangeShapeType="1"/>
            </p:cNvSpPr>
            <p:nvPr/>
          </p:nvSpPr>
          <p:spPr bwMode="auto">
            <a:xfrm flipH="1">
              <a:off x="9356725" y="3643313"/>
              <a:ext cx="55563" cy="60325"/>
            </a:xfrm>
            <a:prstGeom prst="line">
              <a:avLst/>
            </a:prstGeom>
            <a:noFill/>
            <a:ln w="12700" cap="rnd">
              <a:solidFill>
                <a:srgbClr val="64951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 name="Oval 331">
              <a:extLst>
                <a:ext uri="{FF2B5EF4-FFF2-40B4-BE49-F238E27FC236}">
                  <a16:creationId xmlns="" xmlns:a16="http://schemas.microsoft.com/office/drawing/2014/main" id="{427C306F-4FCB-4A91-8BFB-E13CFA3FFE18}"/>
                </a:ext>
              </a:extLst>
            </p:cNvPr>
            <p:cNvSpPr>
              <a:spLocks noChangeArrowheads="1"/>
            </p:cNvSpPr>
            <p:nvPr/>
          </p:nvSpPr>
          <p:spPr bwMode="auto">
            <a:xfrm>
              <a:off x="9453563" y="3752851"/>
              <a:ext cx="60325" cy="60325"/>
            </a:xfrm>
            <a:prstGeom prst="ellipse">
              <a:avLst/>
            </a:pr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 name="Freeform 332">
              <a:extLst>
                <a:ext uri="{FF2B5EF4-FFF2-40B4-BE49-F238E27FC236}">
                  <a16:creationId xmlns="" xmlns:a16="http://schemas.microsoft.com/office/drawing/2014/main" id="{DA673063-8569-4BD7-ABD7-18937D6526DB}"/>
                </a:ext>
              </a:extLst>
            </p:cNvPr>
            <p:cNvSpPr>
              <a:spLocks/>
            </p:cNvSpPr>
            <p:nvPr/>
          </p:nvSpPr>
          <p:spPr bwMode="auto">
            <a:xfrm>
              <a:off x="9386888" y="3689351"/>
              <a:ext cx="112713" cy="96838"/>
            </a:xfrm>
            <a:custGeom>
              <a:avLst/>
              <a:gdLst>
                <a:gd name="T0" fmla="*/ 0 w 30"/>
                <a:gd name="T1" fmla="*/ 26 h 26"/>
                <a:gd name="T2" fmla="*/ 30 w 30"/>
                <a:gd name="T3" fmla="*/ 0 h 26"/>
              </a:gdLst>
              <a:ahLst/>
              <a:cxnLst>
                <a:cxn ang="0">
                  <a:pos x="T0" y="T1"/>
                </a:cxn>
                <a:cxn ang="0">
                  <a:pos x="T2" y="T3"/>
                </a:cxn>
              </a:cxnLst>
              <a:rect l="0" t="0" r="r" b="b"/>
              <a:pathLst>
                <a:path w="30" h="26">
                  <a:moveTo>
                    <a:pt x="0" y="26"/>
                  </a:moveTo>
                  <a:cubicBezTo>
                    <a:pt x="6" y="14"/>
                    <a:pt x="17" y="4"/>
                    <a:pt x="30" y="0"/>
                  </a:cubicBezTo>
                </a:path>
              </a:pathLst>
            </a:cu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333">
              <a:extLst>
                <a:ext uri="{FF2B5EF4-FFF2-40B4-BE49-F238E27FC236}">
                  <a16:creationId xmlns="" xmlns:a16="http://schemas.microsoft.com/office/drawing/2014/main" id="{A96A17D1-C37B-4287-A135-17906DB16BF8}"/>
                </a:ext>
              </a:extLst>
            </p:cNvPr>
            <p:cNvSpPr>
              <a:spLocks/>
            </p:cNvSpPr>
            <p:nvPr/>
          </p:nvSpPr>
          <p:spPr bwMode="auto">
            <a:xfrm>
              <a:off x="9453563" y="3676651"/>
              <a:ext cx="46038" cy="49213"/>
            </a:xfrm>
            <a:custGeom>
              <a:avLst/>
              <a:gdLst>
                <a:gd name="T0" fmla="*/ 0 w 29"/>
                <a:gd name="T1" fmla="*/ 0 h 31"/>
                <a:gd name="T2" fmla="*/ 29 w 29"/>
                <a:gd name="T3" fmla="*/ 8 h 31"/>
                <a:gd name="T4" fmla="*/ 17 w 29"/>
                <a:gd name="T5" fmla="*/ 31 h 31"/>
              </a:gdLst>
              <a:ahLst/>
              <a:cxnLst>
                <a:cxn ang="0">
                  <a:pos x="T0" y="T1"/>
                </a:cxn>
                <a:cxn ang="0">
                  <a:pos x="T2" y="T3"/>
                </a:cxn>
                <a:cxn ang="0">
                  <a:pos x="T4" y="T5"/>
                </a:cxn>
              </a:cxnLst>
              <a:rect l="0" t="0" r="r" b="b"/>
              <a:pathLst>
                <a:path w="29" h="31">
                  <a:moveTo>
                    <a:pt x="0" y="0"/>
                  </a:moveTo>
                  <a:lnTo>
                    <a:pt x="29" y="8"/>
                  </a:lnTo>
                  <a:lnTo>
                    <a:pt x="17" y="31"/>
                  </a:lnTo>
                </a:path>
              </a:pathLst>
            </a:cu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4" name="Group 43">
            <a:extLst>
              <a:ext uri="{FF2B5EF4-FFF2-40B4-BE49-F238E27FC236}">
                <a16:creationId xmlns="" xmlns:a16="http://schemas.microsoft.com/office/drawing/2014/main" id="{6AB00F81-94E6-4588-BC7C-8C404A361A22}"/>
              </a:ext>
            </a:extLst>
          </p:cNvPr>
          <p:cNvGrpSpPr/>
          <p:nvPr/>
        </p:nvGrpSpPr>
        <p:grpSpPr>
          <a:xfrm>
            <a:off x="2177943" y="5432776"/>
            <a:ext cx="272893" cy="286013"/>
            <a:chOff x="2678113" y="1811338"/>
            <a:chExt cx="330200" cy="346075"/>
          </a:xfrm>
        </p:grpSpPr>
        <p:sp>
          <p:nvSpPr>
            <p:cNvPr id="45" name="Freeform 30">
              <a:extLst>
                <a:ext uri="{FF2B5EF4-FFF2-40B4-BE49-F238E27FC236}">
                  <a16:creationId xmlns="" xmlns:a16="http://schemas.microsoft.com/office/drawing/2014/main" id="{5623ECC7-94C6-48AD-9F50-F18683664A21}"/>
                </a:ext>
              </a:extLst>
            </p:cNvPr>
            <p:cNvSpPr>
              <a:spLocks/>
            </p:cNvSpPr>
            <p:nvPr/>
          </p:nvSpPr>
          <p:spPr bwMode="auto">
            <a:xfrm>
              <a:off x="2722563" y="1841501"/>
              <a:ext cx="241300" cy="180975"/>
            </a:xfrm>
            <a:custGeom>
              <a:avLst/>
              <a:gdLst>
                <a:gd name="T0" fmla="*/ 152 w 152"/>
                <a:gd name="T1" fmla="*/ 0 h 114"/>
                <a:gd name="T2" fmla="*/ 152 w 152"/>
                <a:gd name="T3" fmla="*/ 114 h 114"/>
                <a:gd name="T4" fmla="*/ 81 w 152"/>
                <a:gd name="T5" fmla="*/ 114 h 114"/>
                <a:gd name="T6" fmla="*/ 0 w 152"/>
                <a:gd name="T7" fmla="*/ 114 h 114"/>
                <a:gd name="T8" fmla="*/ 0 w 152"/>
                <a:gd name="T9" fmla="*/ 0 h 114"/>
                <a:gd name="T10" fmla="*/ 152 w 152"/>
                <a:gd name="T11" fmla="*/ 0 h 114"/>
              </a:gdLst>
              <a:ahLst/>
              <a:cxnLst>
                <a:cxn ang="0">
                  <a:pos x="T0" y="T1"/>
                </a:cxn>
                <a:cxn ang="0">
                  <a:pos x="T2" y="T3"/>
                </a:cxn>
                <a:cxn ang="0">
                  <a:pos x="T4" y="T5"/>
                </a:cxn>
                <a:cxn ang="0">
                  <a:pos x="T6" y="T7"/>
                </a:cxn>
                <a:cxn ang="0">
                  <a:pos x="T8" y="T9"/>
                </a:cxn>
                <a:cxn ang="0">
                  <a:pos x="T10" y="T11"/>
                </a:cxn>
              </a:cxnLst>
              <a:rect l="0" t="0" r="r" b="b"/>
              <a:pathLst>
                <a:path w="152" h="114">
                  <a:moveTo>
                    <a:pt x="152" y="0"/>
                  </a:moveTo>
                  <a:lnTo>
                    <a:pt x="152" y="114"/>
                  </a:lnTo>
                  <a:lnTo>
                    <a:pt x="81" y="114"/>
                  </a:lnTo>
                  <a:lnTo>
                    <a:pt x="0" y="114"/>
                  </a:lnTo>
                  <a:lnTo>
                    <a:pt x="0" y="0"/>
                  </a:lnTo>
                  <a:lnTo>
                    <a:pt x="152" y="0"/>
                  </a:lnTo>
                  <a:close/>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 name="Freeform 31">
              <a:extLst>
                <a:ext uri="{FF2B5EF4-FFF2-40B4-BE49-F238E27FC236}">
                  <a16:creationId xmlns="" xmlns:a16="http://schemas.microsoft.com/office/drawing/2014/main" id="{CCC97218-4FC9-46BA-8EA3-7B1AE0A203E6}"/>
                </a:ext>
              </a:extLst>
            </p:cNvPr>
            <p:cNvSpPr>
              <a:spLocks/>
            </p:cNvSpPr>
            <p:nvPr/>
          </p:nvSpPr>
          <p:spPr bwMode="auto">
            <a:xfrm>
              <a:off x="2692401" y="1811338"/>
              <a:ext cx="301625" cy="239713"/>
            </a:xfrm>
            <a:custGeom>
              <a:avLst/>
              <a:gdLst>
                <a:gd name="T0" fmla="*/ 0 w 80"/>
                <a:gd name="T1" fmla="*/ 64 h 64"/>
                <a:gd name="T2" fmla="*/ 0 w 80"/>
                <a:gd name="T3" fmla="*/ 6 h 64"/>
                <a:gd name="T4" fmla="*/ 6 w 80"/>
                <a:gd name="T5" fmla="*/ 0 h 64"/>
                <a:gd name="T6" fmla="*/ 74 w 80"/>
                <a:gd name="T7" fmla="*/ 0 h 64"/>
                <a:gd name="T8" fmla="*/ 80 w 80"/>
                <a:gd name="T9" fmla="*/ 6 h 64"/>
                <a:gd name="T10" fmla="*/ 80 w 80"/>
                <a:gd name="T11" fmla="*/ 64 h 64"/>
              </a:gdLst>
              <a:ahLst/>
              <a:cxnLst>
                <a:cxn ang="0">
                  <a:pos x="T0" y="T1"/>
                </a:cxn>
                <a:cxn ang="0">
                  <a:pos x="T2" y="T3"/>
                </a:cxn>
                <a:cxn ang="0">
                  <a:pos x="T4" y="T5"/>
                </a:cxn>
                <a:cxn ang="0">
                  <a:pos x="T6" y="T7"/>
                </a:cxn>
                <a:cxn ang="0">
                  <a:pos x="T8" y="T9"/>
                </a:cxn>
                <a:cxn ang="0">
                  <a:pos x="T10" y="T11"/>
                </a:cxn>
              </a:cxnLst>
              <a:rect l="0" t="0" r="r" b="b"/>
              <a:pathLst>
                <a:path w="80" h="64">
                  <a:moveTo>
                    <a:pt x="0" y="64"/>
                  </a:moveTo>
                  <a:cubicBezTo>
                    <a:pt x="0" y="6"/>
                    <a:pt x="0" y="6"/>
                    <a:pt x="0" y="6"/>
                  </a:cubicBezTo>
                  <a:cubicBezTo>
                    <a:pt x="0" y="3"/>
                    <a:pt x="3" y="0"/>
                    <a:pt x="6" y="0"/>
                  </a:cubicBezTo>
                  <a:cubicBezTo>
                    <a:pt x="74" y="0"/>
                    <a:pt x="74" y="0"/>
                    <a:pt x="74" y="0"/>
                  </a:cubicBezTo>
                  <a:cubicBezTo>
                    <a:pt x="77" y="0"/>
                    <a:pt x="80" y="3"/>
                    <a:pt x="80" y="6"/>
                  </a:cubicBezTo>
                  <a:cubicBezTo>
                    <a:pt x="80" y="64"/>
                    <a:pt x="80" y="64"/>
                    <a:pt x="80" y="64"/>
                  </a:cubicBezTo>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 name="Freeform 32">
              <a:extLst>
                <a:ext uri="{FF2B5EF4-FFF2-40B4-BE49-F238E27FC236}">
                  <a16:creationId xmlns="" xmlns:a16="http://schemas.microsoft.com/office/drawing/2014/main" id="{90F9F30A-A74E-4B41-9B23-84B52F9597D1}"/>
                </a:ext>
              </a:extLst>
            </p:cNvPr>
            <p:cNvSpPr>
              <a:spLocks/>
            </p:cNvSpPr>
            <p:nvPr/>
          </p:nvSpPr>
          <p:spPr bwMode="auto">
            <a:xfrm>
              <a:off x="2678113" y="2051051"/>
              <a:ext cx="330200" cy="46038"/>
            </a:xfrm>
            <a:custGeom>
              <a:avLst/>
              <a:gdLst>
                <a:gd name="T0" fmla="*/ 52 w 88"/>
                <a:gd name="T1" fmla="*/ 0 h 12"/>
                <a:gd name="T2" fmla="*/ 52 w 88"/>
                <a:gd name="T3" fmla="*/ 4 h 12"/>
                <a:gd name="T4" fmla="*/ 36 w 88"/>
                <a:gd name="T5" fmla="*/ 4 h 12"/>
                <a:gd name="T6" fmla="*/ 36 w 88"/>
                <a:gd name="T7" fmla="*/ 0 h 12"/>
                <a:gd name="T8" fmla="*/ 0 w 88"/>
                <a:gd name="T9" fmla="*/ 0 h 12"/>
                <a:gd name="T10" fmla="*/ 0 w 88"/>
                <a:gd name="T11" fmla="*/ 8 h 12"/>
                <a:gd name="T12" fmla="*/ 4 w 88"/>
                <a:gd name="T13" fmla="*/ 12 h 12"/>
                <a:gd name="T14" fmla="*/ 84 w 88"/>
                <a:gd name="T15" fmla="*/ 12 h 12"/>
                <a:gd name="T16" fmla="*/ 88 w 88"/>
                <a:gd name="T17" fmla="*/ 8 h 12"/>
                <a:gd name="T18" fmla="*/ 88 w 88"/>
                <a:gd name="T19" fmla="*/ 0 h 12"/>
                <a:gd name="T20" fmla="*/ 52 w 88"/>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2">
                  <a:moveTo>
                    <a:pt x="52" y="0"/>
                  </a:moveTo>
                  <a:cubicBezTo>
                    <a:pt x="52" y="4"/>
                    <a:pt x="52" y="4"/>
                    <a:pt x="52" y="4"/>
                  </a:cubicBezTo>
                  <a:cubicBezTo>
                    <a:pt x="36" y="4"/>
                    <a:pt x="36" y="4"/>
                    <a:pt x="36" y="4"/>
                  </a:cubicBezTo>
                  <a:cubicBezTo>
                    <a:pt x="36" y="0"/>
                    <a:pt x="36" y="0"/>
                    <a:pt x="36" y="0"/>
                  </a:cubicBezTo>
                  <a:cubicBezTo>
                    <a:pt x="0" y="0"/>
                    <a:pt x="0" y="0"/>
                    <a:pt x="0" y="0"/>
                  </a:cubicBezTo>
                  <a:cubicBezTo>
                    <a:pt x="0" y="8"/>
                    <a:pt x="0" y="8"/>
                    <a:pt x="0" y="8"/>
                  </a:cubicBezTo>
                  <a:cubicBezTo>
                    <a:pt x="0" y="10"/>
                    <a:pt x="2" y="12"/>
                    <a:pt x="4" y="12"/>
                  </a:cubicBezTo>
                  <a:cubicBezTo>
                    <a:pt x="84" y="12"/>
                    <a:pt x="84" y="12"/>
                    <a:pt x="84" y="12"/>
                  </a:cubicBezTo>
                  <a:cubicBezTo>
                    <a:pt x="86" y="12"/>
                    <a:pt x="88" y="10"/>
                    <a:pt x="88" y="8"/>
                  </a:cubicBezTo>
                  <a:cubicBezTo>
                    <a:pt x="88" y="0"/>
                    <a:pt x="88" y="0"/>
                    <a:pt x="88" y="0"/>
                  </a:cubicBezTo>
                  <a:lnTo>
                    <a:pt x="52" y="0"/>
                  </a:lnTo>
                  <a:close/>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 name="Line 33">
              <a:extLst>
                <a:ext uri="{FF2B5EF4-FFF2-40B4-BE49-F238E27FC236}">
                  <a16:creationId xmlns="" xmlns:a16="http://schemas.microsoft.com/office/drawing/2014/main" id="{C4B99632-7646-4622-B1D0-371D1A2792C0}"/>
                </a:ext>
              </a:extLst>
            </p:cNvPr>
            <p:cNvSpPr>
              <a:spLocks noChangeShapeType="1"/>
            </p:cNvSpPr>
            <p:nvPr/>
          </p:nvSpPr>
          <p:spPr bwMode="auto">
            <a:xfrm>
              <a:off x="2678113" y="2157413"/>
              <a:ext cx="330200" cy="0"/>
            </a:xfrm>
            <a:prstGeom prst="line">
              <a:avLst/>
            </a:prstGeom>
            <a:noFill/>
            <a:ln w="12700" cap="rnd">
              <a:solidFill>
                <a:srgbClr val="436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Line 34">
              <a:extLst>
                <a:ext uri="{FF2B5EF4-FFF2-40B4-BE49-F238E27FC236}">
                  <a16:creationId xmlns="" xmlns:a16="http://schemas.microsoft.com/office/drawing/2014/main" id="{EAEEBCC0-DAF1-4B6C-AF8A-DFB2F6BFBAB7}"/>
                </a:ext>
              </a:extLst>
            </p:cNvPr>
            <p:cNvSpPr>
              <a:spLocks noChangeShapeType="1"/>
            </p:cNvSpPr>
            <p:nvPr/>
          </p:nvSpPr>
          <p:spPr bwMode="auto">
            <a:xfrm flipV="1">
              <a:off x="2843213" y="2097088"/>
              <a:ext cx="0" cy="60325"/>
            </a:xfrm>
            <a:prstGeom prst="line">
              <a:avLst/>
            </a:prstGeom>
            <a:noFill/>
            <a:ln w="12700" cap="rnd">
              <a:solidFill>
                <a:srgbClr val="436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0" name="TextBox 49">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
        <p:nvSpPr>
          <p:cNvPr id="51"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fontScale="92500" lnSpcReduction="10000"/>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Composition of  Sub </a:t>
            </a:r>
            <a:r>
              <a:rPr lang="en-US" sz="4000" dirty="0" err="1" smtClean="0">
                <a:solidFill>
                  <a:srgbClr val="000000"/>
                </a:solidFill>
                <a:latin typeface="Georgia"/>
              </a:rPr>
              <a:t>workstream</a:t>
            </a:r>
            <a:r>
              <a:rPr lang="en-US" sz="4000" dirty="0" smtClean="0">
                <a:solidFill>
                  <a:srgbClr val="000000"/>
                </a:solidFill>
                <a:latin typeface="Georgia"/>
              </a:rPr>
              <a:t> 2.0 </a:t>
            </a:r>
            <a:r>
              <a:rPr lang="en-US" sz="2400" dirty="0" smtClean="0">
                <a:solidFill>
                  <a:srgbClr val="000000"/>
                </a:solidFill>
                <a:latin typeface="Georgia"/>
              </a:rPr>
              <a:t>(See </a:t>
            </a:r>
            <a:r>
              <a:rPr lang="en-US" sz="2400" dirty="0" err="1" smtClean="0">
                <a:solidFill>
                  <a:srgbClr val="000000"/>
                </a:solidFill>
                <a:latin typeface="Georgia"/>
              </a:rPr>
              <a:t>MISSTP</a:t>
            </a:r>
            <a:r>
              <a:rPr lang="en-US" sz="2400" dirty="0" smtClean="0">
                <a:solidFill>
                  <a:srgbClr val="000000"/>
                </a:solidFill>
                <a:latin typeface="Georgia"/>
              </a:rPr>
              <a:t> Presentation)</a:t>
            </a:r>
            <a:endParaRPr lang="en-US" sz="2400" dirty="0">
              <a:solidFill>
                <a:srgbClr val="000000"/>
              </a:solidFill>
              <a:latin typeface="Georgia"/>
            </a:endParaRPr>
          </a:p>
        </p:txBody>
      </p:sp>
      <p:sp>
        <p:nvSpPr>
          <p:cNvPr id="52" name="Rectangle 51"/>
          <p:cNvSpPr/>
          <p:nvPr/>
        </p:nvSpPr>
        <p:spPr>
          <a:xfrm>
            <a:off x="2657623" y="1439520"/>
            <a:ext cx="9220052" cy="369332"/>
          </a:xfrm>
          <a:prstGeom prst="rect">
            <a:avLst/>
          </a:prstGeom>
        </p:spPr>
        <p:txBody>
          <a:bodyPr wrap="square">
            <a:spAutoFit/>
          </a:bodyPr>
          <a:lstStyle/>
          <a:p>
            <a:pPr algn="ctr"/>
            <a:r>
              <a:rPr lang="en-US" b="1" kern="0" dirty="0">
                <a:solidFill>
                  <a:srgbClr val="FFFFFF"/>
                </a:solidFill>
                <a:latin typeface="Segoe UI" panose="020B0502040204020203" pitchFamily="34" charset="0"/>
                <a:cs typeface="Segoe UI" panose="020B0502040204020203" pitchFamily="34" charset="0"/>
              </a:rPr>
              <a:t>Confirm ICT strategy in relation to desired SDM Model</a:t>
            </a:r>
          </a:p>
        </p:txBody>
      </p:sp>
    </p:spTree>
    <p:extLst>
      <p:ext uri="{BB962C8B-B14F-4D97-AF65-F5344CB8AC3E}">
        <p14:creationId xmlns:p14="http://schemas.microsoft.com/office/powerpoint/2010/main" val="252351489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rotWithShape="1">
          <a:blip r:embed="rId3"/>
          <a:srcRect l="1992" r="10032" b="3964"/>
          <a:stretch/>
        </p:blipFill>
        <p:spPr>
          <a:xfrm>
            <a:off x="4343400" y="1462360"/>
            <a:ext cx="7515225" cy="4614590"/>
          </a:xfrm>
          <a:prstGeom prst="rect">
            <a:avLst/>
          </a:prstGeom>
        </p:spPr>
      </p:pic>
      <p:sp>
        <p:nvSpPr>
          <p:cNvPr id="3" name="Rectangle 2">
            <a:extLst>
              <a:ext uri="{FF2B5EF4-FFF2-40B4-BE49-F238E27FC236}">
                <a16:creationId xmlns="" xmlns:a16="http://schemas.microsoft.com/office/drawing/2014/main" id="{168DD933-DD0E-40A9-B61A-790814CC75A5}"/>
              </a:ext>
            </a:extLst>
          </p:cNvPr>
          <p:cNvSpPr/>
          <p:nvPr/>
        </p:nvSpPr>
        <p:spPr>
          <a:xfrm>
            <a:off x="2314575" y="1438275"/>
            <a:ext cx="9563100" cy="4829175"/>
          </a:xfrm>
          <a:prstGeom prst="rect">
            <a:avLst/>
          </a:prstGeom>
          <a:gradFill flip="none" rotWithShape="1">
            <a:gsLst>
              <a:gs pos="100000">
                <a:srgbClr val="000000">
                  <a:lumMod val="75000"/>
                  <a:lumOff val="25000"/>
                  <a:alpha val="70000"/>
                </a:srgbClr>
              </a:gs>
              <a:gs pos="0">
                <a:srgbClr val="000000">
                  <a:lumMod val="95000"/>
                  <a:lumOff val="5000"/>
                </a:srgbClr>
              </a:gs>
            </a:gsLst>
            <a:lin ang="18900000" scaled="1"/>
            <a:tileRect/>
          </a:gra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Calibri" panose="020F0502020204030204"/>
            </a:endParaRPr>
          </a:p>
        </p:txBody>
      </p:sp>
      <p:sp>
        <p:nvSpPr>
          <p:cNvPr id="4" name="Freeform 14">
            <a:extLst>
              <a:ext uri="{FF2B5EF4-FFF2-40B4-BE49-F238E27FC236}">
                <a16:creationId xmlns="" xmlns:a16="http://schemas.microsoft.com/office/drawing/2014/main" id="{36511CBB-5130-4B0A-AF28-162BDCF5C7CE}"/>
              </a:ext>
            </a:extLst>
          </p:cNvPr>
          <p:cNvSpPr>
            <a:spLocks/>
          </p:cNvSpPr>
          <p:nvPr/>
        </p:nvSpPr>
        <p:spPr bwMode="auto">
          <a:xfrm>
            <a:off x="219075" y="1438275"/>
            <a:ext cx="4204200" cy="4829175"/>
          </a:xfrm>
          <a:custGeom>
            <a:avLst/>
            <a:gdLst>
              <a:gd name="T0" fmla="*/ 2255 w 4511"/>
              <a:gd name="T1" fmla="*/ 4166 h 4166"/>
              <a:gd name="T2" fmla="*/ 0 w 4511"/>
              <a:gd name="T3" fmla="*/ 4166 h 4166"/>
              <a:gd name="T4" fmla="*/ 1129 w 4511"/>
              <a:gd name="T5" fmla="*/ 2083 h 4166"/>
              <a:gd name="T6" fmla="*/ 2255 w 4511"/>
              <a:gd name="T7" fmla="*/ 0 h 4166"/>
              <a:gd name="T8" fmla="*/ 3383 w 4511"/>
              <a:gd name="T9" fmla="*/ 2083 h 4166"/>
              <a:gd name="T10" fmla="*/ 4511 w 4511"/>
              <a:gd name="T11" fmla="*/ 4166 h 4166"/>
              <a:gd name="T12" fmla="*/ 2255 w 4511"/>
              <a:gd name="T13" fmla="*/ 4166 h 4166"/>
            </a:gdLst>
            <a:ahLst/>
            <a:cxnLst>
              <a:cxn ang="0">
                <a:pos x="T0" y="T1"/>
              </a:cxn>
              <a:cxn ang="0">
                <a:pos x="T2" y="T3"/>
              </a:cxn>
              <a:cxn ang="0">
                <a:pos x="T4" y="T5"/>
              </a:cxn>
              <a:cxn ang="0">
                <a:pos x="T6" y="T7"/>
              </a:cxn>
              <a:cxn ang="0">
                <a:pos x="T8" y="T9"/>
              </a:cxn>
              <a:cxn ang="0">
                <a:pos x="T10" y="T11"/>
              </a:cxn>
              <a:cxn ang="0">
                <a:pos x="T12" y="T13"/>
              </a:cxn>
            </a:cxnLst>
            <a:rect l="0" t="0" r="r" b="b"/>
            <a:pathLst>
              <a:path w="4511" h="4166">
                <a:moveTo>
                  <a:pt x="2255" y="4166"/>
                </a:moveTo>
                <a:lnTo>
                  <a:pt x="0" y="4166"/>
                </a:lnTo>
                <a:lnTo>
                  <a:pt x="1129" y="2083"/>
                </a:lnTo>
                <a:lnTo>
                  <a:pt x="2255" y="0"/>
                </a:lnTo>
                <a:lnTo>
                  <a:pt x="3383" y="2083"/>
                </a:lnTo>
                <a:lnTo>
                  <a:pt x="4511" y="4166"/>
                </a:lnTo>
                <a:lnTo>
                  <a:pt x="2255" y="4166"/>
                </a:lnTo>
                <a:close/>
              </a:path>
            </a:pathLst>
          </a:custGeom>
          <a:solidFill>
            <a:srgbClr val="FFFFFF">
              <a:lumMod val="85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5" name="Freeform 15">
            <a:extLst>
              <a:ext uri="{FF2B5EF4-FFF2-40B4-BE49-F238E27FC236}">
                <a16:creationId xmlns="" xmlns:a16="http://schemas.microsoft.com/office/drawing/2014/main" id="{4FB97CC7-A2A4-4A8B-AF84-96A9519582E6}"/>
              </a:ext>
            </a:extLst>
          </p:cNvPr>
          <p:cNvSpPr>
            <a:spLocks/>
          </p:cNvSpPr>
          <p:nvPr/>
        </p:nvSpPr>
        <p:spPr bwMode="auto">
          <a:xfrm>
            <a:off x="285245" y="4976882"/>
            <a:ext cx="4132695" cy="1136003"/>
          </a:xfrm>
          <a:custGeom>
            <a:avLst/>
            <a:gdLst>
              <a:gd name="T0" fmla="*/ 2186 w 4369"/>
              <a:gd name="T1" fmla="*/ 980 h 980"/>
              <a:gd name="T2" fmla="*/ 4369 w 4369"/>
              <a:gd name="T3" fmla="*/ 980 h 980"/>
              <a:gd name="T4" fmla="*/ 3844 w 4369"/>
              <a:gd name="T5" fmla="*/ 0 h 980"/>
              <a:gd name="T6" fmla="*/ 525 w 4369"/>
              <a:gd name="T7" fmla="*/ 0 h 980"/>
              <a:gd name="T8" fmla="*/ 0 w 4369"/>
              <a:gd name="T9" fmla="*/ 980 h 980"/>
              <a:gd name="T10" fmla="*/ 2186 w 4369"/>
              <a:gd name="T11" fmla="*/ 980 h 980"/>
            </a:gdLst>
            <a:ahLst/>
            <a:cxnLst>
              <a:cxn ang="0">
                <a:pos x="T0" y="T1"/>
              </a:cxn>
              <a:cxn ang="0">
                <a:pos x="T2" y="T3"/>
              </a:cxn>
              <a:cxn ang="0">
                <a:pos x="T4" y="T5"/>
              </a:cxn>
              <a:cxn ang="0">
                <a:pos x="T6" y="T7"/>
              </a:cxn>
              <a:cxn ang="0">
                <a:pos x="T8" y="T9"/>
              </a:cxn>
              <a:cxn ang="0">
                <a:pos x="T10" y="T11"/>
              </a:cxn>
            </a:cxnLst>
            <a:rect l="0" t="0" r="r" b="b"/>
            <a:pathLst>
              <a:path w="4369" h="980">
                <a:moveTo>
                  <a:pt x="2186" y="980"/>
                </a:moveTo>
                <a:lnTo>
                  <a:pt x="4369" y="980"/>
                </a:lnTo>
                <a:lnTo>
                  <a:pt x="3844" y="0"/>
                </a:lnTo>
                <a:lnTo>
                  <a:pt x="525" y="0"/>
                </a:lnTo>
                <a:lnTo>
                  <a:pt x="0" y="980"/>
                </a:lnTo>
                <a:lnTo>
                  <a:pt x="2186" y="980"/>
                </a:lnTo>
                <a:close/>
              </a:path>
            </a:pathLst>
          </a:custGeom>
          <a:solidFill>
            <a:srgbClr val="86C62A">
              <a:lumMod val="50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6" name="Freeform 16">
            <a:extLst>
              <a:ext uri="{FF2B5EF4-FFF2-40B4-BE49-F238E27FC236}">
                <a16:creationId xmlns="" xmlns:a16="http://schemas.microsoft.com/office/drawing/2014/main" id="{D13A3FB0-DCD3-4157-ABCA-B98F80FC3D83}"/>
              </a:ext>
            </a:extLst>
          </p:cNvPr>
          <p:cNvSpPr>
            <a:spLocks/>
          </p:cNvSpPr>
          <p:nvPr/>
        </p:nvSpPr>
        <p:spPr bwMode="auto">
          <a:xfrm>
            <a:off x="908863" y="3517656"/>
            <a:ext cx="2870657" cy="1130602"/>
          </a:xfrm>
          <a:custGeom>
            <a:avLst/>
            <a:gdLst>
              <a:gd name="T0" fmla="*/ 2519 w 3049"/>
              <a:gd name="T1" fmla="*/ 0 h 987"/>
              <a:gd name="T2" fmla="*/ 530 w 3049"/>
              <a:gd name="T3" fmla="*/ 0 h 987"/>
              <a:gd name="T4" fmla="*/ 433 w 3049"/>
              <a:gd name="T5" fmla="*/ 182 h 987"/>
              <a:gd name="T6" fmla="*/ 0 w 3049"/>
              <a:gd name="T7" fmla="*/ 987 h 987"/>
              <a:gd name="T8" fmla="*/ 3049 w 3049"/>
              <a:gd name="T9" fmla="*/ 987 h 987"/>
              <a:gd name="T10" fmla="*/ 2616 w 3049"/>
              <a:gd name="T11" fmla="*/ 182 h 987"/>
              <a:gd name="T12" fmla="*/ 2519 w 3049"/>
              <a:gd name="T13" fmla="*/ 0 h 987"/>
            </a:gdLst>
            <a:ahLst/>
            <a:cxnLst>
              <a:cxn ang="0">
                <a:pos x="T0" y="T1"/>
              </a:cxn>
              <a:cxn ang="0">
                <a:pos x="T2" y="T3"/>
              </a:cxn>
              <a:cxn ang="0">
                <a:pos x="T4" y="T5"/>
              </a:cxn>
              <a:cxn ang="0">
                <a:pos x="T6" y="T7"/>
              </a:cxn>
              <a:cxn ang="0">
                <a:pos x="T8" y="T9"/>
              </a:cxn>
              <a:cxn ang="0">
                <a:pos x="T10" y="T11"/>
              </a:cxn>
              <a:cxn ang="0">
                <a:pos x="T12" y="T13"/>
              </a:cxn>
            </a:cxnLst>
            <a:rect l="0" t="0" r="r" b="b"/>
            <a:pathLst>
              <a:path w="3049" h="987">
                <a:moveTo>
                  <a:pt x="2519" y="0"/>
                </a:moveTo>
                <a:lnTo>
                  <a:pt x="530" y="0"/>
                </a:lnTo>
                <a:lnTo>
                  <a:pt x="433" y="182"/>
                </a:lnTo>
                <a:lnTo>
                  <a:pt x="0" y="987"/>
                </a:lnTo>
                <a:lnTo>
                  <a:pt x="3049" y="987"/>
                </a:lnTo>
                <a:lnTo>
                  <a:pt x="2616" y="182"/>
                </a:lnTo>
                <a:lnTo>
                  <a:pt x="2519" y="0"/>
                </a:lnTo>
                <a:close/>
              </a:path>
            </a:pathLst>
          </a:custGeom>
          <a:solidFill>
            <a:srgbClr val="86C62A">
              <a:lumMod val="75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7" name="Freeform 17">
            <a:extLst>
              <a:ext uri="{FF2B5EF4-FFF2-40B4-BE49-F238E27FC236}">
                <a16:creationId xmlns="" xmlns:a16="http://schemas.microsoft.com/office/drawing/2014/main" id="{AB8F9847-BE12-44AE-8AC5-8AD1C7A247D6}"/>
              </a:ext>
            </a:extLst>
          </p:cNvPr>
          <p:cNvSpPr>
            <a:spLocks/>
          </p:cNvSpPr>
          <p:nvPr/>
        </p:nvSpPr>
        <p:spPr bwMode="auto">
          <a:xfrm>
            <a:off x="1520130" y="2105433"/>
            <a:ext cx="1649789" cy="1146437"/>
          </a:xfrm>
          <a:custGeom>
            <a:avLst/>
            <a:gdLst>
              <a:gd name="T0" fmla="*/ 532 w 1706"/>
              <a:gd name="T1" fmla="*/ 0 h 989"/>
              <a:gd name="T2" fmla="*/ 0 w 1706"/>
              <a:gd name="T3" fmla="*/ 989 h 989"/>
              <a:gd name="T4" fmla="*/ 1706 w 1706"/>
              <a:gd name="T5" fmla="*/ 989 h 989"/>
              <a:gd name="T6" fmla="*/ 1176 w 1706"/>
              <a:gd name="T7" fmla="*/ 0 h 989"/>
              <a:gd name="T8" fmla="*/ 532 w 1706"/>
              <a:gd name="T9" fmla="*/ 0 h 989"/>
            </a:gdLst>
            <a:ahLst/>
            <a:cxnLst>
              <a:cxn ang="0">
                <a:pos x="T0" y="T1"/>
              </a:cxn>
              <a:cxn ang="0">
                <a:pos x="T2" y="T3"/>
              </a:cxn>
              <a:cxn ang="0">
                <a:pos x="T4" y="T5"/>
              </a:cxn>
              <a:cxn ang="0">
                <a:pos x="T6" y="T7"/>
              </a:cxn>
              <a:cxn ang="0">
                <a:pos x="T8" y="T9"/>
              </a:cxn>
            </a:cxnLst>
            <a:rect l="0" t="0" r="r" b="b"/>
            <a:pathLst>
              <a:path w="1706" h="989">
                <a:moveTo>
                  <a:pt x="532" y="0"/>
                </a:moveTo>
                <a:lnTo>
                  <a:pt x="0" y="989"/>
                </a:lnTo>
                <a:lnTo>
                  <a:pt x="1706" y="989"/>
                </a:lnTo>
                <a:lnTo>
                  <a:pt x="1176" y="0"/>
                </a:lnTo>
                <a:lnTo>
                  <a:pt x="532" y="0"/>
                </a:lnTo>
                <a:close/>
              </a:path>
            </a:pathLst>
          </a:custGeom>
          <a:solidFill>
            <a:srgbClr val="86C62A"/>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9" name="TextBox 8">
            <a:extLst>
              <a:ext uri="{FF2B5EF4-FFF2-40B4-BE49-F238E27FC236}">
                <a16:creationId xmlns="" xmlns:a16="http://schemas.microsoft.com/office/drawing/2014/main" id="{99AC70D7-BC8B-4041-906D-81B8BD9D627F}"/>
              </a:ext>
            </a:extLst>
          </p:cNvPr>
          <p:cNvSpPr txBox="1"/>
          <p:nvPr/>
        </p:nvSpPr>
        <p:spPr>
          <a:xfrm>
            <a:off x="5781675" y="2535987"/>
            <a:ext cx="5562600" cy="246221"/>
          </a:xfrm>
          <a:prstGeom prst="rect">
            <a:avLst/>
          </a:prstGeom>
          <a:noFill/>
          <a:ln w="6350">
            <a:noFill/>
            <a:prstDash val="dash"/>
          </a:ln>
        </p:spPr>
        <p:txBody>
          <a:bodyPr wrap="square" lIns="0" tIns="0" rIns="0" bIns="0" rtlCol="0" anchor="ctr" anchorCtr="0">
            <a:spAutoFit/>
          </a:bodyPr>
          <a:lstStyle/>
          <a:p>
            <a:pPr>
              <a:defRPr/>
            </a:pPr>
            <a:r>
              <a:rPr lang="en-US" sz="1600" kern="0" dirty="0" smtClean="0">
                <a:solidFill>
                  <a:srgbClr val="FFFFFF"/>
                </a:solidFill>
                <a:latin typeface="Segoe UI Light" panose="020B0502040204020203" pitchFamily="34" charset="0"/>
              </a:rPr>
              <a:t>DC Applications Management</a:t>
            </a:r>
            <a:endParaRPr lang="en-US" sz="1600" kern="0" dirty="0">
              <a:solidFill>
                <a:srgbClr val="FFFFFF"/>
              </a:solidFill>
              <a:latin typeface="Segoe UI Light" panose="020B0502040204020203" pitchFamily="34" charset="0"/>
            </a:endParaRPr>
          </a:p>
        </p:txBody>
      </p:sp>
      <p:sp>
        <p:nvSpPr>
          <p:cNvPr id="10" name="TextBox 9">
            <a:extLst>
              <a:ext uri="{FF2B5EF4-FFF2-40B4-BE49-F238E27FC236}">
                <a16:creationId xmlns="" xmlns:a16="http://schemas.microsoft.com/office/drawing/2014/main" id="{86B06658-804F-4C85-B49B-4324FEAE7758}"/>
              </a:ext>
            </a:extLst>
          </p:cNvPr>
          <p:cNvSpPr txBox="1"/>
          <p:nvPr/>
        </p:nvSpPr>
        <p:spPr>
          <a:xfrm>
            <a:off x="3429000" y="2382099"/>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err="1">
                <a:solidFill>
                  <a:srgbClr val="FFFFFF"/>
                </a:solidFill>
                <a:latin typeface="Segoe UI" panose="020B0502040204020203" pitchFamily="34" charset="0"/>
                <a:cs typeface="Segoe UI" panose="020B0502040204020203" pitchFamily="34" charset="0"/>
              </a:rPr>
              <a:t>Workstream</a:t>
            </a:r>
            <a:r>
              <a:rPr lang="en-US" b="1" kern="0" dirty="0">
                <a:solidFill>
                  <a:srgbClr val="FFFFFF"/>
                </a:solidFill>
                <a:latin typeface="Segoe UI" panose="020B0502040204020203" pitchFamily="34" charset="0"/>
                <a:cs typeface="Segoe UI" panose="020B0502040204020203" pitchFamily="34" charset="0"/>
              </a:rPr>
              <a:t> Leader</a:t>
            </a:r>
          </a:p>
        </p:txBody>
      </p:sp>
      <p:sp>
        <p:nvSpPr>
          <p:cNvPr id="11" name="TextBox 10">
            <a:extLst>
              <a:ext uri="{FF2B5EF4-FFF2-40B4-BE49-F238E27FC236}">
                <a16:creationId xmlns="" xmlns:a16="http://schemas.microsoft.com/office/drawing/2014/main" id="{6AAA591A-5BD6-45E9-983D-37FF7EF1CEFD}"/>
              </a:ext>
            </a:extLst>
          </p:cNvPr>
          <p:cNvSpPr txBox="1"/>
          <p:nvPr/>
        </p:nvSpPr>
        <p:spPr>
          <a:xfrm>
            <a:off x="6391275" y="3701904"/>
            <a:ext cx="4953000" cy="246221"/>
          </a:xfrm>
          <a:prstGeom prst="rect">
            <a:avLst/>
          </a:prstGeom>
          <a:noFill/>
          <a:ln w="6350">
            <a:noFill/>
            <a:prstDash val="dash"/>
          </a:ln>
        </p:spPr>
        <p:txBody>
          <a:bodyPr wrap="square" lIns="0" tIns="0" rIns="0" bIns="0" rtlCol="0" anchor="ctr" anchorCtr="0">
            <a:spAutoFit/>
          </a:bodyPr>
          <a:lstStyle/>
          <a:p>
            <a:pPr>
              <a:defRPr/>
            </a:pPr>
            <a:r>
              <a:rPr lang="en-US" sz="1600" kern="0" dirty="0" smtClean="0">
                <a:solidFill>
                  <a:srgbClr val="FFFFFF"/>
                </a:solidFill>
                <a:latin typeface="Segoe UI Light" panose="020B0502040204020203" pitchFamily="34" charset="0"/>
              </a:rPr>
              <a:t>Regional </a:t>
            </a:r>
            <a:r>
              <a:rPr lang="en-US" sz="1600" kern="0" dirty="0">
                <a:solidFill>
                  <a:srgbClr val="FFFFFF"/>
                </a:solidFill>
                <a:latin typeface="Segoe UI Light" panose="020B0502040204020203" pitchFamily="34" charset="0"/>
              </a:rPr>
              <a:t>Head Corrections LMN Region</a:t>
            </a:r>
          </a:p>
        </p:txBody>
      </p:sp>
      <p:sp>
        <p:nvSpPr>
          <p:cNvPr id="12" name="TextBox 11">
            <a:extLst>
              <a:ext uri="{FF2B5EF4-FFF2-40B4-BE49-F238E27FC236}">
                <a16:creationId xmlns="" xmlns:a16="http://schemas.microsoft.com/office/drawing/2014/main" id="{1D11C8CF-F847-4DB1-BC0D-5546B7653FB6}"/>
              </a:ext>
            </a:extLst>
          </p:cNvPr>
          <p:cNvSpPr txBox="1"/>
          <p:nvPr/>
        </p:nvSpPr>
        <p:spPr>
          <a:xfrm>
            <a:off x="4038600" y="3548017"/>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a:solidFill>
                  <a:srgbClr val="FFFFFF"/>
                </a:solidFill>
                <a:latin typeface="Segoe UI" panose="020B0502040204020203" pitchFamily="34" charset="0"/>
                <a:cs typeface="Segoe UI" panose="020B0502040204020203" pitchFamily="34" charset="0"/>
              </a:rPr>
              <a:t>Sub </a:t>
            </a:r>
            <a:r>
              <a:rPr lang="en-US" b="1" kern="0" dirty="0" err="1">
                <a:solidFill>
                  <a:srgbClr val="FFFFFF"/>
                </a:solidFill>
                <a:latin typeface="Segoe UI" panose="020B0502040204020203" pitchFamily="34" charset="0"/>
                <a:cs typeface="Segoe UI" panose="020B0502040204020203" pitchFamily="34" charset="0"/>
              </a:rPr>
              <a:t>workstream</a:t>
            </a:r>
            <a:r>
              <a:rPr lang="en-US" b="1" kern="0" dirty="0">
                <a:solidFill>
                  <a:srgbClr val="FFFFFF"/>
                </a:solidFill>
                <a:latin typeface="Segoe UI" panose="020B0502040204020203" pitchFamily="34" charset="0"/>
                <a:cs typeface="Segoe UI" panose="020B0502040204020203" pitchFamily="34" charset="0"/>
              </a:rPr>
              <a:t> </a:t>
            </a:r>
            <a:r>
              <a:rPr lang="en-US" b="1" kern="0" dirty="0" smtClean="0">
                <a:solidFill>
                  <a:srgbClr val="FFFFFF"/>
                </a:solidFill>
                <a:latin typeface="Segoe UI" panose="020B0502040204020203" pitchFamily="34" charset="0"/>
                <a:cs typeface="Segoe UI" panose="020B0502040204020203" pitchFamily="34" charset="0"/>
              </a:rPr>
              <a:t>leader</a:t>
            </a:r>
            <a:endParaRPr lang="en-US" b="1" kern="0"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684C6E02-15C4-4F12-9BF2-430025D2AB27}"/>
              </a:ext>
            </a:extLst>
          </p:cNvPr>
          <p:cNvSpPr txBox="1"/>
          <p:nvPr/>
        </p:nvSpPr>
        <p:spPr>
          <a:xfrm>
            <a:off x="6019800" y="5057673"/>
            <a:ext cx="5695950" cy="1131079"/>
          </a:xfrm>
          <a:prstGeom prst="rect">
            <a:avLst/>
          </a:prstGeom>
          <a:noFill/>
          <a:ln w="6350">
            <a:noFill/>
            <a:prstDash val="dash"/>
          </a:ln>
        </p:spPr>
        <p:txBody>
          <a:bodyPr wrap="square" lIns="0" tIns="0" rIns="0" bIns="0" rtlCol="0" anchor="ctr" anchorCtr="0">
            <a:spAutoFit/>
          </a:bodyPr>
          <a:lstStyle/>
          <a:p>
            <a:pPr>
              <a:defRPr/>
            </a:pPr>
            <a:r>
              <a:rPr lang="en-US" sz="1050" kern="0" dirty="0">
                <a:solidFill>
                  <a:srgbClr val="FFFFFF"/>
                </a:solidFill>
                <a:latin typeface="Segoe UI Light" panose="020B0502040204020203" pitchFamily="34" charset="0"/>
              </a:rPr>
              <a:t>DC Personal Wellbeing Acting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Psychological Services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Spiritual Care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Social Work Services DC Personal Corrections  Acting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Correction Administration Acting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Risk Profile Management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Correctional </a:t>
            </a:r>
            <a:r>
              <a:rPr lang="en-US" sz="1050" kern="0" dirty="0" err="1">
                <a:solidFill>
                  <a:srgbClr val="FFFFFF"/>
                </a:solidFill>
                <a:latin typeface="Segoe UI Light" panose="020B0502040204020203" pitchFamily="34" charset="0"/>
              </a:rPr>
              <a:t>Programmes</a:t>
            </a:r>
            <a:r>
              <a:rPr lang="en-US" sz="1050" kern="0" dirty="0">
                <a:solidFill>
                  <a:srgbClr val="FFFFFF"/>
                </a:solidFill>
                <a:latin typeface="Segoe UI Light" panose="020B0502040204020203" pitchFamily="34" charset="0"/>
              </a:rPr>
              <a:t>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Pre-Release Resettlement DC Personal Development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Skills Development Heads Of Correctional </a:t>
            </a:r>
            <a:r>
              <a:rPr lang="en-US" sz="1050" kern="0" dirty="0" err="1">
                <a:solidFill>
                  <a:srgbClr val="FFFFFF"/>
                </a:solidFill>
                <a:latin typeface="Segoe UI Light" panose="020B0502040204020203" pitchFamily="34" charset="0"/>
              </a:rPr>
              <a:t>Centres</a:t>
            </a:r>
            <a:r>
              <a:rPr lang="en-US" sz="1050" kern="0" dirty="0">
                <a:solidFill>
                  <a:srgbClr val="FFFFFF"/>
                </a:solidFill>
                <a:latin typeface="Segoe UI Light" panose="020B0502040204020203" pitchFamily="34" charset="0"/>
              </a:rPr>
              <a:t> CCs: Operational Support Acting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Formal Education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Production Workshops and Agriculture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Offender Sport, Recreation, Arts and Culture DC Health Care Services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HIV &amp; Aids </a:t>
            </a:r>
            <a:r>
              <a:rPr lang="en-US" sz="1050" kern="0" dirty="0" err="1">
                <a:solidFill>
                  <a:srgbClr val="FFFFFF"/>
                </a:solidFill>
                <a:latin typeface="Segoe UI Light" panose="020B0502040204020203" pitchFamily="34" charset="0"/>
              </a:rPr>
              <a:t>Dir</a:t>
            </a:r>
            <a:r>
              <a:rPr lang="en-US" sz="1050" kern="0" dirty="0">
                <a:solidFill>
                  <a:srgbClr val="FFFFFF"/>
                </a:solidFill>
                <a:latin typeface="Segoe UI Light" panose="020B0502040204020203" pitchFamily="34" charset="0"/>
              </a:rPr>
              <a:t> Health Care Services DRC: Gauteng DRC: KZN RH Development  and Care: Gauteng RH Development and Care: KZN Work-study Officers: Gauteng CCs: </a:t>
            </a:r>
            <a:r>
              <a:rPr lang="en-US" sz="1050" kern="0" dirty="0" smtClean="0">
                <a:solidFill>
                  <a:srgbClr val="FFFFFF"/>
                </a:solidFill>
                <a:latin typeface="Segoe UI Light" panose="020B0502040204020203" pitchFamily="34" charset="0"/>
              </a:rPr>
              <a:t>Corrections</a:t>
            </a:r>
            <a:endParaRPr lang="en-US" sz="1050" kern="0" dirty="0">
              <a:solidFill>
                <a:srgbClr val="FFFFFF"/>
              </a:solidFill>
              <a:latin typeface="Segoe UI Light" panose="020B0502040204020203" pitchFamily="34" charset="0"/>
            </a:endParaRPr>
          </a:p>
        </p:txBody>
      </p:sp>
      <p:sp>
        <p:nvSpPr>
          <p:cNvPr id="14" name="TextBox 13">
            <a:extLst>
              <a:ext uri="{FF2B5EF4-FFF2-40B4-BE49-F238E27FC236}">
                <a16:creationId xmlns="" xmlns:a16="http://schemas.microsoft.com/office/drawing/2014/main" id="{EE7A5E74-366A-4E1E-8F49-E51F163692A6}"/>
              </a:ext>
            </a:extLst>
          </p:cNvPr>
          <p:cNvSpPr txBox="1"/>
          <p:nvPr/>
        </p:nvSpPr>
        <p:spPr>
          <a:xfrm>
            <a:off x="4569908" y="5267884"/>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err="1" smtClean="0">
                <a:solidFill>
                  <a:srgbClr val="FFFFFF"/>
                </a:solidFill>
                <a:latin typeface="Segoe UI" panose="020B0502040204020203" pitchFamily="34" charset="0"/>
                <a:cs typeface="Segoe UI" panose="020B0502040204020203" pitchFamily="34" charset="0"/>
              </a:rPr>
              <a:t>Workstream</a:t>
            </a:r>
            <a:r>
              <a:rPr lang="en-US" b="1" kern="0" dirty="0" smtClean="0">
                <a:solidFill>
                  <a:srgbClr val="FFFFFF"/>
                </a:solidFill>
                <a:latin typeface="Segoe UI" panose="020B0502040204020203" pitchFamily="34" charset="0"/>
                <a:cs typeface="Segoe UI" panose="020B0502040204020203" pitchFamily="34" charset="0"/>
              </a:rPr>
              <a:t> members</a:t>
            </a:r>
            <a:endParaRPr lang="en-US" b="1" kern="0" dirty="0">
              <a:solidFill>
                <a:srgbClr val="FFFFFF"/>
              </a:solidFill>
              <a:latin typeface="Segoe UI" panose="020B0502040204020203" pitchFamily="34" charset="0"/>
              <a:cs typeface="Segoe UI" panose="020B0502040204020203" pitchFamily="34" charset="0"/>
            </a:endParaRPr>
          </a:p>
        </p:txBody>
      </p:sp>
      <p:sp>
        <p:nvSpPr>
          <p:cNvPr id="21" name="Freeform 18">
            <a:extLst>
              <a:ext uri="{FF2B5EF4-FFF2-40B4-BE49-F238E27FC236}">
                <a16:creationId xmlns="" xmlns:a16="http://schemas.microsoft.com/office/drawing/2014/main" id="{0B2DB1AD-EB97-43F3-BB0B-D341A2A8EB81}"/>
              </a:ext>
            </a:extLst>
          </p:cNvPr>
          <p:cNvSpPr>
            <a:spLocks/>
          </p:cNvSpPr>
          <p:nvPr/>
        </p:nvSpPr>
        <p:spPr bwMode="auto">
          <a:xfrm>
            <a:off x="1511815" y="3239900"/>
            <a:ext cx="1650330" cy="51834"/>
          </a:xfrm>
          <a:custGeom>
            <a:avLst/>
            <a:gdLst>
              <a:gd name="T0" fmla="*/ 1651 w 1706"/>
              <a:gd name="T1" fmla="*/ 80 h 80"/>
              <a:gd name="T2" fmla="*/ 66 w 1706"/>
              <a:gd name="T3" fmla="*/ 80 h 80"/>
              <a:gd name="T4" fmla="*/ 0 w 1706"/>
              <a:gd name="T5" fmla="*/ 0 h 80"/>
              <a:gd name="T6" fmla="*/ 1706 w 1706"/>
              <a:gd name="T7" fmla="*/ 0 h 80"/>
              <a:gd name="T8" fmla="*/ 1651 w 1706"/>
              <a:gd name="T9" fmla="*/ 80 h 80"/>
            </a:gdLst>
            <a:ahLst/>
            <a:cxnLst>
              <a:cxn ang="0">
                <a:pos x="T0" y="T1"/>
              </a:cxn>
              <a:cxn ang="0">
                <a:pos x="T2" y="T3"/>
              </a:cxn>
              <a:cxn ang="0">
                <a:pos x="T4" y="T5"/>
              </a:cxn>
              <a:cxn ang="0">
                <a:pos x="T6" y="T7"/>
              </a:cxn>
              <a:cxn ang="0">
                <a:pos x="T8" y="T9"/>
              </a:cxn>
            </a:cxnLst>
            <a:rect l="0" t="0" r="r" b="b"/>
            <a:pathLst>
              <a:path w="1706" h="80">
                <a:moveTo>
                  <a:pt x="1651" y="80"/>
                </a:moveTo>
                <a:lnTo>
                  <a:pt x="66" y="80"/>
                </a:lnTo>
                <a:lnTo>
                  <a:pt x="0" y="0"/>
                </a:lnTo>
                <a:lnTo>
                  <a:pt x="1706" y="0"/>
                </a:lnTo>
                <a:lnTo>
                  <a:pt x="1651" y="80"/>
                </a:lnTo>
                <a:close/>
              </a:path>
            </a:pathLst>
          </a:custGeom>
          <a:solidFill>
            <a:srgbClr val="6B9E2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2" name="Freeform 19">
            <a:extLst>
              <a:ext uri="{FF2B5EF4-FFF2-40B4-BE49-F238E27FC236}">
                <a16:creationId xmlns="" xmlns:a16="http://schemas.microsoft.com/office/drawing/2014/main" id="{65E87411-07C8-451E-8C0E-1332B9882F20}"/>
              </a:ext>
            </a:extLst>
          </p:cNvPr>
          <p:cNvSpPr>
            <a:spLocks/>
          </p:cNvSpPr>
          <p:nvPr/>
        </p:nvSpPr>
        <p:spPr bwMode="auto">
          <a:xfrm>
            <a:off x="903283" y="4647659"/>
            <a:ext cx="2876237" cy="62825"/>
          </a:xfrm>
          <a:custGeom>
            <a:avLst/>
            <a:gdLst>
              <a:gd name="T0" fmla="*/ 3002 w 3049"/>
              <a:gd name="T1" fmla="*/ 82 h 82"/>
              <a:gd name="T2" fmla="*/ 62 w 3049"/>
              <a:gd name="T3" fmla="*/ 82 h 82"/>
              <a:gd name="T4" fmla="*/ 0 w 3049"/>
              <a:gd name="T5" fmla="*/ 0 h 82"/>
              <a:gd name="T6" fmla="*/ 3049 w 3049"/>
              <a:gd name="T7" fmla="*/ 0 h 82"/>
              <a:gd name="T8" fmla="*/ 3002 w 3049"/>
              <a:gd name="T9" fmla="*/ 82 h 82"/>
            </a:gdLst>
            <a:ahLst/>
            <a:cxnLst>
              <a:cxn ang="0">
                <a:pos x="T0" y="T1"/>
              </a:cxn>
              <a:cxn ang="0">
                <a:pos x="T2" y="T3"/>
              </a:cxn>
              <a:cxn ang="0">
                <a:pos x="T4" y="T5"/>
              </a:cxn>
              <a:cxn ang="0">
                <a:pos x="T6" y="T7"/>
              </a:cxn>
              <a:cxn ang="0">
                <a:pos x="T8" y="T9"/>
              </a:cxn>
            </a:cxnLst>
            <a:rect l="0" t="0" r="r" b="b"/>
            <a:pathLst>
              <a:path w="3049" h="82">
                <a:moveTo>
                  <a:pt x="3002" y="82"/>
                </a:moveTo>
                <a:lnTo>
                  <a:pt x="62" y="82"/>
                </a:lnTo>
                <a:lnTo>
                  <a:pt x="0" y="0"/>
                </a:lnTo>
                <a:lnTo>
                  <a:pt x="3049" y="0"/>
                </a:lnTo>
                <a:lnTo>
                  <a:pt x="3002" y="82"/>
                </a:lnTo>
                <a:close/>
              </a:path>
            </a:pathLst>
          </a:custGeom>
          <a:solidFill>
            <a:srgbClr val="507719"/>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3" name="Freeform 20">
            <a:extLst>
              <a:ext uri="{FF2B5EF4-FFF2-40B4-BE49-F238E27FC236}">
                <a16:creationId xmlns="" xmlns:a16="http://schemas.microsoft.com/office/drawing/2014/main" id="{5B52A3C1-E7D4-458E-992B-8C0A01A88FDF}"/>
              </a:ext>
            </a:extLst>
          </p:cNvPr>
          <p:cNvSpPr>
            <a:spLocks/>
          </p:cNvSpPr>
          <p:nvPr/>
        </p:nvSpPr>
        <p:spPr bwMode="auto">
          <a:xfrm>
            <a:off x="285246" y="6099403"/>
            <a:ext cx="4132694" cy="63338"/>
          </a:xfrm>
          <a:custGeom>
            <a:avLst/>
            <a:gdLst>
              <a:gd name="T0" fmla="*/ 4327 w 4369"/>
              <a:gd name="T1" fmla="*/ 81 h 81"/>
              <a:gd name="T2" fmla="*/ 57 w 4369"/>
              <a:gd name="T3" fmla="*/ 81 h 81"/>
              <a:gd name="T4" fmla="*/ 0 w 4369"/>
              <a:gd name="T5" fmla="*/ 0 h 81"/>
              <a:gd name="T6" fmla="*/ 4369 w 4369"/>
              <a:gd name="T7" fmla="*/ 0 h 81"/>
              <a:gd name="T8" fmla="*/ 4327 w 4369"/>
              <a:gd name="T9" fmla="*/ 81 h 81"/>
            </a:gdLst>
            <a:ahLst/>
            <a:cxnLst>
              <a:cxn ang="0">
                <a:pos x="T0" y="T1"/>
              </a:cxn>
              <a:cxn ang="0">
                <a:pos x="T2" y="T3"/>
              </a:cxn>
              <a:cxn ang="0">
                <a:pos x="T4" y="T5"/>
              </a:cxn>
              <a:cxn ang="0">
                <a:pos x="T6" y="T7"/>
              </a:cxn>
              <a:cxn ang="0">
                <a:pos x="T8" y="T9"/>
              </a:cxn>
            </a:cxnLst>
            <a:rect l="0" t="0" r="r" b="b"/>
            <a:pathLst>
              <a:path w="4369" h="81">
                <a:moveTo>
                  <a:pt x="4327" y="81"/>
                </a:moveTo>
                <a:lnTo>
                  <a:pt x="57" y="81"/>
                </a:lnTo>
                <a:lnTo>
                  <a:pt x="0" y="0"/>
                </a:lnTo>
                <a:lnTo>
                  <a:pt x="4369" y="0"/>
                </a:lnTo>
                <a:lnTo>
                  <a:pt x="4327" y="81"/>
                </a:lnTo>
                <a:close/>
              </a:path>
            </a:pathLst>
          </a:custGeom>
          <a:solidFill>
            <a:srgbClr val="364F11"/>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endParaRPr>
          </a:p>
        </p:txBody>
      </p:sp>
      <p:sp>
        <p:nvSpPr>
          <p:cNvPr id="24" name="Oval 23">
            <a:extLst>
              <a:ext uri="{FF2B5EF4-FFF2-40B4-BE49-F238E27FC236}">
                <a16:creationId xmlns="" xmlns:a16="http://schemas.microsoft.com/office/drawing/2014/main" id="{22C2D488-0C9A-48FD-A6F1-A46A78D12AC8}"/>
              </a:ext>
            </a:extLst>
          </p:cNvPr>
          <p:cNvSpPr/>
          <p:nvPr/>
        </p:nvSpPr>
        <p:spPr>
          <a:xfrm>
            <a:off x="2104411" y="2469168"/>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Oval 24">
            <a:extLst>
              <a:ext uri="{FF2B5EF4-FFF2-40B4-BE49-F238E27FC236}">
                <a16:creationId xmlns="" xmlns:a16="http://schemas.microsoft.com/office/drawing/2014/main" id="{3C10C7E3-650B-490A-A376-1ACE27944673}"/>
              </a:ext>
            </a:extLst>
          </p:cNvPr>
          <p:cNvSpPr/>
          <p:nvPr/>
        </p:nvSpPr>
        <p:spPr>
          <a:xfrm>
            <a:off x="2091930" y="3837464"/>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a:extLst>
              <a:ext uri="{FF2B5EF4-FFF2-40B4-BE49-F238E27FC236}">
                <a16:creationId xmlns="" xmlns:a16="http://schemas.microsoft.com/office/drawing/2014/main" id="{DFCA6AD8-5801-4C61-91BA-9C3F20D64487}"/>
              </a:ext>
            </a:extLst>
          </p:cNvPr>
          <p:cNvSpPr/>
          <p:nvPr/>
        </p:nvSpPr>
        <p:spPr>
          <a:xfrm>
            <a:off x="2037783" y="5299176"/>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 xmlns:a16="http://schemas.microsoft.com/office/drawing/2014/main" id="{52411459-6519-4A47-A604-ADA039ED2C80}"/>
              </a:ext>
            </a:extLst>
          </p:cNvPr>
          <p:cNvGrpSpPr/>
          <p:nvPr/>
        </p:nvGrpSpPr>
        <p:grpSpPr>
          <a:xfrm>
            <a:off x="2238667" y="2615232"/>
            <a:ext cx="284701" cy="261085"/>
            <a:chOff x="7005638" y="2909888"/>
            <a:chExt cx="344488" cy="315913"/>
          </a:xfrm>
        </p:grpSpPr>
        <p:sp>
          <p:nvSpPr>
            <p:cNvPr id="28" name="Oval 302">
              <a:extLst>
                <a:ext uri="{FF2B5EF4-FFF2-40B4-BE49-F238E27FC236}">
                  <a16:creationId xmlns="" xmlns:a16="http://schemas.microsoft.com/office/drawing/2014/main" id="{DE9DE690-A06F-4E11-9616-020FF4004A12}"/>
                </a:ext>
              </a:extLst>
            </p:cNvPr>
            <p:cNvSpPr>
              <a:spLocks noChangeArrowheads="1"/>
            </p:cNvSpPr>
            <p:nvPr/>
          </p:nvSpPr>
          <p:spPr bwMode="auto">
            <a:xfrm>
              <a:off x="7140575" y="2909888"/>
              <a:ext cx="74613" cy="76200"/>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accent6"/>
                </a:solidFill>
              </a:endParaRPr>
            </a:p>
          </p:txBody>
        </p:sp>
        <p:sp>
          <p:nvSpPr>
            <p:cNvPr id="29" name="Oval 303">
              <a:extLst>
                <a:ext uri="{FF2B5EF4-FFF2-40B4-BE49-F238E27FC236}">
                  <a16:creationId xmlns="" xmlns:a16="http://schemas.microsoft.com/office/drawing/2014/main" id="{62091CC7-F223-4E40-81DB-9882458F02C1}"/>
                </a:ext>
              </a:extLst>
            </p:cNvPr>
            <p:cNvSpPr>
              <a:spLocks noChangeArrowheads="1"/>
            </p:cNvSpPr>
            <p:nvPr/>
          </p:nvSpPr>
          <p:spPr bwMode="auto">
            <a:xfrm>
              <a:off x="7261225" y="2940051"/>
              <a:ext cx="44450" cy="46038"/>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accent6"/>
                </a:solidFill>
              </a:endParaRPr>
            </a:p>
          </p:txBody>
        </p:sp>
        <p:sp>
          <p:nvSpPr>
            <p:cNvPr id="30" name="Oval 304">
              <a:extLst>
                <a:ext uri="{FF2B5EF4-FFF2-40B4-BE49-F238E27FC236}">
                  <a16:creationId xmlns="" xmlns:a16="http://schemas.microsoft.com/office/drawing/2014/main" id="{312088E0-BEBF-41F8-BDE7-67F1F33D8FB2}"/>
                </a:ext>
              </a:extLst>
            </p:cNvPr>
            <p:cNvSpPr>
              <a:spLocks noChangeArrowheads="1"/>
            </p:cNvSpPr>
            <p:nvPr/>
          </p:nvSpPr>
          <p:spPr bwMode="auto">
            <a:xfrm>
              <a:off x="7050088" y="2940051"/>
              <a:ext cx="44450" cy="46038"/>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accent6"/>
                </a:solidFill>
              </a:endParaRPr>
            </a:p>
          </p:txBody>
        </p:sp>
        <p:sp>
          <p:nvSpPr>
            <p:cNvPr id="31" name="Freeform 305">
              <a:extLst>
                <a:ext uri="{FF2B5EF4-FFF2-40B4-BE49-F238E27FC236}">
                  <a16:creationId xmlns="" xmlns:a16="http://schemas.microsoft.com/office/drawing/2014/main" id="{A8FDA677-5029-47DE-8F10-10C705230D30}"/>
                </a:ext>
              </a:extLst>
            </p:cNvPr>
            <p:cNvSpPr>
              <a:spLocks/>
            </p:cNvSpPr>
            <p:nvPr/>
          </p:nvSpPr>
          <p:spPr bwMode="auto">
            <a:xfrm>
              <a:off x="7005638" y="3170238"/>
              <a:ext cx="344488" cy="55563"/>
            </a:xfrm>
            <a:custGeom>
              <a:avLst/>
              <a:gdLst>
                <a:gd name="T0" fmla="*/ 66 w 92"/>
                <a:gd name="T1" fmla="*/ 0 h 15"/>
                <a:gd name="T2" fmla="*/ 92 w 92"/>
                <a:gd name="T3" fmla="*/ 7 h 15"/>
                <a:gd name="T4" fmla="*/ 46 w 92"/>
                <a:gd name="T5" fmla="*/ 15 h 15"/>
                <a:gd name="T6" fmla="*/ 0 w 92"/>
                <a:gd name="T7" fmla="*/ 7 h 15"/>
                <a:gd name="T8" fmla="*/ 26 w 92"/>
                <a:gd name="T9" fmla="*/ 0 h 15"/>
              </a:gdLst>
              <a:ahLst/>
              <a:cxnLst>
                <a:cxn ang="0">
                  <a:pos x="T0" y="T1"/>
                </a:cxn>
                <a:cxn ang="0">
                  <a:pos x="T2" y="T3"/>
                </a:cxn>
                <a:cxn ang="0">
                  <a:pos x="T4" y="T5"/>
                </a:cxn>
                <a:cxn ang="0">
                  <a:pos x="T6" y="T7"/>
                </a:cxn>
                <a:cxn ang="0">
                  <a:pos x="T8" y="T9"/>
                </a:cxn>
              </a:cxnLst>
              <a:rect l="0" t="0" r="r" b="b"/>
              <a:pathLst>
                <a:path w="92" h="15">
                  <a:moveTo>
                    <a:pt x="66" y="0"/>
                  </a:moveTo>
                  <a:cubicBezTo>
                    <a:pt x="81" y="1"/>
                    <a:pt x="92" y="4"/>
                    <a:pt x="92" y="7"/>
                  </a:cubicBezTo>
                  <a:cubicBezTo>
                    <a:pt x="92" y="11"/>
                    <a:pt x="71" y="15"/>
                    <a:pt x="46" y="15"/>
                  </a:cubicBezTo>
                  <a:cubicBezTo>
                    <a:pt x="21" y="15"/>
                    <a:pt x="0" y="11"/>
                    <a:pt x="0" y="7"/>
                  </a:cubicBezTo>
                  <a:cubicBezTo>
                    <a:pt x="0" y="4"/>
                    <a:pt x="11" y="1"/>
                    <a:pt x="26" y="0"/>
                  </a:cubicBezTo>
                </a:path>
              </a:pathLst>
            </a:custGeom>
            <a:noFill/>
            <a:ln w="12700"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accent6"/>
                </a:solidFill>
              </a:endParaRPr>
            </a:p>
          </p:txBody>
        </p:sp>
        <p:sp>
          <p:nvSpPr>
            <p:cNvPr id="32" name="Freeform 306">
              <a:extLst>
                <a:ext uri="{FF2B5EF4-FFF2-40B4-BE49-F238E27FC236}">
                  <a16:creationId xmlns="" xmlns:a16="http://schemas.microsoft.com/office/drawing/2014/main" id="{2882EC67-4B41-4E69-885C-E4AB031D5359}"/>
                </a:ext>
              </a:extLst>
            </p:cNvPr>
            <p:cNvSpPr>
              <a:spLocks/>
            </p:cNvSpPr>
            <p:nvPr/>
          </p:nvSpPr>
          <p:spPr bwMode="auto">
            <a:xfrm>
              <a:off x="7140575" y="3014663"/>
              <a:ext cx="74613" cy="136525"/>
            </a:xfrm>
            <a:custGeom>
              <a:avLst/>
              <a:gdLst>
                <a:gd name="T0" fmla="*/ 20 w 20"/>
                <a:gd name="T1" fmla="*/ 36 h 36"/>
                <a:gd name="T2" fmla="*/ 0 w 20"/>
                <a:gd name="T3" fmla="*/ 36 h 36"/>
                <a:gd name="T4" fmla="*/ 0 w 20"/>
                <a:gd name="T5" fmla="*/ 10 h 36"/>
                <a:gd name="T6" fmla="*/ 10 w 20"/>
                <a:gd name="T7" fmla="*/ 0 h 36"/>
                <a:gd name="T8" fmla="*/ 20 w 20"/>
                <a:gd name="T9" fmla="*/ 10 h 36"/>
                <a:gd name="T10" fmla="*/ 20 w 20"/>
                <a:gd name="T11" fmla="*/ 36 h 36"/>
              </a:gdLst>
              <a:ahLst/>
              <a:cxnLst>
                <a:cxn ang="0">
                  <a:pos x="T0" y="T1"/>
                </a:cxn>
                <a:cxn ang="0">
                  <a:pos x="T2" y="T3"/>
                </a:cxn>
                <a:cxn ang="0">
                  <a:pos x="T4" y="T5"/>
                </a:cxn>
                <a:cxn ang="0">
                  <a:pos x="T6" y="T7"/>
                </a:cxn>
                <a:cxn ang="0">
                  <a:pos x="T8" y="T9"/>
                </a:cxn>
                <a:cxn ang="0">
                  <a:pos x="T10" y="T11"/>
                </a:cxn>
              </a:cxnLst>
              <a:rect l="0" t="0" r="r" b="b"/>
              <a:pathLst>
                <a:path w="20" h="36">
                  <a:moveTo>
                    <a:pt x="20" y="36"/>
                  </a:moveTo>
                  <a:cubicBezTo>
                    <a:pt x="0" y="36"/>
                    <a:pt x="0" y="36"/>
                    <a:pt x="0" y="36"/>
                  </a:cubicBezTo>
                  <a:cubicBezTo>
                    <a:pt x="0" y="10"/>
                    <a:pt x="0" y="10"/>
                    <a:pt x="0" y="10"/>
                  </a:cubicBezTo>
                  <a:cubicBezTo>
                    <a:pt x="0" y="4"/>
                    <a:pt x="4" y="0"/>
                    <a:pt x="10" y="0"/>
                  </a:cubicBezTo>
                  <a:cubicBezTo>
                    <a:pt x="16" y="0"/>
                    <a:pt x="20" y="4"/>
                    <a:pt x="20" y="10"/>
                  </a:cubicBezTo>
                  <a:lnTo>
                    <a:pt x="20" y="36"/>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accent6"/>
                </a:solidFill>
              </a:endParaRPr>
            </a:p>
          </p:txBody>
        </p:sp>
        <p:sp>
          <p:nvSpPr>
            <p:cNvPr id="33" name="Freeform 307">
              <a:extLst>
                <a:ext uri="{FF2B5EF4-FFF2-40B4-BE49-F238E27FC236}">
                  <a16:creationId xmlns="" xmlns:a16="http://schemas.microsoft.com/office/drawing/2014/main" id="{3799F7F5-C91B-4EFC-8F1D-F4C0E8A9889B}"/>
                </a:ext>
              </a:extLst>
            </p:cNvPr>
            <p:cNvSpPr>
              <a:spLocks/>
            </p:cNvSpPr>
            <p:nvPr/>
          </p:nvSpPr>
          <p:spPr bwMode="auto">
            <a:xfrm>
              <a:off x="7261225" y="3014663"/>
              <a:ext cx="44450" cy="106363"/>
            </a:xfrm>
            <a:custGeom>
              <a:avLst/>
              <a:gdLst>
                <a:gd name="T0" fmla="*/ 12 w 12"/>
                <a:gd name="T1" fmla="*/ 28 h 28"/>
                <a:gd name="T2" fmla="*/ 0 w 12"/>
                <a:gd name="T3" fmla="*/ 28 h 28"/>
                <a:gd name="T4" fmla="*/ 0 w 12"/>
                <a:gd name="T5" fmla="*/ 6 h 28"/>
                <a:gd name="T6" fmla="*/ 6 w 12"/>
                <a:gd name="T7" fmla="*/ 0 h 28"/>
                <a:gd name="T8" fmla="*/ 12 w 12"/>
                <a:gd name="T9" fmla="*/ 6 h 28"/>
                <a:gd name="T10" fmla="*/ 12 w 12"/>
                <a:gd name="T11" fmla="*/ 28 h 28"/>
              </a:gdLst>
              <a:ahLst/>
              <a:cxnLst>
                <a:cxn ang="0">
                  <a:pos x="T0" y="T1"/>
                </a:cxn>
                <a:cxn ang="0">
                  <a:pos x="T2" y="T3"/>
                </a:cxn>
                <a:cxn ang="0">
                  <a:pos x="T4" y="T5"/>
                </a:cxn>
                <a:cxn ang="0">
                  <a:pos x="T6" y="T7"/>
                </a:cxn>
                <a:cxn ang="0">
                  <a:pos x="T8" y="T9"/>
                </a:cxn>
                <a:cxn ang="0">
                  <a:pos x="T10" y="T11"/>
                </a:cxn>
              </a:cxnLst>
              <a:rect l="0" t="0" r="r" b="b"/>
              <a:pathLst>
                <a:path w="12" h="28">
                  <a:moveTo>
                    <a:pt x="12" y="28"/>
                  </a:moveTo>
                  <a:cubicBezTo>
                    <a:pt x="0" y="28"/>
                    <a:pt x="0" y="28"/>
                    <a:pt x="0" y="28"/>
                  </a:cubicBezTo>
                  <a:cubicBezTo>
                    <a:pt x="0" y="6"/>
                    <a:pt x="0" y="6"/>
                    <a:pt x="0" y="6"/>
                  </a:cubicBezTo>
                  <a:cubicBezTo>
                    <a:pt x="0" y="3"/>
                    <a:pt x="3" y="0"/>
                    <a:pt x="6" y="0"/>
                  </a:cubicBezTo>
                  <a:cubicBezTo>
                    <a:pt x="9" y="0"/>
                    <a:pt x="12" y="3"/>
                    <a:pt x="12" y="6"/>
                  </a:cubicBezTo>
                  <a:lnTo>
                    <a:pt x="12" y="28"/>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accent6"/>
                </a:solidFill>
              </a:endParaRPr>
            </a:p>
          </p:txBody>
        </p:sp>
        <p:sp>
          <p:nvSpPr>
            <p:cNvPr id="34" name="Freeform 308">
              <a:extLst>
                <a:ext uri="{FF2B5EF4-FFF2-40B4-BE49-F238E27FC236}">
                  <a16:creationId xmlns="" xmlns:a16="http://schemas.microsoft.com/office/drawing/2014/main" id="{AE5AB66B-556F-4B09-83E1-621C6E64B138}"/>
                </a:ext>
              </a:extLst>
            </p:cNvPr>
            <p:cNvSpPr>
              <a:spLocks/>
            </p:cNvSpPr>
            <p:nvPr/>
          </p:nvSpPr>
          <p:spPr bwMode="auto">
            <a:xfrm>
              <a:off x="7050088" y="3014663"/>
              <a:ext cx="44450" cy="106363"/>
            </a:xfrm>
            <a:custGeom>
              <a:avLst/>
              <a:gdLst>
                <a:gd name="T0" fmla="*/ 12 w 12"/>
                <a:gd name="T1" fmla="*/ 28 h 28"/>
                <a:gd name="T2" fmla="*/ 0 w 12"/>
                <a:gd name="T3" fmla="*/ 28 h 28"/>
                <a:gd name="T4" fmla="*/ 0 w 12"/>
                <a:gd name="T5" fmla="*/ 6 h 28"/>
                <a:gd name="T6" fmla="*/ 6 w 12"/>
                <a:gd name="T7" fmla="*/ 0 h 28"/>
                <a:gd name="T8" fmla="*/ 12 w 12"/>
                <a:gd name="T9" fmla="*/ 6 h 28"/>
                <a:gd name="T10" fmla="*/ 12 w 12"/>
                <a:gd name="T11" fmla="*/ 28 h 28"/>
              </a:gdLst>
              <a:ahLst/>
              <a:cxnLst>
                <a:cxn ang="0">
                  <a:pos x="T0" y="T1"/>
                </a:cxn>
                <a:cxn ang="0">
                  <a:pos x="T2" y="T3"/>
                </a:cxn>
                <a:cxn ang="0">
                  <a:pos x="T4" y="T5"/>
                </a:cxn>
                <a:cxn ang="0">
                  <a:pos x="T6" y="T7"/>
                </a:cxn>
                <a:cxn ang="0">
                  <a:pos x="T8" y="T9"/>
                </a:cxn>
                <a:cxn ang="0">
                  <a:pos x="T10" y="T11"/>
                </a:cxn>
              </a:cxnLst>
              <a:rect l="0" t="0" r="r" b="b"/>
              <a:pathLst>
                <a:path w="12" h="28">
                  <a:moveTo>
                    <a:pt x="12" y="28"/>
                  </a:moveTo>
                  <a:cubicBezTo>
                    <a:pt x="0" y="28"/>
                    <a:pt x="0" y="28"/>
                    <a:pt x="0" y="28"/>
                  </a:cubicBezTo>
                  <a:cubicBezTo>
                    <a:pt x="0" y="6"/>
                    <a:pt x="0" y="6"/>
                    <a:pt x="0" y="6"/>
                  </a:cubicBezTo>
                  <a:cubicBezTo>
                    <a:pt x="0" y="3"/>
                    <a:pt x="3" y="0"/>
                    <a:pt x="6" y="0"/>
                  </a:cubicBezTo>
                  <a:cubicBezTo>
                    <a:pt x="9" y="0"/>
                    <a:pt x="12" y="3"/>
                    <a:pt x="12" y="6"/>
                  </a:cubicBezTo>
                  <a:lnTo>
                    <a:pt x="12" y="28"/>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chemeClr val="accent6"/>
                </a:solidFill>
              </a:endParaRPr>
            </a:p>
          </p:txBody>
        </p:sp>
      </p:grpSp>
      <p:grpSp>
        <p:nvGrpSpPr>
          <p:cNvPr id="35" name="Group 34">
            <a:extLst>
              <a:ext uri="{FF2B5EF4-FFF2-40B4-BE49-F238E27FC236}">
                <a16:creationId xmlns="" xmlns:a16="http://schemas.microsoft.com/office/drawing/2014/main" id="{0277ADCE-4E9F-4709-9747-172873C43041}"/>
              </a:ext>
            </a:extLst>
          </p:cNvPr>
          <p:cNvGrpSpPr/>
          <p:nvPr/>
        </p:nvGrpSpPr>
        <p:grpSpPr>
          <a:xfrm>
            <a:off x="2228810" y="3971063"/>
            <a:ext cx="279453" cy="286014"/>
            <a:chOff x="9175750" y="3617913"/>
            <a:chExt cx="338138" cy="346076"/>
          </a:xfrm>
        </p:grpSpPr>
        <p:sp>
          <p:nvSpPr>
            <p:cNvPr id="36" name="Oval 326">
              <a:extLst>
                <a:ext uri="{FF2B5EF4-FFF2-40B4-BE49-F238E27FC236}">
                  <a16:creationId xmlns="" xmlns:a16="http://schemas.microsoft.com/office/drawing/2014/main" id="{4EF07F6C-C682-4E08-A823-7FCEA3E99B5F}"/>
                </a:ext>
              </a:extLst>
            </p:cNvPr>
            <p:cNvSpPr>
              <a:spLocks noChangeArrowheads="1"/>
            </p:cNvSpPr>
            <p:nvPr/>
          </p:nvSpPr>
          <p:spPr bwMode="auto">
            <a:xfrm>
              <a:off x="9205913" y="3617913"/>
              <a:ext cx="106363" cy="104775"/>
            </a:xfrm>
            <a:prstGeom prst="ellipse">
              <a:avLst/>
            </a:pr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7" name="Freeform 327">
              <a:extLst>
                <a:ext uri="{FF2B5EF4-FFF2-40B4-BE49-F238E27FC236}">
                  <a16:creationId xmlns="" xmlns:a16="http://schemas.microsoft.com/office/drawing/2014/main" id="{E3A4BCCD-4DC7-4168-9808-7EBB0D0CB8BA}"/>
                </a:ext>
              </a:extLst>
            </p:cNvPr>
            <p:cNvSpPr>
              <a:spLocks/>
            </p:cNvSpPr>
            <p:nvPr/>
          </p:nvSpPr>
          <p:spPr bwMode="auto">
            <a:xfrm>
              <a:off x="9175750" y="3752851"/>
              <a:ext cx="165100" cy="211138"/>
            </a:xfrm>
            <a:custGeom>
              <a:avLst/>
              <a:gdLst>
                <a:gd name="T0" fmla="*/ 44 w 44"/>
                <a:gd name="T1" fmla="*/ 0 h 56"/>
                <a:gd name="T2" fmla="*/ 0 w 44"/>
                <a:gd name="T3" fmla="*/ 0 h 56"/>
                <a:gd name="T4" fmla="*/ 14 w 44"/>
                <a:gd name="T5" fmla="*/ 30 h 56"/>
                <a:gd name="T6" fmla="*/ 14 w 44"/>
                <a:gd name="T7" fmla="*/ 56 h 56"/>
                <a:gd name="T8" fmla="*/ 30 w 44"/>
                <a:gd name="T9" fmla="*/ 56 h 56"/>
                <a:gd name="T10" fmla="*/ 30 w 44"/>
                <a:gd name="T11" fmla="*/ 30 h 56"/>
                <a:gd name="T12" fmla="*/ 44 w 44"/>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4" h="56">
                  <a:moveTo>
                    <a:pt x="44" y="0"/>
                  </a:moveTo>
                  <a:cubicBezTo>
                    <a:pt x="0" y="0"/>
                    <a:pt x="0" y="0"/>
                    <a:pt x="0" y="0"/>
                  </a:cubicBezTo>
                  <a:cubicBezTo>
                    <a:pt x="0" y="16"/>
                    <a:pt x="7" y="26"/>
                    <a:pt x="14" y="30"/>
                  </a:cubicBezTo>
                  <a:cubicBezTo>
                    <a:pt x="14" y="56"/>
                    <a:pt x="14" y="56"/>
                    <a:pt x="14" y="56"/>
                  </a:cubicBezTo>
                  <a:cubicBezTo>
                    <a:pt x="30" y="56"/>
                    <a:pt x="30" y="56"/>
                    <a:pt x="30" y="56"/>
                  </a:cubicBezTo>
                  <a:cubicBezTo>
                    <a:pt x="30" y="30"/>
                    <a:pt x="30" y="30"/>
                    <a:pt x="30" y="30"/>
                  </a:cubicBezTo>
                  <a:cubicBezTo>
                    <a:pt x="37" y="26"/>
                    <a:pt x="44" y="16"/>
                    <a:pt x="44" y="0"/>
                  </a:cubicBezTo>
                  <a:close/>
                </a:path>
              </a:pathLst>
            </a:cu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8" name="Freeform 328">
              <a:extLst>
                <a:ext uri="{FF2B5EF4-FFF2-40B4-BE49-F238E27FC236}">
                  <a16:creationId xmlns="" xmlns:a16="http://schemas.microsoft.com/office/drawing/2014/main" id="{576C1C46-A66A-44E4-A668-9F2DF83730DB}"/>
                </a:ext>
              </a:extLst>
            </p:cNvPr>
            <p:cNvSpPr>
              <a:spLocks/>
            </p:cNvSpPr>
            <p:nvPr/>
          </p:nvSpPr>
          <p:spPr bwMode="auto">
            <a:xfrm>
              <a:off x="9244013" y="3752851"/>
              <a:ext cx="30163" cy="104775"/>
            </a:xfrm>
            <a:custGeom>
              <a:avLst/>
              <a:gdLst>
                <a:gd name="T0" fmla="*/ 14 w 19"/>
                <a:gd name="T1" fmla="*/ 0 h 66"/>
                <a:gd name="T2" fmla="*/ 5 w 19"/>
                <a:gd name="T3" fmla="*/ 0 h 66"/>
                <a:gd name="T4" fmla="*/ 0 w 19"/>
                <a:gd name="T5" fmla="*/ 57 h 66"/>
                <a:gd name="T6" fmla="*/ 9 w 19"/>
                <a:gd name="T7" fmla="*/ 66 h 66"/>
                <a:gd name="T8" fmla="*/ 19 w 19"/>
                <a:gd name="T9" fmla="*/ 57 h 66"/>
                <a:gd name="T10" fmla="*/ 14 w 19"/>
                <a:gd name="T11" fmla="*/ 0 h 66"/>
                <a:gd name="T12" fmla="*/ 14 w 19"/>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19" h="66">
                  <a:moveTo>
                    <a:pt x="14" y="0"/>
                  </a:moveTo>
                  <a:lnTo>
                    <a:pt x="5" y="0"/>
                  </a:lnTo>
                  <a:lnTo>
                    <a:pt x="0" y="57"/>
                  </a:lnTo>
                  <a:lnTo>
                    <a:pt x="9" y="66"/>
                  </a:lnTo>
                  <a:lnTo>
                    <a:pt x="19" y="57"/>
                  </a:lnTo>
                  <a:lnTo>
                    <a:pt x="14" y="0"/>
                  </a:lnTo>
                  <a:lnTo>
                    <a:pt x="14" y="0"/>
                  </a:lnTo>
                  <a:close/>
                </a:path>
              </a:pathLst>
            </a:cu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39" name="Line 329">
              <a:extLst>
                <a:ext uri="{FF2B5EF4-FFF2-40B4-BE49-F238E27FC236}">
                  <a16:creationId xmlns="" xmlns:a16="http://schemas.microsoft.com/office/drawing/2014/main" id="{47F33CE0-6829-4996-895F-EDA01AFD3368}"/>
                </a:ext>
              </a:extLst>
            </p:cNvPr>
            <p:cNvSpPr>
              <a:spLocks noChangeShapeType="1"/>
            </p:cNvSpPr>
            <p:nvPr/>
          </p:nvSpPr>
          <p:spPr bwMode="auto">
            <a:xfrm>
              <a:off x="9356725" y="3643313"/>
              <a:ext cx="55563" cy="60325"/>
            </a:xfrm>
            <a:prstGeom prst="line">
              <a:avLst/>
            </a:prstGeom>
            <a:noFill/>
            <a:ln w="12700" cap="rnd">
              <a:solidFill>
                <a:srgbClr val="64951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0" name="Line 330">
              <a:extLst>
                <a:ext uri="{FF2B5EF4-FFF2-40B4-BE49-F238E27FC236}">
                  <a16:creationId xmlns="" xmlns:a16="http://schemas.microsoft.com/office/drawing/2014/main" id="{118922BD-44F0-48D8-8462-9F4AB200174B}"/>
                </a:ext>
              </a:extLst>
            </p:cNvPr>
            <p:cNvSpPr>
              <a:spLocks noChangeShapeType="1"/>
            </p:cNvSpPr>
            <p:nvPr/>
          </p:nvSpPr>
          <p:spPr bwMode="auto">
            <a:xfrm flipH="1">
              <a:off x="9356725" y="3643313"/>
              <a:ext cx="55563" cy="60325"/>
            </a:xfrm>
            <a:prstGeom prst="line">
              <a:avLst/>
            </a:prstGeom>
            <a:noFill/>
            <a:ln w="12700" cap="rnd">
              <a:solidFill>
                <a:srgbClr val="64951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1" name="Oval 331">
              <a:extLst>
                <a:ext uri="{FF2B5EF4-FFF2-40B4-BE49-F238E27FC236}">
                  <a16:creationId xmlns="" xmlns:a16="http://schemas.microsoft.com/office/drawing/2014/main" id="{427C306F-4FCB-4A91-8BFB-E13CFA3FFE18}"/>
                </a:ext>
              </a:extLst>
            </p:cNvPr>
            <p:cNvSpPr>
              <a:spLocks noChangeArrowheads="1"/>
            </p:cNvSpPr>
            <p:nvPr/>
          </p:nvSpPr>
          <p:spPr bwMode="auto">
            <a:xfrm>
              <a:off x="9453563" y="3752851"/>
              <a:ext cx="60325" cy="60325"/>
            </a:xfrm>
            <a:prstGeom prst="ellipse">
              <a:avLst/>
            </a:pr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2" name="Freeform 332">
              <a:extLst>
                <a:ext uri="{FF2B5EF4-FFF2-40B4-BE49-F238E27FC236}">
                  <a16:creationId xmlns="" xmlns:a16="http://schemas.microsoft.com/office/drawing/2014/main" id="{DA673063-8569-4BD7-ABD7-18937D6526DB}"/>
                </a:ext>
              </a:extLst>
            </p:cNvPr>
            <p:cNvSpPr>
              <a:spLocks/>
            </p:cNvSpPr>
            <p:nvPr/>
          </p:nvSpPr>
          <p:spPr bwMode="auto">
            <a:xfrm>
              <a:off x="9386888" y="3689351"/>
              <a:ext cx="112713" cy="96838"/>
            </a:xfrm>
            <a:custGeom>
              <a:avLst/>
              <a:gdLst>
                <a:gd name="T0" fmla="*/ 0 w 30"/>
                <a:gd name="T1" fmla="*/ 26 h 26"/>
                <a:gd name="T2" fmla="*/ 30 w 30"/>
                <a:gd name="T3" fmla="*/ 0 h 26"/>
              </a:gdLst>
              <a:ahLst/>
              <a:cxnLst>
                <a:cxn ang="0">
                  <a:pos x="T0" y="T1"/>
                </a:cxn>
                <a:cxn ang="0">
                  <a:pos x="T2" y="T3"/>
                </a:cxn>
              </a:cxnLst>
              <a:rect l="0" t="0" r="r" b="b"/>
              <a:pathLst>
                <a:path w="30" h="26">
                  <a:moveTo>
                    <a:pt x="0" y="26"/>
                  </a:moveTo>
                  <a:cubicBezTo>
                    <a:pt x="6" y="14"/>
                    <a:pt x="17" y="4"/>
                    <a:pt x="30" y="0"/>
                  </a:cubicBezTo>
                </a:path>
              </a:pathLst>
            </a:cu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3" name="Freeform 333">
              <a:extLst>
                <a:ext uri="{FF2B5EF4-FFF2-40B4-BE49-F238E27FC236}">
                  <a16:creationId xmlns="" xmlns:a16="http://schemas.microsoft.com/office/drawing/2014/main" id="{A96A17D1-C37B-4287-A135-17906DB16BF8}"/>
                </a:ext>
              </a:extLst>
            </p:cNvPr>
            <p:cNvSpPr>
              <a:spLocks/>
            </p:cNvSpPr>
            <p:nvPr/>
          </p:nvSpPr>
          <p:spPr bwMode="auto">
            <a:xfrm>
              <a:off x="9453563" y="3676651"/>
              <a:ext cx="46038" cy="49213"/>
            </a:xfrm>
            <a:custGeom>
              <a:avLst/>
              <a:gdLst>
                <a:gd name="T0" fmla="*/ 0 w 29"/>
                <a:gd name="T1" fmla="*/ 0 h 31"/>
                <a:gd name="T2" fmla="*/ 29 w 29"/>
                <a:gd name="T3" fmla="*/ 8 h 31"/>
                <a:gd name="T4" fmla="*/ 17 w 29"/>
                <a:gd name="T5" fmla="*/ 31 h 31"/>
              </a:gdLst>
              <a:ahLst/>
              <a:cxnLst>
                <a:cxn ang="0">
                  <a:pos x="T0" y="T1"/>
                </a:cxn>
                <a:cxn ang="0">
                  <a:pos x="T2" y="T3"/>
                </a:cxn>
                <a:cxn ang="0">
                  <a:pos x="T4" y="T5"/>
                </a:cxn>
              </a:cxnLst>
              <a:rect l="0" t="0" r="r" b="b"/>
              <a:pathLst>
                <a:path w="29" h="31">
                  <a:moveTo>
                    <a:pt x="0" y="0"/>
                  </a:moveTo>
                  <a:lnTo>
                    <a:pt x="29" y="8"/>
                  </a:lnTo>
                  <a:lnTo>
                    <a:pt x="17" y="31"/>
                  </a:lnTo>
                </a:path>
              </a:pathLst>
            </a:cu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grpSp>
        <p:nvGrpSpPr>
          <p:cNvPr id="44" name="Group 43">
            <a:extLst>
              <a:ext uri="{FF2B5EF4-FFF2-40B4-BE49-F238E27FC236}">
                <a16:creationId xmlns="" xmlns:a16="http://schemas.microsoft.com/office/drawing/2014/main" id="{6AB00F81-94E6-4588-BC7C-8C404A361A22}"/>
              </a:ext>
            </a:extLst>
          </p:cNvPr>
          <p:cNvGrpSpPr/>
          <p:nvPr/>
        </p:nvGrpSpPr>
        <p:grpSpPr>
          <a:xfrm>
            <a:off x="2177943" y="5432776"/>
            <a:ext cx="272893" cy="286013"/>
            <a:chOff x="2678113" y="1811338"/>
            <a:chExt cx="330200" cy="346075"/>
          </a:xfrm>
        </p:grpSpPr>
        <p:sp>
          <p:nvSpPr>
            <p:cNvPr id="45" name="Freeform 30">
              <a:extLst>
                <a:ext uri="{FF2B5EF4-FFF2-40B4-BE49-F238E27FC236}">
                  <a16:creationId xmlns="" xmlns:a16="http://schemas.microsoft.com/office/drawing/2014/main" id="{5623ECC7-94C6-48AD-9F50-F18683664A21}"/>
                </a:ext>
              </a:extLst>
            </p:cNvPr>
            <p:cNvSpPr>
              <a:spLocks/>
            </p:cNvSpPr>
            <p:nvPr/>
          </p:nvSpPr>
          <p:spPr bwMode="auto">
            <a:xfrm>
              <a:off x="2722563" y="1841501"/>
              <a:ext cx="241300" cy="180975"/>
            </a:xfrm>
            <a:custGeom>
              <a:avLst/>
              <a:gdLst>
                <a:gd name="T0" fmla="*/ 152 w 152"/>
                <a:gd name="T1" fmla="*/ 0 h 114"/>
                <a:gd name="T2" fmla="*/ 152 w 152"/>
                <a:gd name="T3" fmla="*/ 114 h 114"/>
                <a:gd name="T4" fmla="*/ 81 w 152"/>
                <a:gd name="T5" fmla="*/ 114 h 114"/>
                <a:gd name="T6" fmla="*/ 0 w 152"/>
                <a:gd name="T7" fmla="*/ 114 h 114"/>
                <a:gd name="T8" fmla="*/ 0 w 152"/>
                <a:gd name="T9" fmla="*/ 0 h 114"/>
                <a:gd name="T10" fmla="*/ 152 w 152"/>
                <a:gd name="T11" fmla="*/ 0 h 114"/>
              </a:gdLst>
              <a:ahLst/>
              <a:cxnLst>
                <a:cxn ang="0">
                  <a:pos x="T0" y="T1"/>
                </a:cxn>
                <a:cxn ang="0">
                  <a:pos x="T2" y="T3"/>
                </a:cxn>
                <a:cxn ang="0">
                  <a:pos x="T4" y="T5"/>
                </a:cxn>
                <a:cxn ang="0">
                  <a:pos x="T6" y="T7"/>
                </a:cxn>
                <a:cxn ang="0">
                  <a:pos x="T8" y="T9"/>
                </a:cxn>
                <a:cxn ang="0">
                  <a:pos x="T10" y="T11"/>
                </a:cxn>
              </a:cxnLst>
              <a:rect l="0" t="0" r="r" b="b"/>
              <a:pathLst>
                <a:path w="152" h="114">
                  <a:moveTo>
                    <a:pt x="152" y="0"/>
                  </a:moveTo>
                  <a:lnTo>
                    <a:pt x="152" y="114"/>
                  </a:lnTo>
                  <a:lnTo>
                    <a:pt x="81" y="114"/>
                  </a:lnTo>
                  <a:lnTo>
                    <a:pt x="0" y="114"/>
                  </a:lnTo>
                  <a:lnTo>
                    <a:pt x="0" y="0"/>
                  </a:lnTo>
                  <a:lnTo>
                    <a:pt x="152" y="0"/>
                  </a:lnTo>
                  <a:close/>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6" name="Freeform 31">
              <a:extLst>
                <a:ext uri="{FF2B5EF4-FFF2-40B4-BE49-F238E27FC236}">
                  <a16:creationId xmlns="" xmlns:a16="http://schemas.microsoft.com/office/drawing/2014/main" id="{CCC97218-4FC9-46BA-8EA3-7B1AE0A203E6}"/>
                </a:ext>
              </a:extLst>
            </p:cNvPr>
            <p:cNvSpPr>
              <a:spLocks/>
            </p:cNvSpPr>
            <p:nvPr/>
          </p:nvSpPr>
          <p:spPr bwMode="auto">
            <a:xfrm>
              <a:off x="2692401" y="1811338"/>
              <a:ext cx="301625" cy="239713"/>
            </a:xfrm>
            <a:custGeom>
              <a:avLst/>
              <a:gdLst>
                <a:gd name="T0" fmla="*/ 0 w 80"/>
                <a:gd name="T1" fmla="*/ 64 h 64"/>
                <a:gd name="T2" fmla="*/ 0 w 80"/>
                <a:gd name="T3" fmla="*/ 6 h 64"/>
                <a:gd name="T4" fmla="*/ 6 w 80"/>
                <a:gd name="T5" fmla="*/ 0 h 64"/>
                <a:gd name="T6" fmla="*/ 74 w 80"/>
                <a:gd name="T7" fmla="*/ 0 h 64"/>
                <a:gd name="T8" fmla="*/ 80 w 80"/>
                <a:gd name="T9" fmla="*/ 6 h 64"/>
                <a:gd name="T10" fmla="*/ 80 w 80"/>
                <a:gd name="T11" fmla="*/ 64 h 64"/>
              </a:gdLst>
              <a:ahLst/>
              <a:cxnLst>
                <a:cxn ang="0">
                  <a:pos x="T0" y="T1"/>
                </a:cxn>
                <a:cxn ang="0">
                  <a:pos x="T2" y="T3"/>
                </a:cxn>
                <a:cxn ang="0">
                  <a:pos x="T4" y="T5"/>
                </a:cxn>
                <a:cxn ang="0">
                  <a:pos x="T6" y="T7"/>
                </a:cxn>
                <a:cxn ang="0">
                  <a:pos x="T8" y="T9"/>
                </a:cxn>
                <a:cxn ang="0">
                  <a:pos x="T10" y="T11"/>
                </a:cxn>
              </a:cxnLst>
              <a:rect l="0" t="0" r="r" b="b"/>
              <a:pathLst>
                <a:path w="80" h="64">
                  <a:moveTo>
                    <a:pt x="0" y="64"/>
                  </a:moveTo>
                  <a:cubicBezTo>
                    <a:pt x="0" y="6"/>
                    <a:pt x="0" y="6"/>
                    <a:pt x="0" y="6"/>
                  </a:cubicBezTo>
                  <a:cubicBezTo>
                    <a:pt x="0" y="3"/>
                    <a:pt x="3" y="0"/>
                    <a:pt x="6" y="0"/>
                  </a:cubicBezTo>
                  <a:cubicBezTo>
                    <a:pt x="74" y="0"/>
                    <a:pt x="74" y="0"/>
                    <a:pt x="74" y="0"/>
                  </a:cubicBezTo>
                  <a:cubicBezTo>
                    <a:pt x="77" y="0"/>
                    <a:pt x="80" y="3"/>
                    <a:pt x="80" y="6"/>
                  </a:cubicBezTo>
                  <a:cubicBezTo>
                    <a:pt x="80" y="64"/>
                    <a:pt x="80" y="64"/>
                    <a:pt x="80" y="64"/>
                  </a:cubicBezTo>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7" name="Freeform 32">
              <a:extLst>
                <a:ext uri="{FF2B5EF4-FFF2-40B4-BE49-F238E27FC236}">
                  <a16:creationId xmlns="" xmlns:a16="http://schemas.microsoft.com/office/drawing/2014/main" id="{90F9F30A-A74E-4B41-9B23-84B52F9597D1}"/>
                </a:ext>
              </a:extLst>
            </p:cNvPr>
            <p:cNvSpPr>
              <a:spLocks/>
            </p:cNvSpPr>
            <p:nvPr/>
          </p:nvSpPr>
          <p:spPr bwMode="auto">
            <a:xfrm>
              <a:off x="2678113" y="2051051"/>
              <a:ext cx="330200" cy="46038"/>
            </a:xfrm>
            <a:custGeom>
              <a:avLst/>
              <a:gdLst>
                <a:gd name="T0" fmla="*/ 52 w 88"/>
                <a:gd name="T1" fmla="*/ 0 h 12"/>
                <a:gd name="T2" fmla="*/ 52 w 88"/>
                <a:gd name="T3" fmla="*/ 4 h 12"/>
                <a:gd name="T4" fmla="*/ 36 w 88"/>
                <a:gd name="T5" fmla="*/ 4 h 12"/>
                <a:gd name="T6" fmla="*/ 36 w 88"/>
                <a:gd name="T7" fmla="*/ 0 h 12"/>
                <a:gd name="T8" fmla="*/ 0 w 88"/>
                <a:gd name="T9" fmla="*/ 0 h 12"/>
                <a:gd name="T10" fmla="*/ 0 w 88"/>
                <a:gd name="T11" fmla="*/ 8 h 12"/>
                <a:gd name="T12" fmla="*/ 4 w 88"/>
                <a:gd name="T13" fmla="*/ 12 h 12"/>
                <a:gd name="T14" fmla="*/ 84 w 88"/>
                <a:gd name="T15" fmla="*/ 12 h 12"/>
                <a:gd name="T16" fmla="*/ 88 w 88"/>
                <a:gd name="T17" fmla="*/ 8 h 12"/>
                <a:gd name="T18" fmla="*/ 88 w 88"/>
                <a:gd name="T19" fmla="*/ 0 h 12"/>
                <a:gd name="T20" fmla="*/ 52 w 88"/>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2">
                  <a:moveTo>
                    <a:pt x="52" y="0"/>
                  </a:moveTo>
                  <a:cubicBezTo>
                    <a:pt x="52" y="4"/>
                    <a:pt x="52" y="4"/>
                    <a:pt x="52" y="4"/>
                  </a:cubicBezTo>
                  <a:cubicBezTo>
                    <a:pt x="36" y="4"/>
                    <a:pt x="36" y="4"/>
                    <a:pt x="36" y="4"/>
                  </a:cubicBezTo>
                  <a:cubicBezTo>
                    <a:pt x="36" y="0"/>
                    <a:pt x="36" y="0"/>
                    <a:pt x="36" y="0"/>
                  </a:cubicBezTo>
                  <a:cubicBezTo>
                    <a:pt x="0" y="0"/>
                    <a:pt x="0" y="0"/>
                    <a:pt x="0" y="0"/>
                  </a:cubicBezTo>
                  <a:cubicBezTo>
                    <a:pt x="0" y="8"/>
                    <a:pt x="0" y="8"/>
                    <a:pt x="0" y="8"/>
                  </a:cubicBezTo>
                  <a:cubicBezTo>
                    <a:pt x="0" y="10"/>
                    <a:pt x="2" y="12"/>
                    <a:pt x="4" y="12"/>
                  </a:cubicBezTo>
                  <a:cubicBezTo>
                    <a:pt x="84" y="12"/>
                    <a:pt x="84" y="12"/>
                    <a:pt x="84" y="12"/>
                  </a:cubicBezTo>
                  <a:cubicBezTo>
                    <a:pt x="86" y="12"/>
                    <a:pt x="88" y="10"/>
                    <a:pt x="88" y="8"/>
                  </a:cubicBezTo>
                  <a:cubicBezTo>
                    <a:pt x="88" y="0"/>
                    <a:pt x="88" y="0"/>
                    <a:pt x="88" y="0"/>
                  </a:cubicBezTo>
                  <a:lnTo>
                    <a:pt x="52" y="0"/>
                  </a:lnTo>
                  <a:close/>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8" name="Line 33">
              <a:extLst>
                <a:ext uri="{FF2B5EF4-FFF2-40B4-BE49-F238E27FC236}">
                  <a16:creationId xmlns="" xmlns:a16="http://schemas.microsoft.com/office/drawing/2014/main" id="{C4B99632-7646-4622-B1D0-371D1A2792C0}"/>
                </a:ext>
              </a:extLst>
            </p:cNvPr>
            <p:cNvSpPr>
              <a:spLocks noChangeShapeType="1"/>
            </p:cNvSpPr>
            <p:nvPr/>
          </p:nvSpPr>
          <p:spPr bwMode="auto">
            <a:xfrm>
              <a:off x="2678113" y="2157413"/>
              <a:ext cx="330200" cy="0"/>
            </a:xfrm>
            <a:prstGeom prst="line">
              <a:avLst/>
            </a:prstGeom>
            <a:noFill/>
            <a:ln w="12700" cap="rnd">
              <a:solidFill>
                <a:srgbClr val="436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49" name="Line 34">
              <a:extLst>
                <a:ext uri="{FF2B5EF4-FFF2-40B4-BE49-F238E27FC236}">
                  <a16:creationId xmlns="" xmlns:a16="http://schemas.microsoft.com/office/drawing/2014/main" id="{EAEEBCC0-DAF1-4B6C-AF8A-DFB2F6BFBAB7}"/>
                </a:ext>
              </a:extLst>
            </p:cNvPr>
            <p:cNvSpPr>
              <a:spLocks noChangeShapeType="1"/>
            </p:cNvSpPr>
            <p:nvPr/>
          </p:nvSpPr>
          <p:spPr bwMode="auto">
            <a:xfrm flipV="1">
              <a:off x="2843213" y="2097088"/>
              <a:ext cx="0" cy="60325"/>
            </a:xfrm>
            <a:prstGeom prst="line">
              <a:avLst/>
            </a:prstGeom>
            <a:noFill/>
            <a:ln w="12700" cap="rnd">
              <a:solidFill>
                <a:srgbClr val="436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50" name="TextBox 49">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
        <p:nvSpPr>
          <p:cNvPr id="51"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Composition of  Sub work-stream 2.1</a:t>
            </a:r>
            <a:endParaRPr lang="en-US" sz="4000" dirty="0">
              <a:solidFill>
                <a:srgbClr val="000000"/>
              </a:solidFill>
              <a:latin typeface="Georgia"/>
            </a:endParaRPr>
          </a:p>
        </p:txBody>
      </p:sp>
      <p:sp>
        <p:nvSpPr>
          <p:cNvPr id="52" name="Rectangle 51"/>
          <p:cNvSpPr/>
          <p:nvPr/>
        </p:nvSpPr>
        <p:spPr>
          <a:xfrm>
            <a:off x="2657623" y="1439520"/>
            <a:ext cx="9220052" cy="369332"/>
          </a:xfrm>
          <a:prstGeom prst="rect">
            <a:avLst/>
          </a:prstGeom>
        </p:spPr>
        <p:txBody>
          <a:bodyPr wrap="square">
            <a:spAutoFit/>
          </a:bodyPr>
          <a:lstStyle/>
          <a:p>
            <a:pPr algn="ctr"/>
            <a:r>
              <a:rPr lang="en-US" b="1" kern="0" dirty="0">
                <a:solidFill>
                  <a:srgbClr val="FFFFFF"/>
                </a:solidFill>
                <a:latin typeface="Segoe UI" panose="020B0502040204020203" pitchFamily="34" charset="0"/>
                <a:cs typeface="Segoe UI" panose="020B0502040204020203" pitchFamily="34" charset="0"/>
              </a:rPr>
              <a:t>Capturing of the Business Processes: </a:t>
            </a:r>
            <a:r>
              <a:rPr lang="en-US" b="1" kern="0" dirty="0" smtClean="0">
                <a:solidFill>
                  <a:srgbClr val="FFFFFF"/>
                </a:solidFill>
                <a:latin typeface="Segoe UI" panose="020B0502040204020203" pitchFamily="34" charset="0"/>
                <a:cs typeface="Segoe UI" panose="020B0502040204020203" pitchFamily="34" charset="0"/>
              </a:rPr>
              <a:t>Incarceration, Rehabilitation and Care</a:t>
            </a:r>
            <a:endParaRPr lang="en-US" b="1" kern="0" dirty="0">
              <a:solidFill>
                <a:srgbClr val="FFFFFF"/>
              </a:solidFill>
              <a:latin typeface="Segoe UI" panose="020B0502040204020203" pitchFamily="34" charset="0"/>
              <a:cs typeface="Segoe UI" panose="020B0502040204020203" pitchFamily="34" charset="0"/>
            </a:endParaRPr>
          </a:p>
        </p:txBody>
      </p:sp>
    </p:spTree>
    <p:extLst>
      <p:ext uri="{BB962C8B-B14F-4D97-AF65-F5344CB8AC3E}">
        <p14:creationId xmlns:p14="http://schemas.microsoft.com/office/powerpoint/2010/main" val="4161102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1F21FCF2-EDDF-4F57-B517-E318BF2E5054}"/>
              </a:ext>
            </a:extLst>
          </p:cNvPr>
          <p:cNvGrpSpPr/>
          <p:nvPr/>
        </p:nvGrpSpPr>
        <p:grpSpPr>
          <a:xfrm>
            <a:off x="5398849" y="1713554"/>
            <a:ext cx="2926082" cy="1374601"/>
            <a:chOff x="5029198" y="1294049"/>
            <a:chExt cx="6282114" cy="1374601"/>
          </a:xfrm>
        </p:grpSpPr>
        <p:sp>
          <p:nvSpPr>
            <p:cNvPr id="5" name="Rectangle: Rounded Corners 9">
              <a:extLst>
                <a:ext uri="{FF2B5EF4-FFF2-40B4-BE49-F238E27FC236}">
                  <a16:creationId xmlns="" xmlns:a16="http://schemas.microsoft.com/office/drawing/2014/main" id="{3E3A3A16-2138-4069-8A18-1CF37F2F9145}"/>
                </a:ext>
              </a:extLst>
            </p:cNvPr>
            <p:cNvSpPr/>
            <p:nvPr/>
          </p:nvSpPr>
          <p:spPr>
            <a:xfrm>
              <a:off x="5029199" y="1294049"/>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algn="ctr" defTabSz="457200">
                <a:defRPr/>
              </a:pPr>
              <a:r>
                <a:rPr lang="en-GB" kern="0" smtClean="0">
                  <a:solidFill>
                    <a:prstClr val="black"/>
                  </a:solidFill>
                  <a:latin typeface="Lato"/>
                </a:rPr>
                <a:t>Modderbee</a:t>
              </a:r>
            </a:p>
          </p:txBody>
        </p:sp>
        <p:sp>
          <p:nvSpPr>
            <p:cNvPr id="6" name="Rectangle: Rounded Corners 10">
              <a:extLst>
                <a:ext uri="{FF2B5EF4-FFF2-40B4-BE49-F238E27FC236}">
                  <a16:creationId xmlns="" xmlns:a16="http://schemas.microsoft.com/office/drawing/2014/main" id="{028DDBDE-39DA-42F8-B49A-938BEF90760A}"/>
                </a:ext>
              </a:extLst>
            </p:cNvPr>
            <p:cNvSpPr/>
            <p:nvPr/>
          </p:nvSpPr>
          <p:spPr>
            <a:xfrm>
              <a:off x="5029198" y="2036639"/>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algn="ctr" defTabSz="457200">
                <a:defRPr/>
              </a:pPr>
              <a:r>
                <a:rPr lang="en-GB" kern="0" smtClean="0">
                  <a:solidFill>
                    <a:prstClr val="black"/>
                  </a:solidFill>
                  <a:latin typeface="Lato"/>
                </a:rPr>
                <a:t>Pietermaritzburg</a:t>
              </a:r>
            </a:p>
          </p:txBody>
        </p:sp>
      </p:grpSp>
      <p:sp>
        <p:nvSpPr>
          <p:cNvPr id="11" name="Rectangle 10">
            <a:extLst>
              <a:ext uri="{FF2B5EF4-FFF2-40B4-BE49-F238E27FC236}">
                <a16:creationId xmlns="" xmlns:a16="http://schemas.microsoft.com/office/drawing/2014/main" id="{BBAA1283-A148-4E22-824F-17FBD9E00F5C}"/>
              </a:ext>
            </a:extLst>
          </p:cNvPr>
          <p:cNvSpPr/>
          <p:nvPr/>
        </p:nvSpPr>
        <p:spPr>
          <a:xfrm>
            <a:off x="647088" y="1678213"/>
            <a:ext cx="4940022" cy="1458233"/>
          </a:xfrm>
          <a:prstGeom prst="rect">
            <a:avLst/>
          </a:prstGeom>
          <a:solidFill>
            <a:sysClr val="window" lastClr="FFFFFF"/>
          </a:solidFill>
          <a:ln w="12700" cap="flat" cmpd="sng" algn="ctr">
            <a:solidFill>
              <a:srgbClr val="005427"/>
            </a:solidFill>
            <a:prstDash val="solid"/>
            <a:miter lim="800000"/>
          </a:ln>
          <a:effectLst/>
        </p:spPr>
        <p:txBody>
          <a:bodyPr rtlCol="0" anchor="ctr"/>
          <a:lstStyle/>
          <a:p>
            <a:pPr algn="ctr" defTabSz="457200">
              <a:defRPr/>
            </a:pPr>
            <a:r>
              <a:rPr lang="en-GB" b="1" kern="0" dirty="0" smtClean="0">
                <a:solidFill>
                  <a:prstClr val="black"/>
                </a:solidFill>
                <a:latin typeface="Lato"/>
              </a:rPr>
              <a:t>Sub-work stream 2.1</a:t>
            </a:r>
            <a:r>
              <a:rPr lang="en-GB" kern="0" dirty="0" smtClean="0">
                <a:solidFill>
                  <a:prstClr val="black"/>
                </a:solidFill>
                <a:latin typeface="Lato"/>
              </a:rPr>
              <a:t>: </a:t>
            </a:r>
          </a:p>
          <a:p>
            <a:pPr algn="ctr" defTabSz="457200">
              <a:defRPr/>
            </a:pPr>
            <a:r>
              <a:rPr lang="en-GB" kern="0" dirty="0" smtClean="0">
                <a:solidFill>
                  <a:prstClr val="black"/>
                </a:solidFill>
                <a:latin typeface="Lato"/>
              </a:rPr>
              <a:t>Incarceration, Rehabilitation and Care (As Is)</a:t>
            </a:r>
          </a:p>
        </p:txBody>
      </p:sp>
      <p:grpSp>
        <p:nvGrpSpPr>
          <p:cNvPr id="14" name="Group 13">
            <a:extLst>
              <a:ext uri="{FF2B5EF4-FFF2-40B4-BE49-F238E27FC236}">
                <a16:creationId xmlns="" xmlns:a16="http://schemas.microsoft.com/office/drawing/2014/main" id="{7027257E-3670-4751-AC44-942E418EC1A0}"/>
              </a:ext>
            </a:extLst>
          </p:cNvPr>
          <p:cNvGrpSpPr/>
          <p:nvPr/>
        </p:nvGrpSpPr>
        <p:grpSpPr>
          <a:xfrm>
            <a:off x="8567501" y="1678213"/>
            <a:ext cx="2205673" cy="1385300"/>
            <a:chOff x="5517515" y="1258708"/>
            <a:chExt cx="6282114" cy="1385300"/>
          </a:xfrm>
          <a:solidFill>
            <a:sysClr val="window" lastClr="FFFFFF"/>
          </a:solidFill>
        </p:grpSpPr>
        <p:sp>
          <p:nvSpPr>
            <p:cNvPr id="16" name="Rectangle: Rounded Corners 20">
              <a:extLst>
                <a:ext uri="{FF2B5EF4-FFF2-40B4-BE49-F238E27FC236}">
                  <a16:creationId xmlns="" xmlns:a16="http://schemas.microsoft.com/office/drawing/2014/main" id="{5B6BACA5-86B3-48CC-852C-C18A3A36C190}"/>
                </a:ext>
              </a:extLst>
            </p:cNvPr>
            <p:cNvSpPr/>
            <p:nvPr/>
          </p:nvSpPr>
          <p:spPr>
            <a:xfrm>
              <a:off x="5517515" y="1258708"/>
              <a:ext cx="6282114" cy="632011"/>
            </a:xfrm>
            <a:prstGeom prst="roundRect">
              <a:avLst/>
            </a:prstGeom>
            <a:grpFill/>
            <a:ln w="12700" cap="flat" cmpd="sng" algn="ctr">
              <a:noFill/>
              <a:prstDash val="solid"/>
              <a:miter lim="800000"/>
            </a:ln>
            <a:effectLst/>
          </p:spPr>
          <p:txBody>
            <a:bodyPr rtlCol="0" anchor="ctr"/>
            <a:lstStyle/>
            <a:p>
              <a:pPr algn="ctr" defTabSz="457200">
                <a:defRPr/>
              </a:pPr>
              <a:r>
                <a:rPr lang="en-GB" b="1" kern="0" dirty="0" smtClean="0">
                  <a:solidFill>
                    <a:prstClr val="black"/>
                  </a:solidFill>
                  <a:latin typeface="Lato"/>
                </a:rPr>
                <a:t>09 – 13 Dec 2019</a:t>
              </a:r>
            </a:p>
          </p:txBody>
        </p:sp>
        <p:sp>
          <p:nvSpPr>
            <p:cNvPr id="17" name="Rectangle: Rounded Corners 21">
              <a:extLst>
                <a:ext uri="{FF2B5EF4-FFF2-40B4-BE49-F238E27FC236}">
                  <a16:creationId xmlns="" xmlns:a16="http://schemas.microsoft.com/office/drawing/2014/main" id="{98A6D436-0CD0-411C-A34B-E91F12E27F66}"/>
                </a:ext>
              </a:extLst>
            </p:cNvPr>
            <p:cNvSpPr/>
            <p:nvPr/>
          </p:nvSpPr>
          <p:spPr>
            <a:xfrm>
              <a:off x="5517515" y="2011997"/>
              <a:ext cx="6282114" cy="632011"/>
            </a:xfrm>
            <a:prstGeom prst="roundRect">
              <a:avLst/>
            </a:prstGeom>
            <a:grpFill/>
            <a:ln w="12700" cap="flat" cmpd="sng" algn="ctr">
              <a:noFill/>
              <a:prstDash val="solid"/>
              <a:miter lim="800000"/>
            </a:ln>
            <a:effectLst/>
          </p:spPr>
          <p:txBody>
            <a:bodyPr rtlCol="0" anchor="ctr"/>
            <a:lstStyle/>
            <a:p>
              <a:pPr algn="ctr" defTabSz="457200">
                <a:defRPr/>
              </a:pPr>
              <a:r>
                <a:rPr lang="en-GB" b="1" kern="0" dirty="0" smtClean="0">
                  <a:solidFill>
                    <a:prstClr val="black"/>
                  </a:solidFill>
                  <a:latin typeface="Lato"/>
                </a:rPr>
                <a:t>04 – 08 Nov 2019</a:t>
              </a:r>
            </a:p>
          </p:txBody>
        </p:sp>
      </p:grpSp>
      <p:sp>
        <p:nvSpPr>
          <p:cNvPr id="22" name="Rectangle 21"/>
          <p:cNvSpPr/>
          <p:nvPr/>
        </p:nvSpPr>
        <p:spPr>
          <a:xfrm>
            <a:off x="184826" y="0"/>
            <a:ext cx="12007174" cy="707886"/>
          </a:xfrm>
          <a:prstGeom prst="rect">
            <a:avLst/>
          </a:prstGeom>
        </p:spPr>
        <p:txBody>
          <a:bodyPr wrap="square">
            <a:spAutoFit/>
          </a:bodyPr>
          <a:lstStyle/>
          <a:p>
            <a:pPr>
              <a:defRPr/>
            </a:pPr>
            <a:r>
              <a:rPr lang="en-US" sz="4000" b="1" dirty="0">
                <a:solidFill>
                  <a:srgbClr val="000000"/>
                </a:solidFill>
                <a:latin typeface="Georgia"/>
                <a:ea typeface="+mj-ea"/>
                <a:cs typeface="+mj-cs"/>
              </a:rPr>
              <a:t>Detailed progress on </a:t>
            </a:r>
            <a:r>
              <a:rPr lang="en-US" sz="4000" b="1" dirty="0" smtClean="0">
                <a:solidFill>
                  <a:srgbClr val="000000"/>
                </a:solidFill>
                <a:latin typeface="Georgia"/>
                <a:ea typeface="+mj-ea"/>
                <a:cs typeface="+mj-cs"/>
              </a:rPr>
              <a:t>Sub work-stream 2.1</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grpSp>
        <p:nvGrpSpPr>
          <p:cNvPr id="24" name="Group 23">
            <a:extLst>
              <a:ext uri="{FF2B5EF4-FFF2-40B4-BE49-F238E27FC236}">
                <a16:creationId xmlns="" xmlns:a16="http://schemas.microsoft.com/office/drawing/2014/main" id="{1F21FCF2-EDDF-4F57-B517-E318BF2E5054}"/>
              </a:ext>
            </a:extLst>
          </p:cNvPr>
          <p:cNvGrpSpPr/>
          <p:nvPr/>
        </p:nvGrpSpPr>
        <p:grpSpPr>
          <a:xfrm>
            <a:off x="5398849" y="3442278"/>
            <a:ext cx="2926082" cy="1374601"/>
            <a:chOff x="5029198" y="1294049"/>
            <a:chExt cx="6282114" cy="1374601"/>
          </a:xfrm>
        </p:grpSpPr>
        <p:sp>
          <p:nvSpPr>
            <p:cNvPr id="26" name="Rectangle: Rounded Corners 9">
              <a:extLst>
                <a:ext uri="{FF2B5EF4-FFF2-40B4-BE49-F238E27FC236}">
                  <a16:creationId xmlns="" xmlns:a16="http://schemas.microsoft.com/office/drawing/2014/main" id="{3E3A3A16-2138-4069-8A18-1CF37F2F9145}"/>
                </a:ext>
              </a:extLst>
            </p:cNvPr>
            <p:cNvSpPr/>
            <p:nvPr/>
          </p:nvSpPr>
          <p:spPr>
            <a:xfrm>
              <a:off x="5029199" y="1294049"/>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algn="ctr" defTabSz="457200"/>
              <a:r>
                <a:rPr lang="en-GB" kern="0" smtClean="0">
                  <a:solidFill>
                    <a:prstClr val="black"/>
                  </a:solidFill>
                  <a:latin typeface="Lato"/>
                </a:rPr>
                <a:t>Modderbee</a:t>
              </a:r>
            </a:p>
          </p:txBody>
        </p:sp>
        <p:sp>
          <p:nvSpPr>
            <p:cNvPr id="27" name="Rectangle: Rounded Corners 10">
              <a:extLst>
                <a:ext uri="{FF2B5EF4-FFF2-40B4-BE49-F238E27FC236}">
                  <a16:creationId xmlns="" xmlns:a16="http://schemas.microsoft.com/office/drawing/2014/main" id="{028DDBDE-39DA-42F8-B49A-938BEF90760A}"/>
                </a:ext>
              </a:extLst>
            </p:cNvPr>
            <p:cNvSpPr/>
            <p:nvPr/>
          </p:nvSpPr>
          <p:spPr>
            <a:xfrm>
              <a:off x="5029198" y="2036639"/>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algn="ctr" defTabSz="457200"/>
              <a:r>
                <a:rPr lang="en-GB" kern="0" smtClean="0">
                  <a:solidFill>
                    <a:prstClr val="black"/>
                  </a:solidFill>
                  <a:latin typeface="Lato"/>
                </a:rPr>
                <a:t>Pietermaritzburg</a:t>
              </a:r>
            </a:p>
          </p:txBody>
        </p:sp>
      </p:grpSp>
      <p:sp>
        <p:nvSpPr>
          <p:cNvPr id="32" name="Rectangle 31">
            <a:extLst>
              <a:ext uri="{FF2B5EF4-FFF2-40B4-BE49-F238E27FC236}">
                <a16:creationId xmlns="" xmlns:a16="http://schemas.microsoft.com/office/drawing/2014/main" id="{BBAA1283-A148-4E22-824F-17FBD9E00F5C}"/>
              </a:ext>
            </a:extLst>
          </p:cNvPr>
          <p:cNvSpPr/>
          <p:nvPr/>
        </p:nvSpPr>
        <p:spPr>
          <a:xfrm>
            <a:off x="647088" y="3406937"/>
            <a:ext cx="4940022" cy="1458233"/>
          </a:xfrm>
          <a:prstGeom prst="rect">
            <a:avLst/>
          </a:prstGeom>
          <a:solidFill>
            <a:sysClr val="window" lastClr="FFFFFF"/>
          </a:solidFill>
          <a:ln w="12700" cap="flat" cmpd="sng" algn="ctr">
            <a:solidFill>
              <a:srgbClr val="005427"/>
            </a:solidFill>
            <a:prstDash val="solid"/>
            <a:miter lim="800000"/>
          </a:ln>
          <a:effectLst/>
        </p:spPr>
        <p:txBody>
          <a:bodyPr rtlCol="0" anchor="ctr"/>
          <a:lstStyle/>
          <a:p>
            <a:pPr algn="ctr" defTabSz="457200"/>
            <a:r>
              <a:rPr lang="en-GB" b="1" kern="0" dirty="0" smtClean="0">
                <a:solidFill>
                  <a:prstClr val="black"/>
                </a:solidFill>
                <a:latin typeface="Lato"/>
              </a:rPr>
              <a:t>Sub-work stream 2.1</a:t>
            </a:r>
            <a:r>
              <a:rPr lang="en-GB" kern="0" dirty="0" smtClean="0">
                <a:solidFill>
                  <a:prstClr val="black"/>
                </a:solidFill>
                <a:latin typeface="Lato"/>
              </a:rPr>
              <a:t>: </a:t>
            </a:r>
          </a:p>
          <a:p>
            <a:pPr algn="ctr" defTabSz="457200"/>
            <a:r>
              <a:rPr lang="en-GB" kern="0" dirty="0" smtClean="0">
                <a:solidFill>
                  <a:prstClr val="black"/>
                </a:solidFill>
                <a:latin typeface="Lato"/>
              </a:rPr>
              <a:t>Incarceration, Rehabilitation and Care (To Be)</a:t>
            </a:r>
          </a:p>
        </p:txBody>
      </p:sp>
      <p:sp>
        <p:nvSpPr>
          <p:cNvPr id="33" name="Rectangle: Rounded Corners 20">
            <a:extLst>
              <a:ext uri="{FF2B5EF4-FFF2-40B4-BE49-F238E27FC236}">
                <a16:creationId xmlns="" xmlns:a16="http://schemas.microsoft.com/office/drawing/2014/main" id="{5B6BACA5-86B3-48CC-852C-C18A3A36C190}"/>
              </a:ext>
            </a:extLst>
          </p:cNvPr>
          <p:cNvSpPr/>
          <p:nvPr/>
        </p:nvSpPr>
        <p:spPr>
          <a:xfrm>
            <a:off x="8567501" y="3406937"/>
            <a:ext cx="2205673" cy="632011"/>
          </a:xfrm>
          <a:prstGeom prst="roundRect">
            <a:avLst/>
          </a:prstGeom>
          <a:solidFill>
            <a:sysClr val="window" lastClr="FFFFFF"/>
          </a:solidFill>
          <a:ln w="12700" cap="flat" cmpd="sng" algn="ctr">
            <a:noFill/>
            <a:prstDash val="solid"/>
            <a:miter lim="800000"/>
          </a:ln>
          <a:effectLst/>
        </p:spPr>
        <p:txBody>
          <a:bodyPr rtlCol="0" anchor="ctr"/>
          <a:lstStyle/>
          <a:p>
            <a:pPr algn="ctr" defTabSz="457200"/>
            <a:r>
              <a:rPr lang="en-GB" b="1" kern="0" dirty="0" smtClean="0">
                <a:solidFill>
                  <a:prstClr val="black"/>
                </a:solidFill>
                <a:latin typeface="Lato"/>
              </a:rPr>
              <a:t>21 – 25 Sept 2020</a:t>
            </a:r>
          </a:p>
        </p:txBody>
      </p:sp>
      <p:sp>
        <p:nvSpPr>
          <p:cNvPr id="34" name="Rectangle: Rounded Corners 21">
            <a:extLst>
              <a:ext uri="{FF2B5EF4-FFF2-40B4-BE49-F238E27FC236}">
                <a16:creationId xmlns="" xmlns:a16="http://schemas.microsoft.com/office/drawing/2014/main" id="{98A6D436-0CD0-411C-A34B-E91F12E27F66}"/>
              </a:ext>
            </a:extLst>
          </p:cNvPr>
          <p:cNvSpPr/>
          <p:nvPr/>
        </p:nvSpPr>
        <p:spPr>
          <a:xfrm>
            <a:off x="8567501" y="4184868"/>
            <a:ext cx="2205673" cy="632011"/>
          </a:xfrm>
          <a:prstGeom prst="roundRect">
            <a:avLst/>
          </a:prstGeom>
          <a:solidFill>
            <a:sysClr val="window" lastClr="FFFFFF"/>
          </a:solidFill>
          <a:ln w="12700" cap="flat" cmpd="sng" algn="ctr">
            <a:noFill/>
            <a:prstDash val="solid"/>
            <a:miter lim="800000"/>
          </a:ln>
          <a:effectLst/>
        </p:spPr>
        <p:txBody>
          <a:bodyPr rtlCol="0" anchor="ctr"/>
          <a:lstStyle/>
          <a:p>
            <a:pPr algn="ctr" defTabSz="457200"/>
            <a:r>
              <a:rPr lang="en-GB" b="1" kern="0" dirty="0" smtClean="0">
                <a:solidFill>
                  <a:prstClr val="black"/>
                </a:solidFill>
                <a:latin typeface="Lato"/>
              </a:rPr>
              <a:t>14 – 18 Sept 2020</a:t>
            </a:r>
          </a:p>
        </p:txBody>
      </p:sp>
    </p:spTree>
    <p:extLst>
      <p:ext uri="{BB962C8B-B14F-4D97-AF65-F5344CB8AC3E}">
        <p14:creationId xmlns:p14="http://schemas.microsoft.com/office/powerpoint/2010/main" val="398620808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22" name="Elbow Connector 121"/>
          <p:cNvCxnSpPr/>
          <p:nvPr/>
        </p:nvCxnSpPr>
        <p:spPr>
          <a:xfrm rot="10800000" flipV="1">
            <a:off x="7162374" y="2869933"/>
            <a:ext cx="2310196" cy="389260"/>
          </a:xfrm>
          <a:prstGeom prst="bentConnector3">
            <a:avLst>
              <a:gd name="adj1" fmla="val -58"/>
            </a:avLst>
          </a:prstGeom>
          <a:noFill/>
          <a:ln w="6350" cap="flat" cmpd="sng" algn="ctr">
            <a:solidFill>
              <a:sysClr val="window" lastClr="FFFFFF"/>
            </a:solidFill>
            <a:prstDash val="solid"/>
            <a:miter lim="800000"/>
          </a:ln>
          <a:effectLst/>
        </p:spPr>
      </p:cxnSp>
      <p:sp>
        <p:nvSpPr>
          <p:cNvPr id="124" name="TextBox 123"/>
          <p:cNvSpPr txBox="1"/>
          <p:nvPr/>
        </p:nvSpPr>
        <p:spPr>
          <a:xfrm>
            <a:off x="5327061" y="1531236"/>
            <a:ext cx="1863824" cy="430887"/>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Sub Workstream 0 Leader (C GITO)</a:t>
            </a:r>
            <a:endParaRPr lang="en-US" sz="1400" dirty="0">
              <a:solidFill>
                <a:prstClr val="white"/>
              </a:solidFill>
              <a:latin typeface="Segoe UI Semilight" panose="020B0402040204020203" pitchFamily="34" charset="0"/>
              <a:cs typeface="Segoe UI Semilight" panose="020B0402040204020203" pitchFamily="34" charset="0"/>
            </a:endParaRPr>
          </a:p>
        </p:txBody>
      </p:sp>
      <p:cxnSp>
        <p:nvCxnSpPr>
          <p:cNvPr id="127" name="Straight Connector 126"/>
          <p:cNvCxnSpPr/>
          <p:nvPr/>
        </p:nvCxnSpPr>
        <p:spPr>
          <a:xfrm>
            <a:off x="5977684" y="2030241"/>
            <a:ext cx="7329" cy="2603663"/>
          </a:xfrm>
          <a:prstGeom prst="line">
            <a:avLst/>
          </a:prstGeom>
          <a:noFill/>
          <a:ln w="9525" cap="flat" cmpd="sng" algn="ctr">
            <a:solidFill>
              <a:sysClr val="window" lastClr="FFFFFF"/>
            </a:solidFill>
            <a:prstDash val="solid"/>
            <a:miter lim="800000"/>
          </a:ln>
          <a:effectLst/>
        </p:spPr>
      </p:cxnSp>
      <p:sp>
        <p:nvSpPr>
          <p:cNvPr id="157" name="TextBox 156">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
        <p:nvSpPr>
          <p:cNvPr id="158"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ZA" sz="2800" dirty="0">
                <a:solidFill>
                  <a:srgbClr val="000000"/>
                </a:solidFill>
                <a:latin typeface="Georgia"/>
              </a:rPr>
              <a:t>Deliverables </a:t>
            </a:r>
            <a:r>
              <a:rPr lang="en-ZA" sz="2800" dirty="0" smtClean="0">
                <a:solidFill>
                  <a:srgbClr val="000000"/>
                </a:solidFill>
                <a:latin typeface="Georgia"/>
              </a:rPr>
              <a:t>(Sub Work-Stream </a:t>
            </a:r>
            <a:r>
              <a:rPr lang="en-ZA" sz="2800" dirty="0">
                <a:solidFill>
                  <a:srgbClr val="000000"/>
                </a:solidFill>
                <a:latin typeface="Georgia"/>
              </a:rPr>
              <a:t>2.1</a:t>
            </a:r>
            <a:r>
              <a:rPr lang="en-ZA" sz="2800" dirty="0" smtClean="0">
                <a:solidFill>
                  <a:srgbClr val="000000"/>
                </a:solidFill>
                <a:latin typeface="Georgia"/>
              </a:rPr>
              <a:t>) </a:t>
            </a:r>
            <a:endParaRPr lang="en-ZA" sz="2800" dirty="0">
              <a:solidFill>
                <a:srgbClr val="000000"/>
              </a:solidFill>
              <a:latin typeface="Georgia"/>
            </a:endParaRPr>
          </a:p>
        </p:txBody>
      </p:sp>
      <p:cxnSp>
        <p:nvCxnSpPr>
          <p:cNvPr id="159" name="Elbow Connector 158"/>
          <p:cNvCxnSpPr/>
          <p:nvPr/>
        </p:nvCxnSpPr>
        <p:spPr>
          <a:xfrm>
            <a:off x="2466541" y="2787369"/>
            <a:ext cx="1886295" cy="544704"/>
          </a:xfrm>
          <a:prstGeom prst="bentConnector3">
            <a:avLst>
              <a:gd name="adj1" fmla="val 493"/>
            </a:avLst>
          </a:prstGeom>
          <a:noFill/>
          <a:ln w="6350" cap="flat" cmpd="sng" algn="ctr">
            <a:solidFill>
              <a:sysClr val="window" lastClr="FFFFFF"/>
            </a:solidFill>
            <a:prstDash val="solid"/>
            <a:miter lim="800000"/>
          </a:ln>
          <a:effectLst/>
        </p:spPr>
      </p:cxnSp>
      <p:graphicFrame>
        <p:nvGraphicFramePr>
          <p:cNvPr id="10" name="Table 9"/>
          <p:cNvGraphicFramePr>
            <a:graphicFrameLocks noGrp="1"/>
          </p:cNvGraphicFramePr>
          <p:nvPr>
            <p:extLst>
              <p:ext uri="{D42A27DB-BD31-4B8C-83A1-F6EECF244321}">
                <p14:modId xmlns:p14="http://schemas.microsoft.com/office/powerpoint/2010/main" val="2535255045"/>
              </p:ext>
            </p:extLst>
          </p:nvPr>
        </p:nvGraphicFramePr>
        <p:xfrm>
          <a:off x="194814" y="1197134"/>
          <a:ext cx="11692385" cy="5173828"/>
        </p:xfrm>
        <a:graphic>
          <a:graphicData uri="http://schemas.openxmlformats.org/drawingml/2006/table">
            <a:tbl>
              <a:tblPr firstRow="1" bandRow="1"/>
              <a:tblGrid>
                <a:gridCol w="2567841"/>
                <a:gridCol w="3881336"/>
                <a:gridCol w="2328668"/>
                <a:gridCol w="2914540"/>
              </a:tblGrid>
              <a:tr h="388468">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800" dirty="0" smtClean="0"/>
                        <a:t>Milestone</a:t>
                      </a:r>
                      <a:endParaRPr lang="en-ZA" sz="18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800" dirty="0" smtClean="0"/>
                        <a:t>Activities </a:t>
                      </a:r>
                      <a:endParaRPr lang="en-ZA" sz="18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800" dirty="0" smtClean="0"/>
                        <a:t>Progress to Date </a:t>
                      </a:r>
                      <a:endParaRPr lang="en-ZA" sz="18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800" dirty="0" smtClean="0"/>
                        <a:t>Comment (s)</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r>
              <a:tr h="2037988">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400" b="1" kern="1200" dirty="0" smtClean="0">
                          <a:solidFill>
                            <a:schemeClr val="dk1"/>
                          </a:solidFill>
                          <a:latin typeface="+mn-lt"/>
                          <a:ea typeface="+mn-ea"/>
                          <a:cs typeface="+mn-cs"/>
                        </a:rPr>
                        <a:t>Detailed Process Mapping: Incarceration</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331" rtl="0" eaLnBrk="1" latinLnBrk="0" hangingPunct="1">
                        <a:defRPr sz="1800" kern="1200">
                          <a:solidFill>
                            <a:schemeClr val="dk1"/>
                          </a:solidFill>
                          <a:latin typeface="Calibri"/>
                          <a:ea typeface=""/>
                          <a:cs typeface="Arial"/>
                        </a:defRPr>
                      </a:lvl1pPr>
                      <a:lvl2pPr marL="457165" algn="l" defTabSz="914331" rtl="0" eaLnBrk="1" latinLnBrk="0" hangingPunct="1">
                        <a:defRPr sz="1800" kern="1200">
                          <a:solidFill>
                            <a:schemeClr val="dk1"/>
                          </a:solidFill>
                          <a:latin typeface="Calibri"/>
                          <a:ea typeface=""/>
                          <a:cs typeface="Arial"/>
                        </a:defRPr>
                      </a:lvl2pPr>
                      <a:lvl3pPr marL="914331" algn="l" defTabSz="914331" rtl="0" eaLnBrk="1" latinLnBrk="0" hangingPunct="1">
                        <a:defRPr sz="1800" kern="1200">
                          <a:solidFill>
                            <a:schemeClr val="dk1"/>
                          </a:solidFill>
                          <a:latin typeface="Calibri"/>
                          <a:ea typeface=""/>
                          <a:cs typeface="Arial"/>
                        </a:defRPr>
                      </a:lvl3pPr>
                      <a:lvl4pPr marL="1371495" algn="l" defTabSz="914331" rtl="0" eaLnBrk="1" latinLnBrk="0" hangingPunct="1">
                        <a:defRPr sz="1800" kern="1200">
                          <a:solidFill>
                            <a:schemeClr val="dk1"/>
                          </a:solidFill>
                          <a:latin typeface="Calibri"/>
                          <a:ea typeface=""/>
                          <a:cs typeface="Arial"/>
                        </a:defRPr>
                      </a:lvl4pPr>
                      <a:lvl5pPr marL="1828660" algn="l" defTabSz="914331" rtl="0" eaLnBrk="1" latinLnBrk="0" hangingPunct="1">
                        <a:defRPr sz="1800" kern="1200">
                          <a:solidFill>
                            <a:schemeClr val="dk1"/>
                          </a:solidFill>
                          <a:latin typeface="Calibri"/>
                          <a:ea typeface=""/>
                          <a:cs typeface="Arial"/>
                        </a:defRPr>
                      </a:lvl5pPr>
                      <a:lvl6pPr marL="2285826" algn="l" defTabSz="914331" rtl="0" eaLnBrk="1" latinLnBrk="0" hangingPunct="1">
                        <a:defRPr sz="1800" kern="1200">
                          <a:solidFill>
                            <a:schemeClr val="dk1"/>
                          </a:solidFill>
                          <a:latin typeface="Calibri"/>
                          <a:ea typeface=""/>
                          <a:cs typeface="Arial"/>
                        </a:defRPr>
                      </a:lvl6pPr>
                      <a:lvl7pPr marL="2742990" algn="l" defTabSz="914331" rtl="0" eaLnBrk="1" latinLnBrk="0" hangingPunct="1">
                        <a:defRPr sz="1800" kern="1200">
                          <a:solidFill>
                            <a:schemeClr val="dk1"/>
                          </a:solidFill>
                          <a:latin typeface="Calibri"/>
                          <a:ea typeface=""/>
                          <a:cs typeface="Arial"/>
                        </a:defRPr>
                      </a:lvl7pPr>
                      <a:lvl8pPr marL="3200156" algn="l" defTabSz="914331" rtl="0" eaLnBrk="1" latinLnBrk="0" hangingPunct="1">
                        <a:defRPr sz="1800" kern="1200">
                          <a:solidFill>
                            <a:schemeClr val="dk1"/>
                          </a:solidFill>
                          <a:latin typeface="Calibri"/>
                          <a:ea typeface=""/>
                          <a:cs typeface="Arial"/>
                        </a:defRPr>
                      </a:lvl8pPr>
                      <a:lvl9pPr marL="3657321" algn="l" defTabSz="914331" rtl="0" eaLnBrk="1" latinLnBrk="0" hangingPunct="1">
                        <a:defRPr sz="1800" kern="1200">
                          <a:solidFill>
                            <a:schemeClr val="dk1"/>
                          </a:solidFill>
                          <a:latin typeface="Calibri"/>
                          <a:ea typeface=""/>
                          <a:cs typeface="Arial"/>
                        </a:defRPr>
                      </a:lvl9pPr>
                    </a:lstStyle>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Admission of inmate</a:t>
                      </a: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Risk profile/assessment</a:t>
                      </a: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Security Classification</a:t>
                      </a: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Allocation to housing unit</a:t>
                      </a: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Visitation</a:t>
                      </a: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Release</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400" kern="1200" dirty="0" smtClean="0">
                          <a:solidFill>
                            <a:schemeClr val="dk1"/>
                          </a:solidFill>
                          <a:latin typeface="+mn-lt"/>
                          <a:ea typeface="+mn-ea"/>
                          <a:cs typeface="+mn-cs"/>
                        </a:rPr>
                        <a:t>As-Is</a:t>
                      </a:r>
                      <a:r>
                        <a:rPr lang="en-ZA" sz="1400" kern="1200" baseline="0" dirty="0" smtClean="0">
                          <a:solidFill>
                            <a:schemeClr val="dk1"/>
                          </a:solidFill>
                          <a:latin typeface="+mn-lt"/>
                          <a:ea typeface="+mn-ea"/>
                          <a:cs typeface="+mn-cs"/>
                        </a:rPr>
                        <a:t> Processes mapped and analysed during February 2020</a:t>
                      </a:r>
                      <a:endParaRPr lang="en-ZA" sz="1400" kern="1200" dirty="0">
                        <a:solidFill>
                          <a:schemeClr val="dk1"/>
                        </a:solidFill>
                        <a:latin typeface="+mn-lt"/>
                        <a:ea typeface="+mn-ea"/>
                        <a:cs typeface="+mn-cs"/>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ZA" sz="1400" b="0" i="0" u="none" strike="noStrike" kern="1200" baseline="0" dirty="0" smtClean="0">
                          <a:solidFill>
                            <a:schemeClr val="tx1"/>
                          </a:solidFill>
                          <a:latin typeface="Arial" pitchFamily="34" charset="0"/>
                          <a:ea typeface="+mn-ea"/>
                          <a:cs typeface="Arial" pitchFamily="34" charset="0"/>
                        </a:rPr>
                        <a:t>Currently </a:t>
                      </a:r>
                      <a:r>
                        <a:rPr lang="en-ZA" sz="1400" b="0" i="0" u="none" strike="noStrike" kern="1200" baseline="0" dirty="0" smtClean="0">
                          <a:solidFill>
                            <a:schemeClr val="tx1"/>
                          </a:solidFill>
                          <a:latin typeface="Arial" pitchFamily="34" charset="0"/>
                          <a:ea typeface=""/>
                          <a:cs typeface="Arial" pitchFamily="34" charset="0"/>
                        </a:rPr>
                        <a:t>consulting and validating </a:t>
                      </a:r>
                      <a:r>
                        <a:rPr lang="en-ZA" sz="1400" b="0" i="0" u="none" strike="noStrike" kern="1200" baseline="0" dirty="0" smtClean="0">
                          <a:solidFill>
                            <a:schemeClr val="tx1"/>
                          </a:solidFill>
                          <a:latin typeface="Arial" pitchFamily="34" charset="0"/>
                          <a:ea typeface="+mn-ea"/>
                          <a:cs typeface="Arial" pitchFamily="34" charset="0"/>
                        </a:rPr>
                        <a:t> “To-Be” processes with process owners</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r>
              <a:tr h="1337429">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400" b="1" kern="1200" dirty="0" smtClean="0">
                          <a:solidFill>
                            <a:schemeClr val="dk1"/>
                          </a:solidFill>
                          <a:latin typeface="+mn-lt"/>
                          <a:ea typeface="+mn-ea"/>
                          <a:cs typeface="+mn-cs"/>
                        </a:rPr>
                        <a:t>Detailed Process Mapping: Care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c>
                  <a:txBody>
                    <a:bodyPr/>
                    <a:lstStyle>
                      <a:lvl1pPr marL="0" algn="l" defTabSz="914331" rtl="0" eaLnBrk="1" latinLnBrk="0" hangingPunct="1">
                        <a:defRPr sz="1800" kern="1200">
                          <a:solidFill>
                            <a:schemeClr val="dk1"/>
                          </a:solidFill>
                          <a:latin typeface="Calibri"/>
                          <a:ea typeface=""/>
                          <a:cs typeface="Arial"/>
                        </a:defRPr>
                      </a:lvl1pPr>
                      <a:lvl2pPr marL="457165" algn="l" defTabSz="914331" rtl="0" eaLnBrk="1" latinLnBrk="0" hangingPunct="1">
                        <a:defRPr sz="1800" kern="1200">
                          <a:solidFill>
                            <a:schemeClr val="dk1"/>
                          </a:solidFill>
                          <a:latin typeface="Calibri"/>
                          <a:ea typeface=""/>
                          <a:cs typeface="Arial"/>
                        </a:defRPr>
                      </a:lvl2pPr>
                      <a:lvl3pPr marL="914331" algn="l" defTabSz="914331" rtl="0" eaLnBrk="1" latinLnBrk="0" hangingPunct="1">
                        <a:defRPr sz="1800" kern="1200">
                          <a:solidFill>
                            <a:schemeClr val="dk1"/>
                          </a:solidFill>
                          <a:latin typeface="Calibri"/>
                          <a:ea typeface=""/>
                          <a:cs typeface="Arial"/>
                        </a:defRPr>
                      </a:lvl3pPr>
                      <a:lvl4pPr marL="1371495" algn="l" defTabSz="914331" rtl="0" eaLnBrk="1" latinLnBrk="0" hangingPunct="1">
                        <a:defRPr sz="1800" kern="1200">
                          <a:solidFill>
                            <a:schemeClr val="dk1"/>
                          </a:solidFill>
                          <a:latin typeface="Calibri"/>
                          <a:ea typeface=""/>
                          <a:cs typeface="Arial"/>
                        </a:defRPr>
                      </a:lvl4pPr>
                      <a:lvl5pPr marL="1828660" algn="l" defTabSz="914331" rtl="0" eaLnBrk="1" latinLnBrk="0" hangingPunct="1">
                        <a:defRPr sz="1800" kern="1200">
                          <a:solidFill>
                            <a:schemeClr val="dk1"/>
                          </a:solidFill>
                          <a:latin typeface="Calibri"/>
                          <a:ea typeface=""/>
                          <a:cs typeface="Arial"/>
                        </a:defRPr>
                      </a:lvl5pPr>
                      <a:lvl6pPr marL="2285826" algn="l" defTabSz="914331" rtl="0" eaLnBrk="1" latinLnBrk="0" hangingPunct="1">
                        <a:defRPr sz="1800" kern="1200">
                          <a:solidFill>
                            <a:schemeClr val="dk1"/>
                          </a:solidFill>
                          <a:latin typeface="Calibri"/>
                          <a:ea typeface=""/>
                          <a:cs typeface="Arial"/>
                        </a:defRPr>
                      </a:lvl6pPr>
                      <a:lvl7pPr marL="2742990" algn="l" defTabSz="914331" rtl="0" eaLnBrk="1" latinLnBrk="0" hangingPunct="1">
                        <a:defRPr sz="1800" kern="1200">
                          <a:solidFill>
                            <a:schemeClr val="dk1"/>
                          </a:solidFill>
                          <a:latin typeface="Calibri"/>
                          <a:ea typeface=""/>
                          <a:cs typeface="Arial"/>
                        </a:defRPr>
                      </a:lvl7pPr>
                      <a:lvl8pPr marL="3200156" algn="l" defTabSz="914331" rtl="0" eaLnBrk="1" latinLnBrk="0" hangingPunct="1">
                        <a:defRPr sz="1800" kern="1200">
                          <a:solidFill>
                            <a:schemeClr val="dk1"/>
                          </a:solidFill>
                          <a:latin typeface="Calibri"/>
                          <a:ea typeface=""/>
                          <a:cs typeface="Arial"/>
                        </a:defRPr>
                      </a:lvl8pPr>
                      <a:lvl9pPr marL="3657321" algn="l" defTabSz="914331" rtl="0" eaLnBrk="1" latinLnBrk="0" hangingPunct="1">
                        <a:defRPr sz="1800" kern="1200">
                          <a:solidFill>
                            <a:schemeClr val="dk1"/>
                          </a:solidFill>
                          <a:latin typeface="Calibri"/>
                          <a:ea typeface=""/>
                          <a:cs typeface="Arial"/>
                        </a:defRPr>
                      </a:lvl9pPr>
                    </a:lstStyle>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Medical screening</a:t>
                      </a: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Medical complaints</a:t>
                      </a: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Primary Health Care</a:t>
                      </a: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Nutrition Services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lvl="0" indent="0" algn="l" defTabSz="914331"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prstClr val="black"/>
                          </a:solidFill>
                          <a:effectLst/>
                          <a:uLnTx/>
                          <a:uFillTx/>
                          <a:latin typeface="Calibri" panose="020F0502020204030204"/>
                          <a:ea typeface="+mn-ea"/>
                          <a:cs typeface="+mn-cs"/>
                        </a:rPr>
                        <a:t>As-Is Processes mapped and analysed </a:t>
                      </a:r>
                      <a:r>
                        <a:rPr lang="en-ZA" sz="1400" kern="1200" baseline="0" dirty="0" smtClean="0">
                          <a:solidFill>
                            <a:schemeClr val="dk1"/>
                          </a:solidFill>
                          <a:latin typeface="Arial"/>
                          <a:ea typeface=""/>
                          <a:cs typeface="Arial"/>
                        </a:rPr>
                        <a:t>during </a:t>
                      </a:r>
                      <a:r>
                        <a:rPr kumimoji="0" lang="en-ZA" sz="1400" b="0" i="0" u="none" strike="noStrike" kern="1200" cap="none" spc="0" normalizeH="0" baseline="0" noProof="0" dirty="0" smtClean="0">
                          <a:ln>
                            <a:noFill/>
                          </a:ln>
                          <a:solidFill>
                            <a:prstClr val="black"/>
                          </a:solidFill>
                          <a:effectLst/>
                          <a:uLnTx/>
                          <a:uFillTx/>
                          <a:latin typeface="Calibri" panose="020F0502020204030204"/>
                          <a:ea typeface="+mn-ea"/>
                          <a:cs typeface="+mn-cs"/>
                        </a:rPr>
                        <a:t>February 2020</a:t>
                      </a:r>
                    </a:p>
                    <a:p>
                      <a:pPr marL="0" algn="l" defTabSz="914331" rtl="0" eaLnBrk="1" latinLnBrk="0" hangingPunct="1"/>
                      <a:endParaRPr lang="en-ZA" sz="1400" dirty="0"/>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ZA"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Currently </a:t>
                      </a:r>
                      <a:r>
                        <a:rPr lang="en-ZA" sz="1400" b="0" i="0" u="none" strike="noStrike" kern="1200" baseline="0" dirty="0" smtClean="0">
                          <a:solidFill>
                            <a:schemeClr val="tx1"/>
                          </a:solidFill>
                          <a:latin typeface="Arial" pitchFamily="34" charset="0"/>
                          <a:ea typeface=""/>
                          <a:cs typeface="Arial" pitchFamily="34" charset="0"/>
                        </a:rPr>
                        <a:t>consulting and validating  </a:t>
                      </a:r>
                      <a:r>
                        <a:rPr kumimoji="0" lang="en-ZA"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“To-Be” processes with process owners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r>
              <a:tr h="1245227">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lvl="0" indent="0" algn="l" defTabSz="914331" rtl="0" eaLnBrk="1" fontAlgn="auto" latinLnBrk="0" hangingPunct="1">
                        <a:lnSpc>
                          <a:spcPct val="100000"/>
                        </a:lnSpc>
                        <a:spcBef>
                          <a:spcPts val="0"/>
                        </a:spcBef>
                        <a:spcAft>
                          <a:spcPts val="0"/>
                        </a:spcAft>
                        <a:buClrTx/>
                        <a:buSzTx/>
                        <a:buFontTx/>
                        <a:buNone/>
                        <a:tabLst/>
                        <a:defRPr/>
                      </a:pPr>
                      <a:r>
                        <a:rPr lang="en-ZA" sz="1400" b="1" kern="1200" dirty="0" smtClean="0">
                          <a:solidFill>
                            <a:schemeClr val="dk1"/>
                          </a:solidFill>
                          <a:latin typeface="+mn-lt"/>
                          <a:ea typeface="+mn-ea"/>
                          <a:cs typeface="+mn-cs"/>
                        </a:rPr>
                        <a:t>Detailed Process Mapping: Rehabilitation</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331" rtl="0" eaLnBrk="1" latinLnBrk="0" hangingPunct="1">
                        <a:defRPr sz="1800" kern="1200">
                          <a:solidFill>
                            <a:schemeClr val="dk1"/>
                          </a:solidFill>
                          <a:latin typeface="Calibri"/>
                          <a:ea typeface=""/>
                          <a:cs typeface="Arial"/>
                        </a:defRPr>
                      </a:lvl1pPr>
                      <a:lvl2pPr marL="457165" algn="l" defTabSz="914331" rtl="0" eaLnBrk="1" latinLnBrk="0" hangingPunct="1">
                        <a:defRPr sz="1800" kern="1200">
                          <a:solidFill>
                            <a:schemeClr val="dk1"/>
                          </a:solidFill>
                          <a:latin typeface="Calibri"/>
                          <a:ea typeface=""/>
                          <a:cs typeface="Arial"/>
                        </a:defRPr>
                      </a:lvl2pPr>
                      <a:lvl3pPr marL="914331" algn="l" defTabSz="914331" rtl="0" eaLnBrk="1" latinLnBrk="0" hangingPunct="1">
                        <a:defRPr sz="1800" kern="1200">
                          <a:solidFill>
                            <a:schemeClr val="dk1"/>
                          </a:solidFill>
                          <a:latin typeface="Calibri"/>
                          <a:ea typeface=""/>
                          <a:cs typeface="Arial"/>
                        </a:defRPr>
                      </a:lvl3pPr>
                      <a:lvl4pPr marL="1371495" algn="l" defTabSz="914331" rtl="0" eaLnBrk="1" latinLnBrk="0" hangingPunct="1">
                        <a:defRPr sz="1800" kern="1200">
                          <a:solidFill>
                            <a:schemeClr val="dk1"/>
                          </a:solidFill>
                          <a:latin typeface="Calibri"/>
                          <a:ea typeface=""/>
                          <a:cs typeface="Arial"/>
                        </a:defRPr>
                      </a:lvl4pPr>
                      <a:lvl5pPr marL="1828660" algn="l" defTabSz="914331" rtl="0" eaLnBrk="1" latinLnBrk="0" hangingPunct="1">
                        <a:defRPr sz="1800" kern="1200">
                          <a:solidFill>
                            <a:schemeClr val="dk1"/>
                          </a:solidFill>
                          <a:latin typeface="Calibri"/>
                          <a:ea typeface=""/>
                          <a:cs typeface="Arial"/>
                        </a:defRPr>
                      </a:lvl5pPr>
                      <a:lvl6pPr marL="2285826" algn="l" defTabSz="914331" rtl="0" eaLnBrk="1" latinLnBrk="0" hangingPunct="1">
                        <a:defRPr sz="1800" kern="1200">
                          <a:solidFill>
                            <a:schemeClr val="dk1"/>
                          </a:solidFill>
                          <a:latin typeface="Calibri"/>
                          <a:ea typeface=""/>
                          <a:cs typeface="Arial"/>
                        </a:defRPr>
                      </a:lvl6pPr>
                      <a:lvl7pPr marL="2742990" algn="l" defTabSz="914331" rtl="0" eaLnBrk="1" latinLnBrk="0" hangingPunct="1">
                        <a:defRPr sz="1800" kern="1200">
                          <a:solidFill>
                            <a:schemeClr val="dk1"/>
                          </a:solidFill>
                          <a:latin typeface="Calibri"/>
                          <a:ea typeface=""/>
                          <a:cs typeface="Arial"/>
                        </a:defRPr>
                      </a:lvl7pPr>
                      <a:lvl8pPr marL="3200156" algn="l" defTabSz="914331" rtl="0" eaLnBrk="1" latinLnBrk="0" hangingPunct="1">
                        <a:defRPr sz="1800" kern="1200">
                          <a:solidFill>
                            <a:schemeClr val="dk1"/>
                          </a:solidFill>
                          <a:latin typeface="Calibri"/>
                          <a:ea typeface=""/>
                          <a:cs typeface="Arial"/>
                        </a:defRPr>
                      </a:lvl8pPr>
                      <a:lvl9pPr marL="3657321" algn="l" defTabSz="914331" rtl="0" eaLnBrk="1" latinLnBrk="0" hangingPunct="1">
                        <a:defRPr sz="1800" kern="1200">
                          <a:solidFill>
                            <a:schemeClr val="dk1"/>
                          </a:solidFill>
                          <a:latin typeface="Calibri"/>
                          <a:ea typeface=""/>
                          <a:cs typeface="Arial"/>
                        </a:defRPr>
                      </a:lvl9pPr>
                    </a:lstStyle>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GB" sz="1400" b="0" i="0" u="none" strike="noStrike" kern="1200" baseline="0" dirty="0" smtClean="0">
                          <a:solidFill>
                            <a:schemeClr val="tx1"/>
                          </a:solidFill>
                          <a:latin typeface="Arial" pitchFamily="34" charset="0"/>
                          <a:ea typeface="+mn-ea"/>
                          <a:cs typeface="Arial" pitchFamily="34" charset="0"/>
                        </a:rPr>
                        <a:t>Develop Correctional Sentence Plan</a:t>
                      </a: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ZA" sz="1400" b="0" i="0" u="none" strike="noStrike" kern="1200" baseline="0" dirty="0" smtClean="0">
                          <a:solidFill>
                            <a:schemeClr val="tx1"/>
                          </a:solidFill>
                          <a:latin typeface="Arial" pitchFamily="34" charset="0"/>
                          <a:ea typeface="+mn-ea"/>
                          <a:cs typeface="Arial" pitchFamily="34" charset="0"/>
                        </a:rPr>
                        <a:t>Implementation  and Review of </a:t>
                      </a:r>
                      <a:r>
                        <a:rPr lang="en-ZA" sz="1400" b="0" i="0" u="none" strike="noStrike" kern="1200" baseline="0" dirty="0" err="1" smtClean="0">
                          <a:solidFill>
                            <a:schemeClr val="tx1"/>
                          </a:solidFill>
                          <a:latin typeface="Arial" pitchFamily="34" charset="0"/>
                          <a:ea typeface="+mn-ea"/>
                          <a:cs typeface="Arial" pitchFamily="34" charset="0"/>
                        </a:rPr>
                        <a:t>CSP</a:t>
                      </a:r>
                      <a:endParaRPr lang="en-ZA" sz="1400" b="0" i="0" u="none" strike="noStrike" kern="1200" baseline="0" dirty="0" smtClean="0">
                        <a:solidFill>
                          <a:schemeClr val="tx1"/>
                        </a:solidFill>
                        <a:latin typeface="Arial" pitchFamily="34" charset="0"/>
                        <a:ea typeface="+mn-ea"/>
                        <a:cs typeface="Arial" pitchFamily="34" charset="0"/>
                      </a:endParaRPr>
                    </a:p>
                    <a:p>
                      <a:pPr marL="171450" marR="0" indent="-171450" algn="l" defTabSz="914400" rtl="0" eaLnBrk="1" fontAlgn="auto" latinLnBrk="0" hangingPunct="1">
                        <a:lnSpc>
                          <a:spcPct val="100000"/>
                        </a:lnSpc>
                        <a:spcBef>
                          <a:spcPts val="600"/>
                        </a:spcBef>
                        <a:spcAft>
                          <a:spcPts val="600"/>
                        </a:spcAft>
                        <a:buClrTx/>
                        <a:buSzTx/>
                        <a:buFont typeface="Arial" panose="020B0604020202020204" pitchFamily="34" charset="0"/>
                        <a:buChar char="•"/>
                        <a:tabLst/>
                        <a:defRPr/>
                      </a:pPr>
                      <a:r>
                        <a:rPr lang="en-ZA" sz="1400" b="0" i="0" u="none" strike="noStrike" kern="1200" baseline="0" dirty="0" smtClean="0">
                          <a:solidFill>
                            <a:schemeClr val="tx1"/>
                          </a:solidFill>
                          <a:latin typeface="Arial" pitchFamily="34" charset="0"/>
                          <a:ea typeface="+mn-ea"/>
                          <a:cs typeface="Arial" pitchFamily="34" charset="0"/>
                        </a:rPr>
                        <a:t>Mapping of  Correctional and Rehabilitation Programmes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400" kern="1200" dirty="0" smtClean="0">
                          <a:solidFill>
                            <a:schemeClr val="dk1"/>
                          </a:solidFill>
                          <a:latin typeface="+mn-lt"/>
                          <a:ea typeface="+mn-ea"/>
                          <a:cs typeface="+mn-cs"/>
                        </a:rPr>
                        <a:t>As-Is Processes mapped and analysed </a:t>
                      </a:r>
                      <a:r>
                        <a:rPr lang="en-ZA" sz="1400" kern="1200" baseline="0" dirty="0" smtClean="0">
                          <a:solidFill>
                            <a:schemeClr val="dk1"/>
                          </a:solidFill>
                          <a:latin typeface="Arial"/>
                          <a:ea typeface=""/>
                          <a:cs typeface="Arial"/>
                        </a:rPr>
                        <a:t>during </a:t>
                      </a:r>
                      <a:r>
                        <a:rPr lang="en-ZA" sz="1400" kern="1200" dirty="0" smtClean="0">
                          <a:solidFill>
                            <a:schemeClr val="dk1"/>
                          </a:solidFill>
                          <a:latin typeface="+mn-lt"/>
                          <a:ea typeface="+mn-ea"/>
                          <a:cs typeface="+mn-cs"/>
                        </a:rPr>
                        <a:t>February 2020</a:t>
                      </a:r>
                    </a:p>
                    <a:p>
                      <a:pPr marL="0" algn="l" defTabSz="914331" rtl="0" eaLnBrk="1" latinLnBrk="0" hangingPunct="1"/>
                      <a:endParaRPr lang="en-ZA" sz="1400" kern="1200" dirty="0">
                        <a:solidFill>
                          <a:schemeClr val="dk1"/>
                        </a:solidFill>
                        <a:latin typeface="+mn-lt"/>
                        <a:ea typeface="+mn-ea"/>
                        <a:cs typeface="+mn-cs"/>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ZA"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Currently </a:t>
                      </a:r>
                      <a:r>
                        <a:rPr lang="en-ZA" sz="1400" b="0" i="0" u="none" strike="noStrike" kern="1200" baseline="0" dirty="0" smtClean="0">
                          <a:solidFill>
                            <a:schemeClr val="tx1"/>
                          </a:solidFill>
                          <a:latin typeface="Arial" pitchFamily="34" charset="0"/>
                          <a:ea typeface=""/>
                          <a:cs typeface="Arial" pitchFamily="34" charset="0"/>
                        </a:rPr>
                        <a:t>consulting and validating </a:t>
                      </a:r>
                      <a:r>
                        <a:rPr kumimoji="0" lang="en-ZA"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“To-Be” processes with process owners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11032399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376361-EF4C-4C8E-A820-DCC1F8FA85C2}"/>
              </a:ext>
            </a:extLst>
          </p:cNvPr>
          <p:cNvSpPr>
            <a:spLocks noGrp="1"/>
          </p:cNvSpPr>
          <p:nvPr>
            <p:ph type="title" idx="4294967295"/>
          </p:nvPr>
        </p:nvSpPr>
        <p:spPr>
          <a:xfrm>
            <a:off x="0" y="44450"/>
            <a:ext cx="12192000" cy="1014413"/>
          </a:xfrm>
        </p:spPr>
        <p:txBody>
          <a:bodyPr anchor="t">
            <a:noAutofit/>
          </a:bodyPr>
          <a:lstStyle/>
          <a:p>
            <a:r>
              <a:rPr lang="en-GB" sz="2400" b="1" dirty="0">
                <a:latin typeface="Georgia" panose="02040502050405020303" pitchFamily="18" charset="0"/>
              </a:rPr>
              <a:t>Process gaps in Incarceration are linked to ICT gaps, sharing of human resources and coordination with external stakeholders</a:t>
            </a:r>
          </a:p>
        </p:txBody>
      </p:sp>
      <p:grpSp>
        <p:nvGrpSpPr>
          <p:cNvPr id="7" name="Group 6">
            <a:extLst>
              <a:ext uri="{FF2B5EF4-FFF2-40B4-BE49-F238E27FC236}">
                <a16:creationId xmlns="" xmlns:a16="http://schemas.microsoft.com/office/drawing/2014/main" id="{698F1413-8AF0-4834-83AB-D1433CE2CA90}"/>
              </a:ext>
            </a:extLst>
          </p:cNvPr>
          <p:cNvGrpSpPr/>
          <p:nvPr/>
        </p:nvGrpSpPr>
        <p:grpSpPr>
          <a:xfrm>
            <a:off x="376133" y="1189852"/>
            <a:ext cx="11336441" cy="4796420"/>
            <a:chOff x="74507" y="1189852"/>
            <a:chExt cx="11336441" cy="4796420"/>
          </a:xfrm>
        </p:grpSpPr>
        <p:sp>
          <p:nvSpPr>
            <p:cNvPr id="3" name="Rectangle 2">
              <a:extLst>
                <a:ext uri="{FF2B5EF4-FFF2-40B4-BE49-F238E27FC236}">
                  <a16:creationId xmlns="" xmlns:a16="http://schemas.microsoft.com/office/drawing/2014/main" id="{0DCE9512-B4EE-4784-A76B-DE148FA8C1D2}"/>
                </a:ext>
              </a:extLst>
            </p:cNvPr>
            <p:cNvSpPr/>
            <p:nvPr/>
          </p:nvSpPr>
          <p:spPr>
            <a:xfrm>
              <a:off x="177800" y="1396149"/>
              <a:ext cx="11233148" cy="4590123"/>
            </a:xfrm>
            <a:prstGeom prst="rect">
              <a:avLst/>
            </a:prstGeom>
            <a:ln w="285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GB">
                <a:solidFill>
                  <a:prstClr val="black"/>
                </a:solidFill>
              </a:endParaRPr>
            </a:p>
          </p:txBody>
        </p:sp>
        <p:sp>
          <p:nvSpPr>
            <p:cNvPr id="5" name="Rectangle 4">
              <a:extLst>
                <a:ext uri="{FF2B5EF4-FFF2-40B4-BE49-F238E27FC236}">
                  <a16:creationId xmlns="" xmlns:a16="http://schemas.microsoft.com/office/drawing/2014/main" id="{29CDC84A-F608-47FA-8722-C3893BCD7008}"/>
                </a:ext>
              </a:extLst>
            </p:cNvPr>
            <p:cNvSpPr/>
            <p:nvPr/>
          </p:nvSpPr>
          <p:spPr>
            <a:xfrm>
              <a:off x="2192378" y="1651286"/>
              <a:ext cx="4368082" cy="4238605"/>
            </a:xfrm>
            <a:prstGeom prst="rect">
              <a:avLst/>
            </a:prstGeom>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6" name="Rectangle: Rounded Corners 5">
              <a:extLst>
                <a:ext uri="{FF2B5EF4-FFF2-40B4-BE49-F238E27FC236}">
                  <a16:creationId xmlns="" xmlns:a16="http://schemas.microsoft.com/office/drawing/2014/main" id="{0BA6AF44-0FB8-4EEA-917E-F07987558510}"/>
                </a:ext>
              </a:extLst>
            </p:cNvPr>
            <p:cNvSpPr/>
            <p:nvPr/>
          </p:nvSpPr>
          <p:spPr>
            <a:xfrm>
              <a:off x="311864" y="1189852"/>
              <a:ext cx="1387494" cy="425637"/>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Management Area</a:t>
              </a:r>
            </a:p>
          </p:txBody>
        </p:sp>
        <p:sp>
          <p:nvSpPr>
            <p:cNvPr id="9" name="Rectangle: Rounded Corners 8">
              <a:extLst>
                <a:ext uri="{FF2B5EF4-FFF2-40B4-BE49-F238E27FC236}">
                  <a16:creationId xmlns="" xmlns:a16="http://schemas.microsoft.com/office/drawing/2014/main" id="{BFE4AE92-7369-4B59-9E07-1227C5BFFBCA}"/>
                </a:ext>
              </a:extLst>
            </p:cNvPr>
            <p:cNvSpPr/>
            <p:nvPr/>
          </p:nvSpPr>
          <p:spPr>
            <a:xfrm>
              <a:off x="2402435" y="1477190"/>
              <a:ext cx="1387494" cy="4256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Correctional Centre</a:t>
              </a:r>
            </a:p>
          </p:txBody>
        </p:sp>
        <p:sp>
          <p:nvSpPr>
            <p:cNvPr id="15" name="Arrow: Pentagon 14">
              <a:extLst>
                <a:ext uri="{FF2B5EF4-FFF2-40B4-BE49-F238E27FC236}">
                  <a16:creationId xmlns="" xmlns:a16="http://schemas.microsoft.com/office/drawing/2014/main" id="{6672B3EE-AB6A-4A9C-8D16-429715BE8732}"/>
                </a:ext>
              </a:extLst>
            </p:cNvPr>
            <p:cNvSpPr/>
            <p:nvPr/>
          </p:nvSpPr>
          <p:spPr>
            <a:xfrm>
              <a:off x="6269207" y="3618076"/>
              <a:ext cx="1487473" cy="274372"/>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External Escorting</a:t>
              </a:r>
            </a:p>
          </p:txBody>
        </p:sp>
        <p:sp>
          <p:nvSpPr>
            <p:cNvPr id="18" name="Arrow: Pentagon 17">
              <a:extLst>
                <a:ext uri="{FF2B5EF4-FFF2-40B4-BE49-F238E27FC236}">
                  <a16:creationId xmlns="" xmlns:a16="http://schemas.microsoft.com/office/drawing/2014/main" id="{9CE93914-84BD-4F72-874C-5D21518237B4}"/>
                </a:ext>
              </a:extLst>
            </p:cNvPr>
            <p:cNvSpPr/>
            <p:nvPr/>
          </p:nvSpPr>
          <p:spPr>
            <a:xfrm>
              <a:off x="5845924" y="1984739"/>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sp>
          <p:nvSpPr>
            <p:cNvPr id="20" name="Arrow: Pentagon 19">
              <a:extLst>
                <a:ext uri="{FF2B5EF4-FFF2-40B4-BE49-F238E27FC236}">
                  <a16:creationId xmlns="" xmlns:a16="http://schemas.microsoft.com/office/drawing/2014/main" id="{22A7F40D-EFFD-4EC3-99C8-5D31C4A54CB9}"/>
                </a:ext>
              </a:extLst>
            </p:cNvPr>
            <p:cNvSpPr/>
            <p:nvPr/>
          </p:nvSpPr>
          <p:spPr>
            <a:xfrm>
              <a:off x="3162328" y="1969340"/>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Assessment &amp; Sentence Planning</a:t>
              </a:r>
            </a:p>
          </p:txBody>
        </p:sp>
        <p:sp>
          <p:nvSpPr>
            <p:cNvPr id="22" name="Arrow: Pentagon 21">
              <a:extLst>
                <a:ext uri="{FF2B5EF4-FFF2-40B4-BE49-F238E27FC236}">
                  <a16:creationId xmlns="" xmlns:a16="http://schemas.microsoft.com/office/drawing/2014/main" id="{D97A2FD8-11C2-4646-B1CE-EDA1BB4A0179}"/>
                </a:ext>
              </a:extLst>
            </p:cNvPr>
            <p:cNvSpPr/>
            <p:nvPr/>
          </p:nvSpPr>
          <p:spPr>
            <a:xfrm>
              <a:off x="1664453" y="1969341"/>
              <a:ext cx="1314416"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23" name="Arrow: Pentagon 22">
              <a:extLst>
                <a:ext uri="{FF2B5EF4-FFF2-40B4-BE49-F238E27FC236}">
                  <a16:creationId xmlns="" xmlns:a16="http://schemas.microsoft.com/office/drawing/2014/main" id="{B3666F85-F36B-42CE-A35D-2E78C810CAF2}"/>
                </a:ext>
              </a:extLst>
            </p:cNvPr>
            <p:cNvSpPr/>
            <p:nvPr/>
          </p:nvSpPr>
          <p:spPr>
            <a:xfrm>
              <a:off x="4224676" y="294973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Correctional Programmes</a:t>
              </a:r>
            </a:p>
          </p:txBody>
        </p:sp>
        <p:sp>
          <p:nvSpPr>
            <p:cNvPr id="24" name="Arrow: Pentagon 23">
              <a:extLst>
                <a:ext uri="{FF2B5EF4-FFF2-40B4-BE49-F238E27FC236}">
                  <a16:creationId xmlns="" xmlns:a16="http://schemas.microsoft.com/office/drawing/2014/main" id="{BD824968-6AEE-4484-873C-DE015449B1D4}"/>
                </a:ext>
              </a:extLst>
            </p:cNvPr>
            <p:cNvSpPr/>
            <p:nvPr/>
          </p:nvSpPr>
          <p:spPr>
            <a:xfrm>
              <a:off x="2262300" y="3267004"/>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Psychological Services</a:t>
              </a:r>
            </a:p>
          </p:txBody>
        </p:sp>
        <p:sp>
          <p:nvSpPr>
            <p:cNvPr id="25" name="Arrow: Pentagon 24">
              <a:extLst>
                <a:ext uri="{FF2B5EF4-FFF2-40B4-BE49-F238E27FC236}">
                  <a16:creationId xmlns="" xmlns:a16="http://schemas.microsoft.com/office/drawing/2014/main" id="{D644E281-7E6B-41AD-9D2F-DACA4D298EDA}"/>
                </a:ext>
              </a:extLst>
            </p:cNvPr>
            <p:cNvSpPr/>
            <p:nvPr/>
          </p:nvSpPr>
          <p:spPr>
            <a:xfrm>
              <a:off x="2271417" y="358566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Work</a:t>
              </a:r>
            </a:p>
          </p:txBody>
        </p:sp>
        <p:sp>
          <p:nvSpPr>
            <p:cNvPr id="26" name="Arrow: Pentagon 25">
              <a:extLst>
                <a:ext uri="{FF2B5EF4-FFF2-40B4-BE49-F238E27FC236}">
                  <a16:creationId xmlns="" xmlns:a16="http://schemas.microsoft.com/office/drawing/2014/main" id="{3B9C0CE5-6172-4D0E-BDF0-0BD050576FDD}"/>
                </a:ext>
              </a:extLst>
            </p:cNvPr>
            <p:cNvSpPr/>
            <p:nvPr/>
          </p:nvSpPr>
          <p:spPr>
            <a:xfrm>
              <a:off x="4224675" y="3585660"/>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Spiritual Care</a:t>
              </a:r>
            </a:p>
          </p:txBody>
        </p:sp>
        <p:sp>
          <p:nvSpPr>
            <p:cNvPr id="27" name="Arrow: Pentagon 26">
              <a:extLst>
                <a:ext uri="{FF2B5EF4-FFF2-40B4-BE49-F238E27FC236}">
                  <a16:creationId xmlns="" xmlns:a16="http://schemas.microsoft.com/office/drawing/2014/main" id="{73ED30BB-C54F-4E13-9CF5-1CE19110CC54}"/>
                </a:ext>
              </a:extLst>
            </p:cNvPr>
            <p:cNvSpPr/>
            <p:nvPr/>
          </p:nvSpPr>
          <p:spPr>
            <a:xfrm>
              <a:off x="6269208" y="3273806"/>
              <a:ext cx="1487472" cy="28302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Work Teams (Span)</a:t>
              </a:r>
            </a:p>
          </p:txBody>
        </p:sp>
        <p:sp>
          <p:nvSpPr>
            <p:cNvPr id="29" name="Arrow: Pentagon 28">
              <a:extLst>
                <a:ext uri="{FF2B5EF4-FFF2-40B4-BE49-F238E27FC236}">
                  <a16:creationId xmlns="" xmlns:a16="http://schemas.microsoft.com/office/drawing/2014/main" id="{8775FB1D-08CB-41E0-AFED-ACB1EFAB504D}"/>
                </a:ext>
              </a:extLst>
            </p:cNvPr>
            <p:cNvSpPr/>
            <p:nvPr/>
          </p:nvSpPr>
          <p:spPr>
            <a:xfrm>
              <a:off x="2271417" y="5237303"/>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Internal  Escorting</a:t>
              </a:r>
            </a:p>
          </p:txBody>
        </p:sp>
        <p:sp>
          <p:nvSpPr>
            <p:cNvPr id="30" name="Arrow: Pentagon 29">
              <a:extLst>
                <a:ext uri="{FF2B5EF4-FFF2-40B4-BE49-F238E27FC236}">
                  <a16:creationId xmlns="" xmlns:a16="http://schemas.microsoft.com/office/drawing/2014/main" id="{71ECFC97-8CF7-4E04-8439-62E8BE1200C5}"/>
                </a:ext>
              </a:extLst>
            </p:cNvPr>
            <p:cNvSpPr/>
            <p:nvPr/>
          </p:nvSpPr>
          <p:spPr>
            <a:xfrm>
              <a:off x="2271417" y="5564100"/>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Movement Control</a:t>
              </a:r>
            </a:p>
          </p:txBody>
        </p:sp>
        <p:sp>
          <p:nvSpPr>
            <p:cNvPr id="32" name="Arrow: Pentagon 31">
              <a:extLst>
                <a:ext uri="{FF2B5EF4-FFF2-40B4-BE49-F238E27FC236}">
                  <a16:creationId xmlns="" xmlns:a16="http://schemas.microsoft.com/office/drawing/2014/main" id="{80A58B20-1D94-48F7-A610-4418FDFAA0E7}"/>
                </a:ext>
              </a:extLst>
            </p:cNvPr>
            <p:cNvSpPr/>
            <p:nvPr/>
          </p:nvSpPr>
          <p:spPr>
            <a:xfrm>
              <a:off x="3162328" y="2296137"/>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Case Review</a:t>
              </a:r>
            </a:p>
          </p:txBody>
        </p:sp>
        <p:sp>
          <p:nvSpPr>
            <p:cNvPr id="34" name="Rectangle 33">
              <a:extLst>
                <a:ext uri="{FF2B5EF4-FFF2-40B4-BE49-F238E27FC236}">
                  <a16:creationId xmlns="" xmlns:a16="http://schemas.microsoft.com/office/drawing/2014/main" id="{CDAEE9FC-84ED-4346-AD4A-6D7E1B42A63D}"/>
                </a:ext>
              </a:extLst>
            </p:cNvPr>
            <p:cNvSpPr/>
            <p:nvPr/>
          </p:nvSpPr>
          <p:spPr>
            <a:xfrm>
              <a:off x="8443923" y="1666024"/>
              <a:ext cx="2841688" cy="2189439"/>
            </a:xfrm>
            <a:prstGeom prst="rect">
              <a:avLst/>
            </a:prstGeom>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3" name="Rectangle 32">
              <a:extLst>
                <a:ext uri="{FF2B5EF4-FFF2-40B4-BE49-F238E27FC236}">
                  <a16:creationId xmlns="" xmlns:a16="http://schemas.microsoft.com/office/drawing/2014/main" id="{A610ED03-19B6-4FF9-8EEF-AA1A6B166B2D}"/>
                </a:ext>
              </a:extLst>
            </p:cNvPr>
            <p:cNvSpPr/>
            <p:nvPr/>
          </p:nvSpPr>
          <p:spPr>
            <a:xfrm>
              <a:off x="6332320" y="2335538"/>
              <a:ext cx="2266514" cy="592645"/>
            </a:xfrm>
            <a:prstGeom prst="rect">
              <a:avLst/>
            </a:prstGeom>
            <a:ln w="28575">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1" name="Arrow: Pentagon 30">
              <a:extLst>
                <a:ext uri="{FF2B5EF4-FFF2-40B4-BE49-F238E27FC236}">
                  <a16:creationId xmlns="" xmlns:a16="http://schemas.microsoft.com/office/drawing/2014/main" id="{1BEAD87B-BD64-4235-ACF0-35DC8306BE34}"/>
                </a:ext>
              </a:extLst>
            </p:cNvPr>
            <p:cNvSpPr/>
            <p:nvPr/>
          </p:nvSpPr>
          <p:spPr>
            <a:xfrm>
              <a:off x="3162328" y="2622934"/>
              <a:ext cx="3748972"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CMC Treatment &amp; CMC Profiling</a:t>
              </a:r>
            </a:p>
          </p:txBody>
        </p:sp>
        <p:sp>
          <p:nvSpPr>
            <p:cNvPr id="35" name="Rectangle: Rounded Corners 34">
              <a:extLst>
                <a:ext uri="{FF2B5EF4-FFF2-40B4-BE49-F238E27FC236}">
                  <a16:creationId xmlns="" xmlns:a16="http://schemas.microsoft.com/office/drawing/2014/main" id="{4E601B0F-7233-498B-AFD8-0B7D13180321}"/>
                </a:ext>
              </a:extLst>
            </p:cNvPr>
            <p:cNvSpPr/>
            <p:nvPr/>
          </p:nvSpPr>
          <p:spPr>
            <a:xfrm>
              <a:off x="6911300" y="2158276"/>
              <a:ext cx="1193682" cy="42563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Parole Board</a:t>
              </a:r>
            </a:p>
          </p:txBody>
        </p:sp>
        <p:sp>
          <p:nvSpPr>
            <p:cNvPr id="36" name="Arrow: Pentagon 35">
              <a:extLst>
                <a:ext uri="{FF2B5EF4-FFF2-40B4-BE49-F238E27FC236}">
                  <a16:creationId xmlns="" xmlns:a16="http://schemas.microsoft.com/office/drawing/2014/main" id="{FB83DE94-34C2-433C-99A7-B863593B0D24}"/>
                </a:ext>
              </a:extLst>
            </p:cNvPr>
            <p:cNvSpPr/>
            <p:nvPr/>
          </p:nvSpPr>
          <p:spPr>
            <a:xfrm>
              <a:off x="91439" y="1969340"/>
              <a:ext cx="1440182"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Access Gate Control</a:t>
              </a:r>
            </a:p>
          </p:txBody>
        </p:sp>
        <p:sp>
          <p:nvSpPr>
            <p:cNvPr id="37" name="Arrow: Pentagon 36">
              <a:extLst>
                <a:ext uri="{FF2B5EF4-FFF2-40B4-BE49-F238E27FC236}">
                  <a16:creationId xmlns="" xmlns:a16="http://schemas.microsoft.com/office/drawing/2014/main" id="{8CBE7EF2-E692-4510-9114-102EDD0C0A9F}"/>
                </a:ext>
              </a:extLst>
            </p:cNvPr>
            <p:cNvSpPr/>
            <p:nvPr/>
          </p:nvSpPr>
          <p:spPr>
            <a:xfrm>
              <a:off x="266808" y="2313610"/>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Watchtowers</a:t>
              </a:r>
            </a:p>
          </p:txBody>
        </p:sp>
        <p:sp>
          <p:nvSpPr>
            <p:cNvPr id="39" name="Arrow: Pentagon 38">
              <a:extLst>
                <a:ext uri="{FF2B5EF4-FFF2-40B4-BE49-F238E27FC236}">
                  <a16:creationId xmlns="" xmlns:a16="http://schemas.microsoft.com/office/drawing/2014/main" id="{CF486134-AC80-4AD3-8FE1-E2C4417BC793}"/>
                </a:ext>
              </a:extLst>
            </p:cNvPr>
            <p:cNvSpPr/>
            <p:nvPr/>
          </p:nvSpPr>
          <p:spPr>
            <a:xfrm>
              <a:off x="4224676" y="3276527"/>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Skills Development</a:t>
              </a:r>
            </a:p>
          </p:txBody>
        </p:sp>
        <p:sp>
          <p:nvSpPr>
            <p:cNvPr id="40" name="Arrow: Pentagon 39">
              <a:extLst>
                <a:ext uri="{FF2B5EF4-FFF2-40B4-BE49-F238E27FC236}">
                  <a16:creationId xmlns="" xmlns:a16="http://schemas.microsoft.com/office/drawing/2014/main" id="{4732FE83-D19A-4AE1-B36B-346C745E1311}"/>
                </a:ext>
              </a:extLst>
            </p:cNvPr>
            <p:cNvSpPr/>
            <p:nvPr/>
          </p:nvSpPr>
          <p:spPr>
            <a:xfrm>
              <a:off x="8150406" y="2620215"/>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41" name="Arrow: Pentagon 40">
              <a:extLst>
                <a:ext uri="{FF2B5EF4-FFF2-40B4-BE49-F238E27FC236}">
                  <a16:creationId xmlns="" xmlns:a16="http://schemas.microsoft.com/office/drawing/2014/main" id="{53C48EFF-67FB-4B04-B6C9-25680A630D82}"/>
                </a:ext>
              </a:extLst>
            </p:cNvPr>
            <p:cNvSpPr/>
            <p:nvPr/>
          </p:nvSpPr>
          <p:spPr>
            <a:xfrm>
              <a:off x="7019755" y="2620214"/>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Pre - Assessment</a:t>
              </a:r>
            </a:p>
          </p:txBody>
        </p:sp>
        <p:sp>
          <p:nvSpPr>
            <p:cNvPr id="42" name="Arrow: Pentagon 41">
              <a:extLst>
                <a:ext uri="{FF2B5EF4-FFF2-40B4-BE49-F238E27FC236}">
                  <a16:creationId xmlns="" xmlns:a16="http://schemas.microsoft.com/office/drawing/2014/main" id="{4B0910BF-B5C0-4FF7-A1FD-F6A0F7C459A1}"/>
                </a:ext>
              </a:extLst>
            </p:cNvPr>
            <p:cNvSpPr/>
            <p:nvPr/>
          </p:nvSpPr>
          <p:spPr>
            <a:xfrm>
              <a:off x="2262300" y="2941268"/>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Formal Education</a:t>
              </a:r>
            </a:p>
          </p:txBody>
        </p:sp>
        <p:sp>
          <p:nvSpPr>
            <p:cNvPr id="44" name="Arrow: Pentagon 43">
              <a:extLst>
                <a:ext uri="{FF2B5EF4-FFF2-40B4-BE49-F238E27FC236}">
                  <a16:creationId xmlns="" xmlns:a16="http://schemas.microsoft.com/office/drawing/2014/main" id="{3DE8405E-E6AC-42AD-A356-BAB9C72E9FA9}"/>
                </a:ext>
              </a:extLst>
            </p:cNvPr>
            <p:cNvSpPr/>
            <p:nvPr/>
          </p:nvSpPr>
          <p:spPr>
            <a:xfrm>
              <a:off x="4211366" y="3898622"/>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Sports &amp; Recreation</a:t>
              </a:r>
            </a:p>
          </p:txBody>
        </p:sp>
        <p:sp>
          <p:nvSpPr>
            <p:cNvPr id="45" name="Rectangle: Rounded Corners 44">
              <a:extLst>
                <a:ext uri="{FF2B5EF4-FFF2-40B4-BE49-F238E27FC236}">
                  <a16:creationId xmlns="" xmlns:a16="http://schemas.microsoft.com/office/drawing/2014/main" id="{1F15B0F1-8D62-4545-8EA3-F28FCE1AA435}"/>
                </a:ext>
              </a:extLst>
            </p:cNvPr>
            <p:cNvSpPr/>
            <p:nvPr/>
          </p:nvSpPr>
          <p:spPr>
            <a:xfrm>
              <a:off x="8598834" y="1477190"/>
              <a:ext cx="1387494" cy="4256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Community Corrections</a:t>
              </a:r>
            </a:p>
          </p:txBody>
        </p:sp>
        <p:sp>
          <p:nvSpPr>
            <p:cNvPr id="47" name="Arrow: Pentagon 46">
              <a:extLst>
                <a:ext uri="{FF2B5EF4-FFF2-40B4-BE49-F238E27FC236}">
                  <a16:creationId xmlns="" xmlns:a16="http://schemas.microsoft.com/office/drawing/2014/main" id="{6AA38E8A-C0A8-41A1-B40C-653500A3AAC0}"/>
                </a:ext>
              </a:extLst>
            </p:cNvPr>
            <p:cNvSpPr/>
            <p:nvPr/>
          </p:nvSpPr>
          <p:spPr>
            <a:xfrm>
              <a:off x="3162328" y="4246415"/>
              <a:ext cx="293656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Consultation</a:t>
              </a:r>
            </a:p>
          </p:txBody>
        </p:sp>
        <p:sp>
          <p:nvSpPr>
            <p:cNvPr id="48" name="Arrow: Pentagon 47">
              <a:extLst>
                <a:ext uri="{FF2B5EF4-FFF2-40B4-BE49-F238E27FC236}">
                  <a16:creationId xmlns="" xmlns:a16="http://schemas.microsoft.com/office/drawing/2014/main" id="{013FF972-64E4-4E1A-B9E1-3FA1ECD143ED}"/>
                </a:ext>
              </a:extLst>
            </p:cNvPr>
            <p:cNvSpPr/>
            <p:nvPr/>
          </p:nvSpPr>
          <p:spPr>
            <a:xfrm>
              <a:off x="6269207" y="4243973"/>
              <a:ext cx="148747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Hispanicisation</a:t>
              </a:r>
            </a:p>
          </p:txBody>
        </p:sp>
        <p:sp>
          <p:nvSpPr>
            <p:cNvPr id="50" name="Arrow: Pentagon 49">
              <a:extLst>
                <a:ext uri="{FF2B5EF4-FFF2-40B4-BE49-F238E27FC236}">
                  <a16:creationId xmlns="" xmlns:a16="http://schemas.microsoft.com/office/drawing/2014/main" id="{0F10E995-9876-4937-AFA7-17AB29E6C8ED}"/>
                </a:ext>
              </a:extLst>
            </p:cNvPr>
            <p:cNvSpPr/>
            <p:nvPr/>
          </p:nvSpPr>
          <p:spPr>
            <a:xfrm>
              <a:off x="1664453" y="4583612"/>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Pharmacy</a:t>
              </a:r>
            </a:p>
          </p:txBody>
        </p:sp>
        <p:sp>
          <p:nvSpPr>
            <p:cNvPr id="51" name="Arrow: Pentagon 50">
              <a:extLst>
                <a:ext uri="{FF2B5EF4-FFF2-40B4-BE49-F238E27FC236}">
                  <a16:creationId xmlns="" xmlns:a16="http://schemas.microsoft.com/office/drawing/2014/main" id="{8FA20ABF-8141-45EF-882D-7F9D80374D5A}"/>
                </a:ext>
              </a:extLst>
            </p:cNvPr>
            <p:cNvSpPr/>
            <p:nvPr/>
          </p:nvSpPr>
          <p:spPr>
            <a:xfrm>
              <a:off x="1664452" y="4252446"/>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Screening</a:t>
              </a:r>
            </a:p>
          </p:txBody>
        </p:sp>
        <p:sp>
          <p:nvSpPr>
            <p:cNvPr id="52" name="Arrow: Pentagon 51">
              <a:extLst>
                <a:ext uri="{FF2B5EF4-FFF2-40B4-BE49-F238E27FC236}">
                  <a16:creationId xmlns="" xmlns:a16="http://schemas.microsoft.com/office/drawing/2014/main" id="{D281683E-2299-426A-8E06-755C0A1F1223}"/>
                </a:ext>
              </a:extLst>
            </p:cNvPr>
            <p:cNvSpPr/>
            <p:nvPr/>
          </p:nvSpPr>
          <p:spPr>
            <a:xfrm>
              <a:off x="74507" y="4578028"/>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Accounts</a:t>
              </a:r>
            </a:p>
          </p:txBody>
        </p:sp>
        <p:sp>
          <p:nvSpPr>
            <p:cNvPr id="53" name="Arrow: Pentagon 52">
              <a:extLst>
                <a:ext uri="{FF2B5EF4-FFF2-40B4-BE49-F238E27FC236}">
                  <a16:creationId xmlns="" xmlns:a16="http://schemas.microsoft.com/office/drawing/2014/main" id="{59002BE1-5B6D-4366-AEDE-5CB420A30EB0}"/>
                </a:ext>
              </a:extLst>
            </p:cNvPr>
            <p:cNvSpPr/>
            <p:nvPr/>
          </p:nvSpPr>
          <p:spPr>
            <a:xfrm>
              <a:off x="4831042" y="4575680"/>
              <a:ext cx="1312828"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Kitchen Duties</a:t>
              </a:r>
            </a:p>
          </p:txBody>
        </p:sp>
        <p:sp>
          <p:nvSpPr>
            <p:cNvPr id="54" name="Arrow: Pentagon 53">
              <a:extLst>
                <a:ext uri="{FF2B5EF4-FFF2-40B4-BE49-F238E27FC236}">
                  <a16:creationId xmlns="" xmlns:a16="http://schemas.microsoft.com/office/drawing/2014/main" id="{40C6F57C-05B6-4A1B-8D39-3184692D72EF}"/>
                </a:ext>
              </a:extLst>
            </p:cNvPr>
            <p:cNvSpPr/>
            <p:nvPr/>
          </p:nvSpPr>
          <p:spPr>
            <a:xfrm>
              <a:off x="6273694" y="4612862"/>
              <a:ext cx="1482986"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Waste Management</a:t>
              </a:r>
            </a:p>
          </p:txBody>
        </p:sp>
        <p:sp>
          <p:nvSpPr>
            <p:cNvPr id="55" name="Arrow: Pentagon 54">
              <a:extLst>
                <a:ext uri="{FF2B5EF4-FFF2-40B4-BE49-F238E27FC236}">
                  <a16:creationId xmlns="" xmlns:a16="http://schemas.microsoft.com/office/drawing/2014/main" id="{14B3EDA6-F2E4-4EB1-AEF7-0DCB25042DC9}"/>
                </a:ext>
              </a:extLst>
            </p:cNvPr>
            <p:cNvSpPr/>
            <p:nvPr/>
          </p:nvSpPr>
          <p:spPr>
            <a:xfrm>
              <a:off x="1659297" y="4918710"/>
              <a:ext cx="2566492"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Personal Hygiene Stock Control</a:t>
              </a:r>
            </a:p>
          </p:txBody>
        </p:sp>
        <p:sp>
          <p:nvSpPr>
            <p:cNvPr id="56" name="Arrow: Pentagon 55">
              <a:extLst>
                <a:ext uri="{FF2B5EF4-FFF2-40B4-BE49-F238E27FC236}">
                  <a16:creationId xmlns="" xmlns:a16="http://schemas.microsoft.com/office/drawing/2014/main" id="{7A9BF0B5-0040-4B12-9C23-EF4A2A0C62D5}"/>
                </a:ext>
              </a:extLst>
            </p:cNvPr>
            <p:cNvSpPr/>
            <p:nvPr/>
          </p:nvSpPr>
          <p:spPr>
            <a:xfrm>
              <a:off x="8785197" y="2967686"/>
              <a:ext cx="179228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Monitoring, Supervision &amp; Treatment</a:t>
              </a:r>
            </a:p>
          </p:txBody>
        </p:sp>
        <p:sp>
          <p:nvSpPr>
            <p:cNvPr id="57" name="Arrow: Pentagon 56">
              <a:extLst>
                <a:ext uri="{FF2B5EF4-FFF2-40B4-BE49-F238E27FC236}">
                  <a16:creationId xmlns="" xmlns:a16="http://schemas.microsoft.com/office/drawing/2014/main" id="{5C090ED3-48D8-4379-889B-1CF8E60C3E9A}"/>
                </a:ext>
              </a:extLst>
            </p:cNvPr>
            <p:cNvSpPr/>
            <p:nvPr/>
          </p:nvSpPr>
          <p:spPr>
            <a:xfrm>
              <a:off x="10220700" y="3328421"/>
              <a:ext cx="1151272"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sp>
          <p:nvSpPr>
            <p:cNvPr id="58" name="Arrow: Pentagon 57">
              <a:extLst>
                <a:ext uri="{FF2B5EF4-FFF2-40B4-BE49-F238E27FC236}">
                  <a16:creationId xmlns="" xmlns:a16="http://schemas.microsoft.com/office/drawing/2014/main" id="{3358153C-AA85-4F42-A5EA-77DCED42251B}"/>
                </a:ext>
              </a:extLst>
            </p:cNvPr>
            <p:cNvSpPr/>
            <p:nvPr/>
          </p:nvSpPr>
          <p:spPr>
            <a:xfrm>
              <a:off x="7678898" y="4155770"/>
              <a:ext cx="179228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Monitoring, Supervision &amp; Treatment</a:t>
              </a:r>
            </a:p>
          </p:txBody>
        </p:sp>
      </p:grpSp>
      <p:grpSp>
        <p:nvGrpSpPr>
          <p:cNvPr id="12" name="Group 11">
            <a:extLst>
              <a:ext uri="{FF2B5EF4-FFF2-40B4-BE49-F238E27FC236}">
                <a16:creationId xmlns="" xmlns:a16="http://schemas.microsoft.com/office/drawing/2014/main" id="{956B15BA-FE39-43D9-88F7-22A9D822D7F0}"/>
              </a:ext>
            </a:extLst>
          </p:cNvPr>
          <p:cNvGrpSpPr/>
          <p:nvPr/>
        </p:nvGrpSpPr>
        <p:grpSpPr>
          <a:xfrm>
            <a:off x="479427" y="6108823"/>
            <a:ext cx="6543195" cy="269803"/>
            <a:chOff x="177801" y="6261149"/>
            <a:chExt cx="6543195" cy="269803"/>
          </a:xfrm>
        </p:grpSpPr>
        <p:sp>
          <p:nvSpPr>
            <p:cNvPr id="8" name="Arrow: Pentagon 7">
              <a:extLst>
                <a:ext uri="{FF2B5EF4-FFF2-40B4-BE49-F238E27FC236}">
                  <a16:creationId xmlns="" xmlns:a16="http://schemas.microsoft.com/office/drawing/2014/main" id="{2D636EA4-1E4C-408D-851B-79BABCAB8BF5}"/>
                </a:ext>
              </a:extLst>
            </p:cNvPr>
            <p:cNvSpPr/>
            <p:nvPr/>
          </p:nvSpPr>
          <p:spPr>
            <a:xfrm>
              <a:off x="177801" y="6261149"/>
              <a:ext cx="1249260"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Care</a:t>
              </a:r>
            </a:p>
          </p:txBody>
        </p:sp>
        <p:sp>
          <p:nvSpPr>
            <p:cNvPr id="14" name="Arrow: Pentagon 13">
              <a:extLst>
                <a:ext uri="{FF2B5EF4-FFF2-40B4-BE49-F238E27FC236}">
                  <a16:creationId xmlns="" xmlns:a16="http://schemas.microsoft.com/office/drawing/2014/main" id="{30AD2CD7-DA88-404D-8BDC-FAF89BDF8E3A}"/>
                </a:ext>
              </a:extLst>
            </p:cNvPr>
            <p:cNvSpPr/>
            <p:nvPr/>
          </p:nvSpPr>
          <p:spPr>
            <a:xfrm>
              <a:off x="1501285" y="6261149"/>
              <a:ext cx="1249260"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Incarceration</a:t>
              </a:r>
            </a:p>
          </p:txBody>
        </p:sp>
        <p:sp>
          <p:nvSpPr>
            <p:cNvPr id="16" name="Arrow: Pentagon 15">
              <a:extLst>
                <a:ext uri="{FF2B5EF4-FFF2-40B4-BE49-F238E27FC236}">
                  <a16:creationId xmlns="" xmlns:a16="http://schemas.microsoft.com/office/drawing/2014/main" id="{308BEDCD-6E19-4E31-9949-F9FB485D6883}"/>
                </a:ext>
              </a:extLst>
            </p:cNvPr>
            <p:cNvSpPr/>
            <p:nvPr/>
          </p:nvSpPr>
          <p:spPr>
            <a:xfrm>
              <a:off x="4148253" y="6261149"/>
              <a:ext cx="1249260"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Rehabilitation</a:t>
              </a:r>
            </a:p>
          </p:txBody>
        </p:sp>
        <p:sp>
          <p:nvSpPr>
            <p:cNvPr id="28" name="Arrow: Pentagon 27">
              <a:extLst>
                <a:ext uri="{FF2B5EF4-FFF2-40B4-BE49-F238E27FC236}">
                  <a16:creationId xmlns="" xmlns:a16="http://schemas.microsoft.com/office/drawing/2014/main" id="{18D00C87-83CF-4999-94C4-9A52C7C03078}"/>
                </a:ext>
              </a:extLst>
            </p:cNvPr>
            <p:cNvSpPr/>
            <p:nvPr/>
          </p:nvSpPr>
          <p:spPr>
            <a:xfrm>
              <a:off x="2824769" y="6261149"/>
              <a:ext cx="1249260"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r>
                <a:rPr lang="en-GB" sz="1000">
                  <a:solidFill>
                    <a:sysClr val="windowText" lastClr="000000"/>
                  </a:solidFill>
                </a:rPr>
                <a:t>Security</a:t>
              </a:r>
            </a:p>
          </p:txBody>
        </p:sp>
        <p:sp>
          <p:nvSpPr>
            <p:cNvPr id="59" name="Arrow: Pentagon 58">
              <a:extLst>
                <a:ext uri="{FF2B5EF4-FFF2-40B4-BE49-F238E27FC236}">
                  <a16:creationId xmlns="" xmlns:a16="http://schemas.microsoft.com/office/drawing/2014/main" id="{A56FFF85-9019-400F-AD67-96E0C0B83D29}"/>
                </a:ext>
              </a:extLst>
            </p:cNvPr>
            <p:cNvSpPr/>
            <p:nvPr/>
          </p:nvSpPr>
          <p:spPr>
            <a:xfrm>
              <a:off x="5471736" y="6261149"/>
              <a:ext cx="124926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Reintegration</a:t>
              </a:r>
            </a:p>
          </p:txBody>
        </p:sp>
      </p:grpSp>
      <p:sp>
        <p:nvSpPr>
          <p:cNvPr id="62" name="Arrow: Pentagon 61">
            <a:extLst>
              <a:ext uri="{FF2B5EF4-FFF2-40B4-BE49-F238E27FC236}">
                <a16:creationId xmlns="" xmlns:a16="http://schemas.microsoft.com/office/drawing/2014/main" id="{7780721D-4907-4DF0-BD13-FA69B67FE641}"/>
              </a:ext>
            </a:extLst>
          </p:cNvPr>
          <p:cNvSpPr/>
          <p:nvPr/>
        </p:nvSpPr>
        <p:spPr>
          <a:xfrm>
            <a:off x="558688" y="2617353"/>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Perimeter Fence</a:t>
            </a:r>
          </a:p>
        </p:txBody>
      </p:sp>
      <p:sp>
        <p:nvSpPr>
          <p:cNvPr id="11" name="Rectangle 10">
            <a:extLst>
              <a:ext uri="{FF2B5EF4-FFF2-40B4-BE49-F238E27FC236}">
                <a16:creationId xmlns="" xmlns:a16="http://schemas.microsoft.com/office/drawing/2014/main" id="{01E57E20-7953-481D-A324-FC8ACEC0F506}"/>
              </a:ext>
            </a:extLst>
          </p:cNvPr>
          <p:cNvSpPr/>
          <p:nvPr/>
        </p:nvSpPr>
        <p:spPr>
          <a:xfrm>
            <a:off x="1890096" y="1811080"/>
            <a:ext cx="5322828" cy="1148298"/>
          </a:xfrm>
          <a:prstGeom prst="rect">
            <a:avLst/>
          </a:prstGeom>
          <a:noFill/>
          <a:ln w="190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sp>
        <p:nvSpPr>
          <p:cNvPr id="63" name="Rectangle: Rounded Corners 62">
            <a:extLst>
              <a:ext uri="{FF2B5EF4-FFF2-40B4-BE49-F238E27FC236}">
                <a16:creationId xmlns="" xmlns:a16="http://schemas.microsoft.com/office/drawing/2014/main" id="{89381D99-421B-43AC-BF90-EC5F9D8B6CE7}"/>
              </a:ext>
            </a:extLst>
          </p:cNvPr>
          <p:cNvSpPr/>
          <p:nvPr/>
        </p:nvSpPr>
        <p:spPr>
          <a:xfrm>
            <a:off x="1440256" y="3518486"/>
            <a:ext cx="8774156" cy="1736772"/>
          </a:xfrm>
          <a:prstGeom prst="roundRect">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panose="020B0604020202020204" pitchFamily="34" charset="0"/>
              <a:buChar char="•"/>
            </a:pPr>
            <a:r>
              <a:rPr lang="en-GB" sz="1400" dirty="0">
                <a:solidFill>
                  <a:prstClr val="black"/>
                </a:solidFill>
              </a:rPr>
              <a:t>Poor coordination between DCS ands SAPS regarding RD release to court</a:t>
            </a:r>
          </a:p>
          <a:p>
            <a:pPr marL="285750" indent="-285750" defTabSz="457200">
              <a:buFont typeface="Arial" panose="020B0604020202020204" pitchFamily="34" charset="0"/>
              <a:buChar char="•"/>
            </a:pPr>
            <a:r>
              <a:rPr lang="en-GB" sz="1400" dirty="0">
                <a:solidFill>
                  <a:prstClr val="black"/>
                </a:solidFill>
              </a:rPr>
              <a:t>CMA shift patterns do not align with admission and release peak demand times</a:t>
            </a:r>
          </a:p>
          <a:p>
            <a:pPr marL="285750" indent="-285750" defTabSz="457200">
              <a:buFont typeface="Arial" panose="020B0604020202020204" pitchFamily="34" charset="0"/>
              <a:buChar char="•"/>
            </a:pPr>
            <a:r>
              <a:rPr lang="en-GB" sz="1400" dirty="0">
                <a:solidFill>
                  <a:prstClr val="black"/>
                </a:solidFill>
              </a:rPr>
              <a:t>Unreliable ICT infrastructure and systems resulting in duplication between manual and digital processes</a:t>
            </a:r>
          </a:p>
          <a:p>
            <a:pPr marL="285750" indent="-285750" defTabSz="457200">
              <a:buFont typeface="Arial" panose="020B0604020202020204" pitchFamily="34" charset="0"/>
              <a:buChar char="•"/>
            </a:pPr>
            <a:r>
              <a:rPr lang="en-GB" sz="1400" dirty="0">
                <a:solidFill>
                  <a:prstClr val="black"/>
                </a:solidFill>
              </a:rPr>
              <a:t>CMA and CMC share officials with Security. High volumes risk the quality of Incarceration processes, in particular Case Management.</a:t>
            </a:r>
          </a:p>
          <a:p>
            <a:pPr marL="285750" indent="-285750" defTabSz="457200">
              <a:buFont typeface="Arial" panose="020B0604020202020204" pitchFamily="34" charset="0"/>
              <a:buChar char="•"/>
            </a:pPr>
            <a:r>
              <a:rPr lang="en-GB" sz="1400" dirty="0">
                <a:solidFill>
                  <a:prstClr val="black"/>
                </a:solidFill>
              </a:rPr>
              <a:t>Lack of identification – reoffenders may be processed as new offenders duplicating work done already impacting on the quality of sentence planning</a:t>
            </a:r>
          </a:p>
        </p:txBody>
      </p:sp>
      <p:pic>
        <p:nvPicPr>
          <p:cNvPr id="10" name="Picture 9"/>
          <p:cNvPicPr>
            <a:picLocks noChangeAspect="1"/>
          </p:cNvPicPr>
          <p:nvPr/>
        </p:nvPicPr>
        <p:blipFill>
          <a:blip r:embed="rId2"/>
          <a:stretch>
            <a:fillRect/>
          </a:stretch>
        </p:blipFill>
        <p:spPr>
          <a:xfrm>
            <a:off x="7297285" y="2544922"/>
            <a:ext cx="1023151" cy="426757"/>
          </a:xfrm>
          <a:prstGeom prst="rect">
            <a:avLst/>
          </a:prstGeom>
        </p:spPr>
      </p:pic>
      <p:sp>
        <p:nvSpPr>
          <p:cNvPr id="60" name="TextBox 59">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Tree>
    <p:extLst>
      <p:ext uri="{BB962C8B-B14F-4D97-AF65-F5344CB8AC3E}">
        <p14:creationId xmlns:p14="http://schemas.microsoft.com/office/powerpoint/2010/main" val="35564281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376361-EF4C-4C8E-A820-DCC1F8FA85C2}"/>
              </a:ext>
            </a:extLst>
          </p:cNvPr>
          <p:cNvSpPr>
            <a:spLocks noGrp="1"/>
          </p:cNvSpPr>
          <p:nvPr>
            <p:ph type="title" idx="4294967295"/>
          </p:nvPr>
        </p:nvSpPr>
        <p:spPr>
          <a:xfrm>
            <a:off x="0" y="44450"/>
            <a:ext cx="12192000" cy="1014413"/>
          </a:xfrm>
        </p:spPr>
        <p:txBody>
          <a:bodyPr anchor="t">
            <a:normAutofit/>
          </a:bodyPr>
          <a:lstStyle/>
          <a:p>
            <a:r>
              <a:rPr lang="en-GB" sz="2400" b="1" dirty="0">
                <a:latin typeface="Georgia" panose="02040502050405020303" pitchFamily="18" charset="0"/>
              </a:rPr>
              <a:t>Process gaps in Rehabilitation are linked to sharing of human resources, insufficient security personnel and skill.</a:t>
            </a:r>
          </a:p>
        </p:txBody>
      </p:sp>
      <p:grpSp>
        <p:nvGrpSpPr>
          <p:cNvPr id="7" name="Group 6">
            <a:extLst>
              <a:ext uri="{FF2B5EF4-FFF2-40B4-BE49-F238E27FC236}">
                <a16:creationId xmlns="" xmlns:a16="http://schemas.microsoft.com/office/drawing/2014/main" id="{698F1413-8AF0-4834-83AB-D1433CE2CA90}"/>
              </a:ext>
            </a:extLst>
          </p:cNvPr>
          <p:cNvGrpSpPr/>
          <p:nvPr/>
        </p:nvGrpSpPr>
        <p:grpSpPr>
          <a:xfrm>
            <a:off x="376133" y="1189852"/>
            <a:ext cx="11336441" cy="4796420"/>
            <a:chOff x="74507" y="1189852"/>
            <a:chExt cx="11336441" cy="4796420"/>
          </a:xfrm>
        </p:grpSpPr>
        <p:sp>
          <p:nvSpPr>
            <p:cNvPr id="3" name="Rectangle 2">
              <a:extLst>
                <a:ext uri="{FF2B5EF4-FFF2-40B4-BE49-F238E27FC236}">
                  <a16:creationId xmlns="" xmlns:a16="http://schemas.microsoft.com/office/drawing/2014/main" id="{0DCE9512-B4EE-4784-A76B-DE148FA8C1D2}"/>
                </a:ext>
              </a:extLst>
            </p:cNvPr>
            <p:cNvSpPr/>
            <p:nvPr/>
          </p:nvSpPr>
          <p:spPr>
            <a:xfrm>
              <a:off x="177800" y="1396149"/>
              <a:ext cx="11233148" cy="4590123"/>
            </a:xfrm>
            <a:prstGeom prst="rect">
              <a:avLst/>
            </a:prstGeom>
            <a:ln w="285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GB">
                <a:solidFill>
                  <a:prstClr val="black"/>
                </a:solidFill>
              </a:endParaRPr>
            </a:p>
          </p:txBody>
        </p:sp>
        <p:sp>
          <p:nvSpPr>
            <p:cNvPr id="5" name="Rectangle 4">
              <a:extLst>
                <a:ext uri="{FF2B5EF4-FFF2-40B4-BE49-F238E27FC236}">
                  <a16:creationId xmlns="" xmlns:a16="http://schemas.microsoft.com/office/drawing/2014/main" id="{29CDC84A-F608-47FA-8722-C3893BCD7008}"/>
                </a:ext>
              </a:extLst>
            </p:cNvPr>
            <p:cNvSpPr/>
            <p:nvPr/>
          </p:nvSpPr>
          <p:spPr>
            <a:xfrm>
              <a:off x="2192378" y="1651286"/>
              <a:ext cx="4368082" cy="4238605"/>
            </a:xfrm>
            <a:prstGeom prst="rect">
              <a:avLst/>
            </a:prstGeom>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6" name="Rectangle: Rounded Corners 5">
              <a:extLst>
                <a:ext uri="{FF2B5EF4-FFF2-40B4-BE49-F238E27FC236}">
                  <a16:creationId xmlns="" xmlns:a16="http://schemas.microsoft.com/office/drawing/2014/main" id="{0BA6AF44-0FB8-4EEA-917E-F07987558510}"/>
                </a:ext>
              </a:extLst>
            </p:cNvPr>
            <p:cNvSpPr/>
            <p:nvPr/>
          </p:nvSpPr>
          <p:spPr>
            <a:xfrm>
              <a:off x="311864" y="1189852"/>
              <a:ext cx="1387494" cy="425637"/>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Management Area</a:t>
              </a:r>
            </a:p>
          </p:txBody>
        </p:sp>
        <p:sp>
          <p:nvSpPr>
            <p:cNvPr id="9" name="Rectangle: Rounded Corners 8">
              <a:extLst>
                <a:ext uri="{FF2B5EF4-FFF2-40B4-BE49-F238E27FC236}">
                  <a16:creationId xmlns="" xmlns:a16="http://schemas.microsoft.com/office/drawing/2014/main" id="{BFE4AE92-7369-4B59-9E07-1227C5BFFBCA}"/>
                </a:ext>
              </a:extLst>
            </p:cNvPr>
            <p:cNvSpPr/>
            <p:nvPr/>
          </p:nvSpPr>
          <p:spPr>
            <a:xfrm>
              <a:off x="2402435" y="1477190"/>
              <a:ext cx="1387494" cy="4256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Correctional Centre</a:t>
              </a:r>
            </a:p>
          </p:txBody>
        </p:sp>
        <p:sp>
          <p:nvSpPr>
            <p:cNvPr id="15" name="Arrow: Pentagon 14">
              <a:extLst>
                <a:ext uri="{FF2B5EF4-FFF2-40B4-BE49-F238E27FC236}">
                  <a16:creationId xmlns="" xmlns:a16="http://schemas.microsoft.com/office/drawing/2014/main" id="{6672B3EE-AB6A-4A9C-8D16-429715BE8732}"/>
                </a:ext>
              </a:extLst>
            </p:cNvPr>
            <p:cNvSpPr/>
            <p:nvPr/>
          </p:nvSpPr>
          <p:spPr>
            <a:xfrm>
              <a:off x="6269207" y="3618076"/>
              <a:ext cx="1487473" cy="274372"/>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External Escorting</a:t>
              </a:r>
            </a:p>
          </p:txBody>
        </p:sp>
        <p:sp>
          <p:nvSpPr>
            <p:cNvPr id="18" name="Arrow: Pentagon 17">
              <a:extLst>
                <a:ext uri="{FF2B5EF4-FFF2-40B4-BE49-F238E27FC236}">
                  <a16:creationId xmlns="" xmlns:a16="http://schemas.microsoft.com/office/drawing/2014/main" id="{9CE93914-84BD-4F72-874C-5D21518237B4}"/>
                </a:ext>
              </a:extLst>
            </p:cNvPr>
            <p:cNvSpPr/>
            <p:nvPr/>
          </p:nvSpPr>
          <p:spPr>
            <a:xfrm>
              <a:off x="5845924" y="1984739"/>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sp>
          <p:nvSpPr>
            <p:cNvPr id="20" name="Arrow: Pentagon 19">
              <a:extLst>
                <a:ext uri="{FF2B5EF4-FFF2-40B4-BE49-F238E27FC236}">
                  <a16:creationId xmlns="" xmlns:a16="http://schemas.microsoft.com/office/drawing/2014/main" id="{22A7F40D-EFFD-4EC3-99C8-5D31C4A54CB9}"/>
                </a:ext>
              </a:extLst>
            </p:cNvPr>
            <p:cNvSpPr/>
            <p:nvPr/>
          </p:nvSpPr>
          <p:spPr>
            <a:xfrm>
              <a:off x="3162328" y="1969340"/>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Assessment &amp; Sentence Planning</a:t>
              </a:r>
            </a:p>
          </p:txBody>
        </p:sp>
        <p:sp>
          <p:nvSpPr>
            <p:cNvPr id="22" name="Arrow: Pentagon 21">
              <a:extLst>
                <a:ext uri="{FF2B5EF4-FFF2-40B4-BE49-F238E27FC236}">
                  <a16:creationId xmlns="" xmlns:a16="http://schemas.microsoft.com/office/drawing/2014/main" id="{D97A2FD8-11C2-4646-B1CE-EDA1BB4A0179}"/>
                </a:ext>
              </a:extLst>
            </p:cNvPr>
            <p:cNvSpPr/>
            <p:nvPr/>
          </p:nvSpPr>
          <p:spPr>
            <a:xfrm>
              <a:off x="1664453" y="1969341"/>
              <a:ext cx="1314416"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23" name="Arrow: Pentagon 22">
              <a:extLst>
                <a:ext uri="{FF2B5EF4-FFF2-40B4-BE49-F238E27FC236}">
                  <a16:creationId xmlns="" xmlns:a16="http://schemas.microsoft.com/office/drawing/2014/main" id="{B3666F85-F36B-42CE-A35D-2E78C810CAF2}"/>
                </a:ext>
              </a:extLst>
            </p:cNvPr>
            <p:cNvSpPr/>
            <p:nvPr/>
          </p:nvSpPr>
          <p:spPr>
            <a:xfrm>
              <a:off x="4224676" y="294973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Correctional Programmes</a:t>
              </a:r>
            </a:p>
          </p:txBody>
        </p:sp>
        <p:sp>
          <p:nvSpPr>
            <p:cNvPr id="24" name="Arrow: Pentagon 23">
              <a:extLst>
                <a:ext uri="{FF2B5EF4-FFF2-40B4-BE49-F238E27FC236}">
                  <a16:creationId xmlns="" xmlns:a16="http://schemas.microsoft.com/office/drawing/2014/main" id="{BD824968-6AEE-4484-873C-DE015449B1D4}"/>
                </a:ext>
              </a:extLst>
            </p:cNvPr>
            <p:cNvSpPr/>
            <p:nvPr/>
          </p:nvSpPr>
          <p:spPr>
            <a:xfrm>
              <a:off x="2262300" y="3267004"/>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Psychological Services</a:t>
              </a:r>
            </a:p>
          </p:txBody>
        </p:sp>
        <p:sp>
          <p:nvSpPr>
            <p:cNvPr id="25" name="Arrow: Pentagon 24">
              <a:extLst>
                <a:ext uri="{FF2B5EF4-FFF2-40B4-BE49-F238E27FC236}">
                  <a16:creationId xmlns="" xmlns:a16="http://schemas.microsoft.com/office/drawing/2014/main" id="{D644E281-7E6B-41AD-9D2F-DACA4D298EDA}"/>
                </a:ext>
              </a:extLst>
            </p:cNvPr>
            <p:cNvSpPr/>
            <p:nvPr/>
          </p:nvSpPr>
          <p:spPr>
            <a:xfrm>
              <a:off x="2271417" y="358566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Work</a:t>
              </a:r>
            </a:p>
          </p:txBody>
        </p:sp>
        <p:sp>
          <p:nvSpPr>
            <p:cNvPr id="26" name="Arrow: Pentagon 25">
              <a:extLst>
                <a:ext uri="{FF2B5EF4-FFF2-40B4-BE49-F238E27FC236}">
                  <a16:creationId xmlns="" xmlns:a16="http://schemas.microsoft.com/office/drawing/2014/main" id="{3B9C0CE5-6172-4D0E-BDF0-0BD050576FDD}"/>
                </a:ext>
              </a:extLst>
            </p:cNvPr>
            <p:cNvSpPr/>
            <p:nvPr/>
          </p:nvSpPr>
          <p:spPr>
            <a:xfrm>
              <a:off x="4224675" y="3585660"/>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Spiritual Care</a:t>
              </a:r>
            </a:p>
          </p:txBody>
        </p:sp>
        <p:sp>
          <p:nvSpPr>
            <p:cNvPr id="27" name="Arrow: Pentagon 26">
              <a:extLst>
                <a:ext uri="{FF2B5EF4-FFF2-40B4-BE49-F238E27FC236}">
                  <a16:creationId xmlns="" xmlns:a16="http://schemas.microsoft.com/office/drawing/2014/main" id="{73ED30BB-C54F-4E13-9CF5-1CE19110CC54}"/>
                </a:ext>
              </a:extLst>
            </p:cNvPr>
            <p:cNvSpPr/>
            <p:nvPr/>
          </p:nvSpPr>
          <p:spPr>
            <a:xfrm>
              <a:off x="6269208" y="3273806"/>
              <a:ext cx="1487472" cy="28302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Work Team (Span)</a:t>
              </a:r>
            </a:p>
          </p:txBody>
        </p:sp>
        <p:sp>
          <p:nvSpPr>
            <p:cNvPr id="29" name="Arrow: Pentagon 28">
              <a:extLst>
                <a:ext uri="{FF2B5EF4-FFF2-40B4-BE49-F238E27FC236}">
                  <a16:creationId xmlns="" xmlns:a16="http://schemas.microsoft.com/office/drawing/2014/main" id="{8775FB1D-08CB-41E0-AFED-ACB1EFAB504D}"/>
                </a:ext>
              </a:extLst>
            </p:cNvPr>
            <p:cNvSpPr/>
            <p:nvPr/>
          </p:nvSpPr>
          <p:spPr>
            <a:xfrm>
              <a:off x="2271417" y="5237303"/>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Internal  Escorting</a:t>
              </a:r>
            </a:p>
          </p:txBody>
        </p:sp>
        <p:sp>
          <p:nvSpPr>
            <p:cNvPr id="30" name="Arrow: Pentagon 29">
              <a:extLst>
                <a:ext uri="{FF2B5EF4-FFF2-40B4-BE49-F238E27FC236}">
                  <a16:creationId xmlns="" xmlns:a16="http://schemas.microsoft.com/office/drawing/2014/main" id="{71ECFC97-8CF7-4E04-8439-62E8BE1200C5}"/>
                </a:ext>
              </a:extLst>
            </p:cNvPr>
            <p:cNvSpPr/>
            <p:nvPr/>
          </p:nvSpPr>
          <p:spPr>
            <a:xfrm>
              <a:off x="2271417" y="5564100"/>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Movement Control</a:t>
              </a:r>
            </a:p>
          </p:txBody>
        </p:sp>
        <p:sp>
          <p:nvSpPr>
            <p:cNvPr id="32" name="Arrow: Pentagon 31">
              <a:extLst>
                <a:ext uri="{FF2B5EF4-FFF2-40B4-BE49-F238E27FC236}">
                  <a16:creationId xmlns="" xmlns:a16="http://schemas.microsoft.com/office/drawing/2014/main" id="{80A58B20-1D94-48F7-A610-4418FDFAA0E7}"/>
                </a:ext>
              </a:extLst>
            </p:cNvPr>
            <p:cNvSpPr/>
            <p:nvPr/>
          </p:nvSpPr>
          <p:spPr>
            <a:xfrm>
              <a:off x="3162328" y="2296137"/>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Case Review</a:t>
              </a:r>
            </a:p>
          </p:txBody>
        </p:sp>
        <p:sp>
          <p:nvSpPr>
            <p:cNvPr id="34" name="Rectangle 33">
              <a:extLst>
                <a:ext uri="{FF2B5EF4-FFF2-40B4-BE49-F238E27FC236}">
                  <a16:creationId xmlns="" xmlns:a16="http://schemas.microsoft.com/office/drawing/2014/main" id="{CDAEE9FC-84ED-4346-AD4A-6D7E1B42A63D}"/>
                </a:ext>
              </a:extLst>
            </p:cNvPr>
            <p:cNvSpPr/>
            <p:nvPr/>
          </p:nvSpPr>
          <p:spPr>
            <a:xfrm>
              <a:off x="8443923" y="1666024"/>
              <a:ext cx="2841688" cy="2189439"/>
            </a:xfrm>
            <a:prstGeom prst="rect">
              <a:avLst/>
            </a:prstGeom>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3" name="Rectangle 32">
              <a:extLst>
                <a:ext uri="{FF2B5EF4-FFF2-40B4-BE49-F238E27FC236}">
                  <a16:creationId xmlns="" xmlns:a16="http://schemas.microsoft.com/office/drawing/2014/main" id="{A610ED03-19B6-4FF9-8EEF-AA1A6B166B2D}"/>
                </a:ext>
              </a:extLst>
            </p:cNvPr>
            <p:cNvSpPr/>
            <p:nvPr/>
          </p:nvSpPr>
          <p:spPr>
            <a:xfrm>
              <a:off x="6332320" y="2335538"/>
              <a:ext cx="2266514" cy="592645"/>
            </a:xfrm>
            <a:prstGeom prst="rect">
              <a:avLst/>
            </a:prstGeom>
            <a:ln w="28575">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1" name="Arrow: Pentagon 30">
              <a:extLst>
                <a:ext uri="{FF2B5EF4-FFF2-40B4-BE49-F238E27FC236}">
                  <a16:creationId xmlns="" xmlns:a16="http://schemas.microsoft.com/office/drawing/2014/main" id="{1BEAD87B-BD64-4235-ACF0-35DC8306BE34}"/>
                </a:ext>
              </a:extLst>
            </p:cNvPr>
            <p:cNvSpPr/>
            <p:nvPr/>
          </p:nvSpPr>
          <p:spPr>
            <a:xfrm>
              <a:off x="3162328" y="2622934"/>
              <a:ext cx="3748972"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CMC Treatment &amp; CMC Profiling</a:t>
              </a:r>
            </a:p>
          </p:txBody>
        </p:sp>
        <p:sp>
          <p:nvSpPr>
            <p:cNvPr id="35" name="Rectangle: Rounded Corners 34">
              <a:extLst>
                <a:ext uri="{FF2B5EF4-FFF2-40B4-BE49-F238E27FC236}">
                  <a16:creationId xmlns="" xmlns:a16="http://schemas.microsoft.com/office/drawing/2014/main" id="{4E601B0F-7233-498B-AFD8-0B7D13180321}"/>
                </a:ext>
              </a:extLst>
            </p:cNvPr>
            <p:cNvSpPr/>
            <p:nvPr/>
          </p:nvSpPr>
          <p:spPr>
            <a:xfrm>
              <a:off x="6911300" y="2158276"/>
              <a:ext cx="1193682" cy="42563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Parole Board</a:t>
              </a:r>
            </a:p>
          </p:txBody>
        </p:sp>
        <p:sp>
          <p:nvSpPr>
            <p:cNvPr id="36" name="Arrow: Pentagon 35">
              <a:extLst>
                <a:ext uri="{FF2B5EF4-FFF2-40B4-BE49-F238E27FC236}">
                  <a16:creationId xmlns="" xmlns:a16="http://schemas.microsoft.com/office/drawing/2014/main" id="{FB83DE94-34C2-433C-99A7-B863593B0D24}"/>
                </a:ext>
              </a:extLst>
            </p:cNvPr>
            <p:cNvSpPr/>
            <p:nvPr/>
          </p:nvSpPr>
          <p:spPr>
            <a:xfrm>
              <a:off x="91439" y="1969340"/>
              <a:ext cx="1440182"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Access Gate Control</a:t>
              </a:r>
            </a:p>
          </p:txBody>
        </p:sp>
        <p:sp>
          <p:nvSpPr>
            <p:cNvPr id="37" name="Arrow: Pentagon 36">
              <a:extLst>
                <a:ext uri="{FF2B5EF4-FFF2-40B4-BE49-F238E27FC236}">
                  <a16:creationId xmlns="" xmlns:a16="http://schemas.microsoft.com/office/drawing/2014/main" id="{8CBE7EF2-E692-4510-9114-102EDD0C0A9F}"/>
                </a:ext>
              </a:extLst>
            </p:cNvPr>
            <p:cNvSpPr/>
            <p:nvPr/>
          </p:nvSpPr>
          <p:spPr>
            <a:xfrm>
              <a:off x="266808" y="2313610"/>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Watchtowers</a:t>
              </a:r>
            </a:p>
          </p:txBody>
        </p:sp>
        <p:sp>
          <p:nvSpPr>
            <p:cNvPr id="39" name="Arrow: Pentagon 38">
              <a:extLst>
                <a:ext uri="{FF2B5EF4-FFF2-40B4-BE49-F238E27FC236}">
                  <a16:creationId xmlns="" xmlns:a16="http://schemas.microsoft.com/office/drawing/2014/main" id="{CF486134-AC80-4AD3-8FE1-E2C4417BC793}"/>
                </a:ext>
              </a:extLst>
            </p:cNvPr>
            <p:cNvSpPr/>
            <p:nvPr/>
          </p:nvSpPr>
          <p:spPr>
            <a:xfrm>
              <a:off x="4224676" y="3276527"/>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Skills Development</a:t>
              </a:r>
            </a:p>
          </p:txBody>
        </p:sp>
        <p:sp>
          <p:nvSpPr>
            <p:cNvPr id="40" name="Arrow: Pentagon 39">
              <a:extLst>
                <a:ext uri="{FF2B5EF4-FFF2-40B4-BE49-F238E27FC236}">
                  <a16:creationId xmlns="" xmlns:a16="http://schemas.microsoft.com/office/drawing/2014/main" id="{4732FE83-D19A-4AE1-B36B-346C745E1311}"/>
                </a:ext>
              </a:extLst>
            </p:cNvPr>
            <p:cNvSpPr/>
            <p:nvPr/>
          </p:nvSpPr>
          <p:spPr>
            <a:xfrm>
              <a:off x="8150406" y="2620215"/>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41" name="Arrow: Pentagon 40">
              <a:extLst>
                <a:ext uri="{FF2B5EF4-FFF2-40B4-BE49-F238E27FC236}">
                  <a16:creationId xmlns="" xmlns:a16="http://schemas.microsoft.com/office/drawing/2014/main" id="{53C48EFF-67FB-4B04-B6C9-25680A630D82}"/>
                </a:ext>
              </a:extLst>
            </p:cNvPr>
            <p:cNvSpPr/>
            <p:nvPr/>
          </p:nvSpPr>
          <p:spPr>
            <a:xfrm>
              <a:off x="7019755" y="2620214"/>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Assessment</a:t>
              </a:r>
            </a:p>
          </p:txBody>
        </p:sp>
        <p:sp>
          <p:nvSpPr>
            <p:cNvPr id="42" name="Arrow: Pentagon 41">
              <a:extLst>
                <a:ext uri="{FF2B5EF4-FFF2-40B4-BE49-F238E27FC236}">
                  <a16:creationId xmlns="" xmlns:a16="http://schemas.microsoft.com/office/drawing/2014/main" id="{4B0910BF-B5C0-4FF7-A1FD-F6A0F7C459A1}"/>
                </a:ext>
              </a:extLst>
            </p:cNvPr>
            <p:cNvSpPr/>
            <p:nvPr/>
          </p:nvSpPr>
          <p:spPr>
            <a:xfrm>
              <a:off x="2262300" y="2941268"/>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Formal Education</a:t>
              </a:r>
            </a:p>
          </p:txBody>
        </p:sp>
        <p:sp>
          <p:nvSpPr>
            <p:cNvPr id="44" name="Arrow: Pentagon 43">
              <a:extLst>
                <a:ext uri="{FF2B5EF4-FFF2-40B4-BE49-F238E27FC236}">
                  <a16:creationId xmlns="" xmlns:a16="http://schemas.microsoft.com/office/drawing/2014/main" id="{3DE8405E-E6AC-42AD-A356-BAB9C72E9FA9}"/>
                </a:ext>
              </a:extLst>
            </p:cNvPr>
            <p:cNvSpPr/>
            <p:nvPr/>
          </p:nvSpPr>
          <p:spPr>
            <a:xfrm>
              <a:off x="4211366" y="3898622"/>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Sports &amp; Recreation</a:t>
              </a:r>
            </a:p>
          </p:txBody>
        </p:sp>
        <p:sp>
          <p:nvSpPr>
            <p:cNvPr id="45" name="Rectangle: Rounded Corners 44">
              <a:extLst>
                <a:ext uri="{FF2B5EF4-FFF2-40B4-BE49-F238E27FC236}">
                  <a16:creationId xmlns="" xmlns:a16="http://schemas.microsoft.com/office/drawing/2014/main" id="{1F15B0F1-8D62-4545-8EA3-F28FCE1AA435}"/>
                </a:ext>
              </a:extLst>
            </p:cNvPr>
            <p:cNvSpPr/>
            <p:nvPr/>
          </p:nvSpPr>
          <p:spPr>
            <a:xfrm>
              <a:off x="8598834" y="1477190"/>
              <a:ext cx="1387494" cy="4256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Community Corrections</a:t>
              </a:r>
            </a:p>
          </p:txBody>
        </p:sp>
        <p:sp>
          <p:nvSpPr>
            <p:cNvPr id="47" name="Arrow: Pentagon 46">
              <a:extLst>
                <a:ext uri="{FF2B5EF4-FFF2-40B4-BE49-F238E27FC236}">
                  <a16:creationId xmlns="" xmlns:a16="http://schemas.microsoft.com/office/drawing/2014/main" id="{6AA38E8A-C0A8-41A1-B40C-653500A3AAC0}"/>
                </a:ext>
              </a:extLst>
            </p:cNvPr>
            <p:cNvSpPr/>
            <p:nvPr/>
          </p:nvSpPr>
          <p:spPr>
            <a:xfrm>
              <a:off x="3162328" y="4246415"/>
              <a:ext cx="293656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Consultation</a:t>
              </a:r>
            </a:p>
          </p:txBody>
        </p:sp>
        <p:sp>
          <p:nvSpPr>
            <p:cNvPr id="48" name="Arrow: Pentagon 47">
              <a:extLst>
                <a:ext uri="{FF2B5EF4-FFF2-40B4-BE49-F238E27FC236}">
                  <a16:creationId xmlns="" xmlns:a16="http://schemas.microsoft.com/office/drawing/2014/main" id="{013FF972-64E4-4E1A-B9E1-3FA1ECD143ED}"/>
                </a:ext>
              </a:extLst>
            </p:cNvPr>
            <p:cNvSpPr/>
            <p:nvPr/>
          </p:nvSpPr>
          <p:spPr>
            <a:xfrm>
              <a:off x="6269207" y="4243973"/>
              <a:ext cx="148747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Hospital Referral</a:t>
              </a:r>
            </a:p>
          </p:txBody>
        </p:sp>
        <p:sp>
          <p:nvSpPr>
            <p:cNvPr id="50" name="Arrow: Pentagon 49">
              <a:extLst>
                <a:ext uri="{FF2B5EF4-FFF2-40B4-BE49-F238E27FC236}">
                  <a16:creationId xmlns="" xmlns:a16="http://schemas.microsoft.com/office/drawing/2014/main" id="{0F10E995-9876-4937-AFA7-17AB29E6C8ED}"/>
                </a:ext>
              </a:extLst>
            </p:cNvPr>
            <p:cNvSpPr/>
            <p:nvPr/>
          </p:nvSpPr>
          <p:spPr>
            <a:xfrm>
              <a:off x="1664453" y="4583612"/>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Pharmacy</a:t>
              </a:r>
            </a:p>
          </p:txBody>
        </p:sp>
        <p:sp>
          <p:nvSpPr>
            <p:cNvPr id="51" name="Arrow: Pentagon 50">
              <a:extLst>
                <a:ext uri="{FF2B5EF4-FFF2-40B4-BE49-F238E27FC236}">
                  <a16:creationId xmlns="" xmlns:a16="http://schemas.microsoft.com/office/drawing/2014/main" id="{8FA20ABF-8141-45EF-882D-7F9D80374D5A}"/>
                </a:ext>
              </a:extLst>
            </p:cNvPr>
            <p:cNvSpPr/>
            <p:nvPr/>
          </p:nvSpPr>
          <p:spPr>
            <a:xfrm>
              <a:off x="1664452" y="4252446"/>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Screening</a:t>
              </a:r>
            </a:p>
          </p:txBody>
        </p:sp>
        <p:sp>
          <p:nvSpPr>
            <p:cNvPr id="52" name="Arrow: Pentagon 51">
              <a:extLst>
                <a:ext uri="{FF2B5EF4-FFF2-40B4-BE49-F238E27FC236}">
                  <a16:creationId xmlns="" xmlns:a16="http://schemas.microsoft.com/office/drawing/2014/main" id="{D281683E-2299-426A-8E06-755C0A1F1223}"/>
                </a:ext>
              </a:extLst>
            </p:cNvPr>
            <p:cNvSpPr/>
            <p:nvPr/>
          </p:nvSpPr>
          <p:spPr>
            <a:xfrm>
              <a:off x="74507" y="4578028"/>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Accounts</a:t>
              </a:r>
            </a:p>
          </p:txBody>
        </p:sp>
        <p:sp>
          <p:nvSpPr>
            <p:cNvPr id="53" name="Arrow: Pentagon 52">
              <a:extLst>
                <a:ext uri="{FF2B5EF4-FFF2-40B4-BE49-F238E27FC236}">
                  <a16:creationId xmlns="" xmlns:a16="http://schemas.microsoft.com/office/drawing/2014/main" id="{59002BE1-5B6D-4366-AEDE-5CB420A30EB0}"/>
                </a:ext>
              </a:extLst>
            </p:cNvPr>
            <p:cNvSpPr/>
            <p:nvPr/>
          </p:nvSpPr>
          <p:spPr>
            <a:xfrm>
              <a:off x="4831042" y="4575680"/>
              <a:ext cx="1312828"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Kitchen Duties</a:t>
              </a:r>
            </a:p>
          </p:txBody>
        </p:sp>
        <p:sp>
          <p:nvSpPr>
            <p:cNvPr id="54" name="Arrow: Pentagon 53">
              <a:extLst>
                <a:ext uri="{FF2B5EF4-FFF2-40B4-BE49-F238E27FC236}">
                  <a16:creationId xmlns="" xmlns:a16="http://schemas.microsoft.com/office/drawing/2014/main" id="{40C6F57C-05B6-4A1B-8D39-3184692D72EF}"/>
                </a:ext>
              </a:extLst>
            </p:cNvPr>
            <p:cNvSpPr/>
            <p:nvPr/>
          </p:nvSpPr>
          <p:spPr>
            <a:xfrm>
              <a:off x="6273694" y="4612862"/>
              <a:ext cx="1482986"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Waste Management</a:t>
              </a:r>
            </a:p>
          </p:txBody>
        </p:sp>
        <p:sp>
          <p:nvSpPr>
            <p:cNvPr id="55" name="Arrow: Pentagon 54">
              <a:extLst>
                <a:ext uri="{FF2B5EF4-FFF2-40B4-BE49-F238E27FC236}">
                  <a16:creationId xmlns="" xmlns:a16="http://schemas.microsoft.com/office/drawing/2014/main" id="{14B3EDA6-F2E4-4EB1-AEF7-0DCB25042DC9}"/>
                </a:ext>
              </a:extLst>
            </p:cNvPr>
            <p:cNvSpPr/>
            <p:nvPr/>
          </p:nvSpPr>
          <p:spPr>
            <a:xfrm>
              <a:off x="1659297" y="4918710"/>
              <a:ext cx="2566492"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Personal Hygiene Stock Control</a:t>
              </a:r>
            </a:p>
          </p:txBody>
        </p:sp>
        <p:sp>
          <p:nvSpPr>
            <p:cNvPr id="56" name="Arrow: Pentagon 55">
              <a:extLst>
                <a:ext uri="{FF2B5EF4-FFF2-40B4-BE49-F238E27FC236}">
                  <a16:creationId xmlns="" xmlns:a16="http://schemas.microsoft.com/office/drawing/2014/main" id="{7A9BF0B5-0040-4B12-9C23-EF4A2A0C62D5}"/>
                </a:ext>
              </a:extLst>
            </p:cNvPr>
            <p:cNvSpPr/>
            <p:nvPr/>
          </p:nvSpPr>
          <p:spPr>
            <a:xfrm>
              <a:off x="8785197" y="2967686"/>
              <a:ext cx="179228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Monitoring, Supervision &amp; Treatment</a:t>
              </a:r>
            </a:p>
          </p:txBody>
        </p:sp>
        <p:sp>
          <p:nvSpPr>
            <p:cNvPr id="57" name="Arrow: Pentagon 56">
              <a:extLst>
                <a:ext uri="{FF2B5EF4-FFF2-40B4-BE49-F238E27FC236}">
                  <a16:creationId xmlns="" xmlns:a16="http://schemas.microsoft.com/office/drawing/2014/main" id="{5C090ED3-48D8-4379-889B-1CF8E60C3E9A}"/>
                </a:ext>
              </a:extLst>
            </p:cNvPr>
            <p:cNvSpPr/>
            <p:nvPr/>
          </p:nvSpPr>
          <p:spPr>
            <a:xfrm>
              <a:off x="10220700" y="3328421"/>
              <a:ext cx="1151272"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sp>
          <p:nvSpPr>
            <p:cNvPr id="58" name="Arrow: Pentagon 57">
              <a:extLst>
                <a:ext uri="{FF2B5EF4-FFF2-40B4-BE49-F238E27FC236}">
                  <a16:creationId xmlns="" xmlns:a16="http://schemas.microsoft.com/office/drawing/2014/main" id="{3358153C-AA85-4F42-A5EA-77DCED42251B}"/>
                </a:ext>
              </a:extLst>
            </p:cNvPr>
            <p:cNvSpPr/>
            <p:nvPr/>
          </p:nvSpPr>
          <p:spPr>
            <a:xfrm>
              <a:off x="7678898" y="4155770"/>
              <a:ext cx="179228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Monitoring, Supervision &amp; Treatment</a:t>
              </a:r>
            </a:p>
          </p:txBody>
        </p:sp>
      </p:grpSp>
      <p:grpSp>
        <p:nvGrpSpPr>
          <p:cNvPr id="12" name="Group 11">
            <a:extLst>
              <a:ext uri="{FF2B5EF4-FFF2-40B4-BE49-F238E27FC236}">
                <a16:creationId xmlns="" xmlns:a16="http://schemas.microsoft.com/office/drawing/2014/main" id="{956B15BA-FE39-43D9-88F7-22A9D822D7F0}"/>
              </a:ext>
            </a:extLst>
          </p:cNvPr>
          <p:cNvGrpSpPr/>
          <p:nvPr/>
        </p:nvGrpSpPr>
        <p:grpSpPr>
          <a:xfrm>
            <a:off x="479427" y="6108823"/>
            <a:ext cx="6543195" cy="269803"/>
            <a:chOff x="177801" y="6261149"/>
            <a:chExt cx="6543195" cy="269803"/>
          </a:xfrm>
        </p:grpSpPr>
        <p:sp>
          <p:nvSpPr>
            <p:cNvPr id="8" name="Arrow: Pentagon 7">
              <a:extLst>
                <a:ext uri="{FF2B5EF4-FFF2-40B4-BE49-F238E27FC236}">
                  <a16:creationId xmlns="" xmlns:a16="http://schemas.microsoft.com/office/drawing/2014/main" id="{2D636EA4-1E4C-408D-851B-79BABCAB8BF5}"/>
                </a:ext>
              </a:extLst>
            </p:cNvPr>
            <p:cNvSpPr/>
            <p:nvPr/>
          </p:nvSpPr>
          <p:spPr>
            <a:xfrm>
              <a:off x="177801" y="6261149"/>
              <a:ext cx="1249260"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Care</a:t>
              </a:r>
            </a:p>
          </p:txBody>
        </p:sp>
        <p:sp>
          <p:nvSpPr>
            <p:cNvPr id="14" name="Arrow: Pentagon 13">
              <a:extLst>
                <a:ext uri="{FF2B5EF4-FFF2-40B4-BE49-F238E27FC236}">
                  <a16:creationId xmlns="" xmlns:a16="http://schemas.microsoft.com/office/drawing/2014/main" id="{30AD2CD7-DA88-404D-8BDC-FAF89BDF8E3A}"/>
                </a:ext>
              </a:extLst>
            </p:cNvPr>
            <p:cNvSpPr/>
            <p:nvPr/>
          </p:nvSpPr>
          <p:spPr>
            <a:xfrm>
              <a:off x="1501285" y="6261149"/>
              <a:ext cx="1249260"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Incarceration</a:t>
              </a:r>
            </a:p>
          </p:txBody>
        </p:sp>
        <p:sp>
          <p:nvSpPr>
            <p:cNvPr id="16" name="Arrow: Pentagon 15">
              <a:extLst>
                <a:ext uri="{FF2B5EF4-FFF2-40B4-BE49-F238E27FC236}">
                  <a16:creationId xmlns="" xmlns:a16="http://schemas.microsoft.com/office/drawing/2014/main" id="{308BEDCD-6E19-4E31-9949-F9FB485D6883}"/>
                </a:ext>
              </a:extLst>
            </p:cNvPr>
            <p:cNvSpPr/>
            <p:nvPr/>
          </p:nvSpPr>
          <p:spPr>
            <a:xfrm>
              <a:off x="4148253" y="6261149"/>
              <a:ext cx="1249260"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Rehabilitation</a:t>
              </a:r>
            </a:p>
          </p:txBody>
        </p:sp>
        <p:sp>
          <p:nvSpPr>
            <p:cNvPr id="28" name="Arrow: Pentagon 27">
              <a:extLst>
                <a:ext uri="{FF2B5EF4-FFF2-40B4-BE49-F238E27FC236}">
                  <a16:creationId xmlns="" xmlns:a16="http://schemas.microsoft.com/office/drawing/2014/main" id="{18D00C87-83CF-4999-94C4-9A52C7C03078}"/>
                </a:ext>
              </a:extLst>
            </p:cNvPr>
            <p:cNvSpPr/>
            <p:nvPr/>
          </p:nvSpPr>
          <p:spPr>
            <a:xfrm>
              <a:off x="2824769" y="6261149"/>
              <a:ext cx="1249260"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r>
                <a:rPr lang="en-GB" sz="1000">
                  <a:solidFill>
                    <a:sysClr val="windowText" lastClr="000000"/>
                  </a:solidFill>
                </a:rPr>
                <a:t>Security</a:t>
              </a:r>
            </a:p>
          </p:txBody>
        </p:sp>
        <p:sp>
          <p:nvSpPr>
            <p:cNvPr id="59" name="Arrow: Pentagon 58">
              <a:extLst>
                <a:ext uri="{FF2B5EF4-FFF2-40B4-BE49-F238E27FC236}">
                  <a16:creationId xmlns="" xmlns:a16="http://schemas.microsoft.com/office/drawing/2014/main" id="{A56FFF85-9019-400F-AD67-96E0C0B83D29}"/>
                </a:ext>
              </a:extLst>
            </p:cNvPr>
            <p:cNvSpPr/>
            <p:nvPr/>
          </p:nvSpPr>
          <p:spPr>
            <a:xfrm>
              <a:off x="5471736" y="6261149"/>
              <a:ext cx="124926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Reintegration</a:t>
              </a:r>
            </a:p>
          </p:txBody>
        </p:sp>
      </p:grpSp>
      <p:sp>
        <p:nvSpPr>
          <p:cNvPr id="62" name="Arrow: Pentagon 61">
            <a:extLst>
              <a:ext uri="{FF2B5EF4-FFF2-40B4-BE49-F238E27FC236}">
                <a16:creationId xmlns="" xmlns:a16="http://schemas.microsoft.com/office/drawing/2014/main" id="{7780721D-4907-4DF0-BD13-FA69B67FE641}"/>
              </a:ext>
            </a:extLst>
          </p:cNvPr>
          <p:cNvSpPr/>
          <p:nvPr/>
        </p:nvSpPr>
        <p:spPr>
          <a:xfrm>
            <a:off x="558688" y="2617353"/>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Perimeter Fence</a:t>
            </a:r>
          </a:p>
        </p:txBody>
      </p:sp>
      <p:sp>
        <p:nvSpPr>
          <p:cNvPr id="11" name="Rectangle 10">
            <a:extLst>
              <a:ext uri="{FF2B5EF4-FFF2-40B4-BE49-F238E27FC236}">
                <a16:creationId xmlns="" xmlns:a16="http://schemas.microsoft.com/office/drawing/2014/main" id="{01E57E20-7953-481D-A324-FC8ACEC0F506}"/>
              </a:ext>
            </a:extLst>
          </p:cNvPr>
          <p:cNvSpPr/>
          <p:nvPr/>
        </p:nvSpPr>
        <p:spPr>
          <a:xfrm>
            <a:off x="2494003" y="2904714"/>
            <a:ext cx="5586396" cy="1306334"/>
          </a:xfrm>
          <a:prstGeom prst="rect">
            <a:avLst/>
          </a:prstGeom>
          <a:noFill/>
          <a:ln w="190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sp>
        <p:nvSpPr>
          <p:cNvPr id="63" name="Rectangle: Rounded Corners 62">
            <a:extLst>
              <a:ext uri="{FF2B5EF4-FFF2-40B4-BE49-F238E27FC236}">
                <a16:creationId xmlns="" xmlns:a16="http://schemas.microsoft.com/office/drawing/2014/main" id="{89381D99-421B-43AC-BF90-EC5F9D8B6CE7}"/>
              </a:ext>
            </a:extLst>
          </p:cNvPr>
          <p:cNvSpPr/>
          <p:nvPr/>
        </p:nvSpPr>
        <p:spPr>
          <a:xfrm>
            <a:off x="2444313" y="1230663"/>
            <a:ext cx="8189089" cy="1566700"/>
          </a:xfrm>
          <a:prstGeom prst="roundRect">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panose="020B0604020202020204" pitchFamily="34" charset="0"/>
              <a:buChar char="•"/>
            </a:pPr>
            <a:r>
              <a:rPr lang="en-GB" sz="1400">
                <a:solidFill>
                  <a:prstClr val="black"/>
                </a:solidFill>
              </a:rPr>
              <a:t>Programme participation is limited largely by the accessibility of security officials to escort offenders</a:t>
            </a:r>
          </a:p>
          <a:p>
            <a:pPr marL="285750" indent="-285750" defTabSz="457200">
              <a:buFont typeface="Arial" panose="020B0604020202020204" pitchFamily="34" charset="0"/>
              <a:buChar char="•"/>
            </a:pPr>
            <a:r>
              <a:rPr lang="en-GB" sz="1400">
                <a:solidFill>
                  <a:prstClr val="black"/>
                </a:solidFill>
              </a:rPr>
              <a:t>Work teams have insufficient resources to maximise productivity (personnel and assets/tools)</a:t>
            </a:r>
          </a:p>
          <a:p>
            <a:pPr marL="285750" indent="-285750" defTabSz="457200">
              <a:buFont typeface="Arial" panose="020B0604020202020204" pitchFamily="34" charset="0"/>
              <a:buChar char="•"/>
            </a:pPr>
            <a:r>
              <a:rPr lang="en-GB" sz="1400">
                <a:solidFill>
                  <a:prstClr val="black"/>
                </a:solidFill>
              </a:rPr>
              <a:t>Performance targets for rehabilitation programmes focus more upon the completion of activities with the assumption that rehabilitation will be achieved as a result</a:t>
            </a:r>
          </a:p>
          <a:p>
            <a:pPr marL="285750" indent="-285750" defTabSz="457200">
              <a:buFont typeface="Arial" panose="020B0604020202020204" pitchFamily="34" charset="0"/>
              <a:buChar char="•"/>
            </a:pPr>
            <a:r>
              <a:rPr lang="en-GB" sz="1400">
                <a:solidFill>
                  <a:prstClr val="black"/>
                </a:solidFill>
              </a:rPr>
              <a:t>Security officials perform certain Rehabilitation programmes but may not be sufficiently skilled to do so</a:t>
            </a:r>
          </a:p>
        </p:txBody>
      </p:sp>
      <p:sp>
        <p:nvSpPr>
          <p:cNvPr id="60" name="TextBox 59">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Tree>
    <p:extLst>
      <p:ext uri="{BB962C8B-B14F-4D97-AF65-F5344CB8AC3E}">
        <p14:creationId xmlns:p14="http://schemas.microsoft.com/office/powerpoint/2010/main" val="37578139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 name="Rectangle 8">
            <a:extLst>
              <a:ext uri="{FF2B5EF4-FFF2-40B4-BE49-F238E27FC236}">
                <a16:creationId xmlns="" xmlns:a16="http://schemas.microsoft.com/office/drawing/2014/main" id="{6D0D4A4D-E24D-2F41-9FA6-C98D876AAF6D}"/>
              </a:ext>
            </a:extLst>
          </p:cNvPr>
          <p:cNvSpPr/>
          <p:nvPr/>
        </p:nvSpPr>
        <p:spPr>
          <a:xfrm>
            <a:off x="246530" y="1"/>
            <a:ext cx="1119554" cy="5651970"/>
          </a:xfrm>
          <a:prstGeom prst="rect">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0" name="Rectangle 9">
            <a:extLst>
              <a:ext uri="{FF2B5EF4-FFF2-40B4-BE49-F238E27FC236}">
                <a16:creationId xmlns="" xmlns:a16="http://schemas.microsoft.com/office/drawing/2014/main" id="{6B12DE1F-585B-2140-B2BD-40C67FF0C1F0}"/>
              </a:ext>
            </a:extLst>
          </p:cNvPr>
          <p:cNvSpPr/>
          <p:nvPr/>
        </p:nvSpPr>
        <p:spPr>
          <a:xfrm>
            <a:off x="1366084" y="0"/>
            <a:ext cx="2584934" cy="6858000"/>
          </a:xfrm>
          <a:prstGeom prst="rect">
            <a:avLst/>
          </a:prstGeom>
          <a:solidFill>
            <a:srgbClr val="548235"/>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ectangle 10">
            <a:extLst>
              <a:ext uri="{FF2B5EF4-FFF2-40B4-BE49-F238E27FC236}">
                <a16:creationId xmlns="" xmlns:a16="http://schemas.microsoft.com/office/drawing/2014/main" id="{232FC7D8-2C69-3447-8C60-C8D12747CDF8}"/>
              </a:ext>
            </a:extLst>
          </p:cNvPr>
          <p:cNvSpPr/>
          <p:nvPr/>
        </p:nvSpPr>
        <p:spPr>
          <a:xfrm>
            <a:off x="246530" y="5651970"/>
            <a:ext cx="1119554" cy="1217293"/>
          </a:xfrm>
          <a:prstGeom prst="rect">
            <a:avLst/>
          </a:prstGeom>
          <a:solidFill>
            <a:srgbClr val="C7A96E">
              <a:lumMod val="60000"/>
              <a:lumOff val="40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30" name="Title 1">
            <a:extLst>
              <a:ext uri="{FF2B5EF4-FFF2-40B4-BE49-F238E27FC236}">
                <a16:creationId xmlns="" xmlns:a16="http://schemas.microsoft.com/office/drawing/2014/main" id="{F5A4D105-B434-874D-A09A-E945722F8660}"/>
              </a:ext>
            </a:extLst>
          </p:cNvPr>
          <p:cNvSpPr txBox="1">
            <a:spLocks/>
          </p:cNvSpPr>
          <p:nvPr/>
        </p:nvSpPr>
        <p:spPr>
          <a:xfrm rot="16200000">
            <a:off x="-863548" y="1392708"/>
            <a:ext cx="3402872" cy="886397"/>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a:defRPr/>
            </a:pPr>
            <a:r>
              <a:rPr lang="en-US" sz="3200" i="1" dirty="0" smtClean="0">
                <a:solidFill>
                  <a:srgbClr val="FFFFFF"/>
                </a:solidFill>
                <a:latin typeface="Georgia"/>
              </a:rPr>
              <a:t>Presentation outline</a:t>
            </a:r>
            <a:endParaRPr lang="en-US" sz="3200" i="1" dirty="0">
              <a:solidFill>
                <a:srgbClr val="FFFFFF"/>
              </a:solidFill>
              <a:latin typeface="Georgia"/>
            </a:endParaRPr>
          </a:p>
        </p:txBody>
      </p:sp>
      <p:cxnSp>
        <p:nvCxnSpPr>
          <p:cNvPr id="31" name="Straight Connector 30">
            <a:extLst>
              <a:ext uri="{FF2B5EF4-FFF2-40B4-BE49-F238E27FC236}">
                <a16:creationId xmlns="" xmlns:a16="http://schemas.microsoft.com/office/drawing/2014/main" id="{ADE5B180-9DA6-5E46-AEB8-F210FCF9F0EA}"/>
              </a:ext>
            </a:extLst>
          </p:cNvPr>
          <p:cNvCxnSpPr/>
          <p:nvPr/>
        </p:nvCxnSpPr>
        <p:spPr>
          <a:xfrm>
            <a:off x="780592" y="3537341"/>
            <a:ext cx="0" cy="2002874"/>
          </a:xfrm>
          <a:prstGeom prst="line">
            <a:avLst/>
          </a:prstGeom>
          <a:noFill/>
          <a:ln w="6350" cap="flat" cmpd="sng" algn="ctr">
            <a:solidFill>
              <a:srgbClr val="FFFFFF"/>
            </a:solidFill>
            <a:prstDash val="solid"/>
            <a:miter lim="800000"/>
          </a:ln>
          <a:effectLst/>
        </p:spPr>
      </p:cxnSp>
      <p:grpSp>
        <p:nvGrpSpPr>
          <p:cNvPr id="32" name="Group 31">
            <a:extLst>
              <a:ext uri="{FF2B5EF4-FFF2-40B4-BE49-F238E27FC236}">
                <a16:creationId xmlns="" xmlns:a16="http://schemas.microsoft.com/office/drawing/2014/main" id="{3754301D-7909-4E47-A8FF-76DB3A7026AC}"/>
              </a:ext>
            </a:extLst>
          </p:cNvPr>
          <p:cNvGrpSpPr/>
          <p:nvPr/>
        </p:nvGrpSpPr>
        <p:grpSpPr>
          <a:xfrm>
            <a:off x="534423" y="6109682"/>
            <a:ext cx="488832" cy="493336"/>
            <a:chOff x="2684463" y="3619500"/>
            <a:chExt cx="344487" cy="347663"/>
          </a:xfrm>
        </p:grpSpPr>
        <p:sp>
          <p:nvSpPr>
            <p:cNvPr id="33" name="Rectangle 32">
              <a:extLst>
                <a:ext uri="{FF2B5EF4-FFF2-40B4-BE49-F238E27FC236}">
                  <a16:creationId xmlns="" xmlns:a16="http://schemas.microsoft.com/office/drawing/2014/main" id="{B2D94E15-2FA1-FF47-BF7E-D9BE50FE3481}"/>
                </a:ext>
              </a:extLst>
            </p:cNvPr>
            <p:cNvSpPr>
              <a:spLocks noChangeArrowheads="1"/>
            </p:cNvSpPr>
            <p:nvPr/>
          </p:nvSpPr>
          <p:spPr bwMode="auto">
            <a:xfrm>
              <a:off x="2728913" y="3709988"/>
              <a:ext cx="180975" cy="257175"/>
            </a:xfrm>
            <a:prstGeom prst="rect">
              <a:avLst/>
            </a:pr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4" name="Freeform 33">
              <a:extLst>
                <a:ext uri="{FF2B5EF4-FFF2-40B4-BE49-F238E27FC236}">
                  <a16:creationId xmlns="" xmlns:a16="http://schemas.microsoft.com/office/drawing/2014/main" id="{21276784-E644-DE42-9D60-B45B2C1ECAF1}"/>
                </a:ext>
              </a:extLst>
            </p:cNvPr>
            <p:cNvSpPr>
              <a:spLocks/>
            </p:cNvSpPr>
            <p:nvPr/>
          </p:nvSpPr>
          <p:spPr bwMode="auto">
            <a:xfrm>
              <a:off x="2684463" y="3619500"/>
              <a:ext cx="90488" cy="241300"/>
            </a:xfrm>
            <a:custGeom>
              <a:avLst/>
              <a:gdLst>
                <a:gd name="T0" fmla="*/ 12 w 24"/>
                <a:gd name="T1" fmla="*/ 64 h 64"/>
                <a:gd name="T2" fmla="*/ 0 w 24"/>
                <a:gd name="T3" fmla="*/ 64 h 64"/>
                <a:gd name="T4" fmla="*/ 0 w 24"/>
                <a:gd name="T5" fmla="*/ 12 h 64"/>
                <a:gd name="T6" fmla="*/ 12 w 24"/>
                <a:gd name="T7" fmla="*/ 0 h 64"/>
                <a:gd name="T8" fmla="*/ 24 w 24"/>
                <a:gd name="T9" fmla="*/ 12 h 64"/>
                <a:gd name="T10" fmla="*/ 12 w 24"/>
                <a:gd name="T11" fmla="*/ 24 h 64"/>
                <a:gd name="T12" fmla="*/ 12 w 24"/>
                <a:gd name="T13" fmla="*/ 16 h 64"/>
                <a:gd name="T14" fmla="*/ 23 w 24"/>
                <a:gd name="T15" fmla="*/ 16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64">
                  <a:moveTo>
                    <a:pt x="12" y="64"/>
                  </a:moveTo>
                  <a:cubicBezTo>
                    <a:pt x="0" y="64"/>
                    <a:pt x="0" y="64"/>
                    <a:pt x="0" y="64"/>
                  </a:cubicBezTo>
                  <a:cubicBezTo>
                    <a:pt x="0" y="12"/>
                    <a:pt x="0" y="12"/>
                    <a:pt x="0" y="12"/>
                  </a:cubicBezTo>
                  <a:cubicBezTo>
                    <a:pt x="0" y="5"/>
                    <a:pt x="5" y="0"/>
                    <a:pt x="12" y="0"/>
                  </a:cubicBezTo>
                  <a:cubicBezTo>
                    <a:pt x="19" y="0"/>
                    <a:pt x="24" y="5"/>
                    <a:pt x="24" y="12"/>
                  </a:cubicBezTo>
                  <a:cubicBezTo>
                    <a:pt x="24" y="19"/>
                    <a:pt x="19" y="24"/>
                    <a:pt x="12" y="24"/>
                  </a:cubicBezTo>
                  <a:cubicBezTo>
                    <a:pt x="12" y="16"/>
                    <a:pt x="12" y="16"/>
                    <a:pt x="12" y="16"/>
                  </a:cubicBezTo>
                  <a:cubicBezTo>
                    <a:pt x="23" y="16"/>
                    <a:pt x="23" y="16"/>
                    <a:pt x="23" y="16"/>
                  </a:cubicBez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5" name="Freeform 34">
              <a:extLst>
                <a:ext uri="{FF2B5EF4-FFF2-40B4-BE49-F238E27FC236}">
                  <a16:creationId xmlns="" xmlns:a16="http://schemas.microsoft.com/office/drawing/2014/main" id="{5CE7BAA0-5111-E049-A8FC-3DA51D4A76EA}"/>
                </a:ext>
              </a:extLst>
            </p:cNvPr>
            <p:cNvSpPr>
              <a:spLocks/>
            </p:cNvSpPr>
            <p:nvPr/>
          </p:nvSpPr>
          <p:spPr bwMode="auto">
            <a:xfrm>
              <a:off x="2728913" y="3619500"/>
              <a:ext cx="225425" cy="90488"/>
            </a:xfrm>
            <a:custGeom>
              <a:avLst/>
              <a:gdLst>
                <a:gd name="T0" fmla="*/ 48 w 60"/>
                <a:gd name="T1" fmla="*/ 24 h 24"/>
                <a:gd name="T2" fmla="*/ 60 w 60"/>
                <a:gd name="T3" fmla="*/ 12 h 24"/>
                <a:gd name="T4" fmla="*/ 48 w 60"/>
                <a:gd name="T5" fmla="*/ 0 h 24"/>
                <a:gd name="T6" fmla="*/ 0 w 60"/>
                <a:gd name="T7" fmla="*/ 0 h 24"/>
              </a:gdLst>
              <a:ahLst/>
              <a:cxnLst>
                <a:cxn ang="0">
                  <a:pos x="T0" y="T1"/>
                </a:cxn>
                <a:cxn ang="0">
                  <a:pos x="T2" y="T3"/>
                </a:cxn>
                <a:cxn ang="0">
                  <a:pos x="T4" y="T5"/>
                </a:cxn>
                <a:cxn ang="0">
                  <a:pos x="T6" y="T7"/>
                </a:cxn>
              </a:cxnLst>
              <a:rect l="0" t="0" r="r" b="b"/>
              <a:pathLst>
                <a:path w="60" h="24">
                  <a:moveTo>
                    <a:pt x="48" y="24"/>
                  </a:moveTo>
                  <a:cubicBezTo>
                    <a:pt x="55" y="24"/>
                    <a:pt x="60" y="19"/>
                    <a:pt x="60" y="12"/>
                  </a:cubicBezTo>
                  <a:cubicBezTo>
                    <a:pt x="60" y="5"/>
                    <a:pt x="55" y="0"/>
                    <a:pt x="48" y="0"/>
                  </a:cubicBezTo>
                  <a:cubicBezTo>
                    <a:pt x="0" y="0"/>
                    <a:pt x="0" y="0"/>
                    <a:pt x="0" y="0"/>
                  </a:cubicBez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6" name="Line 8">
              <a:extLst>
                <a:ext uri="{FF2B5EF4-FFF2-40B4-BE49-F238E27FC236}">
                  <a16:creationId xmlns="" xmlns:a16="http://schemas.microsoft.com/office/drawing/2014/main" id="{89F9E849-A05B-F24B-852B-5A761D029431}"/>
                </a:ext>
              </a:extLst>
            </p:cNvPr>
            <p:cNvSpPr>
              <a:spLocks noChangeShapeType="1"/>
            </p:cNvSpPr>
            <p:nvPr/>
          </p:nvSpPr>
          <p:spPr bwMode="auto">
            <a:xfrm>
              <a:off x="2819400" y="3770313"/>
              <a:ext cx="60325"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7" name="Line 9">
              <a:extLst>
                <a:ext uri="{FF2B5EF4-FFF2-40B4-BE49-F238E27FC236}">
                  <a16:creationId xmlns="" xmlns:a16="http://schemas.microsoft.com/office/drawing/2014/main" id="{DC79CA80-B487-554E-B037-F222E432C593}"/>
                </a:ext>
              </a:extLst>
            </p:cNvPr>
            <p:cNvSpPr>
              <a:spLocks noChangeShapeType="1"/>
            </p:cNvSpPr>
            <p:nvPr/>
          </p:nvSpPr>
          <p:spPr bwMode="auto">
            <a:xfrm>
              <a:off x="2819400" y="3830638"/>
              <a:ext cx="60325"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8" name="Line 10">
              <a:extLst>
                <a:ext uri="{FF2B5EF4-FFF2-40B4-BE49-F238E27FC236}">
                  <a16:creationId xmlns="" xmlns:a16="http://schemas.microsoft.com/office/drawing/2014/main" id="{51D013D5-59E6-FA4E-A68D-173782DA1217}"/>
                </a:ext>
              </a:extLst>
            </p:cNvPr>
            <p:cNvSpPr>
              <a:spLocks noChangeShapeType="1"/>
            </p:cNvSpPr>
            <p:nvPr/>
          </p:nvSpPr>
          <p:spPr bwMode="auto">
            <a:xfrm>
              <a:off x="2819400" y="3892550"/>
              <a:ext cx="60325"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39" name="Freeform 38">
              <a:extLst>
                <a:ext uri="{FF2B5EF4-FFF2-40B4-BE49-F238E27FC236}">
                  <a16:creationId xmlns="" xmlns:a16="http://schemas.microsoft.com/office/drawing/2014/main" id="{A078636B-6B87-AF47-8C90-C4128E8FD4E5}"/>
                </a:ext>
              </a:extLst>
            </p:cNvPr>
            <p:cNvSpPr>
              <a:spLocks/>
            </p:cNvSpPr>
            <p:nvPr/>
          </p:nvSpPr>
          <p:spPr bwMode="auto">
            <a:xfrm>
              <a:off x="2759075" y="3740150"/>
              <a:ext cx="38100" cy="30163"/>
            </a:xfrm>
            <a:custGeom>
              <a:avLst/>
              <a:gdLst>
                <a:gd name="T0" fmla="*/ 0 w 24"/>
                <a:gd name="T1" fmla="*/ 14 h 19"/>
                <a:gd name="T2" fmla="*/ 5 w 24"/>
                <a:gd name="T3" fmla="*/ 19 h 19"/>
                <a:gd name="T4" fmla="*/ 24 w 24"/>
                <a:gd name="T5" fmla="*/ 0 h 19"/>
              </a:gdLst>
              <a:ahLst/>
              <a:cxnLst>
                <a:cxn ang="0">
                  <a:pos x="T0" y="T1"/>
                </a:cxn>
                <a:cxn ang="0">
                  <a:pos x="T2" y="T3"/>
                </a:cxn>
                <a:cxn ang="0">
                  <a:pos x="T4" y="T5"/>
                </a:cxn>
              </a:cxnLst>
              <a:rect l="0" t="0" r="r" b="b"/>
              <a:pathLst>
                <a:path w="24" h="19">
                  <a:moveTo>
                    <a:pt x="0" y="14"/>
                  </a:moveTo>
                  <a:lnTo>
                    <a:pt x="5" y="19"/>
                  </a:lnTo>
                  <a:lnTo>
                    <a:pt x="24" y="0"/>
                  </a:ln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0" name="Freeform 39">
              <a:extLst>
                <a:ext uri="{FF2B5EF4-FFF2-40B4-BE49-F238E27FC236}">
                  <a16:creationId xmlns="" xmlns:a16="http://schemas.microsoft.com/office/drawing/2014/main" id="{7EA4DE0E-17A1-5545-8B6A-D0835797A3B0}"/>
                </a:ext>
              </a:extLst>
            </p:cNvPr>
            <p:cNvSpPr>
              <a:spLocks/>
            </p:cNvSpPr>
            <p:nvPr/>
          </p:nvSpPr>
          <p:spPr bwMode="auto">
            <a:xfrm>
              <a:off x="2759075" y="3800475"/>
              <a:ext cx="38100" cy="30163"/>
            </a:xfrm>
            <a:custGeom>
              <a:avLst/>
              <a:gdLst>
                <a:gd name="T0" fmla="*/ 0 w 24"/>
                <a:gd name="T1" fmla="*/ 15 h 19"/>
                <a:gd name="T2" fmla="*/ 5 w 24"/>
                <a:gd name="T3" fmla="*/ 19 h 19"/>
                <a:gd name="T4" fmla="*/ 24 w 24"/>
                <a:gd name="T5" fmla="*/ 0 h 19"/>
              </a:gdLst>
              <a:ahLst/>
              <a:cxnLst>
                <a:cxn ang="0">
                  <a:pos x="T0" y="T1"/>
                </a:cxn>
                <a:cxn ang="0">
                  <a:pos x="T2" y="T3"/>
                </a:cxn>
                <a:cxn ang="0">
                  <a:pos x="T4" y="T5"/>
                </a:cxn>
              </a:cxnLst>
              <a:rect l="0" t="0" r="r" b="b"/>
              <a:pathLst>
                <a:path w="24" h="19">
                  <a:moveTo>
                    <a:pt x="0" y="15"/>
                  </a:moveTo>
                  <a:lnTo>
                    <a:pt x="5" y="19"/>
                  </a:lnTo>
                  <a:lnTo>
                    <a:pt x="24" y="0"/>
                  </a:ln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1" name="Freeform 40">
              <a:extLst>
                <a:ext uri="{FF2B5EF4-FFF2-40B4-BE49-F238E27FC236}">
                  <a16:creationId xmlns="" xmlns:a16="http://schemas.microsoft.com/office/drawing/2014/main" id="{3F646A96-E533-1347-9880-1815BB593586}"/>
                </a:ext>
              </a:extLst>
            </p:cNvPr>
            <p:cNvSpPr>
              <a:spLocks/>
            </p:cNvSpPr>
            <p:nvPr/>
          </p:nvSpPr>
          <p:spPr bwMode="auto">
            <a:xfrm>
              <a:off x="2984500" y="3702050"/>
              <a:ext cx="44450" cy="265113"/>
            </a:xfrm>
            <a:custGeom>
              <a:avLst/>
              <a:gdLst>
                <a:gd name="T0" fmla="*/ 12 w 12"/>
                <a:gd name="T1" fmla="*/ 64 h 70"/>
                <a:gd name="T2" fmla="*/ 6 w 12"/>
                <a:gd name="T3" fmla="*/ 70 h 70"/>
                <a:gd name="T4" fmla="*/ 0 w 12"/>
                <a:gd name="T5" fmla="*/ 64 h 70"/>
                <a:gd name="T6" fmla="*/ 0 w 12"/>
                <a:gd name="T7" fmla="*/ 6 h 70"/>
                <a:gd name="T8" fmla="*/ 6 w 12"/>
                <a:gd name="T9" fmla="*/ 0 h 70"/>
                <a:gd name="T10" fmla="*/ 12 w 12"/>
                <a:gd name="T11" fmla="*/ 6 h 70"/>
                <a:gd name="T12" fmla="*/ 12 w 12"/>
                <a:gd name="T13" fmla="*/ 64 h 70"/>
              </a:gdLst>
              <a:ahLst/>
              <a:cxnLst>
                <a:cxn ang="0">
                  <a:pos x="T0" y="T1"/>
                </a:cxn>
                <a:cxn ang="0">
                  <a:pos x="T2" y="T3"/>
                </a:cxn>
                <a:cxn ang="0">
                  <a:pos x="T4" y="T5"/>
                </a:cxn>
                <a:cxn ang="0">
                  <a:pos x="T6" y="T7"/>
                </a:cxn>
                <a:cxn ang="0">
                  <a:pos x="T8" y="T9"/>
                </a:cxn>
                <a:cxn ang="0">
                  <a:pos x="T10" y="T11"/>
                </a:cxn>
                <a:cxn ang="0">
                  <a:pos x="T12" y="T13"/>
                </a:cxn>
              </a:cxnLst>
              <a:rect l="0" t="0" r="r" b="b"/>
              <a:pathLst>
                <a:path w="12" h="70">
                  <a:moveTo>
                    <a:pt x="12" y="64"/>
                  </a:moveTo>
                  <a:cubicBezTo>
                    <a:pt x="12" y="67"/>
                    <a:pt x="9" y="70"/>
                    <a:pt x="6" y="70"/>
                  </a:cubicBezTo>
                  <a:cubicBezTo>
                    <a:pt x="3" y="70"/>
                    <a:pt x="0" y="67"/>
                    <a:pt x="0" y="64"/>
                  </a:cubicBezTo>
                  <a:cubicBezTo>
                    <a:pt x="0" y="6"/>
                    <a:pt x="0" y="6"/>
                    <a:pt x="0" y="6"/>
                  </a:cubicBezTo>
                  <a:cubicBezTo>
                    <a:pt x="0" y="3"/>
                    <a:pt x="3" y="0"/>
                    <a:pt x="6" y="0"/>
                  </a:cubicBezTo>
                  <a:cubicBezTo>
                    <a:pt x="9" y="0"/>
                    <a:pt x="12" y="3"/>
                    <a:pt x="12" y="6"/>
                  </a:cubicBezTo>
                  <a:lnTo>
                    <a:pt x="12" y="64"/>
                  </a:lnTo>
                  <a:close/>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2" name="Line 14">
              <a:extLst>
                <a:ext uri="{FF2B5EF4-FFF2-40B4-BE49-F238E27FC236}">
                  <a16:creationId xmlns="" xmlns:a16="http://schemas.microsoft.com/office/drawing/2014/main" id="{3042381B-03B0-2340-BBD9-8B4BC5232F8A}"/>
                </a:ext>
              </a:extLst>
            </p:cNvPr>
            <p:cNvSpPr>
              <a:spLocks noChangeShapeType="1"/>
            </p:cNvSpPr>
            <p:nvPr/>
          </p:nvSpPr>
          <p:spPr bwMode="auto">
            <a:xfrm>
              <a:off x="2984500" y="3937000"/>
              <a:ext cx="44450"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3" name="Line 15">
              <a:extLst>
                <a:ext uri="{FF2B5EF4-FFF2-40B4-BE49-F238E27FC236}">
                  <a16:creationId xmlns="" xmlns:a16="http://schemas.microsoft.com/office/drawing/2014/main" id="{8A0CD713-A0DF-FD46-9E43-C2241B0297E8}"/>
                </a:ext>
              </a:extLst>
            </p:cNvPr>
            <p:cNvSpPr>
              <a:spLocks noChangeShapeType="1"/>
            </p:cNvSpPr>
            <p:nvPr/>
          </p:nvSpPr>
          <p:spPr bwMode="auto">
            <a:xfrm>
              <a:off x="2984500" y="3830638"/>
              <a:ext cx="44450" cy="0"/>
            </a:xfrm>
            <a:prstGeom prst="line">
              <a:avLst/>
            </a:prstGeom>
            <a:noFill/>
            <a:ln w="15875" cap="rnd">
              <a:solidFill>
                <a:srgbClr val="FFFFF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sp>
          <p:nvSpPr>
            <p:cNvPr id="44" name="Freeform 43">
              <a:extLst>
                <a:ext uri="{FF2B5EF4-FFF2-40B4-BE49-F238E27FC236}">
                  <a16:creationId xmlns="" xmlns:a16="http://schemas.microsoft.com/office/drawing/2014/main" id="{BFEA82A5-A081-F346-9158-CF8B5EF97B61}"/>
                </a:ext>
              </a:extLst>
            </p:cNvPr>
            <p:cNvSpPr>
              <a:spLocks/>
            </p:cNvSpPr>
            <p:nvPr/>
          </p:nvSpPr>
          <p:spPr bwMode="auto">
            <a:xfrm>
              <a:off x="2954338" y="3717925"/>
              <a:ext cx="30163" cy="136525"/>
            </a:xfrm>
            <a:custGeom>
              <a:avLst/>
              <a:gdLst>
                <a:gd name="T0" fmla="*/ 0 w 8"/>
                <a:gd name="T1" fmla="*/ 36 h 36"/>
                <a:gd name="T2" fmla="*/ 0 w 8"/>
                <a:gd name="T3" fmla="*/ 6 h 36"/>
                <a:gd name="T4" fmla="*/ 6 w 8"/>
                <a:gd name="T5" fmla="*/ 0 h 36"/>
                <a:gd name="T6" fmla="*/ 8 w 8"/>
                <a:gd name="T7" fmla="*/ 0 h 36"/>
              </a:gdLst>
              <a:ahLst/>
              <a:cxnLst>
                <a:cxn ang="0">
                  <a:pos x="T0" y="T1"/>
                </a:cxn>
                <a:cxn ang="0">
                  <a:pos x="T2" y="T3"/>
                </a:cxn>
                <a:cxn ang="0">
                  <a:pos x="T4" y="T5"/>
                </a:cxn>
                <a:cxn ang="0">
                  <a:pos x="T6" y="T7"/>
                </a:cxn>
              </a:cxnLst>
              <a:rect l="0" t="0" r="r" b="b"/>
              <a:pathLst>
                <a:path w="8" h="36">
                  <a:moveTo>
                    <a:pt x="0" y="36"/>
                  </a:moveTo>
                  <a:cubicBezTo>
                    <a:pt x="0" y="6"/>
                    <a:pt x="0" y="6"/>
                    <a:pt x="0" y="6"/>
                  </a:cubicBezTo>
                  <a:cubicBezTo>
                    <a:pt x="0" y="3"/>
                    <a:pt x="3" y="0"/>
                    <a:pt x="6" y="0"/>
                  </a:cubicBezTo>
                  <a:cubicBezTo>
                    <a:pt x="8" y="0"/>
                    <a:pt x="8" y="0"/>
                    <a:pt x="8" y="0"/>
                  </a:cubicBezTo>
                </a:path>
              </a:pathLst>
            </a:custGeom>
            <a:noFill/>
            <a:ln w="1587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a:defRPr/>
              </a:pPr>
              <a:endParaRPr lang="id-ID" kern="0">
                <a:solidFill>
                  <a:srgbClr val="000000"/>
                </a:solidFill>
                <a:latin typeface="Segoe UI Light"/>
              </a:endParaRPr>
            </a:p>
          </p:txBody>
        </p:sp>
      </p:grpSp>
      <p:graphicFrame>
        <p:nvGraphicFramePr>
          <p:cNvPr id="3" name="Table 2"/>
          <p:cNvGraphicFramePr>
            <a:graphicFrameLocks noGrp="1"/>
          </p:cNvGraphicFramePr>
          <p:nvPr>
            <p:extLst>
              <p:ext uri="{D42A27DB-BD31-4B8C-83A1-F6EECF244321}">
                <p14:modId xmlns:p14="http://schemas.microsoft.com/office/powerpoint/2010/main" val="1344456761"/>
              </p:ext>
            </p:extLst>
          </p:nvPr>
        </p:nvGraphicFramePr>
        <p:xfrm>
          <a:off x="1707932" y="259773"/>
          <a:ext cx="9649332" cy="6609578"/>
        </p:xfrm>
        <a:graphic>
          <a:graphicData uri="http://schemas.openxmlformats.org/drawingml/2006/table">
            <a:tbl>
              <a:tblPr firstRow="1" bandRow="1">
                <a:tableStyleId>{5C22544A-7EE6-4342-B048-85BDC9FD1C3A}</a:tableStyleId>
              </a:tblPr>
              <a:tblGrid>
                <a:gridCol w="2733722"/>
                <a:gridCol w="6915610"/>
              </a:tblGrid>
              <a:tr h="610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1</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dirty="0" smtClean="0">
                          <a:ln>
                            <a:noFill/>
                          </a:ln>
                          <a:solidFill>
                            <a:srgbClr val="44546A"/>
                          </a:solidFill>
                          <a:effectLst/>
                          <a:uLnTx/>
                          <a:uFillTx/>
                          <a:latin typeface="Segoe UI Light"/>
                          <a:ea typeface="+mn-ea"/>
                          <a:cs typeface="Segoe UI" panose="020B0502040204020203" pitchFamily="34" charset="0"/>
                        </a:rPr>
                        <a:t>Business Process Mapping Defined </a:t>
                      </a:r>
                      <a:endParaRPr kumimoji="0" lang="en-ZA" sz="1800" b="0" i="0" u="none" strike="noStrike" kern="1200" cap="none" spc="0" normalizeH="0" baseline="0" dirty="0">
                        <a:ln>
                          <a:noFill/>
                        </a:ln>
                        <a:solidFill>
                          <a:srgbClr val="44546A"/>
                        </a:solidFill>
                        <a:effectLst/>
                        <a:uLnTx/>
                        <a:uFillTx/>
                        <a:latin typeface="Segoe UI Light"/>
                        <a:ea typeface="+mn-ea"/>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610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2</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smtClean="0">
                          <a:ln>
                            <a:noFill/>
                          </a:ln>
                          <a:solidFill>
                            <a:srgbClr val="44546A"/>
                          </a:solidFill>
                          <a:effectLst/>
                          <a:uLnTx/>
                          <a:uFillTx/>
                          <a:latin typeface="Segoe UI Light"/>
                          <a:cs typeface="Segoe UI" panose="020B0502040204020203" pitchFamily="34" charset="0"/>
                        </a:rPr>
                        <a:t>Business Process Management in DCS </a:t>
                      </a:r>
                      <a:endPar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610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3</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smtClean="0">
                          <a:ln>
                            <a:noFill/>
                          </a:ln>
                          <a:solidFill>
                            <a:srgbClr val="44546A"/>
                          </a:solidFill>
                          <a:effectLst/>
                          <a:uLnTx/>
                          <a:uFillTx/>
                          <a:latin typeface="Segoe UI Light"/>
                          <a:cs typeface="Segoe UI" panose="020B0502040204020203" pitchFamily="34" charset="0"/>
                        </a:rPr>
                        <a:t>Legislative framework</a:t>
                      </a:r>
                      <a:endParaRPr kumimoji="0" lang="en-ZA"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endParaRP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610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4</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Phase II Work-streams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610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5</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Composition of Work Streams &amp; sub - work streams</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610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6</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Deliverables of Work-stream 2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610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7</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Overview of Work-stream 2</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610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8</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Progress of BPM Methodology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6104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9</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Detailed progress on Work-stream 2 </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r h="84885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1" u="none" strike="noStrike" kern="1200" cap="none" spc="0" normalizeH="0" baseline="0" noProof="0" dirty="0" smtClean="0">
                          <a:ln>
                            <a:noFill/>
                          </a:ln>
                          <a:solidFill>
                            <a:srgbClr val="FFFFFF"/>
                          </a:solidFill>
                          <a:effectLst/>
                          <a:uLnTx/>
                          <a:uFillTx/>
                          <a:latin typeface="Georgia"/>
                        </a:rPr>
                        <a:t>10</a:t>
                      </a: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44546A"/>
                          </a:solidFill>
                          <a:effectLst/>
                          <a:uLnTx/>
                          <a:uFillTx/>
                          <a:latin typeface="Segoe UI Light"/>
                          <a:cs typeface="Segoe UI" panose="020B0502040204020203" pitchFamily="34" charset="0"/>
                        </a:rPr>
                        <a:t>Conclusion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154048062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376361-EF4C-4C8E-A820-DCC1F8FA85C2}"/>
              </a:ext>
            </a:extLst>
          </p:cNvPr>
          <p:cNvSpPr>
            <a:spLocks noGrp="1"/>
          </p:cNvSpPr>
          <p:nvPr>
            <p:ph type="title" idx="4294967295"/>
          </p:nvPr>
        </p:nvSpPr>
        <p:spPr>
          <a:xfrm>
            <a:off x="0" y="44450"/>
            <a:ext cx="12110936" cy="1014413"/>
          </a:xfrm>
        </p:spPr>
        <p:txBody>
          <a:bodyPr anchor="t">
            <a:normAutofit/>
          </a:bodyPr>
          <a:lstStyle/>
          <a:p>
            <a:r>
              <a:rPr lang="en-GB" sz="2400" b="1" dirty="0">
                <a:latin typeface="Georgia" panose="02040502050405020303" pitchFamily="18" charset="0"/>
              </a:rPr>
              <a:t>Process gaps in Care are linked to non-dedicated resources, ICT, facilities and staff retention</a:t>
            </a:r>
          </a:p>
        </p:txBody>
      </p:sp>
      <p:grpSp>
        <p:nvGrpSpPr>
          <p:cNvPr id="12" name="Group 11">
            <a:extLst>
              <a:ext uri="{FF2B5EF4-FFF2-40B4-BE49-F238E27FC236}">
                <a16:creationId xmlns="" xmlns:a16="http://schemas.microsoft.com/office/drawing/2014/main" id="{956B15BA-FE39-43D9-88F7-22A9D822D7F0}"/>
              </a:ext>
            </a:extLst>
          </p:cNvPr>
          <p:cNvGrpSpPr/>
          <p:nvPr/>
        </p:nvGrpSpPr>
        <p:grpSpPr>
          <a:xfrm>
            <a:off x="479427" y="6108823"/>
            <a:ext cx="6543195" cy="269803"/>
            <a:chOff x="177801" y="6261149"/>
            <a:chExt cx="6543195" cy="269803"/>
          </a:xfrm>
        </p:grpSpPr>
        <p:sp>
          <p:nvSpPr>
            <p:cNvPr id="8" name="Arrow: Pentagon 7">
              <a:extLst>
                <a:ext uri="{FF2B5EF4-FFF2-40B4-BE49-F238E27FC236}">
                  <a16:creationId xmlns="" xmlns:a16="http://schemas.microsoft.com/office/drawing/2014/main" id="{2D636EA4-1E4C-408D-851B-79BABCAB8BF5}"/>
                </a:ext>
              </a:extLst>
            </p:cNvPr>
            <p:cNvSpPr/>
            <p:nvPr/>
          </p:nvSpPr>
          <p:spPr>
            <a:xfrm>
              <a:off x="177801" y="6261149"/>
              <a:ext cx="1249260"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Care</a:t>
              </a:r>
            </a:p>
          </p:txBody>
        </p:sp>
        <p:sp>
          <p:nvSpPr>
            <p:cNvPr id="14" name="Arrow: Pentagon 13">
              <a:extLst>
                <a:ext uri="{FF2B5EF4-FFF2-40B4-BE49-F238E27FC236}">
                  <a16:creationId xmlns="" xmlns:a16="http://schemas.microsoft.com/office/drawing/2014/main" id="{30AD2CD7-DA88-404D-8BDC-FAF89BDF8E3A}"/>
                </a:ext>
              </a:extLst>
            </p:cNvPr>
            <p:cNvSpPr/>
            <p:nvPr/>
          </p:nvSpPr>
          <p:spPr>
            <a:xfrm>
              <a:off x="1501285" y="6261149"/>
              <a:ext cx="1249260"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Incarceration</a:t>
              </a:r>
            </a:p>
          </p:txBody>
        </p:sp>
        <p:sp>
          <p:nvSpPr>
            <p:cNvPr id="16" name="Arrow: Pentagon 15">
              <a:extLst>
                <a:ext uri="{FF2B5EF4-FFF2-40B4-BE49-F238E27FC236}">
                  <a16:creationId xmlns="" xmlns:a16="http://schemas.microsoft.com/office/drawing/2014/main" id="{308BEDCD-6E19-4E31-9949-F9FB485D6883}"/>
                </a:ext>
              </a:extLst>
            </p:cNvPr>
            <p:cNvSpPr/>
            <p:nvPr/>
          </p:nvSpPr>
          <p:spPr>
            <a:xfrm>
              <a:off x="4148253" y="6261149"/>
              <a:ext cx="1249260"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Rehabilitation</a:t>
              </a:r>
            </a:p>
          </p:txBody>
        </p:sp>
        <p:sp>
          <p:nvSpPr>
            <p:cNvPr id="28" name="Arrow: Pentagon 27">
              <a:extLst>
                <a:ext uri="{FF2B5EF4-FFF2-40B4-BE49-F238E27FC236}">
                  <a16:creationId xmlns="" xmlns:a16="http://schemas.microsoft.com/office/drawing/2014/main" id="{18D00C87-83CF-4999-94C4-9A52C7C03078}"/>
                </a:ext>
              </a:extLst>
            </p:cNvPr>
            <p:cNvSpPr/>
            <p:nvPr/>
          </p:nvSpPr>
          <p:spPr>
            <a:xfrm>
              <a:off x="2824769" y="6261149"/>
              <a:ext cx="1249260"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r>
                <a:rPr lang="en-GB" sz="1000">
                  <a:solidFill>
                    <a:sysClr val="windowText" lastClr="000000"/>
                  </a:solidFill>
                </a:rPr>
                <a:t>Security</a:t>
              </a:r>
            </a:p>
          </p:txBody>
        </p:sp>
        <p:sp>
          <p:nvSpPr>
            <p:cNvPr id="59" name="Arrow: Pentagon 58">
              <a:extLst>
                <a:ext uri="{FF2B5EF4-FFF2-40B4-BE49-F238E27FC236}">
                  <a16:creationId xmlns="" xmlns:a16="http://schemas.microsoft.com/office/drawing/2014/main" id="{A56FFF85-9019-400F-AD67-96E0C0B83D29}"/>
                </a:ext>
              </a:extLst>
            </p:cNvPr>
            <p:cNvSpPr/>
            <p:nvPr/>
          </p:nvSpPr>
          <p:spPr>
            <a:xfrm>
              <a:off x="5471736" y="6261149"/>
              <a:ext cx="124926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Reintegration</a:t>
              </a:r>
            </a:p>
          </p:txBody>
        </p:sp>
      </p:grpSp>
      <p:sp>
        <p:nvSpPr>
          <p:cNvPr id="62" name="Arrow: Pentagon 61">
            <a:extLst>
              <a:ext uri="{FF2B5EF4-FFF2-40B4-BE49-F238E27FC236}">
                <a16:creationId xmlns="" xmlns:a16="http://schemas.microsoft.com/office/drawing/2014/main" id="{7780721D-4907-4DF0-BD13-FA69B67FE641}"/>
              </a:ext>
            </a:extLst>
          </p:cNvPr>
          <p:cNvSpPr/>
          <p:nvPr/>
        </p:nvSpPr>
        <p:spPr>
          <a:xfrm>
            <a:off x="558688" y="2617353"/>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Perimeter Fence</a:t>
            </a:r>
          </a:p>
        </p:txBody>
      </p:sp>
      <p:sp>
        <p:nvSpPr>
          <p:cNvPr id="63" name="Rectangle: Rounded Corners 62">
            <a:extLst>
              <a:ext uri="{FF2B5EF4-FFF2-40B4-BE49-F238E27FC236}">
                <a16:creationId xmlns="" xmlns:a16="http://schemas.microsoft.com/office/drawing/2014/main" id="{89381D99-421B-43AC-BF90-EC5F9D8B6CE7}"/>
              </a:ext>
            </a:extLst>
          </p:cNvPr>
          <p:cNvSpPr/>
          <p:nvPr/>
        </p:nvSpPr>
        <p:spPr>
          <a:xfrm>
            <a:off x="2372278" y="1534214"/>
            <a:ext cx="7843640" cy="1101094"/>
          </a:xfrm>
          <a:prstGeom prst="roundRect">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panose="020B0604020202020204" pitchFamily="34" charset="0"/>
              <a:buChar char="•"/>
            </a:pPr>
            <a:r>
              <a:rPr lang="en-GB" sz="1400">
                <a:solidFill>
                  <a:prstClr val="black"/>
                </a:solidFill>
              </a:rPr>
              <a:t>Resources are insufficient to carry out specified care processes</a:t>
            </a:r>
          </a:p>
          <a:p>
            <a:pPr marL="285750" indent="-285750" defTabSz="457200">
              <a:buFont typeface="Arial" panose="020B0604020202020204" pitchFamily="34" charset="0"/>
              <a:buChar char="•"/>
            </a:pPr>
            <a:r>
              <a:rPr lang="en-GB" sz="1400">
                <a:solidFill>
                  <a:prstClr val="black"/>
                </a:solidFill>
              </a:rPr>
              <a:t>Difficulty in maintaining professional service providers as DCS tariffs are non-competitive</a:t>
            </a:r>
          </a:p>
          <a:p>
            <a:pPr marL="285750" indent="-285750" defTabSz="457200">
              <a:buFont typeface="Arial" panose="020B0604020202020204" pitchFamily="34" charset="0"/>
              <a:buChar char="•"/>
            </a:pPr>
            <a:r>
              <a:rPr lang="en-GB" sz="1400">
                <a:solidFill>
                  <a:prstClr val="black"/>
                </a:solidFill>
              </a:rPr>
              <a:t>Maintenance of health care facilities is lacking</a:t>
            </a:r>
          </a:p>
          <a:p>
            <a:pPr marL="285750" indent="-285750" defTabSz="457200">
              <a:buFont typeface="Arial" panose="020B0604020202020204" pitchFamily="34" charset="0"/>
              <a:buChar char="•"/>
            </a:pPr>
            <a:r>
              <a:rPr lang="en-GB" sz="1400">
                <a:solidFill>
                  <a:prstClr val="black"/>
                </a:solidFill>
              </a:rPr>
              <a:t>A lack of trust in ICT systems’ reliability results in manual process duplication</a:t>
            </a:r>
          </a:p>
        </p:txBody>
      </p:sp>
      <p:grpSp>
        <p:nvGrpSpPr>
          <p:cNvPr id="7" name="Group 6">
            <a:extLst>
              <a:ext uri="{FF2B5EF4-FFF2-40B4-BE49-F238E27FC236}">
                <a16:creationId xmlns="" xmlns:a16="http://schemas.microsoft.com/office/drawing/2014/main" id="{698F1413-8AF0-4834-83AB-D1433CE2CA90}"/>
              </a:ext>
            </a:extLst>
          </p:cNvPr>
          <p:cNvGrpSpPr/>
          <p:nvPr/>
        </p:nvGrpSpPr>
        <p:grpSpPr>
          <a:xfrm>
            <a:off x="376133" y="1189852"/>
            <a:ext cx="11336441" cy="4796420"/>
            <a:chOff x="74507" y="1189852"/>
            <a:chExt cx="11336441" cy="4796420"/>
          </a:xfrm>
        </p:grpSpPr>
        <p:sp>
          <p:nvSpPr>
            <p:cNvPr id="3" name="Rectangle 2">
              <a:extLst>
                <a:ext uri="{FF2B5EF4-FFF2-40B4-BE49-F238E27FC236}">
                  <a16:creationId xmlns="" xmlns:a16="http://schemas.microsoft.com/office/drawing/2014/main" id="{0DCE9512-B4EE-4784-A76B-DE148FA8C1D2}"/>
                </a:ext>
              </a:extLst>
            </p:cNvPr>
            <p:cNvSpPr/>
            <p:nvPr/>
          </p:nvSpPr>
          <p:spPr>
            <a:xfrm>
              <a:off x="177800" y="1396149"/>
              <a:ext cx="11233148" cy="4590123"/>
            </a:xfrm>
            <a:prstGeom prst="rect">
              <a:avLst/>
            </a:prstGeom>
            <a:ln w="285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GB">
                <a:solidFill>
                  <a:prstClr val="black"/>
                </a:solidFill>
              </a:endParaRPr>
            </a:p>
          </p:txBody>
        </p:sp>
        <p:sp>
          <p:nvSpPr>
            <p:cNvPr id="5" name="Rectangle 4">
              <a:extLst>
                <a:ext uri="{FF2B5EF4-FFF2-40B4-BE49-F238E27FC236}">
                  <a16:creationId xmlns="" xmlns:a16="http://schemas.microsoft.com/office/drawing/2014/main" id="{29CDC84A-F608-47FA-8722-C3893BCD7008}"/>
                </a:ext>
              </a:extLst>
            </p:cNvPr>
            <p:cNvSpPr/>
            <p:nvPr/>
          </p:nvSpPr>
          <p:spPr>
            <a:xfrm>
              <a:off x="2192378" y="1651286"/>
              <a:ext cx="4368082" cy="4238605"/>
            </a:xfrm>
            <a:prstGeom prst="rect">
              <a:avLst/>
            </a:prstGeom>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6" name="Rectangle: Rounded Corners 5">
              <a:extLst>
                <a:ext uri="{FF2B5EF4-FFF2-40B4-BE49-F238E27FC236}">
                  <a16:creationId xmlns="" xmlns:a16="http://schemas.microsoft.com/office/drawing/2014/main" id="{0BA6AF44-0FB8-4EEA-917E-F07987558510}"/>
                </a:ext>
              </a:extLst>
            </p:cNvPr>
            <p:cNvSpPr/>
            <p:nvPr/>
          </p:nvSpPr>
          <p:spPr>
            <a:xfrm>
              <a:off x="311864" y="1189852"/>
              <a:ext cx="1387494" cy="425637"/>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Management Area</a:t>
              </a:r>
            </a:p>
          </p:txBody>
        </p:sp>
        <p:sp>
          <p:nvSpPr>
            <p:cNvPr id="9" name="Rectangle: Rounded Corners 8">
              <a:extLst>
                <a:ext uri="{FF2B5EF4-FFF2-40B4-BE49-F238E27FC236}">
                  <a16:creationId xmlns="" xmlns:a16="http://schemas.microsoft.com/office/drawing/2014/main" id="{BFE4AE92-7369-4B59-9E07-1227C5BFFBCA}"/>
                </a:ext>
              </a:extLst>
            </p:cNvPr>
            <p:cNvSpPr/>
            <p:nvPr/>
          </p:nvSpPr>
          <p:spPr>
            <a:xfrm>
              <a:off x="2402435" y="1477190"/>
              <a:ext cx="1387494" cy="4256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Correctional Centre</a:t>
              </a:r>
            </a:p>
          </p:txBody>
        </p:sp>
        <p:sp>
          <p:nvSpPr>
            <p:cNvPr id="15" name="Arrow: Pentagon 14">
              <a:extLst>
                <a:ext uri="{FF2B5EF4-FFF2-40B4-BE49-F238E27FC236}">
                  <a16:creationId xmlns="" xmlns:a16="http://schemas.microsoft.com/office/drawing/2014/main" id="{6672B3EE-AB6A-4A9C-8D16-429715BE8732}"/>
                </a:ext>
              </a:extLst>
            </p:cNvPr>
            <p:cNvSpPr/>
            <p:nvPr/>
          </p:nvSpPr>
          <p:spPr>
            <a:xfrm>
              <a:off x="6269207" y="3618076"/>
              <a:ext cx="1487473" cy="274372"/>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External Escorting</a:t>
              </a:r>
            </a:p>
          </p:txBody>
        </p:sp>
        <p:sp>
          <p:nvSpPr>
            <p:cNvPr id="18" name="Arrow: Pentagon 17">
              <a:extLst>
                <a:ext uri="{FF2B5EF4-FFF2-40B4-BE49-F238E27FC236}">
                  <a16:creationId xmlns="" xmlns:a16="http://schemas.microsoft.com/office/drawing/2014/main" id="{9CE93914-84BD-4F72-874C-5D21518237B4}"/>
                </a:ext>
              </a:extLst>
            </p:cNvPr>
            <p:cNvSpPr/>
            <p:nvPr/>
          </p:nvSpPr>
          <p:spPr>
            <a:xfrm>
              <a:off x="5845924" y="1984739"/>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sp>
          <p:nvSpPr>
            <p:cNvPr id="20" name="Arrow: Pentagon 19">
              <a:extLst>
                <a:ext uri="{FF2B5EF4-FFF2-40B4-BE49-F238E27FC236}">
                  <a16:creationId xmlns="" xmlns:a16="http://schemas.microsoft.com/office/drawing/2014/main" id="{22A7F40D-EFFD-4EC3-99C8-5D31C4A54CB9}"/>
                </a:ext>
              </a:extLst>
            </p:cNvPr>
            <p:cNvSpPr/>
            <p:nvPr/>
          </p:nvSpPr>
          <p:spPr>
            <a:xfrm>
              <a:off x="3162328" y="1969340"/>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Assessment &amp; Sentence Planning</a:t>
              </a:r>
            </a:p>
          </p:txBody>
        </p:sp>
        <p:sp>
          <p:nvSpPr>
            <p:cNvPr id="22" name="Arrow: Pentagon 21">
              <a:extLst>
                <a:ext uri="{FF2B5EF4-FFF2-40B4-BE49-F238E27FC236}">
                  <a16:creationId xmlns="" xmlns:a16="http://schemas.microsoft.com/office/drawing/2014/main" id="{D97A2FD8-11C2-4646-B1CE-EDA1BB4A0179}"/>
                </a:ext>
              </a:extLst>
            </p:cNvPr>
            <p:cNvSpPr/>
            <p:nvPr/>
          </p:nvSpPr>
          <p:spPr>
            <a:xfrm>
              <a:off x="1664453" y="1969341"/>
              <a:ext cx="1314416"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23" name="Arrow: Pentagon 22">
              <a:extLst>
                <a:ext uri="{FF2B5EF4-FFF2-40B4-BE49-F238E27FC236}">
                  <a16:creationId xmlns="" xmlns:a16="http://schemas.microsoft.com/office/drawing/2014/main" id="{B3666F85-F36B-42CE-A35D-2E78C810CAF2}"/>
                </a:ext>
              </a:extLst>
            </p:cNvPr>
            <p:cNvSpPr/>
            <p:nvPr/>
          </p:nvSpPr>
          <p:spPr>
            <a:xfrm>
              <a:off x="4224676" y="294973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Correctional Programmes</a:t>
              </a:r>
            </a:p>
          </p:txBody>
        </p:sp>
        <p:sp>
          <p:nvSpPr>
            <p:cNvPr id="24" name="Arrow: Pentagon 23">
              <a:extLst>
                <a:ext uri="{FF2B5EF4-FFF2-40B4-BE49-F238E27FC236}">
                  <a16:creationId xmlns="" xmlns:a16="http://schemas.microsoft.com/office/drawing/2014/main" id="{BD824968-6AEE-4484-873C-DE015449B1D4}"/>
                </a:ext>
              </a:extLst>
            </p:cNvPr>
            <p:cNvSpPr/>
            <p:nvPr/>
          </p:nvSpPr>
          <p:spPr>
            <a:xfrm>
              <a:off x="2262300" y="3267004"/>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Psychological Services</a:t>
              </a:r>
            </a:p>
          </p:txBody>
        </p:sp>
        <p:sp>
          <p:nvSpPr>
            <p:cNvPr id="25" name="Arrow: Pentagon 24">
              <a:extLst>
                <a:ext uri="{FF2B5EF4-FFF2-40B4-BE49-F238E27FC236}">
                  <a16:creationId xmlns="" xmlns:a16="http://schemas.microsoft.com/office/drawing/2014/main" id="{D644E281-7E6B-41AD-9D2F-DACA4D298EDA}"/>
                </a:ext>
              </a:extLst>
            </p:cNvPr>
            <p:cNvSpPr/>
            <p:nvPr/>
          </p:nvSpPr>
          <p:spPr>
            <a:xfrm>
              <a:off x="2271417" y="358566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Work</a:t>
              </a:r>
            </a:p>
          </p:txBody>
        </p:sp>
        <p:sp>
          <p:nvSpPr>
            <p:cNvPr id="26" name="Arrow: Pentagon 25">
              <a:extLst>
                <a:ext uri="{FF2B5EF4-FFF2-40B4-BE49-F238E27FC236}">
                  <a16:creationId xmlns="" xmlns:a16="http://schemas.microsoft.com/office/drawing/2014/main" id="{3B9C0CE5-6172-4D0E-BDF0-0BD050576FDD}"/>
                </a:ext>
              </a:extLst>
            </p:cNvPr>
            <p:cNvSpPr/>
            <p:nvPr/>
          </p:nvSpPr>
          <p:spPr>
            <a:xfrm>
              <a:off x="4224675" y="3585660"/>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Spiritual Care</a:t>
              </a:r>
            </a:p>
          </p:txBody>
        </p:sp>
        <p:sp>
          <p:nvSpPr>
            <p:cNvPr id="27" name="Arrow: Pentagon 26">
              <a:extLst>
                <a:ext uri="{FF2B5EF4-FFF2-40B4-BE49-F238E27FC236}">
                  <a16:creationId xmlns="" xmlns:a16="http://schemas.microsoft.com/office/drawing/2014/main" id="{73ED30BB-C54F-4E13-9CF5-1CE19110CC54}"/>
                </a:ext>
              </a:extLst>
            </p:cNvPr>
            <p:cNvSpPr/>
            <p:nvPr/>
          </p:nvSpPr>
          <p:spPr>
            <a:xfrm>
              <a:off x="6269208" y="3273806"/>
              <a:ext cx="1487472" cy="28302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Labour</a:t>
              </a:r>
            </a:p>
          </p:txBody>
        </p:sp>
        <p:sp>
          <p:nvSpPr>
            <p:cNvPr id="29" name="Arrow: Pentagon 28">
              <a:extLst>
                <a:ext uri="{FF2B5EF4-FFF2-40B4-BE49-F238E27FC236}">
                  <a16:creationId xmlns="" xmlns:a16="http://schemas.microsoft.com/office/drawing/2014/main" id="{8775FB1D-08CB-41E0-AFED-ACB1EFAB504D}"/>
                </a:ext>
              </a:extLst>
            </p:cNvPr>
            <p:cNvSpPr/>
            <p:nvPr/>
          </p:nvSpPr>
          <p:spPr>
            <a:xfrm>
              <a:off x="2271417" y="5237303"/>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Internal  Escorting</a:t>
              </a:r>
            </a:p>
          </p:txBody>
        </p:sp>
        <p:sp>
          <p:nvSpPr>
            <p:cNvPr id="30" name="Arrow: Pentagon 29">
              <a:extLst>
                <a:ext uri="{FF2B5EF4-FFF2-40B4-BE49-F238E27FC236}">
                  <a16:creationId xmlns="" xmlns:a16="http://schemas.microsoft.com/office/drawing/2014/main" id="{71ECFC97-8CF7-4E04-8439-62E8BE1200C5}"/>
                </a:ext>
              </a:extLst>
            </p:cNvPr>
            <p:cNvSpPr/>
            <p:nvPr/>
          </p:nvSpPr>
          <p:spPr>
            <a:xfrm>
              <a:off x="2271417" y="5564100"/>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Movement Control</a:t>
              </a:r>
            </a:p>
          </p:txBody>
        </p:sp>
        <p:sp>
          <p:nvSpPr>
            <p:cNvPr id="32" name="Arrow: Pentagon 31">
              <a:extLst>
                <a:ext uri="{FF2B5EF4-FFF2-40B4-BE49-F238E27FC236}">
                  <a16:creationId xmlns="" xmlns:a16="http://schemas.microsoft.com/office/drawing/2014/main" id="{80A58B20-1D94-48F7-A610-4418FDFAA0E7}"/>
                </a:ext>
              </a:extLst>
            </p:cNvPr>
            <p:cNvSpPr/>
            <p:nvPr/>
          </p:nvSpPr>
          <p:spPr>
            <a:xfrm>
              <a:off x="3162328" y="2296137"/>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Case Review</a:t>
              </a:r>
            </a:p>
          </p:txBody>
        </p:sp>
        <p:sp>
          <p:nvSpPr>
            <p:cNvPr id="34" name="Rectangle 33">
              <a:extLst>
                <a:ext uri="{FF2B5EF4-FFF2-40B4-BE49-F238E27FC236}">
                  <a16:creationId xmlns="" xmlns:a16="http://schemas.microsoft.com/office/drawing/2014/main" id="{CDAEE9FC-84ED-4346-AD4A-6D7E1B42A63D}"/>
                </a:ext>
              </a:extLst>
            </p:cNvPr>
            <p:cNvSpPr/>
            <p:nvPr/>
          </p:nvSpPr>
          <p:spPr>
            <a:xfrm>
              <a:off x="8443923" y="1666024"/>
              <a:ext cx="2841688" cy="2189439"/>
            </a:xfrm>
            <a:prstGeom prst="rect">
              <a:avLst/>
            </a:prstGeom>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3" name="Rectangle 32">
              <a:extLst>
                <a:ext uri="{FF2B5EF4-FFF2-40B4-BE49-F238E27FC236}">
                  <a16:creationId xmlns="" xmlns:a16="http://schemas.microsoft.com/office/drawing/2014/main" id="{A610ED03-19B6-4FF9-8EEF-AA1A6B166B2D}"/>
                </a:ext>
              </a:extLst>
            </p:cNvPr>
            <p:cNvSpPr/>
            <p:nvPr/>
          </p:nvSpPr>
          <p:spPr>
            <a:xfrm>
              <a:off x="6332320" y="2335538"/>
              <a:ext cx="2266514" cy="592645"/>
            </a:xfrm>
            <a:prstGeom prst="rect">
              <a:avLst/>
            </a:prstGeom>
            <a:ln w="28575">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1" name="Arrow: Pentagon 30">
              <a:extLst>
                <a:ext uri="{FF2B5EF4-FFF2-40B4-BE49-F238E27FC236}">
                  <a16:creationId xmlns="" xmlns:a16="http://schemas.microsoft.com/office/drawing/2014/main" id="{1BEAD87B-BD64-4235-ACF0-35DC8306BE34}"/>
                </a:ext>
              </a:extLst>
            </p:cNvPr>
            <p:cNvSpPr/>
            <p:nvPr/>
          </p:nvSpPr>
          <p:spPr>
            <a:xfrm>
              <a:off x="3162328" y="2622934"/>
              <a:ext cx="3748972"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CMC Treatment &amp; CMC Profiling</a:t>
              </a:r>
            </a:p>
          </p:txBody>
        </p:sp>
        <p:sp>
          <p:nvSpPr>
            <p:cNvPr id="35" name="Rectangle: Rounded Corners 34">
              <a:extLst>
                <a:ext uri="{FF2B5EF4-FFF2-40B4-BE49-F238E27FC236}">
                  <a16:creationId xmlns="" xmlns:a16="http://schemas.microsoft.com/office/drawing/2014/main" id="{4E601B0F-7233-498B-AFD8-0B7D13180321}"/>
                </a:ext>
              </a:extLst>
            </p:cNvPr>
            <p:cNvSpPr/>
            <p:nvPr/>
          </p:nvSpPr>
          <p:spPr>
            <a:xfrm>
              <a:off x="6911300" y="2158276"/>
              <a:ext cx="1193682" cy="42563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Parole Board</a:t>
              </a:r>
            </a:p>
          </p:txBody>
        </p:sp>
        <p:sp>
          <p:nvSpPr>
            <p:cNvPr id="36" name="Arrow: Pentagon 35">
              <a:extLst>
                <a:ext uri="{FF2B5EF4-FFF2-40B4-BE49-F238E27FC236}">
                  <a16:creationId xmlns="" xmlns:a16="http://schemas.microsoft.com/office/drawing/2014/main" id="{FB83DE94-34C2-433C-99A7-B863593B0D24}"/>
                </a:ext>
              </a:extLst>
            </p:cNvPr>
            <p:cNvSpPr/>
            <p:nvPr/>
          </p:nvSpPr>
          <p:spPr>
            <a:xfrm>
              <a:off x="91439" y="1969340"/>
              <a:ext cx="1440182"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Access Gate Control</a:t>
              </a:r>
            </a:p>
          </p:txBody>
        </p:sp>
        <p:sp>
          <p:nvSpPr>
            <p:cNvPr id="37" name="Arrow: Pentagon 36">
              <a:extLst>
                <a:ext uri="{FF2B5EF4-FFF2-40B4-BE49-F238E27FC236}">
                  <a16:creationId xmlns="" xmlns:a16="http://schemas.microsoft.com/office/drawing/2014/main" id="{8CBE7EF2-E692-4510-9114-102EDD0C0A9F}"/>
                </a:ext>
              </a:extLst>
            </p:cNvPr>
            <p:cNvSpPr/>
            <p:nvPr/>
          </p:nvSpPr>
          <p:spPr>
            <a:xfrm>
              <a:off x="266808" y="2313610"/>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Watchtowers</a:t>
              </a:r>
            </a:p>
          </p:txBody>
        </p:sp>
        <p:sp>
          <p:nvSpPr>
            <p:cNvPr id="39" name="Arrow: Pentagon 38">
              <a:extLst>
                <a:ext uri="{FF2B5EF4-FFF2-40B4-BE49-F238E27FC236}">
                  <a16:creationId xmlns="" xmlns:a16="http://schemas.microsoft.com/office/drawing/2014/main" id="{CF486134-AC80-4AD3-8FE1-E2C4417BC793}"/>
                </a:ext>
              </a:extLst>
            </p:cNvPr>
            <p:cNvSpPr/>
            <p:nvPr/>
          </p:nvSpPr>
          <p:spPr>
            <a:xfrm>
              <a:off x="4224676" y="3276527"/>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Skills Development</a:t>
              </a:r>
            </a:p>
          </p:txBody>
        </p:sp>
        <p:sp>
          <p:nvSpPr>
            <p:cNvPr id="40" name="Arrow: Pentagon 39">
              <a:extLst>
                <a:ext uri="{FF2B5EF4-FFF2-40B4-BE49-F238E27FC236}">
                  <a16:creationId xmlns="" xmlns:a16="http://schemas.microsoft.com/office/drawing/2014/main" id="{4732FE83-D19A-4AE1-B36B-346C745E1311}"/>
                </a:ext>
              </a:extLst>
            </p:cNvPr>
            <p:cNvSpPr/>
            <p:nvPr/>
          </p:nvSpPr>
          <p:spPr>
            <a:xfrm>
              <a:off x="8150406" y="2620215"/>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41" name="Arrow: Pentagon 40">
              <a:extLst>
                <a:ext uri="{FF2B5EF4-FFF2-40B4-BE49-F238E27FC236}">
                  <a16:creationId xmlns="" xmlns:a16="http://schemas.microsoft.com/office/drawing/2014/main" id="{53C48EFF-67FB-4B04-B6C9-25680A630D82}"/>
                </a:ext>
              </a:extLst>
            </p:cNvPr>
            <p:cNvSpPr/>
            <p:nvPr/>
          </p:nvSpPr>
          <p:spPr>
            <a:xfrm>
              <a:off x="7019755" y="2620214"/>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Assessment</a:t>
              </a:r>
            </a:p>
          </p:txBody>
        </p:sp>
        <p:sp>
          <p:nvSpPr>
            <p:cNvPr id="42" name="Arrow: Pentagon 41">
              <a:extLst>
                <a:ext uri="{FF2B5EF4-FFF2-40B4-BE49-F238E27FC236}">
                  <a16:creationId xmlns="" xmlns:a16="http://schemas.microsoft.com/office/drawing/2014/main" id="{4B0910BF-B5C0-4FF7-A1FD-F6A0F7C459A1}"/>
                </a:ext>
              </a:extLst>
            </p:cNvPr>
            <p:cNvSpPr/>
            <p:nvPr/>
          </p:nvSpPr>
          <p:spPr>
            <a:xfrm>
              <a:off x="2262300" y="2941268"/>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Formal Education</a:t>
              </a:r>
            </a:p>
          </p:txBody>
        </p:sp>
        <p:sp>
          <p:nvSpPr>
            <p:cNvPr id="44" name="Arrow: Pentagon 43">
              <a:extLst>
                <a:ext uri="{FF2B5EF4-FFF2-40B4-BE49-F238E27FC236}">
                  <a16:creationId xmlns="" xmlns:a16="http://schemas.microsoft.com/office/drawing/2014/main" id="{3DE8405E-E6AC-42AD-A356-BAB9C72E9FA9}"/>
                </a:ext>
              </a:extLst>
            </p:cNvPr>
            <p:cNvSpPr/>
            <p:nvPr/>
          </p:nvSpPr>
          <p:spPr>
            <a:xfrm>
              <a:off x="4211366" y="3898622"/>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Sports &amp; Recreation</a:t>
              </a:r>
            </a:p>
          </p:txBody>
        </p:sp>
        <p:sp>
          <p:nvSpPr>
            <p:cNvPr id="45" name="Rectangle: Rounded Corners 44">
              <a:extLst>
                <a:ext uri="{FF2B5EF4-FFF2-40B4-BE49-F238E27FC236}">
                  <a16:creationId xmlns="" xmlns:a16="http://schemas.microsoft.com/office/drawing/2014/main" id="{1F15B0F1-8D62-4545-8EA3-F28FCE1AA435}"/>
                </a:ext>
              </a:extLst>
            </p:cNvPr>
            <p:cNvSpPr/>
            <p:nvPr/>
          </p:nvSpPr>
          <p:spPr>
            <a:xfrm>
              <a:off x="8598834" y="1477190"/>
              <a:ext cx="1387494" cy="4256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Community Corrections</a:t>
              </a:r>
            </a:p>
          </p:txBody>
        </p:sp>
        <p:sp>
          <p:nvSpPr>
            <p:cNvPr id="47" name="Arrow: Pentagon 46">
              <a:extLst>
                <a:ext uri="{FF2B5EF4-FFF2-40B4-BE49-F238E27FC236}">
                  <a16:creationId xmlns="" xmlns:a16="http://schemas.microsoft.com/office/drawing/2014/main" id="{6AA38E8A-C0A8-41A1-B40C-653500A3AAC0}"/>
                </a:ext>
              </a:extLst>
            </p:cNvPr>
            <p:cNvSpPr/>
            <p:nvPr/>
          </p:nvSpPr>
          <p:spPr>
            <a:xfrm>
              <a:off x="3162328" y="4246415"/>
              <a:ext cx="293656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Consultation</a:t>
              </a:r>
            </a:p>
          </p:txBody>
        </p:sp>
        <p:sp>
          <p:nvSpPr>
            <p:cNvPr id="48" name="Arrow: Pentagon 47">
              <a:extLst>
                <a:ext uri="{FF2B5EF4-FFF2-40B4-BE49-F238E27FC236}">
                  <a16:creationId xmlns="" xmlns:a16="http://schemas.microsoft.com/office/drawing/2014/main" id="{013FF972-64E4-4E1A-B9E1-3FA1ECD143ED}"/>
                </a:ext>
              </a:extLst>
            </p:cNvPr>
            <p:cNvSpPr/>
            <p:nvPr/>
          </p:nvSpPr>
          <p:spPr>
            <a:xfrm>
              <a:off x="6269207" y="4243973"/>
              <a:ext cx="148747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Hospital Referral</a:t>
              </a:r>
            </a:p>
          </p:txBody>
        </p:sp>
        <p:sp>
          <p:nvSpPr>
            <p:cNvPr id="50" name="Arrow: Pentagon 49">
              <a:extLst>
                <a:ext uri="{FF2B5EF4-FFF2-40B4-BE49-F238E27FC236}">
                  <a16:creationId xmlns="" xmlns:a16="http://schemas.microsoft.com/office/drawing/2014/main" id="{0F10E995-9876-4937-AFA7-17AB29E6C8ED}"/>
                </a:ext>
              </a:extLst>
            </p:cNvPr>
            <p:cNvSpPr/>
            <p:nvPr/>
          </p:nvSpPr>
          <p:spPr>
            <a:xfrm>
              <a:off x="1664453" y="4583612"/>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Pharmacy</a:t>
              </a:r>
            </a:p>
          </p:txBody>
        </p:sp>
        <p:sp>
          <p:nvSpPr>
            <p:cNvPr id="51" name="Arrow: Pentagon 50">
              <a:extLst>
                <a:ext uri="{FF2B5EF4-FFF2-40B4-BE49-F238E27FC236}">
                  <a16:creationId xmlns="" xmlns:a16="http://schemas.microsoft.com/office/drawing/2014/main" id="{8FA20ABF-8141-45EF-882D-7F9D80374D5A}"/>
                </a:ext>
              </a:extLst>
            </p:cNvPr>
            <p:cNvSpPr/>
            <p:nvPr/>
          </p:nvSpPr>
          <p:spPr>
            <a:xfrm>
              <a:off x="1664452" y="4252446"/>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Screening</a:t>
              </a:r>
            </a:p>
          </p:txBody>
        </p:sp>
        <p:sp>
          <p:nvSpPr>
            <p:cNvPr id="52" name="Arrow: Pentagon 51">
              <a:extLst>
                <a:ext uri="{FF2B5EF4-FFF2-40B4-BE49-F238E27FC236}">
                  <a16:creationId xmlns="" xmlns:a16="http://schemas.microsoft.com/office/drawing/2014/main" id="{D281683E-2299-426A-8E06-755C0A1F1223}"/>
                </a:ext>
              </a:extLst>
            </p:cNvPr>
            <p:cNvSpPr/>
            <p:nvPr/>
          </p:nvSpPr>
          <p:spPr>
            <a:xfrm>
              <a:off x="74507" y="4578028"/>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Accounts</a:t>
              </a:r>
            </a:p>
          </p:txBody>
        </p:sp>
        <p:sp>
          <p:nvSpPr>
            <p:cNvPr id="53" name="Arrow: Pentagon 52">
              <a:extLst>
                <a:ext uri="{FF2B5EF4-FFF2-40B4-BE49-F238E27FC236}">
                  <a16:creationId xmlns="" xmlns:a16="http://schemas.microsoft.com/office/drawing/2014/main" id="{59002BE1-5B6D-4366-AEDE-5CB420A30EB0}"/>
                </a:ext>
              </a:extLst>
            </p:cNvPr>
            <p:cNvSpPr/>
            <p:nvPr/>
          </p:nvSpPr>
          <p:spPr>
            <a:xfrm>
              <a:off x="4831042" y="4575680"/>
              <a:ext cx="1312828"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Kitchen Duties</a:t>
              </a:r>
            </a:p>
          </p:txBody>
        </p:sp>
        <p:sp>
          <p:nvSpPr>
            <p:cNvPr id="54" name="Arrow: Pentagon 53">
              <a:extLst>
                <a:ext uri="{FF2B5EF4-FFF2-40B4-BE49-F238E27FC236}">
                  <a16:creationId xmlns="" xmlns:a16="http://schemas.microsoft.com/office/drawing/2014/main" id="{40C6F57C-05B6-4A1B-8D39-3184692D72EF}"/>
                </a:ext>
              </a:extLst>
            </p:cNvPr>
            <p:cNvSpPr/>
            <p:nvPr/>
          </p:nvSpPr>
          <p:spPr>
            <a:xfrm>
              <a:off x="6273694" y="4612862"/>
              <a:ext cx="1482986"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Waste Management</a:t>
              </a:r>
            </a:p>
          </p:txBody>
        </p:sp>
        <p:sp>
          <p:nvSpPr>
            <p:cNvPr id="55" name="Arrow: Pentagon 54">
              <a:extLst>
                <a:ext uri="{FF2B5EF4-FFF2-40B4-BE49-F238E27FC236}">
                  <a16:creationId xmlns="" xmlns:a16="http://schemas.microsoft.com/office/drawing/2014/main" id="{14B3EDA6-F2E4-4EB1-AEF7-0DCB25042DC9}"/>
                </a:ext>
              </a:extLst>
            </p:cNvPr>
            <p:cNvSpPr/>
            <p:nvPr/>
          </p:nvSpPr>
          <p:spPr>
            <a:xfrm>
              <a:off x="1659297" y="4918710"/>
              <a:ext cx="2566492"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Personal Hygiene Stock Control</a:t>
              </a:r>
            </a:p>
          </p:txBody>
        </p:sp>
        <p:sp>
          <p:nvSpPr>
            <p:cNvPr id="56" name="Arrow: Pentagon 55">
              <a:extLst>
                <a:ext uri="{FF2B5EF4-FFF2-40B4-BE49-F238E27FC236}">
                  <a16:creationId xmlns="" xmlns:a16="http://schemas.microsoft.com/office/drawing/2014/main" id="{7A9BF0B5-0040-4B12-9C23-EF4A2A0C62D5}"/>
                </a:ext>
              </a:extLst>
            </p:cNvPr>
            <p:cNvSpPr/>
            <p:nvPr/>
          </p:nvSpPr>
          <p:spPr>
            <a:xfrm>
              <a:off x="8785197" y="2967686"/>
              <a:ext cx="179228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Monitoring, Supervision &amp; Treatment</a:t>
              </a:r>
            </a:p>
          </p:txBody>
        </p:sp>
        <p:sp>
          <p:nvSpPr>
            <p:cNvPr id="57" name="Arrow: Pentagon 56">
              <a:extLst>
                <a:ext uri="{FF2B5EF4-FFF2-40B4-BE49-F238E27FC236}">
                  <a16:creationId xmlns="" xmlns:a16="http://schemas.microsoft.com/office/drawing/2014/main" id="{5C090ED3-48D8-4379-889B-1CF8E60C3E9A}"/>
                </a:ext>
              </a:extLst>
            </p:cNvPr>
            <p:cNvSpPr/>
            <p:nvPr/>
          </p:nvSpPr>
          <p:spPr>
            <a:xfrm>
              <a:off x="10220700" y="3328421"/>
              <a:ext cx="1151272"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grpSp>
      <p:sp>
        <p:nvSpPr>
          <p:cNvPr id="11" name="Rectangle 10">
            <a:extLst>
              <a:ext uri="{FF2B5EF4-FFF2-40B4-BE49-F238E27FC236}">
                <a16:creationId xmlns="" xmlns:a16="http://schemas.microsoft.com/office/drawing/2014/main" id="{01E57E20-7953-481D-A324-FC8ACEC0F506}"/>
              </a:ext>
            </a:extLst>
          </p:cNvPr>
          <p:cNvSpPr/>
          <p:nvPr/>
        </p:nvSpPr>
        <p:spPr>
          <a:xfrm>
            <a:off x="352985" y="4154125"/>
            <a:ext cx="7843640" cy="1101094"/>
          </a:xfrm>
          <a:prstGeom prst="rect">
            <a:avLst/>
          </a:prstGeom>
          <a:noFill/>
          <a:ln w="190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sp>
        <p:nvSpPr>
          <p:cNvPr id="64" name="Rectangle: Rounded Corners 63">
            <a:extLst>
              <a:ext uri="{FF2B5EF4-FFF2-40B4-BE49-F238E27FC236}">
                <a16:creationId xmlns="" xmlns:a16="http://schemas.microsoft.com/office/drawing/2014/main" id="{79E37F96-7808-4180-ABDC-6C95911D6B4F}"/>
              </a:ext>
            </a:extLst>
          </p:cNvPr>
          <p:cNvSpPr/>
          <p:nvPr/>
        </p:nvSpPr>
        <p:spPr>
          <a:xfrm>
            <a:off x="2169587" y="2488339"/>
            <a:ext cx="8151752" cy="1566700"/>
          </a:xfrm>
          <a:prstGeom prst="roundRect">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panose="020B0604020202020204" pitchFamily="34" charset="0"/>
              <a:buChar char="•"/>
            </a:pPr>
            <a:r>
              <a:rPr lang="en-GB" sz="1400">
                <a:solidFill>
                  <a:prstClr val="black"/>
                </a:solidFill>
              </a:rPr>
              <a:t>Resources are insufficient to carry out specified care processes</a:t>
            </a:r>
          </a:p>
          <a:p>
            <a:pPr marL="285750" indent="-285750" defTabSz="457200">
              <a:buFont typeface="Arial" panose="020B0604020202020204" pitchFamily="34" charset="0"/>
              <a:buChar char="•"/>
            </a:pPr>
            <a:r>
              <a:rPr lang="en-GB" sz="1400">
                <a:solidFill>
                  <a:prstClr val="black"/>
                </a:solidFill>
              </a:rPr>
              <a:t>Difficulty in maintaining professional service providers as DCS tariffs are non-competitive</a:t>
            </a:r>
          </a:p>
          <a:p>
            <a:pPr marL="285750" indent="-285750" defTabSz="457200">
              <a:buFont typeface="Arial" panose="020B0604020202020204" pitchFamily="34" charset="0"/>
              <a:buChar char="•"/>
            </a:pPr>
            <a:r>
              <a:rPr lang="en-GB" sz="1400">
                <a:solidFill>
                  <a:prstClr val="black"/>
                </a:solidFill>
              </a:rPr>
              <a:t>Maintenance of health care facilities is lacking</a:t>
            </a:r>
          </a:p>
          <a:p>
            <a:pPr marL="285750" indent="-285750" defTabSz="457200">
              <a:buFont typeface="Arial" panose="020B0604020202020204" pitchFamily="34" charset="0"/>
              <a:buChar char="•"/>
            </a:pPr>
            <a:r>
              <a:rPr lang="en-GB" sz="1400">
                <a:solidFill>
                  <a:prstClr val="black"/>
                </a:solidFill>
              </a:rPr>
              <a:t>A lack of trust in ICT systems’ reliability results in manual process duplication</a:t>
            </a:r>
          </a:p>
          <a:p>
            <a:pPr marL="285750" indent="-285750" defTabSz="457200">
              <a:buFont typeface="Arial" panose="020B0604020202020204" pitchFamily="34" charset="0"/>
              <a:buChar char="•"/>
            </a:pPr>
            <a:r>
              <a:rPr lang="en-GB" sz="1400">
                <a:solidFill>
                  <a:prstClr val="black"/>
                </a:solidFill>
              </a:rPr>
              <a:t>Cleanliness is self-monitored and inconsistent in application where dining areas are available</a:t>
            </a:r>
          </a:p>
          <a:p>
            <a:pPr marL="285750" indent="-285750" defTabSz="457200">
              <a:buFont typeface="Arial" panose="020B0604020202020204" pitchFamily="34" charset="0"/>
              <a:buChar char="•"/>
            </a:pPr>
            <a:r>
              <a:rPr lang="en-GB" sz="1400">
                <a:solidFill>
                  <a:prstClr val="black"/>
                </a:solidFill>
              </a:rPr>
              <a:t>Some centres do no have functioning sub-kitchens and dining hall</a:t>
            </a:r>
          </a:p>
          <a:p>
            <a:pPr marL="285750" indent="-285750" defTabSz="457200">
              <a:buFont typeface="Arial" panose="020B0604020202020204" pitchFamily="34" charset="0"/>
              <a:buChar char="•"/>
            </a:pPr>
            <a:r>
              <a:rPr lang="en-GB" sz="1400">
                <a:solidFill>
                  <a:prstClr val="black"/>
                </a:solidFill>
              </a:rPr>
              <a:t>Sanitary stores are managed at an ad-hoc level in some areas with poor inventory management</a:t>
            </a:r>
          </a:p>
        </p:txBody>
      </p:sp>
      <p:sp>
        <p:nvSpPr>
          <p:cNvPr id="58" name="TextBox 57">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Tree>
    <p:extLst>
      <p:ext uri="{BB962C8B-B14F-4D97-AF65-F5344CB8AC3E}">
        <p14:creationId xmlns:p14="http://schemas.microsoft.com/office/powerpoint/2010/main" val="28603627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77821" y="0"/>
            <a:ext cx="11945567" cy="707886"/>
          </a:xfrm>
          <a:prstGeom prst="rect">
            <a:avLst/>
          </a:prstGeom>
        </p:spPr>
        <p:txBody>
          <a:bodyPr wrap="square">
            <a:spAutoFit/>
          </a:bodyPr>
          <a:lstStyle/>
          <a:p>
            <a:pPr>
              <a:defRPr/>
            </a:pPr>
            <a:r>
              <a:rPr lang="en-US" sz="4000" b="1" dirty="0" smtClean="0">
                <a:solidFill>
                  <a:srgbClr val="000000"/>
                </a:solidFill>
                <a:latin typeface="Georgia"/>
                <a:ea typeface="+mj-ea"/>
                <a:cs typeface="+mj-cs"/>
              </a:rPr>
              <a:t>Validation on </a:t>
            </a:r>
            <a:r>
              <a:rPr lang="en-US" sz="4000" b="1" dirty="0">
                <a:solidFill>
                  <a:srgbClr val="000000"/>
                </a:solidFill>
                <a:latin typeface="Georgia"/>
                <a:ea typeface="+mj-ea"/>
                <a:cs typeface="+mj-cs"/>
              </a:rPr>
              <a:t>Workstream </a:t>
            </a:r>
            <a:r>
              <a:rPr lang="en-US" sz="4000" b="1" dirty="0" smtClean="0">
                <a:solidFill>
                  <a:srgbClr val="000000"/>
                </a:solidFill>
                <a:latin typeface="Georgia"/>
                <a:ea typeface="+mj-ea"/>
                <a:cs typeface="+mj-cs"/>
              </a:rPr>
              <a:t>2.1 (“to-be”)</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graphicFrame>
        <p:nvGraphicFramePr>
          <p:cNvPr id="2" name="Table 1"/>
          <p:cNvGraphicFramePr>
            <a:graphicFrameLocks noGrp="1"/>
          </p:cNvGraphicFramePr>
          <p:nvPr>
            <p:extLst/>
          </p:nvPr>
        </p:nvGraphicFramePr>
        <p:xfrm>
          <a:off x="268321" y="1185472"/>
          <a:ext cx="5760000" cy="4680000"/>
        </p:xfrm>
        <a:graphic>
          <a:graphicData uri="http://schemas.openxmlformats.org/drawingml/2006/table">
            <a:tbl>
              <a:tblPr>
                <a:tableStyleId>{5C22544A-7EE6-4342-B048-85BDC9FD1C3A}</a:tableStyleId>
              </a:tblPr>
              <a:tblGrid>
                <a:gridCol w="5760000"/>
              </a:tblGrid>
              <a:tr h="4680000">
                <a:tc>
                  <a:txBody>
                    <a:bodyPr/>
                    <a:lstStyle/>
                    <a:p>
                      <a:pPr marL="0" lvl="0" indent="0" algn="l">
                        <a:lnSpc>
                          <a:spcPct val="115000"/>
                        </a:lnSpc>
                        <a:spcAft>
                          <a:spcPts val="0"/>
                        </a:spcAft>
                        <a:buFont typeface="Symbol" panose="05050102010706020507" pitchFamily="18" charset="2"/>
                        <a:buNone/>
                      </a:pPr>
                      <a:r>
                        <a:rPr lang="en-US" sz="2000" b="0" u="none"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INCARCERATION</a:t>
                      </a:r>
                    </a:p>
                    <a:p>
                      <a:pPr marL="342900" lvl="0" indent="-342900" algn="l">
                        <a:lnSpc>
                          <a:spcPct val="100000"/>
                        </a:lnSpc>
                        <a:spcAft>
                          <a:spcPts val="0"/>
                        </a:spcAft>
                        <a:buFont typeface="Symbol" panose="05050102010706020507" pitchFamily="18" charset="2"/>
                        <a:buChar char=""/>
                      </a:pPr>
                      <a:r>
                        <a:rPr lang="en-US" sz="20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There </a:t>
                      </a:r>
                      <a:r>
                        <a:rPr lang="en-US" sz="2000" b="0"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is no clear distinction between Case Officers, Case Intervention officers, and Security Officials in the Units, this possess challenges in terms of tasks allocations, responsibility and </a:t>
                      </a:r>
                      <a:r>
                        <a:rPr lang="en-US" sz="20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accountability.</a:t>
                      </a:r>
                      <a:endParaRPr lang="en-ZA" sz="2000" b="1"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p>
                      <a:pPr marL="342900" lvl="0" indent="-342900" algn="l">
                        <a:lnSpc>
                          <a:spcPct val="100000"/>
                        </a:lnSpc>
                        <a:spcAft>
                          <a:spcPts val="0"/>
                        </a:spcAft>
                        <a:buFont typeface="Symbol" panose="05050102010706020507" pitchFamily="18" charset="2"/>
                        <a:buChar char=""/>
                      </a:pPr>
                      <a:r>
                        <a:rPr lang="en-US" sz="20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Location </a:t>
                      </a:r>
                      <a:r>
                        <a:rPr lang="en-US" sz="2000" b="0"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of section 62 (f) application for awaiting trial bail condition (whether it should be responsibility of Community Corrections or Correctional </a:t>
                      </a:r>
                      <a:r>
                        <a:rPr lang="en-US" sz="2000" b="0" dirty="0" err="1">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Centres</a:t>
                      </a:r>
                      <a:r>
                        <a:rPr lang="en-US" sz="20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a:t>
                      </a:r>
                      <a:endParaRPr lang="en-ZA" sz="2000" b="1"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p>
                      <a:pPr marL="342900" lvl="0" indent="-342900" algn="l">
                        <a:lnSpc>
                          <a:spcPct val="100000"/>
                        </a:lnSpc>
                        <a:spcAft>
                          <a:spcPts val="0"/>
                        </a:spcAft>
                        <a:buFont typeface="Symbol" panose="05050102010706020507" pitchFamily="18" charset="2"/>
                        <a:buChar char=""/>
                      </a:pPr>
                      <a:r>
                        <a:rPr lang="en-US" sz="2000" b="0"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Visitation in Correctional Centres is </a:t>
                      </a:r>
                      <a:r>
                        <a:rPr lang="en-US" sz="20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posing </a:t>
                      </a:r>
                      <a:r>
                        <a:rPr lang="en-US" sz="2000" b="0" dirty="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a challenge especially in overcrowded Correctional Centres and DCS need to have innovative solutions like pre booking system for visitation etc</a:t>
                      </a:r>
                      <a:r>
                        <a:rPr lang="en-US" sz="20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a:t>
                      </a: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graphicFrame>
        <p:nvGraphicFramePr>
          <p:cNvPr id="5" name="Table 4"/>
          <p:cNvGraphicFramePr>
            <a:graphicFrameLocks noGrp="1"/>
          </p:cNvGraphicFramePr>
          <p:nvPr>
            <p:extLst/>
          </p:nvPr>
        </p:nvGraphicFramePr>
        <p:xfrm>
          <a:off x="6263388" y="1210872"/>
          <a:ext cx="5760000" cy="4664148"/>
        </p:xfrm>
        <a:graphic>
          <a:graphicData uri="http://schemas.openxmlformats.org/drawingml/2006/table">
            <a:tbl>
              <a:tblPr>
                <a:tableStyleId>{5C22544A-7EE6-4342-B048-85BDC9FD1C3A}</a:tableStyleId>
              </a:tblPr>
              <a:tblGrid>
                <a:gridCol w="5760000"/>
              </a:tblGrid>
              <a:tr h="4664148">
                <a:tc>
                  <a:txBody>
                    <a:bodyPr/>
                    <a:lstStyle/>
                    <a:p>
                      <a:pPr marL="0" lvl="0" indent="0" algn="l">
                        <a:lnSpc>
                          <a:spcPct val="115000"/>
                        </a:lnSpc>
                        <a:spcAft>
                          <a:spcPts val="0"/>
                        </a:spcAft>
                        <a:buFont typeface="Symbol" panose="05050102010706020507" pitchFamily="18" charset="2"/>
                        <a:buNone/>
                      </a:pPr>
                      <a:r>
                        <a:rPr lang="en-US" sz="2000" b="0" u="none" kern="120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INCARCERATION</a:t>
                      </a:r>
                    </a:p>
                    <a:p>
                      <a:pPr marL="171450" indent="-171450">
                        <a:lnSpc>
                          <a:spcPct val="100000"/>
                        </a:lnSpc>
                        <a:buFont typeface="Arial" panose="020B0604020202020204" pitchFamily="34" charset="0"/>
                        <a:buChar char="•"/>
                      </a:pPr>
                      <a:r>
                        <a:rPr lang="en-ZA" sz="2000" b="0" u="none" kern="120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Document management is also a challenge as Correctional Centre are still intensively manual driven, need to move to a more automated system that will address some of the challenge</a:t>
                      </a:r>
                    </a:p>
                    <a:p>
                      <a:pPr marL="171450" indent="-171450">
                        <a:lnSpc>
                          <a:spcPct val="100000"/>
                        </a:lnSpc>
                        <a:buFont typeface="Arial" panose="020B0604020202020204" pitchFamily="34" charset="0"/>
                        <a:buChar char="•"/>
                      </a:pPr>
                      <a:r>
                        <a:rPr lang="en-ZA" sz="2000" b="0" u="none" kern="120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Automation of documents received from Courts, will help in curbing erroneous releases etc.</a:t>
                      </a:r>
                    </a:p>
                    <a:p>
                      <a:pPr marL="171450" indent="-171450">
                        <a:lnSpc>
                          <a:spcPct val="100000"/>
                        </a:lnSpc>
                        <a:buFont typeface="Arial" panose="020B0604020202020204" pitchFamily="34" charset="0"/>
                        <a:buChar char="•"/>
                      </a:pPr>
                      <a:r>
                        <a:rPr lang="en-ZA" sz="2000" b="0" u="none" kern="120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Biometric system should be installed  for positive identification of Inmates to reduce erroneous releases</a:t>
                      </a:r>
                      <a:r>
                        <a:rPr lang="en-ZA" sz="2400" dirty="0" smtClean="0">
                          <a:solidFill>
                            <a:prstClr val="black"/>
                          </a:solidFill>
                          <a:highlight>
                            <a:srgbClr val="FFFFFF"/>
                          </a:highlight>
                        </a:rPr>
                        <a:t>.</a:t>
                      </a:r>
                    </a:p>
                    <a:p>
                      <a:pPr marL="0" lvl="0" indent="0" algn="l">
                        <a:lnSpc>
                          <a:spcPct val="115000"/>
                        </a:lnSpc>
                        <a:spcAft>
                          <a:spcPts val="0"/>
                        </a:spcAft>
                        <a:buFont typeface="Symbol" panose="05050102010706020507" pitchFamily="18" charset="2"/>
                        <a:buNone/>
                      </a:pPr>
                      <a:endParaRPr lang="en-US" sz="18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7089980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77821" y="0"/>
            <a:ext cx="11945567" cy="707886"/>
          </a:xfrm>
          <a:prstGeom prst="rect">
            <a:avLst/>
          </a:prstGeom>
        </p:spPr>
        <p:txBody>
          <a:bodyPr wrap="square">
            <a:spAutoFit/>
          </a:bodyPr>
          <a:lstStyle/>
          <a:p>
            <a:pPr>
              <a:defRPr/>
            </a:pPr>
            <a:r>
              <a:rPr lang="en-US" sz="4000" b="1" dirty="0" smtClean="0">
                <a:solidFill>
                  <a:srgbClr val="000000"/>
                </a:solidFill>
                <a:latin typeface="Georgia"/>
                <a:ea typeface="+mj-ea"/>
                <a:cs typeface="+mj-cs"/>
              </a:rPr>
              <a:t>Validation on </a:t>
            </a:r>
            <a:r>
              <a:rPr lang="en-US" sz="4000" b="1" dirty="0">
                <a:solidFill>
                  <a:srgbClr val="000000"/>
                </a:solidFill>
                <a:latin typeface="Georgia"/>
                <a:ea typeface="+mj-ea"/>
                <a:cs typeface="+mj-cs"/>
              </a:rPr>
              <a:t>Workstream </a:t>
            </a:r>
            <a:r>
              <a:rPr lang="en-US" sz="4000" b="1" dirty="0" smtClean="0">
                <a:solidFill>
                  <a:srgbClr val="000000"/>
                </a:solidFill>
                <a:latin typeface="Georgia"/>
                <a:ea typeface="+mj-ea"/>
                <a:cs typeface="+mj-cs"/>
              </a:rPr>
              <a:t>2.1 (“to-be”)</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graphicFrame>
        <p:nvGraphicFramePr>
          <p:cNvPr id="2" name="Table 1"/>
          <p:cNvGraphicFramePr>
            <a:graphicFrameLocks noGrp="1"/>
          </p:cNvGraphicFramePr>
          <p:nvPr>
            <p:extLst/>
          </p:nvPr>
        </p:nvGraphicFramePr>
        <p:xfrm>
          <a:off x="268321" y="1185472"/>
          <a:ext cx="5760000" cy="4680000"/>
        </p:xfrm>
        <a:graphic>
          <a:graphicData uri="http://schemas.openxmlformats.org/drawingml/2006/table">
            <a:tbl>
              <a:tblPr>
                <a:tableStyleId>{5C22544A-7EE6-4342-B048-85BDC9FD1C3A}</a:tableStyleId>
              </a:tblPr>
              <a:tblGrid>
                <a:gridCol w="5760000"/>
              </a:tblGrid>
              <a:tr h="4680000">
                <a:tc>
                  <a:txBody>
                    <a:bodyPr/>
                    <a:lstStyle/>
                    <a:p>
                      <a:pPr marL="0" lvl="0" indent="0" algn="l">
                        <a:lnSpc>
                          <a:spcPct val="115000"/>
                        </a:lnSpc>
                        <a:spcAft>
                          <a:spcPts val="0"/>
                        </a:spcAft>
                        <a:buFont typeface="Symbol" panose="05050102010706020507" pitchFamily="18" charset="2"/>
                        <a:buNone/>
                      </a:pPr>
                      <a:r>
                        <a:rPr lang="en-US" sz="2000" b="0" u="none"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INCARCERATION</a:t>
                      </a:r>
                    </a:p>
                    <a:p>
                      <a:pPr marL="171450" indent="-171450">
                        <a:buFont typeface="Arial" panose="020B0604020202020204" pitchFamily="34" charset="0"/>
                        <a:buChar char="•"/>
                      </a:pPr>
                      <a:r>
                        <a:rPr lang="en-ZA" sz="2000" dirty="0" smtClean="0">
                          <a:solidFill>
                            <a:prstClr val="black"/>
                          </a:solidFill>
                          <a:highlight>
                            <a:srgbClr val="FFFFFF"/>
                          </a:highlight>
                        </a:rPr>
                        <a:t>Installation of metal detectors, body scanners at reception area to reduce unauthorized articles entering the Correctional Centre's.</a:t>
                      </a:r>
                    </a:p>
                    <a:p>
                      <a:pPr marL="171450" indent="-171450">
                        <a:buFont typeface="Arial" panose="020B0604020202020204" pitchFamily="34" charset="0"/>
                        <a:buChar char="•"/>
                      </a:pPr>
                      <a:r>
                        <a:rPr lang="en-ZA" sz="2000" dirty="0" smtClean="0">
                          <a:solidFill>
                            <a:prstClr val="black"/>
                          </a:solidFill>
                          <a:highlight>
                            <a:srgbClr val="FFFFFF"/>
                          </a:highlight>
                        </a:rPr>
                        <a:t>Span of control for the Internal security to be reviewed to compliment the unit manager, all security officers in units to report to the unit Supervisor: Security.</a:t>
                      </a:r>
                    </a:p>
                    <a:p>
                      <a:pPr marL="171450" indent="-171450">
                        <a:buFont typeface="Arial" panose="020B0604020202020204" pitchFamily="34" charset="0"/>
                        <a:buChar char="•"/>
                      </a:pPr>
                      <a:r>
                        <a:rPr lang="en-ZA" sz="2000" dirty="0" smtClean="0">
                          <a:solidFill>
                            <a:prstClr val="black"/>
                          </a:solidFill>
                          <a:highlight>
                            <a:srgbClr val="FFFFFF"/>
                          </a:highlight>
                        </a:rPr>
                        <a:t>The 6 hour assessment is not achieving the desired results because of the lack of dedicated and trained officials or perhaps the time allocated need to be reviewed.</a:t>
                      </a:r>
                      <a:endParaRPr lang="en-ZA" sz="2000" dirty="0">
                        <a:solidFill>
                          <a:prstClr val="black"/>
                        </a:solidFill>
                        <a:highlight>
                          <a:srgbClr val="FFFFFF"/>
                        </a:highlight>
                      </a:endParaRP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graphicFrame>
        <p:nvGraphicFramePr>
          <p:cNvPr id="5" name="Table 4"/>
          <p:cNvGraphicFramePr>
            <a:graphicFrameLocks noGrp="1"/>
          </p:cNvGraphicFramePr>
          <p:nvPr>
            <p:extLst/>
          </p:nvPr>
        </p:nvGraphicFramePr>
        <p:xfrm>
          <a:off x="6263388" y="1210872"/>
          <a:ext cx="5760000" cy="4641288"/>
        </p:xfrm>
        <a:graphic>
          <a:graphicData uri="http://schemas.openxmlformats.org/drawingml/2006/table">
            <a:tbl>
              <a:tblPr>
                <a:tableStyleId>{5C22544A-7EE6-4342-B048-85BDC9FD1C3A}</a:tableStyleId>
              </a:tblPr>
              <a:tblGrid>
                <a:gridCol w="5760000"/>
              </a:tblGrid>
              <a:tr h="4641288">
                <a:tc>
                  <a:txBody>
                    <a:bodyPr/>
                    <a:lstStyle/>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r>
                        <a:rPr lang="en-US" sz="2000" b="0" u="none" kern="1200" noProof="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REHABILITATION</a:t>
                      </a: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lang="en-US" sz="2000" b="0" u="none" kern="1200" noProof="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All offender activities need to contribute to Rehabilitation efforts in order to provide the requisite skills, knowledge and behavioral change.</a:t>
                      </a:r>
                      <a:endParaRPr lang="en-ZA" sz="2000" b="0" u="none" kern="1200" noProof="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p>
                      <a:pPr marL="342900" marR="0" lvl="0" indent="-342900" algn="l" defTabSz="914400" rtl="0" eaLnBrk="1" fontAlgn="auto" latinLnBrk="0" hangingPunct="1">
                        <a:lnSpc>
                          <a:spcPct val="115000"/>
                        </a:lnSpc>
                        <a:spcBef>
                          <a:spcPts val="0"/>
                        </a:spcBef>
                        <a:spcAft>
                          <a:spcPts val="0"/>
                        </a:spcAft>
                        <a:buClrTx/>
                        <a:buSzTx/>
                        <a:buFont typeface="Symbol" panose="05050102010706020507" pitchFamily="18" charset="2"/>
                        <a:buChar char=""/>
                        <a:tabLst/>
                        <a:defRPr/>
                      </a:pPr>
                      <a:r>
                        <a:rPr lang="en-US" sz="2000" b="0" u="none" kern="1200" noProof="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There is a need increase the number of professionals such as criminologists, penologists in order to contribute towards the assessment and development of needs based CSPs</a:t>
                      </a:r>
                      <a:r>
                        <a:rPr kumimoji="0" lang="en-US" sz="2400" b="0" i="0" u="none" strike="noStrike" kern="1200" cap="none" spc="0" normalizeH="0" baseline="0" noProof="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a:t>
                      </a:r>
                      <a:endParaRPr kumimoji="0" lang="en-ZA" sz="2400" b="1" i="0" u="none" strike="noStrike" kern="1200" cap="none" spc="0" normalizeH="0" baseline="0" noProof="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endParaRPr>
                    </a:p>
                    <a:p>
                      <a:pPr marL="0" lvl="0" indent="0" algn="l">
                        <a:lnSpc>
                          <a:spcPct val="115000"/>
                        </a:lnSpc>
                        <a:spcAft>
                          <a:spcPts val="0"/>
                        </a:spcAft>
                        <a:buFont typeface="Symbol" panose="05050102010706020507" pitchFamily="18" charset="2"/>
                        <a:buNone/>
                      </a:pPr>
                      <a:endParaRPr lang="en-US" sz="18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60405192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77821" y="0"/>
            <a:ext cx="11945567" cy="707886"/>
          </a:xfrm>
          <a:prstGeom prst="rect">
            <a:avLst/>
          </a:prstGeom>
        </p:spPr>
        <p:txBody>
          <a:bodyPr wrap="square">
            <a:spAutoFit/>
          </a:bodyPr>
          <a:lstStyle/>
          <a:p>
            <a:pPr>
              <a:defRPr/>
            </a:pPr>
            <a:r>
              <a:rPr lang="en-US" sz="4000" b="1" dirty="0" smtClean="0">
                <a:solidFill>
                  <a:srgbClr val="000000"/>
                </a:solidFill>
                <a:latin typeface="Georgia"/>
                <a:ea typeface="+mj-ea"/>
                <a:cs typeface="+mj-cs"/>
              </a:rPr>
              <a:t>Validation on </a:t>
            </a:r>
            <a:r>
              <a:rPr lang="en-US" sz="4000" b="1" dirty="0">
                <a:solidFill>
                  <a:srgbClr val="000000"/>
                </a:solidFill>
                <a:latin typeface="Georgia"/>
                <a:ea typeface="+mj-ea"/>
                <a:cs typeface="+mj-cs"/>
              </a:rPr>
              <a:t>Workstream </a:t>
            </a:r>
            <a:r>
              <a:rPr lang="en-US" sz="4000" b="1" dirty="0" smtClean="0">
                <a:solidFill>
                  <a:srgbClr val="000000"/>
                </a:solidFill>
                <a:latin typeface="Georgia"/>
                <a:ea typeface="+mj-ea"/>
                <a:cs typeface="+mj-cs"/>
              </a:rPr>
              <a:t>2.1 (“to-be”)</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graphicFrame>
        <p:nvGraphicFramePr>
          <p:cNvPr id="2" name="Table 1"/>
          <p:cNvGraphicFramePr>
            <a:graphicFrameLocks noGrp="1"/>
          </p:cNvGraphicFramePr>
          <p:nvPr>
            <p:extLst/>
          </p:nvPr>
        </p:nvGraphicFramePr>
        <p:xfrm>
          <a:off x="268321" y="1185472"/>
          <a:ext cx="5760000" cy="4680000"/>
        </p:xfrm>
        <a:graphic>
          <a:graphicData uri="http://schemas.openxmlformats.org/drawingml/2006/table">
            <a:tbl>
              <a:tblPr>
                <a:tableStyleId>{5C22544A-7EE6-4342-B048-85BDC9FD1C3A}</a:tableStyleId>
              </a:tblPr>
              <a:tblGrid>
                <a:gridCol w="5760000"/>
              </a:tblGrid>
              <a:tr h="4680000">
                <a:tc>
                  <a:txBody>
                    <a:bodyPr/>
                    <a:lstStyle/>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REHABILITATION</a:t>
                      </a:r>
                    </a:p>
                    <a:p>
                      <a:pPr marL="171450" indent="-171450">
                        <a:buFont typeface="Arial" panose="020B0604020202020204" pitchFamily="34" charset="0"/>
                        <a:buChar char="•"/>
                      </a:pPr>
                      <a:r>
                        <a:rPr lang="en-ZA" sz="2000" dirty="0" smtClean="0">
                          <a:solidFill>
                            <a:prstClr val="black"/>
                          </a:solidFill>
                          <a:highlight>
                            <a:srgbClr val="FFFFFF"/>
                          </a:highlight>
                        </a:rPr>
                        <a:t>Creation of permanent security posts that will compliment and support the delivery of Rehabilitation Programmes such as workshops, bakery etc., and Correctional Centre Schools, this will address an issue of artisans and educator not to have duel functions of security function while not trained as security officials.</a:t>
                      </a:r>
                    </a:p>
                    <a:p>
                      <a:pPr marL="171450" indent="-171450">
                        <a:buFont typeface="Arial" panose="020B0604020202020204" pitchFamily="34" charset="0"/>
                        <a:buChar char="•"/>
                      </a:pPr>
                      <a:r>
                        <a:rPr lang="en-ZA" sz="2000" dirty="0" smtClean="0">
                          <a:solidFill>
                            <a:prstClr val="black"/>
                          </a:solidFill>
                          <a:highlight>
                            <a:srgbClr val="FFFFFF"/>
                          </a:highlight>
                        </a:rPr>
                        <a:t>An integrated system need to be provided  that will be utilised by Social Workers, Educators, Criminologists, Case officers and the parole board in capturing all the sentence plan.</a:t>
                      </a: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graphicFrame>
        <p:nvGraphicFramePr>
          <p:cNvPr id="5" name="Table 4"/>
          <p:cNvGraphicFramePr>
            <a:graphicFrameLocks noGrp="1"/>
          </p:cNvGraphicFramePr>
          <p:nvPr>
            <p:extLst/>
          </p:nvPr>
        </p:nvGraphicFramePr>
        <p:xfrm>
          <a:off x="6263388" y="1210872"/>
          <a:ext cx="5760000" cy="4664148"/>
        </p:xfrm>
        <a:graphic>
          <a:graphicData uri="http://schemas.openxmlformats.org/drawingml/2006/table">
            <a:tbl>
              <a:tblPr>
                <a:tableStyleId>{5C22544A-7EE6-4342-B048-85BDC9FD1C3A}</a:tableStyleId>
              </a:tblPr>
              <a:tblGrid>
                <a:gridCol w="5760000"/>
              </a:tblGrid>
              <a:tr h="4664148">
                <a:tc>
                  <a:txBody>
                    <a:bodyPr/>
                    <a:lstStyle/>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REHABILITATION</a:t>
                      </a:r>
                    </a:p>
                    <a:p>
                      <a:pPr marL="171450" indent="-171450">
                        <a:buFont typeface="Arial" panose="020B0604020202020204" pitchFamily="34" charset="0"/>
                        <a:buChar char="•"/>
                      </a:pPr>
                      <a:r>
                        <a:rPr kumimoji="0" lang="en-ZA" sz="2000" b="0" i="0" u="none" strike="noStrike" kern="1200" cap="none" spc="0" normalizeH="0" baseline="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All offender activities need to contribute to Rehabilitation efforts in order to provide the requisite skills, knowledge and </a:t>
                      </a:r>
                      <a:r>
                        <a:rPr kumimoji="0" lang="en-ZA" sz="2000" b="0" i="0" u="none" strike="noStrike" kern="1200" cap="none" spc="0" normalizeH="0" baseline="0" dirty="0" err="1"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behavioral</a:t>
                      </a:r>
                      <a:r>
                        <a:rPr kumimoji="0" lang="en-ZA" sz="2000" b="0" i="0" u="none" strike="noStrike" kern="1200" cap="none" spc="0" normalizeH="0" baseline="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 change.</a:t>
                      </a:r>
                    </a:p>
                    <a:p>
                      <a:pPr marL="171450" indent="-171450">
                        <a:buFont typeface="Arial" panose="020B0604020202020204" pitchFamily="34" charset="0"/>
                        <a:buChar char="•"/>
                      </a:pPr>
                      <a:r>
                        <a:rPr kumimoji="0" lang="en-ZA" sz="2000" b="0" i="0" u="none" strike="noStrike" kern="1200" cap="none" spc="0" normalizeH="0" baseline="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Shortage of professionals such as criminologists, penologists need to be attended to  in order to contribute towards the assessment and development of needs based </a:t>
                      </a:r>
                      <a:r>
                        <a:rPr kumimoji="0" lang="en-ZA" sz="2000" b="0" i="0" u="none" strike="noStrike" kern="1200" cap="none" spc="0" normalizeH="0" baseline="0" dirty="0" err="1"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CSPs</a:t>
                      </a:r>
                      <a:r>
                        <a:rPr kumimoji="0" lang="en-ZA" sz="2000" b="0" i="0" u="none" strike="noStrike" kern="1200" cap="none" spc="0" normalizeH="0" baseline="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a:t>
                      </a:r>
                    </a:p>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endParaRPr kumimoji="0" lang="en-ZA" sz="2400" b="1" i="0" u="none" strike="noStrike" kern="1200" cap="none" spc="0" normalizeH="0" baseline="0" noProof="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endParaRPr>
                    </a:p>
                    <a:p>
                      <a:pPr marL="0" lvl="0" indent="0" algn="l">
                        <a:lnSpc>
                          <a:spcPct val="115000"/>
                        </a:lnSpc>
                        <a:spcAft>
                          <a:spcPts val="0"/>
                        </a:spcAft>
                        <a:buFont typeface="Symbol" panose="05050102010706020507" pitchFamily="18" charset="2"/>
                        <a:buNone/>
                      </a:pPr>
                      <a:endParaRPr lang="en-US" sz="18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2675469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77821" y="0"/>
            <a:ext cx="11945567" cy="707886"/>
          </a:xfrm>
          <a:prstGeom prst="rect">
            <a:avLst/>
          </a:prstGeom>
        </p:spPr>
        <p:txBody>
          <a:bodyPr wrap="square">
            <a:spAutoFit/>
          </a:bodyPr>
          <a:lstStyle/>
          <a:p>
            <a:pPr>
              <a:defRPr/>
            </a:pPr>
            <a:r>
              <a:rPr lang="en-US" sz="4000" b="1" dirty="0" smtClean="0">
                <a:solidFill>
                  <a:srgbClr val="000000"/>
                </a:solidFill>
                <a:latin typeface="Georgia"/>
                <a:ea typeface="+mj-ea"/>
                <a:cs typeface="+mj-cs"/>
              </a:rPr>
              <a:t>Validation on </a:t>
            </a:r>
            <a:r>
              <a:rPr lang="en-US" sz="4000" b="1" dirty="0">
                <a:solidFill>
                  <a:srgbClr val="000000"/>
                </a:solidFill>
                <a:latin typeface="Georgia"/>
                <a:ea typeface="+mj-ea"/>
                <a:cs typeface="+mj-cs"/>
              </a:rPr>
              <a:t>Workstream </a:t>
            </a:r>
            <a:r>
              <a:rPr lang="en-US" sz="4000" b="1" dirty="0" smtClean="0">
                <a:solidFill>
                  <a:srgbClr val="000000"/>
                </a:solidFill>
                <a:latin typeface="Georgia"/>
                <a:ea typeface="+mj-ea"/>
                <a:cs typeface="+mj-cs"/>
              </a:rPr>
              <a:t>2.1 (“to-be”)</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graphicFrame>
        <p:nvGraphicFramePr>
          <p:cNvPr id="2" name="Table 1"/>
          <p:cNvGraphicFramePr>
            <a:graphicFrameLocks noGrp="1"/>
          </p:cNvGraphicFramePr>
          <p:nvPr>
            <p:extLst/>
          </p:nvPr>
        </p:nvGraphicFramePr>
        <p:xfrm>
          <a:off x="268320" y="1185472"/>
          <a:ext cx="11424569" cy="4680000"/>
        </p:xfrm>
        <a:graphic>
          <a:graphicData uri="http://schemas.openxmlformats.org/drawingml/2006/table">
            <a:tbl>
              <a:tblPr>
                <a:tableStyleId>{5C22544A-7EE6-4342-B048-85BDC9FD1C3A}</a:tableStyleId>
              </a:tblPr>
              <a:tblGrid>
                <a:gridCol w="11424569"/>
              </a:tblGrid>
              <a:tr h="4680000">
                <a:tc>
                  <a:txBody>
                    <a:bodyPr/>
                    <a:lstStyle/>
                    <a:p>
                      <a:pPr marL="0" marR="0" lvl="0" indent="0" algn="l" defTabSz="914400" rtl="0" eaLnBrk="1" fontAlgn="auto" latinLnBrk="0" hangingPunct="1">
                        <a:lnSpc>
                          <a:spcPct val="115000"/>
                        </a:lnSpc>
                        <a:spcBef>
                          <a:spcPts val="0"/>
                        </a:spcBef>
                        <a:spcAft>
                          <a:spcPts val="0"/>
                        </a:spcAft>
                        <a:buClrTx/>
                        <a:buSzTx/>
                        <a:buFont typeface="Symbol" panose="05050102010706020507" pitchFamily="18" charset="2"/>
                        <a:buNone/>
                        <a:tabLst/>
                        <a:defRPr/>
                      </a:pPr>
                      <a:r>
                        <a:rPr kumimoji="0" lang="en-US" sz="2000" b="0" i="0" u="none" strike="noStrike" kern="1200" cap="none" spc="0" normalizeH="0" baseline="0" noProof="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CARE</a:t>
                      </a:r>
                    </a:p>
                    <a:p>
                      <a:pPr marL="171450" indent="-171450">
                        <a:buFont typeface="Arial" panose="020B0604020202020204" pitchFamily="34" charset="0"/>
                        <a:buChar char="•"/>
                      </a:pPr>
                      <a:r>
                        <a:rPr lang="en-ZA" sz="2000" dirty="0" smtClean="0">
                          <a:solidFill>
                            <a:prstClr val="black"/>
                          </a:solidFill>
                          <a:highlight>
                            <a:srgbClr val="FFFFFF"/>
                          </a:highlight>
                        </a:rPr>
                        <a:t>Officials who specializes in food technology such as nutritionists and chefs, need to be employed.</a:t>
                      </a:r>
                    </a:p>
                    <a:p>
                      <a:pPr marL="171450" indent="-171450">
                        <a:buFont typeface="Arial" panose="020B0604020202020204" pitchFamily="34" charset="0"/>
                        <a:buChar char="•"/>
                      </a:pPr>
                      <a:r>
                        <a:rPr lang="en-ZA" sz="2000" dirty="0" smtClean="0">
                          <a:solidFill>
                            <a:prstClr val="black"/>
                          </a:solidFill>
                          <a:highlight>
                            <a:srgbClr val="FFFFFF"/>
                          </a:highlight>
                        </a:rPr>
                        <a:t>There is need to have employ Environmental specialists in order to deal with the cleanliness of the institution as well as the surrounding environments within the Correctional Centre precinct.</a:t>
                      </a:r>
                    </a:p>
                    <a:p>
                      <a:pPr marL="171450" indent="-171450">
                        <a:buFont typeface="Arial" panose="020B0604020202020204" pitchFamily="34" charset="0"/>
                        <a:buChar char="•"/>
                      </a:pPr>
                      <a:r>
                        <a:rPr lang="en-ZA" sz="2000" dirty="0" smtClean="0">
                          <a:solidFill>
                            <a:prstClr val="black"/>
                          </a:solidFill>
                          <a:highlight>
                            <a:srgbClr val="FFFFFF"/>
                          </a:highlight>
                        </a:rPr>
                        <a:t>Distinction between Case officers and Security Officials will help in effective and efficient delivery of care services.</a:t>
                      </a:r>
                      <a:endParaRPr lang="en-ZA" sz="2000" dirty="0">
                        <a:solidFill>
                          <a:prstClr val="black"/>
                        </a:solidFill>
                        <a:highlight>
                          <a:srgbClr val="FFFFFF"/>
                        </a:highlight>
                      </a:endParaRP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998763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rotWithShape="1">
          <a:blip r:embed="rId3"/>
          <a:srcRect l="1992" r="10032" b="3964"/>
          <a:stretch/>
        </p:blipFill>
        <p:spPr>
          <a:xfrm>
            <a:off x="4343400" y="1462360"/>
            <a:ext cx="7515225" cy="4614590"/>
          </a:xfrm>
          <a:prstGeom prst="rect">
            <a:avLst/>
          </a:prstGeom>
        </p:spPr>
      </p:pic>
      <p:sp>
        <p:nvSpPr>
          <p:cNvPr id="3" name="Rectangle 2">
            <a:extLst>
              <a:ext uri="{FF2B5EF4-FFF2-40B4-BE49-F238E27FC236}">
                <a16:creationId xmlns="" xmlns:a16="http://schemas.microsoft.com/office/drawing/2014/main" id="{168DD933-DD0E-40A9-B61A-790814CC75A5}"/>
              </a:ext>
            </a:extLst>
          </p:cNvPr>
          <p:cNvSpPr/>
          <p:nvPr/>
        </p:nvSpPr>
        <p:spPr>
          <a:xfrm>
            <a:off x="2314575" y="1438275"/>
            <a:ext cx="9563100" cy="4829175"/>
          </a:xfrm>
          <a:prstGeom prst="rect">
            <a:avLst/>
          </a:prstGeom>
          <a:gradFill flip="none" rotWithShape="1">
            <a:gsLst>
              <a:gs pos="100000">
                <a:srgbClr val="000000">
                  <a:lumMod val="75000"/>
                  <a:lumOff val="25000"/>
                  <a:alpha val="70000"/>
                </a:srgbClr>
              </a:gs>
              <a:gs pos="0">
                <a:srgbClr val="000000">
                  <a:lumMod val="95000"/>
                  <a:lumOff val="5000"/>
                </a:srgbClr>
              </a:gs>
            </a:gsLst>
            <a:lin ang="18900000" scaled="1"/>
            <a:tileRect/>
          </a:gradFill>
          <a:ln w="12700" cap="flat" cmpd="sng" algn="ctr">
            <a:noFill/>
            <a:prstDash val="solid"/>
            <a:miter lim="800000"/>
          </a:ln>
          <a:effectLst/>
        </p:spPr>
        <p:txBody>
          <a:bodyPr wrap="square" rtlCol="0" anchor="ctr">
            <a:noAutofit/>
          </a:bodyPr>
          <a:lstStyle/>
          <a:p>
            <a:pPr algn="ctr"/>
            <a:endParaRPr lang="en-US" kern="0" smtClean="0">
              <a:solidFill>
                <a:srgbClr val="FFFFFF"/>
              </a:solidFill>
            </a:endParaRPr>
          </a:p>
        </p:txBody>
      </p:sp>
      <p:sp>
        <p:nvSpPr>
          <p:cNvPr id="4" name="Freeform 14">
            <a:extLst>
              <a:ext uri="{FF2B5EF4-FFF2-40B4-BE49-F238E27FC236}">
                <a16:creationId xmlns="" xmlns:a16="http://schemas.microsoft.com/office/drawing/2014/main" id="{36511CBB-5130-4B0A-AF28-162BDCF5C7CE}"/>
              </a:ext>
            </a:extLst>
          </p:cNvPr>
          <p:cNvSpPr>
            <a:spLocks/>
          </p:cNvSpPr>
          <p:nvPr/>
        </p:nvSpPr>
        <p:spPr bwMode="auto">
          <a:xfrm>
            <a:off x="219075" y="1438275"/>
            <a:ext cx="4204200" cy="4829175"/>
          </a:xfrm>
          <a:custGeom>
            <a:avLst/>
            <a:gdLst>
              <a:gd name="T0" fmla="*/ 2255 w 4511"/>
              <a:gd name="T1" fmla="*/ 4166 h 4166"/>
              <a:gd name="T2" fmla="*/ 0 w 4511"/>
              <a:gd name="T3" fmla="*/ 4166 h 4166"/>
              <a:gd name="T4" fmla="*/ 1129 w 4511"/>
              <a:gd name="T5" fmla="*/ 2083 h 4166"/>
              <a:gd name="T6" fmla="*/ 2255 w 4511"/>
              <a:gd name="T7" fmla="*/ 0 h 4166"/>
              <a:gd name="T8" fmla="*/ 3383 w 4511"/>
              <a:gd name="T9" fmla="*/ 2083 h 4166"/>
              <a:gd name="T10" fmla="*/ 4511 w 4511"/>
              <a:gd name="T11" fmla="*/ 4166 h 4166"/>
              <a:gd name="T12" fmla="*/ 2255 w 4511"/>
              <a:gd name="T13" fmla="*/ 4166 h 4166"/>
            </a:gdLst>
            <a:ahLst/>
            <a:cxnLst>
              <a:cxn ang="0">
                <a:pos x="T0" y="T1"/>
              </a:cxn>
              <a:cxn ang="0">
                <a:pos x="T2" y="T3"/>
              </a:cxn>
              <a:cxn ang="0">
                <a:pos x="T4" y="T5"/>
              </a:cxn>
              <a:cxn ang="0">
                <a:pos x="T6" y="T7"/>
              </a:cxn>
              <a:cxn ang="0">
                <a:pos x="T8" y="T9"/>
              </a:cxn>
              <a:cxn ang="0">
                <a:pos x="T10" y="T11"/>
              </a:cxn>
              <a:cxn ang="0">
                <a:pos x="T12" y="T13"/>
              </a:cxn>
            </a:cxnLst>
            <a:rect l="0" t="0" r="r" b="b"/>
            <a:pathLst>
              <a:path w="4511" h="4166">
                <a:moveTo>
                  <a:pt x="2255" y="4166"/>
                </a:moveTo>
                <a:lnTo>
                  <a:pt x="0" y="4166"/>
                </a:lnTo>
                <a:lnTo>
                  <a:pt x="1129" y="2083"/>
                </a:lnTo>
                <a:lnTo>
                  <a:pt x="2255" y="0"/>
                </a:lnTo>
                <a:lnTo>
                  <a:pt x="3383" y="2083"/>
                </a:lnTo>
                <a:lnTo>
                  <a:pt x="4511" y="4166"/>
                </a:lnTo>
                <a:lnTo>
                  <a:pt x="2255" y="4166"/>
                </a:lnTo>
                <a:close/>
              </a:path>
            </a:pathLst>
          </a:custGeom>
          <a:solidFill>
            <a:srgbClr val="FFFFFF">
              <a:lumMod val="85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5" name="Freeform 15">
            <a:extLst>
              <a:ext uri="{FF2B5EF4-FFF2-40B4-BE49-F238E27FC236}">
                <a16:creationId xmlns="" xmlns:a16="http://schemas.microsoft.com/office/drawing/2014/main" id="{4FB97CC7-A2A4-4A8B-AF84-96A9519582E6}"/>
              </a:ext>
            </a:extLst>
          </p:cNvPr>
          <p:cNvSpPr>
            <a:spLocks/>
          </p:cNvSpPr>
          <p:nvPr/>
        </p:nvSpPr>
        <p:spPr bwMode="auto">
          <a:xfrm>
            <a:off x="285245" y="4976882"/>
            <a:ext cx="4132695" cy="1136003"/>
          </a:xfrm>
          <a:custGeom>
            <a:avLst/>
            <a:gdLst>
              <a:gd name="T0" fmla="*/ 2186 w 4369"/>
              <a:gd name="T1" fmla="*/ 980 h 980"/>
              <a:gd name="T2" fmla="*/ 4369 w 4369"/>
              <a:gd name="T3" fmla="*/ 980 h 980"/>
              <a:gd name="T4" fmla="*/ 3844 w 4369"/>
              <a:gd name="T5" fmla="*/ 0 h 980"/>
              <a:gd name="T6" fmla="*/ 525 w 4369"/>
              <a:gd name="T7" fmla="*/ 0 h 980"/>
              <a:gd name="T8" fmla="*/ 0 w 4369"/>
              <a:gd name="T9" fmla="*/ 980 h 980"/>
              <a:gd name="T10" fmla="*/ 2186 w 4369"/>
              <a:gd name="T11" fmla="*/ 980 h 980"/>
            </a:gdLst>
            <a:ahLst/>
            <a:cxnLst>
              <a:cxn ang="0">
                <a:pos x="T0" y="T1"/>
              </a:cxn>
              <a:cxn ang="0">
                <a:pos x="T2" y="T3"/>
              </a:cxn>
              <a:cxn ang="0">
                <a:pos x="T4" y="T5"/>
              </a:cxn>
              <a:cxn ang="0">
                <a:pos x="T6" y="T7"/>
              </a:cxn>
              <a:cxn ang="0">
                <a:pos x="T8" y="T9"/>
              </a:cxn>
              <a:cxn ang="0">
                <a:pos x="T10" y="T11"/>
              </a:cxn>
            </a:cxnLst>
            <a:rect l="0" t="0" r="r" b="b"/>
            <a:pathLst>
              <a:path w="4369" h="980">
                <a:moveTo>
                  <a:pt x="2186" y="980"/>
                </a:moveTo>
                <a:lnTo>
                  <a:pt x="4369" y="980"/>
                </a:lnTo>
                <a:lnTo>
                  <a:pt x="3844" y="0"/>
                </a:lnTo>
                <a:lnTo>
                  <a:pt x="525" y="0"/>
                </a:lnTo>
                <a:lnTo>
                  <a:pt x="0" y="980"/>
                </a:lnTo>
                <a:lnTo>
                  <a:pt x="2186" y="980"/>
                </a:lnTo>
                <a:close/>
              </a:path>
            </a:pathLst>
          </a:custGeom>
          <a:solidFill>
            <a:srgbClr val="86C62A">
              <a:lumMod val="50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6" name="Freeform 16">
            <a:extLst>
              <a:ext uri="{FF2B5EF4-FFF2-40B4-BE49-F238E27FC236}">
                <a16:creationId xmlns="" xmlns:a16="http://schemas.microsoft.com/office/drawing/2014/main" id="{D13A3FB0-DCD3-4157-ABCA-B98F80FC3D83}"/>
              </a:ext>
            </a:extLst>
          </p:cNvPr>
          <p:cNvSpPr>
            <a:spLocks/>
          </p:cNvSpPr>
          <p:nvPr/>
        </p:nvSpPr>
        <p:spPr bwMode="auto">
          <a:xfrm>
            <a:off x="908863" y="3517656"/>
            <a:ext cx="2870657" cy="1130602"/>
          </a:xfrm>
          <a:custGeom>
            <a:avLst/>
            <a:gdLst>
              <a:gd name="T0" fmla="*/ 2519 w 3049"/>
              <a:gd name="T1" fmla="*/ 0 h 987"/>
              <a:gd name="T2" fmla="*/ 530 w 3049"/>
              <a:gd name="T3" fmla="*/ 0 h 987"/>
              <a:gd name="T4" fmla="*/ 433 w 3049"/>
              <a:gd name="T5" fmla="*/ 182 h 987"/>
              <a:gd name="T6" fmla="*/ 0 w 3049"/>
              <a:gd name="T7" fmla="*/ 987 h 987"/>
              <a:gd name="T8" fmla="*/ 3049 w 3049"/>
              <a:gd name="T9" fmla="*/ 987 h 987"/>
              <a:gd name="T10" fmla="*/ 2616 w 3049"/>
              <a:gd name="T11" fmla="*/ 182 h 987"/>
              <a:gd name="T12" fmla="*/ 2519 w 3049"/>
              <a:gd name="T13" fmla="*/ 0 h 987"/>
            </a:gdLst>
            <a:ahLst/>
            <a:cxnLst>
              <a:cxn ang="0">
                <a:pos x="T0" y="T1"/>
              </a:cxn>
              <a:cxn ang="0">
                <a:pos x="T2" y="T3"/>
              </a:cxn>
              <a:cxn ang="0">
                <a:pos x="T4" y="T5"/>
              </a:cxn>
              <a:cxn ang="0">
                <a:pos x="T6" y="T7"/>
              </a:cxn>
              <a:cxn ang="0">
                <a:pos x="T8" y="T9"/>
              </a:cxn>
              <a:cxn ang="0">
                <a:pos x="T10" y="T11"/>
              </a:cxn>
              <a:cxn ang="0">
                <a:pos x="T12" y="T13"/>
              </a:cxn>
            </a:cxnLst>
            <a:rect l="0" t="0" r="r" b="b"/>
            <a:pathLst>
              <a:path w="3049" h="987">
                <a:moveTo>
                  <a:pt x="2519" y="0"/>
                </a:moveTo>
                <a:lnTo>
                  <a:pt x="530" y="0"/>
                </a:lnTo>
                <a:lnTo>
                  <a:pt x="433" y="182"/>
                </a:lnTo>
                <a:lnTo>
                  <a:pt x="0" y="987"/>
                </a:lnTo>
                <a:lnTo>
                  <a:pt x="3049" y="987"/>
                </a:lnTo>
                <a:lnTo>
                  <a:pt x="2616" y="182"/>
                </a:lnTo>
                <a:lnTo>
                  <a:pt x="2519" y="0"/>
                </a:lnTo>
                <a:close/>
              </a:path>
            </a:pathLst>
          </a:custGeom>
          <a:solidFill>
            <a:srgbClr val="86C62A">
              <a:lumMod val="75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7" name="Freeform 17">
            <a:extLst>
              <a:ext uri="{FF2B5EF4-FFF2-40B4-BE49-F238E27FC236}">
                <a16:creationId xmlns="" xmlns:a16="http://schemas.microsoft.com/office/drawing/2014/main" id="{AB8F9847-BE12-44AE-8AC5-8AD1C7A247D6}"/>
              </a:ext>
            </a:extLst>
          </p:cNvPr>
          <p:cNvSpPr>
            <a:spLocks/>
          </p:cNvSpPr>
          <p:nvPr/>
        </p:nvSpPr>
        <p:spPr bwMode="auto">
          <a:xfrm>
            <a:off x="1520130" y="2105433"/>
            <a:ext cx="1649789" cy="1146437"/>
          </a:xfrm>
          <a:custGeom>
            <a:avLst/>
            <a:gdLst>
              <a:gd name="T0" fmla="*/ 532 w 1706"/>
              <a:gd name="T1" fmla="*/ 0 h 989"/>
              <a:gd name="T2" fmla="*/ 0 w 1706"/>
              <a:gd name="T3" fmla="*/ 989 h 989"/>
              <a:gd name="T4" fmla="*/ 1706 w 1706"/>
              <a:gd name="T5" fmla="*/ 989 h 989"/>
              <a:gd name="T6" fmla="*/ 1176 w 1706"/>
              <a:gd name="T7" fmla="*/ 0 h 989"/>
              <a:gd name="T8" fmla="*/ 532 w 1706"/>
              <a:gd name="T9" fmla="*/ 0 h 989"/>
            </a:gdLst>
            <a:ahLst/>
            <a:cxnLst>
              <a:cxn ang="0">
                <a:pos x="T0" y="T1"/>
              </a:cxn>
              <a:cxn ang="0">
                <a:pos x="T2" y="T3"/>
              </a:cxn>
              <a:cxn ang="0">
                <a:pos x="T4" y="T5"/>
              </a:cxn>
              <a:cxn ang="0">
                <a:pos x="T6" y="T7"/>
              </a:cxn>
              <a:cxn ang="0">
                <a:pos x="T8" y="T9"/>
              </a:cxn>
            </a:cxnLst>
            <a:rect l="0" t="0" r="r" b="b"/>
            <a:pathLst>
              <a:path w="1706" h="989">
                <a:moveTo>
                  <a:pt x="532" y="0"/>
                </a:moveTo>
                <a:lnTo>
                  <a:pt x="0" y="989"/>
                </a:lnTo>
                <a:lnTo>
                  <a:pt x="1706" y="989"/>
                </a:lnTo>
                <a:lnTo>
                  <a:pt x="1176" y="0"/>
                </a:lnTo>
                <a:lnTo>
                  <a:pt x="532" y="0"/>
                </a:lnTo>
                <a:close/>
              </a:path>
            </a:pathLst>
          </a:custGeom>
          <a:solidFill>
            <a:srgbClr val="86C62A"/>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9" name="TextBox 8">
            <a:extLst>
              <a:ext uri="{FF2B5EF4-FFF2-40B4-BE49-F238E27FC236}">
                <a16:creationId xmlns="" xmlns:a16="http://schemas.microsoft.com/office/drawing/2014/main" id="{99AC70D7-BC8B-4041-906D-81B8BD9D627F}"/>
              </a:ext>
            </a:extLst>
          </p:cNvPr>
          <p:cNvSpPr txBox="1"/>
          <p:nvPr/>
        </p:nvSpPr>
        <p:spPr>
          <a:xfrm>
            <a:off x="5781675" y="2535987"/>
            <a:ext cx="5562600" cy="246221"/>
          </a:xfrm>
          <a:prstGeom prst="rect">
            <a:avLst/>
          </a:prstGeom>
          <a:noFill/>
          <a:ln w="6350">
            <a:noFill/>
            <a:prstDash val="dash"/>
          </a:ln>
        </p:spPr>
        <p:txBody>
          <a:bodyPr wrap="square" lIns="0" tIns="0" rIns="0" bIns="0" rtlCol="0" anchor="ctr" anchorCtr="0">
            <a:spAutoFit/>
          </a:bodyPr>
          <a:lstStyle/>
          <a:p>
            <a:pPr>
              <a:defRPr/>
            </a:pPr>
            <a:r>
              <a:rPr lang="en-US" sz="1600" kern="0" dirty="0" smtClean="0">
                <a:solidFill>
                  <a:srgbClr val="FFFFFF"/>
                </a:solidFill>
                <a:latin typeface="Segoe UI Light" panose="020B0502040204020203" pitchFamily="34" charset="0"/>
              </a:rPr>
              <a:t>DC </a:t>
            </a:r>
            <a:r>
              <a:rPr lang="en-US" sz="1600" kern="0" dirty="0">
                <a:solidFill>
                  <a:srgbClr val="FFFFFF"/>
                </a:solidFill>
                <a:latin typeface="Segoe UI Light" panose="020B0502040204020203" pitchFamily="34" charset="0"/>
              </a:rPr>
              <a:t>Applications Management</a:t>
            </a:r>
          </a:p>
        </p:txBody>
      </p:sp>
      <p:sp>
        <p:nvSpPr>
          <p:cNvPr id="10" name="TextBox 9">
            <a:extLst>
              <a:ext uri="{FF2B5EF4-FFF2-40B4-BE49-F238E27FC236}">
                <a16:creationId xmlns="" xmlns:a16="http://schemas.microsoft.com/office/drawing/2014/main" id="{86B06658-804F-4C85-B49B-4324FEAE7758}"/>
              </a:ext>
            </a:extLst>
          </p:cNvPr>
          <p:cNvSpPr txBox="1"/>
          <p:nvPr/>
        </p:nvSpPr>
        <p:spPr>
          <a:xfrm>
            <a:off x="3429000" y="2382099"/>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err="1">
                <a:solidFill>
                  <a:srgbClr val="FFFFFF"/>
                </a:solidFill>
                <a:latin typeface="Segoe UI" panose="020B0502040204020203" pitchFamily="34" charset="0"/>
                <a:cs typeface="Segoe UI" panose="020B0502040204020203" pitchFamily="34" charset="0"/>
              </a:rPr>
              <a:t>Workstream</a:t>
            </a:r>
            <a:r>
              <a:rPr lang="en-US" b="1" kern="0" dirty="0">
                <a:solidFill>
                  <a:srgbClr val="FFFFFF"/>
                </a:solidFill>
                <a:latin typeface="Segoe UI" panose="020B0502040204020203" pitchFamily="34" charset="0"/>
                <a:cs typeface="Segoe UI" panose="020B0502040204020203" pitchFamily="34" charset="0"/>
              </a:rPr>
              <a:t> Leader</a:t>
            </a:r>
          </a:p>
        </p:txBody>
      </p:sp>
      <p:sp>
        <p:nvSpPr>
          <p:cNvPr id="11" name="TextBox 10">
            <a:extLst>
              <a:ext uri="{FF2B5EF4-FFF2-40B4-BE49-F238E27FC236}">
                <a16:creationId xmlns="" xmlns:a16="http://schemas.microsoft.com/office/drawing/2014/main" id="{6AAA591A-5BD6-45E9-983D-37FF7EF1CEFD}"/>
              </a:ext>
            </a:extLst>
          </p:cNvPr>
          <p:cNvSpPr txBox="1"/>
          <p:nvPr/>
        </p:nvSpPr>
        <p:spPr>
          <a:xfrm>
            <a:off x="6391275" y="3701904"/>
            <a:ext cx="4953000" cy="246221"/>
          </a:xfrm>
          <a:prstGeom prst="rect">
            <a:avLst/>
          </a:prstGeom>
          <a:noFill/>
          <a:ln w="6350">
            <a:noFill/>
            <a:prstDash val="dash"/>
          </a:ln>
        </p:spPr>
        <p:txBody>
          <a:bodyPr wrap="square" lIns="0" tIns="0" rIns="0" bIns="0" rtlCol="0" anchor="ctr" anchorCtr="0">
            <a:spAutoFit/>
          </a:bodyPr>
          <a:lstStyle/>
          <a:p>
            <a:pPr>
              <a:defRPr/>
            </a:pPr>
            <a:r>
              <a:rPr lang="en-US" sz="1600" kern="0" dirty="0">
                <a:solidFill>
                  <a:srgbClr val="FFFFFF"/>
                </a:solidFill>
                <a:latin typeface="Segoe UI Light" panose="020B0502040204020203" pitchFamily="34" charset="0"/>
              </a:rPr>
              <a:t>Regional Commissioner LMN</a:t>
            </a:r>
            <a:endParaRPr lang="en-US" sz="1600" kern="0" dirty="0" smtClean="0">
              <a:solidFill>
                <a:srgbClr val="FFFFFF"/>
              </a:solidFill>
              <a:latin typeface="Segoe UI Light" panose="020B0502040204020203" pitchFamily="34" charset="0"/>
            </a:endParaRPr>
          </a:p>
        </p:txBody>
      </p:sp>
      <p:sp>
        <p:nvSpPr>
          <p:cNvPr id="12" name="TextBox 11">
            <a:extLst>
              <a:ext uri="{FF2B5EF4-FFF2-40B4-BE49-F238E27FC236}">
                <a16:creationId xmlns="" xmlns:a16="http://schemas.microsoft.com/office/drawing/2014/main" id="{1D11C8CF-F847-4DB1-BC0D-5546B7653FB6}"/>
              </a:ext>
            </a:extLst>
          </p:cNvPr>
          <p:cNvSpPr txBox="1"/>
          <p:nvPr/>
        </p:nvSpPr>
        <p:spPr>
          <a:xfrm>
            <a:off x="4038600" y="3548017"/>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a:solidFill>
                  <a:srgbClr val="FFFFFF"/>
                </a:solidFill>
                <a:latin typeface="Segoe UI" panose="020B0502040204020203" pitchFamily="34" charset="0"/>
                <a:cs typeface="Segoe UI" panose="020B0502040204020203" pitchFamily="34" charset="0"/>
              </a:rPr>
              <a:t>Sub </a:t>
            </a:r>
            <a:r>
              <a:rPr lang="en-US" b="1" kern="0" dirty="0" err="1">
                <a:solidFill>
                  <a:srgbClr val="FFFFFF"/>
                </a:solidFill>
                <a:latin typeface="Segoe UI" panose="020B0502040204020203" pitchFamily="34" charset="0"/>
                <a:cs typeface="Segoe UI" panose="020B0502040204020203" pitchFamily="34" charset="0"/>
              </a:rPr>
              <a:t>workstream</a:t>
            </a:r>
            <a:r>
              <a:rPr lang="en-US" b="1" kern="0" dirty="0">
                <a:solidFill>
                  <a:srgbClr val="FFFFFF"/>
                </a:solidFill>
                <a:latin typeface="Segoe UI" panose="020B0502040204020203" pitchFamily="34" charset="0"/>
                <a:cs typeface="Segoe UI" panose="020B0502040204020203" pitchFamily="34" charset="0"/>
              </a:rPr>
              <a:t> </a:t>
            </a:r>
            <a:r>
              <a:rPr lang="en-US" b="1" kern="0" dirty="0" smtClean="0">
                <a:solidFill>
                  <a:srgbClr val="FFFFFF"/>
                </a:solidFill>
                <a:latin typeface="Segoe UI" panose="020B0502040204020203" pitchFamily="34" charset="0"/>
                <a:cs typeface="Segoe UI" panose="020B0502040204020203" pitchFamily="34" charset="0"/>
              </a:rPr>
              <a:t>leader</a:t>
            </a:r>
            <a:endParaRPr lang="en-US" b="1" kern="0"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684C6E02-15C4-4F12-9BF2-430025D2AB27}"/>
              </a:ext>
            </a:extLst>
          </p:cNvPr>
          <p:cNvSpPr txBox="1"/>
          <p:nvPr/>
        </p:nvSpPr>
        <p:spPr>
          <a:xfrm>
            <a:off x="6019800" y="5115381"/>
            <a:ext cx="5695950" cy="1015663"/>
          </a:xfrm>
          <a:prstGeom prst="rect">
            <a:avLst/>
          </a:prstGeom>
          <a:noFill/>
          <a:ln w="6350">
            <a:noFill/>
            <a:prstDash val="dash"/>
          </a:ln>
        </p:spPr>
        <p:txBody>
          <a:bodyPr wrap="square" lIns="0" tIns="0" rIns="0" bIns="0" rtlCol="0" anchor="ctr" anchorCtr="0">
            <a:spAutoFit/>
          </a:bodyPr>
          <a:lstStyle/>
          <a:p>
            <a:pPr>
              <a:defRPr/>
            </a:pPr>
            <a:r>
              <a:rPr lang="en-US" sz="1100" kern="0" dirty="0">
                <a:solidFill>
                  <a:srgbClr val="FFFFFF"/>
                </a:solidFill>
                <a:latin typeface="Segoe UI Light" panose="020B0502040204020203" pitchFamily="34" charset="0"/>
              </a:rPr>
              <a:t>Acting </a:t>
            </a:r>
            <a:r>
              <a:rPr lang="en-US" sz="1100" kern="0" dirty="0" err="1">
                <a:solidFill>
                  <a:srgbClr val="FFFFFF"/>
                </a:solidFill>
                <a:latin typeface="Segoe UI Light" panose="020B0502040204020203" pitchFamily="34" charset="0"/>
              </a:rPr>
              <a:t>Dir</a:t>
            </a:r>
            <a:r>
              <a:rPr lang="en-US" sz="1100" kern="0" dirty="0">
                <a:solidFill>
                  <a:srgbClr val="FFFFFF"/>
                </a:solidFill>
                <a:latin typeface="Segoe UI Light" panose="020B0502040204020203" pitchFamily="34" charset="0"/>
              </a:rPr>
              <a:t> Security Management Services DC Facilities Planning and Property Management </a:t>
            </a:r>
            <a:r>
              <a:rPr lang="en-US" sz="1100" kern="0" dirty="0" err="1">
                <a:solidFill>
                  <a:srgbClr val="FFFFFF"/>
                </a:solidFill>
                <a:latin typeface="Segoe UI Light" panose="020B0502040204020203" pitchFamily="34" charset="0"/>
              </a:rPr>
              <a:t>Dir</a:t>
            </a:r>
            <a:r>
              <a:rPr lang="en-US" sz="1100" kern="0" dirty="0">
                <a:solidFill>
                  <a:srgbClr val="FFFFFF"/>
                </a:solidFill>
                <a:latin typeface="Segoe UI Light" panose="020B0502040204020203" pitchFamily="34" charset="0"/>
              </a:rPr>
              <a:t> Facilities Management </a:t>
            </a:r>
            <a:r>
              <a:rPr lang="en-US" sz="1100" kern="0" dirty="0" err="1">
                <a:solidFill>
                  <a:srgbClr val="FFFFFF"/>
                </a:solidFill>
                <a:latin typeface="Segoe UI Light" panose="020B0502040204020203" pitchFamily="34" charset="0"/>
              </a:rPr>
              <a:t>Dir</a:t>
            </a:r>
            <a:r>
              <a:rPr lang="en-US" sz="1100" kern="0" dirty="0">
                <a:solidFill>
                  <a:srgbClr val="FFFFFF"/>
                </a:solidFill>
                <a:latin typeface="Segoe UI Light" panose="020B0502040204020203" pitchFamily="34" charset="0"/>
              </a:rPr>
              <a:t> Construction Project Management </a:t>
            </a:r>
            <a:r>
              <a:rPr lang="en-US" sz="1100" kern="0" dirty="0" err="1">
                <a:solidFill>
                  <a:srgbClr val="FFFFFF"/>
                </a:solidFill>
                <a:latin typeface="Segoe UI Light" panose="020B0502040204020203" pitchFamily="34" charset="0"/>
              </a:rPr>
              <a:t>Dir</a:t>
            </a:r>
            <a:r>
              <a:rPr lang="en-US" sz="1100" kern="0" dirty="0">
                <a:solidFill>
                  <a:srgbClr val="FFFFFF"/>
                </a:solidFill>
                <a:latin typeface="Segoe UI Light" panose="020B0502040204020203" pitchFamily="34" charset="0"/>
              </a:rPr>
              <a:t> Professional Services DC Social Reintegration </a:t>
            </a:r>
            <a:r>
              <a:rPr lang="en-US" sz="1100" kern="0" dirty="0" err="1">
                <a:solidFill>
                  <a:srgbClr val="FFFFFF"/>
                </a:solidFill>
                <a:latin typeface="Segoe UI Light" panose="020B0502040204020203" pitchFamily="34" charset="0"/>
              </a:rPr>
              <a:t>Dir</a:t>
            </a:r>
            <a:r>
              <a:rPr lang="en-US" sz="1100" kern="0" dirty="0">
                <a:solidFill>
                  <a:srgbClr val="FFFFFF"/>
                </a:solidFill>
                <a:latin typeface="Segoe UI Light" panose="020B0502040204020203" pitchFamily="34" charset="0"/>
              </a:rPr>
              <a:t> Supervision, Parole and Probationers </a:t>
            </a:r>
            <a:r>
              <a:rPr lang="en-US" sz="1100" kern="0" dirty="0" err="1">
                <a:solidFill>
                  <a:srgbClr val="FFFFFF"/>
                </a:solidFill>
                <a:latin typeface="Segoe UI Light" panose="020B0502040204020203" pitchFamily="34" charset="0"/>
              </a:rPr>
              <a:t>Dir</a:t>
            </a:r>
            <a:r>
              <a:rPr lang="en-US" sz="1100" kern="0" dirty="0">
                <a:solidFill>
                  <a:srgbClr val="FFFFFF"/>
                </a:solidFill>
                <a:latin typeface="Segoe UI Light" panose="020B0502040204020203" pitchFamily="34" charset="0"/>
              </a:rPr>
              <a:t> Community Liaison </a:t>
            </a:r>
            <a:r>
              <a:rPr lang="en-US" sz="1100" kern="0" dirty="0" err="1">
                <a:solidFill>
                  <a:srgbClr val="FFFFFF"/>
                </a:solidFill>
                <a:latin typeface="Segoe UI Light" panose="020B0502040204020203" pitchFamily="34" charset="0"/>
              </a:rPr>
              <a:t>Dir</a:t>
            </a:r>
            <a:r>
              <a:rPr lang="en-US" sz="1100" kern="0" dirty="0">
                <a:solidFill>
                  <a:srgbClr val="FFFFFF"/>
                </a:solidFill>
                <a:latin typeface="Segoe UI Light" panose="020B0502040204020203" pitchFamily="34" charset="0"/>
              </a:rPr>
              <a:t> Community Outreach DRC: LMN DRC: Western Cape RH Corrections: LMN RH Corrections: Western Cape Work-study Officers: LMN Work-study Officers: Western Cape Heads Of Correctional </a:t>
            </a:r>
            <a:r>
              <a:rPr lang="en-US" sz="1100" kern="0" dirty="0" err="1">
                <a:solidFill>
                  <a:srgbClr val="FFFFFF"/>
                </a:solidFill>
                <a:latin typeface="Segoe UI Light" panose="020B0502040204020203" pitchFamily="34" charset="0"/>
              </a:rPr>
              <a:t>Centres</a:t>
            </a:r>
            <a:r>
              <a:rPr lang="en-US" sz="1100" kern="0" dirty="0">
                <a:solidFill>
                  <a:srgbClr val="FFFFFF"/>
                </a:solidFill>
                <a:latin typeface="Segoe UI Light" panose="020B0502040204020203" pitchFamily="34" charset="0"/>
              </a:rPr>
              <a:t> CCs: Operational Support CCs: Corrections Secretary Parole Board Head Community </a:t>
            </a:r>
            <a:r>
              <a:rPr lang="en-US" sz="1100" kern="0" dirty="0" smtClean="0">
                <a:solidFill>
                  <a:srgbClr val="FFFFFF"/>
                </a:solidFill>
                <a:latin typeface="Segoe UI Light" panose="020B0502040204020203" pitchFamily="34" charset="0"/>
              </a:rPr>
              <a:t>Corrections. </a:t>
            </a:r>
            <a:endParaRPr lang="en-US" sz="1100" kern="0" dirty="0">
              <a:solidFill>
                <a:srgbClr val="FFFFFF"/>
              </a:solidFill>
              <a:latin typeface="Segoe UI Light" panose="020B0502040204020203" pitchFamily="34" charset="0"/>
            </a:endParaRPr>
          </a:p>
        </p:txBody>
      </p:sp>
      <p:sp>
        <p:nvSpPr>
          <p:cNvPr id="14" name="TextBox 13">
            <a:extLst>
              <a:ext uri="{FF2B5EF4-FFF2-40B4-BE49-F238E27FC236}">
                <a16:creationId xmlns="" xmlns:a16="http://schemas.microsoft.com/office/drawing/2014/main" id="{EE7A5E74-366A-4E1E-8F49-E51F163692A6}"/>
              </a:ext>
            </a:extLst>
          </p:cNvPr>
          <p:cNvSpPr txBox="1"/>
          <p:nvPr/>
        </p:nvSpPr>
        <p:spPr>
          <a:xfrm>
            <a:off x="4554387" y="5287182"/>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err="1" smtClean="0">
                <a:solidFill>
                  <a:srgbClr val="FFFFFF"/>
                </a:solidFill>
                <a:latin typeface="Segoe UI" panose="020B0502040204020203" pitchFamily="34" charset="0"/>
                <a:cs typeface="Segoe UI" panose="020B0502040204020203" pitchFamily="34" charset="0"/>
              </a:rPr>
              <a:t>Workstream</a:t>
            </a:r>
            <a:r>
              <a:rPr lang="en-US" b="1" kern="0" dirty="0" smtClean="0">
                <a:solidFill>
                  <a:srgbClr val="FFFFFF"/>
                </a:solidFill>
                <a:latin typeface="Segoe UI" panose="020B0502040204020203" pitchFamily="34" charset="0"/>
                <a:cs typeface="Segoe UI" panose="020B0502040204020203" pitchFamily="34" charset="0"/>
              </a:rPr>
              <a:t> members</a:t>
            </a:r>
            <a:endParaRPr lang="en-US" b="1" kern="0" dirty="0">
              <a:solidFill>
                <a:srgbClr val="FFFFFF"/>
              </a:solidFill>
              <a:latin typeface="Segoe UI" panose="020B0502040204020203" pitchFamily="34" charset="0"/>
              <a:cs typeface="Segoe UI" panose="020B0502040204020203" pitchFamily="34" charset="0"/>
            </a:endParaRPr>
          </a:p>
        </p:txBody>
      </p:sp>
      <p:sp>
        <p:nvSpPr>
          <p:cNvPr id="21" name="Freeform 18">
            <a:extLst>
              <a:ext uri="{FF2B5EF4-FFF2-40B4-BE49-F238E27FC236}">
                <a16:creationId xmlns="" xmlns:a16="http://schemas.microsoft.com/office/drawing/2014/main" id="{0B2DB1AD-EB97-43F3-BB0B-D341A2A8EB81}"/>
              </a:ext>
            </a:extLst>
          </p:cNvPr>
          <p:cNvSpPr>
            <a:spLocks/>
          </p:cNvSpPr>
          <p:nvPr/>
        </p:nvSpPr>
        <p:spPr bwMode="auto">
          <a:xfrm>
            <a:off x="1511815" y="3239900"/>
            <a:ext cx="1650330" cy="51834"/>
          </a:xfrm>
          <a:custGeom>
            <a:avLst/>
            <a:gdLst>
              <a:gd name="T0" fmla="*/ 1651 w 1706"/>
              <a:gd name="T1" fmla="*/ 80 h 80"/>
              <a:gd name="T2" fmla="*/ 66 w 1706"/>
              <a:gd name="T3" fmla="*/ 80 h 80"/>
              <a:gd name="T4" fmla="*/ 0 w 1706"/>
              <a:gd name="T5" fmla="*/ 0 h 80"/>
              <a:gd name="T6" fmla="*/ 1706 w 1706"/>
              <a:gd name="T7" fmla="*/ 0 h 80"/>
              <a:gd name="T8" fmla="*/ 1651 w 1706"/>
              <a:gd name="T9" fmla="*/ 80 h 80"/>
            </a:gdLst>
            <a:ahLst/>
            <a:cxnLst>
              <a:cxn ang="0">
                <a:pos x="T0" y="T1"/>
              </a:cxn>
              <a:cxn ang="0">
                <a:pos x="T2" y="T3"/>
              </a:cxn>
              <a:cxn ang="0">
                <a:pos x="T4" y="T5"/>
              </a:cxn>
              <a:cxn ang="0">
                <a:pos x="T6" y="T7"/>
              </a:cxn>
              <a:cxn ang="0">
                <a:pos x="T8" y="T9"/>
              </a:cxn>
            </a:cxnLst>
            <a:rect l="0" t="0" r="r" b="b"/>
            <a:pathLst>
              <a:path w="1706" h="80">
                <a:moveTo>
                  <a:pt x="1651" y="80"/>
                </a:moveTo>
                <a:lnTo>
                  <a:pt x="66" y="80"/>
                </a:lnTo>
                <a:lnTo>
                  <a:pt x="0" y="0"/>
                </a:lnTo>
                <a:lnTo>
                  <a:pt x="1706" y="0"/>
                </a:lnTo>
                <a:lnTo>
                  <a:pt x="1651" y="80"/>
                </a:lnTo>
                <a:close/>
              </a:path>
            </a:pathLst>
          </a:custGeom>
          <a:solidFill>
            <a:srgbClr val="6B9E2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2" name="Freeform 19">
            <a:extLst>
              <a:ext uri="{FF2B5EF4-FFF2-40B4-BE49-F238E27FC236}">
                <a16:creationId xmlns="" xmlns:a16="http://schemas.microsoft.com/office/drawing/2014/main" id="{65E87411-07C8-451E-8C0E-1332B9882F20}"/>
              </a:ext>
            </a:extLst>
          </p:cNvPr>
          <p:cNvSpPr>
            <a:spLocks/>
          </p:cNvSpPr>
          <p:nvPr/>
        </p:nvSpPr>
        <p:spPr bwMode="auto">
          <a:xfrm>
            <a:off x="903283" y="4647659"/>
            <a:ext cx="2876237" cy="62825"/>
          </a:xfrm>
          <a:custGeom>
            <a:avLst/>
            <a:gdLst>
              <a:gd name="T0" fmla="*/ 3002 w 3049"/>
              <a:gd name="T1" fmla="*/ 82 h 82"/>
              <a:gd name="T2" fmla="*/ 62 w 3049"/>
              <a:gd name="T3" fmla="*/ 82 h 82"/>
              <a:gd name="T4" fmla="*/ 0 w 3049"/>
              <a:gd name="T5" fmla="*/ 0 h 82"/>
              <a:gd name="T6" fmla="*/ 3049 w 3049"/>
              <a:gd name="T7" fmla="*/ 0 h 82"/>
              <a:gd name="T8" fmla="*/ 3002 w 3049"/>
              <a:gd name="T9" fmla="*/ 82 h 82"/>
            </a:gdLst>
            <a:ahLst/>
            <a:cxnLst>
              <a:cxn ang="0">
                <a:pos x="T0" y="T1"/>
              </a:cxn>
              <a:cxn ang="0">
                <a:pos x="T2" y="T3"/>
              </a:cxn>
              <a:cxn ang="0">
                <a:pos x="T4" y="T5"/>
              </a:cxn>
              <a:cxn ang="0">
                <a:pos x="T6" y="T7"/>
              </a:cxn>
              <a:cxn ang="0">
                <a:pos x="T8" y="T9"/>
              </a:cxn>
            </a:cxnLst>
            <a:rect l="0" t="0" r="r" b="b"/>
            <a:pathLst>
              <a:path w="3049" h="82">
                <a:moveTo>
                  <a:pt x="3002" y="82"/>
                </a:moveTo>
                <a:lnTo>
                  <a:pt x="62" y="82"/>
                </a:lnTo>
                <a:lnTo>
                  <a:pt x="0" y="0"/>
                </a:lnTo>
                <a:lnTo>
                  <a:pt x="3049" y="0"/>
                </a:lnTo>
                <a:lnTo>
                  <a:pt x="3002" y="82"/>
                </a:lnTo>
                <a:close/>
              </a:path>
            </a:pathLst>
          </a:custGeom>
          <a:solidFill>
            <a:srgbClr val="507719"/>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3" name="Freeform 20">
            <a:extLst>
              <a:ext uri="{FF2B5EF4-FFF2-40B4-BE49-F238E27FC236}">
                <a16:creationId xmlns="" xmlns:a16="http://schemas.microsoft.com/office/drawing/2014/main" id="{5B52A3C1-E7D4-458E-992B-8C0A01A88FDF}"/>
              </a:ext>
            </a:extLst>
          </p:cNvPr>
          <p:cNvSpPr>
            <a:spLocks/>
          </p:cNvSpPr>
          <p:nvPr/>
        </p:nvSpPr>
        <p:spPr bwMode="auto">
          <a:xfrm>
            <a:off x="285246" y="6099403"/>
            <a:ext cx="4132694" cy="63338"/>
          </a:xfrm>
          <a:custGeom>
            <a:avLst/>
            <a:gdLst>
              <a:gd name="T0" fmla="*/ 4327 w 4369"/>
              <a:gd name="T1" fmla="*/ 81 h 81"/>
              <a:gd name="T2" fmla="*/ 57 w 4369"/>
              <a:gd name="T3" fmla="*/ 81 h 81"/>
              <a:gd name="T4" fmla="*/ 0 w 4369"/>
              <a:gd name="T5" fmla="*/ 0 h 81"/>
              <a:gd name="T6" fmla="*/ 4369 w 4369"/>
              <a:gd name="T7" fmla="*/ 0 h 81"/>
              <a:gd name="T8" fmla="*/ 4327 w 4369"/>
              <a:gd name="T9" fmla="*/ 81 h 81"/>
            </a:gdLst>
            <a:ahLst/>
            <a:cxnLst>
              <a:cxn ang="0">
                <a:pos x="T0" y="T1"/>
              </a:cxn>
              <a:cxn ang="0">
                <a:pos x="T2" y="T3"/>
              </a:cxn>
              <a:cxn ang="0">
                <a:pos x="T4" y="T5"/>
              </a:cxn>
              <a:cxn ang="0">
                <a:pos x="T6" y="T7"/>
              </a:cxn>
              <a:cxn ang="0">
                <a:pos x="T8" y="T9"/>
              </a:cxn>
            </a:cxnLst>
            <a:rect l="0" t="0" r="r" b="b"/>
            <a:pathLst>
              <a:path w="4369" h="81">
                <a:moveTo>
                  <a:pt x="4327" y="81"/>
                </a:moveTo>
                <a:lnTo>
                  <a:pt x="57" y="81"/>
                </a:lnTo>
                <a:lnTo>
                  <a:pt x="0" y="0"/>
                </a:lnTo>
                <a:lnTo>
                  <a:pt x="4369" y="0"/>
                </a:lnTo>
                <a:lnTo>
                  <a:pt x="4327" y="81"/>
                </a:lnTo>
                <a:close/>
              </a:path>
            </a:pathLst>
          </a:custGeom>
          <a:solidFill>
            <a:srgbClr val="364F11"/>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4" name="Oval 23">
            <a:extLst>
              <a:ext uri="{FF2B5EF4-FFF2-40B4-BE49-F238E27FC236}">
                <a16:creationId xmlns="" xmlns:a16="http://schemas.microsoft.com/office/drawing/2014/main" id="{22C2D488-0C9A-48FD-A6F1-A46A78D12AC8}"/>
              </a:ext>
            </a:extLst>
          </p:cNvPr>
          <p:cNvSpPr/>
          <p:nvPr/>
        </p:nvSpPr>
        <p:spPr>
          <a:xfrm>
            <a:off x="2104411" y="2469168"/>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 xmlns:a16="http://schemas.microsoft.com/office/drawing/2014/main" id="{3C10C7E3-650B-490A-A376-1ACE27944673}"/>
              </a:ext>
            </a:extLst>
          </p:cNvPr>
          <p:cNvSpPr/>
          <p:nvPr/>
        </p:nvSpPr>
        <p:spPr>
          <a:xfrm>
            <a:off x="2091930" y="3837464"/>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Oval 25">
            <a:extLst>
              <a:ext uri="{FF2B5EF4-FFF2-40B4-BE49-F238E27FC236}">
                <a16:creationId xmlns="" xmlns:a16="http://schemas.microsoft.com/office/drawing/2014/main" id="{DFCA6AD8-5801-4C61-91BA-9C3F20D64487}"/>
              </a:ext>
            </a:extLst>
          </p:cNvPr>
          <p:cNvSpPr/>
          <p:nvPr/>
        </p:nvSpPr>
        <p:spPr>
          <a:xfrm>
            <a:off x="2037783" y="5299176"/>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7" name="Group 26">
            <a:extLst>
              <a:ext uri="{FF2B5EF4-FFF2-40B4-BE49-F238E27FC236}">
                <a16:creationId xmlns="" xmlns:a16="http://schemas.microsoft.com/office/drawing/2014/main" id="{52411459-6519-4A47-A604-ADA039ED2C80}"/>
              </a:ext>
            </a:extLst>
          </p:cNvPr>
          <p:cNvGrpSpPr/>
          <p:nvPr/>
        </p:nvGrpSpPr>
        <p:grpSpPr>
          <a:xfrm>
            <a:off x="2238667" y="2615232"/>
            <a:ext cx="284701" cy="261085"/>
            <a:chOff x="7005638" y="2909888"/>
            <a:chExt cx="344488" cy="315913"/>
          </a:xfrm>
        </p:grpSpPr>
        <p:sp>
          <p:nvSpPr>
            <p:cNvPr id="28" name="Oval 302">
              <a:extLst>
                <a:ext uri="{FF2B5EF4-FFF2-40B4-BE49-F238E27FC236}">
                  <a16:creationId xmlns="" xmlns:a16="http://schemas.microsoft.com/office/drawing/2014/main" id="{DE9DE690-A06F-4E11-9616-020FF4004A12}"/>
                </a:ext>
              </a:extLst>
            </p:cNvPr>
            <p:cNvSpPr>
              <a:spLocks noChangeArrowheads="1"/>
            </p:cNvSpPr>
            <p:nvPr/>
          </p:nvSpPr>
          <p:spPr bwMode="auto">
            <a:xfrm>
              <a:off x="7140575" y="2909888"/>
              <a:ext cx="74613" cy="76200"/>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29" name="Oval 303">
              <a:extLst>
                <a:ext uri="{FF2B5EF4-FFF2-40B4-BE49-F238E27FC236}">
                  <a16:creationId xmlns="" xmlns:a16="http://schemas.microsoft.com/office/drawing/2014/main" id="{62091CC7-F223-4E40-81DB-9882458F02C1}"/>
                </a:ext>
              </a:extLst>
            </p:cNvPr>
            <p:cNvSpPr>
              <a:spLocks noChangeArrowheads="1"/>
            </p:cNvSpPr>
            <p:nvPr/>
          </p:nvSpPr>
          <p:spPr bwMode="auto">
            <a:xfrm>
              <a:off x="7261225" y="2940051"/>
              <a:ext cx="44450" cy="46038"/>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0" name="Oval 304">
              <a:extLst>
                <a:ext uri="{FF2B5EF4-FFF2-40B4-BE49-F238E27FC236}">
                  <a16:creationId xmlns="" xmlns:a16="http://schemas.microsoft.com/office/drawing/2014/main" id="{312088E0-BEBF-41F8-BDE7-67F1F33D8FB2}"/>
                </a:ext>
              </a:extLst>
            </p:cNvPr>
            <p:cNvSpPr>
              <a:spLocks noChangeArrowheads="1"/>
            </p:cNvSpPr>
            <p:nvPr/>
          </p:nvSpPr>
          <p:spPr bwMode="auto">
            <a:xfrm>
              <a:off x="7050088" y="2940051"/>
              <a:ext cx="44450" cy="46038"/>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1" name="Freeform 305">
              <a:extLst>
                <a:ext uri="{FF2B5EF4-FFF2-40B4-BE49-F238E27FC236}">
                  <a16:creationId xmlns="" xmlns:a16="http://schemas.microsoft.com/office/drawing/2014/main" id="{A8FDA677-5029-47DE-8F10-10C705230D30}"/>
                </a:ext>
              </a:extLst>
            </p:cNvPr>
            <p:cNvSpPr>
              <a:spLocks/>
            </p:cNvSpPr>
            <p:nvPr/>
          </p:nvSpPr>
          <p:spPr bwMode="auto">
            <a:xfrm>
              <a:off x="7005638" y="3170238"/>
              <a:ext cx="344488" cy="55563"/>
            </a:xfrm>
            <a:custGeom>
              <a:avLst/>
              <a:gdLst>
                <a:gd name="T0" fmla="*/ 66 w 92"/>
                <a:gd name="T1" fmla="*/ 0 h 15"/>
                <a:gd name="T2" fmla="*/ 92 w 92"/>
                <a:gd name="T3" fmla="*/ 7 h 15"/>
                <a:gd name="T4" fmla="*/ 46 w 92"/>
                <a:gd name="T5" fmla="*/ 15 h 15"/>
                <a:gd name="T6" fmla="*/ 0 w 92"/>
                <a:gd name="T7" fmla="*/ 7 h 15"/>
                <a:gd name="T8" fmla="*/ 26 w 92"/>
                <a:gd name="T9" fmla="*/ 0 h 15"/>
              </a:gdLst>
              <a:ahLst/>
              <a:cxnLst>
                <a:cxn ang="0">
                  <a:pos x="T0" y="T1"/>
                </a:cxn>
                <a:cxn ang="0">
                  <a:pos x="T2" y="T3"/>
                </a:cxn>
                <a:cxn ang="0">
                  <a:pos x="T4" y="T5"/>
                </a:cxn>
                <a:cxn ang="0">
                  <a:pos x="T6" y="T7"/>
                </a:cxn>
                <a:cxn ang="0">
                  <a:pos x="T8" y="T9"/>
                </a:cxn>
              </a:cxnLst>
              <a:rect l="0" t="0" r="r" b="b"/>
              <a:pathLst>
                <a:path w="92" h="15">
                  <a:moveTo>
                    <a:pt x="66" y="0"/>
                  </a:moveTo>
                  <a:cubicBezTo>
                    <a:pt x="81" y="1"/>
                    <a:pt x="92" y="4"/>
                    <a:pt x="92" y="7"/>
                  </a:cubicBezTo>
                  <a:cubicBezTo>
                    <a:pt x="92" y="11"/>
                    <a:pt x="71" y="15"/>
                    <a:pt x="46" y="15"/>
                  </a:cubicBezTo>
                  <a:cubicBezTo>
                    <a:pt x="21" y="15"/>
                    <a:pt x="0" y="11"/>
                    <a:pt x="0" y="7"/>
                  </a:cubicBezTo>
                  <a:cubicBezTo>
                    <a:pt x="0" y="4"/>
                    <a:pt x="11" y="1"/>
                    <a:pt x="26" y="0"/>
                  </a:cubicBezTo>
                </a:path>
              </a:pathLst>
            </a:custGeom>
            <a:noFill/>
            <a:ln w="12700"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2" name="Freeform 306">
              <a:extLst>
                <a:ext uri="{FF2B5EF4-FFF2-40B4-BE49-F238E27FC236}">
                  <a16:creationId xmlns="" xmlns:a16="http://schemas.microsoft.com/office/drawing/2014/main" id="{2882EC67-4B41-4E69-885C-E4AB031D5359}"/>
                </a:ext>
              </a:extLst>
            </p:cNvPr>
            <p:cNvSpPr>
              <a:spLocks/>
            </p:cNvSpPr>
            <p:nvPr/>
          </p:nvSpPr>
          <p:spPr bwMode="auto">
            <a:xfrm>
              <a:off x="7140575" y="3014663"/>
              <a:ext cx="74613" cy="136525"/>
            </a:xfrm>
            <a:custGeom>
              <a:avLst/>
              <a:gdLst>
                <a:gd name="T0" fmla="*/ 20 w 20"/>
                <a:gd name="T1" fmla="*/ 36 h 36"/>
                <a:gd name="T2" fmla="*/ 0 w 20"/>
                <a:gd name="T3" fmla="*/ 36 h 36"/>
                <a:gd name="T4" fmla="*/ 0 w 20"/>
                <a:gd name="T5" fmla="*/ 10 h 36"/>
                <a:gd name="T6" fmla="*/ 10 w 20"/>
                <a:gd name="T7" fmla="*/ 0 h 36"/>
                <a:gd name="T8" fmla="*/ 20 w 20"/>
                <a:gd name="T9" fmla="*/ 10 h 36"/>
                <a:gd name="T10" fmla="*/ 20 w 20"/>
                <a:gd name="T11" fmla="*/ 36 h 36"/>
              </a:gdLst>
              <a:ahLst/>
              <a:cxnLst>
                <a:cxn ang="0">
                  <a:pos x="T0" y="T1"/>
                </a:cxn>
                <a:cxn ang="0">
                  <a:pos x="T2" y="T3"/>
                </a:cxn>
                <a:cxn ang="0">
                  <a:pos x="T4" y="T5"/>
                </a:cxn>
                <a:cxn ang="0">
                  <a:pos x="T6" y="T7"/>
                </a:cxn>
                <a:cxn ang="0">
                  <a:pos x="T8" y="T9"/>
                </a:cxn>
                <a:cxn ang="0">
                  <a:pos x="T10" y="T11"/>
                </a:cxn>
              </a:cxnLst>
              <a:rect l="0" t="0" r="r" b="b"/>
              <a:pathLst>
                <a:path w="20" h="36">
                  <a:moveTo>
                    <a:pt x="20" y="36"/>
                  </a:moveTo>
                  <a:cubicBezTo>
                    <a:pt x="0" y="36"/>
                    <a:pt x="0" y="36"/>
                    <a:pt x="0" y="36"/>
                  </a:cubicBezTo>
                  <a:cubicBezTo>
                    <a:pt x="0" y="10"/>
                    <a:pt x="0" y="10"/>
                    <a:pt x="0" y="10"/>
                  </a:cubicBezTo>
                  <a:cubicBezTo>
                    <a:pt x="0" y="4"/>
                    <a:pt x="4" y="0"/>
                    <a:pt x="10" y="0"/>
                  </a:cubicBezTo>
                  <a:cubicBezTo>
                    <a:pt x="16" y="0"/>
                    <a:pt x="20" y="4"/>
                    <a:pt x="20" y="10"/>
                  </a:cubicBezTo>
                  <a:lnTo>
                    <a:pt x="20" y="36"/>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3" name="Freeform 307">
              <a:extLst>
                <a:ext uri="{FF2B5EF4-FFF2-40B4-BE49-F238E27FC236}">
                  <a16:creationId xmlns="" xmlns:a16="http://schemas.microsoft.com/office/drawing/2014/main" id="{3799F7F5-C91B-4EFC-8F1D-F4C0E8A9889B}"/>
                </a:ext>
              </a:extLst>
            </p:cNvPr>
            <p:cNvSpPr>
              <a:spLocks/>
            </p:cNvSpPr>
            <p:nvPr/>
          </p:nvSpPr>
          <p:spPr bwMode="auto">
            <a:xfrm>
              <a:off x="7261225" y="3014663"/>
              <a:ext cx="44450" cy="106363"/>
            </a:xfrm>
            <a:custGeom>
              <a:avLst/>
              <a:gdLst>
                <a:gd name="T0" fmla="*/ 12 w 12"/>
                <a:gd name="T1" fmla="*/ 28 h 28"/>
                <a:gd name="T2" fmla="*/ 0 w 12"/>
                <a:gd name="T3" fmla="*/ 28 h 28"/>
                <a:gd name="T4" fmla="*/ 0 w 12"/>
                <a:gd name="T5" fmla="*/ 6 h 28"/>
                <a:gd name="T6" fmla="*/ 6 w 12"/>
                <a:gd name="T7" fmla="*/ 0 h 28"/>
                <a:gd name="T8" fmla="*/ 12 w 12"/>
                <a:gd name="T9" fmla="*/ 6 h 28"/>
                <a:gd name="T10" fmla="*/ 12 w 12"/>
                <a:gd name="T11" fmla="*/ 28 h 28"/>
              </a:gdLst>
              <a:ahLst/>
              <a:cxnLst>
                <a:cxn ang="0">
                  <a:pos x="T0" y="T1"/>
                </a:cxn>
                <a:cxn ang="0">
                  <a:pos x="T2" y="T3"/>
                </a:cxn>
                <a:cxn ang="0">
                  <a:pos x="T4" y="T5"/>
                </a:cxn>
                <a:cxn ang="0">
                  <a:pos x="T6" y="T7"/>
                </a:cxn>
                <a:cxn ang="0">
                  <a:pos x="T8" y="T9"/>
                </a:cxn>
                <a:cxn ang="0">
                  <a:pos x="T10" y="T11"/>
                </a:cxn>
              </a:cxnLst>
              <a:rect l="0" t="0" r="r" b="b"/>
              <a:pathLst>
                <a:path w="12" h="28">
                  <a:moveTo>
                    <a:pt x="12" y="28"/>
                  </a:moveTo>
                  <a:cubicBezTo>
                    <a:pt x="0" y="28"/>
                    <a:pt x="0" y="28"/>
                    <a:pt x="0" y="28"/>
                  </a:cubicBezTo>
                  <a:cubicBezTo>
                    <a:pt x="0" y="6"/>
                    <a:pt x="0" y="6"/>
                    <a:pt x="0" y="6"/>
                  </a:cubicBezTo>
                  <a:cubicBezTo>
                    <a:pt x="0" y="3"/>
                    <a:pt x="3" y="0"/>
                    <a:pt x="6" y="0"/>
                  </a:cubicBezTo>
                  <a:cubicBezTo>
                    <a:pt x="9" y="0"/>
                    <a:pt x="12" y="3"/>
                    <a:pt x="12" y="6"/>
                  </a:cubicBezTo>
                  <a:lnTo>
                    <a:pt x="12" y="28"/>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4" name="Freeform 308">
              <a:extLst>
                <a:ext uri="{FF2B5EF4-FFF2-40B4-BE49-F238E27FC236}">
                  <a16:creationId xmlns="" xmlns:a16="http://schemas.microsoft.com/office/drawing/2014/main" id="{AE5AB66B-556F-4B09-83E1-621C6E64B138}"/>
                </a:ext>
              </a:extLst>
            </p:cNvPr>
            <p:cNvSpPr>
              <a:spLocks/>
            </p:cNvSpPr>
            <p:nvPr/>
          </p:nvSpPr>
          <p:spPr bwMode="auto">
            <a:xfrm>
              <a:off x="7050088" y="3014663"/>
              <a:ext cx="44450" cy="106363"/>
            </a:xfrm>
            <a:custGeom>
              <a:avLst/>
              <a:gdLst>
                <a:gd name="T0" fmla="*/ 12 w 12"/>
                <a:gd name="T1" fmla="*/ 28 h 28"/>
                <a:gd name="T2" fmla="*/ 0 w 12"/>
                <a:gd name="T3" fmla="*/ 28 h 28"/>
                <a:gd name="T4" fmla="*/ 0 w 12"/>
                <a:gd name="T5" fmla="*/ 6 h 28"/>
                <a:gd name="T6" fmla="*/ 6 w 12"/>
                <a:gd name="T7" fmla="*/ 0 h 28"/>
                <a:gd name="T8" fmla="*/ 12 w 12"/>
                <a:gd name="T9" fmla="*/ 6 h 28"/>
                <a:gd name="T10" fmla="*/ 12 w 12"/>
                <a:gd name="T11" fmla="*/ 28 h 28"/>
              </a:gdLst>
              <a:ahLst/>
              <a:cxnLst>
                <a:cxn ang="0">
                  <a:pos x="T0" y="T1"/>
                </a:cxn>
                <a:cxn ang="0">
                  <a:pos x="T2" y="T3"/>
                </a:cxn>
                <a:cxn ang="0">
                  <a:pos x="T4" y="T5"/>
                </a:cxn>
                <a:cxn ang="0">
                  <a:pos x="T6" y="T7"/>
                </a:cxn>
                <a:cxn ang="0">
                  <a:pos x="T8" y="T9"/>
                </a:cxn>
                <a:cxn ang="0">
                  <a:pos x="T10" y="T11"/>
                </a:cxn>
              </a:cxnLst>
              <a:rect l="0" t="0" r="r" b="b"/>
              <a:pathLst>
                <a:path w="12" h="28">
                  <a:moveTo>
                    <a:pt x="12" y="28"/>
                  </a:moveTo>
                  <a:cubicBezTo>
                    <a:pt x="0" y="28"/>
                    <a:pt x="0" y="28"/>
                    <a:pt x="0" y="28"/>
                  </a:cubicBezTo>
                  <a:cubicBezTo>
                    <a:pt x="0" y="6"/>
                    <a:pt x="0" y="6"/>
                    <a:pt x="0" y="6"/>
                  </a:cubicBezTo>
                  <a:cubicBezTo>
                    <a:pt x="0" y="3"/>
                    <a:pt x="3" y="0"/>
                    <a:pt x="6" y="0"/>
                  </a:cubicBezTo>
                  <a:cubicBezTo>
                    <a:pt x="9" y="0"/>
                    <a:pt x="12" y="3"/>
                    <a:pt x="12" y="6"/>
                  </a:cubicBezTo>
                  <a:lnTo>
                    <a:pt x="12" y="28"/>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grpSp>
      <p:grpSp>
        <p:nvGrpSpPr>
          <p:cNvPr id="35" name="Group 34">
            <a:extLst>
              <a:ext uri="{FF2B5EF4-FFF2-40B4-BE49-F238E27FC236}">
                <a16:creationId xmlns="" xmlns:a16="http://schemas.microsoft.com/office/drawing/2014/main" id="{0277ADCE-4E9F-4709-9747-172873C43041}"/>
              </a:ext>
            </a:extLst>
          </p:cNvPr>
          <p:cNvGrpSpPr/>
          <p:nvPr/>
        </p:nvGrpSpPr>
        <p:grpSpPr>
          <a:xfrm>
            <a:off x="2228810" y="3971063"/>
            <a:ext cx="279453" cy="286014"/>
            <a:chOff x="9175750" y="3617913"/>
            <a:chExt cx="338138" cy="346076"/>
          </a:xfrm>
        </p:grpSpPr>
        <p:sp>
          <p:nvSpPr>
            <p:cNvPr id="36" name="Oval 326">
              <a:extLst>
                <a:ext uri="{FF2B5EF4-FFF2-40B4-BE49-F238E27FC236}">
                  <a16:creationId xmlns="" xmlns:a16="http://schemas.microsoft.com/office/drawing/2014/main" id="{4EF07F6C-C682-4E08-A823-7FCEA3E99B5F}"/>
                </a:ext>
              </a:extLst>
            </p:cNvPr>
            <p:cNvSpPr>
              <a:spLocks noChangeArrowheads="1"/>
            </p:cNvSpPr>
            <p:nvPr/>
          </p:nvSpPr>
          <p:spPr bwMode="auto">
            <a:xfrm>
              <a:off x="9205913" y="3617913"/>
              <a:ext cx="106363" cy="104775"/>
            </a:xfrm>
            <a:prstGeom prst="ellipse">
              <a:avLst/>
            </a:pr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 name="Freeform 327">
              <a:extLst>
                <a:ext uri="{FF2B5EF4-FFF2-40B4-BE49-F238E27FC236}">
                  <a16:creationId xmlns="" xmlns:a16="http://schemas.microsoft.com/office/drawing/2014/main" id="{E3A4BCCD-4DC7-4168-9808-7EBB0D0CB8BA}"/>
                </a:ext>
              </a:extLst>
            </p:cNvPr>
            <p:cNvSpPr>
              <a:spLocks/>
            </p:cNvSpPr>
            <p:nvPr/>
          </p:nvSpPr>
          <p:spPr bwMode="auto">
            <a:xfrm>
              <a:off x="9175750" y="3752851"/>
              <a:ext cx="165100" cy="211138"/>
            </a:xfrm>
            <a:custGeom>
              <a:avLst/>
              <a:gdLst>
                <a:gd name="T0" fmla="*/ 44 w 44"/>
                <a:gd name="T1" fmla="*/ 0 h 56"/>
                <a:gd name="T2" fmla="*/ 0 w 44"/>
                <a:gd name="T3" fmla="*/ 0 h 56"/>
                <a:gd name="T4" fmla="*/ 14 w 44"/>
                <a:gd name="T5" fmla="*/ 30 h 56"/>
                <a:gd name="T6" fmla="*/ 14 w 44"/>
                <a:gd name="T7" fmla="*/ 56 h 56"/>
                <a:gd name="T8" fmla="*/ 30 w 44"/>
                <a:gd name="T9" fmla="*/ 56 h 56"/>
                <a:gd name="T10" fmla="*/ 30 w 44"/>
                <a:gd name="T11" fmla="*/ 30 h 56"/>
                <a:gd name="T12" fmla="*/ 44 w 44"/>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4" h="56">
                  <a:moveTo>
                    <a:pt x="44" y="0"/>
                  </a:moveTo>
                  <a:cubicBezTo>
                    <a:pt x="0" y="0"/>
                    <a:pt x="0" y="0"/>
                    <a:pt x="0" y="0"/>
                  </a:cubicBezTo>
                  <a:cubicBezTo>
                    <a:pt x="0" y="16"/>
                    <a:pt x="7" y="26"/>
                    <a:pt x="14" y="30"/>
                  </a:cubicBezTo>
                  <a:cubicBezTo>
                    <a:pt x="14" y="56"/>
                    <a:pt x="14" y="56"/>
                    <a:pt x="14" y="56"/>
                  </a:cubicBezTo>
                  <a:cubicBezTo>
                    <a:pt x="30" y="56"/>
                    <a:pt x="30" y="56"/>
                    <a:pt x="30" y="56"/>
                  </a:cubicBezTo>
                  <a:cubicBezTo>
                    <a:pt x="30" y="30"/>
                    <a:pt x="30" y="30"/>
                    <a:pt x="30" y="30"/>
                  </a:cubicBezTo>
                  <a:cubicBezTo>
                    <a:pt x="37" y="26"/>
                    <a:pt x="44" y="16"/>
                    <a:pt x="44" y="0"/>
                  </a:cubicBezTo>
                  <a:close/>
                </a:path>
              </a:pathLst>
            </a:cu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 name="Freeform 328">
              <a:extLst>
                <a:ext uri="{FF2B5EF4-FFF2-40B4-BE49-F238E27FC236}">
                  <a16:creationId xmlns="" xmlns:a16="http://schemas.microsoft.com/office/drawing/2014/main" id="{576C1C46-A66A-44E4-A668-9F2DF83730DB}"/>
                </a:ext>
              </a:extLst>
            </p:cNvPr>
            <p:cNvSpPr>
              <a:spLocks/>
            </p:cNvSpPr>
            <p:nvPr/>
          </p:nvSpPr>
          <p:spPr bwMode="auto">
            <a:xfrm>
              <a:off x="9244013" y="3752851"/>
              <a:ext cx="30163" cy="104775"/>
            </a:xfrm>
            <a:custGeom>
              <a:avLst/>
              <a:gdLst>
                <a:gd name="T0" fmla="*/ 14 w 19"/>
                <a:gd name="T1" fmla="*/ 0 h 66"/>
                <a:gd name="T2" fmla="*/ 5 w 19"/>
                <a:gd name="T3" fmla="*/ 0 h 66"/>
                <a:gd name="T4" fmla="*/ 0 w 19"/>
                <a:gd name="T5" fmla="*/ 57 h 66"/>
                <a:gd name="T6" fmla="*/ 9 w 19"/>
                <a:gd name="T7" fmla="*/ 66 h 66"/>
                <a:gd name="T8" fmla="*/ 19 w 19"/>
                <a:gd name="T9" fmla="*/ 57 h 66"/>
                <a:gd name="T10" fmla="*/ 14 w 19"/>
                <a:gd name="T11" fmla="*/ 0 h 66"/>
                <a:gd name="T12" fmla="*/ 14 w 19"/>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19" h="66">
                  <a:moveTo>
                    <a:pt x="14" y="0"/>
                  </a:moveTo>
                  <a:lnTo>
                    <a:pt x="5" y="0"/>
                  </a:lnTo>
                  <a:lnTo>
                    <a:pt x="0" y="57"/>
                  </a:lnTo>
                  <a:lnTo>
                    <a:pt x="9" y="66"/>
                  </a:lnTo>
                  <a:lnTo>
                    <a:pt x="19" y="57"/>
                  </a:lnTo>
                  <a:lnTo>
                    <a:pt x="14" y="0"/>
                  </a:lnTo>
                  <a:lnTo>
                    <a:pt x="14" y="0"/>
                  </a:lnTo>
                  <a:close/>
                </a:path>
              </a:pathLst>
            </a:cu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 name="Line 329">
              <a:extLst>
                <a:ext uri="{FF2B5EF4-FFF2-40B4-BE49-F238E27FC236}">
                  <a16:creationId xmlns="" xmlns:a16="http://schemas.microsoft.com/office/drawing/2014/main" id="{47F33CE0-6829-4996-895F-EDA01AFD3368}"/>
                </a:ext>
              </a:extLst>
            </p:cNvPr>
            <p:cNvSpPr>
              <a:spLocks noChangeShapeType="1"/>
            </p:cNvSpPr>
            <p:nvPr/>
          </p:nvSpPr>
          <p:spPr bwMode="auto">
            <a:xfrm>
              <a:off x="9356725" y="3643313"/>
              <a:ext cx="55563" cy="60325"/>
            </a:xfrm>
            <a:prstGeom prst="line">
              <a:avLst/>
            </a:prstGeom>
            <a:noFill/>
            <a:ln w="12700" cap="rnd">
              <a:solidFill>
                <a:srgbClr val="64951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 name="Line 330">
              <a:extLst>
                <a:ext uri="{FF2B5EF4-FFF2-40B4-BE49-F238E27FC236}">
                  <a16:creationId xmlns="" xmlns:a16="http://schemas.microsoft.com/office/drawing/2014/main" id="{118922BD-44F0-48D8-8462-9F4AB200174B}"/>
                </a:ext>
              </a:extLst>
            </p:cNvPr>
            <p:cNvSpPr>
              <a:spLocks noChangeShapeType="1"/>
            </p:cNvSpPr>
            <p:nvPr/>
          </p:nvSpPr>
          <p:spPr bwMode="auto">
            <a:xfrm flipH="1">
              <a:off x="9356725" y="3643313"/>
              <a:ext cx="55563" cy="60325"/>
            </a:xfrm>
            <a:prstGeom prst="line">
              <a:avLst/>
            </a:prstGeom>
            <a:noFill/>
            <a:ln w="12700" cap="rnd">
              <a:solidFill>
                <a:srgbClr val="64951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 name="Oval 331">
              <a:extLst>
                <a:ext uri="{FF2B5EF4-FFF2-40B4-BE49-F238E27FC236}">
                  <a16:creationId xmlns="" xmlns:a16="http://schemas.microsoft.com/office/drawing/2014/main" id="{427C306F-4FCB-4A91-8BFB-E13CFA3FFE18}"/>
                </a:ext>
              </a:extLst>
            </p:cNvPr>
            <p:cNvSpPr>
              <a:spLocks noChangeArrowheads="1"/>
            </p:cNvSpPr>
            <p:nvPr/>
          </p:nvSpPr>
          <p:spPr bwMode="auto">
            <a:xfrm>
              <a:off x="9453563" y="3752851"/>
              <a:ext cx="60325" cy="60325"/>
            </a:xfrm>
            <a:prstGeom prst="ellipse">
              <a:avLst/>
            </a:pr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 name="Freeform 332">
              <a:extLst>
                <a:ext uri="{FF2B5EF4-FFF2-40B4-BE49-F238E27FC236}">
                  <a16:creationId xmlns="" xmlns:a16="http://schemas.microsoft.com/office/drawing/2014/main" id="{DA673063-8569-4BD7-ABD7-18937D6526DB}"/>
                </a:ext>
              </a:extLst>
            </p:cNvPr>
            <p:cNvSpPr>
              <a:spLocks/>
            </p:cNvSpPr>
            <p:nvPr/>
          </p:nvSpPr>
          <p:spPr bwMode="auto">
            <a:xfrm>
              <a:off x="9386888" y="3689351"/>
              <a:ext cx="112713" cy="96838"/>
            </a:xfrm>
            <a:custGeom>
              <a:avLst/>
              <a:gdLst>
                <a:gd name="T0" fmla="*/ 0 w 30"/>
                <a:gd name="T1" fmla="*/ 26 h 26"/>
                <a:gd name="T2" fmla="*/ 30 w 30"/>
                <a:gd name="T3" fmla="*/ 0 h 26"/>
              </a:gdLst>
              <a:ahLst/>
              <a:cxnLst>
                <a:cxn ang="0">
                  <a:pos x="T0" y="T1"/>
                </a:cxn>
                <a:cxn ang="0">
                  <a:pos x="T2" y="T3"/>
                </a:cxn>
              </a:cxnLst>
              <a:rect l="0" t="0" r="r" b="b"/>
              <a:pathLst>
                <a:path w="30" h="26">
                  <a:moveTo>
                    <a:pt x="0" y="26"/>
                  </a:moveTo>
                  <a:cubicBezTo>
                    <a:pt x="6" y="14"/>
                    <a:pt x="17" y="4"/>
                    <a:pt x="30" y="0"/>
                  </a:cubicBezTo>
                </a:path>
              </a:pathLst>
            </a:cu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333">
              <a:extLst>
                <a:ext uri="{FF2B5EF4-FFF2-40B4-BE49-F238E27FC236}">
                  <a16:creationId xmlns="" xmlns:a16="http://schemas.microsoft.com/office/drawing/2014/main" id="{A96A17D1-C37B-4287-A135-17906DB16BF8}"/>
                </a:ext>
              </a:extLst>
            </p:cNvPr>
            <p:cNvSpPr>
              <a:spLocks/>
            </p:cNvSpPr>
            <p:nvPr/>
          </p:nvSpPr>
          <p:spPr bwMode="auto">
            <a:xfrm>
              <a:off x="9453563" y="3676651"/>
              <a:ext cx="46038" cy="49213"/>
            </a:xfrm>
            <a:custGeom>
              <a:avLst/>
              <a:gdLst>
                <a:gd name="T0" fmla="*/ 0 w 29"/>
                <a:gd name="T1" fmla="*/ 0 h 31"/>
                <a:gd name="T2" fmla="*/ 29 w 29"/>
                <a:gd name="T3" fmla="*/ 8 h 31"/>
                <a:gd name="T4" fmla="*/ 17 w 29"/>
                <a:gd name="T5" fmla="*/ 31 h 31"/>
              </a:gdLst>
              <a:ahLst/>
              <a:cxnLst>
                <a:cxn ang="0">
                  <a:pos x="T0" y="T1"/>
                </a:cxn>
                <a:cxn ang="0">
                  <a:pos x="T2" y="T3"/>
                </a:cxn>
                <a:cxn ang="0">
                  <a:pos x="T4" y="T5"/>
                </a:cxn>
              </a:cxnLst>
              <a:rect l="0" t="0" r="r" b="b"/>
              <a:pathLst>
                <a:path w="29" h="31">
                  <a:moveTo>
                    <a:pt x="0" y="0"/>
                  </a:moveTo>
                  <a:lnTo>
                    <a:pt x="29" y="8"/>
                  </a:lnTo>
                  <a:lnTo>
                    <a:pt x="17" y="31"/>
                  </a:lnTo>
                </a:path>
              </a:pathLst>
            </a:cu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4" name="Group 43">
            <a:extLst>
              <a:ext uri="{FF2B5EF4-FFF2-40B4-BE49-F238E27FC236}">
                <a16:creationId xmlns="" xmlns:a16="http://schemas.microsoft.com/office/drawing/2014/main" id="{6AB00F81-94E6-4588-BC7C-8C404A361A22}"/>
              </a:ext>
            </a:extLst>
          </p:cNvPr>
          <p:cNvGrpSpPr/>
          <p:nvPr/>
        </p:nvGrpSpPr>
        <p:grpSpPr>
          <a:xfrm>
            <a:off x="2177943" y="5432776"/>
            <a:ext cx="272893" cy="286013"/>
            <a:chOff x="2678113" y="1811338"/>
            <a:chExt cx="330200" cy="346075"/>
          </a:xfrm>
        </p:grpSpPr>
        <p:sp>
          <p:nvSpPr>
            <p:cNvPr id="45" name="Freeform 30">
              <a:extLst>
                <a:ext uri="{FF2B5EF4-FFF2-40B4-BE49-F238E27FC236}">
                  <a16:creationId xmlns="" xmlns:a16="http://schemas.microsoft.com/office/drawing/2014/main" id="{5623ECC7-94C6-48AD-9F50-F18683664A21}"/>
                </a:ext>
              </a:extLst>
            </p:cNvPr>
            <p:cNvSpPr>
              <a:spLocks/>
            </p:cNvSpPr>
            <p:nvPr/>
          </p:nvSpPr>
          <p:spPr bwMode="auto">
            <a:xfrm>
              <a:off x="2722563" y="1841501"/>
              <a:ext cx="241300" cy="180975"/>
            </a:xfrm>
            <a:custGeom>
              <a:avLst/>
              <a:gdLst>
                <a:gd name="T0" fmla="*/ 152 w 152"/>
                <a:gd name="T1" fmla="*/ 0 h 114"/>
                <a:gd name="T2" fmla="*/ 152 w 152"/>
                <a:gd name="T3" fmla="*/ 114 h 114"/>
                <a:gd name="T4" fmla="*/ 81 w 152"/>
                <a:gd name="T5" fmla="*/ 114 h 114"/>
                <a:gd name="T6" fmla="*/ 0 w 152"/>
                <a:gd name="T7" fmla="*/ 114 h 114"/>
                <a:gd name="T8" fmla="*/ 0 w 152"/>
                <a:gd name="T9" fmla="*/ 0 h 114"/>
                <a:gd name="T10" fmla="*/ 152 w 152"/>
                <a:gd name="T11" fmla="*/ 0 h 114"/>
              </a:gdLst>
              <a:ahLst/>
              <a:cxnLst>
                <a:cxn ang="0">
                  <a:pos x="T0" y="T1"/>
                </a:cxn>
                <a:cxn ang="0">
                  <a:pos x="T2" y="T3"/>
                </a:cxn>
                <a:cxn ang="0">
                  <a:pos x="T4" y="T5"/>
                </a:cxn>
                <a:cxn ang="0">
                  <a:pos x="T6" y="T7"/>
                </a:cxn>
                <a:cxn ang="0">
                  <a:pos x="T8" y="T9"/>
                </a:cxn>
                <a:cxn ang="0">
                  <a:pos x="T10" y="T11"/>
                </a:cxn>
              </a:cxnLst>
              <a:rect l="0" t="0" r="r" b="b"/>
              <a:pathLst>
                <a:path w="152" h="114">
                  <a:moveTo>
                    <a:pt x="152" y="0"/>
                  </a:moveTo>
                  <a:lnTo>
                    <a:pt x="152" y="114"/>
                  </a:lnTo>
                  <a:lnTo>
                    <a:pt x="81" y="114"/>
                  </a:lnTo>
                  <a:lnTo>
                    <a:pt x="0" y="114"/>
                  </a:lnTo>
                  <a:lnTo>
                    <a:pt x="0" y="0"/>
                  </a:lnTo>
                  <a:lnTo>
                    <a:pt x="152" y="0"/>
                  </a:lnTo>
                  <a:close/>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 name="Freeform 31">
              <a:extLst>
                <a:ext uri="{FF2B5EF4-FFF2-40B4-BE49-F238E27FC236}">
                  <a16:creationId xmlns="" xmlns:a16="http://schemas.microsoft.com/office/drawing/2014/main" id="{CCC97218-4FC9-46BA-8EA3-7B1AE0A203E6}"/>
                </a:ext>
              </a:extLst>
            </p:cNvPr>
            <p:cNvSpPr>
              <a:spLocks/>
            </p:cNvSpPr>
            <p:nvPr/>
          </p:nvSpPr>
          <p:spPr bwMode="auto">
            <a:xfrm>
              <a:off x="2692401" y="1811338"/>
              <a:ext cx="301625" cy="239713"/>
            </a:xfrm>
            <a:custGeom>
              <a:avLst/>
              <a:gdLst>
                <a:gd name="T0" fmla="*/ 0 w 80"/>
                <a:gd name="T1" fmla="*/ 64 h 64"/>
                <a:gd name="T2" fmla="*/ 0 w 80"/>
                <a:gd name="T3" fmla="*/ 6 h 64"/>
                <a:gd name="T4" fmla="*/ 6 w 80"/>
                <a:gd name="T5" fmla="*/ 0 h 64"/>
                <a:gd name="T6" fmla="*/ 74 w 80"/>
                <a:gd name="T7" fmla="*/ 0 h 64"/>
                <a:gd name="T8" fmla="*/ 80 w 80"/>
                <a:gd name="T9" fmla="*/ 6 h 64"/>
                <a:gd name="T10" fmla="*/ 80 w 80"/>
                <a:gd name="T11" fmla="*/ 64 h 64"/>
              </a:gdLst>
              <a:ahLst/>
              <a:cxnLst>
                <a:cxn ang="0">
                  <a:pos x="T0" y="T1"/>
                </a:cxn>
                <a:cxn ang="0">
                  <a:pos x="T2" y="T3"/>
                </a:cxn>
                <a:cxn ang="0">
                  <a:pos x="T4" y="T5"/>
                </a:cxn>
                <a:cxn ang="0">
                  <a:pos x="T6" y="T7"/>
                </a:cxn>
                <a:cxn ang="0">
                  <a:pos x="T8" y="T9"/>
                </a:cxn>
                <a:cxn ang="0">
                  <a:pos x="T10" y="T11"/>
                </a:cxn>
              </a:cxnLst>
              <a:rect l="0" t="0" r="r" b="b"/>
              <a:pathLst>
                <a:path w="80" h="64">
                  <a:moveTo>
                    <a:pt x="0" y="64"/>
                  </a:moveTo>
                  <a:cubicBezTo>
                    <a:pt x="0" y="6"/>
                    <a:pt x="0" y="6"/>
                    <a:pt x="0" y="6"/>
                  </a:cubicBezTo>
                  <a:cubicBezTo>
                    <a:pt x="0" y="3"/>
                    <a:pt x="3" y="0"/>
                    <a:pt x="6" y="0"/>
                  </a:cubicBezTo>
                  <a:cubicBezTo>
                    <a:pt x="74" y="0"/>
                    <a:pt x="74" y="0"/>
                    <a:pt x="74" y="0"/>
                  </a:cubicBezTo>
                  <a:cubicBezTo>
                    <a:pt x="77" y="0"/>
                    <a:pt x="80" y="3"/>
                    <a:pt x="80" y="6"/>
                  </a:cubicBezTo>
                  <a:cubicBezTo>
                    <a:pt x="80" y="64"/>
                    <a:pt x="80" y="64"/>
                    <a:pt x="80" y="64"/>
                  </a:cubicBezTo>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 name="Freeform 32">
              <a:extLst>
                <a:ext uri="{FF2B5EF4-FFF2-40B4-BE49-F238E27FC236}">
                  <a16:creationId xmlns="" xmlns:a16="http://schemas.microsoft.com/office/drawing/2014/main" id="{90F9F30A-A74E-4B41-9B23-84B52F9597D1}"/>
                </a:ext>
              </a:extLst>
            </p:cNvPr>
            <p:cNvSpPr>
              <a:spLocks/>
            </p:cNvSpPr>
            <p:nvPr/>
          </p:nvSpPr>
          <p:spPr bwMode="auto">
            <a:xfrm>
              <a:off x="2678113" y="2051051"/>
              <a:ext cx="330200" cy="46038"/>
            </a:xfrm>
            <a:custGeom>
              <a:avLst/>
              <a:gdLst>
                <a:gd name="T0" fmla="*/ 52 w 88"/>
                <a:gd name="T1" fmla="*/ 0 h 12"/>
                <a:gd name="T2" fmla="*/ 52 w 88"/>
                <a:gd name="T3" fmla="*/ 4 h 12"/>
                <a:gd name="T4" fmla="*/ 36 w 88"/>
                <a:gd name="T5" fmla="*/ 4 h 12"/>
                <a:gd name="T6" fmla="*/ 36 w 88"/>
                <a:gd name="T7" fmla="*/ 0 h 12"/>
                <a:gd name="T8" fmla="*/ 0 w 88"/>
                <a:gd name="T9" fmla="*/ 0 h 12"/>
                <a:gd name="T10" fmla="*/ 0 w 88"/>
                <a:gd name="T11" fmla="*/ 8 h 12"/>
                <a:gd name="T12" fmla="*/ 4 w 88"/>
                <a:gd name="T13" fmla="*/ 12 h 12"/>
                <a:gd name="T14" fmla="*/ 84 w 88"/>
                <a:gd name="T15" fmla="*/ 12 h 12"/>
                <a:gd name="T16" fmla="*/ 88 w 88"/>
                <a:gd name="T17" fmla="*/ 8 h 12"/>
                <a:gd name="T18" fmla="*/ 88 w 88"/>
                <a:gd name="T19" fmla="*/ 0 h 12"/>
                <a:gd name="T20" fmla="*/ 52 w 88"/>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2">
                  <a:moveTo>
                    <a:pt x="52" y="0"/>
                  </a:moveTo>
                  <a:cubicBezTo>
                    <a:pt x="52" y="4"/>
                    <a:pt x="52" y="4"/>
                    <a:pt x="52" y="4"/>
                  </a:cubicBezTo>
                  <a:cubicBezTo>
                    <a:pt x="36" y="4"/>
                    <a:pt x="36" y="4"/>
                    <a:pt x="36" y="4"/>
                  </a:cubicBezTo>
                  <a:cubicBezTo>
                    <a:pt x="36" y="0"/>
                    <a:pt x="36" y="0"/>
                    <a:pt x="36" y="0"/>
                  </a:cubicBezTo>
                  <a:cubicBezTo>
                    <a:pt x="0" y="0"/>
                    <a:pt x="0" y="0"/>
                    <a:pt x="0" y="0"/>
                  </a:cubicBezTo>
                  <a:cubicBezTo>
                    <a:pt x="0" y="8"/>
                    <a:pt x="0" y="8"/>
                    <a:pt x="0" y="8"/>
                  </a:cubicBezTo>
                  <a:cubicBezTo>
                    <a:pt x="0" y="10"/>
                    <a:pt x="2" y="12"/>
                    <a:pt x="4" y="12"/>
                  </a:cubicBezTo>
                  <a:cubicBezTo>
                    <a:pt x="84" y="12"/>
                    <a:pt x="84" y="12"/>
                    <a:pt x="84" y="12"/>
                  </a:cubicBezTo>
                  <a:cubicBezTo>
                    <a:pt x="86" y="12"/>
                    <a:pt x="88" y="10"/>
                    <a:pt x="88" y="8"/>
                  </a:cubicBezTo>
                  <a:cubicBezTo>
                    <a:pt x="88" y="0"/>
                    <a:pt x="88" y="0"/>
                    <a:pt x="88" y="0"/>
                  </a:cubicBezTo>
                  <a:lnTo>
                    <a:pt x="52" y="0"/>
                  </a:lnTo>
                  <a:close/>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 name="Line 33">
              <a:extLst>
                <a:ext uri="{FF2B5EF4-FFF2-40B4-BE49-F238E27FC236}">
                  <a16:creationId xmlns="" xmlns:a16="http://schemas.microsoft.com/office/drawing/2014/main" id="{C4B99632-7646-4622-B1D0-371D1A2792C0}"/>
                </a:ext>
              </a:extLst>
            </p:cNvPr>
            <p:cNvSpPr>
              <a:spLocks noChangeShapeType="1"/>
            </p:cNvSpPr>
            <p:nvPr/>
          </p:nvSpPr>
          <p:spPr bwMode="auto">
            <a:xfrm>
              <a:off x="2678113" y="2157413"/>
              <a:ext cx="330200" cy="0"/>
            </a:xfrm>
            <a:prstGeom prst="line">
              <a:avLst/>
            </a:prstGeom>
            <a:noFill/>
            <a:ln w="12700" cap="rnd">
              <a:solidFill>
                <a:srgbClr val="436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Line 34">
              <a:extLst>
                <a:ext uri="{FF2B5EF4-FFF2-40B4-BE49-F238E27FC236}">
                  <a16:creationId xmlns="" xmlns:a16="http://schemas.microsoft.com/office/drawing/2014/main" id="{EAEEBCC0-DAF1-4B6C-AF8A-DFB2F6BFBAB7}"/>
                </a:ext>
              </a:extLst>
            </p:cNvPr>
            <p:cNvSpPr>
              <a:spLocks noChangeShapeType="1"/>
            </p:cNvSpPr>
            <p:nvPr/>
          </p:nvSpPr>
          <p:spPr bwMode="auto">
            <a:xfrm flipV="1">
              <a:off x="2843213" y="2097088"/>
              <a:ext cx="0" cy="60325"/>
            </a:xfrm>
            <a:prstGeom prst="line">
              <a:avLst/>
            </a:prstGeom>
            <a:noFill/>
            <a:ln w="12700" cap="rnd">
              <a:solidFill>
                <a:srgbClr val="436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0" name="TextBox 49">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
        <p:nvSpPr>
          <p:cNvPr id="51"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Composition of  Sub </a:t>
            </a:r>
            <a:r>
              <a:rPr lang="en-US" sz="4000" dirty="0" err="1" smtClean="0">
                <a:solidFill>
                  <a:srgbClr val="000000"/>
                </a:solidFill>
                <a:latin typeface="Georgia"/>
              </a:rPr>
              <a:t>workstream</a:t>
            </a:r>
            <a:r>
              <a:rPr lang="en-US" sz="4000" dirty="0" smtClean="0">
                <a:solidFill>
                  <a:srgbClr val="000000"/>
                </a:solidFill>
                <a:latin typeface="Georgia"/>
              </a:rPr>
              <a:t> 2.2</a:t>
            </a:r>
            <a:endParaRPr lang="en-US" sz="4000" dirty="0">
              <a:solidFill>
                <a:srgbClr val="000000"/>
              </a:solidFill>
              <a:latin typeface="Georgia"/>
            </a:endParaRPr>
          </a:p>
        </p:txBody>
      </p:sp>
      <p:sp>
        <p:nvSpPr>
          <p:cNvPr id="52" name="Rectangle 51"/>
          <p:cNvSpPr/>
          <p:nvPr/>
        </p:nvSpPr>
        <p:spPr>
          <a:xfrm>
            <a:off x="2657623" y="1439520"/>
            <a:ext cx="9220052" cy="369332"/>
          </a:xfrm>
          <a:prstGeom prst="rect">
            <a:avLst/>
          </a:prstGeom>
        </p:spPr>
        <p:txBody>
          <a:bodyPr wrap="square">
            <a:spAutoFit/>
          </a:bodyPr>
          <a:lstStyle/>
          <a:p>
            <a:pPr algn="ctr"/>
            <a:r>
              <a:rPr lang="en-US" b="1" kern="0" dirty="0">
                <a:solidFill>
                  <a:srgbClr val="FFFFFF"/>
                </a:solidFill>
                <a:latin typeface="Segoe UI" panose="020B0502040204020203" pitchFamily="34" charset="0"/>
                <a:cs typeface="Segoe UI" panose="020B0502040204020203" pitchFamily="34" charset="0"/>
              </a:rPr>
              <a:t>Capturing of the Business Processes: Security, Facility and Social Reintegration</a:t>
            </a:r>
          </a:p>
        </p:txBody>
      </p:sp>
    </p:spTree>
    <p:extLst>
      <p:ext uri="{BB962C8B-B14F-4D97-AF65-F5344CB8AC3E}">
        <p14:creationId xmlns:p14="http://schemas.microsoft.com/office/powerpoint/2010/main" val="20762168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1F21FCF2-EDDF-4F57-B517-E318BF2E5054}"/>
              </a:ext>
            </a:extLst>
          </p:cNvPr>
          <p:cNvGrpSpPr/>
          <p:nvPr/>
        </p:nvGrpSpPr>
        <p:grpSpPr>
          <a:xfrm>
            <a:off x="5503624" y="1716123"/>
            <a:ext cx="2926082" cy="1377687"/>
            <a:chOff x="5029198" y="2868242"/>
            <a:chExt cx="6282113" cy="1377687"/>
          </a:xfrm>
        </p:grpSpPr>
        <p:sp>
          <p:nvSpPr>
            <p:cNvPr id="7" name="Rectangle: Rounded Corners 11">
              <a:extLst>
                <a:ext uri="{FF2B5EF4-FFF2-40B4-BE49-F238E27FC236}">
                  <a16:creationId xmlns="" xmlns:a16="http://schemas.microsoft.com/office/drawing/2014/main" id="{406434BA-19DD-49C3-99E0-B60C8A38B124}"/>
                </a:ext>
              </a:extLst>
            </p:cNvPr>
            <p:cNvSpPr/>
            <p:nvPr/>
          </p:nvSpPr>
          <p:spPr>
            <a:xfrm>
              <a:off x="5029198" y="2868242"/>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smtClean="0">
                  <a:ln>
                    <a:noFill/>
                  </a:ln>
                  <a:solidFill>
                    <a:prstClr val="black"/>
                  </a:solidFill>
                  <a:effectLst/>
                  <a:uLnTx/>
                  <a:uFillTx/>
                  <a:latin typeface="Lato"/>
                </a:rPr>
                <a:t>Barberton</a:t>
              </a:r>
            </a:p>
          </p:txBody>
        </p:sp>
        <p:sp>
          <p:nvSpPr>
            <p:cNvPr id="8" name="Rectangle: Rounded Corners 12">
              <a:extLst>
                <a:ext uri="{FF2B5EF4-FFF2-40B4-BE49-F238E27FC236}">
                  <a16:creationId xmlns="" xmlns:a16="http://schemas.microsoft.com/office/drawing/2014/main" id="{AF5E953E-9E7F-402F-B1C4-37784DEF51CB}"/>
                </a:ext>
              </a:extLst>
            </p:cNvPr>
            <p:cNvSpPr/>
            <p:nvPr/>
          </p:nvSpPr>
          <p:spPr>
            <a:xfrm>
              <a:off x="5029198" y="3613918"/>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smtClean="0">
                  <a:ln>
                    <a:noFill/>
                  </a:ln>
                  <a:solidFill>
                    <a:prstClr val="black"/>
                  </a:solidFill>
                  <a:effectLst/>
                  <a:uLnTx/>
                  <a:uFillTx/>
                  <a:latin typeface="Lato"/>
                </a:rPr>
                <a:t>Pollsmoor</a:t>
              </a:r>
            </a:p>
          </p:txBody>
        </p:sp>
      </p:grpSp>
      <p:sp>
        <p:nvSpPr>
          <p:cNvPr id="12" name="Rectangle 11">
            <a:extLst>
              <a:ext uri="{FF2B5EF4-FFF2-40B4-BE49-F238E27FC236}">
                <a16:creationId xmlns="" xmlns:a16="http://schemas.microsoft.com/office/drawing/2014/main" id="{53C21A88-406E-495C-ABA2-AD14C10279BA}"/>
              </a:ext>
            </a:extLst>
          </p:cNvPr>
          <p:cNvSpPr/>
          <p:nvPr/>
        </p:nvSpPr>
        <p:spPr>
          <a:xfrm>
            <a:off x="751863" y="1664975"/>
            <a:ext cx="4940022" cy="1458233"/>
          </a:xfrm>
          <a:prstGeom prst="rect">
            <a:avLst/>
          </a:prstGeom>
          <a:solidFill>
            <a:sysClr val="window" lastClr="FFFFFF"/>
          </a:solidFill>
          <a:ln w="12700" cap="flat" cmpd="sng" algn="ctr">
            <a:solidFill>
              <a:srgbClr val="005427"/>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smtClean="0">
                <a:ln>
                  <a:noFill/>
                </a:ln>
                <a:solidFill>
                  <a:prstClr val="black"/>
                </a:solidFill>
                <a:effectLst/>
                <a:uLnTx/>
                <a:uFillTx/>
                <a:latin typeface="Lato"/>
              </a:rPr>
              <a:t>Sub-work stream 2.2:</a:t>
            </a:r>
            <a:r>
              <a:rPr kumimoji="0" lang="en-GB" sz="1800" b="0" i="0" u="none" strike="noStrike" kern="0" cap="none" spc="0" normalizeH="0" baseline="0" noProof="0" smtClean="0">
                <a:ln>
                  <a:noFill/>
                </a:ln>
                <a:solidFill>
                  <a:prstClr val="black"/>
                </a:solidFill>
                <a:effectLst/>
                <a:uLnTx/>
                <a:uFillTx/>
                <a:latin typeface="Lato"/>
              </a:rPr>
              <a:t>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smtClean="0">
                <a:ln>
                  <a:noFill/>
                </a:ln>
                <a:solidFill>
                  <a:prstClr val="black"/>
                </a:solidFill>
                <a:effectLst/>
                <a:uLnTx/>
                <a:uFillTx/>
                <a:latin typeface="Lato"/>
              </a:rPr>
              <a:t>Security, Facilities and Social Reintegration</a:t>
            </a:r>
          </a:p>
        </p:txBody>
      </p:sp>
      <p:grpSp>
        <p:nvGrpSpPr>
          <p:cNvPr id="14" name="Group 13">
            <a:extLst>
              <a:ext uri="{FF2B5EF4-FFF2-40B4-BE49-F238E27FC236}">
                <a16:creationId xmlns="" xmlns:a16="http://schemas.microsoft.com/office/drawing/2014/main" id="{7027257E-3670-4751-AC44-942E418EC1A0}"/>
              </a:ext>
            </a:extLst>
          </p:cNvPr>
          <p:cNvGrpSpPr/>
          <p:nvPr/>
        </p:nvGrpSpPr>
        <p:grpSpPr>
          <a:xfrm>
            <a:off x="8500826" y="1716122"/>
            <a:ext cx="2205673" cy="1377687"/>
            <a:chOff x="5029198" y="2868242"/>
            <a:chExt cx="6282113" cy="1377687"/>
          </a:xfrm>
          <a:solidFill>
            <a:sysClr val="window" lastClr="FFFFFF"/>
          </a:solidFill>
        </p:grpSpPr>
        <p:sp>
          <p:nvSpPr>
            <p:cNvPr id="18" name="Rectangle: Rounded Corners 22">
              <a:extLst>
                <a:ext uri="{FF2B5EF4-FFF2-40B4-BE49-F238E27FC236}">
                  <a16:creationId xmlns="" xmlns:a16="http://schemas.microsoft.com/office/drawing/2014/main" id="{A3F106B1-C17E-48EB-B165-B50C875FA3E0}"/>
                </a:ext>
              </a:extLst>
            </p:cNvPr>
            <p:cNvSpPr/>
            <p:nvPr/>
          </p:nvSpPr>
          <p:spPr>
            <a:xfrm>
              <a:off x="5029198" y="2868242"/>
              <a:ext cx="6282113" cy="632011"/>
            </a:xfrm>
            <a:prstGeom prst="roundRect">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smtClean="0">
                  <a:ln>
                    <a:noFill/>
                  </a:ln>
                  <a:solidFill>
                    <a:prstClr val="black"/>
                  </a:solidFill>
                  <a:effectLst/>
                  <a:uLnTx/>
                  <a:uFillTx/>
                  <a:latin typeface="Lato"/>
                </a:rPr>
                <a:t>11 – 15 Nov 2019</a:t>
              </a:r>
            </a:p>
          </p:txBody>
        </p:sp>
        <p:sp>
          <p:nvSpPr>
            <p:cNvPr id="19" name="Rectangle: Rounded Corners 23">
              <a:extLst>
                <a:ext uri="{FF2B5EF4-FFF2-40B4-BE49-F238E27FC236}">
                  <a16:creationId xmlns="" xmlns:a16="http://schemas.microsoft.com/office/drawing/2014/main" id="{68CED8DB-FD39-4390-97CF-D9252137FEE6}"/>
                </a:ext>
              </a:extLst>
            </p:cNvPr>
            <p:cNvSpPr/>
            <p:nvPr/>
          </p:nvSpPr>
          <p:spPr>
            <a:xfrm>
              <a:off x="5029198" y="3613918"/>
              <a:ext cx="6282113" cy="632011"/>
            </a:xfrm>
            <a:prstGeom prst="roundRect">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dirty="0" smtClean="0">
                  <a:ln>
                    <a:noFill/>
                  </a:ln>
                  <a:solidFill>
                    <a:prstClr val="black"/>
                  </a:solidFill>
                  <a:effectLst/>
                  <a:uLnTx/>
                  <a:uFillTx/>
                  <a:latin typeface="Lato"/>
                </a:rPr>
                <a:t>18 – 22 Nov 2019</a:t>
              </a:r>
            </a:p>
          </p:txBody>
        </p:sp>
      </p:grpSp>
      <p:sp>
        <p:nvSpPr>
          <p:cNvPr id="22" name="Rectangle 21"/>
          <p:cNvSpPr/>
          <p:nvPr/>
        </p:nvSpPr>
        <p:spPr>
          <a:xfrm>
            <a:off x="184826" y="0"/>
            <a:ext cx="12007174" cy="707886"/>
          </a:xfrm>
          <a:prstGeom prst="rect">
            <a:avLst/>
          </a:prstGeom>
        </p:spPr>
        <p:txBody>
          <a:bodyPr wrap="square">
            <a:spAutoFit/>
          </a:bodyPr>
          <a:lstStyle/>
          <a:p>
            <a:pPr lvl="0">
              <a:defRPr/>
            </a:pPr>
            <a:r>
              <a:rPr lang="en-US" sz="4000" b="1" dirty="0">
                <a:solidFill>
                  <a:srgbClr val="000000"/>
                </a:solidFill>
                <a:latin typeface="Georgia"/>
                <a:ea typeface="+mj-ea"/>
                <a:cs typeface="+mj-cs"/>
              </a:rPr>
              <a:t>Detailed progress on </a:t>
            </a:r>
            <a:r>
              <a:rPr lang="en-US" sz="4000" b="1" dirty="0" smtClean="0">
                <a:solidFill>
                  <a:srgbClr val="000000"/>
                </a:solidFill>
                <a:latin typeface="Georgia"/>
                <a:ea typeface="+mj-ea"/>
                <a:cs typeface="+mj-cs"/>
              </a:rPr>
              <a:t>Sub work-stream 2.2</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grpSp>
        <p:nvGrpSpPr>
          <p:cNvPr id="24" name="Group 23">
            <a:extLst>
              <a:ext uri="{FF2B5EF4-FFF2-40B4-BE49-F238E27FC236}">
                <a16:creationId xmlns="" xmlns:a16="http://schemas.microsoft.com/office/drawing/2014/main" id="{1F21FCF2-EDDF-4F57-B517-E318BF2E5054}"/>
              </a:ext>
            </a:extLst>
          </p:cNvPr>
          <p:cNvGrpSpPr/>
          <p:nvPr/>
        </p:nvGrpSpPr>
        <p:grpSpPr>
          <a:xfrm>
            <a:off x="5503624" y="3573498"/>
            <a:ext cx="2926082" cy="1377687"/>
            <a:chOff x="5029198" y="2868242"/>
            <a:chExt cx="6282113" cy="1377687"/>
          </a:xfrm>
        </p:grpSpPr>
        <p:sp>
          <p:nvSpPr>
            <p:cNvPr id="25" name="Rectangle: Rounded Corners 11">
              <a:extLst>
                <a:ext uri="{FF2B5EF4-FFF2-40B4-BE49-F238E27FC236}">
                  <a16:creationId xmlns="" xmlns:a16="http://schemas.microsoft.com/office/drawing/2014/main" id="{406434BA-19DD-49C3-99E0-B60C8A38B124}"/>
                </a:ext>
              </a:extLst>
            </p:cNvPr>
            <p:cNvSpPr/>
            <p:nvPr/>
          </p:nvSpPr>
          <p:spPr>
            <a:xfrm>
              <a:off x="5029198" y="2868242"/>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algn="ctr" defTabSz="457200"/>
              <a:r>
                <a:rPr lang="en-GB" kern="0" smtClean="0">
                  <a:solidFill>
                    <a:prstClr val="black"/>
                  </a:solidFill>
                  <a:latin typeface="Lato"/>
                </a:rPr>
                <a:t>Barberton</a:t>
              </a:r>
            </a:p>
          </p:txBody>
        </p:sp>
        <p:sp>
          <p:nvSpPr>
            <p:cNvPr id="26" name="Rectangle: Rounded Corners 12">
              <a:extLst>
                <a:ext uri="{FF2B5EF4-FFF2-40B4-BE49-F238E27FC236}">
                  <a16:creationId xmlns="" xmlns:a16="http://schemas.microsoft.com/office/drawing/2014/main" id="{AF5E953E-9E7F-402F-B1C4-37784DEF51CB}"/>
                </a:ext>
              </a:extLst>
            </p:cNvPr>
            <p:cNvSpPr/>
            <p:nvPr/>
          </p:nvSpPr>
          <p:spPr>
            <a:xfrm>
              <a:off x="5029198" y="3613918"/>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algn="ctr" defTabSz="457200"/>
              <a:r>
                <a:rPr lang="en-GB" kern="0" smtClean="0">
                  <a:solidFill>
                    <a:prstClr val="black"/>
                  </a:solidFill>
                  <a:latin typeface="Lato"/>
                </a:rPr>
                <a:t>Pollsmoor</a:t>
              </a:r>
            </a:p>
          </p:txBody>
        </p:sp>
      </p:grpSp>
      <p:sp>
        <p:nvSpPr>
          <p:cNvPr id="27" name="Rectangle 26">
            <a:extLst>
              <a:ext uri="{FF2B5EF4-FFF2-40B4-BE49-F238E27FC236}">
                <a16:creationId xmlns="" xmlns:a16="http://schemas.microsoft.com/office/drawing/2014/main" id="{53C21A88-406E-495C-ABA2-AD14C10279BA}"/>
              </a:ext>
            </a:extLst>
          </p:cNvPr>
          <p:cNvSpPr/>
          <p:nvPr/>
        </p:nvSpPr>
        <p:spPr>
          <a:xfrm>
            <a:off x="751863" y="3522350"/>
            <a:ext cx="4940022" cy="1458233"/>
          </a:xfrm>
          <a:prstGeom prst="rect">
            <a:avLst/>
          </a:prstGeom>
          <a:solidFill>
            <a:sysClr val="window" lastClr="FFFFFF"/>
          </a:solidFill>
          <a:ln w="12700" cap="flat" cmpd="sng" algn="ctr">
            <a:solidFill>
              <a:srgbClr val="005427"/>
            </a:solidFill>
            <a:prstDash val="solid"/>
            <a:miter lim="800000"/>
          </a:ln>
          <a:effectLst/>
        </p:spPr>
        <p:txBody>
          <a:bodyPr rtlCol="0" anchor="ctr"/>
          <a:lstStyle/>
          <a:p>
            <a:pPr algn="ctr" defTabSz="457200"/>
            <a:r>
              <a:rPr lang="en-GB" b="1" kern="0" smtClean="0">
                <a:solidFill>
                  <a:prstClr val="black"/>
                </a:solidFill>
                <a:latin typeface="Lato"/>
              </a:rPr>
              <a:t>Sub-work stream 2.2:</a:t>
            </a:r>
            <a:r>
              <a:rPr lang="en-GB" kern="0" smtClean="0">
                <a:solidFill>
                  <a:prstClr val="black"/>
                </a:solidFill>
                <a:latin typeface="Lato"/>
              </a:rPr>
              <a:t> </a:t>
            </a:r>
          </a:p>
          <a:p>
            <a:pPr algn="ctr" defTabSz="457200"/>
            <a:r>
              <a:rPr lang="en-GB" kern="0" smtClean="0">
                <a:solidFill>
                  <a:prstClr val="black"/>
                </a:solidFill>
                <a:latin typeface="Lato"/>
              </a:rPr>
              <a:t>Security, Facilities and Social Reintegration</a:t>
            </a:r>
          </a:p>
        </p:txBody>
      </p:sp>
      <p:grpSp>
        <p:nvGrpSpPr>
          <p:cNvPr id="28" name="Group 27">
            <a:extLst>
              <a:ext uri="{FF2B5EF4-FFF2-40B4-BE49-F238E27FC236}">
                <a16:creationId xmlns="" xmlns:a16="http://schemas.microsoft.com/office/drawing/2014/main" id="{7027257E-3670-4751-AC44-942E418EC1A0}"/>
              </a:ext>
            </a:extLst>
          </p:cNvPr>
          <p:cNvGrpSpPr/>
          <p:nvPr/>
        </p:nvGrpSpPr>
        <p:grpSpPr>
          <a:xfrm>
            <a:off x="8500826" y="3573497"/>
            <a:ext cx="2205673" cy="1377687"/>
            <a:chOff x="5029198" y="2868242"/>
            <a:chExt cx="6282113" cy="1377687"/>
          </a:xfrm>
          <a:solidFill>
            <a:sysClr val="window" lastClr="FFFFFF"/>
          </a:solidFill>
        </p:grpSpPr>
        <p:sp>
          <p:nvSpPr>
            <p:cNvPr id="29" name="Rectangle: Rounded Corners 22">
              <a:extLst>
                <a:ext uri="{FF2B5EF4-FFF2-40B4-BE49-F238E27FC236}">
                  <a16:creationId xmlns="" xmlns:a16="http://schemas.microsoft.com/office/drawing/2014/main" id="{A3F106B1-C17E-48EB-B165-B50C875FA3E0}"/>
                </a:ext>
              </a:extLst>
            </p:cNvPr>
            <p:cNvSpPr/>
            <p:nvPr/>
          </p:nvSpPr>
          <p:spPr>
            <a:xfrm>
              <a:off x="5029198" y="2868242"/>
              <a:ext cx="6282113" cy="632011"/>
            </a:xfrm>
            <a:prstGeom prst="roundRect">
              <a:avLst/>
            </a:prstGeom>
            <a:grpFill/>
            <a:ln w="12700" cap="flat" cmpd="sng" algn="ctr">
              <a:noFill/>
              <a:prstDash val="solid"/>
              <a:miter lim="800000"/>
            </a:ln>
            <a:effectLst/>
          </p:spPr>
          <p:txBody>
            <a:bodyPr rtlCol="0" anchor="ctr"/>
            <a:lstStyle/>
            <a:p>
              <a:pPr algn="ctr" defTabSz="457200"/>
              <a:r>
                <a:rPr lang="en-GB" b="1" kern="0" dirty="0" smtClean="0">
                  <a:solidFill>
                    <a:prstClr val="black"/>
                  </a:solidFill>
                  <a:latin typeface="Lato"/>
                </a:rPr>
                <a:t>05 – 09 Oct 2020</a:t>
              </a:r>
            </a:p>
          </p:txBody>
        </p:sp>
        <p:sp>
          <p:nvSpPr>
            <p:cNvPr id="30" name="Rectangle: Rounded Corners 23">
              <a:extLst>
                <a:ext uri="{FF2B5EF4-FFF2-40B4-BE49-F238E27FC236}">
                  <a16:creationId xmlns="" xmlns:a16="http://schemas.microsoft.com/office/drawing/2014/main" id="{68CED8DB-FD39-4390-97CF-D9252137FEE6}"/>
                </a:ext>
              </a:extLst>
            </p:cNvPr>
            <p:cNvSpPr/>
            <p:nvPr/>
          </p:nvSpPr>
          <p:spPr>
            <a:xfrm>
              <a:off x="5029198" y="3613918"/>
              <a:ext cx="6282113" cy="632011"/>
            </a:xfrm>
            <a:prstGeom prst="roundRect">
              <a:avLst/>
            </a:prstGeom>
            <a:grpFill/>
            <a:ln w="12700" cap="flat" cmpd="sng" algn="ctr">
              <a:noFill/>
              <a:prstDash val="solid"/>
              <a:miter lim="800000"/>
            </a:ln>
            <a:effectLst/>
          </p:spPr>
          <p:txBody>
            <a:bodyPr rtlCol="0" anchor="ctr"/>
            <a:lstStyle/>
            <a:p>
              <a:pPr algn="ctr" defTabSz="457200"/>
              <a:r>
                <a:rPr lang="en-GB" b="1" kern="0" dirty="0" smtClean="0">
                  <a:solidFill>
                    <a:prstClr val="black"/>
                  </a:solidFill>
                  <a:latin typeface="Lato"/>
                </a:rPr>
                <a:t>19 – 23 Oct 2020</a:t>
              </a:r>
            </a:p>
          </p:txBody>
        </p:sp>
      </p:grpSp>
    </p:spTree>
    <p:extLst>
      <p:ext uri="{BB962C8B-B14F-4D97-AF65-F5344CB8AC3E}">
        <p14:creationId xmlns:p14="http://schemas.microsoft.com/office/powerpoint/2010/main" val="2694897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22" name="Elbow Connector 121"/>
          <p:cNvCxnSpPr/>
          <p:nvPr/>
        </p:nvCxnSpPr>
        <p:spPr>
          <a:xfrm rot="10800000" flipV="1">
            <a:off x="7162374" y="2869933"/>
            <a:ext cx="2310196" cy="389260"/>
          </a:xfrm>
          <a:prstGeom prst="bentConnector3">
            <a:avLst>
              <a:gd name="adj1" fmla="val -58"/>
            </a:avLst>
          </a:prstGeom>
          <a:noFill/>
          <a:ln w="6350" cap="flat" cmpd="sng" algn="ctr">
            <a:solidFill>
              <a:sysClr val="window" lastClr="FFFFFF"/>
            </a:solidFill>
            <a:prstDash val="solid"/>
            <a:miter lim="800000"/>
          </a:ln>
          <a:effectLst/>
        </p:spPr>
      </p:cxnSp>
      <p:sp>
        <p:nvSpPr>
          <p:cNvPr id="124" name="TextBox 123"/>
          <p:cNvSpPr txBox="1"/>
          <p:nvPr/>
        </p:nvSpPr>
        <p:spPr>
          <a:xfrm>
            <a:off x="5327061" y="1531236"/>
            <a:ext cx="1863824" cy="430887"/>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Sub Workstream 0 Leader (C GITO)</a:t>
            </a:r>
            <a:endParaRPr lang="en-US" sz="1400" dirty="0">
              <a:solidFill>
                <a:prstClr val="white"/>
              </a:solidFill>
              <a:latin typeface="Segoe UI Semilight" panose="020B0402040204020203" pitchFamily="34" charset="0"/>
              <a:cs typeface="Segoe UI Semilight" panose="020B0402040204020203" pitchFamily="34" charset="0"/>
            </a:endParaRPr>
          </a:p>
        </p:txBody>
      </p:sp>
      <p:cxnSp>
        <p:nvCxnSpPr>
          <p:cNvPr id="127" name="Straight Connector 126"/>
          <p:cNvCxnSpPr/>
          <p:nvPr/>
        </p:nvCxnSpPr>
        <p:spPr>
          <a:xfrm>
            <a:off x="5977684" y="2030241"/>
            <a:ext cx="7329" cy="2603663"/>
          </a:xfrm>
          <a:prstGeom prst="line">
            <a:avLst/>
          </a:prstGeom>
          <a:noFill/>
          <a:ln w="9525" cap="flat" cmpd="sng" algn="ctr">
            <a:solidFill>
              <a:sysClr val="window" lastClr="FFFFFF"/>
            </a:solidFill>
            <a:prstDash val="solid"/>
            <a:miter lim="800000"/>
          </a:ln>
          <a:effectLst/>
        </p:spPr>
      </p:cxnSp>
      <p:sp>
        <p:nvSpPr>
          <p:cNvPr id="157" name="TextBox 156">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
        <p:nvSpPr>
          <p:cNvPr id="158"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ZA" sz="2800" dirty="0">
                <a:solidFill>
                  <a:srgbClr val="000000"/>
                </a:solidFill>
                <a:latin typeface="Georgia"/>
              </a:rPr>
              <a:t>Deliverables </a:t>
            </a:r>
            <a:r>
              <a:rPr lang="en-ZA" sz="2800" dirty="0" smtClean="0">
                <a:solidFill>
                  <a:srgbClr val="000000"/>
                </a:solidFill>
                <a:latin typeface="Georgia"/>
              </a:rPr>
              <a:t>(Sub Work-Stream 2.2) </a:t>
            </a:r>
            <a:endParaRPr lang="en-ZA" sz="2800" dirty="0">
              <a:solidFill>
                <a:srgbClr val="000000"/>
              </a:solidFill>
              <a:latin typeface="Georgia"/>
            </a:endParaRPr>
          </a:p>
        </p:txBody>
      </p:sp>
      <p:cxnSp>
        <p:nvCxnSpPr>
          <p:cNvPr id="159" name="Elbow Connector 158"/>
          <p:cNvCxnSpPr/>
          <p:nvPr/>
        </p:nvCxnSpPr>
        <p:spPr>
          <a:xfrm>
            <a:off x="2466541" y="2787369"/>
            <a:ext cx="1886295" cy="544704"/>
          </a:xfrm>
          <a:prstGeom prst="bentConnector3">
            <a:avLst>
              <a:gd name="adj1" fmla="val 493"/>
            </a:avLst>
          </a:prstGeom>
          <a:noFill/>
          <a:ln w="6350" cap="flat" cmpd="sng" algn="ctr">
            <a:solidFill>
              <a:sysClr val="window" lastClr="FFFFFF"/>
            </a:solidFill>
            <a:prstDash val="solid"/>
            <a:miter lim="800000"/>
          </a:ln>
          <a:effectLst/>
        </p:spPr>
      </p:cxnSp>
      <p:graphicFrame>
        <p:nvGraphicFramePr>
          <p:cNvPr id="9" name="Table 8"/>
          <p:cNvGraphicFramePr>
            <a:graphicFrameLocks noGrp="1"/>
          </p:cNvGraphicFramePr>
          <p:nvPr>
            <p:extLst>
              <p:ext uri="{D42A27DB-BD31-4B8C-83A1-F6EECF244321}">
                <p14:modId xmlns:p14="http://schemas.microsoft.com/office/powerpoint/2010/main" val="809067049"/>
              </p:ext>
            </p:extLst>
          </p:nvPr>
        </p:nvGraphicFramePr>
        <p:xfrm>
          <a:off x="102638" y="1127452"/>
          <a:ext cx="11980505" cy="5305072"/>
        </p:xfrm>
        <a:graphic>
          <a:graphicData uri="http://schemas.openxmlformats.org/drawingml/2006/table">
            <a:tbl>
              <a:tblPr firstRow="1" bandRow="1"/>
              <a:tblGrid>
                <a:gridCol w="2980146"/>
                <a:gridCol w="3243371"/>
                <a:gridCol w="2491274"/>
                <a:gridCol w="3265714"/>
              </a:tblGrid>
              <a:tr h="346898">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400" dirty="0" smtClean="0"/>
                        <a:t>Milestone</a:t>
                      </a:r>
                      <a:endParaRPr lang="en-ZA" sz="14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400" dirty="0" smtClean="0"/>
                        <a:t>Activities </a:t>
                      </a:r>
                      <a:endParaRPr lang="en-ZA" sz="14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400" dirty="0" smtClean="0"/>
                        <a:t>Progress</a:t>
                      </a:r>
                      <a:r>
                        <a:rPr lang="en-ZA" sz="1400" baseline="0" dirty="0" smtClean="0"/>
                        <a:t> to Date</a:t>
                      </a:r>
                      <a:endParaRPr lang="en-ZA" sz="14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r>
                        <a:rPr lang="en-ZA" sz="1400" dirty="0" smtClean="0"/>
                        <a:t>Comment (s)</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r>
              <a:tr h="1498362">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400" b="1" kern="1200" dirty="0" smtClean="0">
                          <a:solidFill>
                            <a:schemeClr val="dk1"/>
                          </a:solidFill>
                          <a:latin typeface="+mn-lt"/>
                          <a:ea typeface="+mn-ea"/>
                          <a:cs typeface="+mn-cs"/>
                        </a:rPr>
                        <a:t>Detailed Process Mapping: Security (Internal Security)</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331" rtl="0" eaLnBrk="1" latinLnBrk="0" hangingPunct="1">
                        <a:defRPr sz="1800" kern="1200">
                          <a:solidFill>
                            <a:schemeClr val="dk1"/>
                          </a:solidFill>
                          <a:latin typeface="Calibri"/>
                          <a:ea typeface=""/>
                          <a:cs typeface="Arial"/>
                        </a:defRPr>
                      </a:lvl1pPr>
                      <a:lvl2pPr marL="457165" algn="l" defTabSz="914331" rtl="0" eaLnBrk="1" latinLnBrk="0" hangingPunct="1">
                        <a:defRPr sz="1800" kern="1200">
                          <a:solidFill>
                            <a:schemeClr val="dk1"/>
                          </a:solidFill>
                          <a:latin typeface="Calibri"/>
                          <a:ea typeface=""/>
                          <a:cs typeface="Arial"/>
                        </a:defRPr>
                      </a:lvl2pPr>
                      <a:lvl3pPr marL="914331" algn="l" defTabSz="914331" rtl="0" eaLnBrk="1" latinLnBrk="0" hangingPunct="1">
                        <a:defRPr sz="1800" kern="1200">
                          <a:solidFill>
                            <a:schemeClr val="dk1"/>
                          </a:solidFill>
                          <a:latin typeface="Calibri"/>
                          <a:ea typeface=""/>
                          <a:cs typeface="Arial"/>
                        </a:defRPr>
                      </a:lvl3pPr>
                      <a:lvl4pPr marL="1371495" algn="l" defTabSz="914331" rtl="0" eaLnBrk="1" latinLnBrk="0" hangingPunct="1">
                        <a:defRPr sz="1800" kern="1200">
                          <a:solidFill>
                            <a:schemeClr val="dk1"/>
                          </a:solidFill>
                          <a:latin typeface="Calibri"/>
                          <a:ea typeface=""/>
                          <a:cs typeface="Arial"/>
                        </a:defRPr>
                      </a:lvl4pPr>
                      <a:lvl5pPr marL="1828660" algn="l" defTabSz="914331" rtl="0" eaLnBrk="1" latinLnBrk="0" hangingPunct="1">
                        <a:defRPr sz="1800" kern="1200">
                          <a:solidFill>
                            <a:schemeClr val="dk1"/>
                          </a:solidFill>
                          <a:latin typeface="Calibri"/>
                          <a:ea typeface=""/>
                          <a:cs typeface="Arial"/>
                        </a:defRPr>
                      </a:lvl5pPr>
                      <a:lvl6pPr marL="2285826" algn="l" defTabSz="914331" rtl="0" eaLnBrk="1" latinLnBrk="0" hangingPunct="1">
                        <a:defRPr sz="1800" kern="1200">
                          <a:solidFill>
                            <a:schemeClr val="dk1"/>
                          </a:solidFill>
                          <a:latin typeface="Calibri"/>
                          <a:ea typeface=""/>
                          <a:cs typeface="Arial"/>
                        </a:defRPr>
                      </a:lvl6pPr>
                      <a:lvl7pPr marL="2742990" algn="l" defTabSz="914331" rtl="0" eaLnBrk="1" latinLnBrk="0" hangingPunct="1">
                        <a:defRPr sz="1800" kern="1200">
                          <a:solidFill>
                            <a:schemeClr val="dk1"/>
                          </a:solidFill>
                          <a:latin typeface="Calibri"/>
                          <a:ea typeface=""/>
                          <a:cs typeface="Arial"/>
                        </a:defRPr>
                      </a:lvl7pPr>
                      <a:lvl8pPr marL="3200156" algn="l" defTabSz="914331" rtl="0" eaLnBrk="1" latinLnBrk="0" hangingPunct="1">
                        <a:defRPr sz="1800" kern="1200">
                          <a:solidFill>
                            <a:schemeClr val="dk1"/>
                          </a:solidFill>
                          <a:latin typeface="Calibri"/>
                          <a:ea typeface=""/>
                          <a:cs typeface="Arial"/>
                        </a:defRPr>
                      </a:lvl8pPr>
                      <a:lvl9pPr marL="3657321" algn="l" defTabSz="914331" rtl="0" eaLnBrk="1" latinLnBrk="0" hangingPunct="1">
                        <a:defRPr sz="1800" kern="1200">
                          <a:solidFill>
                            <a:schemeClr val="dk1"/>
                          </a:solidFill>
                          <a:latin typeface="Calibri"/>
                          <a:ea typeface=""/>
                          <a:cs typeface="Arial"/>
                        </a:defRPr>
                      </a:lvl9p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Admission of inmate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Lock-Up and Unlock-Up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Gates Duties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Searching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Exercise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Serving of Meals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Escorting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Release</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200" kern="1200" dirty="0" smtClean="0">
                          <a:solidFill>
                            <a:schemeClr val="dk1"/>
                          </a:solidFill>
                          <a:latin typeface="Arial" panose="020B0604020202020204" pitchFamily="34" charset="0"/>
                          <a:ea typeface="+mn-ea"/>
                          <a:cs typeface="Arial" panose="020B0604020202020204" pitchFamily="34" charset="0"/>
                        </a:rPr>
                        <a:t>As-Is</a:t>
                      </a:r>
                      <a:r>
                        <a:rPr lang="en-ZA" sz="1200" kern="1200" baseline="0" dirty="0" smtClean="0">
                          <a:solidFill>
                            <a:schemeClr val="dk1"/>
                          </a:solidFill>
                          <a:latin typeface="Arial" panose="020B0604020202020204" pitchFamily="34" charset="0"/>
                          <a:ea typeface="+mn-ea"/>
                          <a:cs typeface="Arial" panose="020B0604020202020204" pitchFamily="34" charset="0"/>
                        </a:rPr>
                        <a:t> Processes mapped and analysed during February 2020</a:t>
                      </a:r>
                      <a:endParaRPr lang="en-ZA" sz="1200" kern="1200" dirty="0">
                        <a:solidFill>
                          <a:schemeClr val="dk1"/>
                        </a:solidFill>
                        <a:latin typeface="Arial" panose="020B0604020202020204" pitchFamily="34" charset="0"/>
                        <a:ea typeface="+mn-ea"/>
                        <a:cs typeface="Arial" panose="020B0604020202020204" pitchFamily="34" charset="0"/>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ZA" sz="1200" b="0" i="0" u="none" strike="noStrike" kern="1200" baseline="0" dirty="0" smtClean="0">
                          <a:solidFill>
                            <a:schemeClr val="tx1"/>
                          </a:solidFill>
                          <a:latin typeface="Arial" pitchFamily="34" charset="0"/>
                          <a:ea typeface="+mn-ea"/>
                          <a:cs typeface="Arial" pitchFamily="34" charset="0"/>
                        </a:rPr>
                        <a:t>Currently </a:t>
                      </a:r>
                      <a:r>
                        <a:rPr lang="en-ZA" sz="1200" b="0" i="0" u="none" strike="noStrike" kern="1200" baseline="0" dirty="0" smtClean="0">
                          <a:solidFill>
                            <a:schemeClr val="tx1"/>
                          </a:solidFill>
                          <a:latin typeface="Arial" pitchFamily="34" charset="0"/>
                          <a:ea typeface=""/>
                          <a:cs typeface="Arial" pitchFamily="34" charset="0"/>
                        </a:rPr>
                        <a:t>consulting and validating </a:t>
                      </a:r>
                      <a:r>
                        <a:rPr lang="en-ZA" sz="1200" b="0" i="0" u="none" strike="noStrike" kern="1200" baseline="0" dirty="0" smtClean="0">
                          <a:solidFill>
                            <a:schemeClr val="tx1"/>
                          </a:solidFill>
                          <a:latin typeface="Arial" pitchFamily="34" charset="0"/>
                          <a:ea typeface="+mn-ea"/>
                          <a:cs typeface="Arial" pitchFamily="34" charset="0"/>
                        </a:rPr>
                        <a:t>“To-Be” processes with process owners</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r>
              <a:tr h="793251">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400" b="1" kern="1200" dirty="0" smtClean="0">
                          <a:solidFill>
                            <a:schemeClr val="dk1"/>
                          </a:solidFill>
                          <a:latin typeface="+mn-lt"/>
                          <a:ea typeface="+mn-ea"/>
                          <a:cs typeface="+mn-cs"/>
                        </a:rPr>
                        <a:t>Detailed Process Mapping: Security (External Security)</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c>
                  <a:txBody>
                    <a:bodyPr/>
                    <a:lstStyle>
                      <a:lvl1pPr marL="0" algn="l" defTabSz="914331" rtl="0" eaLnBrk="1" latinLnBrk="0" hangingPunct="1">
                        <a:defRPr sz="1800" kern="1200">
                          <a:solidFill>
                            <a:schemeClr val="dk1"/>
                          </a:solidFill>
                          <a:latin typeface="Calibri"/>
                          <a:ea typeface=""/>
                          <a:cs typeface="Arial"/>
                        </a:defRPr>
                      </a:lvl1pPr>
                      <a:lvl2pPr marL="457165" algn="l" defTabSz="914331" rtl="0" eaLnBrk="1" latinLnBrk="0" hangingPunct="1">
                        <a:defRPr sz="1800" kern="1200">
                          <a:solidFill>
                            <a:schemeClr val="dk1"/>
                          </a:solidFill>
                          <a:latin typeface="Calibri"/>
                          <a:ea typeface=""/>
                          <a:cs typeface="Arial"/>
                        </a:defRPr>
                      </a:lvl2pPr>
                      <a:lvl3pPr marL="914331" algn="l" defTabSz="914331" rtl="0" eaLnBrk="1" latinLnBrk="0" hangingPunct="1">
                        <a:defRPr sz="1800" kern="1200">
                          <a:solidFill>
                            <a:schemeClr val="dk1"/>
                          </a:solidFill>
                          <a:latin typeface="Calibri"/>
                          <a:ea typeface=""/>
                          <a:cs typeface="Arial"/>
                        </a:defRPr>
                      </a:lvl3pPr>
                      <a:lvl4pPr marL="1371495" algn="l" defTabSz="914331" rtl="0" eaLnBrk="1" latinLnBrk="0" hangingPunct="1">
                        <a:defRPr sz="1800" kern="1200">
                          <a:solidFill>
                            <a:schemeClr val="dk1"/>
                          </a:solidFill>
                          <a:latin typeface="Calibri"/>
                          <a:ea typeface=""/>
                          <a:cs typeface="Arial"/>
                        </a:defRPr>
                      </a:lvl4pPr>
                      <a:lvl5pPr marL="1828660" algn="l" defTabSz="914331" rtl="0" eaLnBrk="1" latinLnBrk="0" hangingPunct="1">
                        <a:defRPr sz="1800" kern="1200">
                          <a:solidFill>
                            <a:schemeClr val="dk1"/>
                          </a:solidFill>
                          <a:latin typeface="Calibri"/>
                          <a:ea typeface=""/>
                          <a:cs typeface="Arial"/>
                        </a:defRPr>
                      </a:lvl5pPr>
                      <a:lvl6pPr marL="2285826" algn="l" defTabSz="914331" rtl="0" eaLnBrk="1" latinLnBrk="0" hangingPunct="1">
                        <a:defRPr sz="1800" kern="1200">
                          <a:solidFill>
                            <a:schemeClr val="dk1"/>
                          </a:solidFill>
                          <a:latin typeface="Calibri"/>
                          <a:ea typeface=""/>
                          <a:cs typeface="Arial"/>
                        </a:defRPr>
                      </a:lvl6pPr>
                      <a:lvl7pPr marL="2742990" algn="l" defTabSz="914331" rtl="0" eaLnBrk="1" latinLnBrk="0" hangingPunct="1">
                        <a:defRPr sz="1800" kern="1200">
                          <a:solidFill>
                            <a:schemeClr val="dk1"/>
                          </a:solidFill>
                          <a:latin typeface="Calibri"/>
                          <a:ea typeface=""/>
                          <a:cs typeface="Arial"/>
                        </a:defRPr>
                      </a:lvl7pPr>
                      <a:lvl8pPr marL="3200156" algn="l" defTabSz="914331" rtl="0" eaLnBrk="1" latinLnBrk="0" hangingPunct="1">
                        <a:defRPr sz="1800" kern="1200">
                          <a:solidFill>
                            <a:schemeClr val="dk1"/>
                          </a:solidFill>
                          <a:latin typeface="Calibri"/>
                          <a:ea typeface=""/>
                          <a:cs typeface="Arial"/>
                        </a:defRPr>
                      </a:lvl8pPr>
                      <a:lvl9pPr marL="3657321" algn="l" defTabSz="914331" rtl="0" eaLnBrk="1" latinLnBrk="0" hangingPunct="1">
                        <a:defRPr sz="1800" kern="1200">
                          <a:solidFill>
                            <a:schemeClr val="dk1"/>
                          </a:solidFill>
                          <a:latin typeface="Calibri"/>
                          <a:ea typeface=""/>
                          <a:cs typeface="Arial"/>
                        </a:defRPr>
                      </a:lvl9p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Access Control Gates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Guard Duties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Span Duties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Escort Duties </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200" kern="1200" dirty="0" smtClean="0">
                          <a:solidFill>
                            <a:schemeClr val="dk1"/>
                          </a:solidFill>
                          <a:latin typeface="Arial" panose="020B0604020202020204" pitchFamily="34" charset="0"/>
                          <a:ea typeface="+mn-ea"/>
                          <a:cs typeface="Arial" panose="020B0604020202020204" pitchFamily="34" charset="0"/>
                        </a:rPr>
                        <a:t>As-Is</a:t>
                      </a:r>
                      <a:r>
                        <a:rPr lang="en-ZA" sz="1200" kern="1200" baseline="0" dirty="0" smtClean="0">
                          <a:solidFill>
                            <a:schemeClr val="dk1"/>
                          </a:solidFill>
                          <a:latin typeface="Arial" panose="020B0604020202020204" pitchFamily="34" charset="0"/>
                          <a:ea typeface="+mn-ea"/>
                          <a:cs typeface="Arial" panose="020B0604020202020204" pitchFamily="34" charset="0"/>
                        </a:rPr>
                        <a:t> Processes mapped and analysed during February 2020</a:t>
                      </a:r>
                      <a:endParaRPr lang="en-ZA" sz="1200" kern="1200" dirty="0">
                        <a:solidFill>
                          <a:schemeClr val="dk1"/>
                        </a:solidFill>
                        <a:latin typeface="Arial" panose="020B0604020202020204" pitchFamily="34" charset="0"/>
                        <a:ea typeface="+mn-ea"/>
                        <a:cs typeface="Arial" panose="020B0604020202020204" pitchFamily="34" charset="0"/>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ZA" sz="1200" b="0" i="0" u="none" strike="noStrike" kern="1200" baseline="0" dirty="0" smtClean="0">
                          <a:solidFill>
                            <a:schemeClr val="tx1"/>
                          </a:solidFill>
                          <a:latin typeface="Arial" pitchFamily="34" charset="0"/>
                          <a:ea typeface="+mn-ea"/>
                          <a:cs typeface="Arial" pitchFamily="34" charset="0"/>
                        </a:rPr>
                        <a:t>Currently </a:t>
                      </a:r>
                      <a:r>
                        <a:rPr lang="en-ZA" sz="1200" b="0" i="0" u="none" strike="noStrike" kern="1200" baseline="0" dirty="0" smtClean="0">
                          <a:solidFill>
                            <a:schemeClr val="tx1"/>
                          </a:solidFill>
                          <a:latin typeface="Arial" pitchFamily="34" charset="0"/>
                          <a:ea typeface=""/>
                          <a:cs typeface="Arial" pitchFamily="34" charset="0"/>
                        </a:rPr>
                        <a:t>consulting and validating </a:t>
                      </a:r>
                      <a:r>
                        <a:rPr lang="en-ZA" sz="1200" b="0" i="0" u="none" strike="noStrike" kern="1200" baseline="0" dirty="0" smtClean="0">
                          <a:solidFill>
                            <a:schemeClr val="tx1"/>
                          </a:solidFill>
                          <a:latin typeface="Arial" pitchFamily="34" charset="0"/>
                          <a:ea typeface="+mn-ea"/>
                          <a:cs typeface="Arial" pitchFamily="34" charset="0"/>
                        </a:rPr>
                        <a:t>“To-Be” processes with process owners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r>
              <a:tr h="477614">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400" b="1" kern="1200" dirty="0" smtClean="0">
                          <a:solidFill>
                            <a:schemeClr val="dk1"/>
                          </a:solidFill>
                          <a:latin typeface="+mn-lt"/>
                          <a:ea typeface="+mn-ea"/>
                          <a:cs typeface="+mn-cs"/>
                        </a:rPr>
                        <a:t>Detailed Process Mapping: Facilities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331" rtl="0" eaLnBrk="1" latinLnBrk="0" hangingPunct="1">
                        <a:defRPr sz="1800" kern="1200">
                          <a:solidFill>
                            <a:schemeClr val="dk1"/>
                          </a:solidFill>
                          <a:latin typeface="Calibri"/>
                          <a:ea typeface=""/>
                          <a:cs typeface="Arial"/>
                        </a:defRPr>
                      </a:lvl1pPr>
                      <a:lvl2pPr marL="457165" algn="l" defTabSz="914331" rtl="0" eaLnBrk="1" latinLnBrk="0" hangingPunct="1">
                        <a:defRPr sz="1800" kern="1200">
                          <a:solidFill>
                            <a:schemeClr val="dk1"/>
                          </a:solidFill>
                          <a:latin typeface="Calibri"/>
                          <a:ea typeface=""/>
                          <a:cs typeface="Arial"/>
                        </a:defRPr>
                      </a:lvl2pPr>
                      <a:lvl3pPr marL="914331" algn="l" defTabSz="914331" rtl="0" eaLnBrk="1" latinLnBrk="0" hangingPunct="1">
                        <a:defRPr sz="1800" kern="1200">
                          <a:solidFill>
                            <a:schemeClr val="dk1"/>
                          </a:solidFill>
                          <a:latin typeface="Calibri"/>
                          <a:ea typeface=""/>
                          <a:cs typeface="Arial"/>
                        </a:defRPr>
                      </a:lvl3pPr>
                      <a:lvl4pPr marL="1371495" algn="l" defTabSz="914331" rtl="0" eaLnBrk="1" latinLnBrk="0" hangingPunct="1">
                        <a:defRPr sz="1800" kern="1200">
                          <a:solidFill>
                            <a:schemeClr val="dk1"/>
                          </a:solidFill>
                          <a:latin typeface="Calibri"/>
                          <a:ea typeface=""/>
                          <a:cs typeface="Arial"/>
                        </a:defRPr>
                      </a:lvl4pPr>
                      <a:lvl5pPr marL="1828660" algn="l" defTabSz="914331" rtl="0" eaLnBrk="1" latinLnBrk="0" hangingPunct="1">
                        <a:defRPr sz="1800" kern="1200">
                          <a:solidFill>
                            <a:schemeClr val="dk1"/>
                          </a:solidFill>
                          <a:latin typeface="Calibri"/>
                          <a:ea typeface=""/>
                          <a:cs typeface="Arial"/>
                        </a:defRPr>
                      </a:lvl5pPr>
                      <a:lvl6pPr marL="2285826" algn="l" defTabSz="914331" rtl="0" eaLnBrk="1" latinLnBrk="0" hangingPunct="1">
                        <a:defRPr sz="1800" kern="1200">
                          <a:solidFill>
                            <a:schemeClr val="dk1"/>
                          </a:solidFill>
                          <a:latin typeface="Calibri"/>
                          <a:ea typeface=""/>
                          <a:cs typeface="Arial"/>
                        </a:defRPr>
                      </a:lvl6pPr>
                      <a:lvl7pPr marL="2742990" algn="l" defTabSz="914331" rtl="0" eaLnBrk="1" latinLnBrk="0" hangingPunct="1">
                        <a:defRPr sz="1800" kern="1200">
                          <a:solidFill>
                            <a:schemeClr val="dk1"/>
                          </a:solidFill>
                          <a:latin typeface="Calibri"/>
                          <a:ea typeface=""/>
                          <a:cs typeface="Arial"/>
                        </a:defRPr>
                      </a:lvl7pPr>
                      <a:lvl8pPr marL="3200156" algn="l" defTabSz="914331" rtl="0" eaLnBrk="1" latinLnBrk="0" hangingPunct="1">
                        <a:defRPr sz="1800" kern="1200">
                          <a:solidFill>
                            <a:schemeClr val="dk1"/>
                          </a:solidFill>
                          <a:latin typeface="Calibri"/>
                          <a:ea typeface=""/>
                          <a:cs typeface="Arial"/>
                        </a:defRPr>
                      </a:lvl8pPr>
                      <a:lvl9pPr marL="3657321" algn="l" defTabSz="914331" rtl="0" eaLnBrk="1" latinLnBrk="0" hangingPunct="1">
                        <a:defRPr sz="1800" kern="1200">
                          <a:solidFill>
                            <a:schemeClr val="dk1"/>
                          </a:solidFill>
                          <a:latin typeface="Calibri"/>
                          <a:ea typeface=""/>
                          <a:cs typeface="Arial"/>
                        </a:defRPr>
                      </a:lvl9p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Proactive Maintenance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Reactive Maintenance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200" kern="1200" dirty="0" smtClean="0">
                          <a:solidFill>
                            <a:schemeClr val="dk1"/>
                          </a:solidFill>
                          <a:latin typeface="Arial" panose="020B0604020202020204" pitchFamily="34" charset="0"/>
                          <a:ea typeface="+mn-ea"/>
                          <a:cs typeface="Arial" panose="020B0604020202020204" pitchFamily="34" charset="0"/>
                        </a:rPr>
                        <a:t>As-Is</a:t>
                      </a:r>
                      <a:r>
                        <a:rPr lang="en-ZA" sz="1200" kern="1200" baseline="0" dirty="0" smtClean="0">
                          <a:solidFill>
                            <a:schemeClr val="dk1"/>
                          </a:solidFill>
                          <a:latin typeface="Arial" panose="020B0604020202020204" pitchFamily="34" charset="0"/>
                          <a:ea typeface="+mn-ea"/>
                          <a:cs typeface="Arial" panose="020B0604020202020204" pitchFamily="34" charset="0"/>
                        </a:rPr>
                        <a:t> Processes mapped and analysed during</a:t>
                      </a:r>
                      <a:r>
                        <a:rPr lang="en-ZA" sz="1200" kern="1200" baseline="0" dirty="0" smtClean="0">
                          <a:solidFill>
                            <a:schemeClr val="dk1"/>
                          </a:solidFill>
                          <a:effectLst/>
                          <a:latin typeface="Arial" panose="020B0604020202020204" pitchFamily="34" charset="0"/>
                          <a:ea typeface=""/>
                          <a:cs typeface="Arial" panose="020B0604020202020204" pitchFamily="34" charset="0"/>
                        </a:rPr>
                        <a:t> </a:t>
                      </a:r>
                      <a:r>
                        <a:rPr lang="en-ZA" sz="1200" kern="1200" baseline="0" dirty="0" smtClean="0">
                          <a:solidFill>
                            <a:schemeClr val="dk1"/>
                          </a:solidFill>
                          <a:latin typeface="Arial" panose="020B0604020202020204" pitchFamily="34" charset="0"/>
                          <a:ea typeface="+mn-ea"/>
                          <a:cs typeface="Arial" panose="020B0604020202020204" pitchFamily="34" charset="0"/>
                        </a:rPr>
                        <a:t>February 2020</a:t>
                      </a:r>
                      <a:endParaRPr lang="en-ZA" sz="1200" kern="1200" baseline="0" dirty="0">
                        <a:solidFill>
                          <a:schemeClr val="dk1"/>
                        </a:solidFill>
                        <a:latin typeface="Arial" panose="020B0604020202020204" pitchFamily="34" charset="0"/>
                        <a:ea typeface="+mn-ea"/>
                        <a:cs typeface="Arial" panose="020B0604020202020204" pitchFamily="34" charset="0"/>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ZA" sz="1200" b="0" i="0" u="none" strike="noStrike" kern="1200" baseline="0" dirty="0" smtClean="0">
                          <a:solidFill>
                            <a:schemeClr val="tx1"/>
                          </a:solidFill>
                          <a:latin typeface="Arial" pitchFamily="34" charset="0"/>
                          <a:ea typeface="+mn-ea"/>
                          <a:cs typeface="Arial" pitchFamily="34" charset="0"/>
                        </a:rPr>
                        <a:t>Currently </a:t>
                      </a:r>
                      <a:r>
                        <a:rPr lang="en-ZA" sz="1200" b="0" i="0" u="none" strike="noStrike" kern="1200" baseline="0" dirty="0" smtClean="0">
                          <a:solidFill>
                            <a:schemeClr val="tx1"/>
                          </a:solidFill>
                          <a:latin typeface="Arial" pitchFamily="34" charset="0"/>
                          <a:ea typeface=""/>
                          <a:cs typeface="Arial" pitchFamily="34" charset="0"/>
                        </a:rPr>
                        <a:t>consulting and validating </a:t>
                      </a:r>
                      <a:r>
                        <a:rPr lang="en-ZA" sz="1200" b="0" i="0" u="none" strike="noStrike" kern="1200" baseline="0" dirty="0" smtClean="0">
                          <a:solidFill>
                            <a:schemeClr val="tx1"/>
                          </a:solidFill>
                          <a:latin typeface="Arial" pitchFamily="34" charset="0"/>
                          <a:ea typeface="+mn-ea"/>
                          <a:cs typeface="Arial" pitchFamily="34" charset="0"/>
                        </a:rPr>
                        <a:t>“To-Be” processes with process owners</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r>
              <a:tr h="2027196">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lvl="0" indent="0" algn="l" defTabSz="914331" rtl="0" eaLnBrk="1" fontAlgn="auto" latinLnBrk="0" hangingPunct="1">
                        <a:lnSpc>
                          <a:spcPct val="100000"/>
                        </a:lnSpc>
                        <a:spcBef>
                          <a:spcPts val="0"/>
                        </a:spcBef>
                        <a:spcAft>
                          <a:spcPts val="0"/>
                        </a:spcAft>
                        <a:buClrTx/>
                        <a:buSzTx/>
                        <a:buFontTx/>
                        <a:buNone/>
                        <a:tabLst/>
                        <a:defRPr/>
                      </a:pPr>
                      <a:r>
                        <a:rPr lang="en-ZA" sz="1400" b="1" kern="1200" dirty="0" smtClean="0">
                          <a:solidFill>
                            <a:schemeClr val="dk1"/>
                          </a:solidFill>
                          <a:latin typeface="+mn-lt"/>
                          <a:ea typeface="+mn-ea"/>
                          <a:cs typeface="+mn-cs"/>
                        </a:rPr>
                        <a:t>Detailed Process Mapping: Social Reintegration</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c>
                  <a:txBody>
                    <a:bodyPr/>
                    <a:lstStyle>
                      <a:lvl1pPr marL="0" algn="l" defTabSz="914331" rtl="0" eaLnBrk="1" latinLnBrk="0" hangingPunct="1">
                        <a:defRPr sz="1800" kern="1200">
                          <a:solidFill>
                            <a:schemeClr val="dk1"/>
                          </a:solidFill>
                          <a:latin typeface="Calibri"/>
                          <a:ea typeface=""/>
                          <a:cs typeface="Arial"/>
                        </a:defRPr>
                      </a:lvl1pPr>
                      <a:lvl2pPr marL="457165" algn="l" defTabSz="914331" rtl="0" eaLnBrk="1" latinLnBrk="0" hangingPunct="1">
                        <a:defRPr sz="1800" kern="1200">
                          <a:solidFill>
                            <a:schemeClr val="dk1"/>
                          </a:solidFill>
                          <a:latin typeface="Calibri"/>
                          <a:ea typeface=""/>
                          <a:cs typeface="Arial"/>
                        </a:defRPr>
                      </a:lvl2pPr>
                      <a:lvl3pPr marL="914331" algn="l" defTabSz="914331" rtl="0" eaLnBrk="1" latinLnBrk="0" hangingPunct="1">
                        <a:defRPr sz="1800" kern="1200">
                          <a:solidFill>
                            <a:schemeClr val="dk1"/>
                          </a:solidFill>
                          <a:latin typeface="Calibri"/>
                          <a:ea typeface=""/>
                          <a:cs typeface="Arial"/>
                        </a:defRPr>
                      </a:lvl3pPr>
                      <a:lvl4pPr marL="1371495" algn="l" defTabSz="914331" rtl="0" eaLnBrk="1" latinLnBrk="0" hangingPunct="1">
                        <a:defRPr sz="1800" kern="1200">
                          <a:solidFill>
                            <a:schemeClr val="dk1"/>
                          </a:solidFill>
                          <a:latin typeface="Calibri"/>
                          <a:ea typeface=""/>
                          <a:cs typeface="Arial"/>
                        </a:defRPr>
                      </a:lvl4pPr>
                      <a:lvl5pPr marL="1828660" algn="l" defTabSz="914331" rtl="0" eaLnBrk="1" latinLnBrk="0" hangingPunct="1">
                        <a:defRPr sz="1800" kern="1200">
                          <a:solidFill>
                            <a:schemeClr val="dk1"/>
                          </a:solidFill>
                          <a:latin typeface="Calibri"/>
                          <a:ea typeface=""/>
                          <a:cs typeface="Arial"/>
                        </a:defRPr>
                      </a:lvl5pPr>
                      <a:lvl6pPr marL="2285826" algn="l" defTabSz="914331" rtl="0" eaLnBrk="1" latinLnBrk="0" hangingPunct="1">
                        <a:defRPr sz="1800" kern="1200">
                          <a:solidFill>
                            <a:schemeClr val="dk1"/>
                          </a:solidFill>
                          <a:latin typeface="Calibri"/>
                          <a:ea typeface=""/>
                          <a:cs typeface="Arial"/>
                        </a:defRPr>
                      </a:lvl6pPr>
                      <a:lvl7pPr marL="2742990" algn="l" defTabSz="914331" rtl="0" eaLnBrk="1" latinLnBrk="0" hangingPunct="1">
                        <a:defRPr sz="1800" kern="1200">
                          <a:solidFill>
                            <a:schemeClr val="dk1"/>
                          </a:solidFill>
                          <a:latin typeface="Calibri"/>
                          <a:ea typeface=""/>
                          <a:cs typeface="Arial"/>
                        </a:defRPr>
                      </a:lvl7pPr>
                      <a:lvl8pPr marL="3200156" algn="l" defTabSz="914331" rtl="0" eaLnBrk="1" latinLnBrk="0" hangingPunct="1">
                        <a:defRPr sz="1800" kern="1200">
                          <a:solidFill>
                            <a:schemeClr val="dk1"/>
                          </a:solidFill>
                          <a:latin typeface="Calibri"/>
                          <a:ea typeface=""/>
                          <a:cs typeface="Arial"/>
                        </a:defRPr>
                      </a:lvl8pPr>
                      <a:lvl9pPr marL="3657321" algn="l" defTabSz="914331" rtl="0" eaLnBrk="1" latinLnBrk="0" hangingPunct="1">
                        <a:defRPr sz="1800" kern="1200">
                          <a:solidFill>
                            <a:schemeClr val="dk1"/>
                          </a:solidFill>
                          <a:latin typeface="Calibri"/>
                          <a:ea typeface=""/>
                          <a:cs typeface="Arial"/>
                        </a:defRPr>
                      </a:lvl9p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Admission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Office consultations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Suitability Reports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Community and Stakeholder Liaison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Reintegration Programmes</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Monitoring</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Address Confirmation</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Community Service</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Absconder Tracing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Security</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200" b="0" i="0" u="none" strike="noStrike" kern="1200" baseline="0" dirty="0" smtClean="0">
                          <a:solidFill>
                            <a:schemeClr val="tx1"/>
                          </a:solidFill>
                          <a:latin typeface="Arial" pitchFamily="34" charset="0"/>
                          <a:ea typeface="+mn-ea"/>
                          <a:cs typeface="Arial" pitchFamily="34" charset="0"/>
                        </a:rPr>
                        <a:t>Release</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200" kern="1200" dirty="0" smtClean="0">
                          <a:solidFill>
                            <a:schemeClr val="dk1"/>
                          </a:solidFill>
                          <a:latin typeface="Arial" panose="020B0604020202020204" pitchFamily="34" charset="0"/>
                          <a:ea typeface="+mn-ea"/>
                          <a:cs typeface="Arial" panose="020B0604020202020204" pitchFamily="34" charset="0"/>
                        </a:rPr>
                        <a:t>As-Is</a:t>
                      </a:r>
                      <a:r>
                        <a:rPr lang="en-ZA" sz="1200" kern="1200" baseline="0" dirty="0" smtClean="0">
                          <a:solidFill>
                            <a:schemeClr val="dk1"/>
                          </a:solidFill>
                          <a:latin typeface="Arial" panose="020B0604020202020204" pitchFamily="34" charset="0"/>
                          <a:ea typeface="+mn-ea"/>
                          <a:cs typeface="Arial" panose="020B0604020202020204" pitchFamily="34" charset="0"/>
                        </a:rPr>
                        <a:t> Processes mapped and analysed during  February 2020</a:t>
                      </a:r>
                      <a:endParaRPr lang="en-ZA" sz="1200" kern="1200" dirty="0">
                        <a:solidFill>
                          <a:schemeClr val="dk1"/>
                        </a:solidFill>
                        <a:latin typeface="Arial" panose="020B0604020202020204" pitchFamily="34" charset="0"/>
                        <a:ea typeface="+mn-ea"/>
                        <a:cs typeface="Arial" panose="020B0604020202020204" pitchFamily="34" charset="0"/>
                      </a:endParaRP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ZA" sz="1200" b="0" i="0" u="none" strike="noStrike" kern="1200" baseline="0" dirty="0" smtClean="0">
                          <a:solidFill>
                            <a:schemeClr val="tx1"/>
                          </a:solidFill>
                          <a:latin typeface="Arial" pitchFamily="34" charset="0"/>
                          <a:ea typeface="+mn-ea"/>
                          <a:cs typeface="Arial" pitchFamily="34" charset="0"/>
                        </a:rPr>
                        <a:t>Currently </a:t>
                      </a:r>
                      <a:r>
                        <a:rPr lang="en-ZA" sz="1200" b="0" i="0" u="none" strike="noStrike" kern="1200" baseline="0" dirty="0" smtClean="0">
                          <a:solidFill>
                            <a:schemeClr val="tx1"/>
                          </a:solidFill>
                          <a:latin typeface="Arial" pitchFamily="34" charset="0"/>
                          <a:ea typeface=""/>
                          <a:cs typeface="Arial" pitchFamily="34" charset="0"/>
                        </a:rPr>
                        <a:t>consulting and validating </a:t>
                      </a:r>
                      <a:r>
                        <a:rPr lang="en-ZA" sz="1200" b="0" i="0" u="none" strike="noStrike" kern="1200" baseline="0" dirty="0" smtClean="0">
                          <a:solidFill>
                            <a:schemeClr val="tx1"/>
                          </a:solidFill>
                          <a:latin typeface="Arial" pitchFamily="34" charset="0"/>
                          <a:ea typeface="+mn-ea"/>
                          <a:cs typeface="Arial" pitchFamily="34" charset="0"/>
                        </a:rPr>
                        <a:t>“To-Be” processes with process owners </a:t>
                      </a:r>
                    </a:p>
                  </a:txBody>
                  <a:tcPr>
                    <a:lnL w="12700" cmpd="sng">
                      <a:solidFill>
                        <a:srgbClr val="FFFFFF"/>
                      </a:solidFill>
                    </a:lnL>
                    <a:lnR w="12700" cmpd="sng">
                      <a:solidFill>
                        <a:srgbClr val="FFFFFF"/>
                      </a:solidFill>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20000"/>
                      </a:srgbClr>
                    </a:solidFill>
                  </a:tcPr>
                </a:tc>
              </a:tr>
            </a:tbl>
          </a:graphicData>
        </a:graphic>
      </p:graphicFrame>
    </p:spTree>
    <p:extLst>
      <p:ext uri="{BB962C8B-B14F-4D97-AF65-F5344CB8AC3E}">
        <p14:creationId xmlns:p14="http://schemas.microsoft.com/office/powerpoint/2010/main" val="177103756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376361-EF4C-4C8E-A820-DCC1F8FA85C2}"/>
              </a:ext>
            </a:extLst>
          </p:cNvPr>
          <p:cNvSpPr>
            <a:spLocks noGrp="1"/>
          </p:cNvSpPr>
          <p:nvPr>
            <p:ph type="title" idx="4294967295"/>
          </p:nvPr>
        </p:nvSpPr>
        <p:spPr>
          <a:xfrm>
            <a:off x="-1" y="44450"/>
            <a:ext cx="12081753" cy="1014413"/>
          </a:xfrm>
        </p:spPr>
        <p:txBody>
          <a:bodyPr anchor="t">
            <a:noAutofit/>
          </a:bodyPr>
          <a:lstStyle/>
          <a:p>
            <a:r>
              <a:rPr lang="en-GB" sz="2400" b="1" dirty="0">
                <a:latin typeface="Georgia" panose="02040502050405020303" pitchFamily="18" charset="0"/>
              </a:rPr>
              <a:t>Process gaps in Security relate to non-compliance, perceived staff shortages, technology and high variability in demand for security services</a:t>
            </a:r>
          </a:p>
        </p:txBody>
      </p:sp>
      <p:grpSp>
        <p:nvGrpSpPr>
          <p:cNvPr id="7" name="Group 6">
            <a:extLst>
              <a:ext uri="{FF2B5EF4-FFF2-40B4-BE49-F238E27FC236}">
                <a16:creationId xmlns="" xmlns:a16="http://schemas.microsoft.com/office/drawing/2014/main" id="{698F1413-8AF0-4834-83AB-D1433CE2CA90}"/>
              </a:ext>
            </a:extLst>
          </p:cNvPr>
          <p:cNvGrpSpPr/>
          <p:nvPr/>
        </p:nvGrpSpPr>
        <p:grpSpPr>
          <a:xfrm>
            <a:off x="376133" y="1189852"/>
            <a:ext cx="11336441" cy="4796420"/>
            <a:chOff x="74507" y="1189852"/>
            <a:chExt cx="11336441" cy="4796420"/>
          </a:xfrm>
        </p:grpSpPr>
        <p:sp>
          <p:nvSpPr>
            <p:cNvPr id="3" name="Rectangle 2">
              <a:extLst>
                <a:ext uri="{FF2B5EF4-FFF2-40B4-BE49-F238E27FC236}">
                  <a16:creationId xmlns="" xmlns:a16="http://schemas.microsoft.com/office/drawing/2014/main" id="{0DCE9512-B4EE-4784-A76B-DE148FA8C1D2}"/>
                </a:ext>
              </a:extLst>
            </p:cNvPr>
            <p:cNvSpPr/>
            <p:nvPr/>
          </p:nvSpPr>
          <p:spPr>
            <a:xfrm>
              <a:off x="177800" y="1396149"/>
              <a:ext cx="11233148" cy="4590123"/>
            </a:xfrm>
            <a:prstGeom prst="rect">
              <a:avLst/>
            </a:prstGeom>
            <a:ln w="285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GB">
                <a:solidFill>
                  <a:prstClr val="black"/>
                </a:solidFill>
              </a:endParaRPr>
            </a:p>
          </p:txBody>
        </p:sp>
        <p:sp>
          <p:nvSpPr>
            <p:cNvPr id="5" name="Rectangle 4">
              <a:extLst>
                <a:ext uri="{FF2B5EF4-FFF2-40B4-BE49-F238E27FC236}">
                  <a16:creationId xmlns="" xmlns:a16="http://schemas.microsoft.com/office/drawing/2014/main" id="{29CDC84A-F608-47FA-8722-C3893BCD7008}"/>
                </a:ext>
              </a:extLst>
            </p:cNvPr>
            <p:cNvSpPr/>
            <p:nvPr/>
          </p:nvSpPr>
          <p:spPr>
            <a:xfrm>
              <a:off x="2192378" y="1651286"/>
              <a:ext cx="4368082" cy="4238605"/>
            </a:xfrm>
            <a:prstGeom prst="rect">
              <a:avLst/>
            </a:prstGeom>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6" name="Rectangle: Rounded Corners 5">
              <a:extLst>
                <a:ext uri="{FF2B5EF4-FFF2-40B4-BE49-F238E27FC236}">
                  <a16:creationId xmlns="" xmlns:a16="http://schemas.microsoft.com/office/drawing/2014/main" id="{0BA6AF44-0FB8-4EEA-917E-F07987558510}"/>
                </a:ext>
              </a:extLst>
            </p:cNvPr>
            <p:cNvSpPr/>
            <p:nvPr/>
          </p:nvSpPr>
          <p:spPr>
            <a:xfrm>
              <a:off x="311864" y="1189852"/>
              <a:ext cx="1387494" cy="425637"/>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Management Area</a:t>
              </a:r>
            </a:p>
          </p:txBody>
        </p:sp>
        <p:sp>
          <p:nvSpPr>
            <p:cNvPr id="9" name="Rectangle: Rounded Corners 8">
              <a:extLst>
                <a:ext uri="{FF2B5EF4-FFF2-40B4-BE49-F238E27FC236}">
                  <a16:creationId xmlns="" xmlns:a16="http://schemas.microsoft.com/office/drawing/2014/main" id="{BFE4AE92-7369-4B59-9E07-1227C5BFFBCA}"/>
                </a:ext>
              </a:extLst>
            </p:cNvPr>
            <p:cNvSpPr/>
            <p:nvPr/>
          </p:nvSpPr>
          <p:spPr>
            <a:xfrm>
              <a:off x="2402435" y="1477190"/>
              <a:ext cx="1387494" cy="4256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Correctional Centre</a:t>
              </a:r>
            </a:p>
          </p:txBody>
        </p:sp>
        <p:sp>
          <p:nvSpPr>
            <p:cNvPr id="15" name="Arrow: Pentagon 14">
              <a:extLst>
                <a:ext uri="{FF2B5EF4-FFF2-40B4-BE49-F238E27FC236}">
                  <a16:creationId xmlns="" xmlns:a16="http://schemas.microsoft.com/office/drawing/2014/main" id="{6672B3EE-AB6A-4A9C-8D16-429715BE8732}"/>
                </a:ext>
              </a:extLst>
            </p:cNvPr>
            <p:cNvSpPr/>
            <p:nvPr/>
          </p:nvSpPr>
          <p:spPr>
            <a:xfrm>
              <a:off x="6269207" y="3618076"/>
              <a:ext cx="1487473" cy="274372"/>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External Escorting</a:t>
              </a:r>
            </a:p>
          </p:txBody>
        </p:sp>
        <p:sp>
          <p:nvSpPr>
            <p:cNvPr id="18" name="Arrow: Pentagon 17">
              <a:extLst>
                <a:ext uri="{FF2B5EF4-FFF2-40B4-BE49-F238E27FC236}">
                  <a16:creationId xmlns="" xmlns:a16="http://schemas.microsoft.com/office/drawing/2014/main" id="{9CE93914-84BD-4F72-874C-5D21518237B4}"/>
                </a:ext>
              </a:extLst>
            </p:cNvPr>
            <p:cNvSpPr/>
            <p:nvPr/>
          </p:nvSpPr>
          <p:spPr>
            <a:xfrm>
              <a:off x="5845924" y="1984739"/>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sp>
          <p:nvSpPr>
            <p:cNvPr id="20" name="Arrow: Pentagon 19">
              <a:extLst>
                <a:ext uri="{FF2B5EF4-FFF2-40B4-BE49-F238E27FC236}">
                  <a16:creationId xmlns="" xmlns:a16="http://schemas.microsoft.com/office/drawing/2014/main" id="{22A7F40D-EFFD-4EC3-99C8-5D31C4A54CB9}"/>
                </a:ext>
              </a:extLst>
            </p:cNvPr>
            <p:cNvSpPr/>
            <p:nvPr/>
          </p:nvSpPr>
          <p:spPr>
            <a:xfrm>
              <a:off x="3162328" y="1969340"/>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Assessment &amp; Sentence Planning</a:t>
              </a:r>
            </a:p>
          </p:txBody>
        </p:sp>
        <p:sp>
          <p:nvSpPr>
            <p:cNvPr id="22" name="Arrow: Pentagon 21">
              <a:extLst>
                <a:ext uri="{FF2B5EF4-FFF2-40B4-BE49-F238E27FC236}">
                  <a16:creationId xmlns="" xmlns:a16="http://schemas.microsoft.com/office/drawing/2014/main" id="{D97A2FD8-11C2-4646-B1CE-EDA1BB4A0179}"/>
                </a:ext>
              </a:extLst>
            </p:cNvPr>
            <p:cNvSpPr/>
            <p:nvPr/>
          </p:nvSpPr>
          <p:spPr>
            <a:xfrm>
              <a:off x="1664453" y="1969341"/>
              <a:ext cx="1314416"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23" name="Arrow: Pentagon 22">
              <a:extLst>
                <a:ext uri="{FF2B5EF4-FFF2-40B4-BE49-F238E27FC236}">
                  <a16:creationId xmlns="" xmlns:a16="http://schemas.microsoft.com/office/drawing/2014/main" id="{B3666F85-F36B-42CE-A35D-2E78C810CAF2}"/>
                </a:ext>
              </a:extLst>
            </p:cNvPr>
            <p:cNvSpPr/>
            <p:nvPr/>
          </p:nvSpPr>
          <p:spPr>
            <a:xfrm>
              <a:off x="4224676" y="294973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Correctional Programmes</a:t>
              </a:r>
            </a:p>
          </p:txBody>
        </p:sp>
        <p:sp>
          <p:nvSpPr>
            <p:cNvPr id="24" name="Arrow: Pentagon 23">
              <a:extLst>
                <a:ext uri="{FF2B5EF4-FFF2-40B4-BE49-F238E27FC236}">
                  <a16:creationId xmlns="" xmlns:a16="http://schemas.microsoft.com/office/drawing/2014/main" id="{BD824968-6AEE-4484-873C-DE015449B1D4}"/>
                </a:ext>
              </a:extLst>
            </p:cNvPr>
            <p:cNvSpPr/>
            <p:nvPr/>
          </p:nvSpPr>
          <p:spPr>
            <a:xfrm>
              <a:off x="2262300" y="3267004"/>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Psychological Services</a:t>
              </a:r>
            </a:p>
          </p:txBody>
        </p:sp>
        <p:sp>
          <p:nvSpPr>
            <p:cNvPr id="25" name="Arrow: Pentagon 24">
              <a:extLst>
                <a:ext uri="{FF2B5EF4-FFF2-40B4-BE49-F238E27FC236}">
                  <a16:creationId xmlns="" xmlns:a16="http://schemas.microsoft.com/office/drawing/2014/main" id="{D644E281-7E6B-41AD-9D2F-DACA4D298EDA}"/>
                </a:ext>
              </a:extLst>
            </p:cNvPr>
            <p:cNvSpPr/>
            <p:nvPr/>
          </p:nvSpPr>
          <p:spPr>
            <a:xfrm>
              <a:off x="2271417" y="358566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Work</a:t>
              </a:r>
            </a:p>
          </p:txBody>
        </p:sp>
        <p:sp>
          <p:nvSpPr>
            <p:cNvPr id="26" name="Arrow: Pentagon 25">
              <a:extLst>
                <a:ext uri="{FF2B5EF4-FFF2-40B4-BE49-F238E27FC236}">
                  <a16:creationId xmlns="" xmlns:a16="http://schemas.microsoft.com/office/drawing/2014/main" id="{3B9C0CE5-6172-4D0E-BDF0-0BD050576FDD}"/>
                </a:ext>
              </a:extLst>
            </p:cNvPr>
            <p:cNvSpPr/>
            <p:nvPr/>
          </p:nvSpPr>
          <p:spPr>
            <a:xfrm>
              <a:off x="4224675" y="3585660"/>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Spiritual Care</a:t>
              </a:r>
            </a:p>
          </p:txBody>
        </p:sp>
        <p:sp>
          <p:nvSpPr>
            <p:cNvPr id="27" name="Arrow: Pentagon 26">
              <a:extLst>
                <a:ext uri="{FF2B5EF4-FFF2-40B4-BE49-F238E27FC236}">
                  <a16:creationId xmlns="" xmlns:a16="http://schemas.microsoft.com/office/drawing/2014/main" id="{73ED30BB-C54F-4E13-9CF5-1CE19110CC54}"/>
                </a:ext>
              </a:extLst>
            </p:cNvPr>
            <p:cNvSpPr/>
            <p:nvPr/>
          </p:nvSpPr>
          <p:spPr>
            <a:xfrm>
              <a:off x="6269208" y="3273806"/>
              <a:ext cx="1487472" cy="28302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Work Team (Span)</a:t>
              </a:r>
            </a:p>
          </p:txBody>
        </p:sp>
        <p:sp>
          <p:nvSpPr>
            <p:cNvPr id="29" name="Arrow: Pentagon 28">
              <a:extLst>
                <a:ext uri="{FF2B5EF4-FFF2-40B4-BE49-F238E27FC236}">
                  <a16:creationId xmlns="" xmlns:a16="http://schemas.microsoft.com/office/drawing/2014/main" id="{8775FB1D-08CB-41E0-AFED-ACB1EFAB504D}"/>
                </a:ext>
              </a:extLst>
            </p:cNvPr>
            <p:cNvSpPr/>
            <p:nvPr/>
          </p:nvSpPr>
          <p:spPr>
            <a:xfrm>
              <a:off x="2271417" y="5237303"/>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Internal  Escorting</a:t>
              </a:r>
            </a:p>
          </p:txBody>
        </p:sp>
        <p:sp>
          <p:nvSpPr>
            <p:cNvPr id="30" name="Arrow: Pentagon 29">
              <a:extLst>
                <a:ext uri="{FF2B5EF4-FFF2-40B4-BE49-F238E27FC236}">
                  <a16:creationId xmlns="" xmlns:a16="http://schemas.microsoft.com/office/drawing/2014/main" id="{71ECFC97-8CF7-4E04-8439-62E8BE1200C5}"/>
                </a:ext>
              </a:extLst>
            </p:cNvPr>
            <p:cNvSpPr/>
            <p:nvPr/>
          </p:nvSpPr>
          <p:spPr>
            <a:xfrm>
              <a:off x="2271417" y="5564100"/>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Movement Control</a:t>
              </a:r>
            </a:p>
          </p:txBody>
        </p:sp>
        <p:sp>
          <p:nvSpPr>
            <p:cNvPr id="32" name="Arrow: Pentagon 31">
              <a:extLst>
                <a:ext uri="{FF2B5EF4-FFF2-40B4-BE49-F238E27FC236}">
                  <a16:creationId xmlns="" xmlns:a16="http://schemas.microsoft.com/office/drawing/2014/main" id="{80A58B20-1D94-48F7-A610-4418FDFAA0E7}"/>
                </a:ext>
              </a:extLst>
            </p:cNvPr>
            <p:cNvSpPr/>
            <p:nvPr/>
          </p:nvSpPr>
          <p:spPr>
            <a:xfrm>
              <a:off x="3162328" y="2296137"/>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Case Review</a:t>
              </a:r>
            </a:p>
          </p:txBody>
        </p:sp>
        <p:sp>
          <p:nvSpPr>
            <p:cNvPr id="34" name="Rectangle 33">
              <a:extLst>
                <a:ext uri="{FF2B5EF4-FFF2-40B4-BE49-F238E27FC236}">
                  <a16:creationId xmlns="" xmlns:a16="http://schemas.microsoft.com/office/drawing/2014/main" id="{CDAEE9FC-84ED-4346-AD4A-6D7E1B42A63D}"/>
                </a:ext>
              </a:extLst>
            </p:cNvPr>
            <p:cNvSpPr/>
            <p:nvPr/>
          </p:nvSpPr>
          <p:spPr>
            <a:xfrm>
              <a:off x="8443923" y="1666024"/>
              <a:ext cx="2841688" cy="2189439"/>
            </a:xfrm>
            <a:prstGeom prst="rect">
              <a:avLst/>
            </a:prstGeom>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3" name="Rectangle 32">
              <a:extLst>
                <a:ext uri="{FF2B5EF4-FFF2-40B4-BE49-F238E27FC236}">
                  <a16:creationId xmlns="" xmlns:a16="http://schemas.microsoft.com/office/drawing/2014/main" id="{A610ED03-19B6-4FF9-8EEF-AA1A6B166B2D}"/>
                </a:ext>
              </a:extLst>
            </p:cNvPr>
            <p:cNvSpPr/>
            <p:nvPr/>
          </p:nvSpPr>
          <p:spPr>
            <a:xfrm>
              <a:off x="6332320" y="2335538"/>
              <a:ext cx="2266514" cy="592645"/>
            </a:xfrm>
            <a:prstGeom prst="rect">
              <a:avLst/>
            </a:prstGeom>
            <a:ln w="28575">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1" name="Arrow: Pentagon 30">
              <a:extLst>
                <a:ext uri="{FF2B5EF4-FFF2-40B4-BE49-F238E27FC236}">
                  <a16:creationId xmlns="" xmlns:a16="http://schemas.microsoft.com/office/drawing/2014/main" id="{1BEAD87B-BD64-4235-ACF0-35DC8306BE34}"/>
                </a:ext>
              </a:extLst>
            </p:cNvPr>
            <p:cNvSpPr/>
            <p:nvPr/>
          </p:nvSpPr>
          <p:spPr>
            <a:xfrm>
              <a:off x="3162328" y="2622934"/>
              <a:ext cx="3748972"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CMC Treatment &amp; CMC Profiling</a:t>
              </a:r>
            </a:p>
          </p:txBody>
        </p:sp>
        <p:sp>
          <p:nvSpPr>
            <p:cNvPr id="35" name="Rectangle: Rounded Corners 34">
              <a:extLst>
                <a:ext uri="{FF2B5EF4-FFF2-40B4-BE49-F238E27FC236}">
                  <a16:creationId xmlns="" xmlns:a16="http://schemas.microsoft.com/office/drawing/2014/main" id="{4E601B0F-7233-498B-AFD8-0B7D13180321}"/>
                </a:ext>
              </a:extLst>
            </p:cNvPr>
            <p:cNvSpPr/>
            <p:nvPr/>
          </p:nvSpPr>
          <p:spPr>
            <a:xfrm>
              <a:off x="6911300" y="2158276"/>
              <a:ext cx="1193682" cy="42563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Parole Board</a:t>
              </a:r>
            </a:p>
          </p:txBody>
        </p:sp>
        <p:sp>
          <p:nvSpPr>
            <p:cNvPr id="36" name="Arrow: Pentagon 35">
              <a:extLst>
                <a:ext uri="{FF2B5EF4-FFF2-40B4-BE49-F238E27FC236}">
                  <a16:creationId xmlns="" xmlns:a16="http://schemas.microsoft.com/office/drawing/2014/main" id="{FB83DE94-34C2-433C-99A7-B863593B0D24}"/>
                </a:ext>
              </a:extLst>
            </p:cNvPr>
            <p:cNvSpPr/>
            <p:nvPr/>
          </p:nvSpPr>
          <p:spPr>
            <a:xfrm>
              <a:off x="91439" y="1969340"/>
              <a:ext cx="1440182"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Access Gate Control</a:t>
              </a:r>
            </a:p>
          </p:txBody>
        </p:sp>
        <p:sp>
          <p:nvSpPr>
            <p:cNvPr id="37" name="Arrow: Pentagon 36">
              <a:extLst>
                <a:ext uri="{FF2B5EF4-FFF2-40B4-BE49-F238E27FC236}">
                  <a16:creationId xmlns="" xmlns:a16="http://schemas.microsoft.com/office/drawing/2014/main" id="{8CBE7EF2-E692-4510-9114-102EDD0C0A9F}"/>
                </a:ext>
              </a:extLst>
            </p:cNvPr>
            <p:cNvSpPr/>
            <p:nvPr/>
          </p:nvSpPr>
          <p:spPr>
            <a:xfrm>
              <a:off x="266808" y="2313610"/>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Watchtowers</a:t>
              </a:r>
            </a:p>
          </p:txBody>
        </p:sp>
        <p:sp>
          <p:nvSpPr>
            <p:cNvPr id="39" name="Arrow: Pentagon 38">
              <a:extLst>
                <a:ext uri="{FF2B5EF4-FFF2-40B4-BE49-F238E27FC236}">
                  <a16:creationId xmlns="" xmlns:a16="http://schemas.microsoft.com/office/drawing/2014/main" id="{CF486134-AC80-4AD3-8FE1-E2C4417BC793}"/>
                </a:ext>
              </a:extLst>
            </p:cNvPr>
            <p:cNvSpPr/>
            <p:nvPr/>
          </p:nvSpPr>
          <p:spPr>
            <a:xfrm>
              <a:off x="4224676" y="3276527"/>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Skills Development</a:t>
              </a:r>
            </a:p>
          </p:txBody>
        </p:sp>
        <p:sp>
          <p:nvSpPr>
            <p:cNvPr id="40" name="Arrow: Pentagon 39">
              <a:extLst>
                <a:ext uri="{FF2B5EF4-FFF2-40B4-BE49-F238E27FC236}">
                  <a16:creationId xmlns="" xmlns:a16="http://schemas.microsoft.com/office/drawing/2014/main" id="{4732FE83-D19A-4AE1-B36B-346C745E1311}"/>
                </a:ext>
              </a:extLst>
            </p:cNvPr>
            <p:cNvSpPr/>
            <p:nvPr/>
          </p:nvSpPr>
          <p:spPr>
            <a:xfrm>
              <a:off x="8150406" y="2620215"/>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41" name="Arrow: Pentagon 40">
              <a:extLst>
                <a:ext uri="{FF2B5EF4-FFF2-40B4-BE49-F238E27FC236}">
                  <a16:creationId xmlns="" xmlns:a16="http://schemas.microsoft.com/office/drawing/2014/main" id="{53C48EFF-67FB-4B04-B6C9-25680A630D82}"/>
                </a:ext>
              </a:extLst>
            </p:cNvPr>
            <p:cNvSpPr/>
            <p:nvPr/>
          </p:nvSpPr>
          <p:spPr>
            <a:xfrm>
              <a:off x="7019755" y="2620214"/>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Assessment</a:t>
              </a:r>
            </a:p>
          </p:txBody>
        </p:sp>
        <p:sp>
          <p:nvSpPr>
            <p:cNvPr id="42" name="Arrow: Pentagon 41">
              <a:extLst>
                <a:ext uri="{FF2B5EF4-FFF2-40B4-BE49-F238E27FC236}">
                  <a16:creationId xmlns="" xmlns:a16="http://schemas.microsoft.com/office/drawing/2014/main" id="{4B0910BF-B5C0-4FF7-A1FD-F6A0F7C459A1}"/>
                </a:ext>
              </a:extLst>
            </p:cNvPr>
            <p:cNvSpPr/>
            <p:nvPr/>
          </p:nvSpPr>
          <p:spPr>
            <a:xfrm>
              <a:off x="2262300" y="2941268"/>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Formal Education</a:t>
              </a:r>
            </a:p>
          </p:txBody>
        </p:sp>
        <p:sp>
          <p:nvSpPr>
            <p:cNvPr id="44" name="Arrow: Pentagon 43">
              <a:extLst>
                <a:ext uri="{FF2B5EF4-FFF2-40B4-BE49-F238E27FC236}">
                  <a16:creationId xmlns="" xmlns:a16="http://schemas.microsoft.com/office/drawing/2014/main" id="{3DE8405E-E6AC-42AD-A356-BAB9C72E9FA9}"/>
                </a:ext>
              </a:extLst>
            </p:cNvPr>
            <p:cNvSpPr/>
            <p:nvPr/>
          </p:nvSpPr>
          <p:spPr>
            <a:xfrm>
              <a:off x="4211366" y="3898622"/>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Sports &amp; Recreation</a:t>
              </a:r>
            </a:p>
          </p:txBody>
        </p:sp>
        <p:sp>
          <p:nvSpPr>
            <p:cNvPr id="45" name="Rectangle: Rounded Corners 44">
              <a:extLst>
                <a:ext uri="{FF2B5EF4-FFF2-40B4-BE49-F238E27FC236}">
                  <a16:creationId xmlns="" xmlns:a16="http://schemas.microsoft.com/office/drawing/2014/main" id="{1F15B0F1-8D62-4545-8EA3-F28FCE1AA435}"/>
                </a:ext>
              </a:extLst>
            </p:cNvPr>
            <p:cNvSpPr/>
            <p:nvPr/>
          </p:nvSpPr>
          <p:spPr>
            <a:xfrm>
              <a:off x="8598834" y="1477190"/>
              <a:ext cx="1387494" cy="4256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Community Corrections</a:t>
              </a:r>
            </a:p>
          </p:txBody>
        </p:sp>
        <p:sp>
          <p:nvSpPr>
            <p:cNvPr id="47" name="Arrow: Pentagon 46">
              <a:extLst>
                <a:ext uri="{FF2B5EF4-FFF2-40B4-BE49-F238E27FC236}">
                  <a16:creationId xmlns="" xmlns:a16="http://schemas.microsoft.com/office/drawing/2014/main" id="{6AA38E8A-C0A8-41A1-B40C-653500A3AAC0}"/>
                </a:ext>
              </a:extLst>
            </p:cNvPr>
            <p:cNvSpPr/>
            <p:nvPr/>
          </p:nvSpPr>
          <p:spPr>
            <a:xfrm>
              <a:off x="3162328" y="4246415"/>
              <a:ext cx="293656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Consultation</a:t>
              </a:r>
            </a:p>
          </p:txBody>
        </p:sp>
        <p:sp>
          <p:nvSpPr>
            <p:cNvPr id="48" name="Arrow: Pentagon 47">
              <a:extLst>
                <a:ext uri="{FF2B5EF4-FFF2-40B4-BE49-F238E27FC236}">
                  <a16:creationId xmlns="" xmlns:a16="http://schemas.microsoft.com/office/drawing/2014/main" id="{013FF972-64E4-4E1A-B9E1-3FA1ECD143ED}"/>
                </a:ext>
              </a:extLst>
            </p:cNvPr>
            <p:cNvSpPr/>
            <p:nvPr/>
          </p:nvSpPr>
          <p:spPr>
            <a:xfrm>
              <a:off x="6269207" y="4243973"/>
              <a:ext cx="148747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Hospital Referral</a:t>
              </a:r>
            </a:p>
          </p:txBody>
        </p:sp>
        <p:sp>
          <p:nvSpPr>
            <p:cNvPr id="50" name="Arrow: Pentagon 49">
              <a:extLst>
                <a:ext uri="{FF2B5EF4-FFF2-40B4-BE49-F238E27FC236}">
                  <a16:creationId xmlns="" xmlns:a16="http://schemas.microsoft.com/office/drawing/2014/main" id="{0F10E995-9876-4937-AFA7-17AB29E6C8ED}"/>
                </a:ext>
              </a:extLst>
            </p:cNvPr>
            <p:cNvSpPr/>
            <p:nvPr/>
          </p:nvSpPr>
          <p:spPr>
            <a:xfrm>
              <a:off x="1664453" y="4583612"/>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Pharmacy</a:t>
              </a:r>
            </a:p>
          </p:txBody>
        </p:sp>
        <p:sp>
          <p:nvSpPr>
            <p:cNvPr id="51" name="Arrow: Pentagon 50">
              <a:extLst>
                <a:ext uri="{FF2B5EF4-FFF2-40B4-BE49-F238E27FC236}">
                  <a16:creationId xmlns="" xmlns:a16="http://schemas.microsoft.com/office/drawing/2014/main" id="{8FA20ABF-8141-45EF-882D-7F9D80374D5A}"/>
                </a:ext>
              </a:extLst>
            </p:cNvPr>
            <p:cNvSpPr/>
            <p:nvPr/>
          </p:nvSpPr>
          <p:spPr>
            <a:xfrm>
              <a:off x="1664452" y="4252446"/>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Screening</a:t>
              </a:r>
            </a:p>
          </p:txBody>
        </p:sp>
        <p:sp>
          <p:nvSpPr>
            <p:cNvPr id="52" name="Arrow: Pentagon 51">
              <a:extLst>
                <a:ext uri="{FF2B5EF4-FFF2-40B4-BE49-F238E27FC236}">
                  <a16:creationId xmlns="" xmlns:a16="http://schemas.microsoft.com/office/drawing/2014/main" id="{D281683E-2299-426A-8E06-755C0A1F1223}"/>
                </a:ext>
              </a:extLst>
            </p:cNvPr>
            <p:cNvSpPr/>
            <p:nvPr/>
          </p:nvSpPr>
          <p:spPr>
            <a:xfrm>
              <a:off x="74507" y="4578028"/>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Accounts</a:t>
              </a:r>
            </a:p>
          </p:txBody>
        </p:sp>
        <p:sp>
          <p:nvSpPr>
            <p:cNvPr id="53" name="Arrow: Pentagon 52">
              <a:extLst>
                <a:ext uri="{FF2B5EF4-FFF2-40B4-BE49-F238E27FC236}">
                  <a16:creationId xmlns="" xmlns:a16="http://schemas.microsoft.com/office/drawing/2014/main" id="{59002BE1-5B6D-4366-AEDE-5CB420A30EB0}"/>
                </a:ext>
              </a:extLst>
            </p:cNvPr>
            <p:cNvSpPr/>
            <p:nvPr/>
          </p:nvSpPr>
          <p:spPr>
            <a:xfrm>
              <a:off x="4831042" y="4575680"/>
              <a:ext cx="1312828"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Kitchen Duties</a:t>
              </a:r>
            </a:p>
          </p:txBody>
        </p:sp>
        <p:sp>
          <p:nvSpPr>
            <p:cNvPr id="54" name="Arrow: Pentagon 53">
              <a:extLst>
                <a:ext uri="{FF2B5EF4-FFF2-40B4-BE49-F238E27FC236}">
                  <a16:creationId xmlns="" xmlns:a16="http://schemas.microsoft.com/office/drawing/2014/main" id="{40C6F57C-05B6-4A1B-8D39-3184692D72EF}"/>
                </a:ext>
              </a:extLst>
            </p:cNvPr>
            <p:cNvSpPr/>
            <p:nvPr/>
          </p:nvSpPr>
          <p:spPr>
            <a:xfrm>
              <a:off x="6273694" y="4612862"/>
              <a:ext cx="1482986"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Waste Management</a:t>
              </a:r>
            </a:p>
          </p:txBody>
        </p:sp>
        <p:sp>
          <p:nvSpPr>
            <p:cNvPr id="55" name="Arrow: Pentagon 54">
              <a:extLst>
                <a:ext uri="{FF2B5EF4-FFF2-40B4-BE49-F238E27FC236}">
                  <a16:creationId xmlns="" xmlns:a16="http://schemas.microsoft.com/office/drawing/2014/main" id="{14B3EDA6-F2E4-4EB1-AEF7-0DCB25042DC9}"/>
                </a:ext>
              </a:extLst>
            </p:cNvPr>
            <p:cNvSpPr/>
            <p:nvPr/>
          </p:nvSpPr>
          <p:spPr>
            <a:xfrm>
              <a:off x="1659297" y="4918710"/>
              <a:ext cx="2566492"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Personal Hygiene Stock Control</a:t>
              </a:r>
            </a:p>
          </p:txBody>
        </p:sp>
        <p:sp>
          <p:nvSpPr>
            <p:cNvPr id="56" name="Arrow: Pentagon 55">
              <a:extLst>
                <a:ext uri="{FF2B5EF4-FFF2-40B4-BE49-F238E27FC236}">
                  <a16:creationId xmlns="" xmlns:a16="http://schemas.microsoft.com/office/drawing/2014/main" id="{7A9BF0B5-0040-4B12-9C23-EF4A2A0C62D5}"/>
                </a:ext>
              </a:extLst>
            </p:cNvPr>
            <p:cNvSpPr/>
            <p:nvPr/>
          </p:nvSpPr>
          <p:spPr>
            <a:xfrm>
              <a:off x="8785197" y="2967686"/>
              <a:ext cx="179228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Monitoring, Supervision &amp; Treatment</a:t>
              </a:r>
            </a:p>
          </p:txBody>
        </p:sp>
        <p:sp>
          <p:nvSpPr>
            <p:cNvPr id="57" name="Arrow: Pentagon 56">
              <a:extLst>
                <a:ext uri="{FF2B5EF4-FFF2-40B4-BE49-F238E27FC236}">
                  <a16:creationId xmlns="" xmlns:a16="http://schemas.microsoft.com/office/drawing/2014/main" id="{5C090ED3-48D8-4379-889B-1CF8E60C3E9A}"/>
                </a:ext>
              </a:extLst>
            </p:cNvPr>
            <p:cNvSpPr/>
            <p:nvPr/>
          </p:nvSpPr>
          <p:spPr>
            <a:xfrm>
              <a:off x="10220700" y="3328421"/>
              <a:ext cx="1151272"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sp>
          <p:nvSpPr>
            <p:cNvPr id="58" name="Arrow: Pentagon 57">
              <a:extLst>
                <a:ext uri="{FF2B5EF4-FFF2-40B4-BE49-F238E27FC236}">
                  <a16:creationId xmlns="" xmlns:a16="http://schemas.microsoft.com/office/drawing/2014/main" id="{3358153C-AA85-4F42-A5EA-77DCED42251B}"/>
                </a:ext>
              </a:extLst>
            </p:cNvPr>
            <p:cNvSpPr/>
            <p:nvPr/>
          </p:nvSpPr>
          <p:spPr>
            <a:xfrm>
              <a:off x="7678898" y="4155770"/>
              <a:ext cx="179228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Monitoring, Supervision &amp; Treatment</a:t>
              </a:r>
            </a:p>
          </p:txBody>
        </p:sp>
      </p:grpSp>
      <p:sp>
        <p:nvSpPr>
          <p:cNvPr id="64" name="Arrow: Pentagon 63">
            <a:extLst>
              <a:ext uri="{FF2B5EF4-FFF2-40B4-BE49-F238E27FC236}">
                <a16:creationId xmlns="" xmlns:a16="http://schemas.microsoft.com/office/drawing/2014/main" id="{DD6EE84F-BB2C-4403-AE52-A5BC90B47BCE}"/>
              </a:ext>
            </a:extLst>
          </p:cNvPr>
          <p:cNvSpPr/>
          <p:nvPr/>
        </p:nvSpPr>
        <p:spPr>
          <a:xfrm>
            <a:off x="558688" y="2617353"/>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dirty="0">
                <a:solidFill>
                  <a:sysClr val="windowText" lastClr="000000"/>
                </a:solidFill>
              </a:rPr>
              <a:t>Perimeter Fence</a:t>
            </a:r>
          </a:p>
        </p:txBody>
      </p:sp>
      <p:grpSp>
        <p:nvGrpSpPr>
          <p:cNvPr id="12" name="Group 11">
            <a:extLst>
              <a:ext uri="{FF2B5EF4-FFF2-40B4-BE49-F238E27FC236}">
                <a16:creationId xmlns="" xmlns:a16="http://schemas.microsoft.com/office/drawing/2014/main" id="{956B15BA-FE39-43D9-88F7-22A9D822D7F0}"/>
              </a:ext>
            </a:extLst>
          </p:cNvPr>
          <p:cNvGrpSpPr/>
          <p:nvPr/>
        </p:nvGrpSpPr>
        <p:grpSpPr>
          <a:xfrm>
            <a:off x="479427" y="6108823"/>
            <a:ext cx="6543195" cy="269803"/>
            <a:chOff x="177801" y="6261149"/>
            <a:chExt cx="6543195" cy="269803"/>
          </a:xfrm>
        </p:grpSpPr>
        <p:sp>
          <p:nvSpPr>
            <p:cNvPr id="8" name="Arrow: Pentagon 7">
              <a:extLst>
                <a:ext uri="{FF2B5EF4-FFF2-40B4-BE49-F238E27FC236}">
                  <a16:creationId xmlns="" xmlns:a16="http://schemas.microsoft.com/office/drawing/2014/main" id="{2D636EA4-1E4C-408D-851B-79BABCAB8BF5}"/>
                </a:ext>
              </a:extLst>
            </p:cNvPr>
            <p:cNvSpPr/>
            <p:nvPr/>
          </p:nvSpPr>
          <p:spPr>
            <a:xfrm>
              <a:off x="177801" y="6261149"/>
              <a:ext cx="1249260"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Care</a:t>
              </a:r>
            </a:p>
          </p:txBody>
        </p:sp>
        <p:sp>
          <p:nvSpPr>
            <p:cNvPr id="14" name="Arrow: Pentagon 13">
              <a:extLst>
                <a:ext uri="{FF2B5EF4-FFF2-40B4-BE49-F238E27FC236}">
                  <a16:creationId xmlns="" xmlns:a16="http://schemas.microsoft.com/office/drawing/2014/main" id="{30AD2CD7-DA88-404D-8BDC-FAF89BDF8E3A}"/>
                </a:ext>
              </a:extLst>
            </p:cNvPr>
            <p:cNvSpPr/>
            <p:nvPr/>
          </p:nvSpPr>
          <p:spPr>
            <a:xfrm>
              <a:off x="1501285" y="6261149"/>
              <a:ext cx="1249260"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Incarceration</a:t>
              </a:r>
            </a:p>
          </p:txBody>
        </p:sp>
        <p:sp>
          <p:nvSpPr>
            <p:cNvPr id="16" name="Arrow: Pentagon 15">
              <a:extLst>
                <a:ext uri="{FF2B5EF4-FFF2-40B4-BE49-F238E27FC236}">
                  <a16:creationId xmlns="" xmlns:a16="http://schemas.microsoft.com/office/drawing/2014/main" id="{308BEDCD-6E19-4E31-9949-F9FB485D6883}"/>
                </a:ext>
              </a:extLst>
            </p:cNvPr>
            <p:cNvSpPr/>
            <p:nvPr/>
          </p:nvSpPr>
          <p:spPr>
            <a:xfrm>
              <a:off x="4148253" y="6261149"/>
              <a:ext cx="1249260"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Rehabilitation</a:t>
              </a:r>
            </a:p>
          </p:txBody>
        </p:sp>
        <p:sp>
          <p:nvSpPr>
            <p:cNvPr id="28" name="Arrow: Pentagon 27">
              <a:extLst>
                <a:ext uri="{FF2B5EF4-FFF2-40B4-BE49-F238E27FC236}">
                  <a16:creationId xmlns="" xmlns:a16="http://schemas.microsoft.com/office/drawing/2014/main" id="{18D00C87-83CF-4999-94C4-9A52C7C03078}"/>
                </a:ext>
              </a:extLst>
            </p:cNvPr>
            <p:cNvSpPr/>
            <p:nvPr/>
          </p:nvSpPr>
          <p:spPr>
            <a:xfrm>
              <a:off x="2824769" y="6261149"/>
              <a:ext cx="1249260"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r>
                <a:rPr lang="en-GB" sz="1000">
                  <a:solidFill>
                    <a:sysClr val="windowText" lastClr="000000"/>
                  </a:solidFill>
                </a:rPr>
                <a:t>Security</a:t>
              </a:r>
            </a:p>
          </p:txBody>
        </p:sp>
        <p:sp>
          <p:nvSpPr>
            <p:cNvPr id="59" name="Arrow: Pentagon 58">
              <a:extLst>
                <a:ext uri="{FF2B5EF4-FFF2-40B4-BE49-F238E27FC236}">
                  <a16:creationId xmlns="" xmlns:a16="http://schemas.microsoft.com/office/drawing/2014/main" id="{A56FFF85-9019-400F-AD67-96E0C0B83D29}"/>
                </a:ext>
              </a:extLst>
            </p:cNvPr>
            <p:cNvSpPr/>
            <p:nvPr/>
          </p:nvSpPr>
          <p:spPr>
            <a:xfrm>
              <a:off x="5471736" y="6261149"/>
              <a:ext cx="124926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Reintegration</a:t>
              </a:r>
            </a:p>
          </p:txBody>
        </p:sp>
      </p:grpSp>
      <p:sp>
        <p:nvSpPr>
          <p:cNvPr id="11" name="Rectangle 10">
            <a:extLst>
              <a:ext uri="{FF2B5EF4-FFF2-40B4-BE49-F238E27FC236}">
                <a16:creationId xmlns="" xmlns:a16="http://schemas.microsoft.com/office/drawing/2014/main" id="{01E57E20-7953-481D-A324-FC8ACEC0F506}"/>
              </a:ext>
            </a:extLst>
          </p:cNvPr>
          <p:cNvSpPr/>
          <p:nvPr/>
        </p:nvSpPr>
        <p:spPr>
          <a:xfrm>
            <a:off x="2403802" y="5104827"/>
            <a:ext cx="4615996" cy="833254"/>
          </a:xfrm>
          <a:prstGeom prst="rect">
            <a:avLst/>
          </a:prstGeom>
          <a:noFill/>
          <a:ln w="190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sp>
        <p:nvSpPr>
          <p:cNvPr id="60" name="Rectangle 59">
            <a:extLst>
              <a:ext uri="{FF2B5EF4-FFF2-40B4-BE49-F238E27FC236}">
                <a16:creationId xmlns="" xmlns:a16="http://schemas.microsoft.com/office/drawing/2014/main" id="{ECD19F95-C1E7-40D7-ADDF-AE85D09B8E1E}"/>
              </a:ext>
            </a:extLst>
          </p:cNvPr>
          <p:cNvSpPr/>
          <p:nvPr/>
        </p:nvSpPr>
        <p:spPr>
          <a:xfrm>
            <a:off x="6445496" y="3219534"/>
            <a:ext cx="1776777" cy="767808"/>
          </a:xfrm>
          <a:prstGeom prst="rect">
            <a:avLst/>
          </a:prstGeom>
          <a:noFill/>
          <a:ln w="190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sp>
        <p:nvSpPr>
          <p:cNvPr id="63" name="Rectangle 62">
            <a:extLst>
              <a:ext uri="{FF2B5EF4-FFF2-40B4-BE49-F238E27FC236}">
                <a16:creationId xmlns="" xmlns:a16="http://schemas.microsoft.com/office/drawing/2014/main" id="{D28AA892-19D2-4B33-8BA1-395005E9D308}"/>
              </a:ext>
            </a:extLst>
          </p:cNvPr>
          <p:cNvSpPr/>
          <p:nvPr/>
        </p:nvSpPr>
        <p:spPr>
          <a:xfrm>
            <a:off x="353163" y="1897522"/>
            <a:ext cx="2097660" cy="1043746"/>
          </a:xfrm>
          <a:prstGeom prst="rect">
            <a:avLst/>
          </a:prstGeom>
          <a:noFill/>
          <a:ln w="190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sp>
        <p:nvSpPr>
          <p:cNvPr id="65" name="Rectangle: Rounded Corners 64">
            <a:extLst>
              <a:ext uri="{FF2B5EF4-FFF2-40B4-BE49-F238E27FC236}">
                <a16:creationId xmlns="" xmlns:a16="http://schemas.microsoft.com/office/drawing/2014/main" id="{B35B60B4-CB5E-4E38-98C7-45853EE91F0E}"/>
              </a:ext>
            </a:extLst>
          </p:cNvPr>
          <p:cNvSpPr/>
          <p:nvPr/>
        </p:nvSpPr>
        <p:spPr>
          <a:xfrm>
            <a:off x="2638290" y="1142999"/>
            <a:ext cx="8995024" cy="2008257"/>
          </a:xfrm>
          <a:prstGeom prst="roundRect">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panose="020B0604020202020204" pitchFamily="34" charset="0"/>
              <a:buChar char="•"/>
            </a:pPr>
            <a:r>
              <a:rPr lang="en-GB" sz="1400">
                <a:solidFill>
                  <a:prstClr val="black"/>
                </a:solidFill>
              </a:rPr>
              <a:t>Lack of capacity to man Watchtowers and Perimeter Fencing</a:t>
            </a:r>
          </a:p>
          <a:p>
            <a:pPr marL="285750" indent="-285750" defTabSz="457200">
              <a:buFont typeface="Arial" panose="020B0604020202020204" pitchFamily="34" charset="0"/>
              <a:buChar char="•"/>
            </a:pPr>
            <a:r>
              <a:rPr lang="en-GB" sz="1400">
                <a:solidFill>
                  <a:prstClr val="black"/>
                </a:solidFill>
              </a:rPr>
              <a:t>Movement control is not conducted according to procedure (i.e. internal buddy system lacking and inmates may move unescorted internally)</a:t>
            </a:r>
          </a:p>
          <a:p>
            <a:pPr marL="285750" indent="-285750" defTabSz="457200">
              <a:buFont typeface="Arial" panose="020B0604020202020204" pitchFamily="34" charset="0"/>
              <a:buChar char="•"/>
            </a:pPr>
            <a:r>
              <a:rPr lang="en-GB" sz="1400">
                <a:solidFill>
                  <a:prstClr val="black"/>
                </a:solidFill>
              </a:rPr>
              <a:t>Non-standardised shift systems making human resource planning difficult</a:t>
            </a:r>
          </a:p>
          <a:p>
            <a:pPr marL="285750" indent="-285750" defTabSz="457200">
              <a:buFont typeface="Arial" panose="020B0604020202020204" pitchFamily="34" charset="0"/>
              <a:buChar char="•"/>
            </a:pPr>
            <a:r>
              <a:rPr lang="en-GB" sz="1400">
                <a:solidFill>
                  <a:prstClr val="black"/>
                </a:solidFill>
              </a:rPr>
              <a:t>External Security is highly variable and pulls resources from internal security</a:t>
            </a:r>
          </a:p>
          <a:p>
            <a:pPr marL="285750" indent="-285750" defTabSz="457200">
              <a:buFont typeface="Arial" panose="020B0604020202020204" pitchFamily="34" charset="0"/>
              <a:buChar char="•"/>
            </a:pPr>
            <a:r>
              <a:rPr lang="en-GB" sz="1400">
                <a:solidFill>
                  <a:prstClr val="black"/>
                </a:solidFill>
              </a:rPr>
              <a:t>Security staff perform Incarceration and Rehabilitation processes as well thus stretching the available staff</a:t>
            </a:r>
          </a:p>
          <a:p>
            <a:pPr marL="285750" indent="-285750" defTabSz="457200">
              <a:buFont typeface="Arial" panose="020B0604020202020204" pitchFamily="34" charset="0"/>
              <a:buChar char="•"/>
            </a:pPr>
            <a:r>
              <a:rPr lang="en-GB" sz="1400">
                <a:solidFill>
                  <a:prstClr val="black"/>
                </a:solidFill>
              </a:rPr>
              <a:t>Lack of security equipment to ensure Safety</a:t>
            </a:r>
          </a:p>
          <a:p>
            <a:pPr marL="285750" indent="-285750" defTabSz="457200">
              <a:buFont typeface="Arial" panose="020B0604020202020204" pitchFamily="34" charset="0"/>
              <a:buChar char="•"/>
            </a:pPr>
            <a:r>
              <a:rPr lang="en-GB" sz="1400">
                <a:solidFill>
                  <a:prstClr val="black"/>
                </a:solidFill>
              </a:rPr>
              <a:t>Searching internally and externally is not always actioned and conducted in a consistent manner</a:t>
            </a:r>
          </a:p>
          <a:p>
            <a:pPr marL="285750" indent="-285750" defTabSz="457200">
              <a:buFont typeface="Arial" panose="020B0604020202020204" pitchFamily="34" charset="0"/>
              <a:buChar char="•"/>
            </a:pPr>
            <a:r>
              <a:rPr lang="en-GB" sz="1400">
                <a:solidFill>
                  <a:prstClr val="black"/>
                </a:solidFill>
              </a:rPr>
              <a:t>Technology may have been procured but not deployed (i.e. personal scanners)</a:t>
            </a:r>
          </a:p>
        </p:txBody>
      </p:sp>
      <p:sp>
        <p:nvSpPr>
          <p:cNvPr id="61" name="TextBox 60">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Tree>
    <p:extLst>
      <p:ext uri="{BB962C8B-B14F-4D97-AF65-F5344CB8AC3E}">
        <p14:creationId xmlns:p14="http://schemas.microsoft.com/office/powerpoint/2010/main" val="444418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4376361-EF4C-4C8E-A820-DCC1F8FA85C2}"/>
              </a:ext>
            </a:extLst>
          </p:cNvPr>
          <p:cNvSpPr>
            <a:spLocks noGrp="1"/>
          </p:cNvSpPr>
          <p:nvPr>
            <p:ph type="title" idx="4294967295"/>
          </p:nvPr>
        </p:nvSpPr>
        <p:spPr>
          <a:xfrm>
            <a:off x="0" y="44450"/>
            <a:ext cx="12192000" cy="1014413"/>
          </a:xfrm>
        </p:spPr>
        <p:txBody>
          <a:bodyPr anchor="t">
            <a:normAutofit/>
          </a:bodyPr>
          <a:lstStyle/>
          <a:p>
            <a:r>
              <a:rPr lang="en-GB" sz="2400" b="1" dirty="0">
                <a:latin typeface="Georgia" panose="02040502050405020303" pitchFamily="18" charset="0"/>
              </a:rPr>
              <a:t>Process gaps in Social Reintegration are linked to vehicles, volume, lack of ICT systems and community instability</a:t>
            </a:r>
          </a:p>
        </p:txBody>
      </p:sp>
      <p:grpSp>
        <p:nvGrpSpPr>
          <p:cNvPr id="12" name="Group 11">
            <a:extLst>
              <a:ext uri="{FF2B5EF4-FFF2-40B4-BE49-F238E27FC236}">
                <a16:creationId xmlns="" xmlns:a16="http://schemas.microsoft.com/office/drawing/2014/main" id="{956B15BA-FE39-43D9-88F7-22A9D822D7F0}"/>
              </a:ext>
            </a:extLst>
          </p:cNvPr>
          <p:cNvGrpSpPr/>
          <p:nvPr/>
        </p:nvGrpSpPr>
        <p:grpSpPr>
          <a:xfrm>
            <a:off x="479427" y="6108823"/>
            <a:ext cx="6543195" cy="269803"/>
            <a:chOff x="177801" y="6261149"/>
            <a:chExt cx="6543195" cy="269803"/>
          </a:xfrm>
        </p:grpSpPr>
        <p:sp>
          <p:nvSpPr>
            <p:cNvPr id="8" name="Arrow: Pentagon 7">
              <a:extLst>
                <a:ext uri="{FF2B5EF4-FFF2-40B4-BE49-F238E27FC236}">
                  <a16:creationId xmlns="" xmlns:a16="http://schemas.microsoft.com/office/drawing/2014/main" id="{2D636EA4-1E4C-408D-851B-79BABCAB8BF5}"/>
                </a:ext>
              </a:extLst>
            </p:cNvPr>
            <p:cNvSpPr/>
            <p:nvPr/>
          </p:nvSpPr>
          <p:spPr>
            <a:xfrm>
              <a:off x="177801" y="6261149"/>
              <a:ext cx="1249260"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Care</a:t>
              </a:r>
            </a:p>
          </p:txBody>
        </p:sp>
        <p:sp>
          <p:nvSpPr>
            <p:cNvPr id="14" name="Arrow: Pentagon 13">
              <a:extLst>
                <a:ext uri="{FF2B5EF4-FFF2-40B4-BE49-F238E27FC236}">
                  <a16:creationId xmlns="" xmlns:a16="http://schemas.microsoft.com/office/drawing/2014/main" id="{30AD2CD7-DA88-404D-8BDC-FAF89BDF8E3A}"/>
                </a:ext>
              </a:extLst>
            </p:cNvPr>
            <p:cNvSpPr/>
            <p:nvPr/>
          </p:nvSpPr>
          <p:spPr>
            <a:xfrm>
              <a:off x="1501285" y="6261149"/>
              <a:ext cx="1249260"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Incarceration</a:t>
              </a:r>
            </a:p>
          </p:txBody>
        </p:sp>
        <p:sp>
          <p:nvSpPr>
            <p:cNvPr id="16" name="Arrow: Pentagon 15">
              <a:extLst>
                <a:ext uri="{FF2B5EF4-FFF2-40B4-BE49-F238E27FC236}">
                  <a16:creationId xmlns="" xmlns:a16="http://schemas.microsoft.com/office/drawing/2014/main" id="{308BEDCD-6E19-4E31-9949-F9FB485D6883}"/>
                </a:ext>
              </a:extLst>
            </p:cNvPr>
            <p:cNvSpPr/>
            <p:nvPr/>
          </p:nvSpPr>
          <p:spPr>
            <a:xfrm>
              <a:off x="4148253" y="6261149"/>
              <a:ext cx="1249260"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Rehabilitation</a:t>
              </a:r>
            </a:p>
          </p:txBody>
        </p:sp>
        <p:sp>
          <p:nvSpPr>
            <p:cNvPr id="28" name="Arrow: Pentagon 27">
              <a:extLst>
                <a:ext uri="{FF2B5EF4-FFF2-40B4-BE49-F238E27FC236}">
                  <a16:creationId xmlns="" xmlns:a16="http://schemas.microsoft.com/office/drawing/2014/main" id="{18D00C87-83CF-4999-94C4-9A52C7C03078}"/>
                </a:ext>
              </a:extLst>
            </p:cNvPr>
            <p:cNvSpPr/>
            <p:nvPr/>
          </p:nvSpPr>
          <p:spPr>
            <a:xfrm>
              <a:off x="2824769" y="6261149"/>
              <a:ext cx="1249260"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defTabSz="457200"/>
              <a:r>
                <a:rPr lang="en-GB" sz="1000">
                  <a:solidFill>
                    <a:sysClr val="windowText" lastClr="000000"/>
                  </a:solidFill>
                </a:rPr>
                <a:t>Security</a:t>
              </a:r>
            </a:p>
          </p:txBody>
        </p:sp>
        <p:sp>
          <p:nvSpPr>
            <p:cNvPr id="59" name="Arrow: Pentagon 58">
              <a:extLst>
                <a:ext uri="{FF2B5EF4-FFF2-40B4-BE49-F238E27FC236}">
                  <a16:creationId xmlns="" xmlns:a16="http://schemas.microsoft.com/office/drawing/2014/main" id="{A56FFF85-9019-400F-AD67-96E0C0B83D29}"/>
                </a:ext>
              </a:extLst>
            </p:cNvPr>
            <p:cNvSpPr/>
            <p:nvPr/>
          </p:nvSpPr>
          <p:spPr>
            <a:xfrm>
              <a:off x="5471736" y="6261149"/>
              <a:ext cx="124926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Reintegration</a:t>
              </a:r>
            </a:p>
          </p:txBody>
        </p:sp>
      </p:grpSp>
      <p:sp>
        <p:nvSpPr>
          <p:cNvPr id="62" name="Arrow: Pentagon 61">
            <a:extLst>
              <a:ext uri="{FF2B5EF4-FFF2-40B4-BE49-F238E27FC236}">
                <a16:creationId xmlns="" xmlns:a16="http://schemas.microsoft.com/office/drawing/2014/main" id="{7780721D-4907-4DF0-BD13-FA69B67FE641}"/>
              </a:ext>
            </a:extLst>
          </p:cNvPr>
          <p:cNvSpPr/>
          <p:nvPr/>
        </p:nvSpPr>
        <p:spPr>
          <a:xfrm>
            <a:off x="558688" y="2617353"/>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Perimeter Fence</a:t>
            </a:r>
          </a:p>
        </p:txBody>
      </p:sp>
      <p:sp>
        <p:nvSpPr>
          <p:cNvPr id="63" name="Rectangle: Rounded Corners 62">
            <a:extLst>
              <a:ext uri="{FF2B5EF4-FFF2-40B4-BE49-F238E27FC236}">
                <a16:creationId xmlns="" xmlns:a16="http://schemas.microsoft.com/office/drawing/2014/main" id="{89381D99-421B-43AC-BF90-EC5F9D8B6CE7}"/>
              </a:ext>
            </a:extLst>
          </p:cNvPr>
          <p:cNvSpPr/>
          <p:nvPr/>
        </p:nvSpPr>
        <p:spPr>
          <a:xfrm>
            <a:off x="2372278" y="1534214"/>
            <a:ext cx="7843640" cy="1101094"/>
          </a:xfrm>
          <a:prstGeom prst="roundRect">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buFont typeface="Arial" panose="020B0604020202020204" pitchFamily="34" charset="0"/>
              <a:buChar char="•"/>
            </a:pPr>
            <a:r>
              <a:rPr lang="en-GB" sz="1400">
                <a:solidFill>
                  <a:prstClr val="black"/>
                </a:solidFill>
              </a:rPr>
              <a:t>Resources are insufficient to carry out specified care processes</a:t>
            </a:r>
          </a:p>
          <a:p>
            <a:pPr marL="285750" indent="-285750" defTabSz="457200">
              <a:buFont typeface="Arial" panose="020B0604020202020204" pitchFamily="34" charset="0"/>
              <a:buChar char="•"/>
            </a:pPr>
            <a:r>
              <a:rPr lang="en-GB" sz="1400">
                <a:solidFill>
                  <a:prstClr val="black"/>
                </a:solidFill>
              </a:rPr>
              <a:t>Difficulty in maintaining professional service providers as DCS tariffs are non-competitive</a:t>
            </a:r>
          </a:p>
          <a:p>
            <a:pPr marL="285750" indent="-285750" defTabSz="457200">
              <a:buFont typeface="Arial" panose="020B0604020202020204" pitchFamily="34" charset="0"/>
              <a:buChar char="•"/>
            </a:pPr>
            <a:r>
              <a:rPr lang="en-GB" sz="1400">
                <a:solidFill>
                  <a:prstClr val="black"/>
                </a:solidFill>
              </a:rPr>
              <a:t>Maintenance of health care facilities is lacking</a:t>
            </a:r>
          </a:p>
          <a:p>
            <a:pPr marL="285750" indent="-285750" defTabSz="457200">
              <a:buFont typeface="Arial" panose="020B0604020202020204" pitchFamily="34" charset="0"/>
              <a:buChar char="•"/>
            </a:pPr>
            <a:r>
              <a:rPr lang="en-GB" sz="1400">
                <a:solidFill>
                  <a:prstClr val="black"/>
                </a:solidFill>
              </a:rPr>
              <a:t>A lack of trust in ICT systems’ reliability results in manual process duplication</a:t>
            </a:r>
          </a:p>
        </p:txBody>
      </p:sp>
      <p:grpSp>
        <p:nvGrpSpPr>
          <p:cNvPr id="7" name="Group 6">
            <a:extLst>
              <a:ext uri="{FF2B5EF4-FFF2-40B4-BE49-F238E27FC236}">
                <a16:creationId xmlns="" xmlns:a16="http://schemas.microsoft.com/office/drawing/2014/main" id="{698F1413-8AF0-4834-83AB-D1433CE2CA90}"/>
              </a:ext>
            </a:extLst>
          </p:cNvPr>
          <p:cNvGrpSpPr/>
          <p:nvPr/>
        </p:nvGrpSpPr>
        <p:grpSpPr>
          <a:xfrm>
            <a:off x="376133" y="1189852"/>
            <a:ext cx="11336441" cy="4796420"/>
            <a:chOff x="74507" y="1189852"/>
            <a:chExt cx="11336441" cy="4796420"/>
          </a:xfrm>
        </p:grpSpPr>
        <p:sp>
          <p:nvSpPr>
            <p:cNvPr id="3" name="Rectangle 2">
              <a:extLst>
                <a:ext uri="{FF2B5EF4-FFF2-40B4-BE49-F238E27FC236}">
                  <a16:creationId xmlns="" xmlns:a16="http://schemas.microsoft.com/office/drawing/2014/main" id="{0DCE9512-B4EE-4784-A76B-DE148FA8C1D2}"/>
                </a:ext>
              </a:extLst>
            </p:cNvPr>
            <p:cNvSpPr/>
            <p:nvPr/>
          </p:nvSpPr>
          <p:spPr>
            <a:xfrm>
              <a:off x="177800" y="1396149"/>
              <a:ext cx="11233148" cy="4590123"/>
            </a:xfrm>
            <a:prstGeom prst="rect">
              <a:avLst/>
            </a:prstGeom>
            <a:ln w="28575">
              <a:solidFill>
                <a:schemeClr val="tx1"/>
              </a:solidFill>
            </a:ln>
          </p:spPr>
          <p:style>
            <a:lnRef idx="2">
              <a:schemeClr val="dk1"/>
            </a:lnRef>
            <a:fillRef idx="1">
              <a:schemeClr val="lt1"/>
            </a:fillRef>
            <a:effectRef idx="0">
              <a:schemeClr val="dk1"/>
            </a:effectRef>
            <a:fontRef idx="minor">
              <a:schemeClr val="dk1"/>
            </a:fontRef>
          </p:style>
          <p:txBody>
            <a:bodyPr rtlCol="0" anchor="ctr"/>
            <a:lstStyle/>
            <a:p>
              <a:pPr algn="ctr" defTabSz="457200"/>
              <a:endParaRPr lang="en-GB">
                <a:solidFill>
                  <a:prstClr val="black"/>
                </a:solidFill>
              </a:endParaRPr>
            </a:p>
          </p:txBody>
        </p:sp>
        <p:sp>
          <p:nvSpPr>
            <p:cNvPr id="5" name="Rectangle 4">
              <a:extLst>
                <a:ext uri="{FF2B5EF4-FFF2-40B4-BE49-F238E27FC236}">
                  <a16:creationId xmlns="" xmlns:a16="http://schemas.microsoft.com/office/drawing/2014/main" id="{29CDC84A-F608-47FA-8722-C3893BCD7008}"/>
                </a:ext>
              </a:extLst>
            </p:cNvPr>
            <p:cNvSpPr/>
            <p:nvPr/>
          </p:nvSpPr>
          <p:spPr>
            <a:xfrm>
              <a:off x="2192378" y="1651286"/>
              <a:ext cx="4368082" cy="4238605"/>
            </a:xfrm>
            <a:prstGeom prst="rect">
              <a:avLst/>
            </a:prstGeom>
            <a:ln w="285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6" name="Rectangle: Rounded Corners 5">
              <a:extLst>
                <a:ext uri="{FF2B5EF4-FFF2-40B4-BE49-F238E27FC236}">
                  <a16:creationId xmlns="" xmlns:a16="http://schemas.microsoft.com/office/drawing/2014/main" id="{0BA6AF44-0FB8-4EEA-917E-F07987558510}"/>
                </a:ext>
              </a:extLst>
            </p:cNvPr>
            <p:cNvSpPr/>
            <p:nvPr/>
          </p:nvSpPr>
          <p:spPr>
            <a:xfrm>
              <a:off x="311864" y="1189852"/>
              <a:ext cx="1387494" cy="425637"/>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Management Area</a:t>
              </a:r>
            </a:p>
          </p:txBody>
        </p:sp>
        <p:sp>
          <p:nvSpPr>
            <p:cNvPr id="9" name="Rectangle: Rounded Corners 8">
              <a:extLst>
                <a:ext uri="{FF2B5EF4-FFF2-40B4-BE49-F238E27FC236}">
                  <a16:creationId xmlns="" xmlns:a16="http://schemas.microsoft.com/office/drawing/2014/main" id="{BFE4AE92-7369-4B59-9E07-1227C5BFFBCA}"/>
                </a:ext>
              </a:extLst>
            </p:cNvPr>
            <p:cNvSpPr/>
            <p:nvPr/>
          </p:nvSpPr>
          <p:spPr>
            <a:xfrm>
              <a:off x="2402435" y="1477190"/>
              <a:ext cx="1387494" cy="42563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Correctional Centre</a:t>
              </a:r>
            </a:p>
          </p:txBody>
        </p:sp>
        <p:sp>
          <p:nvSpPr>
            <p:cNvPr id="15" name="Arrow: Pentagon 14">
              <a:extLst>
                <a:ext uri="{FF2B5EF4-FFF2-40B4-BE49-F238E27FC236}">
                  <a16:creationId xmlns="" xmlns:a16="http://schemas.microsoft.com/office/drawing/2014/main" id="{6672B3EE-AB6A-4A9C-8D16-429715BE8732}"/>
                </a:ext>
              </a:extLst>
            </p:cNvPr>
            <p:cNvSpPr/>
            <p:nvPr/>
          </p:nvSpPr>
          <p:spPr>
            <a:xfrm>
              <a:off x="6269207" y="3618076"/>
              <a:ext cx="1487473" cy="274372"/>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External Escorting</a:t>
              </a:r>
            </a:p>
          </p:txBody>
        </p:sp>
        <p:sp>
          <p:nvSpPr>
            <p:cNvPr id="18" name="Arrow: Pentagon 17">
              <a:extLst>
                <a:ext uri="{FF2B5EF4-FFF2-40B4-BE49-F238E27FC236}">
                  <a16:creationId xmlns="" xmlns:a16="http://schemas.microsoft.com/office/drawing/2014/main" id="{9CE93914-84BD-4F72-874C-5D21518237B4}"/>
                </a:ext>
              </a:extLst>
            </p:cNvPr>
            <p:cNvSpPr/>
            <p:nvPr/>
          </p:nvSpPr>
          <p:spPr>
            <a:xfrm>
              <a:off x="5845924" y="1984739"/>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sp>
          <p:nvSpPr>
            <p:cNvPr id="20" name="Arrow: Pentagon 19">
              <a:extLst>
                <a:ext uri="{FF2B5EF4-FFF2-40B4-BE49-F238E27FC236}">
                  <a16:creationId xmlns="" xmlns:a16="http://schemas.microsoft.com/office/drawing/2014/main" id="{22A7F40D-EFFD-4EC3-99C8-5D31C4A54CB9}"/>
                </a:ext>
              </a:extLst>
            </p:cNvPr>
            <p:cNvSpPr/>
            <p:nvPr/>
          </p:nvSpPr>
          <p:spPr>
            <a:xfrm>
              <a:off x="3162328" y="1969340"/>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Assessment &amp; Sentence Planning</a:t>
              </a:r>
            </a:p>
          </p:txBody>
        </p:sp>
        <p:sp>
          <p:nvSpPr>
            <p:cNvPr id="22" name="Arrow: Pentagon 21">
              <a:extLst>
                <a:ext uri="{FF2B5EF4-FFF2-40B4-BE49-F238E27FC236}">
                  <a16:creationId xmlns="" xmlns:a16="http://schemas.microsoft.com/office/drawing/2014/main" id="{D97A2FD8-11C2-4646-B1CE-EDA1BB4A0179}"/>
                </a:ext>
              </a:extLst>
            </p:cNvPr>
            <p:cNvSpPr/>
            <p:nvPr/>
          </p:nvSpPr>
          <p:spPr>
            <a:xfrm>
              <a:off x="1664453" y="1969341"/>
              <a:ext cx="1314416"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23" name="Arrow: Pentagon 22">
              <a:extLst>
                <a:ext uri="{FF2B5EF4-FFF2-40B4-BE49-F238E27FC236}">
                  <a16:creationId xmlns="" xmlns:a16="http://schemas.microsoft.com/office/drawing/2014/main" id="{B3666F85-F36B-42CE-A35D-2E78C810CAF2}"/>
                </a:ext>
              </a:extLst>
            </p:cNvPr>
            <p:cNvSpPr/>
            <p:nvPr/>
          </p:nvSpPr>
          <p:spPr>
            <a:xfrm>
              <a:off x="4224676" y="294973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Correctional Programmes</a:t>
              </a:r>
            </a:p>
          </p:txBody>
        </p:sp>
        <p:sp>
          <p:nvSpPr>
            <p:cNvPr id="24" name="Arrow: Pentagon 23">
              <a:extLst>
                <a:ext uri="{FF2B5EF4-FFF2-40B4-BE49-F238E27FC236}">
                  <a16:creationId xmlns="" xmlns:a16="http://schemas.microsoft.com/office/drawing/2014/main" id="{BD824968-6AEE-4484-873C-DE015449B1D4}"/>
                </a:ext>
              </a:extLst>
            </p:cNvPr>
            <p:cNvSpPr/>
            <p:nvPr/>
          </p:nvSpPr>
          <p:spPr>
            <a:xfrm>
              <a:off x="2262300" y="3267004"/>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Psychological Services</a:t>
              </a:r>
            </a:p>
          </p:txBody>
        </p:sp>
        <p:sp>
          <p:nvSpPr>
            <p:cNvPr id="25" name="Arrow: Pentagon 24">
              <a:extLst>
                <a:ext uri="{FF2B5EF4-FFF2-40B4-BE49-F238E27FC236}">
                  <a16:creationId xmlns="" xmlns:a16="http://schemas.microsoft.com/office/drawing/2014/main" id="{D644E281-7E6B-41AD-9D2F-DACA4D298EDA}"/>
                </a:ext>
              </a:extLst>
            </p:cNvPr>
            <p:cNvSpPr/>
            <p:nvPr/>
          </p:nvSpPr>
          <p:spPr>
            <a:xfrm>
              <a:off x="2271417" y="3585661"/>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Social Work</a:t>
              </a:r>
            </a:p>
          </p:txBody>
        </p:sp>
        <p:sp>
          <p:nvSpPr>
            <p:cNvPr id="26" name="Arrow: Pentagon 25">
              <a:extLst>
                <a:ext uri="{FF2B5EF4-FFF2-40B4-BE49-F238E27FC236}">
                  <a16:creationId xmlns="" xmlns:a16="http://schemas.microsoft.com/office/drawing/2014/main" id="{3B9C0CE5-6172-4D0E-BDF0-0BD050576FDD}"/>
                </a:ext>
              </a:extLst>
            </p:cNvPr>
            <p:cNvSpPr/>
            <p:nvPr/>
          </p:nvSpPr>
          <p:spPr>
            <a:xfrm>
              <a:off x="4224675" y="3585660"/>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Spiritual Care</a:t>
              </a:r>
            </a:p>
          </p:txBody>
        </p:sp>
        <p:sp>
          <p:nvSpPr>
            <p:cNvPr id="27" name="Arrow: Pentagon 26">
              <a:extLst>
                <a:ext uri="{FF2B5EF4-FFF2-40B4-BE49-F238E27FC236}">
                  <a16:creationId xmlns="" xmlns:a16="http://schemas.microsoft.com/office/drawing/2014/main" id="{73ED30BB-C54F-4E13-9CF5-1CE19110CC54}"/>
                </a:ext>
              </a:extLst>
            </p:cNvPr>
            <p:cNvSpPr/>
            <p:nvPr/>
          </p:nvSpPr>
          <p:spPr>
            <a:xfrm>
              <a:off x="6269208" y="3273806"/>
              <a:ext cx="1487472" cy="28302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Labour</a:t>
              </a:r>
            </a:p>
          </p:txBody>
        </p:sp>
        <p:sp>
          <p:nvSpPr>
            <p:cNvPr id="29" name="Arrow: Pentagon 28">
              <a:extLst>
                <a:ext uri="{FF2B5EF4-FFF2-40B4-BE49-F238E27FC236}">
                  <a16:creationId xmlns="" xmlns:a16="http://schemas.microsoft.com/office/drawing/2014/main" id="{8775FB1D-08CB-41E0-AFED-ACB1EFAB504D}"/>
                </a:ext>
              </a:extLst>
            </p:cNvPr>
            <p:cNvSpPr/>
            <p:nvPr/>
          </p:nvSpPr>
          <p:spPr>
            <a:xfrm>
              <a:off x="2271417" y="5237303"/>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Internal  Escorting</a:t>
              </a:r>
            </a:p>
          </p:txBody>
        </p:sp>
        <p:sp>
          <p:nvSpPr>
            <p:cNvPr id="30" name="Arrow: Pentagon 29">
              <a:extLst>
                <a:ext uri="{FF2B5EF4-FFF2-40B4-BE49-F238E27FC236}">
                  <a16:creationId xmlns="" xmlns:a16="http://schemas.microsoft.com/office/drawing/2014/main" id="{71ECFC97-8CF7-4E04-8439-62E8BE1200C5}"/>
                </a:ext>
              </a:extLst>
            </p:cNvPr>
            <p:cNvSpPr/>
            <p:nvPr/>
          </p:nvSpPr>
          <p:spPr>
            <a:xfrm>
              <a:off x="2271417" y="5564100"/>
              <a:ext cx="4300941"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Movement Control</a:t>
              </a:r>
            </a:p>
          </p:txBody>
        </p:sp>
        <p:sp>
          <p:nvSpPr>
            <p:cNvPr id="32" name="Arrow: Pentagon 31">
              <a:extLst>
                <a:ext uri="{FF2B5EF4-FFF2-40B4-BE49-F238E27FC236}">
                  <a16:creationId xmlns="" xmlns:a16="http://schemas.microsoft.com/office/drawing/2014/main" id="{80A58B20-1D94-48F7-A610-4418FDFAA0E7}"/>
                </a:ext>
              </a:extLst>
            </p:cNvPr>
            <p:cNvSpPr/>
            <p:nvPr/>
          </p:nvSpPr>
          <p:spPr>
            <a:xfrm>
              <a:off x="3162328" y="2296137"/>
              <a:ext cx="2475428"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Case Review</a:t>
              </a:r>
            </a:p>
          </p:txBody>
        </p:sp>
        <p:sp>
          <p:nvSpPr>
            <p:cNvPr id="34" name="Rectangle 33">
              <a:extLst>
                <a:ext uri="{FF2B5EF4-FFF2-40B4-BE49-F238E27FC236}">
                  <a16:creationId xmlns="" xmlns:a16="http://schemas.microsoft.com/office/drawing/2014/main" id="{CDAEE9FC-84ED-4346-AD4A-6D7E1B42A63D}"/>
                </a:ext>
              </a:extLst>
            </p:cNvPr>
            <p:cNvSpPr/>
            <p:nvPr/>
          </p:nvSpPr>
          <p:spPr>
            <a:xfrm>
              <a:off x="8443923" y="1666024"/>
              <a:ext cx="2841688" cy="2189439"/>
            </a:xfrm>
            <a:prstGeom prst="rect">
              <a:avLst/>
            </a:prstGeom>
            <a:ln w="28575">
              <a:solidFill>
                <a:schemeClr val="accent1"/>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3" name="Rectangle 32">
              <a:extLst>
                <a:ext uri="{FF2B5EF4-FFF2-40B4-BE49-F238E27FC236}">
                  <a16:creationId xmlns="" xmlns:a16="http://schemas.microsoft.com/office/drawing/2014/main" id="{A610ED03-19B6-4FF9-8EEF-AA1A6B166B2D}"/>
                </a:ext>
              </a:extLst>
            </p:cNvPr>
            <p:cNvSpPr/>
            <p:nvPr/>
          </p:nvSpPr>
          <p:spPr>
            <a:xfrm>
              <a:off x="6332320" y="2335538"/>
              <a:ext cx="2266514" cy="592645"/>
            </a:xfrm>
            <a:prstGeom prst="rect">
              <a:avLst/>
            </a:prstGeom>
            <a:ln w="28575">
              <a:solidFill>
                <a:schemeClr val="accent5"/>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457200"/>
              <a:endParaRPr lang="en-GB">
                <a:solidFill>
                  <a:prstClr val="black"/>
                </a:solidFill>
              </a:endParaRPr>
            </a:p>
          </p:txBody>
        </p:sp>
        <p:sp>
          <p:nvSpPr>
            <p:cNvPr id="31" name="Arrow: Pentagon 30">
              <a:extLst>
                <a:ext uri="{FF2B5EF4-FFF2-40B4-BE49-F238E27FC236}">
                  <a16:creationId xmlns="" xmlns:a16="http://schemas.microsoft.com/office/drawing/2014/main" id="{1BEAD87B-BD64-4235-ACF0-35DC8306BE34}"/>
                </a:ext>
              </a:extLst>
            </p:cNvPr>
            <p:cNvSpPr/>
            <p:nvPr/>
          </p:nvSpPr>
          <p:spPr>
            <a:xfrm>
              <a:off x="3162328" y="2622934"/>
              <a:ext cx="3748972" cy="269804"/>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CMC Treatment &amp; CMC Profiling</a:t>
              </a:r>
            </a:p>
          </p:txBody>
        </p:sp>
        <p:sp>
          <p:nvSpPr>
            <p:cNvPr id="35" name="Rectangle: Rounded Corners 34">
              <a:extLst>
                <a:ext uri="{FF2B5EF4-FFF2-40B4-BE49-F238E27FC236}">
                  <a16:creationId xmlns="" xmlns:a16="http://schemas.microsoft.com/office/drawing/2014/main" id="{4E601B0F-7233-498B-AFD8-0B7D13180321}"/>
                </a:ext>
              </a:extLst>
            </p:cNvPr>
            <p:cNvSpPr/>
            <p:nvPr/>
          </p:nvSpPr>
          <p:spPr>
            <a:xfrm>
              <a:off x="6911300" y="2158276"/>
              <a:ext cx="1193682" cy="425637"/>
            </a:xfrm>
            <a:prstGeom prst="round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Parole Board</a:t>
              </a:r>
            </a:p>
          </p:txBody>
        </p:sp>
        <p:sp>
          <p:nvSpPr>
            <p:cNvPr id="36" name="Arrow: Pentagon 35">
              <a:extLst>
                <a:ext uri="{FF2B5EF4-FFF2-40B4-BE49-F238E27FC236}">
                  <a16:creationId xmlns="" xmlns:a16="http://schemas.microsoft.com/office/drawing/2014/main" id="{FB83DE94-34C2-433C-99A7-B863593B0D24}"/>
                </a:ext>
              </a:extLst>
            </p:cNvPr>
            <p:cNvSpPr/>
            <p:nvPr/>
          </p:nvSpPr>
          <p:spPr>
            <a:xfrm>
              <a:off x="91439" y="1969340"/>
              <a:ext cx="1440182"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Access Gate Control</a:t>
              </a:r>
            </a:p>
          </p:txBody>
        </p:sp>
        <p:sp>
          <p:nvSpPr>
            <p:cNvPr id="37" name="Arrow: Pentagon 36">
              <a:extLst>
                <a:ext uri="{FF2B5EF4-FFF2-40B4-BE49-F238E27FC236}">
                  <a16:creationId xmlns="" xmlns:a16="http://schemas.microsoft.com/office/drawing/2014/main" id="{8CBE7EF2-E692-4510-9114-102EDD0C0A9F}"/>
                </a:ext>
              </a:extLst>
            </p:cNvPr>
            <p:cNvSpPr/>
            <p:nvPr/>
          </p:nvSpPr>
          <p:spPr>
            <a:xfrm>
              <a:off x="266808" y="2313610"/>
              <a:ext cx="1734329" cy="269803"/>
            </a:xfrm>
            <a:prstGeom prst="homePlate">
              <a:avLst/>
            </a:prstGeom>
            <a:solidFill>
              <a:schemeClr val="bg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Watchtowers</a:t>
              </a:r>
            </a:p>
          </p:txBody>
        </p:sp>
        <p:sp>
          <p:nvSpPr>
            <p:cNvPr id="39" name="Arrow: Pentagon 38">
              <a:extLst>
                <a:ext uri="{FF2B5EF4-FFF2-40B4-BE49-F238E27FC236}">
                  <a16:creationId xmlns="" xmlns:a16="http://schemas.microsoft.com/office/drawing/2014/main" id="{CF486134-AC80-4AD3-8FE1-E2C4417BC793}"/>
                </a:ext>
              </a:extLst>
            </p:cNvPr>
            <p:cNvSpPr/>
            <p:nvPr/>
          </p:nvSpPr>
          <p:spPr>
            <a:xfrm>
              <a:off x="4224676" y="3276527"/>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Skills Development</a:t>
              </a:r>
            </a:p>
          </p:txBody>
        </p:sp>
        <p:sp>
          <p:nvSpPr>
            <p:cNvPr id="40" name="Arrow: Pentagon 39">
              <a:extLst>
                <a:ext uri="{FF2B5EF4-FFF2-40B4-BE49-F238E27FC236}">
                  <a16:creationId xmlns="" xmlns:a16="http://schemas.microsoft.com/office/drawing/2014/main" id="{4732FE83-D19A-4AE1-B36B-346C745E1311}"/>
                </a:ext>
              </a:extLst>
            </p:cNvPr>
            <p:cNvSpPr/>
            <p:nvPr/>
          </p:nvSpPr>
          <p:spPr>
            <a:xfrm>
              <a:off x="8150406" y="2620215"/>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Admission</a:t>
              </a:r>
            </a:p>
          </p:txBody>
        </p:sp>
        <p:sp>
          <p:nvSpPr>
            <p:cNvPr id="41" name="Arrow: Pentagon 40">
              <a:extLst>
                <a:ext uri="{FF2B5EF4-FFF2-40B4-BE49-F238E27FC236}">
                  <a16:creationId xmlns="" xmlns:a16="http://schemas.microsoft.com/office/drawing/2014/main" id="{53C48EFF-67FB-4B04-B6C9-25680A630D82}"/>
                </a:ext>
              </a:extLst>
            </p:cNvPr>
            <p:cNvSpPr/>
            <p:nvPr/>
          </p:nvSpPr>
          <p:spPr>
            <a:xfrm>
              <a:off x="7019755" y="2620214"/>
              <a:ext cx="1022195"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Pre - Assessment</a:t>
              </a:r>
            </a:p>
          </p:txBody>
        </p:sp>
        <p:sp>
          <p:nvSpPr>
            <p:cNvPr id="42" name="Arrow: Pentagon 41">
              <a:extLst>
                <a:ext uri="{FF2B5EF4-FFF2-40B4-BE49-F238E27FC236}">
                  <a16:creationId xmlns="" xmlns:a16="http://schemas.microsoft.com/office/drawing/2014/main" id="{4B0910BF-B5C0-4FF7-A1FD-F6A0F7C459A1}"/>
                </a:ext>
              </a:extLst>
            </p:cNvPr>
            <p:cNvSpPr/>
            <p:nvPr/>
          </p:nvSpPr>
          <p:spPr>
            <a:xfrm>
              <a:off x="2262300" y="2941268"/>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Formal Education</a:t>
              </a:r>
            </a:p>
          </p:txBody>
        </p:sp>
        <p:sp>
          <p:nvSpPr>
            <p:cNvPr id="44" name="Arrow: Pentagon 43">
              <a:extLst>
                <a:ext uri="{FF2B5EF4-FFF2-40B4-BE49-F238E27FC236}">
                  <a16:creationId xmlns="" xmlns:a16="http://schemas.microsoft.com/office/drawing/2014/main" id="{3DE8405E-E6AC-42AD-A356-BAB9C72E9FA9}"/>
                </a:ext>
              </a:extLst>
            </p:cNvPr>
            <p:cNvSpPr/>
            <p:nvPr/>
          </p:nvSpPr>
          <p:spPr>
            <a:xfrm>
              <a:off x="4211366" y="3898622"/>
              <a:ext cx="1919195" cy="269803"/>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Sports &amp; Recreation</a:t>
              </a:r>
            </a:p>
          </p:txBody>
        </p:sp>
        <p:sp>
          <p:nvSpPr>
            <p:cNvPr id="45" name="Rectangle: Rounded Corners 44">
              <a:extLst>
                <a:ext uri="{FF2B5EF4-FFF2-40B4-BE49-F238E27FC236}">
                  <a16:creationId xmlns="" xmlns:a16="http://schemas.microsoft.com/office/drawing/2014/main" id="{1F15B0F1-8D62-4545-8EA3-F28FCE1AA435}"/>
                </a:ext>
              </a:extLst>
            </p:cNvPr>
            <p:cNvSpPr/>
            <p:nvPr/>
          </p:nvSpPr>
          <p:spPr>
            <a:xfrm>
              <a:off x="8598834" y="1477190"/>
              <a:ext cx="1387494" cy="425637"/>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400">
                  <a:solidFill>
                    <a:prstClr val="white"/>
                  </a:solidFill>
                </a:rPr>
                <a:t>Community Corrections</a:t>
              </a:r>
            </a:p>
          </p:txBody>
        </p:sp>
        <p:sp>
          <p:nvSpPr>
            <p:cNvPr id="47" name="Arrow: Pentagon 46">
              <a:extLst>
                <a:ext uri="{FF2B5EF4-FFF2-40B4-BE49-F238E27FC236}">
                  <a16:creationId xmlns="" xmlns:a16="http://schemas.microsoft.com/office/drawing/2014/main" id="{6AA38E8A-C0A8-41A1-B40C-653500A3AAC0}"/>
                </a:ext>
              </a:extLst>
            </p:cNvPr>
            <p:cNvSpPr/>
            <p:nvPr/>
          </p:nvSpPr>
          <p:spPr>
            <a:xfrm>
              <a:off x="3162328" y="4246415"/>
              <a:ext cx="293656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Consultation</a:t>
              </a:r>
            </a:p>
          </p:txBody>
        </p:sp>
        <p:sp>
          <p:nvSpPr>
            <p:cNvPr id="48" name="Arrow: Pentagon 47">
              <a:extLst>
                <a:ext uri="{FF2B5EF4-FFF2-40B4-BE49-F238E27FC236}">
                  <a16:creationId xmlns="" xmlns:a16="http://schemas.microsoft.com/office/drawing/2014/main" id="{013FF972-64E4-4E1A-B9E1-3FA1ECD143ED}"/>
                </a:ext>
              </a:extLst>
            </p:cNvPr>
            <p:cNvSpPr/>
            <p:nvPr/>
          </p:nvSpPr>
          <p:spPr>
            <a:xfrm>
              <a:off x="6269207" y="4243973"/>
              <a:ext cx="1487473"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Hispanicisation</a:t>
              </a:r>
            </a:p>
          </p:txBody>
        </p:sp>
        <p:sp>
          <p:nvSpPr>
            <p:cNvPr id="50" name="Arrow: Pentagon 49">
              <a:extLst>
                <a:ext uri="{FF2B5EF4-FFF2-40B4-BE49-F238E27FC236}">
                  <a16:creationId xmlns="" xmlns:a16="http://schemas.microsoft.com/office/drawing/2014/main" id="{0F10E995-9876-4937-AFA7-17AB29E6C8ED}"/>
                </a:ext>
              </a:extLst>
            </p:cNvPr>
            <p:cNvSpPr/>
            <p:nvPr/>
          </p:nvSpPr>
          <p:spPr>
            <a:xfrm>
              <a:off x="1664453" y="4583612"/>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Pharmacy</a:t>
              </a:r>
            </a:p>
          </p:txBody>
        </p:sp>
        <p:sp>
          <p:nvSpPr>
            <p:cNvPr id="51" name="Arrow: Pentagon 50">
              <a:extLst>
                <a:ext uri="{FF2B5EF4-FFF2-40B4-BE49-F238E27FC236}">
                  <a16:creationId xmlns="" xmlns:a16="http://schemas.microsoft.com/office/drawing/2014/main" id="{8FA20ABF-8141-45EF-882D-7F9D80374D5A}"/>
                </a:ext>
              </a:extLst>
            </p:cNvPr>
            <p:cNvSpPr/>
            <p:nvPr/>
          </p:nvSpPr>
          <p:spPr>
            <a:xfrm>
              <a:off x="1664452" y="4252446"/>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Screening</a:t>
              </a:r>
            </a:p>
          </p:txBody>
        </p:sp>
        <p:sp>
          <p:nvSpPr>
            <p:cNvPr id="52" name="Arrow: Pentagon 51">
              <a:extLst>
                <a:ext uri="{FF2B5EF4-FFF2-40B4-BE49-F238E27FC236}">
                  <a16:creationId xmlns="" xmlns:a16="http://schemas.microsoft.com/office/drawing/2014/main" id="{D281683E-2299-426A-8E06-755C0A1F1223}"/>
                </a:ext>
              </a:extLst>
            </p:cNvPr>
            <p:cNvSpPr/>
            <p:nvPr/>
          </p:nvSpPr>
          <p:spPr>
            <a:xfrm>
              <a:off x="74507" y="4578028"/>
              <a:ext cx="1312828" cy="269803"/>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Medical Accounts</a:t>
              </a:r>
            </a:p>
          </p:txBody>
        </p:sp>
        <p:sp>
          <p:nvSpPr>
            <p:cNvPr id="53" name="Arrow: Pentagon 52">
              <a:extLst>
                <a:ext uri="{FF2B5EF4-FFF2-40B4-BE49-F238E27FC236}">
                  <a16:creationId xmlns="" xmlns:a16="http://schemas.microsoft.com/office/drawing/2014/main" id="{59002BE1-5B6D-4366-AEDE-5CB420A30EB0}"/>
                </a:ext>
              </a:extLst>
            </p:cNvPr>
            <p:cNvSpPr/>
            <p:nvPr/>
          </p:nvSpPr>
          <p:spPr>
            <a:xfrm>
              <a:off x="4831042" y="4575680"/>
              <a:ext cx="1312828"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Kitchen Duties</a:t>
              </a:r>
            </a:p>
          </p:txBody>
        </p:sp>
        <p:sp>
          <p:nvSpPr>
            <p:cNvPr id="54" name="Arrow: Pentagon 53">
              <a:extLst>
                <a:ext uri="{FF2B5EF4-FFF2-40B4-BE49-F238E27FC236}">
                  <a16:creationId xmlns="" xmlns:a16="http://schemas.microsoft.com/office/drawing/2014/main" id="{40C6F57C-05B6-4A1B-8D39-3184692D72EF}"/>
                </a:ext>
              </a:extLst>
            </p:cNvPr>
            <p:cNvSpPr/>
            <p:nvPr/>
          </p:nvSpPr>
          <p:spPr>
            <a:xfrm>
              <a:off x="6273694" y="4612862"/>
              <a:ext cx="1482986"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Waste Management</a:t>
              </a:r>
            </a:p>
          </p:txBody>
        </p:sp>
        <p:sp>
          <p:nvSpPr>
            <p:cNvPr id="55" name="Arrow: Pentagon 54">
              <a:extLst>
                <a:ext uri="{FF2B5EF4-FFF2-40B4-BE49-F238E27FC236}">
                  <a16:creationId xmlns="" xmlns:a16="http://schemas.microsoft.com/office/drawing/2014/main" id="{14B3EDA6-F2E4-4EB1-AEF7-0DCB25042DC9}"/>
                </a:ext>
              </a:extLst>
            </p:cNvPr>
            <p:cNvSpPr/>
            <p:nvPr/>
          </p:nvSpPr>
          <p:spPr>
            <a:xfrm>
              <a:off x="1659297" y="4918710"/>
              <a:ext cx="2566492" cy="285668"/>
            </a:xfrm>
            <a:prstGeom prst="homePlate">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Personal Hygiene Stock Control</a:t>
              </a:r>
            </a:p>
          </p:txBody>
        </p:sp>
        <p:sp>
          <p:nvSpPr>
            <p:cNvPr id="56" name="Arrow: Pentagon 55">
              <a:extLst>
                <a:ext uri="{FF2B5EF4-FFF2-40B4-BE49-F238E27FC236}">
                  <a16:creationId xmlns="" xmlns:a16="http://schemas.microsoft.com/office/drawing/2014/main" id="{7A9BF0B5-0040-4B12-9C23-EF4A2A0C62D5}"/>
                </a:ext>
              </a:extLst>
            </p:cNvPr>
            <p:cNvSpPr/>
            <p:nvPr/>
          </p:nvSpPr>
          <p:spPr>
            <a:xfrm>
              <a:off x="8785197" y="2967686"/>
              <a:ext cx="1792280"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Monitoring, Supervision &amp; Treatment</a:t>
              </a:r>
            </a:p>
          </p:txBody>
        </p:sp>
        <p:sp>
          <p:nvSpPr>
            <p:cNvPr id="57" name="Arrow: Pentagon 56">
              <a:extLst>
                <a:ext uri="{FF2B5EF4-FFF2-40B4-BE49-F238E27FC236}">
                  <a16:creationId xmlns="" xmlns:a16="http://schemas.microsoft.com/office/drawing/2014/main" id="{5C090ED3-48D8-4379-889B-1CF8E60C3E9A}"/>
                </a:ext>
              </a:extLst>
            </p:cNvPr>
            <p:cNvSpPr/>
            <p:nvPr/>
          </p:nvSpPr>
          <p:spPr>
            <a:xfrm>
              <a:off x="10220700" y="3328421"/>
              <a:ext cx="1151272" cy="269803"/>
            </a:xfrm>
            <a:prstGeom prst="homePlate">
              <a:avLst/>
            </a:prstGeom>
            <a:solidFill>
              <a:schemeClr val="accent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a:solidFill>
                    <a:sysClr val="windowText" lastClr="000000"/>
                  </a:solidFill>
                </a:rPr>
                <a:t>Release</a:t>
              </a:r>
            </a:p>
          </p:txBody>
        </p:sp>
      </p:grpSp>
      <p:sp>
        <p:nvSpPr>
          <p:cNvPr id="11" name="Rectangle 10">
            <a:extLst>
              <a:ext uri="{FF2B5EF4-FFF2-40B4-BE49-F238E27FC236}">
                <a16:creationId xmlns="" xmlns:a16="http://schemas.microsoft.com/office/drawing/2014/main" id="{01E57E20-7953-481D-A324-FC8ACEC0F506}"/>
              </a:ext>
            </a:extLst>
          </p:cNvPr>
          <p:cNvSpPr/>
          <p:nvPr/>
        </p:nvSpPr>
        <p:spPr>
          <a:xfrm>
            <a:off x="8894383" y="2626878"/>
            <a:ext cx="2846971" cy="1101094"/>
          </a:xfrm>
          <a:prstGeom prst="rect">
            <a:avLst/>
          </a:prstGeom>
          <a:noFill/>
          <a:ln w="19050">
            <a:solidFill>
              <a:srgbClr val="FF00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endParaRPr lang="en-GB">
              <a:solidFill>
                <a:prstClr val="white"/>
              </a:solidFill>
            </a:endParaRPr>
          </a:p>
        </p:txBody>
      </p:sp>
      <p:sp>
        <p:nvSpPr>
          <p:cNvPr id="64" name="Rectangle: Rounded Corners 63">
            <a:extLst>
              <a:ext uri="{FF2B5EF4-FFF2-40B4-BE49-F238E27FC236}">
                <a16:creationId xmlns="" xmlns:a16="http://schemas.microsoft.com/office/drawing/2014/main" id="{79E37F96-7808-4180-ABDC-6C95911D6B4F}"/>
              </a:ext>
            </a:extLst>
          </p:cNvPr>
          <p:cNvSpPr/>
          <p:nvPr/>
        </p:nvSpPr>
        <p:spPr>
          <a:xfrm>
            <a:off x="507816" y="3147641"/>
            <a:ext cx="7678432" cy="1566700"/>
          </a:xfrm>
          <a:prstGeom prst="roundRect">
            <a:avLst/>
          </a:prstGeom>
          <a:solidFill>
            <a:schemeClr val="bg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defTabSz="457200">
              <a:spcAft>
                <a:spcPts val="600"/>
              </a:spcAft>
              <a:buFont typeface="Arial" panose="020B0604020202020204" pitchFamily="34" charset="0"/>
              <a:buChar char="•"/>
            </a:pPr>
            <a:r>
              <a:rPr lang="en-GB" sz="1400" dirty="0">
                <a:solidFill>
                  <a:prstClr val="black"/>
                </a:solidFill>
              </a:rPr>
              <a:t>Lack of vehicles at some offices – monitoring staff unable to conduct monitoring visits</a:t>
            </a:r>
          </a:p>
          <a:p>
            <a:pPr marL="285750" indent="-285750" defTabSz="457200">
              <a:spcAft>
                <a:spcPts val="600"/>
              </a:spcAft>
              <a:buFont typeface="Arial" panose="020B0604020202020204" pitchFamily="34" charset="0"/>
              <a:buChar char="•"/>
            </a:pPr>
            <a:r>
              <a:rPr lang="en-GB" sz="1400" dirty="0">
                <a:solidFill>
                  <a:prstClr val="black"/>
                </a:solidFill>
              </a:rPr>
              <a:t>High case loads – required monitoring visits not performed</a:t>
            </a:r>
          </a:p>
          <a:p>
            <a:pPr marL="285750" indent="-285750" defTabSz="457200">
              <a:spcAft>
                <a:spcPts val="600"/>
              </a:spcAft>
              <a:buFont typeface="Arial" panose="020B0604020202020204" pitchFamily="34" charset="0"/>
              <a:buChar char="•"/>
            </a:pPr>
            <a:r>
              <a:rPr lang="en-GB" sz="1400" dirty="0" smtClean="0">
                <a:solidFill>
                  <a:prstClr val="black"/>
                </a:solidFill>
              </a:rPr>
              <a:t>Highly </a:t>
            </a:r>
            <a:r>
              <a:rPr lang="en-GB" sz="1400" dirty="0">
                <a:solidFill>
                  <a:prstClr val="black"/>
                </a:solidFill>
              </a:rPr>
              <a:t>manual process – no use of technology in monitoring</a:t>
            </a:r>
          </a:p>
          <a:p>
            <a:pPr marL="285750" indent="-285750" defTabSz="457200">
              <a:spcAft>
                <a:spcPts val="600"/>
              </a:spcAft>
              <a:buFont typeface="Arial" panose="020B0604020202020204" pitchFamily="34" charset="0"/>
              <a:buChar char="•"/>
            </a:pPr>
            <a:r>
              <a:rPr lang="en-GB" sz="1400" dirty="0">
                <a:solidFill>
                  <a:prstClr val="black"/>
                </a:solidFill>
              </a:rPr>
              <a:t>Community instability resulting in reoffending</a:t>
            </a:r>
          </a:p>
          <a:p>
            <a:pPr marL="285750" indent="-285750" defTabSz="457200">
              <a:spcAft>
                <a:spcPts val="600"/>
              </a:spcAft>
              <a:buFont typeface="Arial" panose="020B0604020202020204" pitchFamily="34" charset="0"/>
              <a:buChar char="•"/>
            </a:pPr>
            <a:r>
              <a:rPr lang="en-GB" sz="1400" dirty="0">
                <a:solidFill>
                  <a:prstClr val="black"/>
                </a:solidFill>
              </a:rPr>
              <a:t>Backlog in digital migration</a:t>
            </a:r>
          </a:p>
        </p:txBody>
      </p:sp>
      <p:sp>
        <p:nvSpPr>
          <p:cNvPr id="60" name="Arrow: Pentagon 40">
            <a:extLst>
              <a:ext uri="{FF2B5EF4-FFF2-40B4-BE49-F238E27FC236}">
                <a16:creationId xmlns="" xmlns:a16="http://schemas.microsoft.com/office/drawing/2014/main" id="{53C48EFF-67FB-4B04-B6C9-25680A630D82}"/>
              </a:ext>
            </a:extLst>
          </p:cNvPr>
          <p:cNvSpPr/>
          <p:nvPr/>
        </p:nvSpPr>
        <p:spPr>
          <a:xfrm>
            <a:off x="7326855" y="2630499"/>
            <a:ext cx="1038816" cy="269803"/>
          </a:xfrm>
          <a:prstGeom prst="homePlat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457200"/>
            <a:r>
              <a:rPr lang="en-GB" sz="1000" dirty="0">
                <a:solidFill>
                  <a:sysClr val="windowText" lastClr="000000"/>
                </a:solidFill>
              </a:rPr>
              <a:t>Pre - Release  Assessment</a:t>
            </a:r>
          </a:p>
        </p:txBody>
      </p:sp>
      <p:sp>
        <p:nvSpPr>
          <p:cNvPr id="61" name="TextBox 60">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Tree>
    <p:extLst>
      <p:ext uri="{BB962C8B-B14F-4D97-AF65-F5344CB8AC3E}">
        <p14:creationId xmlns:p14="http://schemas.microsoft.com/office/powerpoint/2010/main" val="2196533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Business Process Management defined </a:t>
            </a:r>
            <a:endParaRPr lang="en-US" sz="4000" dirty="0">
              <a:solidFill>
                <a:srgbClr val="000000"/>
              </a:solidFill>
              <a:latin typeface="Georgia"/>
            </a:endParaRPr>
          </a:p>
        </p:txBody>
      </p:sp>
      <p:sp>
        <p:nvSpPr>
          <p:cNvPr id="2" name="TextBox 1"/>
          <p:cNvSpPr txBox="1"/>
          <p:nvPr/>
        </p:nvSpPr>
        <p:spPr>
          <a:xfrm>
            <a:off x="504825" y="1280024"/>
            <a:ext cx="11029950" cy="5524589"/>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pPr>
            <a:r>
              <a:rPr lang="en-ZA" sz="2000" dirty="0">
                <a:solidFill>
                  <a:prstClr val="black"/>
                </a:solidFill>
                <a:latin typeface="Arial" panose="020B0604020202020204" pitchFamily="34" charset="0"/>
                <a:cs typeface="Arial" panose="020B0604020202020204" pitchFamily="34" charset="0"/>
              </a:rPr>
              <a:t>According to Benedict </a:t>
            </a:r>
            <a:r>
              <a:rPr lang="en-ZA" sz="2000" i="1" dirty="0">
                <a:solidFill>
                  <a:prstClr val="black"/>
                </a:solidFill>
                <a:latin typeface="Arial" panose="020B0604020202020204" pitchFamily="34" charset="0"/>
                <a:cs typeface="Arial" panose="020B0604020202020204" pitchFamily="34" charset="0"/>
              </a:rPr>
              <a:t>et. al. </a:t>
            </a:r>
            <a:r>
              <a:rPr lang="en-ZA" sz="2000" dirty="0">
                <a:solidFill>
                  <a:prstClr val="black"/>
                </a:solidFill>
                <a:latin typeface="Arial" panose="020B0604020202020204" pitchFamily="34" charset="0"/>
                <a:cs typeface="Arial" panose="020B0604020202020204" pitchFamily="34" charset="0"/>
              </a:rPr>
              <a:t>(2013</a:t>
            </a:r>
            <a:r>
              <a:rPr lang="en-ZA" sz="2000" dirty="0" smtClean="0">
                <a:solidFill>
                  <a:prstClr val="black"/>
                </a:solidFill>
                <a:latin typeface="Arial" panose="020B0604020202020204" pitchFamily="34" charset="0"/>
                <a:cs typeface="Arial" panose="020B0604020202020204" pitchFamily="34" charset="0"/>
              </a:rPr>
              <a:t>), “</a:t>
            </a:r>
            <a:r>
              <a:rPr lang="en-ZA" sz="2000" dirty="0">
                <a:solidFill>
                  <a:prstClr val="black"/>
                </a:solidFill>
                <a:latin typeface="Arial" panose="020B0604020202020204" pitchFamily="34" charset="0"/>
                <a:cs typeface="Arial" panose="020B0604020202020204" pitchFamily="34" charset="0"/>
              </a:rPr>
              <a:t>business process management </a:t>
            </a:r>
            <a:r>
              <a:rPr lang="en-ZA" sz="2000" dirty="0" smtClean="0">
                <a:solidFill>
                  <a:prstClr val="black"/>
                </a:solidFill>
                <a:latin typeface="Arial" panose="020B0604020202020204" pitchFamily="34" charset="0"/>
                <a:cs typeface="Arial" panose="020B0604020202020204" pitchFamily="34" charset="0"/>
              </a:rPr>
              <a:t>is a </a:t>
            </a:r>
            <a:r>
              <a:rPr lang="en-ZA" sz="2000" dirty="0">
                <a:solidFill>
                  <a:prstClr val="black"/>
                </a:solidFill>
                <a:latin typeface="Arial" panose="020B0604020202020204" pitchFamily="34" charset="0"/>
                <a:cs typeface="Arial" panose="020B0604020202020204" pitchFamily="34" charset="0"/>
              </a:rPr>
              <a:t>disciplined approach to </a:t>
            </a:r>
            <a:r>
              <a:rPr lang="en-ZA" sz="2000" dirty="0" smtClean="0">
                <a:solidFill>
                  <a:prstClr val="black"/>
                </a:solidFill>
                <a:latin typeface="Arial" panose="020B0604020202020204" pitchFamily="34" charset="0"/>
                <a:cs typeface="Arial" panose="020B0604020202020204" pitchFamily="34" charset="0"/>
              </a:rPr>
              <a:t>identify, design</a:t>
            </a:r>
            <a:r>
              <a:rPr lang="en-ZA" sz="2000" dirty="0">
                <a:solidFill>
                  <a:prstClr val="black"/>
                </a:solidFill>
                <a:latin typeface="Arial" panose="020B0604020202020204" pitchFamily="34" charset="0"/>
                <a:cs typeface="Arial" panose="020B0604020202020204" pitchFamily="34" charset="0"/>
              </a:rPr>
              <a:t>, execute, </a:t>
            </a:r>
            <a:r>
              <a:rPr lang="en-ZA" sz="2000" dirty="0" smtClean="0">
                <a:solidFill>
                  <a:prstClr val="black"/>
                </a:solidFill>
                <a:latin typeface="Arial" panose="020B0604020202020204" pitchFamily="34" charset="0"/>
                <a:cs typeface="Arial" panose="020B0604020202020204" pitchFamily="34" charset="0"/>
              </a:rPr>
              <a:t>document, measure</a:t>
            </a:r>
            <a:r>
              <a:rPr lang="en-ZA" sz="2000" dirty="0">
                <a:solidFill>
                  <a:prstClr val="black"/>
                </a:solidFill>
                <a:latin typeface="Arial" panose="020B0604020202020204" pitchFamily="34" charset="0"/>
                <a:cs typeface="Arial" panose="020B0604020202020204" pitchFamily="34" charset="0"/>
              </a:rPr>
              <a:t>, monitor, and control </a:t>
            </a:r>
            <a:r>
              <a:rPr lang="en-ZA" sz="2000" dirty="0" smtClean="0">
                <a:solidFill>
                  <a:prstClr val="black"/>
                </a:solidFill>
                <a:latin typeface="Arial" panose="020B0604020202020204" pitchFamily="34" charset="0"/>
                <a:cs typeface="Arial" panose="020B0604020202020204" pitchFamily="34" charset="0"/>
              </a:rPr>
              <a:t>both automated </a:t>
            </a:r>
            <a:r>
              <a:rPr lang="en-ZA" sz="2000" dirty="0">
                <a:solidFill>
                  <a:prstClr val="black"/>
                </a:solidFill>
                <a:latin typeface="Arial" panose="020B0604020202020204" pitchFamily="34" charset="0"/>
                <a:cs typeface="Arial" panose="020B0604020202020204" pitchFamily="34" charset="0"/>
              </a:rPr>
              <a:t>and </a:t>
            </a:r>
            <a:r>
              <a:rPr lang="en-ZA" sz="2000" dirty="0" smtClean="0">
                <a:solidFill>
                  <a:prstClr val="black"/>
                </a:solidFill>
                <a:latin typeface="Arial" panose="020B0604020202020204" pitchFamily="34" charset="0"/>
                <a:cs typeface="Arial" panose="020B0604020202020204" pitchFamily="34" charset="0"/>
              </a:rPr>
              <a:t>non-automated business </a:t>
            </a:r>
            <a:r>
              <a:rPr lang="en-ZA" sz="2000" dirty="0">
                <a:solidFill>
                  <a:prstClr val="black"/>
                </a:solidFill>
                <a:latin typeface="Arial" panose="020B0604020202020204" pitchFamily="34" charset="0"/>
                <a:cs typeface="Arial" panose="020B0604020202020204" pitchFamily="34" charset="0"/>
              </a:rPr>
              <a:t>processes to </a:t>
            </a:r>
            <a:r>
              <a:rPr lang="en-ZA" sz="2000" dirty="0" smtClean="0">
                <a:solidFill>
                  <a:prstClr val="black"/>
                </a:solidFill>
                <a:latin typeface="Arial" panose="020B0604020202020204" pitchFamily="34" charset="0"/>
                <a:cs typeface="Arial" panose="020B0604020202020204" pitchFamily="34" charset="0"/>
              </a:rPr>
              <a:t>achieve consistent</a:t>
            </a:r>
            <a:r>
              <a:rPr lang="en-ZA" sz="2000" dirty="0">
                <a:solidFill>
                  <a:prstClr val="black"/>
                </a:solidFill>
                <a:latin typeface="Arial" panose="020B0604020202020204" pitchFamily="34" charset="0"/>
                <a:cs typeface="Arial" panose="020B0604020202020204" pitchFamily="34" charset="0"/>
              </a:rPr>
              <a:t>, targeted results </a:t>
            </a:r>
            <a:r>
              <a:rPr lang="en-ZA" sz="2000" dirty="0" smtClean="0">
                <a:solidFill>
                  <a:prstClr val="black"/>
                </a:solidFill>
                <a:latin typeface="Arial" panose="020B0604020202020204" pitchFamily="34" charset="0"/>
                <a:cs typeface="Arial" panose="020B0604020202020204" pitchFamily="34" charset="0"/>
              </a:rPr>
              <a:t>aligned with </a:t>
            </a:r>
            <a:r>
              <a:rPr lang="en-ZA" sz="2000" dirty="0">
                <a:solidFill>
                  <a:prstClr val="black"/>
                </a:solidFill>
                <a:latin typeface="Arial" panose="020B0604020202020204" pitchFamily="34" charset="0"/>
                <a:cs typeface="Arial" panose="020B0604020202020204" pitchFamily="34" charset="0"/>
              </a:rPr>
              <a:t>the institution’s strategic goals</a:t>
            </a:r>
            <a:r>
              <a:rPr lang="en-ZA" sz="2000" dirty="0" smtClean="0">
                <a:solidFill>
                  <a:prstClr val="black"/>
                </a:solidFill>
                <a:latin typeface="Arial" panose="020B0604020202020204" pitchFamily="34" charset="0"/>
                <a:cs typeface="Arial" panose="020B0604020202020204" pitchFamily="34" charset="0"/>
              </a:rPr>
              <a:t>”.</a:t>
            </a:r>
          </a:p>
          <a:p>
            <a:pPr marL="285750" indent="-285750" algn="just">
              <a:spcBef>
                <a:spcPts val="600"/>
              </a:spcBef>
              <a:spcAft>
                <a:spcPts val="600"/>
              </a:spcAft>
              <a:buFont typeface="Arial" panose="020B0604020202020204" pitchFamily="34" charset="0"/>
              <a:buChar char="•"/>
            </a:pPr>
            <a:r>
              <a:rPr lang="en-ZA" sz="2000" dirty="0">
                <a:solidFill>
                  <a:prstClr val="black"/>
                </a:solidFill>
                <a:latin typeface="Arial" panose="020B0604020202020204" pitchFamily="34" charset="0"/>
                <a:cs typeface="Arial" panose="020B0604020202020204" pitchFamily="34" charset="0"/>
              </a:rPr>
              <a:t>A business process map is a set </a:t>
            </a:r>
            <a:r>
              <a:rPr lang="en-ZA" sz="2000" dirty="0" smtClean="0">
                <a:solidFill>
                  <a:prstClr val="black"/>
                </a:solidFill>
                <a:latin typeface="Arial" panose="020B0604020202020204" pitchFamily="34" charset="0"/>
                <a:cs typeface="Arial" panose="020B0604020202020204" pitchFamily="34" charset="0"/>
              </a:rPr>
              <a:t>of linked</a:t>
            </a:r>
            <a:r>
              <a:rPr lang="en-ZA" sz="2000" dirty="0">
                <a:solidFill>
                  <a:prstClr val="black"/>
                </a:solidFill>
                <a:latin typeface="Arial" panose="020B0604020202020204" pitchFamily="34" charset="0"/>
                <a:cs typeface="Arial" panose="020B0604020202020204" pitchFamily="34" charset="0"/>
              </a:rPr>
              <a:t>, repetitive business </a:t>
            </a:r>
            <a:r>
              <a:rPr lang="en-ZA" sz="2000" dirty="0" smtClean="0">
                <a:solidFill>
                  <a:prstClr val="black"/>
                </a:solidFill>
                <a:latin typeface="Arial" panose="020B0604020202020204" pitchFamily="34" charset="0"/>
                <a:cs typeface="Arial" panose="020B0604020202020204" pitchFamily="34" charset="0"/>
              </a:rPr>
              <a:t>activities that </a:t>
            </a:r>
            <a:r>
              <a:rPr lang="en-ZA" sz="2000" dirty="0">
                <a:solidFill>
                  <a:prstClr val="black"/>
                </a:solidFill>
                <a:latin typeface="Arial" panose="020B0604020202020204" pitchFamily="34" charset="0"/>
                <a:cs typeface="Arial" panose="020B0604020202020204" pitchFamily="34" charset="0"/>
              </a:rPr>
              <a:t>together, and only </a:t>
            </a:r>
            <a:r>
              <a:rPr lang="en-ZA" sz="2000" dirty="0" smtClean="0">
                <a:solidFill>
                  <a:prstClr val="black"/>
                </a:solidFill>
                <a:latin typeface="Arial" panose="020B0604020202020204" pitchFamily="34" charset="0"/>
                <a:cs typeface="Arial" panose="020B0604020202020204" pitchFamily="34" charset="0"/>
              </a:rPr>
              <a:t>together, transform </a:t>
            </a:r>
            <a:r>
              <a:rPr lang="en-ZA" sz="2000" dirty="0">
                <a:solidFill>
                  <a:prstClr val="black"/>
                </a:solidFill>
                <a:latin typeface="Arial" panose="020B0604020202020204" pitchFamily="34" charset="0"/>
                <a:cs typeface="Arial" panose="020B0604020202020204" pitchFamily="34" charset="0"/>
              </a:rPr>
              <a:t>inputs into outputs </a:t>
            </a:r>
            <a:r>
              <a:rPr lang="en-ZA" sz="2000" dirty="0" smtClean="0">
                <a:solidFill>
                  <a:prstClr val="black"/>
                </a:solidFill>
                <a:latin typeface="Arial" panose="020B0604020202020204" pitchFamily="34" charset="0"/>
                <a:cs typeface="Arial" panose="020B0604020202020204" pitchFamily="34" charset="0"/>
              </a:rPr>
              <a:t>that are </a:t>
            </a:r>
            <a:r>
              <a:rPr lang="en-ZA" sz="2000" dirty="0">
                <a:solidFill>
                  <a:prstClr val="black"/>
                </a:solidFill>
                <a:latin typeface="Arial" panose="020B0604020202020204" pitchFamily="34" charset="0"/>
                <a:cs typeface="Arial" panose="020B0604020202020204" pitchFamily="34" charset="0"/>
              </a:rPr>
              <a:t>of value to a service </a:t>
            </a:r>
            <a:r>
              <a:rPr lang="en-ZA" sz="2000" dirty="0" smtClean="0">
                <a:solidFill>
                  <a:prstClr val="black"/>
                </a:solidFill>
                <a:latin typeface="Arial" panose="020B0604020202020204" pitchFamily="34" charset="0"/>
                <a:cs typeface="Arial" panose="020B0604020202020204" pitchFamily="34" charset="0"/>
              </a:rPr>
              <a:t>beneficiary (Myers</a:t>
            </a:r>
            <a:r>
              <a:rPr lang="en-ZA" sz="2000" dirty="0">
                <a:solidFill>
                  <a:prstClr val="black"/>
                </a:solidFill>
                <a:latin typeface="Arial" panose="020B0604020202020204" pitchFamily="34" charset="0"/>
                <a:cs typeface="Arial" panose="020B0604020202020204" pitchFamily="34" charset="0"/>
              </a:rPr>
              <a:t>, 2014:1</a:t>
            </a:r>
            <a:r>
              <a:rPr lang="en-ZA" sz="2000" dirty="0" smtClean="0">
                <a:solidFill>
                  <a:prstClr val="black"/>
                </a:solidFill>
                <a:latin typeface="Arial" panose="020B0604020202020204" pitchFamily="34" charset="0"/>
                <a:cs typeface="Arial" panose="020B0604020202020204" pitchFamily="34" charset="0"/>
              </a:rPr>
              <a:t>).</a:t>
            </a:r>
          </a:p>
          <a:p>
            <a:pPr marL="285750" indent="-285750" algn="just">
              <a:spcBef>
                <a:spcPts val="600"/>
              </a:spcBef>
              <a:spcAft>
                <a:spcPts val="600"/>
              </a:spcAft>
              <a:buFont typeface="Arial" panose="020B0604020202020204" pitchFamily="34" charset="0"/>
              <a:buChar char="•"/>
            </a:pPr>
            <a:r>
              <a:rPr lang="en-ZA" sz="2000" dirty="0">
                <a:solidFill>
                  <a:prstClr val="black"/>
                </a:solidFill>
                <a:latin typeface="Arial" panose="020B0604020202020204" pitchFamily="34" charset="0"/>
                <a:cs typeface="Arial" panose="020B0604020202020204" pitchFamily="34" charset="0"/>
              </a:rPr>
              <a:t>Business process </a:t>
            </a:r>
            <a:r>
              <a:rPr lang="en-ZA" sz="2000" dirty="0" smtClean="0">
                <a:solidFill>
                  <a:prstClr val="black"/>
                </a:solidFill>
                <a:latin typeface="Arial" panose="020B0604020202020204" pitchFamily="34" charset="0"/>
                <a:cs typeface="Arial" panose="020B0604020202020204" pitchFamily="34" charset="0"/>
              </a:rPr>
              <a:t>management involves </a:t>
            </a:r>
            <a:r>
              <a:rPr lang="en-ZA" sz="2000" dirty="0">
                <a:solidFill>
                  <a:prstClr val="black"/>
                </a:solidFill>
                <a:latin typeface="Arial" panose="020B0604020202020204" pitchFamily="34" charset="0"/>
                <a:cs typeface="Arial" panose="020B0604020202020204" pitchFamily="34" charset="0"/>
              </a:rPr>
              <a:t>the deliberate, </a:t>
            </a:r>
            <a:r>
              <a:rPr lang="en-ZA" sz="2000" dirty="0" smtClean="0">
                <a:solidFill>
                  <a:prstClr val="black"/>
                </a:solidFill>
                <a:latin typeface="Arial" panose="020B0604020202020204" pitchFamily="34" charset="0"/>
                <a:cs typeface="Arial" panose="020B0604020202020204" pitchFamily="34" charset="0"/>
              </a:rPr>
              <a:t>collaborative and </a:t>
            </a:r>
            <a:r>
              <a:rPr lang="en-ZA" sz="2000" dirty="0">
                <a:solidFill>
                  <a:prstClr val="black"/>
                </a:solidFill>
                <a:latin typeface="Arial" panose="020B0604020202020204" pitchFamily="34" charset="0"/>
                <a:cs typeface="Arial" panose="020B0604020202020204" pitchFamily="34" charset="0"/>
              </a:rPr>
              <a:t>increasingly </a:t>
            </a:r>
            <a:r>
              <a:rPr lang="en-ZA" sz="2000" dirty="0" smtClean="0">
                <a:solidFill>
                  <a:prstClr val="black"/>
                </a:solidFill>
                <a:latin typeface="Arial" panose="020B0604020202020204" pitchFamily="34" charset="0"/>
                <a:cs typeface="Arial" panose="020B0604020202020204" pitchFamily="34" charset="0"/>
              </a:rPr>
              <a:t>technology-aided definition</a:t>
            </a:r>
            <a:r>
              <a:rPr lang="en-ZA" sz="2000" dirty="0">
                <a:solidFill>
                  <a:prstClr val="black"/>
                </a:solidFill>
                <a:latin typeface="Arial" panose="020B0604020202020204" pitchFamily="34" charset="0"/>
                <a:cs typeface="Arial" panose="020B0604020202020204" pitchFamily="34" charset="0"/>
              </a:rPr>
              <a:t>, improvement, </a:t>
            </a:r>
            <a:r>
              <a:rPr lang="en-ZA" sz="2000" dirty="0" smtClean="0">
                <a:solidFill>
                  <a:prstClr val="black"/>
                </a:solidFill>
                <a:latin typeface="Arial" panose="020B0604020202020204" pitchFamily="34" charset="0"/>
                <a:cs typeface="Arial" panose="020B0604020202020204" pitchFamily="34" charset="0"/>
              </a:rPr>
              <a:t>innovation, and </a:t>
            </a:r>
            <a:r>
              <a:rPr lang="en-ZA" sz="2000" dirty="0">
                <a:solidFill>
                  <a:prstClr val="black"/>
                </a:solidFill>
                <a:latin typeface="Arial" panose="020B0604020202020204" pitchFamily="34" charset="0"/>
                <a:cs typeface="Arial" panose="020B0604020202020204" pitchFamily="34" charset="0"/>
              </a:rPr>
              <a:t>management of </a:t>
            </a:r>
            <a:r>
              <a:rPr lang="en-ZA" sz="2000" dirty="0" smtClean="0">
                <a:solidFill>
                  <a:prstClr val="black"/>
                </a:solidFill>
                <a:latin typeface="Arial" panose="020B0604020202020204" pitchFamily="34" charset="0"/>
                <a:cs typeface="Arial" panose="020B0604020202020204" pitchFamily="34" charset="0"/>
              </a:rPr>
              <a:t>beginning-to end business </a:t>
            </a:r>
            <a:r>
              <a:rPr lang="en-ZA" sz="2000" dirty="0">
                <a:solidFill>
                  <a:prstClr val="black"/>
                </a:solidFill>
                <a:latin typeface="Arial" panose="020B0604020202020204" pitchFamily="34" charset="0"/>
                <a:cs typeface="Arial" panose="020B0604020202020204" pitchFamily="34" charset="0"/>
              </a:rPr>
              <a:t>processes that </a:t>
            </a:r>
            <a:r>
              <a:rPr lang="en-ZA" sz="2000" dirty="0" smtClean="0">
                <a:solidFill>
                  <a:prstClr val="black"/>
                </a:solidFill>
                <a:latin typeface="Arial" panose="020B0604020202020204" pitchFamily="34" charset="0"/>
                <a:cs typeface="Arial" panose="020B0604020202020204" pitchFamily="34" charset="0"/>
              </a:rPr>
              <a:t>drive business </a:t>
            </a:r>
            <a:r>
              <a:rPr lang="en-ZA" sz="2000" dirty="0">
                <a:solidFill>
                  <a:prstClr val="black"/>
                </a:solidFill>
                <a:latin typeface="Arial" panose="020B0604020202020204" pitchFamily="34" charset="0"/>
                <a:cs typeface="Arial" panose="020B0604020202020204" pitchFamily="34" charset="0"/>
              </a:rPr>
              <a:t>results, create value, </a:t>
            </a:r>
            <a:r>
              <a:rPr lang="en-ZA" sz="2000" dirty="0" smtClean="0">
                <a:solidFill>
                  <a:prstClr val="black"/>
                </a:solidFill>
                <a:latin typeface="Arial" panose="020B0604020202020204" pitchFamily="34" charset="0"/>
                <a:cs typeface="Arial" panose="020B0604020202020204" pitchFamily="34" charset="0"/>
              </a:rPr>
              <a:t>and enable </a:t>
            </a:r>
            <a:r>
              <a:rPr lang="en-ZA" sz="2000" dirty="0">
                <a:solidFill>
                  <a:prstClr val="black"/>
                </a:solidFill>
                <a:latin typeface="Arial" panose="020B0604020202020204" pitchFamily="34" charset="0"/>
                <a:cs typeface="Arial" panose="020B0604020202020204" pitchFamily="34" charset="0"/>
              </a:rPr>
              <a:t>an institution to meet </a:t>
            </a:r>
            <a:r>
              <a:rPr lang="en-ZA" sz="2000" dirty="0" smtClean="0">
                <a:solidFill>
                  <a:prstClr val="black"/>
                </a:solidFill>
                <a:latin typeface="Arial" panose="020B0604020202020204" pitchFamily="34" charset="0"/>
                <a:cs typeface="Arial" panose="020B0604020202020204" pitchFamily="34" charset="0"/>
              </a:rPr>
              <a:t>its business </a:t>
            </a:r>
            <a:r>
              <a:rPr lang="en-ZA" sz="2000" dirty="0">
                <a:solidFill>
                  <a:prstClr val="black"/>
                </a:solidFill>
                <a:latin typeface="Arial" panose="020B0604020202020204" pitchFamily="34" charset="0"/>
                <a:cs typeface="Arial" panose="020B0604020202020204" pitchFamily="34" charset="0"/>
              </a:rPr>
              <a:t>objectives with more </a:t>
            </a:r>
            <a:r>
              <a:rPr lang="en-ZA" sz="2000" dirty="0" smtClean="0">
                <a:solidFill>
                  <a:prstClr val="black"/>
                </a:solidFill>
                <a:latin typeface="Arial" panose="020B0604020202020204" pitchFamily="34" charset="0"/>
                <a:cs typeface="Arial" panose="020B0604020202020204" pitchFamily="34" charset="0"/>
              </a:rPr>
              <a:t>agility.</a:t>
            </a:r>
          </a:p>
          <a:p>
            <a:pPr marL="285750" indent="-285750" algn="just">
              <a:spcBef>
                <a:spcPts val="600"/>
              </a:spcBef>
              <a:spcAft>
                <a:spcPts val="600"/>
              </a:spcAft>
              <a:buFont typeface="Arial" panose="020B0604020202020204" pitchFamily="34" charset="0"/>
              <a:buChar char="•"/>
            </a:pPr>
            <a:r>
              <a:rPr lang="en-ZA" sz="2000" dirty="0">
                <a:solidFill>
                  <a:prstClr val="black"/>
                </a:solidFill>
                <a:latin typeface="Arial" panose="020B0604020202020204" pitchFamily="34" charset="0"/>
                <a:cs typeface="Arial" panose="020B0604020202020204" pitchFamily="34" charset="0"/>
              </a:rPr>
              <a:t>Business process </a:t>
            </a:r>
            <a:r>
              <a:rPr lang="en-ZA" sz="2000" dirty="0" smtClean="0">
                <a:solidFill>
                  <a:prstClr val="black"/>
                </a:solidFill>
                <a:latin typeface="Arial" panose="020B0604020202020204" pitchFamily="34" charset="0"/>
                <a:cs typeface="Arial" panose="020B0604020202020204" pitchFamily="34" charset="0"/>
              </a:rPr>
              <a:t>management enables </a:t>
            </a:r>
            <a:r>
              <a:rPr lang="en-ZA" sz="2000" dirty="0">
                <a:solidFill>
                  <a:prstClr val="black"/>
                </a:solidFill>
                <a:latin typeface="Arial" panose="020B0604020202020204" pitchFamily="34" charset="0"/>
                <a:cs typeface="Arial" panose="020B0604020202020204" pitchFamily="34" charset="0"/>
              </a:rPr>
              <a:t>an institution to align </a:t>
            </a:r>
            <a:r>
              <a:rPr lang="en-ZA" sz="2000" dirty="0" smtClean="0">
                <a:solidFill>
                  <a:prstClr val="black"/>
                </a:solidFill>
                <a:latin typeface="Arial" panose="020B0604020202020204" pitchFamily="34" charset="0"/>
                <a:cs typeface="Arial" panose="020B0604020202020204" pitchFamily="34" charset="0"/>
              </a:rPr>
              <a:t>its business </a:t>
            </a:r>
            <a:r>
              <a:rPr lang="en-ZA" sz="2000" dirty="0">
                <a:solidFill>
                  <a:prstClr val="black"/>
                </a:solidFill>
                <a:latin typeface="Arial" panose="020B0604020202020204" pitchFamily="34" charset="0"/>
                <a:cs typeface="Arial" panose="020B0604020202020204" pitchFamily="34" charset="0"/>
              </a:rPr>
              <a:t>processes to its </a:t>
            </a:r>
            <a:r>
              <a:rPr lang="en-ZA" sz="2000" dirty="0" smtClean="0">
                <a:solidFill>
                  <a:prstClr val="black"/>
                </a:solidFill>
                <a:latin typeface="Arial" panose="020B0604020202020204" pitchFamily="34" charset="0"/>
                <a:cs typeface="Arial" panose="020B0604020202020204" pitchFamily="34" charset="0"/>
              </a:rPr>
              <a:t>business strategy</a:t>
            </a:r>
            <a:r>
              <a:rPr lang="en-ZA" sz="2000" dirty="0">
                <a:solidFill>
                  <a:prstClr val="black"/>
                </a:solidFill>
                <a:latin typeface="Arial" panose="020B0604020202020204" pitchFamily="34" charset="0"/>
                <a:cs typeface="Arial" panose="020B0604020202020204" pitchFamily="34" charset="0"/>
              </a:rPr>
              <a:t>, leading to effective </a:t>
            </a:r>
            <a:r>
              <a:rPr lang="en-ZA" sz="2000" dirty="0" smtClean="0">
                <a:solidFill>
                  <a:prstClr val="black"/>
                </a:solidFill>
                <a:latin typeface="Arial" panose="020B0604020202020204" pitchFamily="34" charset="0"/>
                <a:cs typeface="Arial" panose="020B0604020202020204" pitchFamily="34" charset="0"/>
              </a:rPr>
              <a:t>overall institution </a:t>
            </a:r>
            <a:r>
              <a:rPr lang="en-ZA" sz="2000" dirty="0">
                <a:solidFill>
                  <a:prstClr val="black"/>
                </a:solidFill>
                <a:latin typeface="Arial" panose="020B0604020202020204" pitchFamily="34" charset="0"/>
                <a:cs typeface="Arial" panose="020B0604020202020204" pitchFamily="34" charset="0"/>
              </a:rPr>
              <a:t>performance </a:t>
            </a:r>
            <a:r>
              <a:rPr lang="en-ZA" sz="2000" dirty="0" smtClean="0">
                <a:solidFill>
                  <a:prstClr val="black"/>
                </a:solidFill>
                <a:latin typeface="Arial" panose="020B0604020202020204" pitchFamily="34" charset="0"/>
                <a:cs typeface="Arial" panose="020B0604020202020204" pitchFamily="34" charset="0"/>
              </a:rPr>
              <a:t>through improvements </a:t>
            </a:r>
            <a:r>
              <a:rPr lang="en-ZA" sz="2000" dirty="0">
                <a:solidFill>
                  <a:prstClr val="black"/>
                </a:solidFill>
                <a:latin typeface="Arial" panose="020B0604020202020204" pitchFamily="34" charset="0"/>
                <a:cs typeface="Arial" panose="020B0604020202020204" pitchFamily="34" charset="0"/>
              </a:rPr>
              <a:t>of specific </a:t>
            </a:r>
            <a:r>
              <a:rPr lang="en-ZA" sz="2000" dirty="0" smtClean="0">
                <a:solidFill>
                  <a:prstClr val="black"/>
                </a:solidFill>
                <a:latin typeface="Arial" panose="020B0604020202020204" pitchFamily="34" charset="0"/>
                <a:cs typeface="Arial" panose="020B0604020202020204" pitchFamily="34" charset="0"/>
              </a:rPr>
              <a:t>work activities </a:t>
            </a:r>
            <a:r>
              <a:rPr lang="en-ZA" sz="2000" dirty="0">
                <a:solidFill>
                  <a:prstClr val="black"/>
                </a:solidFill>
                <a:latin typeface="Arial" panose="020B0604020202020204" pitchFamily="34" charset="0"/>
                <a:cs typeface="Arial" panose="020B0604020202020204" pitchFamily="34" charset="0"/>
              </a:rPr>
              <a:t>either within a specific institution, across the enterprise, </a:t>
            </a:r>
            <a:r>
              <a:rPr lang="en-ZA" sz="2000" dirty="0" smtClean="0">
                <a:solidFill>
                  <a:prstClr val="black"/>
                </a:solidFill>
                <a:latin typeface="Arial" panose="020B0604020202020204" pitchFamily="34" charset="0"/>
                <a:cs typeface="Arial" panose="020B0604020202020204" pitchFamily="34" charset="0"/>
              </a:rPr>
              <a:t>or between </a:t>
            </a:r>
            <a:r>
              <a:rPr lang="en-ZA" sz="2000" dirty="0">
                <a:solidFill>
                  <a:prstClr val="black"/>
                </a:solidFill>
                <a:latin typeface="Arial" panose="020B0604020202020204" pitchFamily="34" charset="0"/>
                <a:cs typeface="Arial" panose="020B0604020202020204" pitchFamily="34" charset="0"/>
              </a:rPr>
              <a:t>institutions (Benedict et. al</a:t>
            </a:r>
            <a:r>
              <a:rPr lang="en-ZA" sz="2000" dirty="0" smtClean="0">
                <a:solidFill>
                  <a:prstClr val="black"/>
                </a:solidFill>
                <a:latin typeface="Arial" panose="020B0604020202020204" pitchFamily="34" charset="0"/>
                <a:cs typeface="Arial" panose="020B0604020202020204" pitchFamily="34" charset="0"/>
              </a:rPr>
              <a:t>., 2013</a:t>
            </a:r>
            <a:r>
              <a:rPr lang="en-ZA" sz="2000" dirty="0">
                <a:solidFill>
                  <a:prstClr val="black"/>
                </a:solidFill>
                <a:latin typeface="Arial" panose="020B0604020202020204" pitchFamily="34" charset="0"/>
                <a:cs typeface="Arial" panose="020B0604020202020204" pitchFamily="34" charset="0"/>
              </a:rPr>
              <a:t>).</a:t>
            </a:r>
            <a:endParaRPr lang="en-ZA" sz="2000" dirty="0" smtClean="0">
              <a:solidFill>
                <a:prstClr val="black"/>
              </a:solidFill>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ZA" dirty="0" smtClean="0">
              <a:solidFill>
                <a:prstClr val="black"/>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7488878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77821" y="0"/>
            <a:ext cx="11945567" cy="707886"/>
          </a:xfrm>
          <a:prstGeom prst="rect">
            <a:avLst/>
          </a:prstGeom>
        </p:spPr>
        <p:txBody>
          <a:bodyPr wrap="square">
            <a:spAutoFit/>
          </a:bodyPr>
          <a:lstStyle/>
          <a:p>
            <a:pPr>
              <a:defRPr/>
            </a:pPr>
            <a:r>
              <a:rPr lang="en-US" sz="4000" b="1" dirty="0" smtClean="0">
                <a:solidFill>
                  <a:srgbClr val="000000"/>
                </a:solidFill>
                <a:latin typeface="Georgia"/>
                <a:ea typeface="+mj-ea"/>
                <a:cs typeface="+mj-cs"/>
              </a:rPr>
              <a:t>Validation on </a:t>
            </a:r>
            <a:r>
              <a:rPr lang="en-US" sz="4000" b="1" dirty="0">
                <a:solidFill>
                  <a:srgbClr val="000000"/>
                </a:solidFill>
                <a:latin typeface="Georgia"/>
                <a:ea typeface="+mj-ea"/>
                <a:cs typeface="+mj-cs"/>
              </a:rPr>
              <a:t>Workstream </a:t>
            </a:r>
            <a:r>
              <a:rPr lang="en-US" sz="4000" b="1" dirty="0" smtClean="0">
                <a:solidFill>
                  <a:srgbClr val="000000"/>
                </a:solidFill>
                <a:latin typeface="Georgia"/>
                <a:ea typeface="+mj-ea"/>
                <a:cs typeface="+mj-cs"/>
              </a:rPr>
              <a:t>2.2 (“to-be”)</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graphicFrame>
        <p:nvGraphicFramePr>
          <p:cNvPr id="2" name="Table 1"/>
          <p:cNvGraphicFramePr>
            <a:graphicFrameLocks noGrp="1"/>
          </p:cNvGraphicFramePr>
          <p:nvPr>
            <p:extLst/>
          </p:nvPr>
        </p:nvGraphicFramePr>
        <p:xfrm>
          <a:off x="268321" y="1185472"/>
          <a:ext cx="5760000" cy="4680000"/>
        </p:xfrm>
        <a:graphic>
          <a:graphicData uri="http://schemas.openxmlformats.org/drawingml/2006/table">
            <a:tbl>
              <a:tblPr>
                <a:tableStyleId>{5C22544A-7EE6-4342-B048-85BDC9FD1C3A}</a:tableStyleId>
              </a:tblPr>
              <a:tblGrid>
                <a:gridCol w="5760000"/>
              </a:tblGrid>
              <a:tr h="4680000">
                <a:tc>
                  <a:txBody>
                    <a:bodyPr/>
                    <a:lstStyle/>
                    <a:p>
                      <a:pPr algn="l"/>
                      <a:r>
                        <a:rPr lang="en-ZA" sz="2000" dirty="0" smtClean="0">
                          <a:solidFill>
                            <a:prstClr val="black"/>
                          </a:solidFill>
                          <a:highlight>
                            <a:srgbClr val="FFFFFF"/>
                          </a:highlight>
                        </a:rPr>
                        <a:t>SOCIAL REINTERGRATION </a:t>
                      </a:r>
                    </a:p>
                    <a:p>
                      <a:pPr marL="171450" indent="-171450">
                        <a:buFont typeface="Arial" panose="020B0604020202020204" pitchFamily="34" charset="0"/>
                        <a:buChar char="•"/>
                      </a:pPr>
                      <a:r>
                        <a:rPr lang="en-ZA" sz="2000" dirty="0" smtClean="0">
                          <a:solidFill>
                            <a:prstClr val="black"/>
                          </a:solidFill>
                          <a:highlight>
                            <a:srgbClr val="FFFFFF"/>
                          </a:highlight>
                        </a:rPr>
                        <a:t>Community involvement in the reintegration of parolees and probationers need to be fully implemented, Liaison Officials roles are not optimally utilized, this need to be urgently addressed.</a:t>
                      </a:r>
                    </a:p>
                    <a:p>
                      <a:pPr marL="171450" indent="-171450">
                        <a:buFont typeface="Arial" panose="020B0604020202020204" pitchFamily="34" charset="0"/>
                        <a:buChar char="•"/>
                      </a:pPr>
                      <a:r>
                        <a:rPr lang="en-ZA" sz="2000" dirty="0" smtClean="0">
                          <a:solidFill>
                            <a:prstClr val="black"/>
                          </a:solidFill>
                          <a:highlight>
                            <a:srgbClr val="FFFFFF"/>
                          </a:highlight>
                        </a:rPr>
                        <a:t>There is a need to address the challenge of section 62 (f) of absconding from the system mainly due to lack of transport money to attend their court date, this creates a negative impression to courts and as a results the court choose not to consider 62f as an option. This will have a negative result in overcrowding in Correctional Centres. </a:t>
                      </a:r>
                      <a:endParaRPr lang="en-ZA" sz="2000" dirty="0">
                        <a:solidFill>
                          <a:prstClr val="black"/>
                        </a:solidFill>
                        <a:highlight>
                          <a:srgbClr val="FFFFFF"/>
                        </a:highlight>
                      </a:endParaRP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graphicFrame>
        <p:nvGraphicFramePr>
          <p:cNvPr id="5" name="Table 4"/>
          <p:cNvGraphicFramePr>
            <a:graphicFrameLocks noGrp="1"/>
          </p:cNvGraphicFramePr>
          <p:nvPr>
            <p:extLst/>
          </p:nvPr>
        </p:nvGraphicFramePr>
        <p:xfrm>
          <a:off x="6217920" y="1210872"/>
          <a:ext cx="5440680" cy="4675578"/>
        </p:xfrm>
        <a:graphic>
          <a:graphicData uri="http://schemas.openxmlformats.org/drawingml/2006/table">
            <a:tbl>
              <a:tblPr>
                <a:tableStyleId>{5C22544A-7EE6-4342-B048-85BDC9FD1C3A}</a:tableStyleId>
              </a:tblPr>
              <a:tblGrid>
                <a:gridCol w="5440680"/>
              </a:tblGrid>
              <a:tr h="4675578">
                <a:tc>
                  <a:txBody>
                    <a:bodyPr/>
                    <a:lstStyle/>
                    <a:p>
                      <a:pPr algn="l"/>
                      <a:r>
                        <a:rPr lang="en-ZA" sz="2000" kern="1200" dirty="0" smtClean="0">
                          <a:solidFill>
                            <a:prstClr val="black"/>
                          </a:solidFill>
                          <a:highlight>
                            <a:srgbClr val="FFFFFF"/>
                          </a:highlight>
                          <a:latin typeface="+mn-lt"/>
                          <a:ea typeface="+mn-ea"/>
                          <a:cs typeface="+mn-cs"/>
                        </a:rPr>
                        <a:t>SOCIAL REINTERGRATION </a:t>
                      </a:r>
                    </a:p>
                    <a:p>
                      <a:pPr marL="171450" indent="-171450">
                        <a:buFont typeface="Arial" panose="020B0604020202020204" pitchFamily="34" charset="0"/>
                        <a:buChar char="•"/>
                      </a:pPr>
                      <a:r>
                        <a:rPr kumimoji="0" lang="en-ZA" sz="2000" b="0" i="0" u="none" strike="noStrike" kern="1200" cap="none" spc="0" normalizeH="0" baseline="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The reporting of  section 62 (f)  absconders in the absconding stats of Community Corrections possess a challenge, the reason is that SAPS is responsible for tracing and arresting of  section 62 (f)  and when they are arrested there is not feedback to DCS and as such the absconder case load remain “open”.</a:t>
                      </a:r>
                    </a:p>
                    <a:p>
                      <a:pPr marL="171450" indent="-171450">
                        <a:buFont typeface="Arial" panose="020B0604020202020204" pitchFamily="34" charset="0"/>
                        <a:buChar char="•"/>
                      </a:pPr>
                      <a:r>
                        <a:rPr kumimoji="0" lang="en-ZA" sz="2000" b="0" i="0" u="none" strike="noStrike" kern="1200" cap="none" spc="0" normalizeH="0" baseline="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Currently Community Corrections absconder unit does not have capacity to execute arrest of absconders , especially id high risk areas, they utilises the services of </a:t>
                      </a:r>
                      <a:r>
                        <a:rPr kumimoji="0" lang="en-ZA" sz="2000" b="0" i="0" u="none" strike="noStrike" kern="1200" cap="none" spc="0" normalizeH="0" baseline="0" dirty="0" err="1"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EST</a:t>
                      </a:r>
                      <a:r>
                        <a:rPr kumimoji="0" lang="en-ZA" sz="2000" b="0" i="0" u="none" strike="noStrike" kern="1200" cap="none" spc="0" normalizeH="0" baseline="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 the is a proposal that this unit need to be incorporated under </a:t>
                      </a:r>
                      <a:r>
                        <a:rPr kumimoji="0" lang="en-ZA" sz="2000" b="0" i="0" u="none" strike="noStrike" kern="1200" cap="none" spc="0" normalizeH="0" baseline="0" dirty="0" err="1"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EST</a:t>
                      </a:r>
                      <a:r>
                        <a:rPr kumimoji="0" lang="en-ZA" sz="2000" b="0" i="0" u="none" strike="noStrike" kern="1200" cap="none" spc="0" normalizeH="0" baseline="0" dirty="0" smtClean="0">
                          <a:ln>
                            <a:noFill/>
                          </a:ln>
                          <a:solidFill>
                            <a:schemeClr val="tx1"/>
                          </a:solidFill>
                          <a:effectLst/>
                          <a:uLnTx/>
                          <a:uFillTx/>
                          <a:latin typeface="Calibri" panose="020F0502020204030204" pitchFamily="34" charset="0"/>
                          <a:ea typeface="MS Mincho" panose="02020609040205080304" pitchFamily="49" charset="-128"/>
                          <a:cs typeface="Times New Roman" panose="02020603050405020304" pitchFamily="18" charset="0"/>
                        </a:rPr>
                        <a:t> functions</a:t>
                      </a:r>
                      <a:r>
                        <a:rPr lang="en-ZA" sz="2400" dirty="0" smtClean="0">
                          <a:solidFill>
                            <a:prstClr val="black"/>
                          </a:solidFill>
                          <a:highlight>
                            <a:srgbClr val="FFFFFF"/>
                          </a:highlight>
                        </a:rPr>
                        <a:t>.  </a:t>
                      </a:r>
                      <a:endParaRPr lang="en-US" sz="1800" b="0" dirty="0" smtClean="0">
                        <a:solidFill>
                          <a:schemeClr val="tx1"/>
                        </a:solidFill>
                        <a:effectLst/>
                        <a:latin typeface="Calibri" panose="020F0502020204030204" pitchFamily="34" charset="0"/>
                        <a:ea typeface="MS Mincho" panose="02020609040205080304" pitchFamily="49" charset="-128"/>
                        <a:cs typeface="Times New Roman" panose="02020603050405020304" pitchFamily="18" charset="0"/>
                      </a:endParaRP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05989266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77821" y="0"/>
            <a:ext cx="11945567" cy="707886"/>
          </a:xfrm>
          <a:prstGeom prst="rect">
            <a:avLst/>
          </a:prstGeom>
        </p:spPr>
        <p:txBody>
          <a:bodyPr wrap="square">
            <a:spAutoFit/>
          </a:bodyPr>
          <a:lstStyle/>
          <a:p>
            <a:pPr>
              <a:defRPr/>
            </a:pPr>
            <a:r>
              <a:rPr lang="en-US" sz="4000" b="1" dirty="0" smtClean="0">
                <a:solidFill>
                  <a:srgbClr val="000000"/>
                </a:solidFill>
                <a:latin typeface="Georgia"/>
                <a:ea typeface="+mj-ea"/>
                <a:cs typeface="+mj-cs"/>
              </a:rPr>
              <a:t>Validation on </a:t>
            </a:r>
            <a:r>
              <a:rPr lang="en-US" sz="4000" b="1" dirty="0">
                <a:solidFill>
                  <a:srgbClr val="000000"/>
                </a:solidFill>
                <a:latin typeface="Georgia"/>
                <a:ea typeface="+mj-ea"/>
                <a:cs typeface="+mj-cs"/>
              </a:rPr>
              <a:t>Workstream </a:t>
            </a:r>
            <a:r>
              <a:rPr lang="en-US" sz="4000" b="1" dirty="0" smtClean="0">
                <a:solidFill>
                  <a:srgbClr val="000000"/>
                </a:solidFill>
                <a:latin typeface="Georgia"/>
                <a:ea typeface="+mj-ea"/>
                <a:cs typeface="+mj-cs"/>
              </a:rPr>
              <a:t>2.2 (“to-be”)</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graphicFrame>
        <p:nvGraphicFramePr>
          <p:cNvPr id="2" name="Table 1"/>
          <p:cNvGraphicFramePr>
            <a:graphicFrameLocks noGrp="1"/>
          </p:cNvGraphicFramePr>
          <p:nvPr>
            <p:extLst/>
          </p:nvPr>
        </p:nvGraphicFramePr>
        <p:xfrm>
          <a:off x="268321" y="1185472"/>
          <a:ext cx="5760000" cy="4876800"/>
        </p:xfrm>
        <a:graphic>
          <a:graphicData uri="http://schemas.openxmlformats.org/drawingml/2006/table">
            <a:tbl>
              <a:tblPr>
                <a:tableStyleId>{5C22544A-7EE6-4342-B048-85BDC9FD1C3A}</a:tableStyleId>
              </a:tblPr>
              <a:tblGrid>
                <a:gridCol w="5760000"/>
              </a:tblGrid>
              <a:tr h="4680000">
                <a:tc>
                  <a:txBody>
                    <a:bodyPr/>
                    <a:lstStyle/>
                    <a:p>
                      <a:pPr algn="l"/>
                      <a:r>
                        <a:rPr lang="en-ZA" sz="2000" dirty="0" smtClean="0">
                          <a:solidFill>
                            <a:prstClr val="black"/>
                          </a:solidFill>
                          <a:highlight>
                            <a:srgbClr val="FFFFFF"/>
                          </a:highlight>
                        </a:rPr>
                        <a:t>SECURITY</a:t>
                      </a:r>
                    </a:p>
                    <a:p>
                      <a:pPr marL="171450" indent="-171450">
                        <a:buFont typeface="Arial" panose="020B0604020202020204" pitchFamily="34" charset="0"/>
                        <a:buChar char="•"/>
                      </a:pPr>
                      <a:r>
                        <a:rPr lang="en-ZA" sz="2000" dirty="0" smtClean="0">
                          <a:solidFill>
                            <a:prstClr val="black"/>
                          </a:solidFill>
                          <a:highlight>
                            <a:srgbClr val="FFFFFF"/>
                          </a:highlight>
                        </a:rPr>
                        <a:t>There should be a clear distinction between  internal and external security in accordance to the CSA.</a:t>
                      </a:r>
                    </a:p>
                    <a:p>
                      <a:pPr marL="171450" indent="-171450">
                        <a:buFont typeface="Arial" panose="020B0604020202020204" pitchFamily="34" charset="0"/>
                        <a:buChar char="•"/>
                      </a:pPr>
                      <a:r>
                        <a:rPr lang="en-ZA" sz="2000" dirty="0" smtClean="0">
                          <a:solidFill>
                            <a:prstClr val="black"/>
                          </a:solidFill>
                          <a:highlight>
                            <a:srgbClr val="FFFFFF"/>
                          </a:highlight>
                        </a:rPr>
                        <a:t>Continues training of security officials in security related training should be prioritized.</a:t>
                      </a:r>
                    </a:p>
                    <a:p>
                      <a:pPr marL="171450" indent="-171450">
                        <a:buFont typeface="Arial" panose="020B0604020202020204" pitchFamily="34" charset="0"/>
                        <a:buChar char="•"/>
                      </a:pPr>
                      <a:r>
                        <a:rPr lang="en-ZA" sz="2000" dirty="0" err="1" smtClean="0">
                          <a:solidFill>
                            <a:prstClr val="black"/>
                          </a:solidFill>
                          <a:highlight>
                            <a:srgbClr val="FFFFFF"/>
                          </a:highlight>
                        </a:rPr>
                        <a:t>EST</a:t>
                      </a:r>
                      <a:r>
                        <a:rPr lang="en-ZA" sz="2000" dirty="0" smtClean="0">
                          <a:solidFill>
                            <a:prstClr val="black"/>
                          </a:solidFill>
                          <a:highlight>
                            <a:srgbClr val="FFFFFF"/>
                          </a:highlight>
                        </a:rPr>
                        <a:t> need to be legislated for uniformity and standardization when executing their duties. </a:t>
                      </a:r>
                    </a:p>
                    <a:p>
                      <a:pPr marL="171450" indent="-171450">
                        <a:buFont typeface="Arial" panose="020B0604020202020204" pitchFamily="34" charset="0"/>
                        <a:buChar char="•"/>
                      </a:pPr>
                      <a:r>
                        <a:rPr lang="en-ZA" sz="2000" dirty="0" smtClean="0">
                          <a:solidFill>
                            <a:prstClr val="black"/>
                          </a:solidFill>
                          <a:highlight>
                            <a:srgbClr val="FFFFFF"/>
                          </a:highlight>
                        </a:rPr>
                        <a:t> A dedicated centralized team at each Management area to deal with the flow of security related to external movements is needed.</a:t>
                      </a:r>
                    </a:p>
                    <a:p>
                      <a:pPr marL="171450" indent="-171450">
                        <a:buFont typeface="Arial" panose="020B0604020202020204" pitchFamily="34" charset="0"/>
                        <a:buChar char="•"/>
                      </a:pPr>
                      <a:r>
                        <a:rPr lang="en-ZA" sz="2000" dirty="0" smtClean="0">
                          <a:solidFill>
                            <a:prstClr val="black"/>
                          </a:solidFill>
                          <a:highlight>
                            <a:srgbClr val="FFFFFF"/>
                          </a:highlight>
                        </a:rPr>
                        <a:t>Security in a unit should be the responsibility of the Unit manager supported by a Supervisor security that works in tandem with the Case Management Supervisor</a:t>
                      </a:r>
                    </a:p>
                    <a:p>
                      <a:pPr marL="0" indent="0">
                        <a:buFont typeface="Arial" panose="020B0604020202020204" pitchFamily="34" charset="0"/>
                        <a:buNone/>
                      </a:pPr>
                      <a:endParaRPr lang="en-ZA" sz="2000" dirty="0">
                        <a:solidFill>
                          <a:prstClr val="black"/>
                        </a:solidFill>
                        <a:highlight>
                          <a:srgbClr val="FFFFFF"/>
                        </a:highlight>
                      </a:endParaRP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graphicFrame>
        <p:nvGraphicFramePr>
          <p:cNvPr id="5" name="Table 4"/>
          <p:cNvGraphicFramePr>
            <a:graphicFrameLocks noGrp="1"/>
          </p:cNvGraphicFramePr>
          <p:nvPr>
            <p:extLst/>
          </p:nvPr>
        </p:nvGraphicFramePr>
        <p:xfrm>
          <a:off x="6217920" y="1210872"/>
          <a:ext cx="5440680" cy="4847028"/>
        </p:xfrm>
        <a:graphic>
          <a:graphicData uri="http://schemas.openxmlformats.org/drawingml/2006/table">
            <a:tbl>
              <a:tblPr>
                <a:tableStyleId>{5C22544A-7EE6-4342-B048-85BDC9FD1C3A}</a:tableStyleId>
              </a:tblPr>
              <a:tblGrid>
                <a:gridCol w="5440680"/>
              </a:tblGrid>
              <a:tr h="4847028">
                <a:tc>
                  <a:txBody>
                    <a:bodyPr/>
                    <a:lstStyle/>
                    <a:p>
                      <a:pPr algn="l"/>
                      <a:r>
                        <a:rPr lang="en-ZA" sz="2000" kern="1200" dirty="0" smtClean="0">
                          <a:solidFill>
                            <a:prstClr val="black"/>
                          </a:solidFill>
                          <a:highlight>
                            <a:srgbClr val="FFFFFF"/>
                          </a:highlight>
                          <a:latin typeface="+mn-lt"/>
                          <a:ea typeface="+mn-ea"/>
                          <a:cs typeface="+mn-cs"/>
                        </a:rPr>
                        <a:t>FACILITIES</a:t>
                      </a:r>
                    </a:p>
                    <a:p>
                      <a:pPr marL="171450" indent="-171450">
                        <a:buFont typeface="Arial" panose="020B0604020202020204" pitchFamily="34" charset="0"/>
                        <a:buChar char="•"/>
                      </a:pPr>
                      <a:r>
                        <a:rPr lang="en-ZA" sz="2000" dirty="0" smtClean="0">
                          <a:solidFill>
                            <a:prstClr val="black"/>
                          </a:solidFill>
                          <a:highlight>
                            <a:srgbClr val="FFFFFF"/>
                          </a:highlight>
                        </a:rPr>
                        <a:t>Creation of security posts will help work teams and escorting of artisans &amp; service providers while doing scheduled and unscheduled maintenance.</a:t>
                      </a:r>
                    </a:p>
                    <a:p>
                      <a:pPr marL="171450" indent="-171450">
                        <a:buFont typeface="Arial" panose="020B0604020202020204" pitchFamily="34" charset="0"/>
                        <a:buChar char="•"/>
                      </a:pPr>
                      <a:r>
                        <a:rPr lang="en-ZA" sz="2000" dirty="0" smtClean="0">
                          <a:solidFill>
                            <a:prstClr val="black"/>
                          </a:solidFill>
                          <a:highlight>
                            <a:srgbClr val="FFFFFF"/>
                          </a:highlight>
                        </a:rPr>
                        <a:t>Review of scheduled and unscheduled maintenance process should be prioritized, the current schedule comes short in addressing maintenance related issues. .</a:t>
                      </a:r>
                    </a:p>
                    <a:p>
                      <a:pPr marL="171450" indent="-171450">
                        <a:buFont typeface="Arial" panose="020B0604020202020204" pitchFamily="34" charset="0"/>
                        <a:buChar char="•"/>
                      </a:pPr>
                      <a:r>
                        <a:rPr lang="en-ZA" sz="2000" dirty="0" smtClean="0">
                          <a:solidFill>
                            <a:prstClr val="black"/>
                          </a:solidFill>
                          <a:highlight>
                            <a:srgbClr val="FFFFFF"/>
                          </a:highlight>
                        </a:rPr>
                        <a:t>Procurement process of maintenance material is of paramount importance, the  current process has lots of constraints.</a:t>
                      </a:r>
                    </a:p>
                    <a:p>
                      <a:pPr marL="171450" indent="-171450">
                        <a:buFont typeface="Arial" panose="020B0604020202020204" pitchFamily="34" charset="0"/>
                        <a:buChar char="•"/>
                      </a:pPr>
                      <a:r>
                        <a:rPr lang="en-ZA" sz="2000" dirty="0" smtClean="0">
                          <a:solidFill>
                            <a:prstClr val="black"/>
                          </a:solidFill>
                          <a:highlight>
                            <a:srgbClr val="FFFFFF"/>
                          </a:highlight>
                        </a:rPr>
                        <a:t>DCS need to move to executing own maintenance of facilities particularly low volume  maintenance.</a:t>
                      </a:r>
                      <a:endParaRPr lang="en-ZA" sz="2000" dirty="0">
                        <a:solidFill>
                          <a:prstClr val="black"/>
                        </a:solidFill>
                        <a:highlight>
                          <a:srgbClr val="FFFFFF"/>
                        </a:highlight>
                      </a:endParaRPr>
                    </a:p>
                  </a:txBody>
                  <a:tcPr marL="114300" marR="114300" marT="0" marB="0">
                    <a:lnL w="76200" cap="flat" cmpd="sng" algn="ctr">
                      <a:solidFill>
                        <a:srgbClr val="CC9900"/>
                      </a:solidFill>
                      <a:prstDash val="solid"/>
                      <a:round/>
                      <a:headEnd type="none" w="med" len="med"/>
                      <a:tailEnd type="none" w="med" len="med"/>
                    </a:lnL>
                    <a:lnR w="76200" cap="flat" cmpd="sng" algn="ctr">
                      <a:solidFill>
                        <a:srgbClr val="CC9900"/>
                      </a:solidFill>
                      <a:prstDash val="solid"/>
                      <a:round/>
                      <a:headEnd type="none" w="med" len="med"/>
                      <a:tailEnd type="none" w="med" len="med"/>
                    </a:lnR>
                    <a:lnT w="76200" cap="flat" cmpd="sng" algn="ctr">
                      <a:solidFill>
                        <a:srgbClr val="CC9900"/>
                      </a:solidFill>
                      <a:prstDash val="solid"/>
                      <a:round/>
                      <a:headEnd type="none" w="med" len="med"/>
                      <a:tailEnd type="none" w="med" len="med"/>
                    </a:lnT>
                    <a:lnB w="76200" cap="flat" cmpd="sng" algn="ctr">
                      <a:solidFill>
                        <a:srgbClr val="CC9900"/>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7135152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Picture 52"/>
          <p:cNvPicPr>
            <a:picLocks noChangeAspect="1"/>
          </p:cNvPicPr>
          <p:nvPr/>
        </p:nvPicPr>
        <p:blipFill rotWithShape="1">
          <a:blip r:embed="rId3"/>
          <a:srcRect l="1992" r="10032" b="3964"/>
          <a:stretch/>
        </p:blipFill>
        <p:spPr>
          <a:xfrm>
            <a:off x="4343400" y="1462360"/>
            <a:ext cx="7515225" cy="4614590"/>
          </a:xfrm>
          <a:prstGeom prst="rect">
            <a:avLst/>
          </a:prstGeom>
        </p:spPr>
      </p:pic>
      <p:sp>
        <p:nvSpPr>
          <p:cNvPr id="3" name="Rectangle 2">
            <a:extLst>
              <a:ext uri="{FF2B5EF4-FFF2-40B4-BE49-F238E27FC236}">
                <a16:creationId xmlns="" xmlns:a16="http://schemas.microsoft.com/office/drawing/2014/main" id="{168DD933-DD0E-40A9-B61A-790814CC75A5}"/>
              </a:ext>
            </a:extLst>
          </p:cNvPr>
          <p:cNvSpPr/>
          <p:nvPr/>
        </p:nvSpPr>
        <p:spPr>
          <a:xfrm>
            <a:off x="2314575" y="1438275"/>
            <a:ext cx="9563100" cy="4829175"/>
          </a:xfrm>
          <a:prstGeom prst="rect">
            <a:avLst/>
          </a:prstGeom>
          <a:gradFill flip="none" rotWithShape="1">
            <a:gsLst>
              <a:gs pos="100000">
                <a:srgbClr val="000000">
                  <a:lumMod val="75000"/>
                  <a:lumOff val="25000"/>
                  <a:alpha val="70000"/>
                </a:srgbClr>
              </a:gs>
              <a:gs pos="0">
                <a:srgbClr val="000000">
                  <a:lumMod val="95000"/>
                  <a:lumOff val="5000"/>
                </a:srgbClr>
              </a:gs>
            </a:gsLst>
            <a:lin ang="18900000" scaled="1"/>
            <a:tileRect/>
          </a:gradFill>
          <a:ln w="12700" cap="flat" cmpd="sng" algn="ctr">
            <a:noFill/>
            <a:prstDash val="solid"/>
            <a:miter lim="800000"/>
          </a:ln>
          <a:effectLst/>
        </p:spPr>
        <p:txBody>
          <a:bodyPr wrap="square" rtlCol="0" anchor="ctr">
            <a:noAutofit/>
          </a:bodyPr>
          <a:lstStyle/>
          <a:p>
            <a:pPr algn="ctr"/>
            <a:endParaRPr lang="en-US" kern="0" smtClean="0">
              <a:solidFill>
                <a:srgbClr val="FFFFFF"/>
              </a:solidFill>
            </a:endParaRPr>
          </a:p>
        </p:txBody>
      </p:sp>
      <p:sp>
        <p:nvSpPr>
          <p:cNvPr id="4" name="Freeform 14">
            <a:extLst>
              <a:ext uri="{FF2B5EF4-FFF2-40B4-BE49-F238E27FC236}">
                <a16:creationId xmlns="" xmlns:a16="http://schemas.microsoft.com/office/drawing/2014/main" id="{36511CBB-5130-4B0A-AF28-162BDCF5C7CE}"/>
              </a:ext>
            </a:extLst>
          </p:cNvPr>
          <p:cNvSpPr>
            <a:spLocks/>
          </p:cNvSpPr>
          <p:nvPr/>
        </p:nvSpPr>
        <p:spPr bwMode="auto">
          <a:xfrm>
            <a:off x="219075" y="1438275"/>
            <a:ext cx="4204200" cy="4829175"/>
          </a:xfrm>
          <a:custGeom>
            <a:avLst/>
            <a:gdLst>
              <a:gd name="T0" fmla="*/ 2255 w 4511"/>
              <a:gd name="T1" fmla="*/ 4166 h 4166"/>
              <a:gd name="T2" fmla="*/ 0 w 4511"/>
              <a:gd name="T3" fmla="*/ 4166 h 4166"/>
              <a:gd name="T4" fmla="*/ 1129 w 4511"/>
              <a:gd name="T5" fmla="*/ 2083 h 4166"/>
              <a:gd name="T6" fmla="*/ 2255 w 4511"/>
              <a:gd name="T7" fmla="*/ 0 h 4166"/>
              <a:gd name="T8" fmla="*/ 3383 w 4511"/>
              <a:gd name="T9" fmla="*/ 2083 h 4166"/>
              <a:gd name="T10" fmla="*/ 4511 w 4511"/>
              <a:gd name="T11" fmla="*/ 4166 h 4166"/>
              <a:gd name="T12" fmla="*/ 2255 w 4511"/>
              <a:gd name="T13" fmla="*/ 4166 h 4166"/>
            </a:gdLst>
            <a:ahLst/>
            <a:cxnLst>
              <a:cxn ang="0">
                <a:pos x="T0" y="T1"/>
              </a:cxn>
              <a:cxn ang="0">
                <a:pos x="T2" y="T3"/>
              </a:cxn>
              <a:cxn ang="0">
                <a:pos x="T4" y="T5"/>
              </a:cxn>
              <a:cxn ang="0">
                <a:pos x="T6" y="T7"/>
              </a:cxn>
              <a:cxn ang="0">
                <a:pos x="T8" y="T9"/>
              </a:cxn>
              <a:cxn ang="0">
                <a:pos x="T10" y="T11"/>
              </a:cxn>
              <a:cxn ang="0">
                <a:pos x="T12" y="T13"/>
              </a:cxn>
            </a:cxnLst>
            <a:rect l="0" t="0" r="r" b="b"/>
            <a:pathLst>
              <a:path w="4511" h="4166">
                <a:moveTo>
                  <a:pt x="2255" y="4166"/>
                </a:moveTo>
                <a:lnTo>
                  <a:pt x="0" y="4166"/>
                </a:lnTo>
                <a:lnTo>
                  <a:pt x="1129" y="2083"/>
                </a:lnTo>
                <a:lnTo>
                  <a:pt x="2255" y="0"/>
                </a:lnTo>
                <a:lnTo>
                  <a:pt x="3383" y="2083"/>
                </a:lnTo>
                <a:lnTo>
                  <a:pt x="4511" y="4166"/>
                </a:lnTo>
                <a:lnTo>
                  <a:pt x="2255" y="4166"/>
                </a:lnTo>
                <a:close/>
              </a:path>
            </a:pathLst>
          </a:custGeom>
          <a:solidFill>
            <a:srgbClr val="FFFFFF">
              <a:lumMod val="85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5" name="Freeform 15">
            <a:extLst>
              <a:ext uri="{FF2B5EF4-FFF2-40B4-BE49-F238E27FC236}">
                <a16:creationId xmlns="" xmlns:a16="http://schemas.microsoft.com/office/drawing/2014/main" id="{4FB97CC7-A2A4-4A8B-AF84-96A9519582E6}"/>
              </a:ext>
            </a:extLst>
          </p:cNvPr>
          <p:cNvSpPr>
            <a:spLocks/>
          </p:cNvSpPr>
          <p:nvPr/>
        </p:nvSpPr>
        <p:spPr bwMode="auto">
          <a:xfrm>
            <a:off x="285245" y="4976882"/>
            <a:ext cx="4132695" cy="1136003"/>
          </a:xfrm>
          <a:custGeom>
            <a:avLst/>
            <a:gdLst>
              <a:gd name="T0" fmla="*/ 2186 w 4369"/>
              <a:gd name="T1" fmla="*/ 980 h 980"/>
              <a:gd name="T2" fmla="*/ 4369 w 4369"/>
              <a:gd name="T3" fmla="*/ 980 h 980"/>
              <a:gd name="T4" fmla="*/ 3844 w 4369"/>
              <a:gd name="T5" fmla="*/ 0 h 980"/>
              <a:gd name="T6" fmla="*/ 525 w 4369"/>
              <a:gd name="T7" fmla="*/ 0 h 980"/>
              <a:gd name="T8" fmla="*/ 0 w 4369"/>
              <a:gd name="T9" fmla="*/ 980 h 980"/>
              <a:gd name="T10" fmla="*/ 2186 w 4369"/>
              <a:gd name="T11" fmla="*/ 980 h 980"/>
            </a:gdLst>
            <a:ahLst/>
            <a:cxnLst>
              <a:cxn ang="0">
                <a:pos x="T0" y="T1"/>
              </a:cxn>
              <a:cxn ang="0">
                <a:pos x="T2" y="T3"/>
              </a:cxn>
              <a:cxn ang="0">
                <a:pos x="T4" y="T5"/>
              </a:cxn>
              <a:cxn ang="0">
                <a:pos x="T6" y="T7"/>
              </a:cxn>
              <a:cxn ang="0">
                <a:pos x="T8" y="T9"/>
              </a:cxn>
              <a:cxn ang="0">
                <a:pos x="T10" y="T11"/>
              </a:cxn>
            </a:cxnLst>
            <a:rect l="0" t="0" r="r" b="b"/>
            <a:pathLst>
              <a:path w="4369" h="980">
                <a:moveTo>
                  <a:pt x="2186" y="980"/>
                </a:moveTo>
                <a:lnTo>
                  <a:pt x="4369" y="980"/>
                </a:lnTo>
                <a:lnTo>
                  <a:pt x="3844" y="0"/>
                </a:lnTo>
                <a:lnTo>
                  <a:pt x="525" y="0"/>
                </a:lnTo>
                <a:lnTo>
                  <a:pt x="0" y="980"/>
                </a:lnTo>
                <a:lnTo>
                  <a:pt x="2186" y="980"/>
                </a:lnTo>
                <a:close/>
              </a:path>
            </a:pathLst>
          </a:custGeom>
          <a:solidFill>
            <a:srgbClr val="86C62A">
              <a:lumMod val="50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6" name="Freeform 16">
            <a:extLst>
              <a:ext uri="{FF2B5EF4-FFF2-40B4-BE49-F238E27FC236}">
                <a16:creationId xmlns="" xmlns:a16="http://schemas.microsoft.com/office/drawing/2014/main" id="{D13A3FB0-DCD3-4157-ABCA-B98F80FC3D83}"/>
              </a:ext>
            </a:extLst>
          </p:cNvPr>
          <p:cNvSpPr>
            <a:spLocks/>
          </p:cNvSpPr>
          <p:nvPr/>
        </p:nvSpPr>
        <p:spPr bwMode="auto">
          <a:xfrm>
            <a:off x="908863" y="3517656"/>
            <a:ext cx="2870657" cy="1130602"/>
          </a:xfrm>
          <a:custGeom>
            <a:avLst/>
            <a:gdLst>
              <a:gd name="T0" fmla="*/ 2519 w 3049"/>
              <a:gd name="T1" fmla="*/ 0 h 987"/>
              <a:gd name="T2" fmla="*/ 530 w 3049"/>
              <a:gd name="T3" fmla="*/ 0 h 987"/>
              <a:gd name="T4" fmla="*/ 433 w 3049"/>
              <a:gd name="T5" fmla="*/ 182 h 987"/>
              <a:gd name="T6" fmla="*/ 0 w 3049"/>
              <a:gd name="T7" fmla="*/ 987 h 987"/>
              <a:gd name="T8" fmla="*/ 3049 w 3049"/>
              <a:gd name="T9" fmla="*/ 987 h 987"/>
              <a:gd name="T10" fmla="*/ 2616 w 3049"/>
              <a:gd name="T11" fmla="*/ 182 h 987"/>
              <a:gd name="T12" fmla="*/ 2519 w 3049"/>
              <a:gd name="T13" fmla="*/ 0 h 987"/>
            </a:gdLst>
            <a:ahLst/>
            <a:cxnLst>
              <a:cxn ang="0">
                <a:pos x="T0" y="T1"/>
              </a:cxn>
              <a:cxn ang="0">
                <a:pos x="T2" y="T3"/>
              </a:cxn>
              <a:cxn ang="0">
                <a:pos x="T4" y="T5"/>
              </a:cxn>
              <a:cxn ang="0">
                <a:pos x="T6" y="T7"/>
              </a:cxn>
              <a:cxn ang="0">
                <a:pos x="T8" y="T9"/>
              </a:cxn>
              <a:cxn ang="0">
                <a:pos x="T10" y="T11"/>
              </a:cxn>
              <a:cxn ang="0">
                <a:pos x="T12" y="T13"/>
              </a:cxn>
            </a:cxnLst>
            <a:rect l="0" t="0" r="r" b="b"/>
            <a:pathLst>
              <a:path w="3049" h="987">
                <a:moveTo>
                  <a:pt x="2519" y="0"/>
                </a:moveTo>
                <a:lnTo>
                  <a:pt x="530" y="0"/>
                </a:lnTo>
                <a:lnTo>
                  <a:pt x="433" y="182"/>
                </a:lnTo>
                <a:lnTo>
                  <a:pt x="0" y="987"/>
                </a:lnTo>
                <a:lnTo>
                  <a:pt x="3049" y="987"/>
                </a:lnTo>
                <a:lnTo>
                  <a:pt x="2616" y="182"/>
                </a:lnTo>
                <a:lnTo>
                  <a:pt x="2519" y="0"/>
                </a:lnTo>
                <a:close/>
              </a:path>
            </a:pathLst>
          </a:custGeom>
          <a:solidFill>
            <a:srgbClr val="86C62A">
              <a:lumMod val="75000"/>
            </a:srgbClr>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7" name="Freeform 17">
            <a:extLst>
              <a:ext uri="{FF2B5EF4-FFF2-40B4-BE49-F238E27FC236}">
                <a16:creationId xmlns="" xmlns:a16="http://schemas.microsoft.com/office/drawing/2014/main" id="{AB8F9847-BE12-44AE-8AC5-8AD1C7A247D6}"/>
              </a:ext>
            </a:extLst>
          </p:cNvPr>
          <p:cNvSpPr>
            <a:spLocks/>
          </p:cNvSpPr>
          <p:nvPr/>
        </p:nvSpPr>
        <p:spPr bwMode="auto">
          <a:xfrm>
            <a:off x="1520130" y="2105433"/>
            <a:ext cx="1649789" cy="1146437"/>
          </a:xfrm>
          <a:custGeom>
            <a:avLst/>
            <a:gdLst>
              <a:gd name="T0" fmla="*/ 532 w 1706"/>
              <a:gd name="T1" fmla="*/ 0 h 989"/>
              <a:gd name="T2" fmla="*/ 0 w 1706"/>
              <a:gd name="T3" fmla="*/ 989 h 989"/>
              <a:gd name="T4" fmla="*/ 1706 w 1706"/>
              <a:gd name="T5" fmla="*/ 989 h 989"/>
              <a:gd name="T6" fmla="*/ 1176 w 1706"/>
              <a:gd name="T7" fmla="*/ 0 h 989"/>
              <a:gd name="T8" fmla="*/ 532 w 1706"/>
              <a:gd name="T9" fmla="*/ 0 h 989"/>
            </a:gdLst>
            <a:ahLst/>
            <a:cxnLst>
              <a:cxn ang="0">
                <a:pos x="T0" y="T1"/>
              </a:cxn>
              <a:cxn ang="0">
                <a:pos x="T2" y="T3"/>
              </a:cxn>
              <a:cxn ang="0">
                <a:pos x="T4" y="T5"/>
              </a:cxn>
              <a:cxn ang="0">
                <a:pos x="T6" y="T7"/>
              </a:cxn>
              <a:cxn ang="0">
                <a:pos x="T8" y="T9"/>
              </a:cxn>
            </a:cxnLst>
            <a:rect l="0" t="0" r="r" b="b"/>
            <a:pathLst>
              <a:path w="1706" h="989">
                <a:moveTo>
                  <a:pt x="532" y="0"/>
                </a:moveTo>
                <a:lnTo>
                  <a:pt x="0" y="989"/>
                </a:lnTo>
                <a:lnTo>
                  <a:pt x="1706" y="989"/>
                </a:lnTo>
                <a:lnTo>
                  <a:pt x="1176" y="0"/>
                </a:lnTo>
                <a:lnTo>
                  <a:pt x="532" y="0"/>
                </a:lnTo>
                <a:close/>
              </a:path>
            </a:pathLst>
          </a:custGeom>
          <a:solidFill>
            <a:srgbClr val="86C62A"/>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9" name="TextBox 8">
            <a:extLst>
              <a:ext uri="{FF2B5EF4-FFF2-40B4-BE49-F238E27FC236}">
                <a16:creationId xmlns="" xmlns:a16="http://schemas.microsoft.com/office/drawing/2014/main" id="{99AC70D7-BC8B-4041-906D-81B8BD9D627F}"/>
              </a:ext>
            </a:extLst>
          </p:cNvPr>
          <p:cNvSpPr txBox="1"/>
          <p:nvPr/>
        </p:nvSpPr>
        <p:spPr>
          <a:xfrm>
            <a:off x="5781675" y="2535987"/>
            <a:ext cx="5562600" cy="246221"/>
          </a:xfrm>
          <a:prstGeom prst="rect">
            <a:avLst/>
          </a:prstGeom>
          <a:noFill/>
          <a:ln w="6350">
            <a:noFill/>
            <a:prstDash val="dash"/>
          </a:ln>
        </p:spPr>
        <p:txBody>
          <a:bodyPr wrap="square" lIns="0" tIns="0" rIns="0" bIns="0" rtlCol="0" anchor="ctr" anchorCtr="0">
            <a:spAutoFit/>
          </a:bodyPr>
          <a:lstStyle/>
          <a:p>
            <a:pPr>
              <a:defRPr/>
            </a:pPr>
            <a:r>
              <a:rPr lang="en-US" sz="1600" kern="0" dirty="0" smtClean="0">
                <a:solidFill>
                  <a:srgbClr val="FFFFFF"/>
                </a:solidFill>
                <a:latin typeface="Segoe UI Light" panose="020B0502040204020203" pitchFamily="34" charset="0"/>
              </a:rPr>
              <a:t>DC </a:t>
            </a:r>
            <a:r>
              <a:rPr lang="en-US" sz="1600" kern="0" dirty="0">
                <a:solidFill>
                  <a:srgbClr val="FFFFFF"/>
                </a:solidFill>
                <a:latin typeface="Segoe UI Light" panose="020B0502040204020203" pitchFamily="34" charset="0"/>
              </a:rPr>
              <a:t>Applications Management</a:t>
            </a:r>
          </a:p>
        </p:txBody>
      </p:sp>
      <p:sp>
        <p:nvSpPr>
          <p:cNvPr id="10" name="TextBox 9">
            <a:extLst>
              <a:ext uri="{FF2B5EF4-FFF2-40B4-BE49-F238E27FC236}">
                <a16:creationId xmlns="" xmlns:a16="http://schemas.microsoft.com/office/drawing/2014/main" id="{86B06658-804F-4C85-B49B-4324FEAE7758}"/>
              </a:ext>
            </a:extLst>
          </p:cNvPr>
          <p:cNvSpPr txBox="1"/>
          <p:nvPr/>
        </p:nvSpPr>
        <p:spPr>
          <a:xfrm>
            <a:off x="3429000" y="2382099"/>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err="1">
                <a:solidFill>
                  <a:srgbClr val="FFFFFF"/>
                </a:solidFill>
                <a:latin typeface="Segoe UI" panose="020B0502040204020203" pitchFamily="34" charset="0"/>
                <a:cs typeface="Segoe UI" panose="020B0502040204020203" pitchFamily="34" charset="0"/>
              </a:rPr>
              <a:t>Workstream</a:t>
            </a:r>
            <a:r>
              <a:rPr lang="en-US" b="1" kern="0" dirty="0">
                <a:solidFill>
                  <a:srgbClr val="FFFFFF"/>
                </a:solidFill>
                <a:latin typeface="Segoe UI" panose="020B0502040204020203" pitchFamily="34" charset="0"/>
                <a:cs typeface="Segoe UI" panose="020B0502040204020203" pitchFamily="34" charset="0"/>
              </a:rPr>
              <a:t> Leader</a:t>
            </a:r>
          </a:p>
        </p:txBody>
      </p:sp>
      <p:sp>
        <p:nvSpPr>
          <p:cNvPr id="11" name="TextBox 10">
            <a:extLst>
              <a:ext uri="{FF2B5EF4-FFF2-40B4-BE49-F238E27FC236}">
                <a16:creationId xmlns="" xmlns:a16="http://schemas.microsoft.com/office/drawing/2014/main" id="{6AAA591A-5BD6-45E9-983D-37FF7EF1CEFD}"/>
              </a:ext>
            </a:extLst>
          </p:cNvPr>
          <p:cNvSpPr txBox="1"/>
          <p:nvPr/>
        </p:nvSpPr>
        <p:spPr>
          <a:xfrm>
            <a:off x="6391275" y="3701904"/>
            <a:ext cx="4953000" cy="246221"/>
          </a:xfrm>
          <a:prstGeom prst="rect">
            <a:avLst/>
          </a:prstGeom>
          <a:noFill/>
          <a:ln w="6350">
            <a:noFill/>
            <a:prstDash val="dash"/>
          </a:ln>
        </p:spPr>
        <p:txBody>
          <a:bodyPr wrap="square" lIns="0" tIns="0" rIns="0" bIns="0" rtlCol="0" anchor="ctr" anchorCtr="0">
            <a:spAutoFit/>
          </a:bodyPr>
          <a:lstStyle/>
          <a:p>
            <a:pPr>
              <a:defRPr/>
            </a:pPr>
            <a:r>
              <a:rPr lang="en-US" sz="1600" kern="0" dirty="0">
                <a:solidFill>
                  <a:srgbClr val="FFFFFF"/>
                </a:solidFill>
                <a:latin typeface="Segoe UI Light" panose="020B0502040204020203" pitchFamily="34" charset="0"/>
              </a:rPr>
              <a:t>DC Supply Chain Management</a:t>
            </a:r>
          </a:p>
        </p:txBody>
      </p:sp>
      <p:sp>
        <p:nvSpPr>
          <p:cNvPr id="12" name="TextBox 11">
            <a:extLst>
              <a:ext uri="{FF2B5EF4-FFF2-40B4-BE49-F238E27FC236}">
                <a16:creationId xmlns="" xmlns:a16="http://schemas.microsoft.com/office/drawing/2014/main" id="{1D11C8CF-F847-4DB1-BC0D-5546B7653FB6}"/>
              </a:ext>
            </a:extLst>
          </p:cNvPr>
          <p:cNvSpPr txBox="1"/>
          <p:nvPr/>
        </p:nvSpPr>
        <p:spPr>
          <a:xfrm>
            <a:off x="4038600" y="3548017"/>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a:solidFill>
                  <a:srgbClr val="FFFFFF"/>
                </a:solidFill>
                <a:latin typeface="Segoe UI" panose="020B0502040204020203" pitchFamily="34" charset="0"/>
                <a:cs typeface="Segoe UI" panose="020B0502040204020203" pitchFamily="34" charset="0"/>
              </a:rPr>
              <a:t>Sub </a:t>
            </a:r>
            <a:r>
              <a:rPr lang="en-US" b="1" kern="0" dirty="0" err="1">
                <a:solidFill>
                  <a:srgbClr val="FFFFFF"/>
                </a:solidFill>
                <a:latin typeface="Segoe UI" panose="020B0502040204020203" pitchFamily="34" charset="0"/>
                <a:cs typeface="Segoe UI" panose="020B0502040204020203" pitchFamily="34" charset="0"/>
              </a:rPr>
              <a:t>workstream</a:t>
            </a:r>
            <a:r>
              <a:rPr lang="en-US" b="1" kern="0" dirty="0">
                <a:solidFill>
                  <a:srgbClr val="FFFFFF"/>
                </a:solidFill>
                <a:latin typeface="Segoe UI" panose="020B0502040204020203" pitchFamily="34" charset="0"/>
                <a:cs typeface="Segoe UI" panose="020B0502040204020203" pitchFamily="34" charset="0"/>
              </a:rPr>
              <a:t> </a:t>
            </a:r>
            <a:r>
              <a:rPr lang="en-US" b="1" kern="0" dirty="0" smtClean="0">
                <a:solidFill>
                  <a:srgbClr val="FFFFFF"/>
                </a:solidFill>
                <a:latin typeface="Segoe UI" panose="020B0502040204020203" pitchFamily="34" charset="0"/>
                <a:cs typeface="Segoe UI" panose="020B0502040204020203" pitchFamily="34" charset="0"/>
              </a:rPr>
              <a:t>leader</a:t>
            </a:r>
            <a:endParaRPr lang="en-US" b="1" kern="0"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684C6E02-15C4-4F12-9BF2-430025D2AB27}"/>
              </a:ext>
            </a:extLst>
          </p:cNvPr>
          <p:cNvSpPr txBox="1"/>
          <p:nvPr/>
        </p:nvSpPr>
        <p:spPr>
          <a:xfrm>
            <a:off x="6019800" y="5084603"/>
            <a:ext cx="5695950" cy="1077218"/>
          </a:xfrm>
          <a:prstGeom prst="rect">
            <a:avLst/>
          </a:prstGeom>
          <a:noFill/>
          <a:ln w="6350">
            <a:noFill/>
            <a:prstDash val="dash"/>
          </a:ln>
        </p:spPr>
        <p:txBody>
          <a:bodyPr wrap="square" lIns="0" tIns="0" rIns="0" bIns="0" rtlCol="0" anchor="ctr" anchorCtr="0">
            <a:spAutoFit/>
          </a:bodyPr>
          <a:lstStyle/>
          <a:p>
            <a:pPr algn="just">
              <a:defRPr/>
            </a:pPr>
            <a:r>
              <a:rPr lang="en-US" sz="1400" kern="0" dirty="0" err="1">
                <a:solidFill>
                  <a:srgbClr val="FFFFFF"/>
                </a:solidFill>
                <a:latin typeface="Segoe UI Light" panose="020B0502040204020203" pitchFamily="34" charset="0"/>
              </a:rPr>
              <a:t>Dir</a:t>
            </a:r>
            <a:r>
              <a:rPr lang="en-US" sz="1400" kern="0" dirty="0">
                <a:solidFill>
                  <a:srgbClr val="FFFFFF"/>
                </a:solidFill>
                <a:latin typeface="Segoe UI Light" panose="020B0502040204020203" pitchFamily="34" charset="0"/>
              </a:rPr>
              <a:t> HR Planning </a:t>
            </a:r>
            <a:r>
              <a:rPr lang="en-US" sz="1400" kern="0" dirty="0" err="1">
                <a:solidFill>
                  <a:srgbClr val="FFFFFF"/>
                </a:solidFill>
                <a:latin typeface="Segoe UI Light" panose="020B0502040204020203" pitchFamily="34" charset="0"/>
              </a:rPr>
              <a:t>Snr</a:t>
            </a:r>
            <a:r>
              <a:rPr lang="en-US" sz="1400" kern="0" dirty="0">
                <a:solidFill>
                  <a:srgbClr val="FFFFFF"/>
                </a:solidFill>
                <a:latin typeface="Segoe UI Light" panose="020B0502040204020203" pitchFamily="34" charset="0"/>
              </a:rPr>
              <a:t> Business Analyst DRC: FS/NC DRC: Eastern Cape RH Corporate Services: FS/NC RH Corporate Services: Eastern Cape RH Finance: FS/NC RH Finance: Eastern </a:t>
            </a:r>
            <a:r>
              <a:rPr lang="en-US" sz="1400" kern="0" dirty="0" err="1">
                <a:solidFill>
                  <a:srgbClr val="FFFFFF"/>
                </a:solidFill>
                <a:latin typeface="Segoe UI Light" panose="020B0502040204020203" pitchFamily="34" charset="0"/>
              </a:rPr>
              <a:t>CapebWork</a:t>
            </a:r>
            <a:r>
              <a:rPr lang="en-US" sz="1400" kern="0" dirty="0">
                <a:solidFill>
                  <a:srgbClr val="FFFFFF"/>
                </a:solidFill>
                <a:latin typeface="Segoe UI Light" panose="020B0502040204020203" pitchFamily="34" charset="0"/>
              </a:rPr>
              <a:t>-study Officers: FS/NC Work-study Officers: Eastern Cape ACs: Finance Heads Of Correctional </a:t>
            </a:r>
            <a:r>
              <a:rPr lang="en-US" sz="1400" kern="0" dirty="0" err="1">
                <a:solidFill>
                  <a:srgbClr val="FFFFFF"/>
                </a:solidFill>
                <a:latin typeface="Segoe UI Light" panose="020B0502040204020203" pitchFamily="34" charset="0"/>
              </a:rPr>
              <a:t>Centres</a:t>
            </a:r>
            <a:r>
              <a:rPr lang="en-US" sz="1400" kern="0" dirty="0">
                <a:solidFill>
                  <a:srgbClr val="FFFFFF"/>
                </a:solidFill>
                <a:latin typeface="Segoe UI Light" panose="020B0502040204020203" pitchFamily="34" charset="0"/>
              </a:rPr>
              <a:t> CCs: Staff Support Secretary Parole Board Head Community </a:t>
            </a:r>
            <a:r>
              <a:rPr lang="en-US" sz="1400" kern="0" dirty="0" smtClean="0">
                <a:solidFill>
                  <a:srgbClr val="FFFFFF"/>
                </a:solidFill>
                <a:latin typeface="Segoe UI Light" panose="020B0502040204020203" pitchFamily="34" charset="0"/>
              </a:rPr>
              <a:t>Corrections. </a:t>
            </a:r>
            <a:endParaRPr lang="en-US" sz="1400" kern="0" dirty="0">
              <a:solidFill>
                <a:srgbClr val="FFFFFF"/>
              </a:solidFill>
              <a:latin typeface="Segoe UI Light" panose="020B0502040204020203" pitchFamily="34" charset="0"/>
            </a:endParaRPr>
          </a:p>
        </p:txBody>
      </p:sp>
      <p:sp>
        <p:nvSpPr>
          <p:cNvPr id="14" name="TextBox 13">
            <a:extLst>
              <a:ext uri="{FF2B5EF4-FFF2-40B4-BE49-F238E27FC236}">
                <a16:creationId xmlns="" xmlns:a16="http://schemas.microsoft.com/office/drawing/2014/main" id="{EE7A5E74-366A-4E1E-8F49-E51F163692A6}"/>
              </a:ext>
            </a:extLst>
          </p:cNvPr>
          <p:cNvSpPr txBox="1"/>
          <p:nvPr/>
        </p:nvSpPr>
        <p:spPr>
          <a:xfrm>
            <a:off x="4554387" y="5287182"/>
            <a:ext cx="2093595" cy="553998"/>
          </a:xfrm>
          <a:prstGeom prst="rect">
            <a:avLst/>
          </a:prstGeom>
          <a:noFill/>
          <a:ln w="6350">
            <a:noFill/>
            <a:prstDash val="dash"/>
          </a:ln>
        </p:spPr>
        <p:txBody>
          <a:bodyPr wrap="square" lIns="0" tIns="0" rIns="0" bIns="0" rtlCol="0" anchor="ctr" anchorCtr="0">
            <a:spAutoFit/>
          </a:bodyPr>
          <a:lstStyle/>
          <a:p>
            <a:pPr>
              <a:defRPr/>
            </a:pPr>
            <a:r>
              <a:rPr lang="en-US" b="1" kern="0" dirty="0" err="1" smtClean="0">
                <a:solidFill>
                  <a:srgbClr val="FFFFFF"/>
                </a:solidFill>
                <a:latin typeface="Segoe UI" panose="020B0502040204020203" pitchFamily="34" charset="0"/>
                <a:cs typeface="Segoe UI" panose="020B0502040204020203" pitchFamily="34" charset="0"/>
              </a:rPr>
              <a:t>Workstream</a:t>
            </a:r>
            <a:r>
              <a:rPr lang="en-US" b="1" kern="0" dirty="0" smtClean="0">
                <a:solidFill>
                  <a:srgbClr val="FFFFFF"/>
                </a:solidFill>
                <a:latin typeface="Segoe UI" panose="020B0502040204020203" pitchFamily="34" charset="0"/>
                <a:cs typeface="Segoe UI" panose="020B0502040204020203" pitchFamily="34" charset="0"/>
              </a:rPr>
              <a:t> members</a:t>
            </a:r>
            <a:endParaRPr lang="en-US" b="1" kern="0" dirty="0">
              <a:solidFill>
                <a:srgbClr val="FFFFFF"/>
              </a:solidFill>
              <a:latin typeface="Segoe UI" panose="020B0502040204020203" pitchFamily="34" charset="0"/>
              <a:cs typeface="Segoe UI" panose="020B0502040204020203" pitchFamily="34" charset="0"/>
            </a:endParaRPr>
          </a:p>
        </p:txBody>
      </p:sp>
      <p:sp>
        <p:nvSpPr>
          <p:cNvPr id="21" name="Freeform 18">
            <a:extLst>
              <a:ext uri="{FF2B5EF4-FFF2-40B4-BE49-F238E27FC236}">
                <a16:creationId xmlns="" xmlns:a16="http://schemas.microsoft.com/office/drawing/2014/main" id="{0B2DB1AD-EB97-43F3-BB0B-D341A2A8EB81}"/>
              </a:ext>
            </a:extLst>
          </p:cNvPr>
          <p:cNvSpPr>
            <a:spLocks/>
          </p:cNvSpPr>
          <p:nvPr/>
        </p:nvSpPr>
        <p:spPr bwMode="auto">
          <a:xfrm>
            <a:off x="1511815" y="3239900"/>
            <a:ext cx="1650330" cy="51834"/>
          </a:xfrm>
          <a:custGeom>
            <a:avLst/>
            <a:gdLst>
              <a:gd name="T0" fmla="*/ 1651 w 1706"/>
              <a:gd name="T1" fmla="*/ 80 h 80"/>
              <a:gd name="T2" fmla="*/ 66 w 1706"/>
              <a:gd name="T3" fmla="*/ 80 h 80"/>
              <a:gd name="T4" fmla="*/ 0 w 1706"/>
              <a:gd name="T5" fmla="*/ 0 h 80"/>
              <a:gd name="T6" fmla="*/ 1706 w 1706"/>
              <a:gd name="T7" fmla="*/ 0 h 80"/>
              <a:gd name="T8" fmla="*/ 1651 w 1706"/>
              <a:gd name="T9" fmla="*/ 80 h 80"/>
            </a:gdLst>
            <a:ahLst/>
            <a:cxnLst>
              <a:cxn ang="0">
                <a:pos x="T0" y="T1"/>
              </a:cxn>
              <a:cxn ang="0">
                <a:pos x="T2" y="T3"/>
              </a:cxn>
              <a:cxn ang="0">
                <a:pos x="T4" y="T5"/>
              </a:cxn>
              <a:cxn ang="0">
                <a:pos x="T6" y="T7"/>
              </a:cxn>
              <a:cxn ang="0">
                <a:pos x="T8" y="T9"/>
              </a:cxn>
            </a:cxnLst>
            <a:rect l="0" t="0" r="r" b="b"/>
            <a:pathLst>
              <a:path w="1706" h="80">
                <a:moveTo>
                  <a:pt x="1651" y="80"/>
                </a:moveTo>
                <a:lnTo>
                  <a:pt x="66" y="80"/>
                </a:lnTo>
                <a:lnTo>
                  <a:pt x="0" y="0"/>
                </a:lnTo>
                <a:lnTo>
                  <a:pt x="1706" y="0"/>
                </a:lnTo>
                <a:lnTo>
                  <a:pt x="1651" y="80"/>
                </a:lnTo>
                <a:close/>
              </a:path>
            </a:pathLst>
          </a:custGeom>
          <a:solidFill>
            <a:srgbClr val="6B9E22"/>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2" name="Freeform 19">
            <a:extLst>
              <a:ext uri="{FF2B5EF4-FFF2-40B4-BE49-F238E27FC236}">
                <a16:creationId xmlns="" xmlns:a16="http://schemas.microsoft.com/office/drawing/2014/main" id="{65E87411-07C8-451E-8C0E-1332B9882F20}"/>
              </a:ext>
            </a:extLst>
          </p:cNvPr>
          <p:cNvSpPr>
            <a:spLocks/>
          </p:cNvSpPr>
          <p:nvPr/>
        </p:nvSpPr>
        <p:spPr bwMode="auto">
          <a:xfrm>
            <a:off x="903283" y="4647659"/>
            <a:ext cx="2876237" cy="62825"/>
          </a:xfrm>
          <a:custGeom>
            <a:avLst/>
            <a:gdLst>
              <a:gd name="T0" fmla="*/ 3002 w 3049"/>
              <a:gd name="T1" fmla="*/ 82 h 82"/>
              <a:gd name="T2" fmla="*/ 62 w 3049"/>
              <a:gd name="T3" fmla="*/ 82 h 82"/>
              <a:gd name="T4" fmla="*/ 0 w 3049"/>
              <a:gd name="T5" fmla="*/ 0 h 82"/>
              <a:gd name="T6" fmla="*/ 3049 w 3049"/>
              <a:gd name="T7" fmla="*/ 0 h 82"/>
              <a:gd name="T8" fmla="*/ 3002 w 3049"/>
              <a:gd name="T9" fmla="*/ 82 h 82"/>
            </a:gdLst>
            <a:ahLst/>
            <a:cxnLst>
              <a:cxn ang="0">
                <a:pos x="T0" y="T1"/>
              </a:cxn>
              <a:cxn ang="0">
                <a:pos x="T2" y="T3"/>
              </a:cxn>
              <a:cxn ang="0">
                <a:pos x="T4" y="T5"/>
              </a:cxn>
              <a:cxn ang="0">
                <a:pos x="T6" y="T7"/>
              </a:cxn>
              <a:cxn ang="0">
                <a:pos x="T8" y="T9"/>
              </a:cxn>
            </a:cxnLst>
            <a:rect l="0" t="0" r="r" b="b"/>
            <a:pathLst>
              <a:path w="3049" h="82">
                <a:moveTo>
                  <a:pt x="3002" y="82"/>
                </a:moveTo>
                <a:lnTo>
                  <a:pt x="62" y="82"/>
                </a:lnTo>
                <a:lnTo>
                  <a:pt x="0" y="0"/>
                </a:lnTo>
                <a:lnTo>
                  <a:pt x="3049" y="0"/>
                </a:lnTo>
                <a:lnTo>
                  <a:pt x="3002" y="82"/>
                </a:lnTo>
                <a:close/>
              </a:path>
            </a:pathLst>
          </a:custGeom>
          <a:solidFill>
            <a:srgbClr val="507719"/>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3" name="Freeform 20">
            <a:extLst>
              <a:ext uri="{FF2B5EF4-FFF2-40B4-BE49-F238E27FC236}">
                <a16:creationId xmlns="" xmlns:a16="http://schemas.microsoft.com/office/drawing/2014/main" id="{5B52A3C1-E7D4-458E-992B-8C0A01A88FDF}"/>
              </a:ext>
            </a:extLst>
          </p:cNvPr>
          <p:cNvSpPr>
            <a:spLocks/>
          </p:cNvSpPr>
          <p:nvPr/>
        </p:nvSpPr>
        <p:spPr bwMode="auto">
          <a:xfrm>
            <a:off x="285246" y="6099403"/>
            <a:ext cx="4132694" cy="63338"/>
          </a:xfrm>
          <a:custGeom>
            <a:avLst/>
            <a:gdLst>
              <a:gd name="T0" fmla="*/ 4327 w 4369"/>
              <a:gd name="T1" fmla="*/ 81 h 81"/>
              <a:gd name="T2" fmla="*/ 57 w 4369"/>
              <a:gd name="T3" fmla="*/ 81 h 81"/>
              <a:gd name="T4" fmla="*/ 0 w 4369"/>
              <a:gd name="T5" fmla="*/ 0 h 81"/>
              <a:gd name="T6" fmla="*/ 4369 w 4369"/>
              <a:gd name="T7" fmla="*/ 0 h 81"/>
              <a:gd name="T8" fmla="*/ 4327 w 4369"/>
              <a:gd name="T9" fmla="*/ 81 h 81"/>
            </a:gdLst>
            <a:ahLst/>
            <a:cxnLst>
              <a:cxn ang="0">
                <a:pos x="T0" y="T1"/>
              </a:cxn>
              <a:cxn ang="0">
                <a:pos x="T2" y="T3"/>
              </a:cxn>
              <a:cxn ang="0">
                <a:pos x="T4" y="T5"/>
              </a:cxn>
              <a:cxn ang="0">
                <a:pos x="T6" y="T7"/>
              </a:cxn>
              <a:cxn ang="0">
                <a:pos x="T8" y="T9"/>
              </a:cxn>
            </a:cxnLst>
            <a:rect l="0" t="0" r="r" b="b"/>
            <a:pathLst>
              <a:path w="4369" h="81">
                <a:moveTo>
                  <a:pt x="4327" y="81"/>
                </a:moveTo>
                <a:lnTo>
                  <a:pt x="57" y="81"/>
                </a:lnTo>
                <a:lnTo>
                  <a:pt x="0" y="0"/>
                </a:lnTo>
                <a:lnTo>
                  <a:pt x="4369" y="0"/>
                </a:lnTo>
                <a:lnTo>
                  <a:pt x="4327" y="81"/>
                </a:lnTo>
                <a:close/>
              </a:path>
            </a:pathLst>
          </a:custGeom>
          <a:solidFill>
            <a:srgbClr val="364F11"/>
          </a:solidFill>
          <a:ln w="14288" cap="flat">
            <a:noFill/>
            <a:prstDash val="solid"/>
            <a:miter lim="800000"/>
            <a:headEnd/>
            <a:tailEnd/>
          </a:ln>
        </p:spPr>
        <p:txBody>
          <a:bodyPr vert="horz" wrap="square" lIns="91440" tIns="45720" rIns="91440" bIns="45720" numCol="1" anchor="t" anchorCtr="0" compatLnSpc="1">
            <a:prstTxWarp prst="textNoShape">
              <a:avLst/>
            </a:prstTxWarp>
          </a:bodyPr>
          <a:lstStyle/>
          <a:p>
            <a:pPr>
              <a:defRPr/>
            </a:pPr>
            <a:endParaRPr lang="en-US" kern="0">
              <a:solidFill>
                <a:prstClr val="black"/>
              </a:solidFill>
            </a:endParaRPr>
          </a:p>
        </p:txBody>
      </p:sp>
      <p:sp>
        <p:nvSpPr>
          <p:cNvPr id="24" name="Oval 23">
            <a:extLst>
              <a:ext uri="{FF2B5EF4-FFF2-40B4-BE49-F238E27FC236}">
                <a16:creationId xmlns="" xmlns:a16="http://schemas.microsoft.com/office/drawing/2014/main" id="{22C2D488-0C9A-48FD-A6F1-A46A78D12AC8}"/>
              </a:ext>
            </a:extLst>
          </p:cNvPr>
          <p:cNvSpPr/>
          <p:nvPr/>
        </p:nvSpPr>
        <p:spPr>
          <a:xfrm>
            <a:off x="2104411" y="2469168"/>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5" name="Oval 24">
            <a:extLst>
              <a:ext uri="{FF2B5EF4-FFF2-40B4-BE49-F238E27FC236}">
                <a16:creationId xmlns="" xmlns:a16="http://schemas.microsoft.com/office/drawing/2014/main" id="{3C10C7E3-650B-490A-A376-1ACE27944673}"/>
              </a:ext>
            </a:extLst>
          </p:cNvPr>
          <p:cNvSpPr/>
          <p:nvPr/>
        </p:nvSpPr>
        <p:spPr>
          <a:xfrm>
            <a:off x="2091930" y="3837464"/>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6" name="Oval 25">
            <a:extLst>
              <a:ext uri="{FF2B5EF4-FFF2-40B4-BE49-F238E27FC236}">
                <a16:creationId xmlns="" xmlns:a16="http://schemas.microsoft.com/office/drawing/2014/main" id="{DFCA6AD8-5801-4C61-91BA-9C3F20D64487}"/>
              </a:ext>
            </a:extLst>
          </p:cNvPr>
          <p:cNvSpPr/>
          <p:nvPr/>
        </p:nvSpPr>
        <p:spPr>
          <a:xfrm>
            <a:off x="2037783" y="5299176"/>
            <a:ext cx="553212" cy="553212"/>
          </a:xfrm>
          <a:prstGeom prst="ellipse">
            <a:avLst/>
          </a:prstGeom>
          <a:solidFill>
            <a:schemeClr val="bg1"/>
          </a:solidFill>
          <a:ln>
            <a:noFill/>
          </a:ln>
          <a:effectLst>
            <a:outerShdw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nvGrpSpPr>
          <p:cNvPr id="27" name="Group 26">
            <a:extLst>
              <a:ext uri="{FF2B5EF4-FFF2-40B4-BE49-F238E27FC236}">
                <a16:creationId xmlns="" xmlns:a16="http://schemas.microsoft.com/office/drawing/2014/main" id="{52411459-6519-4A47-A604-ADA039ED2C80}"/>
              </a:ext>
            </a:extLst>
          </p:cNvPr>
          <p:cNvGrpSpPr/>
          <p:nvPr/>
        </p:nvGrpSpPr>
        <p:grpSpPr>
          <a:xfrm>
            <a:off x="2238667" y="2615232"/>
            <a:ext cx="284701" cy="261085"/>
            <a:chOff x="7005638" y="2909888"/>
            <a:chExt cx="344488" cy="315913"/>
          </a:xfrm>
        </p:grpSpPr>
        <p:sp>
          <p:nvSpPr>
            <p:cNvPr id="28" name="Oval 302">
              <a:extLst>
                <a:ext uri="{FF2B5EF4-FFF2-40B4-BE49-F238E27FC236}">
                  <a16:creationId xmlns="" xmlns:a16="http://schemas.microsoft.com/office/drawing/2014/main" id="{DE9DE690-A06F-4E11-9616-020FF4004A12}"/>
                </a:ext>
              </a:extLst>
            </p:cNvPr>
            <p:cNvSpPr>
              <a:spLocks noChangeArrowheads="1"/>
            </p:cNvSpPr>
            <p:nvPr/>
          </p:nvSpPr>
          <p:spPr bwMode="auto">
            <a:xfrm>
              <a:off x="7140575" y="2909888"/>
              <a:ext cx="74613" cy="76200"/>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29" name="Oval 303">
              <a:extLst>
                <a:ext uri="{FF2B5EF4-FFF2-40B4-BE49-F238E27FC236}">
                  <a16:creationId xmlns="" xmlns:a16="http://schemas.microsoft.com/office/drawing/2014/main" id="{62091CC7-F223-4E40-81DB-9882458F02C1}"/>
                </a:ext>
              </a:extLst>
            </p:cNvPr>
            <p:cNvSpPr>
              <a:spLocks noChangeArrowheads="1"/>
            </p:cNvSpPr>
            <p:nvPr/>
          </p:nvSpPr>
          <p:spPr bwMode="auto">
            <a:xfrm>
              <a:off x="7261225" y="2940051"/>
              <a:ext cx="44450" cy="46038"/>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0" name="Oval 304">
              <a:extLst>
                <a:ext uri="{FF2B5EF4-FFF2-40B4-BE49-F238E27FC236}">
                  <a16:creationId xmlns="" xmlns:a16="http://schemas.microsoft.com/office/drawing/2014/main" id="{312088E0-BEBF-41F8-BDE7-67F1F33D8FB2}"/>
                </a:ext>
              </a:extLst>
            </p:cNvPr>
            <p:cNvSpPr>
              <a:spLocks noChangeArrowheads="1"/>
            </p:cNvSpPr>
            <p:nvPr/>
          </p:nvSpPr>
          <p:spPr bwMode="auto">
            <a:xfrm>
              <a:off x="7050088" y="2940051"/>
              <a:ext cx="44450" cy="46038"/>
            </a:xfrm>
            <a:prstGeom prst="ellipse">
              <a:avLst/>
            </a:pr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1" name="Freeform 305">
              <a:extLst>
                <a:ext uri="{FF2B5EF4-FFF2-40B4-BE49-F238E27FC236}">
                  <a16:creationId xmlns="" xmlns:a16="http://schemas.microsoft.com/office/drawing/2014/main" id="{A8FDA677-5029-47DE-8F10-10C705230D30}"/>
                </a:ext>
              </a:extLst>
            </p:cNvPr>
            <p:cNvSpPr>
              <a:spLocks/>
            </p:cNvSpPr>
            <p:nvPr/>
          </p:nvSpPr>
          <p:spPr bwMode="auto">
            <a:xfrm>
              <a:off x="7005638" y="3170238"/>
              <a:ext cx="344488" cy="55563"/>
            </a:xfrm>
            <a:custGeom>
              <a:avLst/>
              <a:gdLst>
                <a:gd name="T0" fmla="*/ 66 w 92"/>
                <a:gd name="T1" fmla="*/ 0 h 15"/>
                <a:gd name="T2" fmla="*/ 92 w 92"/>
                <a:gd name="T3" fmla="*/ 7 h 15"/>
                <a:gd name="T4" fmla="*/ 46 w 92"/>
                <a:gd name="T5" fmla="*/ 15 h 15"/>
                <a:gd name="T6" fmla="*/ 0 w 92"/>
                <a:gd name="T7" fmla="*/ 7 h 15"/>
                <a:gd name="T8" fmla="*/ 26 w 92"/>
                <a:gd name="T9" fmla="*/ 0 h 15"/>
              </a:gdLst>
              <a:ahLst/>
              <a:cxnLst>
                <a:cxn ang="0">
                  <a:pos x="T0" y="T1"/>
                </a:cxn>
                <a:cxn ang="0">
                  <a:pos x="T2" y="T3"/>
                </a:cxn>
                <a:cxn ang="0">
                  <a:pos x="T4" y="T5"/>
                </a:cxn>
                <a:cxn ang="0">
                  <a:pos x="T6" y="T7"/>
                </a:cxn>
                <a:cxn ang="0">
                  <a:pos x="T8" y="T9"/>
                </a:cxn>
              </a:cxnLst>
              <a:rect l="0" t="0" r="r" b="b"/>
              <a:pathLst>
                <a:path w="92" h="15">
                  <a:moveTo>
                    <a:pt x="66" y="0"/>
                  </a:moveTo>
                  <a:cubicBezTo>
                    <a:pt x="81" y="1"/>
                    <a:pt x="92" y="4"/>
                    <a:pt x="92" y="7"/>
                  </a:cubicBezTo>
                  <a:cubicBezTo>
                    <a:pt x="92" y="11"/>
                    <a:pt x="71" y="15"/>
                    <a:pt x="46" y="15"/>
                  </a:cubicBezTo>
                  <a:cubicBezTo>
                    <a:pt x="21" y="15"/>
                    <a:pt x="0" y="11"/>
                    <a:pt x="0" y="7"/>
                  </a:cubicBezTo>
                  <a:cubicBezTo>
                    <a:pt x="0" y="4"/>
                    <a:pt x="11" y="1"/>
                    <a:pt x="26" y="0"/>
                  </a:cubicBezTo>
                </a:path>
              </a:pathLst>
            </a:custGeom>
            <a:noFill/>
            <a:ln w="12700" cap="rnd">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2" name="Freeform 306">
              <a:extLst>
                <a:ext uri="{FF2B5EF4-FFF2-40B4-BE49-F238E27FC236}">
                  <a16:creationId xmlns="" xmlns:a16="http://schemas.microsoft.com/office/drawing/2014/main" id="{2882EC67-4B41-4E69-885C-E4AB031D5359}"/>
                </a:ext>
              </a:extLst>
            </p:cNvPr>
            <p:cNvSpPr>
              <a:spLocks/>
            </p:cNvSpPr>
            <p:nvPr/>
          </p:nvSpPr>
          <p:spPr bwMode="auto">
            <a:xfrm>
              <a:off x="7140575" y="3014663"/>
              <a:ext cx="74613" cy="136525"/>
            </a:xfrm>
            <a:custGeom>
              <a:avLst/>
              <a:gdLst>
                <a:gd name="T0" fmla="*/ 20 w 20"/>
                <a:gd name="T1" fmla="*/ 36 h 36"/>
                <a:gd name="T2" fmla="*/ 0 w 20"/>
                <a:gd name="T3" fmla="*/ 36 h 36"/>
                <a:gd name="T4" fmla="*/ 0 w 20"/>
                <a:gd name="T5" fmla="*/ 10 h 36"/>
                <a:gd name="T6" fmla="*/ 10 w 20"/>
                <a:gd name="T7" fmla="*/ 0 h 36"/>
                <a:gd name="T8" fmla="*/ 20 w 20"/>
                <a:gd name="T9" fmla="*/ 10 h 36"/>
                <a:gd name="T10" fmla="*/ 20 w 20"/>
                <a:gd name="T11" fmla="*/ 36 h 36"/>
              </a:gdLst>
              <a:ahLst/>
              <a:cxnLst>
                <a:cxn ang="0">
                  <a:pos x="T0" y="T1"/>
                </a:cxn>
                <a:cxn ang="0">
                  <a:pos x="T2" y="T3"/>
                </a:cxn>
                <a:cxn ang="0">
                  <a:pos x="T4" y="T5"/>
                </a:cxn>
                <a:cxn ang="0">
                  <a:pos x="T6" y="T7"/>
                </a:cxn>
                <a:cxn ang="0">
                  <a:pos x="T8" y="T9"/>
                </a:cxn>
                <a:cxn ang="0">
                  <a:pos x="T10" y="T11"/>
                </a:cxn>
              </a:cxnLst>
              <a:rect l="0" t="0" r="r" b="b"/>
              <a:pathLst>
                <a:path w="20" h="36">
                  <a:moveTo>
                    <a:pt x="20" y="36"/>
                  </a:moveTo>
                  <a:cubicBezTo>
                    <a:pt x="0" y="36"/>
                    <a:pt x="0" y="36"/>
                    <a:pt x="0" y="36"/>
                  </a:cubicBezTo>
                  <a:cubicBezTo>
                    <a:pt x="0" y="10"/>
                    <a:pt x="0" y="10"/>
                    <a:pt x="0" y="10"/>
                  </a:cubicBezTo>
                  <a:cubicBezTo>
                    <a:pt x="0" y="4"/>
                    <a:pt x="4" y="0"/>
                    <a:pt x="10" y="0"/>
                  </a:cubicBezTo>
                  <a:cubicBezTo>
                    <a:pt x="16" y="0"/>
                    <a:pt x="20" y="4"/>
                    <a:pt x="20" y="10"/>
                  </a:cubicBezTo>
                  <a:lnTo>
                    <a:pt x="20" y="36"/>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3" name="Freeform 307">
              <a:extLst>
                <a:ext uri="{FF2B5EF4-FFF2-40B4-BE49-F238E27FC236}">
                  <a16:creationId xmlns="" xmlns:a16="http://schemas.microsoft.com/office/drawing/2014/main" id="{3799F7F5-C91B-4EFC-8F1D-F4C0E8A9889B}"/>
                </a:ext>
              </a:extLst>
            </p:cNvPr>
            <p:cNvSpPr>
              <a:spLocks/>
            </p:cNvSpPr>
            <p:nvPr/>
          </p:nvSpPr>
          <p:spPr bwMode="auto">
            <a:xfrm>
              <a:off x="7261225" y="3014663"/>
              <a:ext cx="44450" cy="106363"/>
            </a:xfrm>
            <a:custGeom>
              <a:avLst/>
              <a:gdLst>
                <a:gd name="T0" fmla="*/ 12 w 12"/>
                <a:gd name="T1" fmla="*/ 28 h 28"/>
                <a:gd name="T2" fmla="*/ 0 w 12"/>
                <a:gd name="T3" fmla="*/ 28 h 28"/>
                <a:gd name="T4" fmla="*/ 0 w 12"/>
                <a:gd name="T5" fmla="*/ 6 h 28"/>
                <a:gd name="T6" fmla="*/ 6 w 12"/>
                <a:gd name="T7" fmla="*/ 0 h 28"/>
                <a:gd name="T8" fmla="*/ 12 w 12"/>
                <a:gd name="T9" fmla="*/ 6 h 28"/>
                <a:gd name="T10" fmla="*/ 12 w 12"/>
                <a:gd name="T11" fmla="*/ 28 h 28"/>
              </a:gdLst>
              <a:ahLst/>
              <a:cxnLst>
                <a:cxn ang="0">
                  <a:pos x="T0" y="T1"/>
                </a:cxn>
                <a:cxn ang="0">
                  <a:pos x="T2" y="T3"/>
                </a:cxn>
                <a:cxn ang="0">
                  <a:pos x="T4" y="T5"/>
                </a:cxn>
                <a:cxn ang="0">
                  <a:pos x="T6" y="T7"/>
                </a:cxn>
                <a:cxn ang="0">
                  <a:pos x="T8" y="T9"/>
                </a:cxn>
                <a:cxn ang="0">
                  <a:pos x="T10" y="T11"/>
                </a:cxn>
              </a:cxnLst>
              <a:rect l="0" t="0" r="r" b="b"/>
              <a:pathLst>
                <a:path w="12" h="28">
                  <a:moveTo>
                    <a:pt x="12" y="28"/>
                  </a:moveTo>
                  <a:cubicBezTo>
                    <a:pt x="0" y="28"/>
                    <a:pt x="0" y="28"/>
                    <a:pt x="0" y="28"/>
                  </a:cubicBezTo>
                  <a:cubicBezTo>
                    <a:pt x="0" y="6"/>
                    <a:pt x="0" y="6"/>
                    <a:pt x="0" y="6"/>
                  </a:cubicBezTo>
                  <a:cubicBezTo>
                    <a:pt x="0" y="3"/>
                    <a:pt x="3" y="0"/>
                    <a:pt x="6" y="0"/>
                  </a:cubicBezTo>
                  <a:cubicBezTo>
                    <a:pt x="9" y="0"/>
                    <a:pt x="12" y="3"/>
                    <a:pt x="12" y="6"/>
                  </a:cubicBezTo>
                  <a:lnTo>
                    <a:pt x="12" y="28"/>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sp>
          <p:nvSpPr>
            <p:cNvPr id="34" name="Freeform 308">
              <a:extLst>
                <a:ext uri="{FF2B5EF4-FFF2-40B4-BE49-F238E27FC236}">
                  <a16:creationId xmlns="" xmlns:a16="http://schemas.microsoft.com/office/drawing/2014/main" id="{AE5AB66B-556F-4B09-83E1-621C6E64B138}"/>
                </a:ext>
              </a:extLst>
            </p:cNvPr>
            <p:cNvSpPr>
              <a:spLocks/>
            </p:cNvSpPr>
            <p:nvPr/>
          </p:nvSpPr>
          <p:spPr bwMode="auto">
            <a:xfrm>
              <a:off x="7050088" y="3014663"/>
              <a:ext cx="44450" cy="106363"/>
            </a:xfrm>
            <a:custGeom>
              <a:avLst/>
              <a:gdLst>
                <a:gd name="T0" fmla="*/ 12 w 12"/>
                <a:gd name="T1" fmla="*/ 28 h 28"/>
                <a:gd name="T2" fmla="*/ 0 w 12"/>
                <a:gd name="T3" fmla="*/ 28 h 28"/>
                <a:gd name="T4" fmla="*/ 0 w 12"/>
                <a:gd name="T5" fmla="*/ 6 h 28"/>
                <a:gd name="T6" fmla="*/ 6 w 12"/>
                <a:gd name="T7" fmla="*/ 0 h 28"/>
                <a:gd name="T8" fmla="*/ 12 w 12"/>
                <a:gd name="T9" fmla="*/ 6 h 28"/>
                <a:gd name="T10" fmla="*/ 12 w 12"/>
                <a:gd name="T11" fmla="*/ 28 h 28"/>
              </a:gdLst>
              <a:ahLst/>
              <a:cxnLst>
                <a:cxn ang="0">
                  <a:pos x="T0" y="T1"/>
                </a:cxn>
                <a:cxn ang="0">
                  <a:pos x="T2" y="T3"/>
                </a:cxn>
                <a:cxn ang="0">
                  <a:pos x="T4" y="T5"/>
                </a:cxn>
                <a:cxn ang="0">
                  <a:pos x="T6" y="T7"/>
                </a:cxn>
                <a:cxn ang="0">
                  <a:pos x="T8" y="T9"/>
                </a:cxn>
                <a:cxn ang="0">
                  <a:pos x="T10" y="T11"/>
                </a:cxn>
              </a:cxnLst>
              <a:rect l="0" t="0" r="r" b="b"/>
              <a:pathLst>
                <a:path w="12" h="28">
                  <a:moveTo>
                    <a:pt x="12" y="28"/>
                  </a:moveTo>
                  <a:cubicBezTo>
                    <a:pt x="0" y="28"/>
                    <a:pt x="0" y="28"/>
                    <a:pt x="0" y="28"/>
                  </a:cubicBezTo>
                  <a:cubicBezTo>
                    <a:pt x="0" y="6"/>
                    <a:pt x="0" y="6"/>
                    <a:pt x="0" y="6"/>
                  </a:cubicBezTo>
                  <a:cubicBezTo>
                    <a:pt x="0" y="3"/>
                    <a:pt x="3" y="0"/>
                    <a:pt x="6" y="0"/>
                  </a:cubicBezTo>
                  <a:cubicBezTo>
                    <a:pt x="9" y="0"/>
                    <a:pt x="12" y="3"/>
                    <a:pt x="12" y="6"/>
                  </a:cubicBezTo>
                  <a:lnTo>
                    <a:pt x="12" y="28"/>
                  </a:lnTo>
                  <a:close/>
                </a:path>
              </a:pathLst>
            </a:custGeom>
            <a:noFill/>
            <a:ln w="12700" cap="flat">
              <a:solidFill>
                <a:schemeClr val="accent6"/>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srgbClr val="70AD47"/>
                </a:solidFill>
              </a:endParaRPr>
            </a:p>
          </p:txBody>
        </p:sp>
      </p:grpSp>
      <p:grpSp>
        <p:nvGrpSpPr>
          <p:cNvPr id="35" name="Group 34">
            <a:extLst>
              <a:ext uri="{FF2B5EF4-FFF2-40B4-BE49-F238E27FC236}">
                <a16:creationId xmlns="" xmlns:a16="http://schemas.microsoft.com/office/drawing/2014/main" id="{0277ADCE-4E9F-4709-9747-172873C43041}"/>
              </a:ext>
            </a:extLst>
          </p:cNvPr>
          <p:cNvGrpSpPr/>
          <p:nvPr/>
        </p:nvGrpSpPr>
        <p:grpSpPr>
          <a:xfrm>
            <a:off x="2228810" y="3971063"/>
            <a:ext cx="279453" cy="286014"/>
            <a:chOff x="9175750" y="3617913"/>
            <a:chExt cx="338138" cy="346076"/>
          </a:xfrm>
        </p:grpSpPr>
        <p:sp>
          <p:nvSpPr>
            <p:cNvPr id="36" name="Oval 326">
              <a:extLst>
                <a:ext uri="{FF2B5EF4-FFF2-40B4-BE49-F238E27FC236}">
                  <a16:creationId xmlns="" xmlns:a16="http://schemas.microsoft.com/office/drawing/2014/main" id="{4EF07F6C-C682-4E08-A823-7FCEA3E99B5F}"/>
                </a:ext>
              </a:extLst>
            </p:cNvPr>
            <p:cNvSpPr>
              <a:spLocks noChangeArrowheads="1"/>
            </p:cNvSpPr>
            <p:nvPr/>
          </p:nvSpPr>
          <p:spPr bwMode="auto">
            <a:xfrm>
              <a:off x="9205913" y="3617913"/>
              <a:ext cx="106363" cy="104775"/>
            </a:xfrm>
            <a:prstGeom prst="ellipse">
              <a:avLst/>
            </a:pr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7" name="Freeform 327">
              <a:extLst>
                <a:ext uri="{FF2B5EF4-FFF2-40B4-BE49-F238E27FC236}">
                  <a16:creationId xmlns="" xmlns:a16="http://schemas.microsoft.com/office/drawing/2014/main" id="{E3A4BCCD-4DC7-4168-9808-7EBB0D0CB8BA}"/>
                </a:ext>
              </a:extLst>
            </p:cNvPr>
            <p:cNvSpPr>
              <a:spLocks/>
            </p:cNvSpPr>
            <p:nvPr/>
          </p:nvSpPr>
          <p:spPr bwMode="auto">
            <a:xfrm>
              <a:off x="9175750" y="3752851"/>
              <a:ext cx="165100" cy="211138"/>
            </a:xfrm>
            <a:custGeom>
              <a:avLst/>
              <a:gdLst>
                <a:gd name="T0" fmla="*/ 44 w 44"/>
                <a:gd name="T1" fmla="*/ 0 h 56"/>
                <a:gd name="T2" fmla="*/ 0 w 44"/>
                <a:gd name="T3" fmla="*/ 0 h 56"/>
                <a:gd name="T4" fmla="*/ 14 w 44"/>
                <a:gd name="T5" fmla="*/ 30 h 56"/>
                <a:gd name="T6" fmla="*/ 14 w 44"/>
                <a:gd name="T7" fmla="*/ 56 h 56"/>
                <a:gd name="T8" fmla="*/ 30 w 44"/>
                <a:gd name="T9" fmla="*/ 56 h 56"/>
                <a:gd name="T10" fmla="*/ 30 w 44"/>
                <a:gd name="T11" fmla="*/ 30 h 56"/>
                <a:gd name="T12" fmla="*/ 44 w 44"/>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44" h="56">
                  <a:moveTo>
                    <a:pt x="44" y="0"/>
                  </a:moveTo>
                  <a:cubicBezTo>
                    <a:pt x="0" y="0"/>
                    <a:pt x="0" y="0"/>
                    <a:pt x="0" y="0"/>
                  </a:cubicBezTo>
                  <a:cubicBezTo>
                    <a:pt x="0" y="16"/>
                    <a:pt x="7" y="26"/>
                    <a:pt x="14" y="30"/>
                  </a:cubicBezTo>
                  <a:cubicBezTo>
                    <a:pt x="14" y="56"/>
                    <a:pt x="14" y="56"/>
                    <a:pt x="14" y="56"/>
                  </a:cubicBezTo>
                  <a:cubicBezTo>
                    <a:pt x="30" y="56"/>
                    <a:pt x="30" y="56"/>
                    <a:pt x="30" y="56"/>
                  </a:cubicBezTo>
                  <a:cubicBezTo>
                    <a:pt x="30" y="30"/>
                    <a:pt x="30" y="30"/>
                    <a:pt x="30" y="30"/>
                  </a:cubicBezTo>
                  <a:cubicBezTo>
                    <a:pt x="37" y="26"/>
                    <a:pt x="44" y="16"/>
                    <a:pt x="44" y="0"/>
                  </a:cubicBezTo>
                  <a:close/>
                </a:path>
              </a:pathLst>
            </a:cu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8" name="Freeform 328">
              <a:extLst>
                <a:ext uri="{FF2B5EF4-FFF2-40B4-BE49-F238E27FC236}">
                  <a16:creationId xmlns="" xmlns:a16="http://schemas.microsoft.com/office/drawing/2014/main" id="{576C1C46-A66A-44E4-A668-9F2DF83730DB}"/>
                </a:ext>
              </a:extLst>
            </p:cNvPr>
            <p:cNvSpPr>
              <a:spLocks/>
            </p:cNvSpPr>
            <p:nvPr/>
          </p:nvSpPr>
          <p:spPr bwMode="auto">
            <a:xfrm>
              <a:off x="9244013" y="3752851"/>
              <a:ext cx="30163" cy="104775"/>
            </a:xfrm>
            <a:custGeom>
              <a:avLst/>
              <a:gdLst>
                <a:gd name="T0" fmla="*/ 14 w 19"/>
                <a:gd name="T1" fmla="*/ 0 h 66"/>
                <a:gd name="T2" fmla="*/ 5 w 19"/>
                <a:gd name="T3" fmla="*/ 0 h 66"/>
                <a:gd name="T4" fmla="*/ 0 w 19"/>
                <a:gd name="T5" fmla="*/ 57 h 66"/>
                <a:gd name="T6" fmla="*/ 9 w 19"/>
                <a:gd name="T7" fmla="*/ 66 h 66"/>
                <a:gd name="T8" fmla="*/ 19 w 19"/>
                <a:gd name="T9" fmla="*/ 57 h 66"/>
                <a:gd name="T10" fmla="*/ 14 w 19"/>
                <a:gd name="T11" fmla="*/ 0 h 66"/>
                <a:gd name="T12" fmla="*/ 14 w 19"/>
                <a:gd name="T13" fmla="*/ 0 h 66"/>
              </a:gdLst>
              <a:ahLst/>
              <a:cxnLst>
                <a:cxn ang="0">
                  <a:pos x="T0" y="T1"/>
                </a:cxn>
                <a:cxn ang="0">
                  <a:pos x="T2" y="T3"/>
                </a:cxn>
                <a:cxn ang="0">
                  <a:pos x="T4" y="T5"/>
                </a:cxn>
                <a:cxn ang="0">
                  <a:pos x="T6" y="T7"/>
                </a:cxn>
                <a:cxn ang="0">
                  <a:pos x="T8" y="T9"/>
                </a:cxn>
                <a:cxn ang="0">
                  <a:pos x="T10" y="T11"/>
                </a:cxn>
                <a:cxn ang="0">
                  <a:pos x="T12" y="T13"/>
                </a:cxn>
              </a:cxnLst>
              <a:rect l="0" t="0" r="r" b="b"/>
              <a:pathLst>
                <a:path w="19" h="66">
                  <a:moveTo>
                    <a:pt x="14" y="0"/>
                  </a:moveTo>
                  <a:lnTo>
                    <a:pt x="5" y="0"/>
                  </a:lnTo>
                  <a:lnTo>
                    <a:pt x="0" y="57"/>
                  </a:lnTo>
                  <a:lnTo>
                    <a:pt x="9" y="66"/>
                  </a:lnTo>
                  <a:lnTo>
                    <a:pt x="19" y="57"/>
                  </a:lnTo>
                  <a:lnTo>
                    <a:pt x="14" y="0"/>
                  </a:lnTo>
                  <a:lnTo>
                    <a:pt x="14" y="0"/>
                  </a:lnTo>
                  <a:close/>
                </a:path>
              </a:pathLst>
            </a:custGeom>
            <a:noFill/>
            <a:ln w="12700" cap="flat">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39" name="Line 329">
              <a:extLst>
                <a:ext uri="{FF2B5EF4-FFF2-40B4-BE49-F238E27FC236}">
                  <a16:creationId xmlns="" xmlns:a16="http://schemas.microsoft.com/office/drawing/2014/main" id="{47F33CE0-6829-4996-895F-EDA01AFD3368}"/>
                </a:ext>
              </a:extLst>
            </p:cNvPr>
            <p:cNvSpPr>
              <a:spLocks noChangeShapeType="1"/>
            </p:cNvSpPr>
            <p:nvPr/>
          </p:nvSpPr>
          <p:spPr bwMode="auto">
            <a:xfrm>
              <a:off x="9356725" y="3643313"/>
              <a:ext cx="55563" cy="60325"/>
            </a:xfrm>
            <a:prstGeom prst="line">
              <a:avLst/>
            </a:prstGeom>
            <a:noFill/>
            <a:ln w="12700" cap="rnd">
              <a:solidFill>
                <a:srgbClr val="64951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0" name="Line 330">
              <a:extLst>
                <a:ext uri="{FF2B5EF4-FFF2-40B4-BE49-F238E27FC236}">
                  <a16:creationId xmlns="" xmlns:a16="http://schemas.microsoft.com/office/drawing/2014/main" id="{118922BD-44F0-48D8-8462-9F4AB200174B}"/>
                </a:ext>
              </a:extLst>
            </p:cNvPr>
            <p:cNvSpPr>
              <a:spLocks noChangeShapeType="1"/>
            </p:cNvSpPr>
            <p:nvPr/>
          </p:nvSpPr>
          <p:spPr bwMode="auto">
            <a:xfrm flipH="1">
              <a:off x="9356725" y="3643313"/>
              <a:ext cx="55563" cy="60325"/>
            </a:xfrm>
            <a:prstGeom prst="line">
              <a:avLst/>
            </a:prstGeom>
            <a:noFill/>
            <a:ln w="12700" cap="rnd">
              <a:solidFill>
                <a:srgbClr val="64951F"/>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1" name="Oval 331">
              <a:extLst>
                <a:ext uri="{FF2B5EF4-FFF2-40B4-BE49-F238E27FC236}">
                  <a16:creationId xmlns="" xmlns:a16="http://schemas.microsoft.com/office/drawing/2014/main" id="{427C306F-4FCB-4A91-8BFB-E13CFA3FFE18}"/>
                </a:ext>
              </a:extLst>
            </p:cNvPr>
            <p:cNvSpPr>
              <a:spLocks noChangeArrowheads="1"/>
            </p:cNvSpPr>
            <p:nvPr/>
          </p:nvSpPr>
          <p:spPr bwMode="auto">
            <a:xfrm>
              <a:off x="9453563" y="3752851"/>
              <a:ext cx="60325" cy="60325"/>
            </a:xfrm>
            <a:prstGeom prst="ellipse">
              <a:avLst/>
            </a:pr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2" name="Freeform 332">
              <a:extLst>
                <a:ext uri="{FF2B5EF4-FFF2-40B4-BE49-F238E27FC236}">
                  <a16:creationId xmlns="" xmlns:a16="http://schemas.microsoft.com/office/drawing/2014/main" id="{DA673063-8569-4BD7-ABD7-18937D6526DB}"/>
                </a:ext>
              </a:extLst>
            </p:cNvPr>
            <p:cNvSpPr>
              <a:spLocks/>
            </p:cNvSpPr>
            <p:nvPr/>
          </p:nvSpPr>
          <p:spPr bwMode="auto">
            <a:xfrm>
              <a:off x="9386888" y="3689351"/>
              <a:ext cx="112713" cy="96838"/>
            </a:xfrm>
            <a:custGeom>
              <a:avLst/>
              <a:gdLst>
                <a:gd name="T0" fmla="*/ 0 w 30"/>
                <a:gd name="T1" fmla="*/ 26 h 26"/>
                <a:gd name="T2" fmla="*/ 30 w 30"/>
                <a:gd name="T3" fmla="*/ 0 h 26"/>
              </a:gdLst>
              <a:ahLst/>
              <a:cxnLst>
                <a:cxn ang="0">
                  <a:pos x="T0" y="T1"/>
                </a:cxn>
                <a:cxn ang="0">
                  <a:pos x="T2" y="T3"/>
                </a:cxn>
              </a:cxnLst>
              <a:rect l="0" t="0" r="r" b="b"/>
              <a:pathLst>
                <a:path w="30" h="26">
                  <a:moveTo>
                    <a:pt x="0" y="26"/>
                  </a:moveTo>
                  <a:cubicBezTo>
                    <a:pt x="6" y="14"/>
                    <a:pt x="17" y="4"/>
                    <a:pt x="30" y="0"/>
                  </a:cubicBezTo>
                </a:path>
              </a:pathLst>
            </a:cu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3" name="Freeform 333">
              <a:extLst>
                <a:ext uri="{FF2B5EF4-FFF2-40B4-BE49-F238E27FC236}">
                  <a16:creationId xmlns="" xmlns:a16="http://schemas.microsoft.com/office/drawing/2014/main" id="{A96A17D1-C37B-4287-A135-17906DB16BF8}"/>
                </a:ext>
              </a:extLst>
            </p:cNvPr>
            <p:cNvSpPr>
              <a:spLocks/>
            </p:cNvSpPr>
            <p:nvPr/>
          </p:nvSpPr>
          <p:spPr bwMode="auto">
            <a:xfrm>
              <a:off x="9453563" y="3676651"/>
              <a:ext cx="46038" cy="49213"/>
            </a:xfrm>
            <a:custGeom>
              <a:avLst/>
              <a:gdLst>
                <a:gd name="T0" fmla="*/ 0 w 29"/>
                <a:gd name="T1" fmla="*/ 0 h 31"/>
                <a:gd name="T2" fmla="*/ 29 w 29"/>
                <a:gd name="T3" fmla="*/ 8 h 31"/>
                <a:gd name="T4" fmla="*/ 17 w 29"/>
                <a:gd name="T5" fmla="*/ 31 h 31"/>
              </a:gdLst>
              <a:ahLst/>
              <a:cxnLst>
                <a:cxn ang="0">
                  <a:pos x="T0" y="T1"/>
                </a:cxn>
                <a:cxn ang="0">
                  <a:pos x="T2" y="T3"/>
                </a:cxn>
                <a:cxn ang="0">
                  <a:pos x="T4" y="T5"/>
                </a:cxn>
              </a:cxnLst>
              <a:rect l="0" t="0" r="r" b="b"/>
              <a:pathLst>
                <a:path w="29" h="31">
                  <a:moveTo>
                    <a:pt x="0" y="0"/>
                  </a:moveTo>
                  <a:lnTo>
                    <a:pt x="29" y="8"/>
                  </a:lnTo>
                  <a:lnTo>
                    <a:pt x="17" y="31"/>
                  </a:lnTo>
                </a:path>
              </a:pathLst>
            </a:custGeom>
            <a:noFill/>
            <a:ln w="12700" cap="rnd">
              <a:solidFill>
                <a:srgbClr val="64951F"/>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grpSp>
        <p:nvGrpSpPr>
          <p:cNvPr id="44" name="Group 43">
            <a:extLst>
              <a:ext uri="{FF2B5EF4-FFF2-40B4-BE49-F238E27FC236}">
                <a16:creationId xmlns="" xmlns:a16="http://schemas.microsoft.com/office/drawing/2014/main" id="{6AB00F81-94E6-4588-BC7C-8C404A361A22}"/>
              </a:ext>
            </a:extLst>
          </p:cNvPr>
          <p:cNvGrpSpPr/>
          <p:nvPr/>
        </p:nvGrpSpPr>
        <p:grpSpPr>
          <a:xfrm>
            <a:off x="2177943" y="5432776"/>
            <a:ext cx="272893" cy="286013"/>
            <a:chOff x="2678113" y="1811338"/>
            <a:chExt cx="330200" cy="346075"/>
          </a:xfrm>
        </p:grpSpPr>
        <p:sp>
          <p:nvSpPr>
            <p:cNvPr id="45" name="Freeform 30">
              <a:extLst>
                <a:ext uri="{FF2B5EF4-FFF2-40B4-BE49-F238E27FC236}">
                  <a16:creationId xmlns="" xmlns:a16="http://schemas.microsoft.com/office/drawing/2014/main" id="{5623ECC7-94C6-48AD-9F50-F18683664A21}"/>
                </a:ext>
              </a:extLst>
            </p:cNvPr>
            <p:cNvSpPr>
              <a:spLocks/>
            </p:cNvSpPr>
            <p:nvPr/>
          </p:nvSpPr>
          <p:spPr bwMode="auto">
            <a:xfrm>
              <a:off x="2722563" y="1841501"/>
              <a:ext cx="241300" cy="180975"/>
            </a:xfrm>
            <a:custGeom>
              <a:avLst/>
              <a:gdLst>
                <a:gd name="T0" fmla="*/ 152 w 152"/>
                <a:gd name="T1" fmla="*/ 0 h 114"/>
                <a:gd name="T2" fmla="*/ 152 w 152"/>
                <a:gd name="T3" fmla="*/ 114 h 114"/>
                <a:gd name="T4" fmla="*/ 81 w 152"/>
                <a:gd name="T5" fmla="*/ 114 h 114"/>
                <a:gd name="T6" fmla="*/ 0 w 152"/>
                <a:gd name="T7" fmla="*/ 114 h 114"/>
                <a:gd name="T8" fmla="*/ 0 w 152"/>
                <a:gd name="T9" fmla="*/ 0 h 114"/>
                <a:gd name="T10" fmla="*/ 152 w 152"/>
                <a:gd name="T11" fmla="*/ 0 h 114"/>
              </a:gdLst>
              <a:ahLst/>
              <a:cxnLst>
                <a:cxn ang="0">
                  <a:pos x="T0" y="T1"/>
                </a:cxn>
                <a:cxn ang="0">
                  <a:pos x="T2" y="T3"/>
                </a:cxn>
                <a:cxn ang="0">
                  <a:pos x="T4" y="T5"/>
                </a:cxn>
                <a:cxn ang="0">
                  <a:pos x="T6" y="T7"/>
                </a:cxn>
                <a:cxn ang="0">
                  <a:pos x="T8" y="T9"/>
                </a:cxn>
                <a:cxn ang="0">
                  <a:pos x="T10" y="T11"/>
                </a:cxn>
              </a:cxnLst>
              <a:rect l="0" t="0" r="r" b="b"/>
              <a:pathLst>
                <a:path w="152" h="114">
                  <a:moveTo>
                    <a:pt x="152" y="0"/>
                  </a:moveTo>
                  <a:lnTo>
                    <a:pt x="152" y="114"/>
                  </a:lnTo>
                  <a:lnTo>
                    <a:pt x="81" y="114"/>
                  </a:lnTo>
                  <a:lnTo>
                    <a:pt x="0" y="114"/>
                  </a:lnTo>
                  <a:lnTo>
                    <a:pt x="0" y="0"/>
                  </a:lnTo>
                  <a:lnTo>
                    <a:pt x="152" y="0"/>
                  </a:lnTo>
                  <a:close/>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6" name="Freeform 31">
              <a:extLst>
                <a:ext uri="{FF2B5EF4-FFF2-40B4-BE49-F238E27FC236}">
                  <a16:creationId xmlns="" xmlns:a16="http://schemas.microsoft.com/office/drawing/2014/main" id="{CCC97218-4FC9-46BA-8EA3-7B1AE0A203E6}"/>
                </a:ext>
              </a:extLst>
            </p:cNvPr>
            <p:cNvSpPr>
              <a:spLocks/>
            </p:cNvSpPr>
            <p:nvPr/>
          </p:nvSpPr>
          <p:spPr bwMode="auto">
            <a:xfrm>
              <a:off x="2692401" y="1811338"/>
              <a:ext cx="301625" cy="239713"/>
            </a:xfrm>
            <a:custGeom>
              <a:avLst/>
              <a:gdLst>
                <a:gd name="T0" fmla="*/ 0 w 80"/>
                <a:gd name="T1" fmla="*/ 64 h 64"/>
                <a:gd name="T2" fmla="*/ 0 w 80"/>
                <a:gd name="T3" fmla="*/ 6 h 64"/>
                <a:gd name="T4" fmla="*/ 6 w 80"/>
                <a:gd name="T5" fmla="*/ 0 h 64"/>
                <a:gd name="T6" fmla="*/ 74 w 80"/>
                <a:gd name="T7" fmla="*/ 0 h 64"/>
                <a:gd name="T8" fmla="*/ 80 w 80"/>
                <a:gd name="T9" fmla="*/ 6 h 64"/>
                <a:gd name="T10" fmla="*/ 80 w 80"/>
                <a:gd name="T11" fmla="*/ 64 h 64"/>
              </a:gdLst>
              <a:ahLst/>
              <a:cxnLst>
                <a:cxn ang="0">
                  <a:pos x="T0" y="T1"/>
                </a:cxn>
                <a:cxn ang="0">
                  <a:pos x="T2" y="T3"/>
                </a:cxn>
                <a:cxn ang="0">
                  <a:pos x="T4" y="T5"/>
                </a:cxn>
                <a:cxn ang="0">
                  <a:pos x="T6" y="T7"/>
                </a:cxn>
                <a:cxn ang="0">
                  <a:pos x="T8" y="T9"/>
                </a:cxn>
                <a:cxn ang="0">
                  <a:pos x="T10" y="T11"/>
                </a:cxn>
              </a:cxnLst>
              <a:rect l="0" t="0" r="r" b="b"/>
              <a:pathLst>
                <a:path w="80" h="64">
                  <a:moveTo>
                    <a:pt x="0" y="64"/>
                  </a:moveTo>
                  <a:cubicBezTo>
                    <a:pt x="0" y="6"/>
                    <a:pt x="0" y="6"/>
                    <a:pt x="0" y="6"/>
                  </a:cubicBezTo>
                  <a:cubicBezTo>
                    <a:pt x="0" y="3"/>
                    <a:pt x="3" y="0"/>
                    <a:pt x="6" y="0"/>
                  </a:cubicBezTo>
                  <a:cubicBezTo>
                    <a:pt x="74" y="0"/>
                    <a:pt x="74" y="0"/>
                    <a:pt x="74" y="0"/>
                  </a:cubicBezTo>
                  <a:cubicBezTo>
                    <a:pt x="77" y="0"/>
                    <a:pt x="80" y="3"/>
                    <a:pt x="80" y="6"/>
                  </a:cubicBezTo>
                  <a:cubicBezTo>
                    <a:pt x="80" y="64"/>
                    <a:pt x="80" y="64"/>
                    <a:pt x="80" y="64"/>
                  </a:cubicBezTo>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7" name="Freeform 32">
              <a:extLst>
                <a:ext uri="{FF2B5EF4-FFF2-40B4-BE49-F238E27FC236}">
                  <a16:creationId xmlns="" xmlns:a16="http://schemas.microsoft.com/office/drawing/2014/main" id="{90F9F30A-A74E-4B41-9B23-84B52F9597D1}"/>
                </a:ext>
              </a:extLst>
            </p:cNvPr>
            <p:cNvSpPr>
              <a:spLocks/>
            </p:cNvSpPr>
            <p:nvPr/>
          </p:nvSpPr>
          <p:spPr bwMode="auto">
            <a:xfrm>
              <a:off x="2678113" y="2051051"/>
              <a:ext cx="330200" cy="46038"/>
            </a:xfrm>
            <a:custGeom>
              <a:avLst/>
              <a:gdLst>
                <a:gd name="T0" fmla="*/ 52 w 88"/>
                <a:gd name="T1" fmla="*/ 0 h 12"/>
                <a:gd name="T2" fmla="*/ 52 w 88"/>
                <a:gd name="T3" fmla="*/ 4 h 12"/>
                <a:gd name="T4" fmla="*/ 36 w 88"/>
                <a:gd name="T5" fmla="*/ 4 h 12"/>
                <a:gd name="T6" fmla="*/ 36 w 88"/>
                <a:gd name="T7" fmla="*/ 0 h 12"/>
                <a:gd name="T8" fmla="*/ 0 w 88"/>
                <a:gd name="T9" fmla="*/ 0 h 12"/>
                <a:gd name="T10" fmla="*/ 0 w 88"/>
                <a:gd name="T11" fmla="*/ 8 h 12"/>
                <a:gd name="T12" fmla="*/ 4 w 88"/>
                <a:gd name="T13" fmla="*/ 12 h 12"/>
                <a:gd name="T14" fmla="*/ 84 w 88"/>
                <a:gd name="T15" fmla="*/ 12 h 12"/>
                <a:gd name="T16" fmla="*/ 88 w 88"/>
                <a:gd name="T17" fmla="*/ 8 h 12"/>
                <a:gd name="T18" fmla="*/ 88 w 88"/>
                <a:gd name="T19" fmla="*/ 0 h 12"/>
                <a:gd name="T20" fmla="*/ 52 w 88"/>
                <a:gd name="T21" fmla="*/ 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12">
                  <a:moveTo>
                    <a:pt x="52" y="0"/>
                  </a:moveTo>
                  <a:cubicBezTo>
                    <a:pt x="52" y="4"/>
                    <a:pt x="52" y="4"/>
                    <a:pt x="52" y="4"/>
                  </a:cubicBezTo>
                  <a:cubicBezTo>
                    <a:pt x="36" y="4"/>
                    <a:pt x="36" y="4"/>
                    <a:pt x="36" y="4"/>
                  </a:cubicBezTo>
                  <a:cubicBezTo>
                    <a:pt x="36" y="0"/>
                    <a:pt x="36" y="0"/>
                    <a:pt x="36" y="0"/>
                  </a:cubicBezTo>
                  <a:cubicBezTo>
                    <a:pt x="0" y="0"/>
                    <a:pt x="0" y="0"/>
                    <a:pt x="0" y="0"/>
                  </a:cubicBezTo>
                  <a:cubicBezTo>
                    <a:pt x="0" y="8"/>
                    <a:pt x="0" y="8"/>
                    <a:pt x="0" y="8"/>
                  </a:cubicBezTo>
                  <a:cubicBezTo>
                    <a:pt x="0" y="10"/>
                    <a:pt x="2" y="12"/>
                    <a:pt x="4" y="12"/>
                  </a:cubicBezTo>
                  <a:cubicBezTo>
                    <a:pt x="84" y="12"/>
                    <a:pt x="84" y="12"/>
                    <a:pt x="84" y="12"/>
                  </a:cubicBezTo>
                  <a:cubicBezTo>
                    <a:pt x="86" y="12"/>
                    <a:pt x="88" y="10"/>
                    <a:pt x="88" y="8"/>
                  </a:cubicBezTo>
                  <a:cubicBezTo>
                    <a:pt x="88" y="0"/>
                    <a:pt x="88" y="0"/>
                    <a:pt x="88" y="0"/>
                  </a:cubicBezTo>
                  <a:lnTo>
                    <a:pt x="52" y="0"/>
                  </a:lnTo>
                  <a:close/>
                </a:path>
              </a:pathLst>
            </a:custGeom>
            <a:noFill/>
            <a:ln w="12700" cap="rnd">
              <a:solidFill>
                <a:srgbClr val="436315"/>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8" name="Line 33">
              <a:extLst>
                <a:ext uri="{FF2B5EF4-FFF2-40B4-BE49-F238E27FC236}">
                  <a16:creationId xmlns="" xmlns:a16="http://schemas.microsoft.com/office/drawing/2014/main" id="{C4B99632-7646-4622-B1D0-371D1A2792C0}"/>
                </a:ext>
              </a:extLst>
            </p:cNvPr>
            <p:cNvSpPr>
              <a:spLocks noChangeShapeType="1"/>
            </p:cNvSpPr>
            <p:nvPr/>
          </p:nvSpPr>
          <p:spPr bwMode="auto">
            <a:xfrm>
              <a:off x="2678113" y="2157413"/>
              <a:ext cx="330200" cy="0"/>
            </a:xfrm>
            <a:prstGeom prst="line">
              <a:avLst/>
            </a:prstGeom>
            <a:noFill/>
            <a:ln w="12700" cap="rnd">
              <a:solidFill>
                <a:srgbClr val="436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sp>
          <p:nvSpPr>
            <p:cNvPr id="49" name="Line 34">
              <a:extLst>
                <a:ext uri="{FF2B5EF4-FFF2-40B4-BE49-F238E27FC236}">
                  <a16:creationId xmlns="" xmlns:a16="http://schemas.microsoft.com/office/drawing/2014/main" id="{EAEEBCC0-DAF1-4B6C-AF8A-DFB2F6BFBAB7}"/>
                </a:ext>
              </a:extLst>
            </p:cNvPr>
            <p:cNvSpPr>
              <a:spLocks noChangeShapeType="1"/>
            </p:cNvSpPr>
            <p:nvPr/>
          </p:nvSpPr>
          <p:spPr bwMode="auto">
            <a:xfrm flipV="1">
              <a:off x="2843213" y="2097088"/>
              <a:ext cx="0" cy="60325"/>
            </a:xfrm>
            <a:prstGeom prst="line">
              <a:avLst/>
            </a:prstGeom>
            <a:noFill/>
            <a:ln w="12700" cap="rnd">
              <a:solidFill>
                <a:srgbClr val="436315"/>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solidFill>
                  <a:prstClr val="black"/>
                </a:solidFill>
              </a:endParaRPr>
            </a:p>
          </p:txBody>
        </p:sp>
      </p:grpSp>
      <p:sp>
        <p:nvSpPr>
          <p:cNvPr id="50" name="TextBox 49">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
        <p:nvSpPr>
          <p:cNvPr id="51"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Composition of  Sub work-stream 2.3</a:t>
            </a:r>
            <a:endParaRPr lang="en-US" sz="4000" dirty="0">
              <a:solidFill>
                <a:srgbClr val="000000"/>
              </a:solidFill>
              <a:latin typeface="Georgia"/>
            </a:endParaRPr>
          </a:p>
        </p:txBody>
      </p:sp>
      <p:sp>
        <p:nvSpPr>
          <p:cNvPr id="52" name="Rectangle 51"/>
          <p:cNvSpPr/>
          <p:nvPr/>
        </p:nvSpPr>
        <p:spPr>
          <a:xfrm>
            <a:off x="2657623" y="1439520"/>
            <a:ext cx="9220052" cy="830997"/>
          </a:xfrm>
          <a:prstGeom prst="rect">
            <a:avLst/>
          </a:prstGeom>
        </p:spPr>
        <p:txBody>
          <a:bodyPr wrap="square">
            <a:spAutoFit/>
          </a:bodyPr>
          <a:lstStyle/>
          <a:p>
            <a:pPr algn="ctr"/>
            <a:r>
              <a:rPr lang="en-US" sz="1600" b="1" kern="0" dirty="0">
                <a:solidFill>
                  <a:srgbClr val="FFFFFF"/>
                </a:solidFill>
                <a:latin typeface="Segoe UI" panose="020B0502040204020203" pitchFamily="34" charset="0"/>
                <a:cs typeface="Segoe UI" panose="020B0502040204020203" pitchFamily="34" charset="0"/>
              </a:rPr>
              <a:t>Capturing of the Business Processes: ICT, HR, Finance &amp; Supply Chain Management and all other Administration (Strategic Management, Legal Services, Internal Audit and Communication)</a:t>
            </a:r>
          </a:p>
        </p:txBody>
      </p:sp>
    </p:spTree>
    <p:extLst>
      <p:ext uri="{BB962C8B-B14F-4D97-AF65-F5344CB8AC3E}">
        <p14:creationId xmlns:p14="http://schemas.microsoft.com/office/powerpoint/2010/main" val="37747805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 xmlns:a16="http://schemas.microsoft.com/office/drawing/2014/main" id="{1F21FCF2-EDDF-4F57-B517-E318BF2E5054}"/>
              </a:ext>
            </a:extLst>
          </p:cNvPr>
          <p:cNvGrpSpPr/>
          <p:nvPr/>
        </p:nvGrpSpPr>
        <p:grpSpPr>
          <a:xfrm>
            <a:off x="5646499" y="1546803"/>
            <a:ext cx="2926082" cy="2106756"/>
            <a:chOff x="5029198" y="4394374"/>
            <a:chExt cx="6282114" cy="2106757"/>
          </a:xfrm>
        </p:grpSpPr>
        <p:sp>
          <p:nvSpPr>
            <p:cNvPr id="4" name="Rectangle: Rounded Corners 16">
              <a:extLst>
                <a:ext uri="{FF2B5EF4-FFF2-40B4-BE49-F238E27FC236}">
                  <a16:creationId xmlns="" xmlns:a16="http://schemas.microsoft.com/office/drawing/2014/main" id="{F087F3CA-8477-465A-9CFE-41FD19BF59AC}"/>
                </a:ext>
              </a:extLst>
            </p:cNvPr>
            <p:cNvSpPr/>
            <p:nvPr/>
          </p:nvSpPr>
          <p:spPr>
            <a:xfrm>
              <a:off x="5029198" y="5869120"/>
              <a:ext cx="6282114"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smtClean="0">
                  <a:ln>
                    <a:noFill/>
                  </a:ln>
                  <a:solidFill>
                    <a:prstClr val="black"/>
                  </a:solidFill>
                  <a:effectLst/>
                  <a:uLnTx/>
                  <a:uFillTx/>
                  <a:latin typeface="Lato"/>
                </a:rPr>
                <a:t>Head Office, CMAX, Regions</a:t>
              </a:r>
            </a:p>
          </p:txBody>
        </p:sp>
        <p:sp>
          <p:nvSpPr>
            <p:cNvPr id="9" name="Rectangle: Rounded Corners 13">
              <a:extLst>
                <a:ext uri="{FF2B5EF4-FFF2-40B4-BE49-F238E27FC236}">
                  <a16:creationId xmlns="" xmlns:a16="http://schemas.microsoft.com/office/drawing/2014/main" id="{0EA2087E-80F5-4FEC-AED8-7FB96FC050FD}"/>
                </a:ext>
              </a:extLst>
            </p:cNvPr>
            <p:cNvSpPr/>
            <p:nvPr/>
          </p:nvSpPr>
          <p:spPr>
            <a:xfrm>
              <a:off x="5029199" y="4394374"/>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smtClean="0">
                  <a:ln>
                    <a:noFill/>
                  </a:ln>
                  <a:solidFill>
                    <a:prstClr val="black"/>
                  </a:solidFill>
                  <a:effectLst/>
                  <a:uLnTx/>
                  <a:uFillTx/>
                  <a:latin typeface="Lato"/>
                </a:rPr>
                <a:t>St Albans</a:t>
              </a:r>
            </a:p>
          </p:txBody>
        </p:sp>
        <p:sp>
          <p:nvSpPr>
            <p:cNvPr id="10" name="Rectangle: Rounded Corners 14">
              <a:extLst>
                <a:ext uri="{FF2B5EF4-FFF2-40B4-BE49-F238E27FC236}">
                  <a16:creationId xmlns="" xmlns:a16="http://schemas.microsoft.com/office/drawing/2014/main" id="{94854E9D-3526-478F-86E0-DEC12EB428CB}"/>
                </a:ext>
              </a:extLst>
            </p:cNvPr>
            <p:cNvSpPr/>
            <p:nvPr/>
          </p:nvSpPr>
          <p:spPr>
            <a:xfrm>
              <a:off x="5029198" y="5131746"/>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smtClean="0">
                  <a:ln>
                    <a:noFill/>
                  </a:ln>
                  <a:solidFill>
                    <a:prstClr val="black"/>
                  </a:solidFill>
                  <a:effectLst/>
                  <a:uLnTx/>
                  <a:uFillTx/>
                  <a:latin typeface="Lato"/>
                </a:rPr>
                <a:t>Grootvlei</a:t>
              </a:r>
            </a:p>
          </p:txBody>
        </p:sp>
      </p:grpSp>
      <p:sp>
        <p:nvSpPr>
          <p:cNvPr id="13" name="Rectangle 12">
            <a:extLst>
              <a:ext uri="{FF2B5EF4-FFF2-40B4-BE49-F238E27FC236}">
                <a16:creationId xmlns="" xmlns:a16="http://schemas.microsoft.com/office/drawing/2014/main" id="{5BC8C289-3360-4C63-A9B1-5B5919A6FF98}"/>
              </a:ext>
            </a:extLst>
          </p:cNvPr>
          <p:cNvSpPr/>
          <p:nvPr/>
        </p:nvSpPr>
        <p:spPr>
          <a:xfrm>
            <a:off x="894738" y="1527913"/>
            <a:ext cx="4940022" cy="2155092"/>
          </a:xfrm>
          <a:prstGeom prst="rect">
            <a:avLst/>
          </a:prstGeom>
          <a:solidFill>
            <a:sysClr val="window" lastClr="FFFFFF"/>
          </a:solidFill>
          <a:ln w="12700" cap="flat" cmpd="sng" algn="ctr">
            <a:solidFill>
              <a:srgbClr val="005427"/>
            </a:solid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smtClean="0">
                <a:ln>
                  <a:noFill/>
                </a:ln>
                <a:solidFill>
                  <a:prstClr val="black"/>
                </a:solidFill>
                <a:effectLst/>
                <a:uLnTx/>
                <a:uFillTx/>
                <a:latin typeface="Lato"/>
              </a:rPr>
              <a:t>Sub-work stream 2.3: </a:t>
            </a:r>
          </a:p>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0" i="0" u="none" strike="noStrike" kern="0" cap="none" spc="0" normalizeH="0" baseline="0" noProof="0" smtClean="0">
                <a:ln>
                  <a:noFill/>
                </a:ln>
                <a:solidFill>
                  <a:prstClr val="black"/>
                </a:solidFill>
                <a:effectLst/>
                <a:uLnTx/>
                <a:uFillTx/>
                <a:latin typeface="Lato"/>
              </a:rPr>
              <a:t>ICT, HR, Finance &amp; Supply Chain Management and all other Administration, Strategic Management, Legal Services, Internal Audit and Communication</a:t>
            </a:r>
          </a:p>
        </p:txBody>
      </p:sp>
      <p:grpSp>
        <p:nvGrpSpPr>
          <p:cNvPr id="14" name="Group 13">
            <a:extLst>
              <a:ext uri="{FF2B5EF4-FFF2-40B4-BE49-F238E27FC236}">
                <a16:creationId xmlns="" xmlns:a16="http://schemas.microsoft.com/office/drawing/2014/main" id="{7027257E-3670-4751-AC44-942E418EC1A0}"/>
              </a:ext>
            </a:extLst>
          </p:cNvPr>
          <p:cNvGrpSpPr/>
          <p:nvPr/>
        </p:nvGrpSpPr>
        <p:grpSpPr>
          <a:xfrm>
            <a:off x="8643701" y="1546804"/>
            <a:ext cx="2205673" cy="2106756"/>
            <a:chOff x="5029198" y="4394374"/>
            <a:chExt cx="6282114" cy="2106756"/>
          </a:xfrm>
          <a:solidFill>
            <a:sysClr val="window" lastClr="FFFFFF"/>
          </a:solidFill>
        </p:grpSpPr>
        <p:sp>
          <p:nvSpPr>
            <p:cNvPr id="15" name="Rectangle: Rounded Corners 19">
              <a:extLst>
                <a:ext uri="{FF2B5EF4-FFF2-40B4-BE49-F238E27FC236}">
                  <a16:creationId xmlns="" xmlns:a16="http://schemas.microsoft.com/office/drawing/2014/main" id="{82E403CD-1919-45E1-9BBE-09D17CE5E98C}"/>
                </a:ext>
              </a:extLst>
            </p:cNvPr>
            <p:cNvSpPr/>
            <p:nvPr/>
          </p:nvSpPr>
          <p:spPr>
            <a:xfrm>
              <a:off x="5029198" y="5869119"/>
              <a:ext cx="6282113" cy="632011"/>
            </a:xfrm>
            <a:prstGeom prst="roundRect">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smtClean="0">
                  <a:ln>
                    <a:noFill/>
                  </a:ln>
                  <a:solidFill>
                    <a:prstClr val="black"/>
                  </a:solidFill>
                  <a:effectLst/>
                  <a:uLnTx/>
                  <a:uFillTx/>
                  <a:latin typeface="Lato"/>
                </a:rPr>
                <a:t>13 – 14 Feb 2020</a:t>
              </a:r>
            </a:p>
          </p:txBody>
        </p:sp>
        <p:sp>
          <p:nvSpPr>
            <p:cNvPr id="20" name="Rectangle: Rounded Corners 24">
              <a:extLst>
                <a:ext uri="{FF2B5EF4-FFF2-40B4-BE49-F238E27FC236}">
                  <a16:creationId xmlns="" xmlns:a16="http://schemas.microsoft.com/office/drawing/2014/main" id="{387B5526-3BC5-4FFA-B63B-40F2A77675CA}"/>
                </a:ext>
              </a:extLst>
            </p:cNvPr>
            <p:cNvSpPr/>
            <p:nvPr/>
          </p:nvSpPr>
          <p:spPr>
            <a:xfrm>
              <a:off x="5029199" y="4394374"/>
              <a:ext cx="6282113" cy="632011"/>
            </a:xfrm>
            <a:prstGeom prst="roundRect">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smtClean="0">
                  <a:ln>
                    <a:noFill/>
                  </a:ln>
                  <a:solidFill>
                    <a:prstClr val="black"/>
                  </a:solidFill>
                  <a:effectLst/>
                  <a:uLnTx/>
                  <a:uFillTx/>
                  <a:latin typeface="Lato"/>
                </a:rPr>
                <a:t>25 – 29 Nov 2019</a:t>
              </a:r>
            </a:p>
          </p:txBody>
        </p:sp>
        <p:sp>
          <p:nvSpPr>
            <p:cNvPr id="21" name="Rectangle: Rounded Corners 25">
              <a:extLst>
                <a:ext uri="{FF2B5EF4-FFF2-40B4-BE49-F238E27FC236}">
                  <a16:creationId xmlns="" xmlns:a16="http://schemas.microsoft.com/office/drawing/2014/main" id="{BF29CAC6-2399-4984-A167-C1A4AC3EF5D5}"/>
                </a:ext>
              </a:extLst>
            </p:cNvPr>
            <p:cNvSpPr/>
            <p:nvPr/>
          </p:nvSpPr>
          <p:spPr>
            <a:xfrm>
              <a:off x="5029198" y="5131746"/>
              <a:ext cx="6282113" cy="632011"/>
            </a:xfrm>
            <a:prstGeom prst="roundRect">
              <a:avLst/>
            </a:prstGeom>
            <a:grpFill/>
            <a:ln w="12700" cap="flat" cmpd="sng" algn="ctr">
              <a:noFill/>
              <a:prstDash val="solid"/>
              <a:miter lim="800000"/>
            </a:ln>
            <a:effectLst/>
          </p:spPr>
          <p:txBody>
            <a:bodyPr rtlCol="0" anchor="ctr"/>
            <a:lstStyle/>
            <a:p>
              <a:pPr marL="0" marR="0" lvl="0" indent="0" algn="ctr" defTabSz="457200" eaLnBrk="1" fontAlgn="auto" latinLnBrk="0" hangingPunct="1">
                <a:lnSpc>
                  <a:spcPct val="100000"/>
                </a:lnSpc>
                <a:spcBef>
                  <a:spcPts val="0"/>
                </a:spcBef>
                <a:spcAft>
                  <a:spcPts val="0"/>
                </a:spcAft>
                <a:buClrTx/>
                <a:buSzTx/>
                <a:buFontTx/>
                <a:buNone/>
                <a:tabLst/>
                <a:defRPr/>
              </a:pPr>
              <a:r>
                <a:rPr kumimoji="0" lang="en-GB" sz="1800" b="1" i="0" u="none" strike="noStrike" kern="0" cap="none" spc="0" normalizeH="0" baseline="0" noProof="0" smtClean="0">
                  <a:ln>
                    <a:noFill/>
                  </a:ln>
                  <a:solidFill>
                    <a:prstClr val="black"/>
                  </a:solidFill>
                  <a:effectLst/>
                  <a:uLnTx/>
                  <a:uFillTx/>
                  <a:latin typeface="Lato"/>
                </a:rPr>
                <a:t>02 – 06 Dec 2019</a:t>
              </a:r>
            </a:p>
          </p:txBody>
        </p:sp>
      </p:grpSp>
      <p:sp>
        <p:nvSpPr>
          <p:cNvPr id="22" name="Rectangle 21"/>
          <p:cNvSpPr/>
          <p:nvPr/>
        </p:nvSpPr>
        <p:spPr>
          <a:xfrm>
            <a:off x="184826" y="0"/>
            <a:ext cx="12007174" cy="707886"/>
          </a:xfrm>
          <a:prstGeom prst="rect">
            <a:avLst/>
          </a:prstGeom>
        </p:spPr>
        <p:txBody>
          <a:bodyPr wrap="square">
            <a:spAutoFit/>
          </a:bodyPr>
          <a:lstStyle/>
          <a:p>
            <a:pPr lvl="0">
              <a:defRPr/>
            </a:pPr>
            <a:r>
              <a:rPr lang="en-US" sz="4000" b="1" dirty="0">
                <a:solidFill>
                  <a:srgbClr val="000000"/>
                </a:solidFill>
                <a:latin typeface="Georgia"/>
                <a:ea typeface="+mj-ea"/>
                <a:cs typeface="+mj-cs"/>
              </a:rPr>
              <a:t>Detailed progress on </a:t>
            </a:r>
            <a:r>
              <a:rPr lang="en-US" sz="4000" b="1" dirty="0" smtClean="0">
                <a:solidFill>
                  <a:srgbClr val="000000"/>
                </a:solidFill>
                <a:latin typeface="Georgia"/>
                <a:ea typeface="+mj-ea"/>
                <a:cs typeface="+mj-cs"/>
              </a:rPr>
              <a:t>Sub work-stream 2.3</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grpSp>
        <p:nvGrpSpPr>
          <p:cNvPr id="24" name="Group 23">
            <a:extLst>
              <a:ext uri="{FF2B5EF4-FFF2-40B4-BE49-F238E27FC236}">
                <a16:creationId xmlns="" xmlns:a16="http://schemas.microsoft.com/office/drawing/2014/main" id="{1F21FCF2-EDDF-4F57-B517-E318BF2E5054}"/>
              </a:ext>
            </a:extLst>
          </p:cNvPr>
          <p:cNvGrpSpPr/>
          <p:nvPr/>
        </p:nvGrpSpPr>
        <p:grpSpPr>
          <a:xfrm>
            <a:off x="5646499" y="4222136"/>
            <a:ext cx="2926082" cy="2106756"/>
            <a:chOff x="5029198" y="4394374"/>
            <a:chExt cx="6282114" cy="2106757"/>
          </a:xfrm>
        </p:grpSpPr>
        <p:sp>
          <p:nvSpPr>
            <p:cNvPr id="25" name="Rectangle: Rounded Corners 16">
              <a:extLst>
                <a:ext uri="{FF2B5EF4-FFF2-40B4-BE49-F238E27FC236}">
                  <a16:creationId xmlns="" xmlns:a16="http://schemas.microsoft.com/office/drawing/2014/main" id="{F087F3CA-8477-465A-9CFE-41FD19BF59AC}"/>
                </a:ext>
              </a:extLst>
            </p:cNvPr>
            <p:cNvSpPr/>
            <p:nvPr/>
          </p:nvSpPr>
          <p:spPr>
            <a:xfrm>
              <a:off x="5029198" y="5869120"/>
              <a:ext cx="6282114"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algn="ctr" defTabSz="457200"/>
              <a:r>
                <a:rPr lang="en-GB" kern="0" dirty="0" smtClean="0">
                  <a:solidFill>
                    <a:prstClr val="black"/>
                  </a:solidFill>
                  <a:latin typeface="Lato"/>
                </a:rPr>
                <a:t>Head Office, Regions</a:t>
              </a:r>
            </a:p>
          </p:txBody>
        </p:sp>
        <p:sp>
          <p:nvSpPr>
            <p:cNvPr id="26" name="Rectangle: Rounded Corners 13">
              <a:extLst>
                <a:ext uri="{FF2B5EF4-FFF2-40B4-BE49-F238E27FC236}">
                  <a16:creationId xmlns="" xmlns:a16="http://schemas.microsoft.com/office/drawing/2014/main" id="{0EA2087E-80F5-4FEC-AED8-7FB96FC050FD}"/>
                </a:ext>
              </a:extLst>
            </p:cNvPr>
            <p:cNvSpPr/>
            <p:nvPr/>
          </p:nvSpPr>
          <p:spPr>
            <a:xfrm>
              <a:off x="5029199" y="4394374"/>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algn="ctr" defTabSz="457200"/>
              <a:r>
                <a:rPr lang="en-GB" kern="0" dirty="0" smtClean="0">
                  <a:solidFill>
                    <a:prstClr val="black"/>
                  </a:solidFill>
                  <a:latin typeface="Lato"/>
                </a:rPr>
                <a:t>Grootvlei</a:t>
              </a:r>
            </a:p>
          </p:txBody>
        </p:sp>
        <p:sp>
          <p:nvSpPr>
            <p:cNvPr id="27" name="Rectangle: Rounded Corners 14">
              <a:extLst>
                <a:ext uri="{FF2B5EF4-FFF2-40B4-BE49-F238E27FC236}">
                  <a16:creationId xmlns="" xmlns:a16="http://schemas.microsoft.com/office/drawing/2014/main" id="{94854E9D-3526-478F-86E0-DEC12EB428CB}"/>
                </a:ext>
              </a:extLst>
            </p:cNvPr>
            <p:cNvSpPr/>
            <p:nvPr/>
          </p:nvSpPr>
          <p:spPr>
            <a:xfrm>
              <a:off x="5029198" y="5131746"/>
              <a:ext cx="6282113" cy="632011"/>
            </a:xfrm>
            <a:prstGeom prst="roundRect">
              <a:avLst/>
            </a:prstGeom>
            <a:solidFill>
              <a:srgbClr val="679F81">
                <a:lumMod val="40000"/>
                <a:lumOff val="60000"/>
              </a:srgbClr>
            </a:solidFill>
            <a:ln w="19050" cap="flat" cmpd="sng" algn="ctr">
              <a:solidFill>
                <a:srgbClr val="005427"/>
              </a:solidFill>
              <a:prstDash val="solid"/>
              <a:miter lim="800000"/>
            </a:ln>
            <a:effectLst/>
          </p:spPr>
          <p:txBody>
            <a:bodyPr rtlCol="0" anchor="ctr"/>
            <a:lstStyle/>
            <a:p>
              <a:pPr algn="ctr" defTabSz="457200"/>
              <a:r>
                <a:rPr lang="en-GB" kern="0" dirty="0" smtClean="0">
                  <a:solidFill>
                    <a:prstClr val="black"/>
                  </a:solidFill>
                  <a:latin typeface="Lato"/>
                </a:rPr>
                <a:t>St Albans</a:t>
              </a:r>
            </a:p>
          </p:txBody>
        </p:sp>
      </p:grpSp>
      <p:sp>
        <p:nvSpPr>
          <p:cNvPr id="28" name="Rectangle 27">
            <a:extLst>
              <a:ext uri="{FF2B5EF4-FFF2-40B4-BE49-F238E27FC236}">
                <a16:creationId xmlns="" xmlns:a16="http://schemas.microsoft.com/office/drawing/2014/main" id="{5BC8C289-3360-4C63-A9B1-5B5919A6FF98}"/>
              </a:ext>
            </a:extLst>
          </p:cNvPr>
          <p:cNvSpPr/>
          <p:nvPr/>
        </p:nvSpPr>
        <p:spPr>
          <a:xfrm>
            <a:off x="894738" y="4203246"/>
            <a:ext cx="4940022" cy="2155092"/>
          </a:xfrm>
          <a:prstGeom prst="rect">
            <a:avLst/>
          </a:prstGeom>
          <a:solidFill>
            <a:sysClr val="window" lastClr="FFFFFF"/>
          </a:solidFill>
          <a:ln w="12700" cap="flat" cmpd="sng" algn="ctr">
            <a:solidFill>
              <a:srgbClr val="005427"/>
            </a:solidFill>
            <a:prstDash val="solid"/>
            <a:miter lim="800000"/>
          </a:ln>
          <a:effectLst/>
        </p:spPr>
        <p:txBody>
          <a:bodyPr rtlCol="0" anchor="ctr"/>
          <a:lstStyle/>
          <a:p>
            <a:pPr algn="ctr" defTabSz="457200"/>
            <a:r>
              <a:rPr lang="en-GB" b="1" kern="0" smtClean="0">
                <a:solidFill>
                  <a:prstClr val="black"/>
                </a:solidFill>
                <a:latin typeface="Lato"/>
              </a:rPr>
              <a:t>Sub-work stream 2.3: </a:t>
            </a:r>
          </a:p>
          <a:p>
            <a:pPr algn="ctr" defTabSz="457200"/>
            <a:r>
              <a:rPr lang="en-GB" kern="0" smtClean="0">
                <a:solidFill>
                  <a:prstClr val="black"/>
                </a:solidFill>
                <a:latin typeface="Lato"/>
              </a:rPr>
              <a:t>ICT, HR, Finance &amp; Supply Chain Management and all other Administration, Strategic Management, Legal Services, Internal Audit and Communication</a:t>
            </a:r>
          </a:p>
        </p:txBody>
      </p:sp>
      <p:grpSp>
        <p:nvGrpSpPr>
          <p:cNvPr id="29" name="Group 28">
            <a:extLst>
              <a:ext uri="{FF2B5EF4-FFF2-40B4-BE49-F238E27FC236}">
                <a16:creationId xmlns="" xmlns:a16="http://schemas.microsoft.com/office/drawing/2014/main" id="{7027257E-3670-4751-AC44-942E418EC1A0}"/>
              </a:ext>
            </a:extLst>
          </p:cNvPr>
          <p:cNvGrpSpPr/>
          <p:nvPr/>
        </p:nvGrpSpPr>
        <p:grpSpPr>
          <a:xfrm>
            <a:off x="8643701" y="4103091"/>
            <a:ext cx="2205673" cy="2225802"/>
            <a:chOff x="5029198" y="4275328"/>
            <a:chExt cx="6282114" cy="2225802"/>
          </a:xfrm>
          <a:solidFill>
            <a:sysClr val="window" lastClr="FFFFFF"/>
          </a:solidFill>
        </p:grpSpPr>
        <p:sp>
          <p:nvSpPr>
            <p:cNvPr id="30" name="Rectangle: Rounded Corners 19">
              <a:extLst>
                <a:ext uri="{FF2B5EF4-FFF2-40B4-BE49-F238E27FC236}">
                  <a16:creationId xmlns="" xmlns:a16="http://schemas.microsoft.com/office/drawing/2014/main" id="{82E403CD-1919-45E1-9BBE-09D17CE5E98C}"/>
                </a:ext>
              </a:extLst>
            </p:cNvPr>
            <p:cNvSpPr/>
            <p:nvPr/>
          </p:nvSpPr>
          <p:spPr>
            <a:xfrm>
              <a:off x="5029198" y="5869119"/>
              <a:ext cx="6282113" cy="632011"/>
            </a:xfrm>
            <a:prstGeom prst="roundRect">
              <a:avLst/>
            </a:prstGeom>
            <a:grpFill/>
            <a:ln w="12700" cap="flat" cmpd="sng" algn="ctr">
              <a:noFill/>
              <a:prstDash val="solid"/>
              <a:miter lim="800000"/>
            </a:ln>
            <a:effectLst/>
          </p:spPr>
          <p:txBody>
            <a:bodyPr rtlCol="0" anchor="ctr"/>
            <a:lstStyle/>
            <a:p>
              <a:pPr algn="ctr" defTabSz="457200"/>
              <a:r>
                <a:rPr lang="en-GB" b="1" kern="0" dirty="0" smtClean="0">
                  <a:solidFill>
                    <a:prstClr val="black"/>
                  </a:solidFill>
                  <a:latin typeface="Lato"/>
                </a:rPr>
                <a:t>Feb - Apr 2021</a:t>
              </a:r>
            </a:p>
          </p:txBody>
        </p:sp>
        <p:sp>
          <p:nvSpPr>
            <p:cNvPr id="31" name="Rectangle: Rounded Corners 24">
              <a:extLst>
                <a:ext uri="{FF2B5EF4-FFF2-40B4-BE49-F238E27FC236}">
                  <a16:creationId xmlns="" xmlns:a16="http://schemas.microsoft.com/office/drawing/2014/main" id="{387B5526-3BC5-4FFA-B63B-40F2A77675CA}"/>
                </a:ext>
              </a:extLst>
            </p:cNvPr>
            <p:cNvSpPr/>
            <p:nvPr/>
          </p:nvSpPr>
          <p:spPr>
            <a:xfrm>
              <a:off x="5029198" y="4275328"/>
              <a:ext cx="6282114" cy="617877"/>
            </a:xfrm>
            <a:prstGeom prst="roundRect">
              <a:avLst/>
            </a:prstGeom>
            <a:grpFill/>
            <a:ln w="12700" cap="flat" cmpd="sng" algn="ctr">
              <a:noFill/>
              <a:prstDash val="solid"/>
              <a:miter lim="800000"/>
            </a:ln>
            <a:effectLst/>
          </p:spPr>
          <p:txBody>
            <a:bodyPr rtlCol="0" anchor="ctr"/>
            <a:lstStyle/>
            <a:p>
              <a:pPr algn="ctr" defTabSz="457200"/>
              <a:endParaRPr lang="en-GB" b="1" kern="0" dirty="0" smtClean="0">
                <a:solidFill>
                  <a:prstClr val="black"/>
                </a:solidFill>
                <a:latin typeface="Lato"/>
              </a:endParaRPr>
            </a:p>
            <a:p>
              <a:pPr algn="ctr" defTabSz="457200"/>
              <a:r>
                <a:rPr lang="en-GB" b="1" kern="0" dirty="0" smtClean="0">
                  <a:solidFill>
                    <a:prstClr val="black"/>
                  </a:solidFill>
                  <a:latin typeface="Lato"/>
                </a:rPr>
                <a:t>07 – 11 Dec 2020</a:t>
              </a:r>
              <a:endParaRPr lang="en-GB" b="1" kern="0" dirty="0">
                <a:solidFill>
                  <a:prstClr val="black"/>
                </a:solidFill>
                <a:latin typeface="Lato"/>
              </a:endParaRPr>
            </a:p>
          </p:txBody>
        </p:sp>
        <p:sp>
          <p:nvSpPr>
            <p:cNvPr id="32" name="Rectangle: Rounded Corners 25">
              <a:extLst>
                <a:ext uri="{FF2B5EF4-FFF2-40B4-BE49-F238E27FC236}">
                  <a16:creationId xmlns="" xmlns:a16="http://schemas.microsoft.com/office/drawing/2014/main" id="{BF29CAC6-2399-4984-A167-C1A4AC3EF5D5}"/>
                </a:ext>
              </a:extLst>
            </p:cNvPr>
            <p:cNvSpPr/>
            <p:nvPr/>
          </p:nvSpPr>
          <p:spPr>
            <a:xfrm>
              <a:off x="5029198" y="5131746"/>
              <a:ext cx="6282113" cy="632011"/>
            </a:xfrm>
            <a:prstGeom prst="roundRect">
              <a:avLst/>
            </a:prstGeom>
            <a:grpFill/>
            <a:ln w="12700" cap="flat" cmpd="sng" algn="ctr">
              <a:noFill/>
              <a:prstDash val="solid"/>
              <a:miter lim="800000"/>
            </a:ln>
            <a:effectLst/>
          </p:spPr>
          <p:txBody>
            <a:bodyPr rtlCol="0" anchor="ctr"/>
            <a:lstStyle/>
            <a:p>
              <a:pPr algn="ctr" defTabSz="457200"/>
              <a:r>
                <a:rPr lang="en-GB" b="1" kern="0" dirty="0" smtClean="0">
                  <a:solidFill>
                    <a:prstClr val="black"/>
                  </a:solidFill>
                  <a:latin typeface="Lato"/>
                </a:rPr>
                <a:t>18 – 22 Jan 2021</a:t>
              </a:r>
            </a:p>
          </p:txBody>
        </p:sp>
      </p:grpSp>
    </p:spTree>
    <p:extLst>
      <p:ext uri="{BB962C8B-B14F-4D97-AF65-F5344CB8AC3E}">
        <p14:creationId xmlns:p14="http://schemas.microsoft.com/office/powerpoint/2010/main" val="337611210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cxnSp>
        <p:nvCxnSpPr>
          <p:cNvPr id="122" name="Elbow Connector 121"/>
          <p:cNvCxnSpPr/>
          <p:nvPr/>
        </p:nvCxnSpPr>
        <p:spPr>
          <a:xfrm rot="10800000" flipV="1">
            <a:off x="7162374" y="2869933"/>
            <a:ext cx="2310196" cy="389260"/>
          </a:xfrm>
          <a:prstGeom prst="bentConnector3">
            <a:avLst>
              <a:gd name="adj1" fmla="val -58"/>
            </a:avLst>
          </a:prstGeom>
          <a:noFill/>
          <a:ln w="6350" cap="flat" cmpd="sng" algn="ctr">
            <a:solidFill>
              <a:sysClr val="window" lastClr="FFFFFF"/>
            </a:solidFill>
            <a:prstDash val="solid"/>
            <a:miter lim="800000"/>
          </a:ln>
          <a:effectLst/>
        </p:spPr>
      </p:cxnSp>
      <p:sp>
        <p:nvSpPr>
          <p:cNvPr id="124" name="TextBox 123"/>
          <p:cNvSpPr txBox="1"/>
          <p:nvPr/>
        </p:nvSpPr>
        <p:spPr>
          <a:xfrm>
            <a:off x="5327061" y="1531236"/>
            <a:ext cx="1863824" cy="430887"/>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Sub Workstream 0 Leader (C GITO)</a:t>
            </a:r>
            <a:endParaRPr lang="en-US" sz="1400" dirty="0">
              <a:solidFill>
                <a:prstClr val="white"/>
              </a:solidFill>
              <a:latin typeface="Segoe UI Semilight" panose="020B0402040204020203" pitchFamily="34" charset="0"/>
              <a:cs typeface="Segoe UI Semilight" panose="020B0402040204020203" pitchFamily="34" charset="0"/>
            </a:endParaRPr>
          </a:p>
        </p:txBody>
      </p:sp>
      <p:cxnSp>
        <p:nvCxnSpPr>
          <p:cNvPr id="127" name="Straight Connector 126"/>
          <p:cNvCxnSpPr/>
          <p:nvPr/>
        </p:nvCxnSpPr>
        <p:spPr>
          <a:xfrm>
            <a:off x="5977684" y="2030241"/>
            <a:ext cx="7329" cy="2603663"/>
          </a:xfrm>
          <a:prstGeom prst="line">
            <a:avLst/>
          </a:prstGeom>
          <a:noFill/>
          <a:ln w="9525" cap="flat" cmpd="sng" algn="ctr">
            <a:solidFill>
              <a:sysClr val="window" lastClr="FFFFFF"/>
            </a:solidFill>
            <a:prstDash val="solid"/>
            <a:miter lim="800000"/>
          </a:ln>
          <a:effectLst/>
        </p:spPr>
      </p:cxnSp>
      <p:sp>
        <p:nvSpPr>
          <p:cNvPr id="157" name="TextBox 156">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
        <p:nvSpPr>
          <p:cNvPr id="158"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ZA" sz="2800" dirty="0" smtClean="0">
                <a:solidFill>
                  <a:srgbClr val="000000"/>
                </a:solidFill>
                <a:latin typeface="Georgia"/>
              </a:rPr>
              <a:t>Deliverables </a:t>
            </a:r>
            <a:r>
              <a:rPr lang="en-ZA" sz="2800" dirty="0">
                <a:solidFill>
                  <a:srgbClr val="000000"/>
                </a:solidFill>
                <a:latin typeface="Georgia"/>
              </a:rPr>
              <a:t>(People &amp; Technology Sub Work-Stream </a:t>
            </a:r>
            <a:r>
              <a:rPr lang="en-ZA" sz="2800" dirty="0" smtClean="0">
                <a:solidFill>
                  <a:srgbClr val="000000"/>
                </a:solidFill>
                <a:latin typeface="Georgia"/>
              </a:rPr>
              <a:t>2.3) </a:t>
            </a:r>
            <a:endParaRPr lang="en-ZA" sz="2800" dirty="0">
              <a:solidFill>
                <a:srgbClr val="000000"/>
              </a:solidFill>
              <a:latin typeface="Georgia"/>
            </a:endParaRPr>
          </a:p>
        </p:txBody>
      </p:sp>
      <p:cxnSp>
        <p:nvCxnSpPr>
          <p:cNvPr id="159" name="Elbow Connector 158"/>
          <p:cNvCxnSpPr/>
          <p:nvPr/>
        </p:nvCxnSpPr>
        <p:spPr>
          <a:xfrm>
            <a:off x="2466541" y="2787369"/>
            <a:ext cx="1886295" cy="544704"/>
          </a:xfrm>
          <a:prstGeom prst="bentConnector3">
            <a:avLst>
              <a:gd name="adj1" fmla="val 493"/>
            </a:avLst>
          </a:prstGeom>
          <a:noFill/>
          <a:ln w="6350" cap="flat" cmpd="sng" algn="ctr">
            <a:solidFill>
              <a:sysClr val="window" lastClr="FFFFFF"/>
            </a:solidFill>
            <a:prstDash val="solid"/>
            <a:miter lim="800000"/>
          </a:ln>
          <a:effectLst/>
        </p:spPr>
      </p:cxnSp>
      <p:graphicFrame>
        <p:nvGraphicFramePr>
          <p:cNvPr id="11" name="Table 10"/>
          <p:cNvGraphicFramePr>
            <a:graphicFrameLocks noGrp="1"/>
          </p:cNvGraphicFramePr>
          <p:nvPr>
            <p:extLst>
              <p:ext uri="{D42A27DB-BD31-4B8C-83A1-F6EECF244321}">
                <p14:modId xmlns:p14="http://schemas.microsoft.com/office/powerpoint/2010/main" val="3221357871"/>
              </p:ext>
            </p:extLst>
          </p:nvPr>
        </p:nvGraphicFramePr>
        <p:xfrm>
          <a:off x="276061" y="1196751"/>
          <a:ext cx="11718144" cy="5274412"/>
        </p:xfrm>
        <a:graphic>
          <a:graphicData uri="http://schemas.openxmlformats.org/drawingml/2006/table">
            <a:tbl>
              <a:tblPr firstRow="1" bandRow="1"/>
              <a:tblGrid>
                <a:gridCol w="2914884"/>
                <a:gridCol w="3823562"/>
                <a:gridCol w="2589443"/>
                <a:gridCol w="2390255"/>
              </a:tblGrid>
              <a:tr h="551143">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600" dirty="0" smtClean="0"/>
                        <a:t>Milestone</a:t>
                      </a:r>
                      <a:endParaRPr lang="en-ZA" sz="16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600" dirty="0" smtClean="0"/>
                        <a:t>Activities </a:t>
                      </a:r>
                      <a:endParaRPr lang="en-ZA" sz="16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600" dirty="0" smtClean="0"/>
                        <a:t>Progress to Date</a:t>
                      </a:r>
                      <a:endParaRPr lang="en-ZA" sz="1600" dirty="0"/>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c>
                  <a:txBody>
                    <a:bodyPr/>
                    <a:lstStyle>
                      <a:lvl1pPr marL="0" algn="l" defTabSz="914400" rtl="0" eaLnBrk="1" latinLnBrk="0" hangingPunct="1">
                        <a:defRPr sz="1800" b="1" kern="1200">
                          <a:solidFill>
                            <a:schemeClr val="lt1"/>
                          </a:solidFill>
                          <a:latin typeface="Arial"/>
                          <a:ea typeface=""/>
                          <a:cs typeface="Arial"/>
                        </a:defRPr>
                      </a:lvl1pPr>
                      <a:lvl2pPr marL="457200" algn="l" defTabSz="914400" rtl="0" eaLnBrk="1" latinLnBrk="0" hangingPunct="1">
                        <a:defRPr sz="1800" b="1" kern="1200">
                          <a:solidFill>
                            <a:schemeClr val="lt1"/>
                          </a:solidFill>
                          <a:latin typeface="Arial"/>
                          <a:ea typeface=""/>
                          <a:cs typeface="Arial"/>
                        </a:defRPr>
                      </a:lvl2pPr>
                      <a:lvl3pPr marL="914400" algn="l" defTabSz="914400" rtl="0" eaLnBrk="1" latinLnBrk="0" hangingPunct="1">
                        <a:defRPr sz="1800" b="1" kern="1200">
                          <a:solidFill>
                            <a:schemeClr val="lt1"/>
                          </a:solidFill>
                          <a:latin typeface="Arial"/>
                          <a:ea typeface=""/>
                          <a:cs typeface="Arial"/>
                        </a:defRPr>
                      </a:lvl3pPr>
                      <a:lvl4pPr marL="1371600" algn="l" defTabSz="914400" rtl="0" eaLnBrk="1" latinLnBrk="0" hangingPunct="1">
                        <a:defRPr sz="1800" b="1" kern="1200">
                          <a:solidFill>
                            <a:schemeClr val="lt1"/>
                          </a:solidFill>
                          <a:latin typeface="Arial"/>
                          <a:ea typeface=""/>
                          <a:cs typeface="Arial"/>
                        </a:defRPr>
                      </a:lvl4pPr>
                      <a:lvl5pPr marL="1828800" algn="l" defTabSz="914400" rtl="0" eaLnBrk="1" latinLnBrk="0" hangingPunct="1">
                        <a:defRPr sz="1800" b="1" kern="1200">
                          <a:solidFill>
                            <a:schemeClr val="lt1"/>
                          </a:solidFill>
                          <a:latin typeface="Arial"/>
                          <a:ea typeface=""/>
                          <a:cs typeface="Arial"/>
                        </a:defRPr>
                      </a:lvl5pPr>
                      <a:lvl6pPr marL="2286000" algn="l" defTabSz="914400" rtl="0" eaLnBrk="1" latinLnBrk="0" hangingPunct="1">
                        <a:defRPr sz="1800" b="1" kern="1200">
                          <a:solidFill>
                            <a:schemeClr val="lt1"/>
                          </a:solidFill>
                          <a:latin typeface="Arial"/>
                          <a:ea typeface=""/>
                          <a:cs typeface="Arial"/>
                        </a:defRPr>
                      </a:lvl6pPr>
                      <a:lvl7pPr marL="2743200" algn="l" defTabSz="914400" rtl="0" eaLnBrk="1" latinLnBrk="0" hangingPunct="1">
                        <a:defRPr sz="1800" b="1" kern="1200">
                          <a:solidFill>
                            <a:schemeClr val="lt1"/>
                          </a:solidFill>
                          <a:latin typeface="Arial"/>
                          <a:ea typeface=""/>
                          <a:cs typeface="Arial"/>
                        </a:defRPr>
                      </a:lvl7pPr>
                      <a:lvl8pPr marL="3200400" algn="l" defTabSz="914400" rtl="0" eaLnBrk="1" latinLnBrk="0" hangingPunct="1">
                        <a:defRPr sz="1800" b="1" kern="1200">
                          <a:solidFill>
                            <a:schemeClr val="lt1"/>
                          </a:solidFill>
                          <a:latin typeface="Arial"/>
                          <a:ea typeface=""/>
                          <a:cs typeface="Arial"/>
                        </a:defRPr>
                      </a:lvl8pPr>
                      <a:lvl9pPr marL="3657600" algn="l" defTabSz="914400" rtl="0" eaLnBrk="1" latinLnBrk="0" hangingPunct="1">
                        <a:defRPr sz="1800" b="1" kern="1200">
                          <a:solidFill>
                            <a:schemeClr val="lt1"/>
                          </a:solidFill>
                          <a:latin typeface="Arial"/>
                          <a:ea typeface=""/>
                          <a:cs typeface="Arial"/>
                        </a:defRPr>
                      </a:lvl9pPr>
                    </a:lstStyle>
                    <a:p>
                      <a:pPr algn="ctr"/>
                      <a:r>
                        <a:rPr lang="en-ZA" sz="1600" dirty="0" smtClean="0"/>
                        <a:t>Comment (s)</a:t>
                      </a:r>
                    </a:p>
                  </a:txBody>
                  <a:tcPr>
                    <a:lnL w="12700" cmpd="sng">
                      <a:solidFill>
                        <a:srgbClr val="FFFFFF"/>
                      </a:solidFill>
                    </a:lnL>
                    <a:lnR w="12700" cmpd="sng">
                      <a:solidFill>
                        <a:srgbClr val="FFFFFF"/>
                      </a:solidFill>
                    </a:lnR>
                    <a:lnT w="12700" cmpd="sng">
                      <a:solidFill>
                        <a:srgbClr val="FFFFFF"/>
                      </a:solidFill>
                    </a:lnT>
                    <a:lnB w="38100" cmpd="sng">
                      <a:solidFill>
                        <a:srgbClr val="FFFFFF"/>
                      </a:solidFill>
                    </a:lnB>
                    <a:lnTlToBr w="12700" cmpd="sng">
                      <a:noFill/>
                      <a:prstDash val="solid"/>
                    </a:lnTlToBr>
                    <a:lnBlToTr w="12700" cmpd="sng">
                      <a:noFill/>
                      <a:prstDash val="solid"/>
                    </a:lnBlToTr>
                    <a:solidFill>
                      <a:schemeClr val="accent6">
                        <a:lumMod val="75000"/>
                      </a:schemeClr>
                    </a:solidFill>
                  </a:tcPr>
                </a:tc>
              </a:tr>
              <a:tr h="440829">
                <a:tc gridSpan="4">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ZA" sz="1600" b="1" kern="1200" dirty="0" smtClean="0">
                          <a:solidFill>
                            <a:schemeClr val="dk1"/>
                          </a:solidFill>
                          <a:latin typeface="+mn-lt"/>
                          <a:ea typeface="+mn-ea"/>
                          <a:cs typeface="+mn-cs"/>
                        </a:rPr>
                        <a:t>Detailed Process Mapping of all Support Functions </a:t>
                      </a:r>
                    </a:p>
                  </a:txBody>
                  <a:tcPr>
                    <a:lnL w="12700" cmpd="sng">
                      <a:solidFill>
                        <a:srgbClr val="FFFFFF"/>
                      </a:solidFill>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hMerge="1">
                  <a: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ZA" sz="1600" b="0" i="0" u="none" strike="noStrike" kern="1200" baseline="0" dirty="0" smtClean="0">
                        <a:solidFill>
                          <a:schemeClr val="tx1"/>
                        </a:solidFill>
                        <a:latin typeface="Arial" pitchFamily="34" charset="0"/>
                        <a:ea typeface="+mn-ea"/>
                        <a:cs typeface="Arial" pitchFamily="34" charset="0"/>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hMerge="1">
                  <a:txBody>
                    <a:bodyPr/>
                    <a:lstStyle/>
                    <a:p>
                      <a:pPr marL="0" algn="l" defTabSz="914331" rtl="0" eaLnBrk="1" latinLnBrk="0" hangingPunct="1"/>
                      <a:endParaRPr lang="en-ZA" sz="1600" kern="1200" dirty="0" smtClean="0">
                        <a:solidFill>
                          <a:schemeClr val="dk1"/>
                        </a:solidFill>
                        <a:latin typeface="+mn-lt"/>
                        <a:ea typeface="+mn-ea"/>
                        <a:cs typeface="+mn-cs"/>
                      </a:endParaRPr>
                    </a:p>
                  </a:txBody>
                  <a:tcP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c hMerge="1">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kumimoji="0" lang="en-ZA"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endParaRPr>
                    </a:p>
                  </a:txBody>
                  <a:tcPr>
                    <a:lnL w="12700" cap="flat" cmpd="sng" algn="ctr">
                      <a:solidFill>
                        <a:srgbClr val="FFFFFF"/>
                      </a:solidFill>
                      <a:prstDash val="solid"/>
                      <a:round/>
                      <a:headEnd type="none" w="med" len="med"/>
                      <a:tailEnd type="none" w="med" len="med"/>
                    </a:lnL>
                    <a:lnR w="12700" cmpd="sng">
                      <a:solidFill>
                        <a:srgbClr val="FFFFFF"/>
                      </a:solidFill>
                    </a:lnR>
                    <a:lnT w="38100" cmpd="sng">
                      <a:solidFill>
                        <a:srgbClr val="FFFFFF"/>
                      </a:solidFill>
                    </a:lnT>
                    <a:lnB w="381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808080">
                        <a:tint val="40000"/>
                      </a:srgbClr>
                    </a:solidFill>
                  </a:tcPr>
                </a:tc>
              </a:tr>
              <a:tr h="3125662">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endParaRPr lang="en-ZA" sz="1600" b="1" kern="1200" dirty="0" smtClean="0">
                        <a:solidFill>
                          <a:schemeClr val="dk1"/>
                        </a:solidFill>
                        <a:latin typeface="+mn-lt"/>
                        <a:ea typeface="+mn-ea"/>
                        <a:cs typeface="+mn-cs"/>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331" rtl="0" eaLnBrk="1" latinLnBrk="0" hangingPunct="1">
                        <a:defRPr sz="1800" kern="1200">
                          <a:solidFill>
                            <a:schemeClr val="dk1"/>
                          </a:solidFill>
                          <a:latin typeface="Calibri"/>
                          <a:ea typeface=""/>
                          <a:cs typeface="Arial"/>
                        </a:defRPr>
                      </a:lvl1pPr>
                      <a:lvl2pPr marL="457165" algn="l" defTabSz="914331" rtl="0" eaLnBrk="1" latinLnBrk="0" hangingPunct="1">
                        <a:defRPr sz="1800" kern="1200">
                          <a:solidFill>
                            <a:schemeClr val="dk1"/>
                          </a:solidFill>
                          <a:latin typeface="Calibri"/>
                          <a:ea typeface=""/>
                          <a:cs typeface="Arial"/>
                        </a:defRPr>
                      </a:lvl2pPr>
                      <a:lvl3pPr marL="914331" algn="l" defTabSz="914331" rtl="0" eaLnBrk="1" latinLnBrk="0" hangingPunct="1">
                        <a:defRPr sz="1800" kern="1200">
                          <a:solidFill>
                            <a:schemeClr val="dk1"/>
                          </a:solidFill>
                          <a:latin typeface="Calibri"/>
                          <a:ea typeface=""/>
                          <a:cs typeface="Arial"/>
                        </a:defRPr>
                      </a:lvl3pPr>
                      <a:lvl4pPr marL="1371495" algn="l" defTabSz="914331" rtl="0" eaLnBrk="1" latinLnBrk="0" hangingPunct="1">
                        <a:defRPr sz="1800" kern="1200">
                          <a:solidFill>
                            <a:schemeClr val="dk1"/>
                          </a:solidFill>
                          <a:latin typeface="Calibri"/>
                          <a:ea typeface=""/>
                          <a:cs typeface="Arial"/>
                        </a:defRPr>
                      </a:lvl4pPr>
                      <a:lvl5pPr marL="1828660" algn="l" defTabSz="914331" rtl="0" eaLnBrk="1" latinLnBrk="0" hangingPunct="1">
                        <a:defRPr sz="1800" kern="1200">
                          <a:solidFill>
                            <a:schemeClr val="dk1"/>
                          </a:solidFill>
                          <a:latin typeface="Calibri"/>
                          <a:ea typeface=""/>
                          <a:cs typeface="Arial"/>
                        </a:defRPr>
                      </a:lvl5pPr>
                      <a:lvl6pPr marL="2285826" algn="l" defTabSz="914331" rtl="0" eaLnBrk="1" latinLnBrk="0" hangingPunct="1">
                        <a:defRPr sz="1800" kern="1200">
                          <a:solidFill>
                            <a:schemeClr val="dk1"/>
                          </a:solidFill>
                          <a:latin typeface="Calibri"/>
                          <a:ea typeface=""/>
                          <a:cs typeface="Arial"/>
                        </a:defRPr>
                      </a:lvl6pPr>
                      <a:lvl7pPr marL="2742990" algn="l" defTabSz="914331" rtl="0" eaLnBrk="1" latinLnBrk="0" hangingPunct="1">
                        <a:defRPr sz="1800" kern="1200">
                          <a:solidFill>
                            <a:schemeClr val="dk1"/>
                          </a:solidFill>
                          <a:latin typeface="Calibri"/>
                          <a:ea typeface=""/>
                          <a:cs typeface="Arial"/>
                        </a:defRPr>
                      </a:lvl7pPr>
                      <a:lvl8pPr marL="3200156" algn="l" defTabSz="914331" rtl="0" eaLnBrk="1" latinLnBrk="0" hangingPunct="1">
                        <a:defRPr sz="1800" kern="1200">
                          <a:solidFill>
                            <a:schemeClr val="dk1"/>
                          </a:solidFill>
                          <a:latin typeface="Calibri"/>
                          <a:ea typeface=""/>
                          <a:cs typeface="Arial"/>
                        </a:defRPr>
                      </a:lvl8pPr>
                      <a:lvl9pPr marL="3657321" algn="l" defTabSz="914331" rtl="0" eaLnBrk="1" latinLnBrk="0" hangingPunct="1">
                        <a:defRPr sz="1800" kern="1200">
                          <a:solidFill>
                            <a:schemeClr val="dk1"/>
                          </a:solidFill>
                          <a:latin typeface="Calibri"/>
                          <a:ea typeface=""/>
                          <a:cs typeface="Arial"/>
                        </a:defRPr>
                      </a:lvl9pPr>
                    </a:lstStyle>
                    <a:p>
                      <a:pPr marL="171450" marR="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ZA" sz="1600" b="0" i="0" u="none" strike="noStrike" kern="1200" baseline="0" dirty="0" smtClean="0">
                          <a:solidFill>
                            <a:schemeClr val="tx1"/>
                          </a:solidFill>
                          <a:latin typeface="Arial" pitchFamily="34" charset="0"/>
                          <a:ea typeface="+mn-ea"/>
                          <a:cs typeface="Arial" pitchFamily="34" charset="0"/>
                        </a:rPr>
                        <a:t>Conduct detailed Process Mapping: ICT </a:t>
                      </a:r>
                    </a:p>
                    <a:p>
                      <a:pPr marL="171450" marR="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ZA" sz="1600" b="0" i="0" u="none" strike="noStrike" kern="1200" baseline="0" dirty="0" smtClean="0">
                          <a:solidFill>
                            <a:schemeClr val="tx1"/>
                          </a:solidFill>
                          <a:latin typeface="Arial" pitchFamily="34" charset="0"/>
                          <a:ea typeface="+mn-ea"/>
                          <a:cs typeface="Arial" pitchFamily="34" charset="0"/>
                        </a:rPr>
                        <a:t>Conduct detailed Process Mapping: Finance </a:t>
                      </a:r>
                    </a:p>
                    <a:p>
                      <a:pPr marL="171450" marR="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ZA" sz="1600" b="0" i="0" u="none" strike="noStrike" kern="1200" baseline="0" dirty="0" smtClean="0">
                          <a:solidFill>
                            <a:schemeClr val="tx1"/>
                          </a:solidFill>
                          <a:latin typeface="Arial" pitchFamily="34" charset="0"/>
                          <a:ea typeface="+mn-ea"/>
                          <a:cs typeface="Arial" pitchFamily="34" charset="0"/>
                        </a:rPr>
                        <a:t>Conduct detailed Process Mapping: Supply Chain </a:t>
                      </a:r>
                    </a:p>
                    <a:p>
                      <a:pPr marL="171450" marR="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ZA" sz="1600" b="0" i="0" u="none" strike="noStrike" kern="1200" baseline="0" dirty="0" smtClean="0">
                          <a:solidFill>
                            <a:schemeClr val="tx1"/>
                          </a:solidFill>
                          <a:latin typeface="Arial" pitchFamily="34" charset="0"/>
                          <a:ea typeface="+mn-ea"/>
                          <a:cs typeface="Arial" pitchFamily="34" charset="0"/>
                        </a:rPr>
                        <a:t>Conduct detailed Process Mapping: Strategic Management </a:t>
                      </a:r>
                    </a:p>
                    <a:p>
                      <a:pPr marL="171450" marR="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ZA" sz="1600" b="0" i="0" u="none" strike="noStrike" kern="1200" baseline="0" dirty="0" smtClean="0">
                          <a:solidFill>
                            <a:schemeClr val="tx1"/>
                          </a:solidFill>
                          <a:latin typeface="Arial" pitchFamily="34" charset="0"/>
                          <a:ea typeface="+mn-ea"/>
                          <a:cs typeface="Arial" pitchFamily="34" charset="0"/>
                        </a:rPr>
                        <a:t>Conduct detailed Process Mapping: Legal Services </a:t>
                      </a:r>
                    </a:p>
                    <a:p>
                      <a:pPr marL="171450" marR="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ZA" sz="1600" b="0" i="0" u="none" strike="noStrike" kern="1200" baseline="0" dirty="0" smtClean="0">
                          <a:solidFill>
                            <a:schemeClr val="tx1"/>
                          </a:solidFill>
                          <a:latin typeface="Arial" pitchFamily="34" charset="0"/>
                          <a:ea typeface="+mn-ea"/>
                          <a:cs typeface="Arial" pitchFamily="34" charset="0"/>
                        </a:rPr>
                        <a:t>Conduct detailed Process Mapping: Internal Audit and Compliance </a:t>
                      </a:r>
                    </a:p>
                    <a:p>
                      <a:pPr marL="171450" marR="0" indent="-171450" algn="l" defTabSz="914400" rtl="0" eaLnBrk="1" fontAlgn="auto" latinLnBrk="0" hangingPunct="1">
                        <a:lnSpc>
                          <a:spcPct val="100000"/>
                        </a:lnSpc>
                        <a:spcBef>
                          <a:spcPts val="0"/>
                        </a:spcBef>
                        <a:spcAft>
                          <a:spcPts val="600"/>
                        </a:spcAft>
                        <a:buClrTx/>
                        <a:buSzTx/>
                        <a:buFont typeface="Arial" panose="020B0604020202020204" pitchFamily="34" charset="0"/>
                        <a:buChar char="•"/>
                        <a:tabLst/>
                        <a:defRPr/>
                      </a:pPr>
                      <a:r>
                        <a:rPr lang="en-ZA" sz="1600" b="0" i="0" u="none" strike="noStrike" kern="1200" baseline="0" dirty="0" smtClean="0">
                          <a:solidFill>
                            <a:schemeClr val="tx1"/>
                          </a:solidFill>
                          <a:latin typeface="Arial" pitchFamily="34" charset="0"/>
                          <a:ea typeface="+mn-ea"/>
                          <a:cs typeface="Arial" pitchFamily="34" charset="0"/>
                        </a:rPr>
                        <a:t>Conduct detailed Process Mapping: Communication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ZA" sz="1600" b="0" i="0" u="none" strike="noStrike" kern="1200" baseline="0" dirty="0" smtClean="0">
                        <a:solidFill>
                          <a:schemeClr val="tx1"/>
                        </a:solidFill>
                        <a:latin typeface="Arial" pitchFamily="34" charset="0"/>
                        <a:ea typeface="+mn-ea"/>
                        <a:cs typeface="Arial" pitchFamily="34" charset="0"/>
                      </a:endParaRP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algn="l" defTabSz="914331" rtl="0" eaLnBrk="1" latinLnBrk="0" hangingPunct="1"/>
                      <a:r>
                        <a:rPr lang="en-ZA" sz="1600" kern="1200" dirty="0" smtClean="0">
                          <a:solidFill>
                            <a:schemeClr val="dk1"/>
                          </a:solidFill>
                          <a:latin typeface="+mn-lt"/>
                          <a:ea typeface="+mn-ea"/>
                          <a:cs typeface="+mn-cs"/>
                        </a:rPr>
                        <a:t>As-Is Processes mapped and analysed during February 2020</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c>
                  <a:txBody>
                    <a:bodyPr/>
                    <a:lstStyle>
                      <a:lvl1pPr marL="0" algn="l" defTabSz="914400" rtl="0" eaLnBrk="1" latinLnBrk="0" hangingPunct="1">
                        <a:defRPr sz="1800" kern="1200">
                          <a:solidFill>
                            <a:schemeClr val="dk1"/>
                          </a:solidFill>
                          <a:latin typeface="Arial"/>
                          <a:ea typeface=""/>
                          <a:cs typeface="Arial"/>
                        </a:defRPr>
                      </a:lvl1pPr>
                      <a:lvl2pPr marL="457200" algn="l" defTabSz="914400" rtl="0" eaLnBrk="1" latinLnBrk="0" hangingPunct="1">
                        <a:defRPr sz="1800" kern="1200">
                          <a:solidFill>
                            <a:schemeClr val="dk1"/>
                          </a:solidFill>
                          <a:latin typeface="Arial"/>
                          <a:ea typeface=""/>
                          <a:cs typeface="Arial"/>
                        </a:defRPr>
                      </a:lvl2pPr>
                      <a:lvl3pPr marL="914400" algn="l" defTabSz="914400" rtl="0" eaLnBrk="1" latinLnBrk="0" hangingPunct="1">
                        <a:defRPr sz="1800" kern="1200">
                          <a:solidFill>
                            <a:schemeClr val="dk1"/>
                          </a:solidFill>
                          <a:latin typeface="Arial"/>
                          <a:ea typeface=""/>
                          <a:cs typeface="Arial"/>
                        </a:defRPr>
                      </a:lvl3pPr>
                      <a:lvl4pPr marL="1371600" algn="l" defTabSz="914400" rtl="0" eaLnBrk="1" latinLnBrk="0" hangingPunct="1">
                        <a:defRPr sz="1800" kern="1200">
                          <a:solidFill>
                            <a:schemeClr val="dk1"/>
                          </a:solidFill>
                          <a:latin typeface="Arial"/>
                          <a:ea typeface=""/>
                          <a:cs typeface="Arial"/>
                        </a:defRPr>
                      </a:lvl4pPr>
                      <a:lvl5pPr marL="1828800" algn="l" defTabSz="914400" rtl="0" eaLnBrk="1" latinLnBrk="0" hangingPunct="1">
                        <a:defRPr sz="1800" kern="1200">
                          <a:solidFill>
                            <a:schemeClr val="dk1"/>
                          </a:solidFill>
                          <a:latin typeface="Arial"/>
                          <a:ea typeface=""/>
                          <a:cs typeface="Arial"/>
                        </a:defRPr>
                      </a:lvl5pPr>
                      <a:lvl6pPr marL="2286000" algn="l" defTabSz="914400" rtl="0" eaLnBrk="1" latinLnBrk="0" hangingPunct="1">
                        <a:defRPr sz="1800" kern="1200">
                          <a:solidFill>
                            <a:schemeClr val="dk1"/>
                          </a:solidFill>
                          <a:latin typeface="Arial"/>
                          <a:ea typeface=""/>
                          <a:cs typeface="Arial"/>
                        </a:defRPr>
                      </a:lvl6pPr>
                      <a:lvl7pPr marL="2743200" algn="l" defTabSz="914400" rtl="0" eaLnBrk="1" latinLnBrk="0" hangingPunct="1">
                        <a:defRPr sz="1800" kern="1200">
                          <a:solidFill>
                            <a:schemeClr val="dk1"/>
                          </a:solidFill>
                          <a:latin typeface="Arial"/>
                          <a:ea typeface=""/>
                          <a:cs typeface="Arial"/>
                        </a:defRPr>
                      </a:lvl7pPr>
                      <a:lvl8pPr marL="3200400" algn="l" defTabSz="914400" rtl="0" eaLnBrk="1" latinLnBrk="0" hangingPunct="1">
                        <a:defRPr sz="1800" kern="1200">
                          <a:solidFill>
                            <a:schemeClr val="dk1"/>
                          </a:solidFill>
                          <a:latin typeface="Arial"/>
                          <a:ea typeface=""/>
                          <a:cs typeface="Arial"/>
                        </a:defRPr>
                      </a:lvl8pPr>
                      <a:lvl9pPr marL="3657600" algn="l" defTabSz="914400" rtl="0" eaLnBrk="1" latinLnBrk="0" hangingPunct="1">
                        <a:defRPr sz="1800" kern="1200">
                          <a:solidFill>
                            <a:schemeClr val="dk1"/>
                          </a:solidFill>
                          <a:latin typeface="Arial"/>
                          <a:ea typeface=""/>
                          <a:cs typeface="Arial"/>
                        </a:defRPr>
                      </a:lvl9p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ZA"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Work in progress for the  </a:t>
                      </a:r>
                      <a:r>
                        <a:rPr lang="en-ZA" sz="1400" b="0" i="0" u="none" strike="noStrike" kern="1200" baseline="0" dirty="0" smtClean="0">
                          <a:solidFill>
                            <a:schemeClr val="tx1"/>
                          </a:solidFill>
                          <a:latin typeface="Arial" pitchFamily="34" charset="0"/>
                          <a:ea typeface=""/>
                          <a:cs typeface="Arial" pitchFamily="34" charset="0"/>
                        </a:rPr>
                        <a:t>consultation </a:t>
                      </a:r>
                      <a:r>
                        <a:rPr lang="en-ZA" sz="1400" b="0" i="0" u="none" strike="noStrike" kern="1200" baseline="0" dirty="0" smtClean="0">
                          <a:solidFill>
                            <a:schemeClr val="tx1"/>
                          </a:solidFill>
                          <a:latin typeface="Arial" pitchFamily="34" charset="0"/>
                          <a:ea typeface=""/>
                          <a:cs typeface="Arial" pitchFamily="34" charset="0"/>
                        </a:rPr>
                        <a:t>and </a:t>
                      </a:r>
                      <a:r>
                        <a:rPr lang="en-ZA" sz="1400" b="0" i="0" u="none" strike="noStrike" kern="1200" baseline="0" dirty="0" smtClean="0">
                          <a:solidFill>
                            <a:schemeClr val="tx1"/>
                          </a:solidFill>
                          <a:latin typeface="Arial" pitchFamily="34" charset="0"/>
                          <a:ea typeface=""/>
                          <a:cs typeface="Arial" pitchFamily="34" charset="0"/>
                        </a:rPr>
                        <a:t>validation of the </a:t>
                      </a:r>
                      <a:r>
                        <a:rPr kumimoji="0" lang="en-ZA"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“To-Be</a:t>
                      </a:r>
                      <a:r>
                        <a:rPr kumimoji="0" lang="en-ZA" sz="1400" b="0" i="0" u="none" strike="noStrike" kern="1200" cap="none" spc="0" normalizeH="0" baseline="0" noProof="0" dirty="0" smtClean="0">
                          <a:ln>
                            <a:noFill/>
                          </a:ln>
                          <a:solidFill>
                            <a:prstClr val="black"/>
                          </a:solidFill>
                          <a:effectLst/>
                          <a:uLnTx/>
                          <a:uFillTx/>
                          <a:latin typeface="Arial" pitchFamily="34" charset="0"/>
                          <a:ea typeface="+mn-ea"/>
                          <a:cs typeface="Arial" pitchFamily="34" charset="0"/>
                        </a:rPr>
                        <a:t>” processes with process owners </a:t>
                      </a:r>
                    </a:p>
                  </a:txBody>
                  <a:tcPr>
                    <a:lnL w="12700" cmpd="sng">
                      <a:solidFill>
                        <a:srgbClr val="FFFFFF"/>
                      </a:solidFill>
                    </a:lnL>
                    <a:lnR w="12700" cmpd="sng">
                      <a:solidFill>
                        <a:srgbClr val="FFFFFF"/>
                      </a:solidFill>
                    </a:lnR>
                    <a:lnT w="38100" cmpd="sng">
                      <a:solidFill>
                        <a:srgbClr val="FFFFFF"/>
                      </a:solidFill>
                    </a:lnT>
                    <a:lnB w="12700" cmpd="sng">
                      <a:solidFill>
                        <a:srgbClr val="FFFFFF"/>
                      </a:solidFill>
                    </a:lnB>
                    <a:lnTlToBr w="12700" cmpd="sng">
                      <a:noFill/>
                      <a:prstDash val="solid"/>
                    </a:lnTlToBr>
                    <a:lnBlToTr w="12700" cmpd="sng">
                      <a:noFill/>
                      <a:prstDash val="solid"/>
                    </a:lnBlToTr>
                    <a:solidFill>
                      <a:srgbClr val="808080">
                        <a:tint val="40000"/>
                      </a:srgbClr>
                    </a:solidFill>
                  </a:tcPr>
                </a:tc>
              </a:tr>
            </a:tbl>
          </a:graphicData>
        </a:graphic>
      </p:graphicFrame>
    </p:spTree>
    <p:extLst>
      <p:ext uri="{BB962C8B-B14F-4D97-AF65-F5344CB8AC3E}">
        <p14:creationId xmlns:p14="http://schemas.microsoft.com/office/powerpoint/2010/main" val="3695094141"/>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Risk Management</a:t>
            </a:r>
            <a:endParaRPr lang="en-US" sz="4000" dirty="0">
              <a:solidFill>
                <a:srgbClr val="000000"/>
              </a:solidFill>
              <a:latin typeface="Georgia"/>
            </a:endParaRPr>
          </a:p>
        </p:txBody>
      </p:sp>
      <p:graphicFrame>
        <p:nvGraphicFramePr>
          <p:cNvPr id="124" name="Table 123"/>
          <p:cNvGraphicFramePr>
            <a:graphicFrameLocks noGrp="1"/>
          </p:cNvGraphicFramePr>
          <p:nvPr>
            <p:extLst>
              <p:ext uri="{D42A27DB-BD31-4B8C-83A1-F6EECF244321}">
                <p14:modId xmlns:p14="http://schemas.microsoft.com/office/powerpoint/2010/main" val="3287315054"/>
              </p:ext>
            </p:extLst>
          </p:nvPr>
        </p:nvGraphicFramePr>
        <p:xfrm>
          <a:off x="492754" y="1359661"/>
          <a:ext cx="11260881" cy="2616244"/>
        </p:xfrm>
        <a:graphic>
          <a:graphicData uri="http://schemas.openxmlformats.org/drawingml/2006/table">
            <a:tbl>
              <a:tblPr firstRow="1" bandRow="1">
                <a:tableStyleId>{93296810-A885-4BE3-A3E7-6D5BEEA58F35}</a:tableStyleId>
              </a:tblPr>
              <a:tblGrid>
                <a:gridCol w="3753627"/>
                <a:gridCol w="3753627"/>
                <a:gridCol w="3753627"/>
              </a:tblGrid>
              <a:tr h="0">
                <a:tc>
                  <a:txBody>
                    <a:bodyPr/>
                    <a:lstStyle/>
                    <a:p>
                      <a:r>
                        <a:rPr lang="en-US" sz="2000" dirty="0" smtClean="0"/>
                        <a:t>Deliverable</a:t>
                      </a:r>
                      <a:endParaRPr lang="en-ZA" sz="2000" dirty="0"/>
                    </a:p>
                  </a:txBody>
                  <a:tcPr>
                    <a:solidFill>
                      <a:srgbClr val="548235"/>
                    </a:solidFill>
                  </a:tcPr>
                </a:tc>
                <a:tc>
                  <a:txBody>
                    <a:bodyPr/>
                    <a:lstStyle/>
                    <a:p>
                      <a:r>
                        <a:rPr lang="en-US" sz="2000" dirty="0" smtClean="0"/>
                        <a:t>Strategi</a:t>
                      </a:r>
                      <a:r>
                        <a:rPr lang="en-US" sz="2000" baseline="0" dirty="0" smtClean="0"/>
                        <a:t>c Risk</a:t>
                      </a:r>
                      <a:endParaRPr lang="en-ZA" sz="2000" dirty="0"/>
                    </a:p>
                  </a:txBody>
                  <a:tcPr>
                    <a:solidFill>
                      <a:srgbClr val="548235"/>
                    </a:solidFill>
                  </a:tcPr>
                </a:tc>
                <a:tc>
                  <a:txBody>
                    <a:bodyPr/>
                    <a:lstStyle/>
                    <a:p>
                      <a:r>
                        <a:rPr lang="en-US" sz="2000" dirty="0" smtClean="0"/>
                        <a:t>Risk Mitigation</a:t>
                      </a:r>
                      <a:endParaRPr lang="en-ZA" sz="2000" dirty="0"/>
                    </a:p>
                  </a:txBody>
                  <a:tcPr>
                    <a:solidFill>
                      <a:srgbClr val="548235"/>
                    </a:solidFill>
                  </a:tcPr>
                </a:tc>
              </a:tr>
              <a:tr h="0">
                <a:tc>
                  <a:txBody>
                    <a:bodyPr/>
                    <a:lstStyle/>
                    <a:p>
                      <a:endParaRPr lang="en-ZA" sz="100" dirty="0"/>
                    </a:p>
                  </a:txBody>
                  <a:tcPr>
                    <a:noFill/>
                  </a:tcPr>
                </a:tc>
                <a:tc>
                  <a:txBody>
                    <a:bodyPr/>
                    <a:lstStyle/>
                    <a:p>
                      <a:endParaRPr lang="en-ZA" sz="100" dirty="0"/>
                    </a:p>
                  </a:txBody>
                  <a:tcPr>
                    <a:noFill/>
                  </a:tcPr>
                </a:tc>
                <a:tc>
                  <a:txBody>
                    <a:bodyPr/>
                    <a:lstStyle/>
                    <a:p>
                      <a:endParaRPr lang="en-ZA" sz="100" dirty="0"/>
                    </a:p>
                  </a:txBody>
                  <a:tcPr>
                    <a:noFill/>
                  </a:tcPr>
                </a:tc>
              </a:tr>
              <a:tr h="0">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ZA" sz="1800" kern="1200" dirty="0" smtClean="0">
                          <a:solidFill>
                            <a:schemeClr val="bg1"/>
                          </a:solidFill>
                          <a:latin typeface="+mn-lt"/>
                          <a:ea typeface="+mn-ea"/>
                          <a:cs typeface="+mn-cs"/>
                        </a:rPr>
                        <a:t>Validation of  “To-Be” processes</a:t>
                      </a:r>
                    </a:p>
                  </a:txBody>
                  <a:tcPr>
                    <a:solidFill>
                      <a:srgbClr val="548235"/>
                    </a:solidFill>
                  </a:tcPr>
                </a:tc>
                <a:tc>
                  <a:txBody>
                    <a:bodyPr/>
                    <a:lstStyle/>
                    <a:p>
                      <a:r>
                        <a:rPr lang="en-ZA" sz="1800" kern="1200" dirty="0" smtClean="0">
                          <a:solidFill>
                            <a:schemeClr val="bg1"/>
                          </a:solidFill>
                          <a:latin typeface="+mn-lt"/>
                          <a:ea typeface="+mn-ea"/>
                          <a:cs typeface="+mn-cs"/>
                        </a:rPr>
                        <a:t>Required timeframe to finalise the validation</a:t>
                      </a:r>
                      <a:endParaRPr lang="en-ZA" sz="1800" kern="1200" dirty="0">
                        <a:solidFill>
                          <a:schemeClr val="bg1"/>
                        </a:solidFill>
                        <a:latin typeface="+mn-lt"/>
                        <a:ea typeface="+mn-ea"/>
                        <a:cs typeface="+mn-cs"/>
                      </a:endParaRPr>
                    </a:p>
                  </a:txBody>
                  <a:tcPr>
                    <a:solidFill>
                      <a:srgbClr val="548235"/>
                    </a:solidFill>
                  </a:tcPr>
                </a:tc>
                <a:tc>
                  <a:txBody>
                    <a:bodyPr/>
                    <a:lstStyle/>
                    <a:p>
                      <a:r>
                        <a:rPr lang="en-ZA" sz="1800" kern="1200" dirty="0" smtClean="0">
                          <a:solidFill>
                            <a:schemeClr val="bg1"/>
                          </a:solidFill>
                          <a:latin typeface="+mn-lt"/>
                          <a:ea typeface="+mn-ea"/>
                          <a:cs typeface="+mn-cs"/>
                        </a:rPr>
                        <a:t>Increased working hours by validation team</a:t>
                      </a:r>
                      <a:endParaRPr lang="en-ZA" sz="1800" kern="1200" dirty="0">
                        <a:solidFill>
                          <a:schemeClr val="bg1"/>
                        </a:solidFill>
                        <a:latin typeface="+mn-lt"/>
                        <a:ea typeface="+mn-ea"/>
                        <a:cs typeface="+mn-cs"/>
                      </a:endParaRPr>
                    </a:p>
                  </a:txBody>
                  <a:tcPr>
                    <a:solidFill>
                      <a:srgbClr val="548235"/>
                    </a:solidFill>
                  </a:tcPr>
                </a:tc>
              </a:tr>
              <a:tr h="0">
                <a:tc>
                  <a:txBody>
                    <a:bodyPr/>
                    <a:lstStyle/>
                    <a:p>
                      <a:pPr marL="0" algn="l" defTabSz="914400" rtl="0" eaLnBrk="1" latinLnBrk="0" hangingPunct="1"/>
                      <a:endParaRPr lang="en-ZA" sz="100" kern="1200" dirty="0">
                        <a:solidFill>
                          <a:schemeClr val="dk1"/>
                        </a:solidFill>
                        <a:latin typeface="+mn-lt"/>
                        <a:ea typeface="+mn-ea"/>
                        <a:cs typeface="+mn-cs"/>
                      </a:endParaRPr>
                    </a:p>
                  </a:txBody>
                  <a:tcPr>
                    <a:noFill/>
                  </a:tcPr>
                </a:tc>
                <a:tc>
                  <a:txBody>
                    <a:bodyPr/>
                    <a:lstStyle/>
                    <a:p>
                      <a:pPr marL="0" algn="l" defTabSz="914400" rtl="0" eaLnBrk="1" latinLnBrk="0" hangingPunct="1"/>
                      <a:endParaRPr lang="en-ZA" sz="100" kern="1200" dirty="0">
                        <a:solidFill>
                          <a:schemeClr val="dk1"/>
                        </a:solidFill>
                        <a:latin typeface="+mn-lt"/>
                        <a:ea typeface="+mn-ea"/>
                        <a:cs typeface="+mn-cs"/>
                      </a:endParaRPr>
                    </a:p>
                  </a:txBody>
                  <a:tcPr>
                    <a:noFill/>
                  </a:tcPr>
                </a:tc>
                <a:tc>
                  <a:txBody>
                    <a:bodyPr/>
                    <a:lstStyle/>
                    <a:p>
                      <a:pPr marL="0" algn="l" defTabSz="914400" rtl="0" eaLnBrk="1" latinLnBrk="0" hangingPunct="1"/>
                      <a:endParaRPr lang="en-ZA" sz="100" kern="1200" dirty="0">
                        <a:solidFill>
                          <a:schemeClr val="dk1"/>
                        </a:solidFill>
                        <a:latin typeface="+mn-lt"/>
                        <a:ea typeface="+mn-ea"/>
                        <a:cs typeface="+mn-cs"/>
                      </a:endParaRPr>
                    </a:p>
                  </a:txBody>
                  <a:tcPr>
                    <a:noFill/>
                  </a:tcPr>
                </a:tc>
              </a:tr>
              <a:tr h="0">
                <a:tc>
                  <a:txBody>
                    <a:bodyPr/>
                    <a:lstStyle/>
                    <a:p>
                      <a:endParaRPr lang="en-ZA"/>
                    </a:p>
                  </a:txBody>
                  <a:tcPr>
                    <a:solidFill>
                      <a:srgbClr val="548235"/>
                    </a:solidFill>
                  </a:tcPr>
                </a:tc>
                <a:tc>
                  <a:txBody>
                    <a:bodyPr/>
                    <a:lstStyle/>
                    <a:p>
                      <a:r>
                        <a:rPr lang="en-ZA" dirty="0" smtClean="0">
                          <a:solidFill>
                            <a:schemeClr val="bg1"/>
                          </a:solidFill>
                        </a:rPr>
                        <a:t>Conflicting priorities </a:t>
                      </a:r>
                      <a:endParaRPr lang="en-ZA" dirty="0">
                        <a:solidFill>
                          <a:schemeClr val="bg1"/>
                        </a:solidFill>
                      </a:endParaRPr>
                    </a:p>
                  </a:txBody>
                  <a:tcPr>
                    <a:solidFill>
                      <a:srgbClr val="548235"/>
                    </a:solidFill>
                  </a:tcPr>
                </a:tc>
                <a:tc>
                  <a:txBody>
                    <a:bodyPr/>
                    <a:lstStyle/>
                    <a:p>
                      <a:r>
                        <a:rPr lang="en-ZA" sz="1800" kern="1200" dirty="0" smtClean="0">
                          <a:solidFill>
                            <a:schemeClr val="bg1"/>
                          </a:solidFill>
                          <a:latin typeface="+mn-lt"/>
                          <a:ea typeface="+mn-ea"/>
                          <a:cs typeface="+mn-cs"/>
                        </a:rPr>
                        <a:t>Revision of </a:t>
                      </a:r>
                      <a:r>
                        <a:rPr lang="en-ZA" sz="1800" kern="1200" baseline="0" dirty="0" smtClean="0">
                          <a:solidFill>
                            <a:schemeClr val="bg1"/>
                          </a:solidFill>
                          <a:latin typeface="+mn-lt"/>
                          <a:ea typeface="+mn-ea"/>
                          <a:cs typeface="+mn-cs"/>
                        </a:rPr>
                        <a:t> the project charter</a:t>
                      </a:r>
                      <a:endParaRPr lang="en-ZA" sz="1800" kern="1200" dirty="0">
                        <a:solidFill>
                          <a:schemeClr val="bg1"/>
                        </a:solidFill>
                        <a:latin typeface="+mn-lt"/>
                        <a:ea typeface="+mn-ea"/>
                        <a:cs typeface="+mn-cs"/>
                      </a:endParaRPr>
                    </a:p>
                  </a:txBody>
                  <a:tcPr>
                    <a:solidFill>
                      <a:srgbClr val="548235"/>
                    </a:solidFill>
                  </a:tcPr>
                </a:tc>
              </a:tr>
              <a:tr h="130684">
                <a:tc>
                  <a:txBody>
                    <a:bodyPr/>
                    <a:lstStyle/>
                    <a:p>
                      <a:endParaRPr lang="en-ZA" sz="100" dirty="0"/>
                    </a:p>
                  </a:txBody>
                  <a:tcPr>
                    <a:noFill/>
                  </a:tcPr>
                </a:tc>
                <a:tc>
                  <a:txBody>
                    <a:bodyPr/>
                    <a:lstStyle/>
                    <a:p>
                      <a:pPr marL="0" algn="l" defTabSz="914400" rtl="0" eaLnBrk="1" latinLnBrk="0" hangingPunct="1"/>
                      <a:endParaRPr lang="en-ZA" sz="100" kern="1200" dirty="0">
                        <a:solidFill>
                          <a:schemeClr val="dk1"/>
                        </a:solidFill>
                        <a:latin typeface="+mn-lt"/>
                        <a:ea typeface="+mn-ea"/>
                        <a:cs typeface="+mn-cs"/>
                      </a:endParaRPr>
                    </a:p>
                  </a:txBody>
                  <a:tcPr>
                    <a:noFill/>
                  </a:tcPr>
                </a:tc>
                <a:tc>
                  <a:txBody>
                    <a:bodyPr/>
                    <a:lstStyle/>
                    <a:p>
                      <a:pPr marL="0" algn="l" defTabSz="914400" rtl="0" eaLnBrk="1" latinLnBrk="0" hangingPunct="1"/>
                      <a:endParaRPr lang="en-ZA" sz="100" kern="1200" dirty="0">
                        <a:solidFill>
                          <a:schemeClr val="dk1"/>
                        </a:solidFill>
                        <a:latin typeface="+mn-lt"/>
                        <a:ea typeface="+mn-ea"/>
                        <a:cs typeface="+mn-cs"/>
                      </a:endParaRPr>
                    </a:p>
                  </a:txBody>
                  <a:tcPr>
                    <a:noFill/>
                  </a:tcPr>
                </a:tc>
              </a:tr>
              <a:tr h="0">
                <a:tc>
                  <a:txBody>
                    <a:bodyPr/>
                    <a:lstStyle/>
                    <a:p>
                      <a:endParaRPr lang="en-ZA" dirty="0"/>
                    </a:p>
                  </a:txBody>
                  <a:tcPr>
                    <a:solidFill>
                      <a:srgbClr val="548235"/>
                    </a:solidFill>
                  </a:tcPr>
                </a:tc>
                <a:tc>
                  <a:txBody>
                    <a:bodyPr/>
                    <a:lstStyle/>
                    <a:p>
                      <a:r>
                        <a:rPr lang="en-ZA" dirty="0" smtClean="0">
                          <a:solidFill>
                            <a:schemeClr val="bg1"/>
                          </a:solidFill>
                        </a:rPr>
                        <a:t>Financial</a:t>
                      </a:r>
                      <a:r>
                        <a:rPr lang="en-ZA" baseline="0" dirty="0" smtClean="0">
                          <a:solidFill>
                            <a:schemeClr val="bg1"/>
                          </a:solidFill>
                        </a:rPr>
                        <a:t> constraints </a:t>
                      </a:r>
                      <a:endParaRPr lang="en-ZA" dirty="0">
                        <a:solidFill>
                          <a:schemeClr val="bg1"/>
                        </a:solidFill>
                      </a:endParaRPr>
                    </a:p>
                  </a:txBody>
                  <a:tcPr>
                    <a:solidFill>
                      <a:srgbClr val="548235"/>
                    </a:solidFill>
                  </a:tcPr>
                </a:tc>
                <a:tc>
                  <a:txBody>
                    <a:bodyPr/>
                    <a:lstStyle/>
                    <a:p>
                      <a:pPr marL="0" algn="l" defTabSz="914400" rtl="0" eaLnBrk="1" latinLnBrk="0" hangingPunct="1"/>
                      <a:r>
                        <a:rPr lang="en-ZA" sz="1800" kern="1200" smtClean="0">
                          <a:solidFill>
                            <a:schemeClr val="bg1"/>
                          </a:solidFill>
                          <a:latin typeface="+mn-lt"/>
                          <a:ea typeface="+mn-ea"/>
                          <a:cs typeface="+mn-cs"/>
                        </a:rPr>
                        <a:t>Repriotise</a:t>
                      </a:r>
                      <a:r>
                        <a:rPr lang="en-ZA" sz="1800" kern="1200" baseline="0" dirty="0" smtClean="0">
                          <a:solidFill>
                            <a:schemeClr val="bg1"/>
                          </a:solidFill>
                          <a:latin typeface="+mn-lt"/>
                          <a:ea typeface="+mn-ea"/>
                          <a:cs typeface="+mn-cs"/>
                        </a:rPr>
                        <a:t> resource allocation</a:t>
                      </a:r>
                      <a:endParaRPr lang="en-ZA" sz="1800" kern="1200" dirty="0">
                        <a:solidFill>
                          <a:schemeClr val="bg1"/>
                        </a:solidFill>
                        <a:latin typeface="+mn-lt"/>
                        <a:ea typeface="+mn-ea"/>
                        <a:cs typeface="+mn-cs"/>
                      </a:endParaRPr>
                    </a:p>
                  </a:txBody>
                  <a:tcPr>
                    <a:solidFill>
                      <a:srgbClr val="548235"/>
                    </a:solidFill>
                  </a:tcPr>
                </a:tc>
              </a:tr>
              <a:tr h="0">
                <a:tc>
                  <a:txBody>
                    <a:bodyPr/>
                    <a:lstStyle/>
                    <a:p>
                      <a:endParaRPr lang="en-ZA" sz="100" kern="1200" dirty="0">
                        <a:solidFill>
                          <a:schemeClr val="dk1"/>
                        </a:solidFill>
                        <a:latin typeface="+mn-lt"/>
                        <a:ea typeface="+mn-ea"/>
                        <a:cs typeface="+mn-cs"/>
                      </a:endParaRPr>
                    </a:p>
                  </a:txBody>
                  <a:tcPr>
                    <a:solidFill>
                      <a:schemeClr val="bg1"/>
                    </a:solidFill>
                  </a:tcPr>
                </a:tc>
                <a:tc>
                  <a:txBody>
                    <a:bodyPr/>
                    <a:lstStyle/>
                    <a:p>
                      <a:endParaRPr lang="en-ZA" sz="100" kern="1200" dirty="0">
                        <a:solidFill>
                          <a:schemeClr val="dk1"/>
                        </a:solidFill>
                        <a:latin typeface="+mn-lt"/>
                        <a:ea typeface="+mn-ea"/>
                        <a:cs typeface="+mn-cs"/>
                      </a:endParaRPr>
                    </a:p>
                  </a:txBody>
                  <a:tcPr>
                    <a:solidFill>
                      <a:schemeClr val="bg1"/>
                    </a:solidFill>
                  </a:tcPr>
                </a:tc>
                <a:tc>
                  <a:txBody>
                    <a:bodyPr/>
                    <a:lstStyle/>
                    <a:p>
                      <a:endParaRPr lang="en-ZA" sz="100" kern="1200" dirty="0">
                        <a:solidFill>
                          <a:schemeClr val="dk1"/>
                        </a:solidFill>
                        <a:latin typeface="+mn-lt"/>
                        <a:ea typeface="+mn-ea"/>
                        <a:cs typeface="+mn-cs"/>
                      </a:endParaRPr>
                    </a:p>
                  </a:txBody>
                  <a:tcPr>
                    <a:solidFill>
                      <a:schemeClr val="bg1"/>
                    </a:solidFill>
                  </a:tcPr>
                </a:tc>
              </a:tr>
              <a:tr h="367200">
                <a:tc>
                  <a:txBody>
                    <a:bodyPr/>
                    <a:lstStyle/>
                    <a:p>
                      <a:endParaRPr lang="en-ZA" sz="100" kern="1200" dirty="0">
                        <a:solidFill>
                          <a:schemeClr val="dk1"/>
                        </a:solidFill>
                        <a:latin typeface="+mn-lt"/>
                        <a:ea typeface="+mn-ea"/>
                        <a:cs typeface="+mn-cs"/>
                      </a:endParaRPr>
                    </a:p>
                  </a:txBody>
                  <a:tcPr>
                    <a:solidFill>
                      <a:srgbClr val="548235"/>
                    </a:solidFill>
                  </a:tcPr>
                </a:tc>
                <a:tc>
                  <a:txBody>
                    <a:bodyPr/>
                    <a:lstStyle/>
                    <a:p>
                      <a:endParaRPr lang="en-ZA" sz="100" kern="1200" dirty="0">
                        <a:solidFill>
                          <a:schemeClr val="dk1"/>
                        </a:solidFill>
                        <a:latin typeface="+mn-lt"/>
                        <a:ea typeface="+mn-ea"/>
                        <a:cs typeface="+mn-cs"/>
                      </a:endParaRPr>
                    </a:p>
                  </a:txBody>
                  <a:tcPr>
                    <a:solidFill>
                      <a:srgbClr val="548235"/>
                    </a:solidFill>
                  </a:tcPr>
                </a:tc>
                <a:tc>
                  <a:txBody>
                    <a:bodyPr/>
                    <a:lstStyle/>
                    <a:p>
                      <a:endParaRPr lang="en-ZA" sz="100" kern="1200" dirty="0">
                        <a:solidFill>
                          <a:schemeClr val="dk1"/>
                        </a:solidFill>
                        <a:latin typeface="+mn-lt"/>
                        <a:ea typeface="+mn-ea"/>
                        <a:cs typeface="+mn-cs"/>
                      </a:endParaRPr>
                    </a:p>
                  </a:txBody>
                  <a:tcPr>
                    <a:solidFill>
                      <a:srgbClr val="548235"/>
                    </a:solidFill>
                  </a:tcPr>
                </a:tc>
              </a:tr>
            </a:tbl>
          </a:graphicData>
        </a:graphic>
      </p:graphicFrame>
    </p:spTree>
    <p:extLst>
      <p:ext uri="{BB962C8B-B14F-4D97-AF65-F5344CB8AC3E}">
        <p14:creationId xmlns:p14="http://schemas.microsoft.com/office/powerpoint/2010/main" val="152969445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Conclusion </a:t>
            </a:r>
            <a:endParaRPr lang="en-US" sz="4000" dirty="0">
              <a:solidFill>
                <a:srgbClr val="000000"/>
              </a:solidFill>
              <a:latin typeface="Georgia"/>
            </a:endParaRPr>
          </a:p>
        </p:txBody>
      </p:sp>
      <p:sp>
        <p:nvSpPr>
          <p:cNvPr id="8" name="Title 7">
            <a:extLst>
              <a:ext uri="{FF2B5EF4-FFF2-40B4-BE49-F238E27FC236}">
                <a16:creationId xmlns:a16="http://schemas.microsoft.com/office/drawing/2014/main" xmlns="" id="{B268ECC0-5B51-FB48-B952-E33CAF626D44}"/>
              </a:ext>
            </a:extLst>
          </p:cNvPr>
          <p:cNvSpPr txBox="1">
            <a:spLocks/>
          </p:cNvSpPr>
          <p:nvPr/>
        </p:nvSpPr>
        <p:spPr>
          <a:xfrm>
            <a:off x="610277" y="1007672"/>
            <a:ext cx="9059799" cy="1013950"/>
          </a:xfrm>
          <a:prstGeom prst="rect">
            <a:avLst/>
          </a:prstGeom>
        </p:spPr>
        <p:txBody>
          <a:bodyPr vert="horz" lIns="91440" tIns="45720" rIns="91440" bIns="45720" rtlCol="0" anchor="ctr">
            <a:normAutofit/>
          </a:bodyPr>
          <a:lstStyle>
            <a:lvl1pPr algn="l" defTabSz="869137" rtl="0" eaLnBrk="1" latinLnBrk="0" hangingPunct="1">
              <a:lnSpc>
                <a:spcPct val="90000"/>
              </a:lnSpc>
              <a:spcBef>
                <a:spcPct val="0"/>
              </a:spcBef>
              <a:buNone/>
              <a:defRPr sz="2300" b="1" kern="1200">
                <a:solidFill>
                  <a:schemeClr val="tx1"/>
                </a:solidFill>
                <a:latin typeface="+mj-lt"/>
                <a:ea typeface="+mj-ea"/>
                <a:cs typeface="+mj-cs"/>
              </a:defRPr>
            </a:lvl1pPr>
          </a:lstStyle>
          <a:p>
            <a:pPr marL="0" marR="0" lvl="0" indent="0" algn="l" defTabSz="869137" rtl="0" eaLnBrk="1" fontAlgn="auto" latinLnBrk="0" hangingPunct="1">
              <a:lnSpc>
                <a:spcPct val="90000"/>
              </a:lnSpc>
              <a:spcBef>
                <a:spcPct val="0"/>
              </a:spcBef>
              <a:spcAft>
                <a:spcPts val="0"/>
              </a:spcAft>
              <a:buClrTx/>
              <a:buSzTx/>
              <a:buFontTx/>
              <a:buNone/>
              <a:tabLst/>
              <a:defRPr/>
            </a:pPr>
            <a:r>
              <a:rPr kumimoji="0" lang="en-US" sz="2000" b="1" i="0" u="none" strike="noStrike" kern="1200" cap="none" spc="0" normalizeH="0" baseline="0" noProof="0" dirty="0" smtClean="0">
                <a:ln>
                  <a:noFill/>
                </a:ln>
                <a:solidFill>
                  <a:sysClr val="windowText" lastClr="000000"/>
                </a:solidFill>
                <a:effectLst/>
                <a:uLnTx/>
                <a:uFillTx/>
                <a:latin typeface="Lato"/>
              </a:rPr>
              <a:t>Effectiveness and efficiency is the new operating vision for DCS</a:t>
            </a:r>
            <a:endParaRPr kumimoji="0" lang="en-US" sz="2000" b="1" i="0" u="none" strike="noStrike" kern="1200" cap="none" spc="0" normalizeH="0" baseline="0" noProof="0" dirty="0">
              <a:ln>
                <a:noFill/>
              </a:ln>
              <a:solidFill>
                <a:sysClr val="windowText" lastClr="000000"/>
              </a:solidFill>
              <a:effectLst/>
              <a:uLnTx/>
              <a:uFillTx/>
              <a:latin typeface="Lato"/>
            </a:endParaRPr>
          </a:p>
        </p:txBody>
      </p:sp>
      <p:sp>
        <p:nvSpPr>
          <p:cNvPr id="9" name="Content Placeholder 4">
            <a:extLst>
              <a:ext uri="{FF2B5EF4-FFF2-40B4-BE49-F238E27FC236}">
                <a16:creationId xmlns:a16="http://schemas.microsoft.com/office/drawing/2014/main" xmlns="" id="{E7376AA9-23D0-4D4B-8916-9768172A94F2}"/>
              </a:ext>
            </a:extLst>
          </p:cNvPr>
          <p:cNvSpPr txBox="1">
            <a:spLocks/>
          </p:cNvSpPr>
          <p:nvPr/>
        </p:nvSpPr>
        <p:spPr>
          <a:xfrm>
            <a:off x="600413" y="1931800"/>
            <a:ext cx="10991173" cy="4889500"/>
          </a:xfrm>
          <a:prstGeom prst="rect">
            <a:avLst/>
          </a:prstGeom>
        </p:spPr>
        <p:txBody>
          <a:bodyPr vert="horz" lIns="91440" tIns="45720" rIns="91440" bIns="45720" rtlCol="0" anchor="t">
            <a:normAutofit/>
          </a:bodyPr>
          <a:lstStyle>
            <a:lvl1pPr marL="217284" indent="-217284" algn="l" defTabSz="869137" rtl="0" eaLnBrk="1" latinLnBrk="0" hangingPunct="1">
              <a:lnSpc>
                <a:spcPct val="90000"/>
              </a:lnSpc>
              <a:spcBef>
                <a:spcPts val="951"/>
              </a:spcBef>
              <a:buFont typeface="Arial" panose="020B0604020202020204" pitchFamily="34" charset="0"/>
              <a:buChar char="•"/>
              <a:defRPr sz="2000" kern="1200">
                <a:solidFill>
                  <a:schemeClr val="tx1"/>
                </a:solidFill>
                <a:latin typeface="+mn-lt"/>
                <a:ea typeface="+mn-ea"/>
                <a:cs typeface="+mn-cs"/>
              </a:defRPr>
            </a:lvl1pPr>
            <a:lvl2pPr marL="651853" indent="-217284" algn="l" defTabSz="869137" rtl="0" eaLnBrk="1" latinLnBrk="0" hangingPunct="1">
              <a:lnSpc>
                <a:spcPct val="90000"/>
              </a:lnSpc>
              <a:spcBef>
                <a:spcPts val="475"/>
              </a:spcBef>
              <a:buFont typeface="Arial" panose="020B0604020202020204" pitchFamily="34" charset="0"/>
              <a:buChar char="•"/>
              <a:defRPr sz="1800" kern="1200">
                <a:solidFill>
                  <a:schemeClr val="tx1"/>
                </a:solidFill>
                <a:latin typeface="+mn-lt"/>
                <a:ea typeface="+mn-ea"/>
                <a:cs typeface="+mn-cs"/>
              </a:defRPr>
            </a:lvl2pPr>
            <a:lvl3pPr marL="1086422" indent="-217284" algn="l" defTabSz="869137" rtl="0" eaLnBrk="1" latinLnBrk="0" hangingPunct="1">
              <a:lnSpc>
                <a:spcPct val="90000"/>
              </a:lnSpc>
              <a:spcBef>
                <a:spcPts val="475"/>
              </a:spcBef>
              <a:buFont typeface="Arial" panose="020B0604020202020204" pitchFamily="34" charset="0"/>
              <a:buChar char="•"/>
              <a:defRPr sz="1600" kern="1200">
                <a:solidFill>
                  <a:schemeClr val="tx1"/>
                </a:solidFill>
                <a:latin typeface="+mn-lt"/>
                <a:ea typeface="+mn-ea"/>
                <a:cs typeface="+mn-cs"/>
              </a:defRPr>
            </a:lvl3pPr>
            <a:lvl4pPr marL="1520990" indent="-217284" algn="l" defTabSz="869137" rtl="0" eaLnBrk="1" latinLnBrk="0" hangingPunct="1">
              <a:lnSpc>
                <a:spcPct val="90000"/>
              </a:lnSpc>
              <a:spcBef>
                <a:spcPts val="475"/>
              </a:spcBef>
              <a:buFont typeface="Arial" panose="020B0604020202020204" pitchFamily="34" charset="0"/>
              <a:buChar char="•"/>
              <a:defRPr sz="1400" kern="1200">
                <a:solidFill>
                  <a:schemeClr val="tx1"/>
                </a:solidFill>
                <a:latin typeface="+mn-lt"/>
                <a:ea typeface="+mn-ea"/>
                <a:cs typeface="+mn-cs"/>
              </a:defRPr>
            </a:lvl4pPr>
            <a:lvl5pPr marL="1955559" indent="-217284" algn="l" defTabSz="869137" rtl="0" eaLnBrk="1" latinLnBrk="0" hangingPunct="1">
              <a:lnSpc>
                <a:spcPct val="90000"/>
              </a:lnSpc>
              <a:spcBef>
                <a:spcPts val="475"/>
              </a:spcBef>
              <a:buFont typeface="Arial" panose="020B0604020202020204" pitchFamily="34" charset="0"/>
              <a:buChar char="•"/>
              <a:defRPr sz="1400" kern="1200">
                <a:solidFill>
                  <a:schemeClr val="tx1"/>
                </a:solidFill>
                <a:latin typeface="+mn-lt"/>
                <a:ea typeface="+mn-ea"/>
                <a:cs typeface="+mn-cs"/>
              </a:defRPr>
            </a:lvl5pPr>
            <a:lvl6pPr marL="2390127" indent="-217284" algn="l" defTabSz="869137" rtl="0" eaLnBrk="1" latinLnBrk="0" hangingPunct="1">
              <a:lnSpc>
                <a:spcPct val="90000"/>
              </a:lnSpc>
              <a:spcBef>
                <a:spcPts val="475"/>
              </a:spcBef>
              <a:buFont typeface="Arial" panose="020B0604020202020204" pitchFamily="34" charset="0"/>
              <a:buChar char="•"/>
              <a:defRPr sz="1711" kern="1200">
                <a:solidFill>
                  <a:schemeClr val="tx1"/>
                </a:solidFill>
                <a:latin typeface="+mn-lt"/>
                <a:ea typeface="+mn-ea"/>
                <a:cs typeface="+mn-cs"/>
              </a:defRPr>
            </a:lvl6pPr>
            <a:lvl7pPr marL="2824696" indent="-217284" algn="l" defTabSz="869137" rtl="0" eaLnBrk="1" latinLnBrk="0" hangingPunct="1">
              <a:lnSpc>
                <a:spcPct val="90000"/>
              </a:lnSpc>
              <a:spcBef>
                <a:spcPts val="475"/>
              </a:spcBef>
              <a:buFont typeface="Arial" panose="020B0604020202020204" pitchFamily="34" charset="0"/>
              <a:buChar char="•"/>
              <a:defRPr sz="1711" kern="1200">
                <a:solidFill>
                  <a:schemeClr val="tx1"/>
                </a:solidFill>
                <a:latin typeface="+mn-lt"/>
                <a:ea typeface="+mn-ea"/>
                <a:cs typeface="+mn-cs"/>
              </a:defRPr>
            </a:lvl7pPr>
            <a:lvl8pPr marL="3259265" indent="-217284" algn="l" defTabSz="869137" rtl="0" eaLnBrk="1" latinLnBrk="0" hangingPunct="1">
              <a:lnSpc>
                <a:spcPct val="90000"/>
              </a:lnSpc>
              <a:spcBef>
                <a:spcPts val="475"/>
              </a:spcBef>
              <a:buFont typeface="Arial" panose="020B0604020202020204" pitchFamily="34" charset="0"/>
              <a:buChar char="•"/>
              <a:defRPr sz="1711" kern="1200">
                <a:solidFill>
                  <a:schemeClr val="tx1"/>
                </a:solidFill>
                <a:latin typeface="+mn-lt"/>
                <a:ea typeface="+mn-ea"/>
                <a:cs typeface="+mn-cs"/>
              </a:defRPr>
            </a:lvl8pPr>
            <a:lvl9pPr marL="3693833" indent="-217284" algn="l" defTabSz="869137" rtl="0" eaLnBrk="1" latinLnBrk="0" hangingPunct="1">
              <a:lnSpc>
                <a:spcPct val="90000"/>
              </a:lnSpc>
              <a:spcBef>
                <a:spcPts val="475"/>
              </a:spcBef>
              <a:buFont typeface="Arial" panose="020B0604020202020204" pitchFamily="34" charset="0"/>
              <a:buChar char="•"/>
              <a:defRPr sz="1711" kern="1200">
                <a:solidFill>
                  <a:schemeClr val="tx1"/>
                </a:solidFill>
                <a:latin typeface="+mn-lt"/>
                <a:ea typeface="+mn-ea"/>
                <a:cs typeface="+mn-cs"/>
              </a:defRPr>
            </a:lvl9pPr>
          </a:lstStyle>
          <a:p>
            <a:pPr marL="457200" marR="0" lvl="0" indent="-457200" algn="just" defTabSz="869137" rtl="0" eaLnBrk="1" fontAlgn="auto" latinLnBrk="0" hangingPunct="1">
              <a:lnSpc>
                <a:spcPct val="90000"/>
              </a:lnSpc>
              <a:spcBef>
                <a:spcPts val="600"/>
              </a:spcBef>
              <a:spcAft>
                <a:spcPts val="1800"/>
              </a:spcAft>
              <a:buClrTx/>
              <a:buSzTx/>
              <a:buFont typeface="+mj-lt"/>
              <a:buAutoNum type="arabicPeriod"/>
              <a:tabLst/>
              <a:defRPr/>
            </a:pPr>
            <a:r>
              <a:rPr kumimoji="0" lang="en-US" b="0" i="0" u="none" strike="noStrike" kern="1200" cap="none" spc="0" normalizeH="0" baseline="0" noProof="0" dirty="0" smtClean="0">
                <a:ln>
                  <a:noFill/>
                </a:ln>
                <a:solidFill>
                  <a:sysClr val="windowText" lastClr="000000"/>
                </a:solidFill>
                <a:effectLst/>
                <a:uLnTx/>
                <a:uFillTx/>
                <a:latin typeface="Lato"/>
              </a:rPr>
              <a:t>A “streamlined” </a:t>
            </a:r>
            <a:r>
              <a:rPr kumimoji="0" lang="en-US" b="0" i="0" u="none" strike="noStrike" kern="1200" cap="none" spc="0" normalizeH="0" baseline="0" noProof="0" dirty="0" err="1" smtClean="0">
                <a:ln>
                  <a:noFill/>
                </a:ln>
                <a:solidFill>
                  <a:sysClr val="windowText" lastClr="000000"/>
                </a:solidFill>
                <a:effectLst/>
                <a:uLnTx/>
                <a:uFillTx/>
                <a:latin typeface="Lato"/>
              </a:rPr>
              <a:t>organisational</a:t>
            </a:r>
            <a:r>
              <a:rPr kumimoji="0" lang="en-US" b="0" i="0" u="none" strike="noStrike" kern="1200" cap="none" spc="0" normalizeH="0" baseline="0" noProof="0" dirty="0" smtClean="0">
                <a:ln>
                  <a:noFill/>
                </a:ln>
                <a:solidFill>
                  <a:sysClr val="windowText" lastClr="000000"/>
                </a:solidFill>
                <a:effectLst/>
                <a:uLnTx/>
                <a:uFillTx/>
                <a:latin typeface="Lato"/>
              </a:rPr>
              <a:t> structure reflecting the DCS Service Delivery Model that was dynamic and responsive.</a:t>
            </a:r>
          </a:p>
          <a:p>
            <a:pPr marL="457200" marR="0" lvl="0" indent="-457200" algn="just" defTabSz="869137" rtl="0" eaLnBrk="1" fontAlgn="auto" latinLnBrk="0" hangingPunct="1">
              <a:lnSpc>
                <a:spcPct val="90000"/>
              </a:lnSpc>
              <a:spcBef>
                <a:spcPts val="600"/>
              </a:spcBef>
              <a:spcAft>
                <a:spcPts val="1800"/>
              </a:spcAft>
              <a:buClrTx/>
              <a:buSzTx/>
              <a:buFont typeface="+mj-lt"/>
              <a:buAutoNum type="arabicPeriod"/>
              <a:tabLst/>
              <a:defRPr/>
            </a:pPr>
            <a:r>
              <a:rPr kumimoji="0" lang="en-US" b="0" i="0" u="none" strike="noStrike" kern="1200" cap="none" spc="0" normalizeH="0" baseline="0" noProof="0" dirty="0" smtClean="0">
                <a:ln>
                  <a:noFill/>
                </a:ln>
                <a:solidFill>
                  <a:sysClr val="windowText" lastClr="000000"/>
                </a:solidFill>
                <a:effectLst/>
                <a:uLnTx/>
                <a:uFillTx/>
                <a:latin typeface="Lato"/>
              </a:rPr>
              <a:t>A </a:t>
            </a:r>
            <a:r>
              <a:rPr kumimoji="0" lang="en-US" b="0" i="0" u="none" strike="noStrike" kern="1200" cap="none" spc="0" normalizeH="0" baseline="0" noProof="0" dirty="0" err="1" smtClean="0">
                <a:ln>
                  <a:noFill/>
                </a:ln>
                <a:solidFill>
                  <a:sysClr val="windowText" lastClr="000000"/>
                </a:solidFill>
                <a:effectLst/>
                <a:uLnTx/>
                <a:uFillTx/>
                <a:latin typeface="Lato"/>
              </a:rPr>
              <a:t>decentralised</a:t>
            </a:r>
            <a:r>
              <a:rPr kumimoji="0" lang="en-US" b="0" i="0" u="none" strike="noStrike" kern="1200" cap="none" spc="0" normalizeH="0" baseline="0" noProof="0" dirty="0" smtClean="0">
                <a:ln>
                  <a:noFill/>
                </a:ln>
                <a:solidFill>
                  <a:sysClr val="windowText" lastClr="000000"/>
                </a:solidFill>
                <a:effectLst/>
                <a:uLnTx/>
                <a:uFillTx/>
                <a:latin typeface="Lato"/>
              </a:rPr>
              <a:t> “</a:t>
            </a:r>
            <a:r>
              <a:rPr kumimoji="0" lang="en-US" b="0" i="0" u="none" strike="noStrike" kern="1200" cap="none" spc="0" normalizeH="0" baseline="0" noProof="0" dirty="0" err="1" smtClean="0">
                <a:ln>
                  <a:noFill/>
                </a:ln>
                <a:solidFill>
                  <a:sysClr val="windowText" lastClr="000000"/>
                </a:solidFill>
                <a:effectLst/>
                <a:uLnTx/>
                <a:uFillTx/>
                <a:latin typeface="Lato"/>
              </a:rPr>
              <a:t>centre</a:t>
            </a:r>
            <a:r>
              <a:rPr kumimoji="0" lang="en-US" b="0" i="0" u="none" strike="noStrike" kern="1200" cap="none" spc="0" normalizeH="0" baseline="0" noProof="0" dirty="0" smtClean="0">
                <a:ln>
                  <a:noFill/>
                </a:ln>
                <a:solidFill>
                  <a:sysClr val="windowText" lastClr="000000"/>
                </a:solidFill>
                <a:effectLst/>
                <a:uLnTx/>
                <a:uFillTx/>
                <a:latin typeface="Lato"/>
              </a:rPr>
              <a:t>-centric” model of operating with sufficient seniority and delegations at Management Area and Centre levels to operate effectively.</a:t>
            </a:r>
          </a:p>
          <a:p>
            <a:pPr marL="457200" marR="0" lvl="0" indent="-457200" algn="just" defTabSz="869137" rtl="0" eaLnBrk="1" fontAlgn="auto" latinLnBrk="0" hangingPunct="1">
              <a:lnSpc>
                <a:spcPct val="90000"/>
              </a:lnSpc>
              <a:spcBef>
                <a:spcPts val="600"/>
              </a:spcBef>
              <a:spcAft>
                <a:spcPts val="1800"/>
              </a:spcAft>
              <a:buClrTx/>
              <a:buSzTx/>
              <a:buFont typeface="+mj-lt"/>
              <a:buAutoNum type="arabicPeriod"/>
              <a:tabLst/>
              <a:defRPr/>
            </a:pPr>
            <a:r>
              <a:rPr kumimoji="0" lang="en-US" b="0" i="0" u="none" strike="noStrike" kern="1200" cap="none" spc="0" normalizeH="0" baseline="0" noProof="0" dirty="0" smtClean="0">
                <a:ln>
                  <a:noFill/>
                </a:ln>
                <a:solidFill>
                  <a:sysClr val="windowText" lastClr="000000"/>
                </a:solidFill>
                <a:effectLst/>
                <a:uLnTx/>
                <a:uFillTx/>
                <a:latin typeface="Lato"/>
              </a:rPr>
              <a:t>A lean Head Office structure that is responsive, integrated and strategically focused supported by strong data and reporting tools.</a:t>
            </a:r>
          </a:p>
          <a:p>
            <a:pPr marL="457200" marR="0" lvl="0" indent="-457200" algn="just" defTabSz="869137" rtl="0" eaLnBrk="1" fontAlgn="auto" latinLnBrk="0" hangingPunct="1">
              <a:lnSpc>
                <a:spcPct val="90000"/>
              </a:lnSpc>
              <a:spcBef>
                <a:spcPts val="600"/>
              </a:spcBef>
              <a:spcAft>
                <a:spcPts val="1800"/>
              </a:spcAft>
              <a:buClrTx/>
              <a:buSzTx/>
              <a:buFont typeface="+mj-lt"/>
              <a:buAutoNum type="arabicPeriod"/>
              <a:tabLst/>
              <a:defRPr/>
            </a:pPr>
            <a:r>
              <a:rPr kumimoji="0" lang="en-US" b="0" i="0" u="none" strike="noStrike" kern="1200" cap="none" spc="0" normalizeH="0" baseline="0" noProof="0" dirty="0" smtClean="0">
                <a:ln>
                  <a:noFill/>
                </a:ln>
                <a:solidFill>
                  <a:sysClr val="windowText" lastClr="000000"/>
                </a:solidFill>
                <a:effectLst/>
                <a:uLnTx/>
                <a:uFillTx/>
                <a:latin typeface="Lato"/>
              </a:rPr>
              <a:t>Direct ”line-of-sight” and direct lines of accountability between Operations and Head Office.</a:t>
            </a:r>
          </a:p>
          <a:p>
            <a:pPr marL="457200" marR="0" lvl="0" indent="-457200" algn="just" defTabSz="869137" rtl="0" eaLnBrk="1" fontAlgn="auto" latinLnBrk="0" hangingPunct="1">
              <a:lnSpc>
                <a:spcPct val="90000"/>
              </a:lnSpc>
              <a:spcBef>
                <a:spcPts val="600"/>
              </a:spcBef>
              <a:spcAft>
                <a:spcPts val="1800"/>
              </a:spcAft>
              <a:buClrTx/>
              <a:buSzTx/>
              <a:buFont typeface="+mj-lt"/>
              <a:buAutoNum type="arabicPeriod"/>
              <a:tabLst/>
              <a:defRPr/>
            </a:pPr>
            <a:r>
              <a:rPr kumimoji="0" lang="en-US" b="0" i="0" u="none" strike="noStrike" kern="1200" cap="none" spc="0" normalizeH="0" baseline="0" noProof="0" dirty="0" smtClean="0">
                <a:ln>
                  <a:noFill/>
                </a:ln>
                <a:solidFill>
                  <a:sysClr val="windowText" lastClr="000000"/>
                </a:solidFill>
                <a:effectLst/>
                <a:uLnTx/>
                <a:uFillTx/>
                <a:latin typeface="Lato"/>
              </a:rPr>
              <a:t>An operating model that is aligned to the District Delivery Model of delivering services at a District level.</a:t>
            </a:r>
            <a:endParaRPr kumimoji="0" lang="en-US" sz="1800" b="0" i="0" u="none" strike="noStrike" kern="1200" cap="none" spc="0" normalizeH="0" baseline="0" noProof="0" dirty="0">
              <a:ln>
                <a:noFill/>
              </a:ln>
              <a:solidFill>
                <a:sysClr val="windowText" lastClr="000000"/>
              </a:solidFill>
              <a:effectLst/>
              <a:uLnTx/>
              <a:uFillTx/>
              <a:latin typeface="Lato"/>
            </a:endParaRPr>
          </a:p>
        </p:txBody>
      </p:sp>
    </p:spTree>
    <p:extLst>
      <p:ext uri="{BB962C8B-B14F-4D97-AF65-F5344CB8AC3E}">
        <p14:creationId xmlns:p14="http://schemas.microsoft.com/office/powerpoint/2010/main" val="344081415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xmlns="" id="{DBE75937-E151-4B2B-8C64-9A22524FD06C}"/>
              </a:ext>
            </a:extLst>
          </p:cNvPr>
          <p:cNvSpPr/>
          <p:nvPr/>
        </p:nvSpPr>
        <p:spPr>
          <a:xfrm>
            <a:off x="0" y="5909529"/>
            <a:ext cx="2430272" cy="1131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7" name="Rectangle 6">
            <a:extLst>
              <a:ext uri="{FF2B5EF4-FFF2-40B4-BE49-F238E27FC236}">
                <a16:creationId xmlns:a16="http://schemas.microsoft.com/office/drawing/2014/main" xmlns="" id="{343C31C0-A678-488B-954D-3C31F9292F64}"/>
              </a:ext>
            </a:extLst>
          </p:cNvPr>
          <p:cNvSpPr/>
          <p:nvPr/>
        </p:nvSpPr>
        <p:spPr>
          <a:xfrm>
            <a:off x="2430271" y="1"/>
            <a:ext cx="9761728" cy="6857999"/>
          </a:xfrm>
          <a:prstGeom prst="rect">
            <a:avLst/>
          </a:prstGeom>
          <a:solidFill>
            <a:schemeClr val="accent6">
              <a:lumMod val="75000"/>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8" name="Rectangle 7">
            <a:extLst>
              <a:ext uri="{FF2B5EF4-FFF2-40B4-BE49-F238E27FC236}">
                <a16:creationId xmlns:a16="http://schemas.microsoft.com/office/drawing/2014/main" xmlns="" id="{38DC1846-0E46-4E7D-93F6-E862AC9D9881}"/>
              </a:ext>
            </a:extLst>
          </p:cNvPr>
          <p:cNvSpPr/>
          <p:nvPr/>
        </p:nvSpPr>
        <p:spPr>
          <a:xfrm>
            <a:off x="0" y="-1"/>
            <a:ext cx="2311400" cy="5909529"/>
          </a:xfrm>
          <a:prstGeom prst="rect">
            <a:avLst/>
          </a:prstGeom>
          <a:solidFill>
            <a:schemeClr val="accent6">
              <a:lumMod val="7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2" name="Rectangle 11">
            <a:extLst>
              <a:ext uri="{FF2B5EF4-FFF2-40B4-BE49-F238E27FC236}">
                <a16:creationId xmlns:a16="http://schemas.microsoft.com/office/drawing/2014/main" xmlns="" id="{07492E08-0E2F-4761-9D2E-B3813C92F001}"/>
              </a:ext>
            </a:extLst>
          </p:cNvPr>
          <p:cNvSpPr/>
          <p:nvPr/>
        </p:nvSpPr>
        <p:spPr>
          <a:xfrm>
            <a:off x="3385470" y="2751890"/>
            <a:ext cx="7851332" cy="1354217"/>
          </a:xfrm>
          <a:prstGeom prst="rect">
            <a:avLst/>
          </a:prstGeom>
        </p:spPr>
        <p:txBody>
          <a:bodyPr wrap="square" lIns="0" tIns="0" rIns="0" bIns="0" anchor="ctr">
            <a:spAutoFit/>
          </a:bodyPr>
          <a:lstStyle/>
          <a:p>
            <a:pPr algn="ctr"/>
            <a:r>
              <a:rPr lang="en-US" sz="8800" dirty="0">
                <a:solidFill>
                  <a:prstClr val="white"/>
                </a:solidFill>
                <a:latin typeface="Consolas" panose="020B0609020204030204"/>
              </a:rPr>
              <a:t>THANK YOU</a:t>
            </a:r>
          </a:p>
        </p:txBody>
      </p:sp>
      <p:sp>
        <p:nvSpPr>
          <p:cNvPr id="6" name="Rectangle 5">
            <a:extLst>
              <a:ext uri="{FF2B5EF4-FFF2-40B4-BE49-F238E27FC236}">
                <a16:creationId xmlns:a16="http://schemas.microsoft.com/office/drawing/2014/main" xmlns="" id="{D9DE8BFE-FE5B-4B85-95C6-4BC24BEA18CB}"/>
              </a:ext>
            </a:extLst>
          </p:cNvPr>
          <p:cNvSpPr/>
          <p:nvPr/>
        </p:nvSpPr>
        <p:spPr>
          <a:xfrm>
            <a:off x="2237362" y="0"/>
            <a:ext cx="19290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5509644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Business Process Management in DCS </a:t>
            </a:r>
            <a:endParaRPr lang="en-US" sz="4000" dirty="0">
              <a:solidFill>
                <a:srgbClr val="000000"/>
              </a:solidFill>
              <a:latin typeface="Georgia"/>
            </a:endParaRPr>
          </a:p>
        </p:txBody>
      </p:sp>
      <p:sp>
        <p:nvSpPr>
          <p:cNvPr id="2" name="TextBox 1"/>
          <p:cNvSpPr txBox="1"/>
          <p:nvPr/>
        </p:nvSpPr>
        <p:spPr>
          <a:xfrm>
            <a:off x="504825" y="1280024"/>
            <a:ext cx="11029950" cy="4924425"/>
          </a:xfrm>
          <a:prstGeom prst="rect">
            <a:avLst/>
          </a:prstGeom>
          <a:noFill/>
        </p:spPr>
        <p:txBody>
          <a:bodyPr wrap="square" rtlCol="0">
            <a:spAutoFit/>
          </a:bodyPr>
          <a:lstStyle/>
          <a:p>
            <a:pPr marL="285750" indent="-285750" algn="just">
              <a:spcBef>
                <a:spcPts val="600"/>
              </a:spcBef>
              <a:spcAft>
                <a:spcPts val="600"/>
              </a:spcAft>
              <a:buFont typeface="Arial" panose="020B0604020202020204" pitchFamily="34" charset="0"/>
              <a:buChar char="•"/>
            </a:pPr>
            <a:r>
              <a:rPr lang="en-ZA" dirty="0" smtClean="0">
                <a:solidFill>
                  <a:prstClr val="black"/>
                </a:solidFill>
                <a:latin typeface="Arial" panose="020B0604020202020204" pitchFamily="34" charset="0"/>
                <a:cs typeface="Arial" panose="020B0604020202020204" pitchFamily="34" charset="0"/>
              </a:rPr>
              <a:t>The DCS is faced with a demand to increase effective and efficient service delivery  from its service beneficiaries.</a:t>
            </a:r>
          </a:p>
          <a:p>
            <a:pPr marL="285750" indent="-285750" algn="just">
              <a:spcBef>
                <a:spcPts val="600"/>
              </a:spcBef>
              <a:spcAft>
                <a:spcPts val="600"/>
              </a:spcAft>
              <a:buFont typeface="Arial" panose="020B0604020202020204" pitchFamily="34" charset="0"/>
              <a:buChar char="•"/>
            </a:pPr>
            <a:r>
              <a:rPr lang="en-ZA" dirty="0" smtClean="0">
                <a:solidFill>
                  <a:prstClr val="black"/>
                </a:solidFill>
                <a:latin typeface="Arial" panose="020B0604020202020204" pitchFamily="34" charset="0"/>
                <a:cs typeface="Arial" panose="020B0604020202020204" pitchFamily="34" charset="0"/>
              </a:rPr>
              <a:t>The Public Service Act, 1994 (Act No. 103 of 1994) as amended, states that the executive authority is responsible for the effective and efficient functioning of their institution.</a:t>
            </a:r>
          </a:p>
          <a:p>
            <a:pPr marL="285750" indent="-285750" algn="just">
              <a:spcBef>
                <a:spcPts val="600"/>
              </a:spcBef>
              <a:spcAft>
                <a:spcPts val="600"/>
              </a:spcAft>
              <a:buFont typeface="Arial" panose="020B0604020202020204" pitchFamily="34" charset="0"/>
              <a:buChar char="•"/>
            </a:pPr>
            <a:r>
              <a:rPr lang="en-ZA" dirty="0" smtClean="0">
                <a:solidFill>
                  <a:prstClr val="black"/>
                </a:solidFill>
                <a:latin typeface="Arial" panose="020B0604020202020204" pitchFamily="34" charset="0"/>
                <a:cs typeface="Arial" panose="020B0604020202020204" pitchFamily="34" charset="0"/>
              </a:rPr>
              <a:t>To achieve effective and efficient service delivery, DCS </a:t>
            </a:r>
            <a:r>
              <a:rPr lang="en-ZA" dirty="0">
                <a:solidFill>
                  <a:prstClr val="black"/>
                </a:solidFill>
                <a:latin typeface="Arial" panose="020B0604020202020204" pitchFamily="34" charset="0"/>
                <a:cs typeface="Arial" panose="020B0604020202020204" pitchFamily="34" charset="0"/>
              </a:rPr>
              <a:t>have adopted a BPM to </a:t>
            </a:r>
            <a:r>
              <a:rPr lang="en-ZA" dirty="0" smtClean="0">
                <a:solidFill>
                  <a:prstClr val="black"/>
                </a:solidFill>
                <a:latin typeface="Arial" panose="020B0604020202020204" pitchFamily="34" charset="0"/>
                <a:cs typeface="Arial" panose="020B0604020202020204" pitchFamily="34" charset="0"/>
              </a:rPr>
              <a:t>reengineer its business processes to deliver outputs that are of value to service beneficiaries. </a:t>
            </a:r>
          </a:p>
          <a:p>
            <a:pPr marL="285750" indent="-285750" algn="just">
              <a:spcBef>
                <a:spcPts val="600"/>
              </a:spcBef>
              <a:spcAft>
                <a:spcPts val="600"/>
              </a:spcAft>
              <a:buFont typeface="Arial" panose="020B0604020202020204" pitchFamily="34" charset="0"/>
              <a:buChar char="•"/>
            </a:pPr>
            <a:r>
              <a:rPr lang="en-ZA" dirty="0" smtClean="0">
                <a:solidFill>
                  <a:prstClr val="black"/>
                </a:solidFill>
                <a:latin typeface="Arial" panose="020B0604020202020204" pitchFamily="34" charset="0"/>
                <a:cs typeface="Arial" panose="020B0604020202020204" pitchFamily="34" charset="0"/>
              </a:rPr>
              <a:t>The objectives of Business Process Management: </a:t>
            </a:r>
          </a:p>
          <a:p>
            <a:pPr marL="742950" lvl="1" indent="-285750" algn="just">
              <a:spcBef>
                <a:spcPts val="600"/>
              </a:spcBef>
              <a:spcAft>
                <a:spcPts val="600"/>
              </a:spcAft>
              <a:buFont typeface="Wingdings" panose="05000000000000000000" pitchFamily="2" charset="2"/>
              <a:buChar char="ü"/>
            </a:pPr>
            <a:r>
              <a:rPr lang="en-ZA" dirty="0">
                <a:solidFill>
                  <a:prstClr val="black"/>
                </a:solidFill>
                <a:latin typeface="Arial" panose="020B0604020202020204" pitchFamily="34" charset="0"/>
                <a:cs typeface="Arial" panose="020B0604020202020204" pitchFamily="34" charset="0"/>
              </a:rPr>
              <a:t>Appropriate and efficient application and implementation of business processes at all </a:t>
            </a:r>
            <a:r>
              <a:rPr lang="en-ZA" dirty="0" smtClean="0">
                <a:solidFill>
                  <a:prstClr val="black"/>
                </a:solidFill>
                <a:latin typeface="Arial" panose="020B0604020202020204" pitchFamily="34" charset="0"/>
                <a:cs typeface="Arial" panose="020B0604020202020204" pitchFamily="34" charset="0"/>
              </a:rPr>
              <a:t>DCS   </a:t>
            </a:r>
            <a:r>
              <a:rPr lang="en-ZA" dirty="0">
                <a:solidFill>
                  <a:prstClr val="black"/>
                </a:solidFill>
                <a:latin typeface="Arial" panose="020B0604020202020204" pitchFamily="34" charset="0"/>
                <a:cs typeface="Arial" panose="020B0604020202020204" pitchFamily="34" charset="0"/>
              </a:rPr>
              <a:t>with a specific focus on </a:t>
            </a:r>
            <a:r>
              <a:rPr lang="en-ZA" dirty="0" smtClean="0">
                <a:solidFill>
                  <a:prstClr val="black"/>
                </a:solidFill>
                <a:latin typeface="Arial" panose="020B0604020202020204" pitchFamily="34" charset="0"/>
                <a:cs typeface="Arial" panose="020B0604020202020204" pitchFamily="34" charset="0"/>
              </a:rPr>
              <a:t>services delivery;</a:t>
            </a:r>
            <a:endParaRPr lang="en-ZA" dirty="0">
              <a:solidFill>
                <a:prstClr val="black"/>
              </a:solidFill>
              <a:latin typeface="Arial" panose="020B0604020202020204" pitchFamily="34" charset="0"/>
              <a:cs typeface="Arial" panose="020B0604020202020204" pitchFamily="34" charset="0"/>
            </a:endParaRPr>
          </a:p>
          <a:p>
            <a:pPr marL="742950" lvl="1" indent="-285750" algn="just">
              <a:spcBef>
                <a:spcPts val="600"/>
              </a:spcBef>
              <a:spcAft>
                <a:spcPts val="600"/>
              </a:spcAft>
              <a:buFont typeface="Wingdings" panose="05000000000000000000" pitchFamily="2" charset="2"/>
              <a:buChar char="ü"/>
            </a:pPr>
            <a:r>
              <a:rPr lang="en-ZA" dirty="0" smtClean="0">
                <a:solidFill>
                  <a:prstClr val="black"/>
                </a:solidFill>
                <a:latin typeface="Arial" panose="020B0604020202020204" pitchFamily="34" charset="0"/>
                <a:cs typeface="Arial" panose="020B0604020202020204" pitchFamily="34" charset="0"/>
              </a:rPr>
              <a:t>Promotion of better service delivery</a:t>
            </a:r>
          </a:p>
          <a:p>
            <a:pPr marL="742950" lvl="1" indent="-285750" algn="just">
              <a:spcBef>
                <a:spcPts val="600"/>
              </a:spcBef>
              <a:spcAft>
                <a:spcPts val="600"/>
              </a:spcAft>
              <a:buFont typeface="Wingdings" panose="05000000000000000000" pitchFamily="2" charset="2"/>
              <a:buChar char="ü"/>
            </a:pPr>
            <a:r>
              <a:rPr lang="en-ZA" dirty="0" smtClean="0">
                <a:solidFill>
                  <a:prstClr val="black"/>
                </a:solidFill>
                <a:latin typeface="Arial" panose="020B0604020202020204" pitchFamily="34" charset="0"/>
                <a:cs typeface="Arial" panose="020B0604020202020204" pitchFamily="34" charset="0"/>
              </a:rPr>
              <a:t>Shared </a:t>
            </a:r>
            <a:r>
              <a:rPr lang="en-ZA" dirty="0">
                <a:solidFill>
                  <a:prstClr val="black"/>
                </a:solidFill>
                <a:latin typeface="Arial" panose="020B0604020202020204" pitchFamily="34" charset="0"/>
                <a:cs typeface="Arial" panose="020B0604020202020204" pitchFamily="34" charset="0"/>
              </a:rPr>
              <a:t>business </a:t>
            </a:r>
            <a:r>
              <a:rPr lang="en-ZA" dirty="0" smtClean="0">
                <a:solidFill>
                  <a:prstClr val="black"/>
                </a:solidFill>
                <a:latin typeface="Arial" panose="020B0604020202020204" pitchFamily="34" charset="0"/>
                <a:cs typeface="Arial" panose="020B0604020202020204" pitchFamily="34" charset="0"/>
              </a:rPr>
              <a:t>processes</a:t>
            </a:r>
          </a:p>
          <a:p>
            <a:pPr marL="742950" lvl="1" indent="-285750" algn="just">
              <a:spcBef>
                <a:spcPts val="600"/>
              </a:spcBef>
              <a:spcAft>
                <a:spcPts val="600"/>
              </a:spcAft>
              <a:buFont typeface="Wingdings" panose="05000000000000000000" pitchFamily="2" charset="2"/>
              <a:buChar char="ü"/>
            </a:pPr>
            <a:r>
              <a:rPr lang="en-ZA" dirty="0" smtClean="0">
                <a:solidFill>
                  <a:prstClr val="black"/>
                </a:solidFill>
                <a:latin typeface="Arial" panose="020B0604020202020204" pitchFamily="34" charset="0"/>
                <a:cs typeface="Arial" panose="020B0604020202020204" pitchFamily="34" charset="0"/>
              </a:rPr>
              <a:t>Understanding </a:t>
            </a:r>
            <a:r>
              <a:rPr lang="en-ZA" dirty="0">
                <a:solidFill>
                  <a:prstClr val="black"/>
                </a:solidFill>
                <a:latin typeface="Arial" panose="020B0604020202020204" pitchFamily="34" charset="0"/>
                <a:cs typeface="Arial" panose="020B0604020202020204" pitchFamily="34" charset="0"/>
              </a:rPr>
              <a:t>of skills and competencies related </a:t>
            </a:r>
            <a:r>
              <a:rPr lang="en-ZA" dirty="0" smtClean="0">
                <a:solidFill>
                  <a:prstClr val="black"/>
                </a:solidFill>
                <a:latin typeface="Arial" panose="020B0604020202020204" pitchFamily="34" charset="0"/>
                <a:cs typeface="Arial" panose="020B0604020202020204" pitchFamily="34" charset="0"/>
              </a:rPr>
              <a:t>to</a:t>
            </a:r>
          </a:p>
          <a:p>
            <a:pPr marL="742950" lvl="1" indent="-285750" algn="just">
              <a:spcBef>
                <a:spcPts val="600"/>
              </a:spcBef>
              <a:spcAft>
                <a:spcPts val="600"/>
              </a:spcAft>
              <a:buFont typeface="Wingdings" panose="05000000000000000000" pitchFamily="2" charset="2"/>
              <a:buChar char="ü"/>
            </a:pPr>
            <a:r>
              <a:rPr lang="en-ZA" dirty="0" smtClean="0">
                <a:solidFill>
                  <a:prstClr val="black"/>
                </a:solidFill>
                <a:latin typeface="Arial" panose="020B0604020202020204" pitchFamily="34" charset="0"/>
                <a:cs typeface="Arial" panose="020B0604020202020204" pitchFamily="34" charset="0"/>
              </a:rPr>
              <a:t>Business </a:t>
            </a:r>
            <a:r>
              <a:rPr lang="en-ZA" dirty="0">
                <a:solidFill>
                  <a:prstClr val="black"/>
                </a:solidFill>
                <a:latin typeface="Arial" panose="020B0604020202020204" pitchFamily="34" charset="0"/>
                <a:cs typeface="Arial" panose="020B0604020202020204" pitchFamily="34" charset="0"/>
              </a:rPr>
              <a:t>process development, mapping and </a:t>
            </a:r>
            <a:r>
              <a:rPr lang="en-ZA" dirty="0" smtClean="0">
                <a:solidFill>
                  <a:prstClr val="black"/>
                </a:solidFill>
                <a:latin typeface="Arial" panose="020B0604020202020204" pitchFamily="34" charset="0"/>
                <a:cs typeface="Arial" panose="020B0604020202020204" pitchFamily="34" charset="0"/>
              </a:rPr>
              <a:t>management</a:t>
            </a:r>
          </a:p>
        </p:txBody>
      </p:sp>
    </p:spTree>
    <p:extLst>
      <p:ext uri="{BB962C8B-B14F-4D97-AF65-F5344CB8AC3E}">
        <p14:creationId xmlns:p14="http://schemas.microsoft.com/office/powerpoint/2010/main" val="4980180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Legislative framework - </a:t>
            </a:r>
            <a:r>
              <a:rPr lang="en-US" sz="4000" dirty="0" err="1" smtClean="0">
                <a:solidFill>
                  <a:srgbClr val="000000"/>
                </a:solidFill>
                <a:latin typeface="Georgia"/>
              </a:rPr>
              <a:t>Workstream</a:t>
            </a:r>
            <a:r>
              <a:rPr lang="en-US" sz="4000" dirty="0" smtClean="0">
                <a:solidFill>
                  <a:srgbClr val="000000"/>
                </a:solidFill>
                <a:latin typeface="Georgia"/>
              </a:rPr>
              <a:t> 2</a:t>
            </a:r>
            <a:endParaRPr lang="en-US" sz="4000" dirty="0">
              <a:solidFill>
                <a:srgbClr val="000000"/>
              </a:solidFill>
              <a:latin typeface="Georgia"/>
            </a:endParaRPr>
          </a:p>
        </p:txBody>
      </p:sp>
      <p:sp>
        <p:nvSpPr>
          <p:cNvPr id="2" name="TextBox 1"/>
          <p:cNvSpPr txBox="1"/>
          <p:nvPr/>
        </p:nvSpPr>
        <p:spPr>
          <a:xfrm>
            <a:off x="504825" y="1280024"/>
            <a:ext cx="11029950" cy="5284524"/>
          </a:xfrm>
          <a:prstGeom prst="rect">
            <a:avLst/>
          </a:prstGeom>
          <a:noFill/>
        </p:spPr>
        <p:txBody>
          <a:bodyPr wrap="square" rtlCol="0">
            <a:spAutoFit/>
          </a:bodyPr>
          <a:lstStyle/>
          <a:p>
            <a:pPr algn="just">
              <a:lnSpc>
                <a:spcPct val="110000"/>
              </a:lnSpc>
              <a:spcBef>
                <a:spcPts val="600"/>
              </a:spcBef>
              <a:spcAft>
                <a:spcPts val="600"/>
              </a:spcAft>
            </a:pPr>
            <a:r>
              <a:rPr lang="en-ZA" dirty="0" smtClean="0">
                <a:latin typeface="Arial" panose="020B0604020202020204" pitchFamily="34" charset="0"/>
                <a:cs typeface="Arial" panose="020B0604020202020204" pitchFamily="34" charset="0"/>
              </a:rPr>
              <a:t>Operations Management is </a:t>
            </a:r>
            <a:r>
              <a:rPr lang="en-US" dirty="0" smtClean="0">
                <a:latin typeface="Arial" panose="020B0604020202020204" pitchFamily="34" charset="0"/>
                <a:cs typeface="Arial" panose="020B0604020202020204" pitchFamily="34" charset="0"/>
              </a:rPr>
              <a:t>supported </a:t>
            </a:r>
            <a:r>
              <a:rPr lang="en-US" dirty="0">
                <a:latin typeface="Arial" panose="020B0604020202020204" pitchFamily="34" charset="0"/>
                <a:cs typeface="Arial" panose="020B0604020202020204" pitchFamily="34" charset="0"/>
              </a:rPr>
              <a:t>by an integrated </a:t>
            </a:r>
            <a:r>
              <a:rPr lang="en-US" dirty="0" smtClean="0">
                <a:latin typeface="Arial" panose="020B0604020202020204" pitchFamily="34" charset="0"/>
                <a:cs typeface="Arial" panose="020B0604020202020204" pitchFamily="34" charset="0"/>
              </a:rPr>
              <a:t>system of </a:t>
            </a:r>
            <a:r>
              <a:rPr lang="en-US" dirty="0">
                <a:latin typeface="Arial" panose="020B0604020202020204" pitchFamily="34" charset="0"/>
                <a:cs typeface="Arial" panose="020B0604020202020204" pitchFamily="34" charset="0"/>
              </a:rPr>
              <a:t>management functions, </a:t>
            </a:r>
            <a:r>
              <a:rPr lang="en-US" dirty="0" smtClean="0">
                <a:latin typeface="Arial" panose="020B0604020202020204" pitchFamily="34" charset="0"/>
                <a:cs typeface="Arial" panose="020B0604020202020204" pitchFamily="34" charset="0"/>
              </a:rPr>
              <a:t>including strategic</a:t>
            </a:r>
            <a:r>
              <a:rPr lang="en-US" dirty="0">
                <a:latin typeface="Arial" panose="020B0604020202020204" pitchFamily="34" charset="0"/>
                <a:cs typeface="Arial" panose="020B0604020202020204" pitchFamily="34" charset="0"/>
              </a:rPr>
              <a:t>, human resources, </a:t>
            </a:r>
            <a:r>
              <a:rPr lang="en-US" dirty="0" smtClean="0">
                <a:latin typeface="Arial" panose="020B0604020202020204" pitchFamily="34" charset="0"/>
                <a:cs typeface="Arial" panose="020B0604020202020204" pitchFamily="34" charset="0"/>
              </a:rPr>
              <a:t>service delivery </a:t>
            </a:r>
            <a:r>
              <a:rPr lang="en-US" dirty="0">
                <a:latin typeface="Arial" panose="020B0604020202020204" pitchFamily="34" charset="0"/>
                <a:cs typeface="Arial" panose="020B0604020202020204" pitchFamily="34" charset="0"/>
              </a:rPr>
              <a:t>improvement, </a:t>
            </a:r>
            <a:r>
              <a:rPr lang="en-US" dirty="0" smtClean="0">
                <a:latin typeface="Arial" panose="020B0604020202020204" pitchFamily="34" charset="0"/>
                <a:cs typeface="Arial" panose="020B0604020202020204" pitchFamily="34" charset="0"/>
              </a:rPr>
              <a:t>financial planning</a:t>
            </a:r>
            <a:r>
              <a:rPr lang="en-US" dirty="0">
                <a:latin typeface="Arial" panose="020B0604020202020204" pitchFamily="34" charset="0"/>
                <a:cs typeface="Arial" panose="020B0604020202020204" pitchFamily="34" charset="0"/>
              </a:rPr>
              <a:t>, and performance </a:t>
            </a:r>
            <a:r>
              <a:rPr lang="en-US" dirty="0" smtClean="0">
                <a:latin typeface="Arial" panose="020B0604020202020204" pitchFamily="34" charset="0"/>
                <a:cs typeface="Arial" panose="020B0604020202020204" pitchFamily="34" charset="0"/>
              </a:rPr>
              <a:t>and compensation </a:t>
            </a:r>
            <a:r>
              <a:rPr lang="en-US" dirty="0">
                <a:latin typeface="Arial" panose="020B0604020202020204" pitchFamily="34" charset="0"/>
                <a:cs typeface="Arial" panose="020B0604020202020204" pitchFamily="34" charset="0"/>
              </a:rPr>
              <a:t>management.</a:t>
            </a:r>
            <a:endParaRPr lang="en-ZA" dirty="0" smtClean="0">
              <a:latin typeface="Arial" panose="020B0604020202020204" pitchFamily="34" charset="0"/>
              <a:cs typeface="Arial" panose="020B0604020202020204" pitchFamily="34" charset="0"/>
            </a:endParaRPr>
          </a:p>
          <a:p>
            <a:pPr algn="just">
              <a:lnSpc>
                <a:spcPct val="110000"/>
              </a:lnSpc>
              <a:spcBef>
                <a:spcPts val="600"/>
              </a:spcBef>
              <a:spcAft>
                <a:spcPts val="600"/>
              </a:spcAft>
            </a:pPr>
            <a:r>
              <a:rPr lang="en-ZA" dirty="0" smtClean="0">
                <a:latin typeface="Arial" panose="020B0604020202020204" pitchFamily="34" charset="0"/>
                <a:cs typeface="Arial" panose="020B0604020202020204" pitchFamily="34" charset="0"/>
              </a:rPr>
              <a:t>The </a:t>
            </a:r>
            <a:r>
              <a:rPr lang="en-ZA" dirty="0">
                <a:latin typeface="Arial" panose="020B0604020202020204" pitchFamily="34" charset="0"/>
                <a:cs typeface="Arial" panose="020B0604020202020204" pitchFamily="34" charset="0"/>
              </a:rPr>
              <a:t>Public Service Regulations 2016, Chapter 3, Part 3, 36 (a), states the following with regard to Service Delivery Model: “- an executing authority shall establish and maintain an </a:t>
            </a:r>
            <a:r>
              <a:rPr lang="en-ZA" b="1" u="sng" dirty="0">
                <a:latin typeface="Arial" panose="020B0604020202020204" pitchFamily="34" charset="0"/>
                <a:cs typeface="Arial" panose="020B0604020202020204" pitchFamily="34" charset="0"/>
              </a:rPr>
              <a:t>Operations Management Framework (OMF</a:t>
            </a:r>
            <a:r>
              <a:rPr lang="en-ZA" b="1" dirty="0">
                <a:latin typeface="Arial" panose="020B0604020202020204" pitchFamily="34" charset="0"/>
                <a:cs typeface="Arial" panose="020B0604020202020204" pitchFamily="34" charset="0"/>
              </a:rPr>
              <a:t>)</a:t>
            </a:r>
            <a:r>
              <a:rPr lang="en-ZA" dirty="0">
                <a:latin typeface="Arial" panose="020B0604020202020204" pitchFamily="34" charset="0"/>
                <a:cs typeface="Arial" panose="020B0604020202020204" pitchFamily="34" charset="0"/>
              </a:rPr>
              <a:t> which shall </a:t>
            </a:r>
            <a:r>
              <a:rPr lang="en-ZA" dirty="0" smtClean="0">
                <a:latin typeface="Arial" panose="020B0604020202020204" pitchFamily="34" charset="0"/>
                <a:cs typeface="Arial" panose="020B0604020202020204" pitchFamily="34" charset="0"/>
              </a:rPr>
              <a:t>include:</a:t>
            </a:r>
          </a:p>
          <a:p>
            <a:pPr algn="just">
              <a:lnSpc>
                <a:spcPct val="110000"/>
              </a:lnSpc>
              <a:spcBef>
                <a:spcPts val="600"/>
              </a:spcBef>
              <a:spcAft>
                <a:spcPts val="600"/>
              </a:spcAft>
            </a:pPr>
            <a:r>
              <a:rPr lang="en-ZA" dirty="0" smtClean="0">
                <a:latin typeface="Arial" panose="020B0604020202020204" pitchFamily="34" charset="0"/>
                <a:cs typeface="Arial" panose="020B0604020202020204" pitchFamily="34" charset="0"/>
              </a:rPr>
              <a:t> (a) </a:t>
            </a:r>
            <a:r>
              <a:rPr lang="en-ZA" dirty="0">
                <a:latin typeface="Arial" panose="020B0604020202020204" pitchFamily="34" charset="0"/>
                <a:cs typeface="Arial" panose="020B0604020202020204" pitchFamily="34" charset="0"/>
              </a:rPr>
              <a:t>an </a:t>
            </a:r>
            <a:r>
              <a:rPr lang="en-ZA" b="1" dirty="0">
                <a:latin typeface="Arial" panose="020B0604020202020204" pitchFamily="34" charset="0"/>
                <a:cs typeface="Arial" panose="020B0604020202020204" pitchFamily="34" charset="0"/>
              </a:rPr>
              <a:t>approved service delivery </a:t>
            </a:r>
            <a:r>
              <a:rPr lang="en-ZA" b="1" dirty="0" smtClean="0">
                <a:latin typeface="Arial" panose="020B0604020202020204" pitchFamily="34" charset="0"/>
                <a:cs typeface="Arial" panose="020B0604020202020204" pitchFamily="34" charset="0"/>
              </a:rPr>
              <a:t>model</a:t>
            </a:r>
            <a:endParaRPr lang="en-ZA" b="1" dirty="0">
              <a:latin typeface="Arial" panose="020B0604020202020204" pitchFamily="34" charset="0"/>
              <a:cs typeface="Arial" panose="020B0604020202020204" pitchFamily="34" charset="0"/>
            </a:endParaRPr>
          </a:p>
          <a:p>
            <a:pPr algn="just">
              <a:lnSpc>
                <a:spcPct val="110000"/>
              </a:lnSpc>
              <a:spcBef>
                <a:spcPts val="600"/>
              </a:spcBef>
              <a:spcAft>
                <a:spcPts val="600"/>
              </a:spcAft>
            </a:pPr>
            <a:r>
              <a:rPr lang="en-ZA" dirty="0" smtClean="0">
                <a:latin typeface="Arial" panose="020B0604020202020204" pitchFamily="34" charset="0"/>
                <a:cs typeface="Arial" panose="020B0604020202020204" pitchFamily="34" charset="0"/>
              </a:rPr>
              <a:t> (b) </a:t>
            </a:r>
            <a:r>
              <a:rPr lang="en-ZA" b="1" dirty="0" smtClean="0">
                <a:latin typeface="Arial" panose="020B0604020202020204" pitchFamily="34" charset="0"/>
                <a:cs typeface="Arial" panose="020B0604020202020204" pitchFamily="34" charset="0"/>
              </a:rPr>
              <a:t>list </a:t>
            </a:r>
            <a:r>
              <a:rPr lang="en-ZA" b="1" dirty="0">
                <a:latin typeface="Arial" panose="020B0604020202020204" pitchFamily="34" charset="0"/>
                <a:cs typeface="Arial" panose="020B0604020202020204" pitchFamily="34" charset="0"/>
              </a:rPr>
              <a:t>of all core mandated services </a:t>
            </a:r>
            <a:r>
              <a:rPr lang="en-ZA" dirty="0">
                <a:latin typeface="Arial" panose="020B0604020202020204" pitchFamily="34" charset="0"/>
                <a:cs typeface="Arial" panose="020B0604020202020204" pitchFamily="34" charset="0"/>
              </a:rPr>
              <a:t>provided by the </a:t>
            </a:r>
            <a:r>
              <a:rPr lang="en-ZA" dirty="0" smtClean="0">
                <a:latin typeface="Arial" panose="020B0604020202020204" pitchFamily="34" charset="0"/>
                <a:cs typeface="Arial" panose="020B0604020202020204" pitchFamily="34" charset="0"/>
              </a:rPr>
              <a:t>department</a:t>
            </a:r>
          </a:p>
          <a:p>
            <a:pPr algn="just">
              <a:lnSpc>
                <a:spcPct val="110000"/>
              </a:lnSpc>
              <a:spcBef>
                <a:spcPts val="600"/>
              </a:spcBef>
              <a:spcAft>
                <a:spcPts val="600"/>
              </a:spcAft>
            </a:pPr>
            <a:r>
              <a:rPr lang="en-ZA" dirty="0">
                <a:latin typeface="Arial" panose="020B0604020202020204" pitchFamily="34" charset="0"/>
                <a:cs typeface="Arial" panose="020B0604020202020204" pitchFamily="34" charset="0"/>
              </a:rPr>
              <a:t> </a:t>
            </a:r>
            <a:r>
              <a:rPr lang="en-ZA" dirty="0" smtClean="0">
                <a:latin typeface="Arial" panose="020B0604020202020204" pitchFamily="34" charset="0"/>
                <a:cs typeface="Arial" panose="020B0604020202020204" pitchFamily="34" charset="0"/>
              </a:rPr>
              <a:t>(c) </a:t>
            </a:r>
            <a:r>
              <a:rPr lang="en-ZA" b="1" dirty="0" smtClean="0">
                <a:latin typeface="Arial" panose="020B0604020202020204" pitchFamily="34" charset="0"/>
                <a:cs typeface="Arial" panose="020B0604020202020204" pitchFamily="34" charset="0"/>
              </a:rPr>
              <a:t>mapped </a:t>
            </a:r>
            <a:r>
              <a:rPr lang="en-ZA" b="1" dirty="0">
                <a:latin typeface="Arial" panose="020B0604020202020204" pitchFamily="34" charset="0"/>
                <a:cs typeface="Arial" panose="020B0604020202020204" pitchFamily="34" charset="0"/>
              </a:rPr>
              <a:t>business processes </a:t>
            </a:r>
            <a:r>
              <a:rPr lang="en-ZA" dirty="0">
                <a:latin typeface="Arial" panose="020B0604020202020204" pitchFamily="34" charset="0"/>
                <a:cs typeface="Arial" panose="020B0604020202020204" pitchFamily="34" charset="0"/>
              </a:rPr>
              <a:t>for all </a:t>
            </a:r>
            <a:r>
              <a:rPr lang="en-ZA" dirty="0" smtClean="0">
                <a:latin typeface="Arial" panose="020B0604020202020204" pitchFamily="34" charset="0"/>
                <a:cs typeface="Arial" panose="020B0604020202020204" pitchFamily="34" charset="0"/>
              </a:rPr>
              <a:t>services</a:t>
            </a:r>
          </a:p>
          <a:p>
            <a:pPr algn="just">
              <a:lnSpc>
                <a:spcPct val="110000"/>
              </a:lnSpc>
              <a:spcBef>
                <a:spcPts val="600"/>
              </a:spcBef>
              <a:spcAft>
                <a:spcPts val="600"/>
              </a:spcAft>
            </a:pPr>
            <a:r>
              <a:rPr lang="en-ZA" dirty="0" smtClean="0"/>
              <a:t> </a:t>
            </a:r>
            <a:r>
              <a:rPr lang="en-ZA" dirty="0">
                <a:latin typeface="Arial" panose="020B0604020202020204" pitchFamily="34" charset="0"/>
                <a:cs typeface="Arial" panose="020B0604020202020204" pitchFamily="34" charset="0"/>
              </a:rPr>
              <a:t>(d) </a:t>
            </a:r>
            <a:r>
              <a:rPr lang="en-ZA" b="1" dirty="0">
                <a:latin typeface="Arial" panose="020B0604020202020204" pitchFamily="34" charset="0"/>
                <a:cs typeface="Arial" panose="020B0604020202020204" pitchFamily="34" charset="0"/>
              </a:rPr>
              <a:t>standard operating procedures </a:t>
            </a:r>
            <a:r>
              <a:rPr lang="en-ZA" dirty="0">
                <a:latin typeface="Arial" panose="020B0604020202020204" pitchFamily="34" charset="0"/>
                <a:cs typeface="Arial" panose="020B0604020202020204" pitchFamily="34" charset="0"/>
              </a:rPr>
              <a:t>for all services</a:t>
            </a:r>
          </a:p>
          <a:p>
            <a:pPr algn="just">
              <a:lnSpc>
                <a:spcPct val="110000"/>
              </a:lnSpc>
              <a:spcBef>
                <a:spcPts val="600"/>
              </a:spcBef>
              <a:spcAft>
                <a:spcPts val="600"/>
              </a:spcAft>
            </a:pPr>
            <a:r>
              <a:rPr lang="en-ZA" dirty="0" smtClean="0">
                <a:latin typeface="Arial" panose="020B0604020202020204" pitchFamily="34" charset="0"/>
                <a:cs typeface="Arial" panose="020B0604020202020204" pitchFamily="34" charset="0"/>
              </a:rPr>
              <a:t> (</a:t>
            </a:r>
            <a:r>
              <a:rPr lang="en-ZA" dirty="0">
                <a:latin typeface="Arial" panose="020B0604020202020204" pitchFamily="34" charset="0"/>
                <a:cs typeface="Arial" panose="020B0604020202020204" pitchFamily="34" charset="0"/>
              </a:rPr>
              <a:t>e) </a:t>
            </a:r>
            <a:r>
              <a:rPr lang="en-ZA" b="1" dirty="0">
                <a:latin typeface="Arial" panose="020B0604020202020204" pitchFamily="34" charset="0"/>
                <a:cs typeface="Arial" panose="020B0604020202020204" pitchFamily="34" charset="0"/>
              </a:rPr>
              <a:t>service standards </a:t>
            </a:r>
            <a:r>
              <a:rPr lang="en-ZA" dirty="0">
                <a:latin typeface="Arial" panose="020B0604020202020204" pitchFamily="34" charset="0"/>
                <a:cs typeface="Arial" panose="020B0604020202020204" pitchFamily="34" charset="0"/>
              </a:rPr>
              <a:t>for all services;</a:t>
            </a:r>
          </a:p>
          <a:p>
            <a:pPr algn="just">
              <a:lnSpc>
                <a:spcPct val="110000"/>
              </a:lnSpc>
              <a:spcBef>
                <a:spcPts val="600"/>
              </a:spcBef>
              <a:spcAft>
                <a:spcPts val="600"/>
              </a:spcAft>
            </a:pPr>
            <a:r>
              <a:rPr lang="en-ZA" dirty="0" smtClean="0">
                <a:latin typeface="Arial" panose="020B0604020202020204" pitchFamily="34" charset="0"/>
                <a:cs typeface="Arial" panose="020B0604020202020204" pitchFamily="34" charset="0"/>
              </a:rPr>
              <a:t> (</a:t>
            </a:r>
            <a:r>
              <a:rPr lang="en-ZA" dirty="0">
                <a:latin typeface="Arial" panose="020B0604020202020204" pitchFamily="34" charset="0"/>
                <a:cs typeface="Arial" panose="020B0604020202020204" pitchFamily="34" charset="0"/>
              </a:rPr>
              <a:t>f</a:t>
            </a:r>
            <a:r>
              <a:rPr lang="en-ZA" dirty="0" smtClean="0">
                <a:latin typeface="Arial" panose="020B0604020202020204" pitchFamily="34" charset="0"/>
                <a:cs typeface="Arial" panose="020B0604020202020204" pitchFamily="34" charset="0"/>
              </a:rPr>
              <a:t>) a </a:t>
            </a:r>
            <a:r>
              <a:rPr lang="en-ZA" b="1" dirty="0">
                <a:latin typeface="Arial" panose="020B0604020202020204" pitchFamily="34" charset="0"/>
                <a:cs typeface="Arial" panose="020B0604020202020204" pitchFamily="34" charset="0"/>
              </a:rPr>
              <a:t>service delivery charter </a:t>
            </a:r>
            <a:r>
              <a:rPr lang="en-ZA" dirty="0">
                <a:latin typeface="Arial" panose="020B0604020202020204" pitchFamily="34" charset="0"/>
                <a:cs typeface="Arial" panose="020B0604020202020204" pitchFamily="34" charset="0"/>
              </a:rPr>
              <a:t>referred to in regulation 37; and</a:t>
            </a:r>
          </a:p>
          <a:p>
            <a:pPr algn="just">
              <a:lnSpc>
                <a:spcPct val="110000"/>
              </a:lnSpc>
              <a:spcBef>
                <a:spcPts val="600"/>
              </a:spcBef>
              <a:spcAft>
                <a:spcPts val="600"/>
              </a:spcAft>
            </a:pPr>
            <a:r>
              <a:rPr lang="en-ZA" dirty="0" smtClean="0">
                <a:latin typeface="Arial" panose="020B0604020202020204" pitchFamily="34" charset="0"/>
                <a:cs typeface="Arial" panose="020B0604020202020204" pitchFamily="34" charset="0"/>
              </a:rPr>
              <a:t> (g) a </a:t>
            </a:r>
            <a:r>
              <a:rPr lang="en-ZA" b="1" dirty="0">
                <a:latin typeface="Arial" panose="020B0604020202020204" pitchFamily="34" charset="0"/>
                <a:cs typeface="Arial" panose="020B0604020202020204" pitchFamily="34" charset="0"/>
              </a:rPr>
              <a:t>service delivery improvement plan </a:t>
            </a:r>
            <a:r>
              <a:rPr lang="en-ZA" dirty="0">
                <a:latin typeface="Arial" panose="020B0604020202020204" pitchFamily="34" charset="0"/>
                <a:cs typeface="Arial" panose="020B0604020202020204" pitchFamily="34" charset="0"/>
              </a:rPr>
              <a:t>referred to in regulation 38</a:t>
            </a:r>
            <a:r>
              <a:rPr lang="en-ZA" dirty="0" smtClean="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7296315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184826" y="0"/>
            <a:ext cx="12007174" cy="707886"/>
          </a:xfrm>
          <a:prstGeom prst="rect">
            <a:avLst/>
          </a:prstGeom>
        </p:spPr>
        <p:txBody>
          <a:bodyPr wrap="square">
            <a:spAutoFit/>
          </a:bodyPr>
          <a:lstStyle/>
          <a:p>
            <a:pPr>
              <a:defRPr/>
            </a:pPr>
            <a:r>
              <a:rPr lang="en-ZA" sz="4000" b="1" dirty="0" smtClean="0">
                <a:solidFill>
                  <a:srgbClr val="000000"/>
                </a:solidFill>
                <a:latin typeface="Georgia"/>
                <a:ea typeface="+mj-ea"/>
                <a:cs typeface="+mj-cs"/>
              </a:rPr>
              <a:t>Phases of Business Process Management</a:t>
            </a:r>
            <a:endParaRPr lang="en-US" sz="4000" b="1" dirty="0">
              <a:solidFill>
                <a:srgbClr val="000000"/>
              </a:solidFill>
              <a:latin typeface="Georgia"/>
              <a:ea typeface="+mj-ea"/>
              <a:cs typeface="+mj-cs"/>
            </a:endParaRPr>
          </a:p>
        </p:txBody>
      </p:sp>
      <p:sp>
        <p:nvSpPr>
          <p:cNvPr id="23" name="TextBox 22">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pic>
        <p:nvPicPr>
          <p:cNvPr id="3" name="Picture 2"/>
          <p:cNvPicPr>
            <a:picLocks noChangeAspect="1"/>
          </p:cNvPicPr>
          <p:nvPr/>
        </p:nvPicPr>
        <p:blipFill>
          <a:blip r:embed="rId3"/>
          <a:stretch>
            <a:fillRect/>
          </a:stretch>
        </p:blipFill>
        <p:spPr>
          <a:xfrm>
            <a:off x="491490" y="1273343"/>
            <a:ext cx="10932876" cy="4960060"/>
          </a:xfrm>
          <a:prstGeom prst="rect">
            <a:avLst/>
          </a:prstGeom>
        </p:spPr>
      </p:pic>
    </p:spTree>
    <p:extLst>
      <p:ext uri="{BB962C8B-B14F-4D97-AF65-F5344CB8AC3E}">
        <p14:creationId xmlns:p14="http://schemas.microsoft.com/office/powerpoint/2010/main" val="5515373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Phase II </a:t>
            </a:r>
            <a:r>
              <a:rPr lang="en-US" sz="4000" dirty="0" err="1" smtClean="0">
                <a:solidFill>
                  <a:srgbClr val="000000"/>
                </a:solidFill>
                <a:latin typeface="Georgia"/>
              </a:rPr>
              <a:t>Workstreams</a:t>
            </a:r>
            <a:endParaRPr lang="en-US" sz="4000" dirty="0">
              <a:solidFill>
                <a:srgbClr val="000000"/>
              </a:solidFill>
              <a:latin typeface="Georgia"/>
            </a:endParaRPr>
          </a:p>
        </p:txBody>
      </p:sp>
      <p:cxnSp>
        <p:nvCxnSpPr>
          <p:cNvPr id="74" name="Straight Connector 73">
            <a:extLst>
              <a:ext uri="{FF2B5EF4-FFF2-40B4-BE49-F238E27FC236}">
                <a16:creationId xmlns="" xmlns:a16="http://schemas.microsoft.com/office/drawing/2014/main" id="{BA929098-AD32-4210-B737-BCD614C07400}"/>
              </a:ext>
            </a:extLst>
          </p:cNvPr>
          <p:cNvCxnSpPr/>
          <p:nvPr/>
        </p:nvCxnSpPr>
        <p:spPr>
          <a:xfrm flipH="1">
            <a:off x="3702724" y="3275831"/>
            <a:ext cx="3340" cy="3312000"/>
          </a:xfrm>
          <a:prstGeom prst="line">
            <a:avLst/>
          </a:prstGeom>
          <a:noFill/>
          <a:ln w="6350" cap="flat" cmpd="sng" algn="ctr">
            <a:solidFill>
              <a:srgbClr val="3C5D7A"/>
            </a:solidFill>
            <a:prstDash val="solid"/>
            <a:miter lim="800000"/>
            <a:tailEnd type="oval"/>
          </a:ln>
          <a:effectLst/>
        </p:spPr>
      </p:cxnSp>
      <p:cxnSp>
        <p:nvCxnSpPr>
          <p:cNvPr id="75" name="Straight Connector 74">
            <a:extLst>
              <a:ext uri="{FF2B5EF4-FFF2-40B4-BE49-F238E27FC236}">
                <a16:creationId xmlns="" xmlns:a16="http://schemas.microsoft.com/office/drawing/2014/main" id="{ABC964D6-A678-41D2-9782-71DAD492DEC1}"/>
              </a:ext>
            </a:extLst>
          </p:cNvPr>
          <p:cNvCxnSpPr>
            <a:cxnSpLocks/>
          </p:cNvCxnSpPr>
          <p:nvPr/>
        </p:nvCxnSpPr>
        <p:spPr>
          <a:xfrm flipH="1">
            <a:off x="1356908" y="3214736"/>
            <a:ext cx="1534" cy="3312000"/>
          </a:xfrm>
          <a:prstGeom prst="line">
            <a:avLst/>
          </a:prstGeom>
          <a:noFill/>
          <a:ln w="6350" cap="flat" cmpd="sng" algn="ctr">
            <a:solidFill>
              <a:srgbClr val="92667D"/>
            </a:solidFill>
            <a:prstDash val="solid"/>
            <a:miter lim="800000"/>
            <a:tailEnd type="oval"/>
          </a:ln>
          <a:effectLst/>
        </p:spPr>
      </p:cxnSp>
      <p:cxnSp>
        <p:nvCxnSpPr>
          <p:cNvPr id="76" name="Straight Connector 75">
            <a:extLst>
              <a:ext uri="{FF2B5EF4-FFF2-40B4-BE49-F238E27FC236}">
                <a16:creationId xmlns="" xmlns:a16="http://schemas.microsoft.com/office/drawing/2014/main" id="{A5BC571D-01B3-4E83-91E1-17B5566934DD}"/>
              </a:ext>
            </a:extLst>
          </p:cNvPr>
          <p:cNvCxnSpPr>
            <a:cxnSpLocks/>
          </p:cNvCxnSpPr>
          <p:nvPr/>
        </p:nvCxnSpPr>
        <p:spPr>
          <a:xfrm>
            <a:off x="6123602" y="3248954"/>
            <a:ext cx="11811" cy="3356744"/>
          </a:xfrm>
          <a:prstGeom prst="line">
            <a:avLst/>
          </a:prstGeom>
          <a:noFill/>
          <a:ln w="6350" cap="flat" cmpd="sng" algn="ctr">
            <a:solidFill>
              <a:srgbClr val="D17083"/>
            </a:solidFill>
            <a:prstDash val="solid"/>
            <a:miter lim="800000"/>
            <a:tailEnd type="oval"/>
          </a:ln>
          <a:effectLst/>
        </p:spPr>
      </p:cxnSp>
      <p:cxnSp>
        <p:nvCxnSpPr>
          <p:cNvPr id="77" name="Straight Connector 76">
            <a:extLst>
              <a:ext uri="{FF2B5EF4-FFF2-40B4-BE49-F238E27FC236}">
                <a16:creationId xmlns="" xmlns:a16="http://schemas.microsoft.com/office/drawing/2014/main" id="{816AA755-517D-498A-941C-A587E1ABFD19}"/>
              </a:ext>
            </a:extLst>
          </p:cNvPr>
          <p:cNvCxnSpPr>
            <a:cxnSpLocks/>
          </p:cNvCxnSpPr>
          <p:nvPr/>
        </p:nvCxnSpPr>
        <p:spPr>
          <a:xfrm flipH="1">
            <a:off x="8399648" y="3203831"/>
            <a:ext cx="1262" cy="3384000"/>
          </a:xfrm>
          <a:prstGeom prst="line">
            <a:avLst/>
          </a:prstGeom>
          <a:noFill/>
          <a:ln w="6350" cap="flat" cmpd="sng" algn="ctr">
            <a:solidFill>
              <a:srgbClr val="FF788B"/>
            </a:solidFill>
            <a:prstDash val="solid"/>
            <a:miter lim="800000"/>
            <a:tailEnd type="oval"/>
          </a:ln>
          <a:effectLst/>
        </p:spPr>
      </p:cxnSp>
      <p:sp>
        <p:nvSpPr>
          <p:cNvPr id="78" name="Diamond 77">
            <a:extLst>
              <a:ext uri="{FF2B5EF4-FFF2-40B4-BE49-F238E27FC236}">
                <a16:creationId xmlns="" xmlns:a16="http://schemas.microsoft.com/office/drawing/2014/main" id="{76FF4B26-11AC-4EDE-AA3B-7CFA55B822B2}"/>
              </a:ext>
            </a:extLst>
          </p:cNvPr>
          <p:cNvSpPr/>
          <p:nvPr/>
        </p:nvSpPr>
        <p:spPr>
          <a:xfrm>
            <a:off x="844899" y="2239637"/>
            <a:ext cx="1009318" cy="1009318"/>
          </a:xfrm>
          <a:prstGeom prst="diamond">
            <a:avLst/>
          </a:prstGeom>
          <a:solidFill>
            <a:srgbClr val="A9D18E"/>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79" name="TextBox 78">
            <a:extLst>
              <a:ext uri="{FF2B5EF4-FFF2-40B4-BE49-F238E27FC236}">
                <a16:creationId xmlns="" xmlns:a16="http://schemas.microsoft.com/office/drawing/2014/main" id="{0A160CFD-43D7-4E00-9F3C-55BF3603DE22}"/>
              </a:ext>
            </a:extLst>
          </p:cNvPr>
          <p:cNvSpPr txBox="1"/>
          <p:nvPr/>
        </p:nvSpPr>
        <p:spPr>
          <a:xfrm>
            <a:off x="344113" y="1181135"/>
            <a:ext cx="2160000" cy="923330"/>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1: People and structure alignment</a:t>
            </a:r>
            <a:endParaRPr lang="en-US" sz="2000" b="1" dirty="0">
              <a:latin typeface="Calibri Light"/>
            </a:endParaRPr>
          </a:p>
        </p:txBody>
      </p:sp>
      <p:sp>
        <p:nvSpPr>
          <p:cNvPr id="80" name="Diamond 79">
            <a:extLst>
              <a:ext uri="{FF2B5EF4-FFF2-40B4-BE49-F238E27FC236}">
                <a16:creationId xmlns="" xmlns:a16="http://schemas.microsoft.com/office/drawing/2014/main" id="{62916D38-2F36-4448-9D69-AFACFD642566}"/>
              </a:ext>
            </a:extLst>
          </p:cNvPr>
          <p:cNvSpPr/>
          <p:nvPr/>
        </p:nvSpPr>
        <p:spPr>
          <a:xfrm>
            <a:off x="3192910" y="2239637"/>
            <a:ext cx="1009318" cy="1009318"/>
          </a:xfrm>
          <a:prstGeom prst="diamond">
            <a:avLst/>
          </a:prstGeom>
          <a:solidFill>
            <a:srgbClr val="3C5D7A"/>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81" name="TextBox 80">
            <a:extLst>
              <a:ext uri="{FF2B5EF4-FFF2-40B4-BE49-F238E27FC236}">
                <a16:creationId xmlns="" xmlns:a16="http://schemas.microsoft.com/office/drawing/2014/main" id="{BFD70F71-3EEE-4D9D-B569-6F3CB693D2C7}"/>
              </a:ext>
            </a:extLst>
          </p:cNvPr>
          <p:cNvSpPr txBox="1"/>
          <p:nvPr/>
        </p:nvSpPr>
        <p:spPr>
          <a:xfrm>
            <a:off x="2782031" y="1192388"/>
            <a:ext cx="2160000" cy="923330"/>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2: Process and technology</a:t>
            </a:r>
            <a:endParaRPr lang="en-US" sz="2000" b="1" dirty="0">
              <a:latin typeface="Calibri Light"/>
            </a:endParaRPr>
          </a:p>
        </p:txBody>
      </p:sp>
      <p:sp>
        <p:nvSpPr>
          <p:cNvPr id="82" name="Diamond 81">
            <a:extLst>
              <a:ext uri="{FF2B5EF4-FFF2-40B4-BE49-F238E27FC236}">
                <a16:creationId xmlns="" xmlns:a16="http://schemas.microsoft.com/office/drawing/2014/main" id="{1E13CDCD-F632-4603-AE7A-EB3BBAA3200E}"/>
              </a:ext>
            </a:extLst>
          </p:cNvPr>
          <p:cNvSpPr/>
          <p:nvPr/>
        </p:nvSpPr>
        <p:spPr>
          <a:xfrm>
            <a:off x="5600742" y="2107657"/>
            <a:ext cx="1009318" cy="1009318"/>
          </a:xfrm>
          <a:prstGeom prst="diamond">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83" name="TextBox 82">
            <a:extLst>
              <a:ext uri="{FF2B5EF4-FFF2-40B4-BE49-F238E27FC236}">
                <a16:creationId xmlns="" xmlns:a16="http://schemas.microsoft.com/office/drawing/2014/main" id="{68CFDE06-E85F-4067-8A96-351F0AC10372}"/>
              </a:ext>
            </a:extLst>
          </p:cNvPr>
          <p:cNvSpPr txBox="1"/>
          <p:nvPr/>
        </p:nvSpPr>
        <p:spPr>
          <a:xfrm>
            <a:off x="4952356" y="1199822"/>
            <a:ext cx="2160000" cy="615553"/>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3: Governance</a:t>
            </a:r>
            <a:endParaRPr lang="en-US" sz="2000" b="1" dirty="0">
              <a:latin typeface="Calibri Light"/>
            </a:endParaRPr>
          </a:p>
        </p:txBody>
      </p:sp>
      <p:sp>
        <p:nvSpPr>
          <p:cNvPr id="84" name="Diamond 83">
            <a:extLst>
              <a:ext uri="{FF2B5EF4-FFF2-40B4-BE49-F238E27FC236}">
                <a16:creationId xmlns="" xmlns:a16="http://schemas.microsoft.com/office/drawing/2014/main" id="{C8E5DB5C-D386-43FC-A2D7-CBC276ECDF14}"/>
              </a:ext>
            </a:extLst>
          </p:cNvPr>
          <p:cNvSpPr/>
          <p:nvPr/>
        </p:nvSpPr>
        <p:spPr>
          <a:xfrm>
            <a:off x="7894989" y="2081746"/>
            <a:ext cx="1009318" cy="1009318"/>
          </a:xfrm>
          <a:prstGeom prst="diamond">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85" name="TextBox 84">
            <a:extLst>
              <a:ext uri="{FF2B5EF4-FFF2-40B4-BE49-F238E27FC236}">
                <a16:creationId xmlns="" xmlns:a16="http://schemas.microsoft.com/office/drawing/2014/main" id="{ADE09240-E0F9-4612-A47D-BDAB5AF46832}"/>
              </a:ext>
            </a:extLst>
          </p:cNvPr>
          <p:cNvSpPr txBox="1"/>
          <p:nvPr/>
        </p:nvSpPr>
        <p:spPr>
          <a:xfrm>
            <a:off x="7201853" y="1211378"/>
            <a:ext cx="2160000" cy="615553"/>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4: Change Management</a:t>
            </a:r>
            <a:endParaRPr lang="en-US" sz="2000" b="1" dirty="0">
              <a:latin typeface="Calibri Light"/>
            </a:endParaRPr>
          </a:p>
        </p:txBody>
      </p:sp>
      <p:sp>
        <p:nvSpPr>
          <p:cNvPr id="86" name="Rectangle: Rounded Corners 22">
            <a:extLst>
              <a:ext uri="{FF2B5EF4-FFF2-40B4-BE49-F238E27FC236}">
                <a16:creationId xmlns="" xmlns:a16="http://schemas.microsoft.com/office/drawing/2014/main" id="{552CB79F-547E-4D7D-8311-0FA8D32ECD55}"/>
              </a:ext>
            </a:extLst>
          </p:cNvPr>
          <p:cNvSpPr/>
          <p:nvPr/>
        </p:nvSpPr>
        <p:spPr>
          <a:xfrm>
            <a:off x="349796" y="3463416"/>
            <a:ext cx="2160000" cy="2795870"/>
          </a:xfrm>
          <a:prstGeom prst="roundRect">
            <a:avLst>
              <a:gd name="adj" fmla="val 6637"/>
            </a:avLst>
          </a:prstGeom>
          <a:solidFill>
            <a:srgbClr val="A9D18E"/>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dirty="0" smtClean="0">
                <a:ln>
                  <a:noFill/>
                </a:ln>
                <a:effectLst/>
                <a:uLnTx/>
                <a:uFillTx/>
                <a:latin typeface="Calibri Light"/>
              </a:rPr>
              <a:t>.</a:t>
            </a:r>
            <a:endParaRPr kumimoji="0" lang="en-US" sz="1600" b="0" i="0" u="none" strike="noStrike" kern="0" cap="none" spc="0" normalizeH="0" baseline="0" noProof="0" dirty="0">
              <a:ln>
                <a:noFill/>
              </a:ln>
              <a:effectLst/>
              <a:uLnTx/>
              <a:uFillTx/>
              <a:latin typeface="Calibri Light"/>
            </a:endParaRPr>
          </a:p>
        </p:txBody>
      </p:sp>
      <p:sp>
        <p:nvSpPr>
          <p:cNvPr id="87" name="Rectangle: Rounded Corners 24">
            <a:extLst>
              <a:ext uri="{FF2B5EF4-FFF2-40B4-BE49-F238E27FC236}">
                <a16:creationId xmlns="" xmlns:a16="http://schemas.microsoft.com/office/drawing/2014/main" id="{D610454D-9BD5-4A5A-AF40-8DB7360A5E09}"/>
              </a:ext>
            </a:extLst>
          </p:cNvPr>
          <p:cNvSpPr/>
          <p:nvPr/>
        </p:nvSpPr>
        <p:spPr>
          <a:xfrm>
            <a:off x="2670378" y="3463416"/>
            <a:ext cx="2160000" cy="2795870"/>
          </a:xfrm>
          <a:prstGeom prst="roundRect">
            <a:avLst>
              <a:gd name="adj" fmla="val 6637"/>
            </a:avLst>
          </a:prstGeom>
          <a:solidFill>
            <a:srgbClr val="3C5D7A"/>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solidFill>
                <a:schemeClr val="bg1"/>
              </a:solidFill>
              <a:effectLst/>
              <a:uLnTx/>
              <a:uFillTx/>
              <a:latin typeface="Calibri Light"/>
            </a:endParaRPr>
          </a:p>
        </p:txBody>
      </p:sp>
      <p:sp>
        <p:nvSpPr>
          <p:cNvPr id="88" name="Rectangle: Rounded Corners 26">
            <a:extLst>
              <a:ext uri="{FF2B5EF4-FFF2-40B4-BE49-F238E27FC236}">
                <a16:creationId xmlns="" xmlns:a16="http://schemas.microsoft.com/office/drawing/2014/main" id="{F291D2D3-7FB7-4B79-BCEA-EE247E021B41}"/>
              </a:ext>
            </a:extLst>
          </p:cNvPr>
          <p:cNvSpPr/>
          <p:nvPr/>
        </p:nvSpPr>
        <p:spPr>
          <a:xfrm>
            <a:off x="5041853" y="3472802"/>
            <a:ext cx="2160000" cy="2795870"/>
          </a:xfrm>
          <a:prstGeom prst="roundRect">
            <a:avLst>
              <a:gd name="adj" fmla="val 6637"/>
            </a:avLst>
          </a:prstGeom>
          <a:solidFill>
            <a:srgbClr val="A9D18E"/>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effectLst/>
              <a:uLnTx/>
              <a:uFillTx/>
              <a:latin typeface="Calibri Light"/>
            </a:endParaRPr>
          </a:p>
        </p:txBody>
      </p:sp>
      <p:sp>
        <p:nvSpPr>
          <p:cNvPr id="89" name="Rectangle: Rounded Corners 28">
            <a:extLst>
              <a:ext uri="{FF2B5EF4-FFF2-40B4-BE49-F238E27FC236}">
                <a16:creationId xmlns="" xmlns:a16="http://schemas.microsoft.com/office/drawing/2014/main" id="{33E5557B-879D-4E0E-B98E-12D2871EBC87}"/>
              </a:ext>
            </a:extLst>
          </p:cNvPr>
          <p:cNvSpPr/>
          <p:nvPr/>
        </p:nvSpPr>
        <p:spPr>
          <a:xfrm>
            <a:off x="7365028" y="3463416"/>
            <a:ext cx="2160000" cy="2795870"/>
          </a:xfrm>
          <a:prstGeom prst="roundRect">
            <a:avLst>
              <a:gd name="adj" fmla="val 6637"/>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effectLst/>
              <a:uLnTx/>
              <a:uFillTx/>
              <a:latin typeface="Calibri Light"/>
            </a:endParaRPr>
          </a:p>
        </p:txBody>
      </p:sp>
      <p:cxnSp>
        <p:nvCxnSpPr>
          <p:cNvPr id="122" name="Straight Connector 121">
            <a:extLst>
              <a:ext uri="{FF2B5EF4-FFF2-40B4-BE49-F238E27FC236}">
                <a16:creationId xmlns="" xmlns:a16="http://schemas.microsoft.com/office/drawing/2014/main" id="{816AA755-517D-498A-941C-A587E1ABFD19}"/>
              </a:ext>
            </a:extLst>
          </p:cNvPr>
          <p:cNvCxnSpPr>
            <a:cxnSpLocks/>
          </p:cNvCxnSpPr>
          <p:nvPr/>
        </p:nvCxnSpPr>
        <p:spPr>
          <a:xfrm flipH="1">
            <a:off x="10793447" y="3248954"/>
            <a:ext cx="1262" cy="3312000"/>
          </a:xfrm>
          <a:prstGeom prst="line">
            <a:avLst/>
          </a:prstGeom>
          <a:noFill/>
          <a:ln w="6350" cap="flat" cmpd="sng" algn="ctr">
            <a:solidFill>
              <a:srgbClr val="FF788B"/>
            </a:solidFill>
            <a:prstDash val="solid"/>
            <a:miter lim="800000"/>
            <a:tailEnd type="oval"/>
          </a:ln>
          <a:effectLst/>
        </p:spPr>
      </p:cxnSp>
      <p:sp>
        <p:nvSpPr>
          <p:cNvPr id="123" name="Diamond 122">
            <a:extLst>
              <a:ext uri="{FF2B5EF4-FFF2-40B4-BE49-F238E27FC236}">
                <a16:creationId xmlns="" xmlns:a16="http://schemas.microsoft.com/office/drawing/2014/main" id="{C8E5DB5C-D386-43FC-A2D7-CBC276ECDF14}"/>
              </a:ext>
            </a:extLst>
          </p:cNvPr>
          <p:cNvSpPr/>
          <p:nvPr/>
        </p:nvSpPr>
        <p:spPr>
          <a:xfrm>
            <a:off x="10300377" y="2143079"/>
            <a:ext cx="1009318" cy="1009318"/>
          </a:xfrm>
          <a:prstGeom prst="diamond">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dirty="0">
              <a:ln>
                <a:noFill/>
              </a:ln>
              <a:effectLst/>
              <a:uLnTx/>
              <a:uFillTx/>
              <a:latin typeface="Century Gothic"/>
            </a:endParaRPr>
          </a:p>
        </p:txBody>
      </p:sp>
      <p:sp>
        <p:nvSpPr>
          <p:cNvPr id="124" name="TextBox 123">
            <a:extLst>
              <a:ext uri="{FF2B5EF4-FFF2-40B4-BE49-F238E27FC236}">
                <a16:creationId xmlns="" xmlns:a16="http://schemas.microsoft.com/office/drawing/2014/main" id="{ADE09240-E0F9-4612-A47D-BDAB5AF46832}"/>
              </a:ext>
            </a:extLst>
          </p:cNvPr>
          <p:cNvSpPr txBox="1"/>
          <p:nvPr/>
        </p:nvSpPr>
        <p:spPr>
          <a:xfrm>
            <a:off x="9725036" y="1195457"/>
            <a:ext cx="2160000" cy="615553"/>
          </a:xfrm>
          <a:prstGeom prst="rect">
            <a:avLst/>
          </a:prstGeom>
          <a:noFill/>
        </p:spPr>
        <p:txBody>
          <a:bodyPr wrap="square" lIns="0" tIns="0" rIns="0" bIns="0" rtlCol="0" anchor="ctr">
            <a:spAutoFit/>
          </a:bodyPr>
          <a:lstStyle/>
          <a:p>
            <a:pPr algn="ctr"/>
            <a:r>
              <a:rPr lang="en-US" sz="2000" b="1" dirty="0" err="1" smtClean="0">
                <a:latin typeface="Calibri Light"/>
              </a:rPr>
              <a:t>Workstream</a:t>
            </a:r>
            <a:r>
              <a:rPr lang="en-US" sz="2000" b="1" dirty="0" smtClean="0">
                <a:latin typeface="Calibri Light"/>
              </a:rPr>
              <a:t> 5: Self sufficiency</a:t>
            </a:r>
            <a:endParaRPr lang="en-US" sz="2000" b="1" dirty="0">
              <a:latin typeface="Calibri Light"/>
            </a:endParaRPr>
          </a:p>
        </p:txBody>
      </p:sp>
      <p:sp>
        <p:nvSpPr>
          <p:cNvPr id="125" name="Rectangle: Rounded Corners 28">
            <a:extLst>
              <a:ext uri="{FF2B5EF4-FFF2-40B4-BE49-F238E27FC236}">
                <a16:creationId xmlns="" xmlns:a16="http://schemas.microsoft.com/office/drawing/2014/main" id="{33E5557B-879D-4E0E-B98E-12D2871EBC87}"/>
              </a:ext>
            </a:extLst>
          </p:cNvPr>
          <p:cNvSpPr/>
          <p:nvPr/>
        </p:nvSpPr>
        <p:spPr>
          <a:xfrm>
            <a:off x="9688203" y="3472801"/>
            <a:ext cx="2160000" cy="2795870"/>
          </a:xfrm>
          <a:prstGeom prst="roundRect">
            <a:avLst>
              <a:gd name="adj" fmla="val 6637"/>
            </a:avLst>
          </a:prstGeom>
          <a:solidFill>
            <a:schemeClr val="accent6">
              <a:lumMod val="60000"/>
              <a:lumOff val="40000"/>
            </a:schemeClr>
          </a:solidFill>
          <a:ln w="3175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a:ln>
                <a:noFill/>
              </a:ln>
              <a:effectLst/>
              <a:uLnTx/>
              <a:uFillTx/>
              <a:latin typeface="Calibri Light"/>
            </a:endParaRPr>
          </a:p>
        </p:txBody>
      </p:sp>
      <p:pic>
        <p:nvPicPr>
          <p:cNvPr id="32" name="Picture 4" descr="Image result for migration ICON">
            <a:extLst>
              <a:ext uri="{FF2B5EF4-FFF2-40B4-BE49-F238E27FC236}">
                <a16:creationId xmlns="" xmlns:a16="http://schemas.microsoft.com/office/drawing/2014/main" id="{2120FCB6-B308-4A9C-8452-21A6E1E112C7}"/>
              </a:ext>
            </a:extLst>
          </p:cNvPr>
          <p:cNvPicPr>
            <a:picLocks noChangeAspect="1" noChangeArrowheads="1"/>
          </p:cNvPicPr>
          <p:nvPr/>
        </p:nvPicPr>
        <p:blipFill rotWithShape="1">
          <a:blip r:embed="rId3" cstate="print">
            <a:duotone>
              <a:prstClr val="black"/>
              <a:schemeClr val="accent6">
                <a:tint val="45000"/>
                <a:satMod val="400000"/>
              </a:schemeClr>
            </a:duotone>
            <a:extLst>
              <a:ext uri="{28A0092B-C50C-407E-A947-70E740481C1C}">
                <a14:useLocalDpi xmlns:a14="http://schemas.microsoft.com/office/drawing/2010/main" val="0"/>
              </a:ext>
            </a:extLst>
          </a:blip>
          <a:srcRect l="3569" t="3569" r="3569" b="3569"/>
          <a:stretch/>
        </p:blipFill>
        <p:spPr bwMode="auto">
          <a:xfrm>
            <a:off x="1154113" y="2462278"/>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6" descr="Image result for operating model ICON">
            <a:extLst>
              <a:ext uri="{FF2B5EF4-FFF2-40B4-BE49-F238E27FC236}">
                <a16:creationId xmlns="" xmlns:a16="http://schemas.microsoft.com/office/drawing/2014/main" id="{6BBD01D9-1F78-46F5-9EE5-F7DFA26E3FA5}"/>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l="4546" t="4546" r="4546" b="4546"/>
          <a:stretch/>
        </p:blipFill>
        <p:spPr bwMode="auto">
          <a:xfrm>
            <a:off x="3432732" y="2483419"/>
            <a:ext cx="540000" cy="540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8" descr="Image result for policy icon">
            <a:extLst>
              <a:ext uri="{FF2B5EF4-FFF2-40B4-BE49-F238E27FC236}">
                <a16:creationId xmlns="" xmlns:a16="http://schemas.microsoft.com/office/drawing/2014/main" id="{301D3291-F319-459B-B638-AD11AF85D482}"/>
              </a:ext>
            </a:extLst>
          </p:cNvPr>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2693" t="5286" r="449"/>
          <a:stretch/>
        </p:blipFill>
        <p:spPr bwMode="auto">
          <a:xfrm>
            <a:off x="5912485" y="2378592"/>
            <a:ext cx="495203" cy="540000"/>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2" descr="Image result for CHANGE ICON">
            <a:extLst>
              <a:ext uri="{FF2B5EF4-FFF2-40B4-BE49-F238E27FC236}">
                <a16:creationId xmlns="" xmlns:a16="http://schemas.microsoft.com/office/drawing/2014/main" id="{36C7760B-B1E5-4DEC-994B-98F8D0E01AB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49969" y="2312621"/>
            <a:ext cx="534547" cy="540000"/>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Image result for migration ICON">
            <a:extLst>
              <a:ext uri="{FF2B5EF4-FFF2-40B4-BE49-F238E27FC236}">
                <a16:creationId xmlns="" xmlns:a16="http://schemas.microsoft.com/office/drawing/2014/main" id="{2120FCB6-B308-4A9C-8452-21A6E1E112C7}"/>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3569" t="3569" r="3569" b="3569"/>
          <a:stretch/>
        </p:blipFill>
        <p:spPr bwMode="auto">
          <a:xfrm>
            <a:off x="10629545" y="2361416"/>
            <a:ext cx="540000" cy="540000"/>
          </a:xfrm>
          <a:prstGeom prst="rect">
            <a:avLst/>
          </a:prstGeom>
          <a:noFill/>
          <a:extLst>
            <a:ext uri="{909E8E84-426E-40DD-AFC4-6F175D3DCCD1}">
              <a14:hiddenFill xmlns:a14="http://schemas.microsoft.com/office/drawing/2010/main">
                <a:solidFill>
                  <a:srgbClr val="FFFFFF"/>
                </a:solidFill>
              </a14:hiddenFill>
            </a:ext>
          </a:extLst>
        </p:spPr>
      </p:pic>
      <p:sp>
        <p:nvSpPr>
          <p:cNvPr id="37" name="TextBox 36">
            <a:extLst>
              <a:ext uri="{FF2B5EF4-FFF2-40B4-BE49-F238E27FC236}">
                <a16:creationId xmlns="" xmlns:a16="http://schemas.microsoft.com/office/drawing/2014/main" id="{DDA9E74D-9280-428E-BEFE-A8C113AA9030}"/>
              </a:ext>
            </a:extLst>
          </p:cNvPr>
          <p:cNvSpPr txBox="1"/>
          <p:nvPr/>
        </p:nvSpPr>
        <p:spPr>
          <a:xfrm>
            <a:off x="328335" y="3545490"/>
            <a:ext cx="2202921" cy="2785378"/>
          </a:xfrm>
          <a:prstGeom prst="rect">
            <a:avLst/>
          </a:prstGeom>
          <a:noFill/>
        </p:spPr>
        <p:txBody>
          <a:bodyPr wrap="square" rtlCol="0">
            <a:spAutoFit/>
          </a:bodyPr>
          <a:lstStyle/>
          <a:p>
            <a:pPr marL="171450" indent="-171450" defTabSz="457200">
              <a:buFont typeface="Arial" panose="020B0604020202020204" pitchFamily="34" charset="0"/>
              <a:buChar char="•"/>
            </a:pPr>
            <a:r>
              <a:rPr lang="en-GB" sz="1250" dirty="0">
                <a:latin typeface="Lato"/>
              </a:rPr>
              <a:t>Review the organisational structure</a:t>
            </a:r>
          </a:p>
          <a:p>
            <a:pPr marL="171450" indent="-171450" defTabSz="457200">
              <a:buFont typeface="Arial" panose="020B0604020202020204" pitchFamily="34" charset="0"/>
              <a:buChar char="•"/>
            </a:pPr>
            <a:r>
              <a:rPr lang="en-GB" sz="1250" dirty="0">
                <a:latin typeface="Lato"/>
              </a:rPr>
              <a:t>Conduct specialised HR exercises to define key concepts such as the ‘ideal correctional official’, the ideal culture, the competency sets required across the organisation for greater professionalisation</a:t>
            </a:r>
          </a:p>
          <a:p>
            <a:pPr marL="171450" indent="-171450" defTabSz="457200">
              <a:buFont typeface="Arial" panose="020B0604020202020204" pitchFamily="34" charset="0"/>
              <a:buChar char="•"/>
            </a:pPr>
            <a:r>
              <a:rPr lang="en-ZA" sz="1250" dirty="0">
                <a:latin typeface="Lato"/>
              </a:rPr>
              <a:t>Deploy culture </a:t>
            </a:r>
            <a:r>
              <a:rPr lang="en-ZA" sz="1250" dirty="0" smtClean="0">
                <a:latin typeface="Lato"/>
              </a:rPr>
              <a:t>interventions</a:t>
            </a:r>
          </a:p>
          <a:p>
            <a:pPr marL="171450" indent="-171450" defTabSz="457200">
              <a:buFont typeface="Arial" panose="020B0604020202020204" pitchFamily="34" charset="0"/>
              <a:buChar char="•"/>
            </a:pPr>
            <a:r>
              <a:rPr lang="en-ZA" sz="1250" dirty="0" smtClean="0">
                <a:latin typeface="Lato"/>
              </a:rPr>
              <a:t>Migration and roll out</a:t>
            </a:r>
            <a:endParaRPr lang="en-ZA" sz="1250" dirty="0">
              <a:latin typeface="Lato"/>
            </a:endParaRPr>
          </a:p>
        </p:txBody>
      </p:sp>
      <p:sp>
        <p:nvSpPr>
          <p:cNvPr id="42" name="TextBox 41">
            <a:extLst>
              <a:ext uri="{FF2B5EF4-FFF2-40B4-BE49-F238E27FC236}">
                <a16:creationId xmlns="" xmlns:a16="http://schemas.microsoft.com/office/drawing/2014/main" id="{B3E6AA2B-9ABB-4695-B67D-322FFFDCC52E}"/>
              </a:ext>
            </a:extLst>
          </p:cNvPr>
          <p:cNvSpPr txBox="1"/>
          <p:nvPr/>
        </p:nvSpPr>
        <p:spPr>
          <a:xfrm>
            <a:off x="2676473" y="3545606"/>
            <a:ext cx="2163972" cy="2631490"/>
          </a:xfrm>
          <a:prstGeom prst="rect">
            <a:avLst/>
          </a:prstGeom>
          <a:noFill/>
        </p:spPr>
        <p:txBody>
          <a:bodyPr wrap="square" rtlCol="0">
            <a:spAutoFit/>
          </a:bodyPr>
          <a:lstStyle/>
          <a:p>
            <a:pPr marL="171450" indent="-171450" defTabSz="457200">
              <a:buFont typeface="Arial" panose="020B0604020202020204" pitchFamily="34" charset="0"/>
              <a:buChar char="•"/>
            </a:pPr>
            <a:r>
              <a:rPr lang="en-GB" sz="1100" dirty="0">
                <a:solidFill>
                  <a:schemeClr val="bg1"/>
                </a:solidFill>
                <a:latin typeface="Lato"/>
              </a:rPr>
              <a:t>Confirm </a:t>
            </a:r>
            <a:r>
              <a:rPr lang="en-GB" sz="1100" dirty="0" err="1">
                <a:solidFill>
                  <a:schemeClr val="bg1"/>
                </a:solidFill>
                <a:latin typeface="Lato"/>
              </a:rPr>
              <a:t>ICT</a:t>
            </a:r>
            <a:r>
              <a:rPr lang="en-GB" sz="1100" dirty="0">
                <a:solidFill>
                  <a:schemeClr val="bg1"/>
                </a:solidFill>
                <a:latin typeface="Lato"/>
              </a:rPr>
              <a:t> strategy in relation to desired SDM </a:t>
            </a:r>
            <a:r>
              <a:rPr lang="en-GB" sz="1100" dirty="0" smtClean="0">
                <a:solidFill>
                  <a:schemeClr val="bg1"/>
                </a:solidFill>
                <a:latin typeface="Lato"/>
              </a:rPr>
              <a:t>Model</a:t>
            </a:r>
          </a:p>
          <a:p>
            <a:pPr marL="171450" indent="-171450" defTabSz="457200">
              <a:buFont typeface="Arial" panose="020B0604020202020204" pitchFamily="34" charset="0"/>
              <a:buChar char="•"/>
            </a:pPr>
            <a:r>
              <a:rPr lang="en-GB" sz="1100" dirty="0" smtClean="0">
                <a:solidFill>
                  <a:schemeClr val="bg1"/>
                </a:solidFill>
                <a:latin typeface="Lato"/>
              </a:rPr>
              <a:t>Mapping </a:t>
            </a:r>
            <a:r>
              <a:rPr lang="en-GB" sz="1100" dirty="0">
                <a:solidFill>
                  <a:schemeClr val="bg1"/>
                </a:solidFill>
                <a:latin typeface="Lato"/>
              </a:rPr>
              <a:t>of business processes reflective of the Service Delivery Model</a:t>
            </a:r>
          </a:p>
          <a:p>
            <a:pPr marL="171450" indent="-171450" defTabSz="457200">
              <a:buFont typeface="Arial" panose="020B0604020202020204" pitchFamily="34" charset="0"/>
              <a:buChar char="•"/>
            </a:pPr>
            <a:r>
              <a:rPr lang="en-ZA" sz="1100" dirty="0">
                <a:solidFill>
                  <a:schemeClr val="bg1"/>
                </a:solidFill>
                <a:latin typeface="Lato"/>
              </a:rPr>
              <a:t>Incorporating workflows into standardised documentation</a:t>
            </a:r>
          </a:p>
          <a:p>
            <a:pPr marL="171450" indent="-171450" defTabSz="457200">
              <a:buFont typeface="Arial" panose="020B0604020202020204" pitchFamily="34" charset="0"/>
              <a:buChar char="•"/>
            </a:pPr>
            <a:r>
              <a:rPr lang="en-ZA" sz="1100" dirty="0">
                <a:solidFill>
                  <a:schemeClr val="bg1"/>
                </a:solidFill>
                <a:latin typeface="Lato"/>
              </a:rPr>
              <a:t>Input of workflows into system design and enhancement</a:t>
            </a:r>
          </a:p>
          <a:p>
            <a:pPr marL="171450" indent="-171450" defTabSz="457200">
              <a:buFont typeface="Arial" panose="020B0604020202020204" pitchFamily="34" charset="0"/>
              <a:buChar char="•"/>
            </a:pPr>
            <a:r>
              <a:rPr lang="en-ZA" sz="1100" dirty="0">
                <a:solidFill>
                  <a:schemeClr val="bg1"/>
                </a:solidFill>
                <a:latin typeface="Lato"/>
              </a:rPr>
              <a:t>Training for users on processes and technology</a:t>
            </a:r>
          </a:p>
          <a:p>
            <a:pPr marL="171450" indent="-171450" defTabSz="457200">
              <a:buFont typeface="Arial" panose="020B0604020202020204" pitchFamily="34" charset="0"/>
              <a:buChar char="•"/>
            </a:pPr>
            <a:r>
              <a:rPr lang="en-ZA" sz="1100" dirty="0">
                <a:solidFill>
                  <a:schemeClr val="bg1"/>
                </a:solidFill>
                <a:latin typeface="Lato"/>
              </a:rPr>
              <a:t>Facilitate centralisation of ICT </a:t>
            </a:r>
          </a:p>
        </p:txBody>
      </p:sp>
      <p:sp>
        <p:nvSpPr>
          <p:cNvPr id="43" name="TextBox 42">
            <a:extLst>
              <a:ext uri="{FF2B5EF4-FFF2-40B4-BE49-F238E27FC236}">
                <a16:creationId xmlns="" xmlns:a16="http://schemas.microsoft.com/office/drawing/2014/main" id="{570F1AB6-F2A1-497E-A0D0-A79DBE677E71}"/>
              </a:ext>
            </a:extLst>
          </p:cNvPr>
          <p:cNvSpPr txBox="1"/>
          <p:nvPr/>
        </p:nvSpPr>
        <p:spPr>
          <a:xfrm>
            <a:off x="5146660" y="3622082"/>
            <a:ext cx="1965696" cy="2616101"/>
          </a:xfrm>
          <a:prstGeom prst="rect">
            <a:avLst/>
          </a:prstGeom>
          <a:noFill/>
        </p:spPr>
        <p:txBody>
          <a:bodyPr wrap="square" rtlCol="0">
            <a:spAutoFit/>
          </a:bodyPr>
          <a:lstStyle/>
          <a:p>
            <a:pPr marL="171450" indent="-171450" defTabSz="457200">
              <a:spcAft>
                <a:spcPts val="1200"/>
              </a:spcAft>
              <a:buFont typeface="Arial" panose="020B0604020202020204" pitchFamily="34" charset="0"/>
              <a:buChar char="•"/>
            </a:pPr>
            <a:r>
              <a:rPr lang="en-GB" dirty="0">
                <a:solidFill>
                  <a:prstClr val="black">
                    <a:lumMod val="65000"/>
                    <a:lumOff val="35000"/>
                  </a:prstClr>
                </a:solidFill>
                <a:latin typeface="Lato"/>
              </a:rPr>
              <a:t>Update any affected policies</a:t>
            </a:r>
          </a:p>
          <a:p>
            <a:pPr marL="171450" indent="-171450" defTabSz="457200">
              <a:spcAft>
                <a:spcPts val="1200"/>
              </a:spcAft>
              <a:buFont typeface="Arial" panose="020B0604020202020204" pitchFamily="34" charset="0"/>
              <a:buChar char="•"/>
            </a:pPr>
            <a:r>
              <a:rPr lang="en-GB" dirty="0">
                <a:solidFill>
                  <a:prstClr val="black">
                    <a:lumMod val="65000"/>
                    <a:lumOff val="35000"/>
                  </a:prstClr>
                </a:solidFill>
                <a:latin typeface="Lato"/>
              </a:rPr>
              <a:t>Update of the Delegations of Authority</a:t>
            </a:r>
          </a:p>
          <a:p>
            <a:pPr marL="171450" indent="-171450" defTabSz="457200">
              <a:spcAft>
                <a:spcPts val="1200"/>
              </a:spcAft>
              <a:buFont typeface="Arial" panose="020B0604020202020204" pitchFamily="34" charset="0"/>
              <a:buChar char="•"/>
            </a:pPr>
            <a:r>
              <a:rPr lang="en-GB" dirty="0">
                <a:solidFill>
                  <a:prstClr val="black">
                    <a:lumMod val="65000"/>
                    <a:lumOff val="35000"/>
                  </a:prstClr>
                </a:solidFill>
                <a:latin typeface="Lato"/>
              </a:rPr>
              <a:t>Update the B-Order and ORP </a:t>
            </a:r>
            <a:endParaRPr lang="en-ZA" dirty="0">
              <a:solidFill>
                <a:prstClr val="black">
                  <a:lumMod val="65000"/>
                  <a:lumOff val="35000"/>
                </a:prstClr>
              </a:solidFill>
              <a:latin typeface="Lato"/>
            </a:endParaRPr>
          </a:p>
        </p:txBody>
      </p:sp>
      <p:sp>
        <p:nvSpPr>
          <p:cNvPr id="44" name="TextBox 43">
            <a:extLst>
              <a:ext uri="{FF2B5EF4-FFF2-40B4-BE49-F238E27FC236}">
                <a16:creationId xmlns="" xmlns:a16="http://schemas.microsoft.com/office/drawing/2014/main" id="{6E128783-7D69-4D7D-A4E3-262E772788E0}"/>
              </a:ext>
            </a:extLst>
          </p:cNvPr>
          <p:cNvSpPr txBox="1"/>
          <p:nvPr/>
        </p:nvSpPr>
        <p:spPr>
          <a:xfrm>
            <a:off x="7394180" y="3637823"/>
            <a:ext cx="2110714" cy="2923877"/>
          </a:xfrm>
          <a:prstGeom prst="rect">
            <a:avLst/>
          </a:prstGeom>
          <a:noFill/>
        </p:spPr>
        <p:txBody>
          <a:bodyPr wrap="square" rtlCol="0">
            <a:spAutoFit/>
          </a:bodyPr>
          <a:lstStyle/>
          <a:p>
            <a:pPr marL="171450" indent="-171450" defTabSz="457200">
              <a:spcAft>
                <a:spcPts val="1200"/>
              </a:spcAft>
              <a:buFont typeface="Arial" panose="020B0604020202020204" pitchFamily="34" charset="0"/>
              <a:buChar char="•"/>
            </a:pPr>
            <a:r>
              <a:rPr lang="en-GB" sz="1400" dirty="0">
                <a:solidFill>
                  <a:prstClr val="black">
                    <a:lumMod val="65000"/>
                    <a:lumOff val="35000"/>
                  </a:prstClr>
                </a:solidFill>
                <a:latin typeface="Lato"/>
              </a:rPr>
              <a:t>Communication Strategy and Implementation Plan (Comms)</a:t>
            </a:r>
          </a:p>
          <a:p>
            <a:pPr marL="171450" indent="-171450" defTabSz="457200">
              <a:spcAft>
                <a:spcPts val="1200"/>
              </a:spcAft>
              <a:buFont typeface="Arial" panose="020B0604020202020204" pitchFamily="34" charset="0"/>
              <a:buChar char="•"/>
            </a:pPr>
            <a:r>
              <a:rPr lang="en-GB" sz="1400" dirty="0">
                <a:solidFill>
                  <a:prstClr val="black">
                    <a:lumMod val="65000"/>
                    <a:lumOff val="35000"/>
                  </a:prstClr>
                </a:solidFill>
                <a:latin typeface="Lato"/>
              </a:rPr>
              <a:t>Selection and Capacitation of Change Leaders and Change Champions</a:t>
            </a:r>
          </a:p>
          <a:p>
            <a:pPr marL="171450" indent="-171450" defTabSz="457200">
              <a:spcAft>
                <a:spcPts val="1200"/>
              </a:spcAft>
              <a:buFont typeface="Arial" panose="020B0604020202020204" pitchFamily="34" charset="0"/>
              <a:buChar char="•"/>
            </a:pPr>
            <a:r>
              <a:rPr lang="en-GB" sz="1400" dirty="0">
                <a:solidFill>
                  <a:prstClr val="black">
                    <a:lumMod val="65000"/>
                    <a:lumOff val="35000"/>
                  </a:prstClr>
                </a:solidFill>
                <a:latin typeface="Lato"/>
              </a:rPr>
              <a:t>Monitoring and Evaluation </a:t>
            </a:r>
          </a:p>
          <a:p>
            <a:pPr marL="171450" indent="-171450" defTabSz="457200">
              <a:spcAft>
                <a:spcPts val="1200"/>
              </a:spcAft>
              <a:buFont typeface="Arial" panose="020B0604020202020204" pitchFamily="34" charset="0"/>
              <a:buChar char="•"/>
            </a:pPr>
            <a:endParaRPr lang="en-ZA" sz="1400" dirty="0">
              <a:solidFill>
                <a:prstClr val="black"/>
              </a:solidFill>
              <a:latin typeface="Lato"/>
            </a:endParaRPr>
          </a:p>
        </p:txBody>
      </p:sp>
      <p:sp>
        <p:nvSpPr>
          <p:cNvPr id="45" name="TextBox 44">
            <a:extLst>
              <a:ext uri="{FF2B5EF4-FFF2-40B4-BE49-F238E27FC236}">
                <a16:creationId xmlns="" xmlns:a16="http://schemas.microsoft.com/office/drawing/2014/main" id="{6E128783-7D69-4D7D-A4E3-262E772788E0}"/>
              </a:ext>
            </a:extLst>
          </p:cNvPr>
          <p:cNvSpPr txBox="1"/>
          <p:nvPr/>
        </p:nvSpPr>
        <p:spPr>
          <a:xfrm>
            <a:off x="9712846" y="3637823"/>
            <a:ext cx="2110714" cy="3016210"/>
          </a:xfrm>
          <a:prstGeom prst="rect">
            <a:avLst/>
          </a:prstGeom>
          <a:noFill/>
        </p:spPr>
        <p:txBody>
          <a:bodyPr wrap="square" rtlCol="0">
            <a:spAutoFit/>
          </a:bodyPr>
          <a:lstStyle/>
          <a:p>
            <a:pPr marL="171450" indent="-171450" defTabSz="457200">
              <a:spcAft>
                <a:spcPts val="1200"/>
              </a:spcAft>
              <a:buFont typeface="Arial" panose="020B0604020202020204" pitchFamily="34" charset="0"/>
              <a:buChar char="•"/>
            </a:pPr>
            <a:r>
              <a:rPr lang="en-GB" sz="1600" dirty="0" smtClean="0">
                <a:solidFill>
                  <a:prstClr val="black">
                    <a:lumMod val="65000"/>
                    <a:lumOff val="35000"/>
                  </a:prstClr>
                </a:solidFill>
                <a:latin typeface="Lato"/>
              </a:rPr>
              <a:t>Defining the value of self sufficiency in support of self sustenance and revenue generation</a:t>
            </a:r>
            <a:endParaRPr lang="en-GB" sz="1600" dirty="0">
              <a:solidFill>
                <a:prstClr val="black">
                  <a:lumMod val="65000"/>
                  <a:lumOff val="35000"/>
                </a:prstClr>
              </a:solidFill>
              <a:latin typeface="Lato"/>
            </a:endParaRPr>
          </a:p>
          <a:p>
            <a:pPr marL="171450" indent="-171450" defTabSz="457200">
              <a:spcAft>
                <a:spcPts val="1200"/>
              </a:spcAft>
              <a:buFont typeface="Arial" panose="020B0604020202020204" pitchFamily="34" charset="0"/>
              <a:buChar char="•"/>
            </a:pPr>
            <a:r>
              <a:rPr lang="en-GB" sz="1600" dirty="0" smtClean="0">
                <a:solidFill>
                  <a:prstClr val="black">
                    <a:lumMod val="65000"/>
                    <a:lumOff val="35000"/>
                  </a:prstClr>
                </a:solidFill>
                <a:latin typeface="Lato"/>
              </a:rPr>
              <a:t>Production workshops</a:t>
            </a:r>
            <a:endParaRPr lang="en-GB" sz="1600" dirty="0">
              <a:solidFill>
                <a:prstClr val="black">
                  <a:lumMod val="65000"/>
                  <a:lumOff val="35000"/>
                </a:prstClr>
              </a:solidFill>
              <a:latin typeface="Lato"/>
            </a:endParaRPr>
          </a:p>
          <a:p>
            <a:pPr marL="171450" indent="-171450" defTabSz="457200">
              <a:spcAft>
                <a:spcPts val="1200"/>
              </a:spcAft>
              <a:buFont typeface="Arial" panose="020B0604020202020204" pitchFamily="34" charset="0"/>
              <a:buChar char="•"/>
            </a:pPr>
            <a:r>
              <a:rPr lang="en-GB" sz="1600" dirty="0" smtClean="0">
                <a:solidFill>
                  <a:prstClr val="black">
                    <a:lumMod val="65000"/>
                    <a:lumOff val="35000"/>
                  </a:prstClr>
                </a:solidFill>
                <a:latin typeface="Lato"/>
              </a:rPr>
              <a:t>Financial sustainability</a:t>
            </a:r>
            <a:endParaRPr lang="en-GB" sz="1600" dirty="0">
              <a:solidFill>
                <a:prstClr val="black">
                  <a:lumMod val="65000"/>
                  <a:lumOff val="35000"/>
                </a:prstClr>
              </a:solidFill>
              <a:latin typeface="Lato"/>
            </a:endParaRPr>
          </a:p>
          <a:p>
            <a:pPr marL="171450" indent="-171450" defTabSz="457200">
              <a:spcAft>
                <a:spcPts val="1200"/>
              </a:spcAft>
              <a:buFont typeface="Arial" panose="020B0604020202020204" pitchFamily="34" charset="0"/>
              <a:buChar char="•"/>
            </a:pPr>
            <a:endParaRPr lang="en-ZA" sz="1600" dirty="0">
              <a:solidFill>
                <a:prstClr val="black"/>
              </a:solidFill>
              <a:latin typeface="Lato"/>
            </a:endParaRPr>
          </a:p>
        </p:txBody>
      </p:sp>
    </p:spTree>
    <p:extLst>
      <p:ext uri="{BB962C8B-B14F-4D97-AF65-F5344CB8AC3E}">
        <p14:creationId xmlns:p14="http://schemas.microsoft.com/office/powerpoint/2010/main" val="32516827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10" name="Rectangle 9">
            <a:extLst>
              <a:ext uri="{FF2B5EF4-FFF2-40B4-BE49-F238E27FC236}">
                <a16:creationId xmlns="" xmlns:a16="http://schemas.microsoft.com/office/drawing/2014/main" id="{F9EDA4DD-5668-4D40-9FD9-47B3AC01D45D}"/>
              </a:ext>
            </a:extLst>
          </p:cNvPr>
          <p:cNvSpPr/>
          <p:nvPr/>
        </p:nvSpPr>
        <p:spPr>
          <a:xfrm>
            <a:off x="0" y="0"/>
            <a:ext cx="12192000" cy="1080000"/>
          </a:xfrm>
          <a:prstGeom prst="rect">
            <a:avLst/>
          </a:prstGeom>
          <a:solidFill>
            <a:srgbClr val="548235">
              <a:alpha val="85000"/>
            </a:srgbClr>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1" name="Rounded Rectangle 10">
            <a:extLst>
              <a:ext uri="{FF2B5EF4-FFF2-40B4-BE49-F238E27FC236}">
                <a16:creationId xmlns="" xmlns:a16="http://schemas.microsoft.com/office/drawing/2014/main" id="{3FF68B7E-2A3C-7445-840D-E03AC743B2BC}"/>
              </a:ext>
            </a:extLst>
          </p:cNvPr>
          <p:cNvSpPr/>
          <p:nvPr/>
        </p:nvSpPr>
        <p:spPr>
          <a:xfrm>
            <a:off x="718226" y="748723"/>
            <a:ext cx="11125200" cy="324000"/>
          </a:xfrm>
          <a:prstGeom prst="roundRect">
            <a:avLst>
              <a:gd name="adj" fmla="val 0"/>
            </a:avLst>
          </a:prstGeom>
          <a:solidFill>
            <a:srgbClr val="C7A96E"/>
          </a:solidFill>
          <a:ln w="12700" cap="flat" cmpd="sng" algn="ctr">
            <a:noFill/>
            <a:prstDash val="solid"/>
            <a:miter lim="800000"/>
          </a:ln>
          <a:effectLst/>
        </p:spPr>
        <p:txBody>
          <a:bodyPr rtlCol="0" anchor="ctr"/>
          <a:lstStyle/>
          <a:p>
            <a:pPr algn="ctr">
              <a:defRPr/>
            </a:pPr>
            <a:endParaRPr lang="en-US" kern="0">
              <a:solidFill>
                <a:srgbClr val="FFFFFF"/>
              </a:solidFill>
              <a:latin typeface="Segoe UI Light"/>
            </a:endParaRPr>
          </a:p>
        </p:txBody>
      </p:sp>
      <p:sp>
        <p:nvSpPr>
          <p:cNvPr id="12" name="TextBox 11">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cxnSp>
        <p:nvCxnSpPr>
          <p:cNvPr id="13" name="Straight Connector 12">
            <a:extLst>
              <a:ext uri="{FF2B5EF4-FFF2-40B4-BE49-F238E27FC236}">
                <a16:creationId xmlns="" xmlns:a16="http://schemas.microsoft.com/office/drawing/2014/main" id="{D4D9F918-F730-4449-AB3E-2E8143B1A414}"/>
              </a:ext>
            </a:extLst>
          </p:cNvPr>
          <p:cNvCxnSpPr>
            <a:cxnSpLocks/>
          </p:cNvCxnSpPr>
          <p:nvPr/>
        </p:nvCxnSpPr>
        <p:spPr>
          <a:xfrm flipV="1">
            <a:off x="4173166" y="910723"/>
            <a:ext cx="7670260" cy="13405"/>
          </a:xfrm>
          <a:prstGeom prst="line">
            <a:avLst/>
          </a:prstGeom>
          <a:noFill/>
          <a:ln w="6350" cap="flat" cmpd="sng" algn="ctr">
            <a:solidFill>
              <a:srgbClr val="FFFFFF"/>
            </a:solidFill>
            <a:prstDash val="solid"/>
            <a:miter lim="800000"/>
          </a:ln>
          <a:effectLst/>
        </p:spPr>
      </p:cxnSp>
      <p:sp>
        <p:nvSpPr>
          <p:cNvPr id="16"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Sub work-streams of Work-stream 2</a:t>
            </a:r>
            <a:endParaRPr lang="en-US" sz="4000" dirty="0">
              <a:solidFill>
                <a:srgbClr val="000000"/>
              </a:solidFill>
              <a:latin typeface="Georgia"/>
            </a:endParaRPr>
          </a:p>
        </p:txBody>
      </p:sp>
      <p:grpSp>
        <p:nvGrpSpPr>
          <p:cNvPr id="2" name="Group 1"/>
          <p:cNvGrpSpPr/>
          <p:nvPr/>
        </p:nvGrpSpPr>
        <p:grpSpPr>
          <a:xfrm>
            <a:off x="2896120" y="924128"/>
            <a:ext cx="6531022" cy="5819603"/>
            <a:chOff x="2134079" y="963467"/>
            <a:chExt cx="6531022" cy="5819603"/>
          </a:xfrm>
        </p:grpSpPr>
        <p:sp>
          <p:nvSpPr>
            <p:cNvPr id="40" name="Freeform 7">
              <a:extLst>
                <a:ext uri="{FF2B5EF4-FFF2-40B4-BE49-F238E27FC236}">
                  <a16:creationId xmlns:a16="http://schemas.microsoft.com/office/drawing/2014/main" xmlns="" id="{C08AC2EE-E8FC-4522-BF9A-8FDCEA010739}"/>
                </a:ext>
              </a:extLst>
            </p:cNvPr>
            <p:cNvSpPr>
              <a:spLocks/>
            </p:cNvSpPr>
            <p:nvPr/>
          </p:nvSpPr>
          <p:spPr bwMode="auto">
            <a:xfrm rot="21259104">
              <a:off x="5375169" y="2469299"/>
              <a:ext cx="2827685" cy="2825783"/>
            </a:xfrm>
            <a:custGeom>
              <a:avLst/>
              <a:gdLst>
                <a:gd name="T0" fmla="*/ 395 w 791"/>
                <a:gd name="T1" fmla="*/ 0 h 791"/>
                <a:gd name="T2" fmla="*/ 393 w 791"/>
                <a:gd name="T3" fmla="*/ 0 h 791"/>
                <a:gd name="T4" fmla="*/ 0 w 791"/>
                <a:gd name="T5" fmla="*/ 395 h 791"/>
                <a:gd name="T6" fmla="*/ 0 w 791"/>
                <a:gd name="T7" fmla="*/ 398 h 791"/>
                <a:gd name="T8" fmla="*/ 3 w 791"/>
                <a:gd name="T9" fmla="*/ 444 h 791"/>
                <a:gd name="T10" fmla="*/ 347 w 791"/>
                <a:gd name="T11" fmla="*/ 788 h 791"/>
                <a:gd name="T12" fmla="*/ 393 w 791"/>
                <a:gd name="T13" fmla="*/ 791 h 791"/>
                <a:gd name="T14" fmla="*/ 395 w 791"/>
                <a:gd name="T15" fmla="*/ 791 h 791"/>
                <a:gd name="T16" fmla="*/ 791 w 791"/>
                <a:gd name="T17" fmla="*/ 395 h 791"/>
                <a:gd name="T18" fmla="*/ 395 w 791"/>
                <a:gd name="T19" fmla="*/ 0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1" h="791">
                  <a:moveTo>
                    <a:pt x="395" y="0"/>
                  </a:moveTo>
                  <a:cubicBezTo>
                    <a:pt x="395" y="0"/>
                    <a:pt x="394" y="0"/>
                    <a:pt x="393" y="0"/>
                  </a:cubicBezTo>
                  <a:cubicBezTo>
                    <a:pt x="373" y="208"/>
                    <a:pt x="208" y="374"/>
                    <a:pt x="0" y="395"/>
                  </a:cubicBezTo>
                  <a:cubicBezTo>
                    <a:pt x="0" y="396"/>
                    <a:pt x="0" y="397"/>
                    <a:pt x="0" y="398"/>
                  </a:cubicBezTo>
                  <a:cubicBezTo>
                    <a:pt x="0" y="413"/>
                    <a:pt x="1" y="428"/>
                    <a:pt x="3" y="444"/>
                  </a:cubicBezTo>
                  <a:cubicBezTo>
                    <a:pt x="25" y="623"/>
                    <a:pt x="168" y="766"/>
                    <a:pt x="347" y="788"/>
                  </a:cubicBezTo>
                  <a:cubicBezTo>
                    <a:pt x="362" y="790"/>
                    <a:pt x="378" y="791"/>
                    <a:pt x="393" y="791"/>
                  </a:cubicBezTo>
                  <a:cubicBezTo>
                    <a:pt x="394" y="791"/>
                    <a:pt x="395" y="791"/>
                    <a:pt x="395" y="791"/>
                  </a:cubicBezTo>
                  <a:cubicBezTo>
                    <a:pt x="614" y="791"/>
                    <a:pt x="791" y="613"/>
                    <a:pt x="791" y="395"/>
                  </a:cubicBezTo>
                  <a:cubicBezTo>
                    <a:pt x="791" y="177"/>
                    <a:pt x="614" y="0"/>
                    <a:pt x="395" y="0"/>
                  </a:cubicBezTo>
                  <a:close/>
                </a:path>
              </a:pathLst>
            </a:custGeom>
            <a:blipFill>
              <a:blip r:embed="rId3"/>
              <a:stretch>
                <a:fillRect/>
              </a:stretch>
            </a:blipFill>
            <a:ln w="127000">
              <a:solidFill>
                <a:srgbClr val="5CA683"/>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prstClr val="black"/>
                </a:solidFill>
                <a:effectLst/>
                <a:uLnTx/>
                <a:uFillTx/>
                <a:latin typeface="Calibri Light"/>
              </a:endParaRPr>
            </a:p>
          </p:txBody>
        </p:sp>
        <p:sp>
          <p:nvSpPr>
            <p:cNvPr id="38" name="Freeform 5">
              <a:extLst>
                <a:ext uri="{FF2B5EF4-FFF2-40B4-BE49-F238E27FC236}">
                  <a16:creationId xmlns:a16="http://schemas.microsoft.com/office/drawing/2014/main" xmlns="" id="{12A2A5DF-6218-45C1-8CB2-9182D87FCFCC}"/>
                </a:ext>
              </a:extLst>
            </p:cNvPr>
            <p:cNvSpPr>
              <a:spLocks/>
            </p:cNvSpPr>
            <p:nvPr/>
          </p:nvSpPr>
          <p:spPr bwMode="auto">
            <a:xfrm>
              <a:off x="3778550" y="1149452"/>
              <a:ext cx="2829586" cy="2827685"/>
            </a:xfrm>
            <a:custGeom>
              <a:avLst/>
              <a:gdLst>
                <a:gd name="T0" fmla="*/ 396 w 791"/>
                <a:gd name="T1" fmla="*/ 0 h 791"/>
                <a:gd name="T2" fmla="*/ 0 w 791"/>
                <a:gd name="T3" fmla="*/ 395 h 791"/>
                <a:gd name="T4" fmla="*/ 394 w 791"/>
                <a:gd name="T5" fmla="*/ 791 h 791"/>
                <a:gd name="T6" fmla="*/ 396 w 791"/>
                <a:gd name="T7" fmla="*/ 791 h 791"/>
                <a:gd name="T8" fmla="*/ 398 w 791"/>
                <a:gd name="T9" fmla="*/ 791 h 791"/>
                <a:gd name="T10" fmla="*/ 444 w 791"/>
                <a:gd name="T11" fmla="*/ 788 h 791"/>
                <a:gd name="T12" fmla="*/ 789 w 791"/>
                <a:gd name="T13" fmla="*/ 442 h 791"/>
                <a:gd name="T14" fmla="*/ 791 w 791"/>
                <a:gd name="T15" fmla="*/ 396 h 791"/>
                <a:gd name="T16" fmla="*/ 791 w 791"/>
                <a:gd name="T17" fmla="*/ 395 h 791"/>
                <a:gd name="T18" fmla="*/ 396 w 791"/>
                <a:gd name="T19" fmla="*/ 0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1" h="791">
                  <a:moveTo>
                    <a:pt x="396" y="0"/>
                  </a:moveTo>
                  <a:cubicBezTo>
                    <a:pt x="178" y="0"/>
                    <a:pt x="0" y="177"/>
                    <a:pt x="0" y="395"/>
                  </a:cubicBezTo>
                  <a:cubicBezTo>
                    <a:pt x="208" y="417"/>
                    <a:pt x="374" y="583"/>
                    <a:pt x="394" y="791"/>
                  </a:cubicBezTo>
                  <a:cubicBezTo>
                    <a:pt x="395" y="791"/>
                    <a:pt x="395" y="791"/>
                    <a:pt x="396" y="791"/>
                  </a:cubicBezTo>
                  <a:cubicBezTo>
                    <a:pt x="397" y="791"/>
                    <a:pt x="397" y="791"/>
                    <a:pt x="398" y="791"/>
                  </a:cubicBezTo>
                  <a:cubicBezTo>
                    <a:pt x="414" y="791"/>
                    <a:pt x="429" y="790"/>
                    <a:pt x="444" y="788"/>
                  </a:cubicBezTo>
                  <a:cubicBezTo>
                    <a:pt x="624" y="766"/>
                    <a:pt x="768" y="622"/>
                    <a:pt x="789" y="442"/>
                  </a:cubicBezTo>
                  <a:cubicBezTo>
                    <a:pt x="791" y="426"/>
                    <a:pt x="791" y="411"/>
                    <a:pt x="791" y="396"/>
                  </a:cubicBezTo>
                  <a:cubicBezTo>
                    <a:pt x="791" y="395"/>
                    <a:pt x="791" y="395"/>
                    <a:pt x="791" y="395"/>
                  </a:cubicBezTo>
                  <a:cubicBezTo>
                    <a:pt x="791" y="177"/>
                    <a:pt x="614" y="0"/>
                    <a:pt x="396" y="0"/>
                  </a:cubicBezTo>
                  <a:close/>
                </a:path>
              </a:pathLst>
            </a:custGeom>
            <a:blipFill>
              <a:blip r:embed="rId4"/>
              <a:stretch>
                <a:fillRect/>
              </a:stretch>
            </a:blipFill>
            <a:ln w="127000">
              <a:solidFill>
                <a:srgbClr val="DB615C"/>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Light"/>
              </a:endParaRPr>
            </a:p>
          </p:txBody>
        </p:sp>
        <p:sp>
          <p:nvSpPr>
            <p:cNvPr id="39" name="Freeform 6">
              <a:extLst>
                <a:ext uri="{FF2B5EF4-FFF2-40B4-BE49-F238E27FC236}">
                  <a16:creationId xmlns:a16="http://schemas.microsoft.com/office/drawing/2014/main" xmlns="" id="{23FC47D6-11B2-416D-B91A-6981CD32157D}"/>
                </a:ext>
              </a:extLst>
            </p:cNvPr>
            <p:cNvSpPr>
              <a:spLocks/>
            </p:cNvSpPr>
            <p:nvPr/>
          </p:nvSpPr>
          <p:spPr bwMode="auto">
            <a:xfrm>
              <a:off x="2348283" y="2544521"/>
              <a:ext cx="2829586" cy="2827685"/>
            </a:xfrm>
            <a:custGeom>
              <a:avLst/>
              <a:gdLst>
                <a:gd name="T0" fmla="*/ 788 w 791"/>
                <a:gd name="T1" fmla="*/ 350 h 791"/>
                <a:gd name="T2" fmla="*/ 444 w 791"/>
                <a:gd name="T3" fmla="*/ 3 h 791"/>
                <a:gd name="T4" fmla="*/ 398 w 791"/>
                <a:gd name="T5" fmla="*/ 0 h 791"/>
                <a:gd name="T6" fmla="*/ 395 w 791"/>
                <a:gd name="T7" fmla="*/ 0 h 791"/>
                <a:gd name="T8" fmla="*/ 0 w 791"/>
                <a:gd name="T9" fmla="*/ 396 h 791"/>
                <a:gd name="T10" fmla="*/ 395 w 791"/>
                <a:gd name="T11" fmla="*/ 791 h 791"/>
                <a:gd name="T12" fmla="*/ 398 w 791"/>
                <a:gd name="T13" fmla="*/ 791 h 791"/>
                <a:gd name="T14" fmla="*/ 791 w 791"/>
                <a:gd name="T15" fmla="*/ 398 h 791"/>
                <a:gd name="T16" fmla="*/ 791 w 791"/>
                <a:gd name="T17" fmla="*/ 396 h 791"/>
                <a:gd name="T18" fmla="*/ 791 w 791"/>
                <a:gd name="T19" fmla="*/ 396 h 791"/>
                <a:gd name="T20" fmla="*/ 788 w 791"/>
                <a:gd name="T21" fmla="*/ 350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1" h="791">
                  <a:moveTo>
                    <a:pt x="788" y="350"/>
                  </a:moveTo>
                  <a:cubicBezTo>
                    <a:pt x="767" y="169"/>
                    <a:pt x="624" y="25"/>
                    <a:pt x="444" y="3"/>
                  </a:cubicBezTo>
                  <a:cubicBezTo>
                    <a:pt x="428" y="1"/>
                    <a:pt x="413" y="0"/>
                    <a:pt x="398" y="0"/>
                  </a:cubicBezTo>
                  <a:cubicBezTo>
                    <a:pt x="397" y="0"/>
                    <a:pt x="396" y="0"/>
                    <a:pt x="395" y="0"/>
                  </a:cubicBezTo>
                  <a:cubicBezTo>
                    <a:pt x="177" y="0"/>
                    <a:pt x="0" y="178"/>
                    <a:pt x="0" y="396"/>
                  </a:cubicBezTo>
                  <a:cubicBezTo>
                    <a:pt x="0" y="614"/>
                    <a:pt x="177" y="791"/>
                    <a:pt x="395" y="791"/>
                  </a:cubicBezTo>
                  <a:cubicBezTo>
                    <a:pt x="396" y="791"/>
                    <a:pt x="397" y="791"/>
                    <a:pt x="398" y="791"/>
                  </a:cubicBezTo>
                  <a:cubicBezTo>
                    <a:pt x="419" y="584"/>
                    <a:pt x="584" y="419"/>
                    <a:pt x="791" y="398"/>
                  </a:cubicBezTo>
                  <a:cubicBezTo>
                    <a:pt x="791" y="397"/>
                    <a:pt x="791" y="397"/>
                    <a:pt x="791" y="396"/>
                  </a:cubicBezTo>
                  <a:cubicBezTo>
                    <a:pt x="791" y="396"/>
                    <a:pt x="791" y="396"/>
                    <a:pt x="791" y="396"/>
                  </a:cubicBezTo>
                  <a:cubicBezTo>
                    <a:pt x="791" y="380"/>
                    <a:pt x="790" y="365"/>
                    <a:pt x="788" y="350"/>
                  </a:cubicBezTo>
                  <a:close/>
                </a:path>
              </a:pathLst>
            </a:custGeom>
            <a:blipFill>
              <a:blip r:embed="rId5"/>
              <a:stretch>
                <a:fillRect/>
              </a:stretch>
            </a:blipFill>
            <a:ln w="127000">
              <a:solidFill>
                <a:srgbClr val="757070"/>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Light"/>
              </a:endParaRPr>
            </a:p>
          </p:txBody>
        </p:sp>
        <p:sp>
          <p:nvSpPr>
            <p:cNvPr id="41" name="Freeform 8">
              <a:extLst>
                <a:ext uri="{FF2B5EF4-FFF2-40B4-BE49-F238E27FC236}">
                  <a16:creationId xmlns:a16="http://schemas.microsoft.com/office/drawing/2014/main" xmlns="" id="{A3AA1A5C-8D61-40D5-BEBC-41966D5B3986}"/>
                </a:ext>
              </a:extLst>
            </p:cNvPr>
            <p:cNvSpPr>
              <a:spLocks/>
            </p:cNvSpPr>
            <p:nvPr/>
          </p:nvSpPr>
          <p:spPr bwMode="auto">
            <a:xfrm>
              <a:off x="3790456" y="3955385"/>
              <a:ext cx="2829586" cy="2827685"/>
            </a:xfrm>
            <a:custGeom>
              <a:avLst/>
              <a:gdLst>
                <a:gd name="T0" fmla="*/ 791 w 791"/>
                <a:gd name="T1" fmla="*/ 393 h 791"/>
                <a:gd name="T2" fmla="*/ 398 w 791"/>
                <a:gd name="T3" fmla="*/ 0 h 791"/>
                <a:gd name="T4" fmla="*/ 396 w 791"/>
                <a:gd name="T5" fmla="*/ 0 h 791"/>
                <a:gd name="T6" fmla="*/ 393 w 791"/>
                <a:gd name="T7" fmla="*/ 0 h 791"/>
                <a:gd name="T8" fmla="*/ 347 w 791"/>
                <a:gd name="T9" fmla="*/ 3 h 791"/>
                <a:gd name="T10" fmla="*/ 3 w 791"/>
                <a:gd name="T11" fmla="*/ 347 h 791"/>
                <a:gd name="T12" fmla="*/ 0 w 791"/>
                <a:gd name="T13" fmla="*/ 393 h 791"/>
                <a:gd name="T14" fmla="*/ 0 w 791"/>
                <a:gd name="T15" fmla="*/ 396 h 791"/>
                <a:gd name="T16" fmla="*/ 396 w 791"/>
                <a:gd name="T17" fmla="*/ 791 h 791"/>
                <a:gd name="T18" fmla="*/ 791 w 791"/>
                <a:gd name="T19" fmla="*/ 396 h 791"/>
                <a:gd name="T20" fmla="*/ 791 w 791"/>
                <a:gd name="T21" fmla="*/ 393 h 7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91" h="791">
                  <a:moveTo>
                    <a:pt x="791" y="393"/>
                  </a:moveTo>
                  <a:cubicBezTo>
                    <a:pt x="584" y="372"/>
                    <a:pt x="419" y="207"/>
                    <a:pt x="398" y="0"/>
                  </a:cubicBezTo>
                  <a:cubicBezTo>
                    <a:pt x="397" y="0"/>
                    <a:pt x="396" y="0"/>
                    <a:pt x="396" y="0"/>
                  </a:cubicBezTo>
                  <a:cubicBezTo>
                    <a:pt x="395" y="0"/>
                    <a:pt x="394" y="0"/>
                    <a:pt x="393" y="0"/>
                  </a:cubicBezTo>
                  <a:cubicBezTo>
                    <a:pt x="378" y="0"/>
                    <a:pt x="362" y="1"/>
                    <a:pt x="347" y="3"/>
                  </a:cubicBezTo>
                  <a:cubicBezTo>
                    <a:pt x="168" y="25"/>
                    <a:pt x="25" y="168"/>
                    <a:pt x="3" y="347"/>
                  </a:cubicBezTo>
                  <a:cubicBezTo>
                    <a:pt x="1" y="362"/>
                    <a:pt x="0" y="378"/>
                    <a:pt x="0" y="393"/>
                  </a:cubicBezTo>
                  <a:cubicBezTo>
                    <a:pt x="0" y="394"/>
                    <a:pt x="0" y="395"/>
                    <a:pt x="0" y="396"/>
                  </a:cubicBezTo>
                  <a:cubicBezTo>
                    <a:pt x="0" y="614"/>
                    <a:pt x="177" y="791"/>
                    <a:pt x="396" y="791"/>
                  </a:cubicBezTo>
                  <a:cubicBezTo>
                    <a:pt x="614" y="791"/>
                    <a:pt x="791" y="614"/>
                    <a:pt x="791" y="396"/>
                  </a:cubicBezTo>
                  <a:cubicBezTo>
                    <a:pt x="791" y="395"/>
                    <a:pt x="791" y="394"/>
                    <a:pt x="791" y="393"/>
                  </a:cubicBezTo>
                  <a:close/>
                </a:path>
              </a:pathLst>
            </a:custGeom>
            <a:blipFill>
              <a:blip r:embed="rId6"/>
              <a:stretch>
                <a:fillRect/>
              </a:stretch>
            </a:blipFill>
            <a:ln w="127000">
              <a:solidFill>
                <a:srgbClr val="F1B72D"/>
              </a:solid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Light"/>
              </a:endParaRPr>
            </a:p>
          </p:txBody>
        </p:sp>
        <p:sp>
          <p:nvSpPr>
            <p:cNvPr id="46" name="Oval 9">
              <a:extLst>
                <a:ext uri="{FF2B5EF4-FFF2-40B4-BE49-F238E27FC236}">
                  <a16:creationId xmlns:a16="http://schemas.microsoft.com/office/drawing/2014/main" xmlns="" id="{45006C8C-461D-4178-9C69-896EFF280BA1}"/>
                </a:ext>
              </a:extLst>
            </p:cNvPr>
            <p:cNvSpPr>
              <a:spLocks noChangeArrowheads="1"/>
            </p:cNvSpPr>
            <p:nvPr/>
          </p:nvSpPr>
          <p:spPr bwMode="auto">
            <a:xfrm>
              <a:off x="5988748" y="963467"/>
              <a:ext cx="1509873" cy="1504169"/>
            </a:xfrm>
            <a:prstGeom prst="ellipse">
              <a:avLst/>
            </a:prstGeom>
            <a:solidFill>
              <a:srgbClr val="DB615C"/>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Light"/>
              </a:endParaRPr>
            </a:p>
          </p:txBody>
        </p:sp>
        <p:sp>
          <p:nvSpPr>
            <p:cNvPr id="47" name="Oval 10">
              <a:extLst>
                <a:ext uri="{FF2B5EF4-FFF2-40B4-BE49-F238E27FC236}">
                  <a16:creationId xmlns:a16="http://schemas.microsoft.com/office/drawing/2014/main" xmlns="" id="{2F8A56C2-DD1E-4016-8060-A5A06662E548}"/>
                </a:ext>
              </a:extLst>
            </p:cNvPr>
            <p:cNvSpPr>
              <a:spLocks noChangeArrowheads="1"/>
            </p:cNvSpPr>
            <p:nvPr/>
          </p:nvSpPr>
          <p:spPr bwMode="auto">
            <a:xfrm>
              <a:off x="7159031" y="2929258"/>
              <a:ext cx="1506070" cy="1504169"/>
            </a:xfrm>
            <a:prstGeom prst="ellipse">
              <a:avLst/>
            </a:prstGeom>
            <a:solidFill>
              <a:srgbClr val="5CA683"/>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Light"/>
              </a:endParaRPr>
            </a:p>
          </p:txBody>
        </p:sp>
        <p:sp>
          <p:nvSpPr>
            <p:cNvPr id="48" name="Oval 11">
              <a:extLst>
                <a:ext uri="{FF2B5EF4-FFF2-40B4-BE49-F238E27FC236}">
                  <a16:creationId xmlns:a16="http://schemas.microsoft.com/office/drawing/2014/main" xmlns="" id="{94646969-E651-44A9-AF85-5408F158BC6E}"/>
                </a:ext>
              </a:extLst>
            </p:cNvPr>
            <p:cNvSpPr>
              <a:spLocks noChangeArrowheads="1"/>
            </p:cNvSpPr>
            <p:nvPr/>
          </p:nvSpPr>
          <p:spPr bwMode="auto">
            <a:xfrm>
              <a:off x="5649158" y="5264192"/>
              <a:ext cx="1509873" cy="1504169"/>
            </a:xfrm>
            <a:prstGeom prst="ellipse">
              <a:avLst/>
            </a:prstGeom>
            <a:solidFill>
              <a:srgbClr val="F1B72D"/>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Light"/>
              </a:endParaRPr>
            </a:p>
          </p:txBody>
        </p:sp>
        <p:sp>
          <p:nvSpPr>
            <p:cNvPr id="49" name="Oval 12">
              <a:extLst>
                <a:ext uri="{FF2B5EF4-FFF2-40B4-BE49-F238E27FC236}">
                  <a16:creationId xmlns:a16="http://schemas.microsoft.com/office/drawing/2014/main" xmlns="" id="{E71114DC-BB82-4080-9041-ECD0B1350CAA}"/>
                </a:ext>
              </a:extLst>
            </p:cNvPr>
            <p:cNvSpPr>
              <a:spLocks noChangeArrowheads="1"/>
            </p:cNvSpPr>
            <p:nvPr/>
          </p:nvSpPr>
          <p:spPr bwMode="auto">
            <a:xfrm>
              <a:off x="2134079" y="2333116"/>
              <a:ext cx="1507972" cy="1504169"/>
            </a:xfrm>
            <a:prstGeom prst="ellipse">
              <a:avLst/>
            </a:prstGeom>
            <a:solidFill>
              <a:srgbClr val="75707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black"/>
                </a:solidFill>
                <a:effectLst/>
                <a:uLnTx/>
                <a:uFillTx/>
                <a:latin typeface="Calibri Light"/>
              </a:endParaRPr>
            </a:p>
          </p:txBody>
        </p:sp>
        <p:sp>
          <p:nvSpPr>
            <p:cNvPr id="50" name="Oval 49">
              <a:extLst>
                <a:ext uri="{FF2B5EF4-FFF2-40B4-BE49-F238E27FC236}">
                  <a16:creationId xmlns:a16="http://schemas.microsoft.com/office/drawing/2014/main" xmlns="" id="{05A9CA1F-54C9-4C3F-9D58-211A338114AC}"/>
                </a:ext>
              </a:extLst>
            </p:cNvPr>
            <p:cNvSpPr/>
            <p:nvPr/>
          </p:nvSpPr>
          <p:spPr>
            <a:xfrm>
              <a:off x="6097955" y="1069821"/>
              <a:ext cx="1291459" cy="1291459"/>
            </a:xfrm>
            <a:prstGeom prst="ellipse">
              <a:avLst/>
            </a:prstGeom>
            <a:solidFill>
              <a:sysClr val="window" lastClr="FFFFFF"/>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srgbClr val="DB615C"/>
                  </a:solidFill>
                  <a:effectLst/>
                  <a:uLnTx/>
                  <a:uFillTx/>
                  <a:latin typeface="Segoe UI"/>
                </a:rPr>
                <a:t>2.0</a:t>
              </a:r>
            </a:p>
          </p:txBody>
        </p:sp>
        <p:sp>
          <p:nvSpPr>
            <p:cNvPr id="51" name="Oval 50">
              <a:extLst>
                <a:ext uri="{FF2B5EF4-FFF2-40B4-BE49-F238E27FC236}">
                  <a16:creationId xmlns:a16="http://schemas.microsoft.com/office/drawing/2014/main" xmlns="" id="{79682713-F4F7-4531-83C7-7C16ACEF6AD9}"/>
                </a:ext>
              </a:extLst>
            </p:cNvPr>
            <p:cNvSpPr/>
            <p:nvPr/>
          </p:nvSpPr>
          <p:spPr>
            <a:xfrm>
              <a:off x="7266337" y="3035612"/>
              <a:ext cx="1291459" cy="1291459"/>
            </a:xfrm>
            <a:prstGeom prst="ellipse">
              <a:avLst/>
            </a:prstGeom>
            <a:solidFill>
              <a:sysClr val="window" lastClr="FFFFFF"/>
            </a:solidFill>
            <a:ln w="12700" cap="flat" cmpd="sng" algn="ctr">
              <a:noFill/>
              <a:prstDash val="solid"/>
              <a:miter lim="800000"/>
            </a:ln>
            <a:effectLst>
              <a:outerShdw blurRad="50800" dist="38100" dir="5400000" algn="t" rotWithShape="0">
                <a:prstClr val="black">
                  <a:alpha val="2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srgbClr val="5CA683"/>
                  </a:solidFill>
                  <a:effectLst/>
                  <a:uLnTx/>
                  <a:uFillTx/>
                  <a:latin typeface="Segoe UI"/>
                </a:rPr>
                <a:t>2.1</a:t>
              </a:r>
            </a:p>
          </p:txBody>
        </p:sp>
        <p:sp>
          <p:nvSpPr>
            <p:cNvPr id="52" name="Oval 51">
              <a:extLst>
                <a:ext uri="{FF2B5EF4-FFF2-40B4-BE49-F238E27FC236}">
                  <a16:creationId xmlns:a16="http://schemas.microsoft.com/office/drawing/2014/main" xmlns="" id="{2824428C-85CA-4686-83F8-0126D13705B8}"/>
                </a:ext>
              </a:extLst>
            </p:cNvPr>
            <p:cNvSpPr/>
            <p:nvPr/>
          </p:nvSpPr>
          <p:spPr>
            <a:xfrm>
              <a:off x="2225030" y="2425931"/>
              <a:ext cx="1291459" cy="1291459"/>
            </a:xfrm>
            <a:prstGeom prst="ellipse">
              <a:avLst/>
            </a:prstGeom>
            <a:solidFill>
              <a:sysClr val="window" lastClr="FFFFFF"/>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srgbClr val="757070"/>
                  </a:solidFill>
                  <a:effectLst/>
                  <a:uLnTx/>
                  <a:uFillTx/>
                  <a:latin typeface="Segoe UI"/>
                </a:rPr>
                <a:t>2.3</a:t>
              </a:r>
            </a:p>
          </p:txBody>
        </p:sp>
        <p:sp>
          <p:nvSpPr>
            <p:cNvPr id="53" name="Oval 52">
              <a:extLst>
                <a:ext uri="{FF2B5EF4-FFF2-40B4-BE49-F238E27FC236}">
                  <a16:creationId xmlns:a16="http://schemas.microsoft.com/office/drawing/2014/main" xmlns="" id="{31E7058D-D10A-47DD-A264-4F0B4D2441A4}"/>
                </a:ext>
              </a:extLst>
            </p:cNvPr>
            <p:cNvSpPr/>
            <p:nvPr/>
          </p:nvSpPr>
          <p:spPr>
            <a:xfrm>
              <a:off x="5758364" y="5379987"/>
              <a:ext cx="1291459" cy="1291459"/>
            </a:xfrm>
            <a:prstGeom prst="ellipse">
              <a:avLst/>
            </a:prstGeom>
            <a:solidFill>
              <a:sysClr val="window" lastClr="FFFFFF"/>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600" b="1" i="0" u="none" strike="noStrike" kern="0" cap="none" spc="0" normalizeH="0" baseline="0" noProof="0" dirty="0" smtClean="0">
                  <a:ln>
                    <a:noFill/>
                  </a:ln>
                  <a:solidFill>
                    <a:srgbClr val="F1B72D"/>
                  </a:solidFill>
                  <a:effectLst/>
                  <a:uLnTx/>
                  <a:uFillTx/>
                  <a:latin typeface="Segoe UI"/>
                </a:rPr>
                <a:t>2.2</a:t>
              </a:r>
            </a:p>
          </p:txBody>
        </p:sp>
        <p:sp>
          <p:nvSpPr>
            <p:cNvPr id="55" name="Oval 54">
              <a:extLst>
                <a:ext uri="{FF2B5EF4-FFF2-40B4-BE49-F238E27FC236}">
                  <a16:creationId xmlns:a16="http://schemas.microsoft.com/office/drawing/2014/main" xmlns="" id="{08489AF9-3EB0-4659-9156-DF01B483C76C}"/>
                </a:ext>
              </a:extLst>
            </p:cNvPr>
            <p:cNvSpPr/>
            <p:nvPr/>
          </p:nvSpPr>
          <p:spPr>
            <a:xfrm>
              <a:off x="4086227" y="3194550"/>
              <a:ext cx="2171698" cy="2171698"/>
            </a:xfrm>
            <a:prstGeom prst="ellipse">
              <a:avLst/>
            </a:prstGeom>
            <a:solidFill>
              <a:schemeClr val="bg1"/>
            </a:solidFill>
            <a:ln>
              <a:noFill/>
            </a:ln>
            <a:effectLst>
              <a:outerShdw blurRad="50800" dist="381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59" name="TextBox 58">
            <a:extLst>
              <a:ext uri="{FF2B5EF4-FFF2-40B4-BE49-F238E27FC236}">
                <a16:creationId xmlns:a16="http://schemas.microsoft.com/office/drawing/2014/main" xmlns="" id="{98D395EF-60CA-4F17-9914-F8CD83AC3951}"/>
              </a:ext>
            </a:extLst>
          </p:cNvPr>
          <p:cNvSpPr txBox="1"/>
          <p:nvPr/>
        </p:nvSpPr>
        <p:spPr>
          <a:xfrm>
            <a:off x="5128176" y="3575274"/>
            <a:ext cx="1603198" cy="1538883"/>
          </a:xfrm>
          <a:prstGeom prst="rect">
            <a:avLst/>
          </a:prstGeom>
          <a:noFill/>
          <a:ln w="6350">
            <a:noFill/>
            <a:prstDash val="dash"/>
          </a:ln>
        </p:spPr>
        <p:txBody>
          <a:bodyPr wrap="square" lIns="0" tIns="0" rIns="0" bIns="0" rtlCol="0">
            <a:spAutoFit/>
          </a:bodyPr>
          <a:lstStyle/>
          <a:p>
            <a:pPr algn="ctr"/>
            <a:r>
              <a:rPr lang="en-US" sz="2000" b="1" dirty="0" smtClean="0">
                <a:solidFill>
                  <a:schemeClr val="tx1">
                    <a:lumMod val="75000"/>
                    <a:lumOff val="25000"/>
                  </a:schemeClr>
                </a:solidFill>
              </a:rPr>
              <a:t>WORKSTREAM 2</a:t>
            </a:r>
          </a:p>
          <a:p>
            <a:pPr algn="ctr"/>
            <a:r>
              <a:rPr lang="en-US" sz="2000" b="1" dirty="0" smtClean="0">
                <a:solidFill>
                  <a:schemeClr val="tx1">
                    <a:lumMod val="75000"/>
                    <a:lumOff val="25000"/>
                  </a:schemeClr>
                </a:solidFill>
              </a:rPr>
              <a:t>People and Technology</a:t>
            </a:r>
          </a:p>
          <a:p>
            <a:pPr algn="ctr"/>
            <a:endParaRPr lang="en-US" sz="2000" b="1" dirty="0">
              <a:solidFill>
                <a:schemeClr val="tx1">
                  <a:lumMod val="75000"/>
                  <a:lumOff val="25000"/>
                </a:schemeClr>
              </a:solidFill>
            </a:endParaRPr>
          </a:p>
        </p:txBody>
      </p:sp>
      <p:sp>
        <p:nvSpPr>
          <p:cNvPr id="60" name="TextBox 59">
            <a:extLst>
              <a:ext uri="{FF2B5EF4-FFF2-40B4-BE49-F238E27FC236}">
                <a16:creationId xmlns="" xmlns:a16="http://schemas.microsoft.com/office/drawing/2014/main" id="{367BFCE3-67D4-48BF-B140-3E65D689417D}"/>
              </a:ext>
            </a:extLst>
          </p:cNvPr>
          <p:cNvSpPr txBox="1"/>
          <p:nvPr/>
        </p:nvSpPr>
        <p:spPr>
          <a:xfrm>
            <a:off x="9319837" y="1761190"/>
            <a:ext cx="2637493" cy="590931"/>
          </a:xfrm>
          <a:prstGeom prst="rect">
            <a:avLst/>
          </a:prstGeom>
          <a:noFill/>
        </p:spPr>
        <p:txBody>
          <a:bodyPr wrap="square" lIns="0" tIns="0" rIns="0" bIns="0" rtlCol="0">
            <a:spAutoFit/>
          </a:bodyPr>
          <a:lstStyle/>
          <a:p>
            <a:pPr>
              <a:lnSpc>
                <a:spcPct val="120000"/>
              </a:lnSpc>
            </a:pPr>
            <a:r>
              <a:rPr lang="en-US" sz="1600" dirty="0">
                <a:solidFill>
                  <a:srgbClr val="262626"/>
                </a:solidFill>
                <a:latin typeface="Segoe UI Light"/>
              </a:rPr>
              <a:t>System and mapping </a:t>
            </a:r>
            <a:r>
              <a:rPr lang="en-US" sz="1600" dirty="0" smtClean="0">
                <a:solidFill>
                  <a:srgbClr val="262626"/>
                </a:solidFill>
                <a:latin typeface="Segoe UI Light"/>
              </a:rPr>
              <a:t>support</a:t>
            </a:r>
          </a:p>
          <a:p>
            <a:pPr>
              <a:lnSpc>
                <a:spcPct val="120000"/>
              </a:lnSpc>
            </a:pPr>
            <a:r>
              <a:rPr lang="en-US" sz="1600" dirty="0" smtClean="0">
                <a:solidFill>
                  <a:srgbClr val="262626"/>
                </a:solidFill>
                <a:latin typeface="Segoe UI Light"/>
              </a:rPr>
              <a:t>(See </a:t>
            </a:r>
            <a:r>
              <a:rPr lang="en-US" sz="1600" dirty="0" err="1" smtClean="0">
                <a:solidFill>
                  <a:srgbClr val="262626"/>
                </a:solidFill>
                <a:latin typeface="Segoe UI Light"/>
              </a:rPr>
              <a:t>MISSTP</a:t>
            </a:r>
            <a:r>
              <a:rPr lang="en-US" sz="1600" dirty="0" smtClean="0">
                <a:solidFill>
                  <a:srgbClr val="262626"/>
                </a:solidFill>
                <a:latin typeface="Segoe UI Light"/>
              </a:rPr>
              <a:t> Presentation)</a:t>
            </a:r>
            <a:endParaRPr lang="en-US" sz="1600" dirty="0">
              <a:solidFill>
                <a:srgbClr val="262626"/>
              </a:solidFill>
              <a:latin typeface="Segoe UI Light"/>
            </a:endParaRPr>
          </a:p>
        </p:txBody>
      </p:sp>
      <p:sp>
        <p:nvSpPr>
          <p:cNvPr id="61" name="TextBox 60">
            <a:extLst>
              <a:ext uri="{FF2B5EF4-FFF2-40B4-BE49-F238E27FC236}">
                <a16:creationId xmlns="" xmlns:a16="http://schemas.microsoft.com/office/drawing/2014/main" id="{73011303-EF30-40BA-B977-753D0E869615}"/>
              </a:ext>
            </a:extLst>
          </p:cNvPr>
          <p:cNvSpPr txBox="1"/>
          <p:nvPr/>
        </p:nvSpPr>
        <p:spPr>
          <a:xfrm>
            <a:off x="9319837" y="1344742"/>
            <a:ext cx="2832507" cy="307777"/>
          </a:xfrm>
          <a:prstGeom prst="rect">
            <a:avLst/>
          </a:prstGeom>
          <a:noFill/>
        </p:spPr>
        <p:txBody>
          <a:bodyPr wrap="none" lIns="0" tIns="0" rIns="0" bIns="0" rtlCol="0">
            <a:spAutoFit/>
          </a:bodyPr>
          <a:lstStyle/>
          <a:p>
            <a:r>
              <a:rPr lang="en-US" sz="2000" b="1" dirty="0" smtClean="0">
                <a:solidFill>
                  <a:srgbClr val="DB615C"/>
                </a:solidFill>
                <a:latin typeface="Georgia"/>
              </a:rPr>
              <a:t>Sub Work-stream 2.0</a:t>
            </a:r>
            <a:endParaRPr lang="en-US" sz="2000" b="1" dirty="0">
              <a:solidFill>
                <a:srgbClr val="DB615C"/>
              </a:solidFill>
              <a:latin typeface="Georgia"/>
            </a:endParaRPr>
          </a:p>
        </p:txBody>
      </p:sp>
      <p:sp>
        <p:nvSpPr>
          <p:cNvPr id="62" name="TextBox 61">
            <a:extLst>
              <a:ext uri="{FF2B5EF4-FFF2-40B4-BE49-F238E27FC236}">
                <a16:creationId xmlns="" xmlns:a16="http://schemas.microsoft.com/office/drawing/2014/main" id="{49072DB3-2D32-48D5-910F-2B0FB096D40F}"/>
              </a:ext>
            </a:extLst>
          </p:cNvPr>
          <p:cNvSpPr txBox="1"/>
          <p:nvPr/>
        </p:nvSpPr>
        <p:spPr>
          <a:xfrm>
            <a:off x="9400888" y="5421933"/>
            <a:ext cx="2637493" cy="859018"/>
          </a:xfrm>
          <a:prstGeom prst="rect">
            <a:avLst/>
          </a:prstGeom>
          <a:noFill/>
        </p:spPr>
        <p:txBody>
          <a:bodyPr wrap="square" lIns="0" tIns="0" rIns="0" bIns="0" rtlCol="0">
            <a:spAutoFit/>
          </a:bodyPr>
          <a:lstStyle/>
          <a:p>
            <a:pPr>
              <a:lnSpc>
                <a:spcPct val="120000"/>
              </a:lnSpc>
            </a:pPr>
            <a:r>
              <a:rPr lang="en-US" sz="1600" dirty="0">
                <a:solidFill>
                  <a:srgbClr val="262626"/>
                </a:solidFill>
                <a:latin typeface="Segoe UI Light"/>
              </a:rPr>
              <a:t>Capturing of business processes for Incarceration, Care and Rehabilitation</a:t>
            </a:r>
          </a:p>
        </p:txBody>
      </p:sp>
      <p:sp>
        <p:nvSpPr>
          <p:cNvPr id="63" name="TextBox 62">
            <a:extLst>
              <a:ext uri="{FF2B5EF4-FFF2-40B4-BE49-F238E27FC236}">
                <a16:creationId xmlns="" xmlns:a16="http://schemas.microsoft.com/office/drawing/2014/main" id="{9C3CFEFA-A8E7-4DA9-AF40-6714D50455A7}"/>
              </a:ext>
            </a:extLst>
          </p:cNvPr>
          <p:cNvSpPr txBox="1"/>
          <p:nvPr/>
        </p:nvSpPr>
        <p:spPr>
          <a:xfrm>
            <a:off x="9400888" y="5005485"/>
            <a:ext cx="2778005" cy="307777"/>
          </a:xfrm>
          <a:prstGeom prst="rect">
            <a:avLst/>
          </a:prstGeom>
          <a:noFill/>
        </p:spPr>
        <p:txBody>
          <a:bodyPr wrap="none" lIns="0" tIns="0" rIns="0" bIns="0" rtlCol="0">
            <a:spAutoFit/>
          </a:bodyPr>
          <a:lstStyle/>
          <a:p>
            <a:r>
              <a:rPr lang="en-US" sz="2000" b="1" dirty="0" smtClean="0">
                <a:solidFill>
                  <a:srgbClr val="5CA683"/>
                </a:solidFill>
                <a:latin typeface="Georgia"/>
              </a:rPr>
              <a:t>Sub Work-stream 2.1</a:t>
            </a:r>
            <a:endParaRPr lang="en-US" sz="2000" b="1" dirty="0">
              <a:solidFill>
                <a:srgbClr val="5CA683"/>
              </a:solidFill>
              <a:latin typeface="Georgia"/>
            </a:endParaRPr>
          </a:p>
        </p:txBody>
      </p:sp>
      <p:sp>
        <p:nvSpPr>
          <p:cNvPr id="64" name="TextBox 63">
            <a:extLst>
              <a:ext uri="{FF2B5EF4-FFF2-40B4-BE49-F238E27FC236}">
                <a16:creationId xmlns="" xmlns:a16="http://schemas.microsoft.com/office/drawing/2014/main" id="{49072DB3-2D32-48D5-910F-2B0FB096D40F}"/>
              </a:ext>
            </a:extLst>
          </p:cNvPr>
          <p:cNvSpPr txBox="1"/>
          <p:nvPr/>
        </p:nvSpPr>
        <p:spPr>
          <a:xfrm>
            <a:off x="276981" y="5609583"/>
            <a:ext cx="2637493" cy="859018"/>
          </a:xfrm>
          <a:prstGeom prst="rect">
            <a:avLst/>
          </a:prstGeom>
          <a:noFill/>
        </p:spPr>
        <p:txBody>
          <a:bodyPr wrap="square" lIns="0" tIns="0" rIns="0" bIns="0" rtlCol="0">
            <a:spAutoFit/>
          </a:bodyPr>
          <a:lstStyle/>
          <a:p>
            <a:pPr>
              <a:lnSpc>
                <a:spcPct val="120000"/>
              </a:lnSpc>
            </a:pPr>
            <a:r>
              <a:rPr lang="en-US" sz="1600" dirty="0">
                <a:solidFill>
                  <a:srgbClr val="262626"/>
                </a:solidFill>
                <a:latin typeface="Segoe UI Light"/>
              </a:rPr>
              <a:t>Capturing of business processes for support functions</a:t>
            </a:r>
          </a:p>
        </p:txBody>
      </p:sp>
      <p:sp>
        <p:nvSpPr>
          <p:cNvPr id="65" name="TextBox 64">
            <a:extLst>
              <a:ext uri="{FF2B5EF4-FFF2-40B4-BE49-F238E27FC236}">
                <a16:creationId xmlns="" xmlns:a16="http://schemas.microsoft.com/office/drawing/2014/main" id="{9C3CFEFA-A8E7-4DA9-AF40-6714D50455A7}"/>
              </a:ext>
            </a:extLst>
          </p:cNvPr>
          <p:cNvSpPr txBox="1"/>
          <p:nvPr/>
        </p:nvSpPr>
        <p:spPr>
          <a:xfrm>
            <a:off x="276981" y="5193135"/>
            <a:ext cx="2813271" cy="307777"/>
          </a:xfrm>
          <a:prstGeom prst="rect">
            <a:avLst/>
          </a:prstGeom>
          <a:noFill/>
        </p:spPr>
        <p:txBody>
          <a:bodyPr wrap="none" lIns="0" tIns="0" rIns="0" bIns="0" rtlCol="0">
            <a:spAutoFit/>
          </a:bodyPr>
          <a:lstStyle/>
          <a:p>
            <a:r>
              <a:rPr lang="en-US" sz="2000" b="1" dirty="0" smtClean="0">
                <a:solidFill>
                  <a:srgbClr val="F1B72D"/>
                </a:solidFill>
                <a:latin typeface="Georgia"/>
              </a:rPr>
              <a:t>Sub Work-stream 2.2</a:t>
            </a:r>
            <a:endParaRPr lang="en-US" sz="2000" b="1" dirty="0">
              <a:solidFill>
                <a:srgbClr val="F1B72D"/>
              </a:solidFill>
              <a:latin typeface="Georgia"/>
            </a:endParaRPr>
          </a:p>
        </p:txBody>
      </p:sp>
      <p:sp>
        <p:nvSpPr>
          <p:cNvPr id="66" name="TextBox 65">
            <a:extLst>
              <a:ext uri="{FF2B5EF4-FFF2-40B4-BE49-F238E27FC236}">
                <a16:creationId xmlns="" xmlns:a16="http://schemas.microsoft.com/office/drawing/2014/main" id="{49072DB3-2D32-48D5-910F-2B0FB096D40F}"/>
              </a:ext>
            </a:extLst>
          </p:cNvPr>
          <p:cNvSpPr txBox="1"/>
          <p:nvPr/>
        </p:nvSpPr>
        <p:spPr>
          <a:xfrm>
            <a:off x="278887" y="1714659"/>
            <a:ext cx="2637493" cy="859018"/>
          </a:xfrm>
          <a:prstGeom prst="rect">
            <a:avLst/>
          </a:prstGeom>
          <a:noFill/>
        </p:spPr>
        <p:txBody>
          <a:bodyPr wrap="square" lIns="0" tIns="0" rIns="0" bIns="0" rtlCol="0">
            <a:spAutoFit/>
          </a:bodyPr>
          <a:lstStyle/>
          <a:p>
            <a:pPr>
              <a:lnSpc>
                <a:spcPct val="120000"/>
              </a:lnSpc>
            </a:pPr>
            <a:r>
              <a:rPr lang="en-US" sz="1600" dirty="0">
                <a:solidFill>
                  <a:srgbClr val="262626"/>
                </a:solidFill>
                <a:latin typeface="Segoe UI Light"/>
              </a:rPr>
              <a:t>Capturing of business processes for Security, Facilities and Social Reintegration. </a:t>
            </a:r>
          </a:p>
        </p:txBody>
      </p:sp>
      <p:sp>
        <p:nvSpPr>
          <p:cNvPr id="67" name="TextBox 66">
            <a:extLst>
              <a:ext uri="{FF2B5EF4-FFF2-40B4-BE49-F238E27FC236}">
                <a16:creationId xmlns="" xmlns:a16="http://schemas.microsoft.com/office/drawing/2014/main" id="{9C3CFEFA-A8E7-4DA9-AF40-6714D50455A7}"/>
              </a:ext>
            </a:extLst>
          </p:cNvPr>
          <p:cNvSpPr txBox="1"/>
          <p:nvPr/>
        </p:nvSpPr>
        <p:spPr>
          <a:xfrm>
            <a:off x="278887" y="1298211"/>
            <a:ext cx="2813271" cy="307777"/>
          </a:xfrm>
          <a:prstGeom prst="rect">
            <a:avLst/>
          </a:prstGeom>
          <a:noFill/>
        </p:spPr>
        <p:txBody>
          <a:bodyPr wrap="none" lIns="0" tIns="0" rIns="0" bIns="0" rtlCol="0">
            <a:spAutoFit/>
          </a:bodyPr>
          <a:lstStyle/>
          <a:p>
            <a:r>
              <a:rPr lang="en-US" sz="2000" b="1" dirty="0" smtClean="0">
                <a:solidFill>
                  <a:srgbClr val="757070"/>
                </a:solidFill>
                <a:latin typeface="Georgia"/>
              </a:rPr>
              <a:t>Sub Work-stream 2.3</a:t>
            </a:r>
            <a:endParaRPr lang="en-US" sz="2000" b="1" dirty="0">
              <a:solidFill>
                <a:srgbClr val="757070"/>
              </a:solidFill>
              <a:latin typeface="Georgia"/>
            </a:endParaRPr>
          </a:p>
        </p:txBody>
      </p:sp>
      <p:cxnSp>
        <p:nvCxnSpPr>
          <p:cNvPr id="68" name="Straight Connector 67">
            <a:extLst>
              <a:ext uri="{FF2B5EF4-FFF2-40B4-BE49-F238E27FC236}">
                <a16:creationId xmlns="" xmlns:a16="http://schemas.microsoft.com/office/drawing/2014/main" id="{0F9D2F2C-4629-4E61-A931-D411207EC65C}"/>
              </a:ext>
            </a:extLst>
          </p:cNvPr>
          <p:cNvCxnSpPr>
            <a:cxnSpLocks/>
          </p:cNvCxnSpPr>
          <p:nvPr/>
        </p:nvCxnSpPr>
        <p:spPr>
          <a:xfrm>
            <a:off x="9576966" y="3493649"/>
            <a:ext cx="2504143" cy="0"/>
          </a:xfrm>
          <a:prstGeom prst="line">
            <a:avLst/>
          </a:prstGeom>
          <a:noFill/>
          <a:ln w="6350" cap="flat" cmpd="sng" algn="ctr">
            <a:solidFill>
              <a:sysClr val="window" lastClr="FFFFFF">
                <a:lumMod val="85000"/>
              </a:sysClr>
            </a:solidFill>
            <a:prstDash val="solid"/>
            <a:miter lim="800000"/>
          </a:ln>
          <a:effectLst/>
        </p:spPr>
      </p:cxnSp>
      <p:cxnSp>
        <p:nvCxnSpPr>
          <p:cNvPr id="69" name="Straight Connector 68">
            <a:extLst>
              <a:ext uri="{FF2B5EF4-FFF2-40B4-BE49-F238E27FC236}">
                <a16:creationId xmlns="" xmlns:a16="http://schemas.microsoft.com/office/drawing/2014/main" id="{0F9D2F2C-4629-4E61-A931-D411207EC65C}"/>
              </a:ext>
            </a:extLst>
          </p:cNvPr>
          <p:cNvCxnSpPr>
            <a:cxnSpLocks/>
          </p:cNvCxnSpPr>
          <p:nvPr/>
        </p:nvCxnSpPr>
        <p:spPr>
          <a:xfrm>
            <a:off x="137894" y="3519589"/>
            <a:ext cx="2504143" cy="0"/>
          </a:xfrm>
          <a:prstGeom prst="line">
            <a:avLst/>
          </a:prstGeom>
          <a:noFill/>
          <a:ln w="6350" cap="flat" cmpd="sng" algn="ctr">
            <a:solidFill>
              <a:sysClr val="window" lastClr="FFFFFF">
                <a:lumMod val="85000"/>
              </a:sysClr>
            </a:solidFill>
            <a:prstDash val="solid"/>
            <a:miter lim="800000"/>
          </a:ln>
          <a:effectLst/>
        </p:spPr>
      </p:cxnSp>
    </p:spTree>
    <p:extLst>
      <p:ext uri="{BB962C8B-B14F-4D97-AF65-F5344CB8AC3E}">
        <p14:creationId xmlns:p14="http://schemas.microsoft.com/office/powerpoint/2010/main" val="23151246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6" name="Rectangle 155"/>
          <p:cNvSpPr/>
          <p:nvPr/>
        </p:nvSpPr>
        <p:spPr>
          <a:xfrm>
            <a:off x="-2270" y="1090935"/>
            <a:ext cx="12187460" cy="5312366"/>
          </a:xfrm>
          <a:prstGeom prst="rect">
            <a:avLst/>
          </a:prstGeom>
          <a:gradFill flip="none" rotWithShape="1">
            <a:gsLst>
              <a:gs pos="52000">
                <a:srgbClr val="8D5632">
                  <a:lumMod val="99000"/>
                  <a:lumOff val="1000"/>
                  <a:alpha val="70000"/>
                </a:srgbClr>
              </a:gs>
              <a:gs pos="0">
                <a:srgbClr val="FC7B01">
                  <a:alpha val="40000"/>
                </a:srgbClr>
              </a:gs>
              <a:gs pos="100000">
                <a:srgbClr val="1D3164">
                  <a:alpha val="5000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solidFill>
                  <a:prstClr val="white"/>
                </a:solidFill>
              </a:rPr>
              <a:t>     </a:t>
            </a:r>
          </a:p>
        </p:txBody>
      </p:sp>
      <p:sp>
        <p:nvSpPr>
          <p:cNvPr id="153" name="Rectangle: Rounded Corners 57"/>
          <p:cNvSpPr/>
          <p:nvPr/>
        </p:nvSpPr>
        <p:spPr>
          <a:xfrm>
            <a:off x="8639870" y="2416505"/>
            <a:ext cx="2406015" cy="863987"/>
          </a:xfrm>
          <a:prstGeom prst="roundRect">
            <a:avLst>
              <a:gd name="adj" fmla="val 50000"/>
            </a:avLst>
          </a:prstGeom>
          <a:solidFill>
            <a:schemeClr val="tx2">
              <a:lumMod val="75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106" name="Rectangle: Rounded Corners 57"/>
          <p:cNvSpPr/>
          <p:nvPr/>
        </p:nvSpPr>
        <p:spPr>
          <a:xfrm>
            <a:off x="3749557" y="4910656"/>
            <a:ext cx="2484000" cy="822639"/>
          </a:xfrm>
          <a:prstGeom prst="roundRect">
            <a:avLst>
              <a:gd name="adj" fmla="val 50000"/>
            </a:avLst>
          </a:prstGeom>
          <a:solidFill>
            <a:srgbClr val="DC710F"/>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cxnSp>
        <p:nvCxnSpPr>
          <p:cNvPr id="122" name="Elbow Connector 121"/>
          <p:cNvCxnSpPr/>
          <p:nvPr/>
        </p:nvCxnSpPr>
        <p:spPr>
          <a:xfrm rot="5400000">
            <a:off x="8220944" y="1985345"/>
            <a:ext cx="375226" cy="2918300"/>
          </a:xfrm>
          <a:prstGeom prst="bentConnector2">
            <a:avLst/>
          </a:prstGeom>
          <a:noFill/>
          <a:ln w="6350" cap="flat" cmpd="sng" algn="ctr">
            <a:solidFill>
              <a:sysClr val="window" lastClr="FFFFFF"/>
            </a:solidFill>
            <a:prstDash val="solid"/>
            <a:miter lim="800000"/>
          </a:ln>
          <a:effectLst/>
        </p:spPr>
      </p:cxnSp>
      <p:sp>
        <p:nvSpPr>
          <p:cNvPr id="124" name="TextBox 123"/>
          <p:cNvSpPr txBox="1"/>
          <p:nvPr/>
        </p:nvSpPr>
        <p:spPr>
          <a:xfrm>
            <a:off x="9134555" y="2496554"/>
            <a:ext cx="1863824" cy="646331"/>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Sub Work-stream 2.1 Leader (RH Corrections: LMN)</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129" name="Freeform 128"/>
          <p:cNvSpPr/>
          <p:nvPr/>
        </p:nvSpPr>
        <p:spPr>
          <a:xfrm>
            <a:off x="4335198" y="3035163"/>
            <a:ext cx="3512524" cy="1205487"/>
          </a:xfrm>
          <a:custGeom>
            <a:avLst/>
            <a:gdLst>
              <a:gd name="connsiteX0" fmla="*/ 523568 w 4669568"/>
              <a:gd name="connsiteY0" fmla="*/ 0 h 1047137"/>
              <a:gd name="connsiteX1" fmla="*/ 532645 w 4669568"/>
              <a:gd name="connsiteY1" fmla="*/ 915 h 1047137"/>
              <a:gd name="connsiteX2" fmla="*/ 532645 w 4669568"/>
              <a:gd name="connsiteY2" fmla="*/ 2 h 1047137"/>
              <a:gd name="connsiteX3" fmla="*/ 4145990 w 4669568"/>
              <a:gd name="connsiteY3" fmla="*/ 2 h 1047137"/>
              <a:gd name="connsiteX4" fmla="*/ 4146000 w 4669568"/>
              <a:gd name="connsiteY4" fmla="*/ 1 h 1047137"/>
              <a:gd name="connsiteX5" fmla="*/ 4669568 w 4669568"/>
              <a:gd name="connsiteY5" fmla="*/ 523569 h 1047137"/>
              <a:gd name="connsiteX6" fmla="*/ 4146000 w 4669568"/>
              <a:gd name="connsiteY6" fmla="*/ 1047137 h 1047137"/>
              <a:gd name="connsiteX7" fmla="*/ 532645 w 4669568"/>
              <a:gd name="connsiteY7" fmla="*/ 1047137 h 1047137"/>
              <a:gd name="connsiteX8" fmla="*/ 532645 w 4669568"/>
              <a:gd name="connsiteY8" fmla="*/ 1046221 h 1047137"/>
              <a:gd name="connsiteX9" fmla="*/ 523568 w 4669568"/>
              <a:gd name="connsiteY9" fmla="*/ 1047136 h 1047137"/>
              <a:gd name="connsiteX10" fmla="*/ 0 w 4669568"/>
              <a:gd name="connsiteY10" fmla="*/ 523568 h 1047137"/>
              <a:gd name="connsiteX11" fmla="*/ 523568 w 4669568"/>
              <a:gd name="connsiteY11" fmla="*/ 0 h 1047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669568" h="1047137">
                <a:moveTo>
                  <a:pt x="523568" y="0"/>
                </a:moveTo>
                <a:lnTo>
                  <a:pt x="532645" y="915"/>
                </a:lnTo>
                <a:lnTo>
                  <a:pt x="532645" y="2"/>
                </a:lnTo>
                <a:lnTo>
                  <a:pt x="4145990" y="2"/>
                </a:lnTo>
                <a:lnTo>
                  <a:pt x="4146000" y="1"/>
                </a:lnTo>
                <a:cubicBezTo>
                  <a:pt x="4435159" y="1"/>
                  <a:pt x="4669568" y="234410"/>
                  <a:pt x="4669568" y="523569"/>
                </a:cubicBezTo>
                <a:cubicBezTo>
                  <a:pt x="4669568" y="812728"/>
                  <a:pt x="4435159" y="1047137"/>
                  <a:pt x="4146000" y="1047137"/>
                </a:cubicBezTo>
                <a:lnTo>
                  <a:pt x="532645" y="1047137"/>
                </a:lnTo>
                <a:lnTo>
                  <a:pt x="532645" y="1046221"/>
                </a:lnTo>
                <a:lnTo>
                  <a:pt x="523568" y="1047136"/>
                </a:lnTo>
                <a:cubicBezTo>
                  <a:pt x="234409" y="1047136"/>
                  <a:pt x="0" y="812727"/>
                  <a:pt x="0" y="523568"/>
                </a:cubicBezTo>
                <a:cubicBezTo>
                  <a:pt x="0" y="234409"/>
                  <a:pt x="234409" y="0"/>
                  <a:pt x="523568" y="0"/>
                </a:cubicBezTo>
                <a:close/>
              </a:path>
            </a:pathLst>
          </a:custGeom>
          <a:gradFill flip="none" rotWithShape="1">
            <a:gsLst>
              <a:gs pos="52000">
                <a:srgbClr val="8D5632">
                  <a:lumMod val="99000"/>
                  <a:lumOff val="1000"/>
                </a:srgbClr>
              </a:gs>
              <a:gs pos="0">
                <a:srgbClr val="FC7B01"/>
              </a:gs>
              <a:gs pos="100000">
                <a:srgbClr val="1D3164"/>
              </a:gs>
            </a:gsLst>
            <a:path path="circle">
              <a:fillToRect l="100000" t="100000"/>
            </a:path>
            <a:tileRect r="-100000" b="-100000"/>
          </a:gra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130" name="TextBox 129"/>
          <p:cNvSpPr txBox="1"/>
          <p:nvPr/>
        </p:nvSpPr>
        <p:spPr>
          <a:xfrm>
            <a:off x="4610812" y="3131618"/>
            <a:ext cx="3077105" cy="984885"/>
          </a:xfrm>
          <a:prstGeom prst="rect">
            <a:avLst/>
          </a:prstGeom>
          <a:noFill/>
        </p:spPr>
        <p:txBody>
          <a:bodyPr wrap="square" lIns="0" tIns="0" rIns="0" bIns="0" rtlCol="0">
            <a:spAutoFit/>
          </a:bodyPr>
          <a:lstStyle/>
          <a:p>
            <a:pPr algn="ctr"/>
            <a:r>
              <a:rPr lang="en-US" sz="3200" dirty="0" smtClean="0">
                <a:solidFill>
                  <a:prstClr val="white"/>
                </a:solidFill>
                <a:latin typeface="Segoe UI Semilight"/>
                <a:cs typeface="Segoe UI Semibold" panose="020B0702040204020203" pitchFamily="34" charset="0"/>
              </a:rPr>
              <a:t>Work-stream 2</a:t>
            </a:r>
          </a:p>
          <a:p>
            <a:pPr algn="ctr"/>
            <a:r>
              <a:rPr lang="en-US" sz="1600" dirty="0" smtClean="0">
                <a:solidFill>
                  <a:prstClr val="white"/>
                </a:solidFill>
                <a:latin typeface="Segoe UI Semilight"/>
                <a:cs typeface="Segoe UI Semibold" panose="020B0702040204020203" pitchFamily="34" charset="0"/>
              </a:rPr>
              <a:t>People and Technology (Leader: DC Application Management)</a:t>
            </a:r>
            <a:endParaRPr lang="en-US" sz="2000" dirty="0">
              <a:solidFill>
                <a:prstClr val="white"/>
              </a:solidFill>
              <a:latin typeface="Segoe UI Semilight"/>
              <a:cs typeface="Segoe UI Semibold" panose="020B0702040204020203" pitchFamily="34" charset="0"/>
            </a:endParaRPr>
          </a:p>
        </p:txBody>
      </p:sp>
      <p:sp>
        <p:nvSpPr>
          <p:cNvPr id="137" name="Rectangle: Rounded Corners 57"/>
          <p:cNvSpPr/>
          <p:nvPr/>
        </p:nvSpPr>
        <p:spPr>
          <a:xfrm>
            <a:off x="3595511" y="1392842"/>
            <a:ext cx="2635887" cy="797824"/>
          </a:xfrm>
          <a:prstGeom prst="roundRect">
            <a:avLst>
              <a:gd name="adj" fmla="val 50000"/>
            </a:avLst>
          </a:prstGeom>
          <a:solidFill>
            <a:srgbClr val="DC710F"/>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149" name="Oval 148"/>
          <p:cNvSpPr/>
          <p:nvPr/>
        </p:nvSpPr>
        <p:spPr>
          <a:xfrm>
            <a:off x="8693434" y="2651607"/>
            <a:ext cx="393615" cy="393615"/>
          </a:xfrm>
          <a:prstGeom prst="ellipse">
            <a:avLst/>
          </a:prstGeom>
          <a:solidFill>
            <a:srgbClr val="DC710F"/>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151" name="Oval 150"/>
          <p:cNvSpPr/>
          <p:nvPr/>
        </p:nvSpPr>
        <p:spPr>
          <a:xfrm>
            <a:off x="3797812" y="5115869"/>
            <a:ext cx="393615" cy="393615"/>
          </a:xfrm>
          <a:prstGeom prst="ellipse">
            <a:avLst/>
          </a:prstGeom>
          <a:solidFill>
            <a:schemeClr val="tx2">
              <a:lumMod val="75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157" name="TextBox 156">
            <a:extLst>
              <a:ext uri="{FF2B5EF4-FFF2-40B4-BE49-F238E27FC236}">
                <a16:creationId xmlns="" xmlns:a16="http://schemas.microsoft.com/office/drawing/2014/main" id="{3D1D2E24-36FA-6149-B377-163EFDF93ABC}"/>
              </a:ext>
            </a:extLst>
          </p:cNvPr>
          <p:cNvSpPr txBox="1"/>
          <p:nvPr/>
        </p:nvSpPr>
        <p:spPr>
          <a:xfrm>
            <a:off x="989160" y="792228"/>
            <a:ext cx="3184006" cy="215444"/>
          </a:xfrm>
          <a:prstGeom prst="rect">
            <a:avLst/>
          </a:prstGeom>
          <a:noFill/>
        </p:spPr>
        <p:txBody>
          <a:bodyPr wrap="square" lIns="0" tIns="0" rIns="0" bIns="0" rtlCol="0" anchor="ctr">
            <a:spAutoFit/>
          </a:bodyPr>
          <a:lstStyle/>
          <a:p>
            <a:pPr>
              <a:spcAft>
                <a:spcPts val="300"/>
              </a:spcAft>
            </a:pPr>
            <a:r>
              <a:rPr lang="da-DK" sz="1400" b="1" dirty="0">
                <a:solidFill>
                  <a:srgbClr val="FFFFFF"/>
                </a:solidFill>
                <a:latin typeface="Segoe UI Light"/>
                <a:cs typeface="Segoe UI" panose="020B0502040204020203" pitchFamily="34" charset="0"/>
              </a:rPr>
              <a:t>OMF Phase II (Workstream </a:t>
            </a:r>
            <a:r>
              <a:rPr lang="da-DK" sz="1400" b="1" dirty="0" smtClean="0">
                <a:solidFill>
                  <a:srgbClr val="FFFFFF"/>
                </a:solidFill>
                <a:latin typeface="Segoe UI Light"/>
                <a:cs typeface="Segoe UI" panose="020B0502040204020203" pitchFamily="34" charset="0"/>
              </a:rPr>
              <a:t>2)</a:t>
            </a:r>
            <a:endParaRPr lang="da-DK" sz="1400" b="1" dirty="0">
              <a:solidFill>
                <a:srgbClr val="FFFFFF"/>
              </a:solidFill>
              <a:latin typeface="Segoe UI Light"/>
              <a:cs typeface="Segoe UI" panose="020B0502040204020203" pitchFamily="34" charset="0"/>
            </a:endParaRPr>
          </a:p>
        </p:txBody>
      </p:sp>
      <p:sp>
        <p:nvSpPr>
          <p:cNvPr id="158" name="Title 1">
            <a:extLst>
              <a:ext uri="{FF2B5EF4-FFF2-40B4-BE49-F238E27FC236}">
                <a16:creationId xmlns="" xmlns:a16="http://schemas.microsoft.com/office/drawing/2014/main" id="{4430A9AA-BB5E-FF43-8C3E-F42948508E5B}"/>
              </a:ext>
            </a:extLst>
          </p:cNvPr>
          <p:cNvSpPr txBox="1">
            <a:spLocks/>
          </p:cNvSpPr>
          <p:nvPr/>
        </p:nvSpPr>
        <p:spPr>
          <a:xfrm>
            <a:off x="718226" y="0"/>
            <a:ext cx="11473774" cy="81886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defRPr/>
            </a:pPr>
            <a:r>
              <a:rPr lang="en-US" sz="4000" dirty="0" smtClean="0">
                <a:solidFill>
                  <a:srgbClr val="000000"/>
                </a:solidFill>
                <a:latin typeface="Georgia"/>
              </a:rPr>
              <a:t>Composition of  </a:t>
            </a:r>
            <a:r>
              <a:rPr lang="en-US" sz="4000" dirty="0" err="1" smtClean="0">
                <a:solidFill>
                  <a:srgbClr val="000000"/>
                </a:solidFill>
                <a:latin typeface="Georgia"/>
              </a:rPr>
              <a:t>Workstream</a:t>
            </a:r>
            <a:r>
              <a:rPr lang="en-US" sz="4000" dirty="0" smtClean="0">
                <a:solidFill>
                  <a:srgbClr val="000000"/>
                </a:solidFill>
                <a:latin typeface="Georgia"/>
              </a:rPr>
              <a:t> 2</a:t>
            </a:r>
            <a:endParaRPr lang="en-US" sz="4000" dirty="0">
              <a:solidFill>
                <a:srgbClr val="000000"/>
              </a:solidFill>
              <a:latin typeface="Georgia"/>
            </a:endParaRPr>
          </a:p>
        </p:txBody>
      </p:sp>
      <p:cxnSp>
        <p:nvCxnSpPr>
          <p:cNvPr id="159" name="Elbow Connector 158"/>
          <p:cNvCxnSpPr>
            <a:stCxn id="137" idx="2"/>
            <a:endCxn id="130" idx="0"/>
          </p:cNvCxnSpPr>
          <p:nvPr/>
        </p:nvCxnSpPr>
        <p:spPr>
          <a:xfrm rot="16200000" flipH="1">
            <a:off x="5060934" y="2043187"/>
            <a:ext cx="940952" cy="1235910"/>
          </a:xfrm>
          <a:prstGeom prst="bentConnector3">
            <a:avLst>
              <a:gd name="adj1" fmla="val 50000"/>
            </a:avLst>
          </a:prstGeom>
          <a:noFill/>
          <a:ln w="6350" cap="flat" cmpd="sng" algn="ctr">
            <a:solidFill>
              <a:sysClr val="window" lastClr="FFFFFF"/>
            </a:solidFill>
            <a:prstDash val="solid"/>
            <a:miter lim="800000"/>
          </a:ln>
          <a:effectLst/>
        </p:spPr>
      </p:cxnSp>
      <p:sp>
        <p:nvSpPr>
          <p:cNvPr id="41" name="TextBox 40"/>
          <p:cNvSpPr txBox="1"/>
          <p:nvPr/>
        </p:nvSpPr>
        <p:spPr>
          <a:xfrm>
            <a:off x="4226627" y="1438993"/>
            <a:ext cx="1772404" cy="646331"/>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Sub Work-stream 2.0</a:t>
            </a:r>
          </a:p>
          <a:p>
            <a:r>
              <a:rPr lang="en-US" sz="1400" dirty="0" smtClean="0">
                <a:solidFill>
                  <a:prstClr val="white"/>
                </a:solidFill>
                <a:latin typeface="Segoe UI Semilight" panose="020B0402040204020203" pitchFamily="34" charset="0"/>
                <a:cs typeface="Segoe UI Semilight" panose="020B0402040204020203" pitchFamily="34" charset="0"/>
              </a:rPr>
              <a:t>Leader (DC</a:t>
            </a:r>
            <a:r>
              <a:rPr lang="en-US" sz="1400" dirty="0">
                <a:solidFill>
                  <a:prstClr val="white"/>
                </a:solidFill>
                <a:latin typeface="Segoe UI Semilight" panose="020B0402040204020203" pitchFamily="34" charset="0"/>
                <a:cs typeface="Segoe UI Semilight" panose="020B0402040204020203" pitchFamily="34" charset="0"/>
              </a:rPr>
              <a:t> </a:t>
            </a:r>
            <a:r>
              <a:rPr lang="en-US" sz="1400" dirty="0" smtClean="0">
                <a:solidFill>
                  <a:prstClr val="white"/>
                </a:solidFill>
                <a:latin typeface="Segoe UI Semilight" panose="020B0402040204020203" pitchFamily="34" charset="0"/>
                <a:cs typeface="Segoe UI Semilight" panose="020B0402040204020203" pitchFamily="34" charset="0"/>
              </a:rPr>
              <a:t>Application Management) </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30" name="Rectangle: Rounded Corners 57"/>
          <p:cNvSpPr/>
          <p:nvPr/>
        </p:nvSpPr>
        <p:spPr>
          <a:xfrm>
            <a:off x="6471004" y="1321214"/>
            <a:ext cx="2635251" cy="866530"/>
          </a:xfrm>
          <a:prstGeom prst="roundRect">
            <a:avLst>
              <a:gd name="adj" fmla="val 50000"/>
            </a:avLst>
          </a:prstGeom>
          <a:solidFill>
            <a:srgbClr val="DC710F"/>
          </a:solidFill>
          <a:ln w="12700" cap="flat" cmpd="sng" algn="ctr">
            <a:noFill/>
            <a:prstDash val="solid"/>
            <a:miter lim="800000"/>
          </a:ln>
          <a:effectLst/>
        </p:spPr>
        <p:txBody>
          <a:bodyPr rtlCol="0" anchor="ctr"/>
          <a:lstStyle/>
          <a:p>
            <a:pPr algn="ctr"/>
            <a:r>
              <a:rPr lang="en-ZA" sz="1400" dirty="0">
                <a:solidFill>
                  <a:prstClr val="white"/>
                </a:solidFill>
                <a:latin typeface="Segoe UI Semilight" panose="020B0402040204020203" pitchFamily="34" charset="0"/>
                <a:cs typeface="Segoe UI Semilight" panose="020B0402040204020203" pitchFamily="34" charset="0"/>
              </a:rPr>
              <a:t>Confirm ICT Strategy that support the implementation of Phase II</a:t>
            </a:r>
          </a:p>
        </p:txBody>
      </p:sp>
      <p:cxnSp>
        <p:nvCxnSpPr>
          <p:cNvPr id="59" name="Elbow Connector 58"/>
          <p:cNvCxnSpPr>
            <a:stCxn id="30" idx="2"/>
            <a:endCxn id="130" idx="0"/>
          </p:cNvCxnSpPr>
          <p:nvPr/>
        </p:nvCxnSpPr>
        <p:spPr>
          <a:xfrm rot="5400000">
            <a:off x="6497061" y="1840049"/>
            <a:ext cx="943874" cy="1639265"/>
          </a:xfrm>
          <a:prstGeom prst="bentConnector3">
            <a:avLst>
              <a:gd name="adj1" fmla="val 50000"/>
            </a:avLst>
          </a:prstGeom>
          <a:noFill/>
          <a:ln w="6350" cap="flat" cmpd="sng" algn="ctr">
            <a:solidFill>
              <a:sysClr val="window" lastClr="FFFFFF"/>
            </a:solidFill>
            <a:prstDash val="solid"/>
            <a:miter lim="800000"/>
          </a:ln>
          <a:effectLst/>
        </p:spPr>
      </p:cxnSp>
      <p:sp>
        <p:nvSpPr>
          <p:cNvPr id="81" name="Rectangle: Rounded Corners 57"/>
          <p:cNvSpPr/>
          <p:nvPr/>
        </p:nvSpPr>
        <p:spPr>
          <a:xfrm>
            <a:off x="8550081" y="4022676"/>
            <a:ext cx="2635251" cy="866530"/>
          </a:xfrm>
          <a:prstGeom prst="roundRect">
            <a:avLst>
              <a:gd name="adj" fmla="val 50000"/>
            </a:avLst>
          </a:prstGeom>
          <a:solidFill>
            <a:schemeClr val="tx2">
              <a:lumMod val="75000"/>
            </a:schemeClr>
          </a:solidFill>
          <a:ln w="12700" cap="flat" cmpd="sng" algn="ctr">
            <a:noFill/>
            <a:prstDash val="solid"/>
            <a:miter lim="800000"/>
          </a:ln>
          <a:effectLst/>
        </p:spPr>
        <p:txBody>
          <a:bodyPr rtlCol="0" anchor="ctr"/>
          <a:lstStyle/>
          <a:p>
            <a:pPr algn="ctr"/>
            <a:r>
              <a:rPr lang="en-ZA" sz="1400" dirty="0">
                <a:solidFill>
                  <a:prstClr val="white"/>
                </a:solidFill>
                <a:latin typeface="Segoe UI Semilight" panose="020B0402040204020203" pitchFamily="34" charset="0"/>
                <a:cs typeface="Segoe UI Semilight" panose="020B0402040204020203" pitchFamily="34" charset="0"/>
              </a:rPr>
              <a:t>Mapping of business processes reflective of the Service Delivery Model</a:t>
            </a:r>
          </a:p>
        </p:txBody>
      </p:sp>
      <p:cxnSp>
        <p:nvCxnSpPr>
          <p:cNvPr id="82" name="Elbow Connector 81"/>
          <p:cNvCxnSpPr>
            <a:stCxn id="81" idx="0"/>
            <a:endCxn id="129" idx="5"/>
          </p:cNvCxnSpPr>
          <p:nvPr/>
        </p:nvCxnSpPr>
        <p:spPr>
          <a:xfrm rot="16200000" flipV="1">
            <a:off x="8665331" y="2820299"/>
            <a:ext cx="384769" cy="2019985"/>
          </a:xfrm>
          <a:prstGeom prst="bentConnector2">
            <a:avLst/>
          </a:prstGeom>
          <a:noFill/>
          <a:ln w="6350" cap="flat" cmpd="sng" algn="ctr">
            <a:solidFill>
              <a:sysClr val="window" lastClr="FFFFFF"/>
            </a:solidFill>
            <a:prstDash val="solid"/>
            <a:miter lim="800000"/>
          </a:ln>
          <a:effectLst/>
        </p:spPr>
      </p:cxnSp>
      <p:sp>
        <p:nvSpPr>
          <p:cNvPr id="89" name="TextBox 88"/>
          <p:cNvSpPr txBox="1"/>
          <p:nvPr/>
        </p:nvSpPr>
        <p:spPr>
          <a:xfrm>
            <a:off x="4427727" y="5097232"/>
            <a:ext cx="1863824" cy="430887"/>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Sub Work-stream 2.2 Leader  (RC: LMN)</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90" name="Rectangle: Rounded Corners 57"/>
          <p:cNvSpPr/>
          <p:nvPr/>
        </p:nvSpPr>
        <p:spPr>
          <a:xfrm>
            <a:off x="6281812" y="4899227"/>
            <a:ext cx="2484000" cy="822639"/>
          </a:xfrm>
          <a:prstGeom prst="roundRect">
            <a:avLst>
              <a:gd name="adj" fmla="val 50000"/>
            </a:avLst>
          </a:prstGeom>
          <a:solidFill>
            <a:srgbClr val="DC710F"/>
          </a:solidFill>
          <a:ln w="12700" cap="flat" cmpd="sng" algn="ctr">
            <a:noFill/>
            <a:prstDash val="solid"/>
            <a:miter lim="800000"/>
          </a:ln>
          <a:effectLst/>
        </p:spPr>
        <p:txBody>
          <a:bodyPr rtlCol="0" anchor="ctr"/>
          <a:lstStyle/>
          <a:p>
            <a:pPr algn="ctr"/>
            <a:r>
              <a:rPr lang="en-ZA" sz="1200" dirty="0">
                <a:solidFill>
                  <a:prstClr val="white"/>
                </a:solidFill>
                <a:latin typeface="Segoe UI Semilight" panose="020B0402040204020203" pitchFamily="34" charset="0"/>
                <a:cs typeface="Segoe UI Semilight" panose="020B0402040204020203" pitchFamily="34" charset="0"/>
              </a:rPr>
              <a:t>Mapping of business processes reflective of the Service Delivery Model</a:t>
            </a:r>
          </a:p>
        </p:txBody>
      </p:sp>
      <p:cxnSp>
        <p:nvCxnSpPr>
          <p:cNvPr id="91" name="Elbow Connector 90"/>
          <p:cNvCxnSpPr>
            <a:stCxn id="130" idx="2"/>
            <a:endCxn id="90" idx="0"/>
          </p:cNvCxnSpPr>
          <p:nvPr/>
        </p:nvCxnSpPr>
        <p:spPr>
          <a:xfrm rot="16200000" flipH="1">
            <a:off x="6445226" y="3820641"/>
            <a:ext cx="782724" cy="1374447"/>
          </a:xfrm>
          <a:prstGeom prst="bentConnector3">
            <a:avLst>
              <a:gd name="adj1" fmla="val 50000"/>
            </a:avLst>
          </a:prstGeom>
          <a:noFill/>
          <a:ln w="6350" cap="flat" cmpd="sng" algn="ctr">
            <a:solidFill>
              <a:sysClr val="window" lastClr="FFFFFF"/>
            </a:solidFill>
            <a:prstDash val="solid"/>
            <a:miter lim="800000"/>
          </a:ln>
          <a:effectLst/>
        </p:spPr>
      </p:cxnSp>
      <p:cxnSp>
        <p:nvCxnSpPr>
          <p:cNvPr id="94" name="Elbow Connector 93"/>
          <p:cNvCxnSpPr>
            <a:stCxn id="106" idx="0"/>
            <a:endCxn id="130" idx="2"/>
          </p:cNvCxnSpPr>
          <p:nvPr/>
        </p:nvCxnSpPr>
        <p:spPr>
          <a:xfrm rot="5400000" flipH="1" flipV="1">
            <a:off x="5173385" y="3934676"/>
            <a:ext cx="794153" cy="1157808"/>
          </a:xfrm>
          <a:prstGeom prst="bentConnector3">
            <a:avLst>
              <a:gd name="adj1" fmla="val 50000"/>
            </a:avLst>
          </a:prstGeom>
          <a:noFill/>
          <a:ln w="6350" cap="flat" cmpd="sng" algn="ctr">
            <a:solidFill>
              <a:sysClr val="window" lastClr="FFFFFF"/>
            </a:solidFill>
            <a:prstDash val="solid"/>
            <a:miter lim="800000"/>
          </a:ln>
          <a:effectLst/>
        </p:spPr>
      </p:cxnSp>
      <p:sp>
        <p:nvSpPr>
          <p:cNvPr id="101" name="Rectangle: Rounded Corners 57"/>
          <p:cNvSpPr/>
          <p:nvPr/>
        </p:nvSpPr>
        <p:spPr>
          <a:xfrm>
            <a:off x="1264944" y="2529238"/>
            <a:ext cx="2484000" cy="822639"/>
          </a:xfrm>
          <a:prstGeom prst="roundRect">
            <a:avLst>
              <a:gd name="adj" fmla="val 50000"/>
            </a:avLst>
          </a:prstGeom>
          <a:solidFill>
            <a:schemeClr val="accent5">
              <a:lumMod val="75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103" name="TextBox 102"/>
          <p:cNvSpPr txBox="1"/>
          <p:nvPr/>
        </p:nvSpPr>
        <p:spPr>
          <a:xfrm>
            <a:off x="1914750" y="2658567"/>
            <a:ext cx="1863824" cy="430887"/>
          </a:xfrm>
          <a:prstGeom prst="rect">
            <a:avLst/>
          </a:prstGeom>
          <a:noFill/>
        </p:spPr>
        <p:txBody>
          <a:bodyPr wrap="square" lIns="0" tIns="0" rIns="0" bIns="0" rtlCol="0" anchor="ctr">
            <a:spAutoFit/>
          </a:bodyPr>
          <a:lstStyle/>
          <a:p>
            <a:r>
              <a:rPr lang="en-US" sz="1400" dirty="0" smtClean="0">
                <a:solidFill>
                  <a:prstClr val="white"/>
                </a:solidFill>
                <a:latin typeface="Segoe UI Semilight" panose="020B0402040204020203" pitchFamily="34" charset="0"/>
                <a:cs typeface="Segoe UI Semilight" panose="020B0402040204020203" pitchFamily="34" charset="0"/>
              </a:rPr>
              <a:t>Sub Work-stream 2.3 Leader  (DC: </a:t>
            </a:r>
            <a:r>
              <a:rPr lang="en-US" sz="1400" dirty="0" err="1" smtClean="0">
                <a:solidFill>
                  <a:prstClr val="white"/>
                </a:solidFill>
                <a:latin typeface="Segoe UI Semilight" panose="020B0402040204020203" pitchFamily="34" charset="0"/>
                <a:cs typeface="Segoe UI Semilight" panose="020B0402040204020203" pitchFamily="34" charset="0"/>
              </a:rPr>
              <a:t>SCM</a:t>
            </a:r>
            <a:r>
              <a:rPr lang="en-US" sz="1400" dirty="0" smtClean="0">
                <a:solidFill>
                  <a:prstClr val="white"/>
                </a:solidFill>
                <a:latin typeface="Segoe UI Semilight" panose="020B0402040204020203" pitchFamily="34" charset="0"/>
                <a:cs typeface="Segoe UI Semilight" panose="020B0402040204020203" pitchFamily="34" charset="0"/>
              </a:rPr>
              <a:t>)</a:t>
            </a:r>
            <a:endParaRPr lang="en-US" sz="1400" dirty="0">
              <a:solidFill>
                <a:prstClr val="white"/>
              </a:solidFill>
              <a:latin typeface="Segoe UI Semilight" panose="020B0402040204020203" pitchFamily="34" charset="0"/>
              <a:cs typeface="Segoe UI Semilight" panose="020B0402040204020203" pitchFamily="34" charset="0"/>
            </a:endParaRPr>
          </a:p>
        </p:txBody>
      </p:sp>
      <p:sp>
        <p:nvSpPr>
          <p:cNvPr id="104" name="Oval 103"/>
          <p:cNvSpPr/>
          <p:nvPr/>
        </p:nvSpPr>
        <p:spPr>
          <a:xfrm>
            <a:off x="1286913" y="2738003"/>
            <a:ext cx="393615" cy="393615"/>
          </a:xfrm>
          <a:prstGeom prst="ellipse">
            <a:avLst/>
          </a:prstGeom>
          <a:solidFill>
            <a:schemeClr val="accent4">
              <a:lumMod val="75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105" name="Rectangle: Rounded Corners 57"/>
          <p:cNvSpPr/>
          <p:nvPr/>
        </p:nvSpPr>
        <p:spPr>
          <a:xfrm>
            <a:off x="1113397" y="3994514"/>
            <a:ext cx="2635251" cy="866530"/>
          </a:xfrm>
          <a:prstGeom prst="roundRect">
            <a:avLst>
              <a:gd name="adj" fmla="val 50000"/>
            </a:avLst>
          </a:prstGeom>
          <a:solidFill>
            <a:schemeClr val="accent5">
              <a:lumMod val="75000"/>
            </a:schemeClr>
          </a:solidFill>
          <a:ln w="12700" cap="flat" cmpd="sng" algn="ctr">
            <a:noFill/>
            <a:prstDash val="solid"/>
            <a:miter lim="800000"/>
          </a:ln>
          <a:effectLst/>
        </p:spPr>
        <p:txBody>
          <a:bodyPr rtlCol="0" anchor="ctr"/>
          <a:lstStyle/>
          <a:p>
            <a:pPr algn="ctr"/>
            <a:r>
              <a:rPr lang="en-ZA" sz="1400" dirty="0">
                <a:solidFill>
                  <a:prstClr val="white"/>
                </a:solidFill>
                <a:latin typeface="Segoe UI Semilight" panose="020B0402040204020203" pitchFamily="34" charset="0"/>
                <a:cs typeface="Segoe UI Semilight" panose="020B0402040204020203" pitchFamily="34" charset="0"/>
              </a:rPr>
              <a:t>Mapping of business processes reflective of the Service Delivery Model</a:t>
            </a:r>
          </a:p>
        </p:txBody>
      </p:sp>
      <p:cxnSp>
        <p:nvCxnSpPr>
          <p:cNvPr id="107" name="Elbow Connector 106"/>
          <p:cNvCxnSpPr>
            <a:stCxn id="103" idx="3"/>
            <a:endCxn id="129" idx="10"/>
          </p:cNvCxnSpPr>
          <p:nvPr/>
        </p:nvCxnSpPr>
        <p:spPr>
          <a:xfrm>
            <a:off x="3778574" y="2874011"/>
            <a:ext cx="556624" cy="763895"/>
          </a:xfrm>
          <a:prstGeom prst="bentConnector3">
            <a:avLst>
              <a:gd name="adj1" fmla="val 66265"/>
            </a:avLst>
          </a:prstGeom>
          <a:noFill/>
          <a:ln w="6350" cap="flat" cmpd="sng" algn="ctr">
            <a:solidFill>
              <a:sysClr val="window" lastClr="FFFFFF"/>
            </a:solidFill>
            <a:prstDash val="solid"/>
            <a:miter lim="800000"/>
          </a:ln>
          <a:effectLst/>
        </p:spPr>
      </p:cxnSp>
      <p:cxnSp>
        <p:nvCxnSpPr>
          <p:cNvPr id="109" name="Elbow Connector 108"/>
          <p:cNvCxnSpPr>
            <a:stCxn id="105" idx="3"/>
            <a:endCxn id="129" idx="10"/>
          </p:cNvCxnSpPr>
          <p:nvPr/>
        </p:nvCxnSpPr>
        <p:spPr>
          <a:xfrm flipV="1">
            <a:off x="3748648" y="3637906"/>
            <a:ext cx="586550" cy="789873"/>
          </a:xfrm>
          <a:prstGeom prst="bentConnector3">
            <a:avLst>
              <a:gd name="adj1" fmla="val 66272"/>
            </a:avLst>
          </a:prstGeom>
          <a:noFill/>
          <a:ln w="6350" cap="flat" cmpd="sng" algn="ctr">
            <a:solidFill>
              <a:sysClr val="window" lastClr="FFFFFF"/>
            </a:solidFill>
            <a:prstDash val="solid"/>
            <a:miter lim="800000"/>
          </a:ln>
          <a:effectLst/>
        </p:spPr>
      </p:cxnSp>
      <p:sp>
        <p:nvSpPr>
          <p:cNvPr id="133" name="Oval 132"/>
          <p:cNvSpPr/>
          <p:nvPr/>
        </p:nvSpPr>
        <p:spPr>
          <a:xfrm>
            <a:off x="6339806" y="5171300"/>
            <a:ext cx="393615" cy="393615"/>
          </a:xfrm>
          <a:prstGeom prst="ellipse">
            <a:avLst/>
          </a:prstGeom>
          <a:solidFill>
            <a:srgbClr val="363959"/>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32" name="Oval 31"/>
          <p:cNvSpPr/>
          <p:nvPr/>
        </p:nvSpPr>
        <p:spPr>
          <a:xfrm>
            <a:off x="3610373" y="1626502"/>
            <a:ext cx="393615" cy="393615"/>
          </a:xfrm>
          <a:prstGeom prst="ellipse">
            <a:avLst/>
          </a:prstGeom>
          <a:solidFill>
            <a:schemeClr val="tx2">
              <a:lumMod val="75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33" name="Oval 32"/>
          <p:cNvSpPr/>
          <p:nvPr/>
        </p:nvSpPr>
        <p:spPr>
          <a:xfrm>
            <a:off x="6471004" y="1541976"/>
            <a:ext cx="393615" cy="393615"/>
          </a:xfrm>
          <a:prstGeom prst="ellipse">
            <a:avLst/>
          </a:prstGeom>
          <a:solidFill>
            <a:schemeClr val="tx2">
              <a:lumMod val="75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35" name="Oval 34"/>
          <p:cNvSpPr/>
          <p:nvPr/>
        </p:nvSpPr>
        <p:spPr>
          <a:xfrm>
            <a:off x="1113396" y="4194863"/>
            <a:ext cx="393615" cy="393615"/>
          </a:xfrm>
          <a:prstGeom prst="ellipse">
            <a:avLst/>
          </a:prstGeom>
          <a:solidFill>
            <a:schemeClr val="accent4">
              <a:lumMod val="75000"/>
            </a:schemeClr>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
        <p:nvSpPr>
          <p:cNvPr id="36" name="Oval 35"/>
          <p:cNvSpPr/>
          <p:nvPr/>
        </p:nvSpPr>
        <p:spPr>
          <a:xfrm>
            <a:off x="8570951" y="4274829"/>
            <a:ext cx="393615" cy="393615"/>
          </a:xfrm>
          <a:prstGeom prst="ellipse">
            <a:avLst/>
          </a:prstGeom>
          <a:solidFill>
            <a:srgbClr val="DC710F"/>
          </a:solidFill>
          <a:ln w="12700" cap="flat" cmpd="sng" algn="ctr">
            <a:noFill/>
            <a:prstDash val="solid"/>
            <a:miter lim="800000"/>
          </a:ln>
          <a:effectLst/>
        </p:spPr>
        <p:txBody>
          <a:bodyPr rtlCol="0" anchor="ctr"/>
          <a:lstStyle/>
          <a:p>
            <a:pPr algn="ctr">
              <a:defRPr/>
            </a:pPr>
            <a:endParaRPr lang="en-US" kern="0">
              <a:solidFill>
                <a:prstClr val="white"/>
              </a:solidFill>
              <a:latin typeface="Segoe UI Semilight"/>
            </a:endParaRPr>
          </a:p>
        </p:txBody>
      </p:sp>
    </p:spTree>
    <p:extLst>
      <p:ext uri="{BB962C8B-B14F-4D97-AF65-F5344CB8AC3E}">
        <p14:creationId xmlns:p14="http://schemas.microsoft.com/office/powerpoint/2010/main" val="2179763333"/>
      </p:ext>
    </p:extLst>
  </p:cSld>
  <p:clrMapOvr>
    <a:masterClrMapping/>
  </p:clrMapOvr>
  <p:timing>
    <p:tnLst>
      <p:par>
        <p:cTn id="1" dur="indefinite" restart="never" nodeType="tmRoot"/>
      </p:par>
    </p:tnLst>
  </p:timing>
</p:sld>
</file>

<file path=ppt/theme/theme1.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Custom 94">
      <a:dk1>
        <a:sysClr val="windowText" lastClr="000000"/>
      </a:dk1>
      <a:lt1>
        <a:sysClr val="window" lastClr="FFFFFF"/>
      </a:lt1>
      <a:dk2>
        <a:srgbClr val="44546A"/>
      </a:dk2>
      <a:lt2>
        <a:srgbClr val="E7E6E6"/>
      </a:lt2>
      <a:accent1>
        <a:srgbClr val="AFABAB"/>
      </a:accent1>
      <a:accent2>
        <a:srgbClr val="E2583D"/>
      </a:accent2>
      <a:accent3>
        <a:srgbClr val="78D2D2"/>
      </a:accent3>
      <a:accent4>
        <a:srgbClr val="3B3939"/>
      </a:accent4>
      <a:accent5>
        <a:srgbClr val="4472C4"/>
      </a:accent5>
      <a:accent6>
        <a:srgbClr val="70AD47"/>
      </a:accent6>
      <a:hlink>
        <a:srgbClr val="0563C1"/>
      </a:hlink>
      <a:folHlink>
        <a:srgbClr val="954F72"/>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1_Office Theme">
  <a:themeElements>
    <a:clrScheme name="Custom 94">
      <a:dk1>
        <a:sysClr val="windowText" lastClr="000000"/>
      </a:dk1>
      <a:lt1>
        <a:sysClr val="window" lastClr="FFFFFF"/>
      </a:lt1>
      <a:dk2>
        <a:srgbClr val="44546A"/>
      </a:dk2>
      <a:lt2>
        <a:srgbClr val="E7E6E6"/>
      </a:lt2>
      <a:accent1>
        <a:srgbClr val="AFABAB"/>
      </a:accent1>
      <a:accent2>
        <a:srgbClr val="E2583D"/>
      </a:accent2>
      <a:accent3>
        <a:srgbClr val="78D2D2"/>
      </a:accent3>
      <a:accent4>
        <a:srgbClr val="3B3939"/>
      </a:accent4>
      <a:accent5>
        <a:srgbClr val="4472C4"/>
      </a:accent5>
      <a:accent6>
        <a:srgbClr val="70AD47"/>
      </a:accent6>
      <a:hlink>
        <a:srgbClr val="0563C1"/>
      </a:hlink>
      <a:folHlink>
        <a:srgbClr val="954F72"/>
      </a:folHlink>
    </a:clrScheme>
    <a:fontScheme name="Consolas-Verdana">
      <a:majorFont>
        <a:latin typeface="Consolas" panose="020B0609020204030204"/>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panose="020B060403050404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ustom 4">
    <a:majorFont>
      <a:latin typeface="Segoe UI Semibold"/>
      <a:ea typeface=""/>
      <a:cs typeface=""/>
    </a:majorFont>
    <a:minorFont>
      <a:latin typeface="Segoe UI Semi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1369</TotalTime>
  <Words>4551</Words>
  <Application>Microsoft Office PowerPoint</Application>
  <PresentationFormat>Widescreen</PresentationFormat>
  <Paragraphs>723</Paragraphs>
  <Slides>37</Slides>
  <Notes>19</Notes>
  <HiddenSlides>0</HiddenSlides>
  <MMClips>0</MMClips>
  <ScaleCrop>false</ScaleCrop>
  <HeadingPairs>
    <vt:vector size="6" baseType="variant">
      <vt:variant>
        <vt:lpstr>Fonts Used</vt:lpstr>
      </vt:variant>
      <vt:variant>
        <vt:i4>16</vt:i4>
      </vt:variant>
      <vt:variant>
        <vt:lpstr>Theme</vt:lpstr>
      </vt:variant>
      <vt:variant>
        <vt:i4>4</vt:i4>
      </vt:variant>
      <vt:variant>
        <vt:lpstr>Slide Titles</vt:lpstr>
      </vt:variant>
      <vt:variant>
        <vt:i4>37</vt:i4>
      </vt:variant>
    </vt:vector>
  </HeadingPairs>
  <TitlesOfParts>
    <vt:vector size="57" baseType="lpstr">
      <vt:lpstr>MS Mincho</vt:lpstr>
      <vt:lpstr>Arial</vt:lpstr>
      <vt:lpstr>Calibri</vt:lpstr>
      <vt:lpstr>Calibri Light</vt:lpstr>
      <vt:lpstr>Century Gothic</vt:lpstr>
      <vt:lpstr>Consolas</vt:lpstr>
      <vt:lpstr>Georgia</vt:lpstr>
      <vt:lpstr>Lato</vt:lpstr>
      <vt:lpstr>Segoe UI</vt:lpstr>
      <vt:lpstr>Segoe UI Light</vt:lpstr>
      <vt:lpstr>Segoe UI Semibold</vt:lpstr>
      <vt:lpstr>Segoe UI Semilight</vt:lpstr>
      <vt:lpstr>Symbol</vt:lpstr>
      <vt:lpstr>Times New Roman</vt:lpstr>
      <vt:lpstr>Verdana</vt:lpstr>
      <vt:lpstr>Wingdings</vt:lpstr>
      <vt:lpstr>2_Office Theme</vt:lpstr>
      <vt:lpstr>Office Theme</vt:lpstr>
      <vt:lpstr>3_Office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At a Management Area and Centre level, different components of the SDM are being realised according to the processes with overlaps in certain areas</vt:lpstr>
      <vt:lpstr>The current shift structure does not appear to be aligned to operational needs in many cases…</vt:lpstr>
      <vt:lpstr>PowerPoint Presentation</vt:lpstr>
      <vt:lpstr>PowerPoint Presentation</vt:lpstr>
      <vt:lpstr>PowerPoint Presentation</vt:lpstr>
      <vt:lpstr>PowerPoint Presentation</vt:lpstr>
      <vt:lpstr>PowerPoint Presentation</vt:lpstr>
      <vt:lpstr>Process gaps in Incarceration are linked to ICT gaps, sharing of human resources and coordination with external stakeholders</vt:lpstr>
      <vt:lpstr>Process gaps in Rehabilitation are linked to sharing of human resources, insufficient security personnel and skill.</vt:lpstr>
      <vt:lpstr>Process gaps in Care are linked to non-dedicated resources, ICT, facilities and staff retention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Process gaps in Security relate to non-compliance, perceived staff shortages, technology and high variability in demand for security services</vt:lpstr>
      <vt:lpstr>Process gaps in Social Reintegration are linked to vehicles, volume, lack of ICT systems and community instability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Correctional Services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Anbigay Naicker</dc:creator>
  <cp:lastModifiedBy>Moukangwe, Samson</cp:lastModifiedBy>
  <cp:revision>180</cp:revision>
  <cp:lastPrinted>2020-11-19T10:04:58Z</cp:lastPrinted>
  <dcterms:created xsi:type="dcterms:W3CDTF">2020-09-29T12:34:43Z</dcterms:created>
  <dcterms:modified xsi:type="dcterms:W3CDTF">2020-11-19T10:35:43Z</dcterms:modified>
</cp:coreProperties>
</file>