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14" r:id="rId1"/>
    <p:sldMasterId id="2147483855" r:id="rId2"/>
  </p:sldMasterIdLst>
  <p:notesMasterIdLst>
    <p:notesMasterId r:id="rId51"/>
  </p:notesMasterIdLst>
  <p:handoutMasterIdLst>
    <p:handoutMasterId r:id="rId52"/>
  </p:handoutMasterIdLst>
  <p:sldIdLst>
    <p:sldId id="943" r:id="rId3"/>
    <p:sldId id="1044" r:id="rId4"/>
    <p:sldId id="1073" r:id="rId5"/>
    <p:sldId id="1037" r:id="rId6"/>
    <p:sldId id="1090" r:id="rId7"/>
    <p:sldId id="1091" r:id="rId8"/>
    <p:sldId id="1092" r:id="rId9"/>
    <p:sldId id="1093" r:id="rId10"/>
    <p:sldId id="1054" r:id="rId11"/>
    <p:sldId id="1065" r:id="rId12"/>
    <p:sldId id="1080" r:id="rId13"/>
    <p:sldId id="1056" r:id="rId14"/>
    <p:sldId id="1081" r:id="rId15"/>
    <p:sldId id="1057" r:id="rId16"/>
    <p:sldId id="1082" r:id="rId17"/>
    <p:sldId id="1067" r:id="rId18"/>
    <p:sldId id="1068" r:id="rId19"/>
    <p:sldId id="1069" r:id="rId20"/>
    <p:sldId id="1070" r:id="rId21"/>
    <p:sldId id="1071" r:id="rId22"/>
    <p:sldId id="1072" r:id="rId23"/>
    <p:sldId id="1074" r:id="rId24"/>
    <p:sldId id="1075" r:id="rId25"/>
    <p:sldId id="1076" r:id="rId26"/>
    <p:sldId id="1077" r:id="rId27"/>
    <p:sldId id="1078" r:id="rId28"/>
    <p:sldId id="1079" r:id="rId29"/>
    <p:sldId id="1083" r:id="rId30"/>
    <p:sldId id="1084" r:id="rId31"/>
    <p:sldId id="1085" r:id="rId32"/>
    <p:sldId id="1086" r:id="rId33"/>
    <p:sldId id="1087" r:id="rId34"/>
    <p:sldId id="1088" r:id="rId35"/>
    <p:sldId id="1089" r:id="rId36"/>
    <p:sldId id="1039" r:id="rId37"/>
    <p:sldId id="1035" r:id="rId38"/>
    <p:sldId id="1048" r:id="rId39"/>
    <p:sldId id="1036" r:id="rId40"/>
    <p:sldId id="1050" r:id="rId41"/>
    <p:sldId id="1043" r:id="rId42"/>
    <p:sldId id="1051" r:id="rId43"/>
    <p:sldId id="1045" r:id="rId44"/>
    <p:sldId id="1049" r:id="rId45"/>
    <p:sldId id="1046" r:id="rId46"/>
    <p:sldId id="1052" r:id="rId47"/>
    <p:sldId id="1047" r:id="rId48"/>
    <p:sldId id="1053" r:id="rId49"/>
    <p:sldId id="941" r:id="rId50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47" userDrawn="1">
          <p15:clr>
            <a:srgbClr val="A4A3A4"/>
          </p15:clr>
        </p15:guide>
        <p15:guide id="2" orient="horz" pos="3918" userDrawn="1">
          <p15:clr>
            <a:srgbClr val="A4A3A4"/>
          </p15:clr>
        </p15:guide>
        <p15:guide id="3" orient="horz" pos="1159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211" userDrawn="1">
          <p15:clr>
            <a:srgbClr val="A4A3A4"/>
          </p15:clr>
        </p15:guide>
        <p15:guide id="7" pos="746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okomme, Moutloane" initials="M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926C"/>
    <a:srgbClr val="00CC99"/>
    <a:srgbClr val="BCEABC"/>
    <a:srgbClr val="A6E4A6"/>
    <a:srgbClr val="86DA86"/>
    <a:srgbClr val="EBF9EB"/>
    <a:srgbClr val="84D684"/>
    <a:srgbClr val="3399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39" autoAdjust="0"/>
    <p:restoredTop sz="94127" autoAdjust="0"/>
  </p:normalViewPr>
  <p:slideViewPr>
    <p:cSldViewPr snapToObjects="1">
      <p:cViewPr>
        <p:scale>
          <a:sx n="72" d="100"/>
          <a:sy n="72" d="100"/>
        </p:scale>
        <p:origin x="-76" y="-48"/>
      </p:cViewPr>
      <p:guideLst>
        <p:guide orient="horz" pos="4247"/>
        <p:guide orient="horz" pos="3918"/>
        <p:guide orient="horz" pos="1159"/>
        <p:guide orient="horz" pos="4156"/>
        <p:guide pos="3840"/>
        <p:guide pos="211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760" y="-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5533353142178"/>
          <c:y val="0"/>
          <c:w val="0.87330202221656872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 Q1  Performance Configuration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Sheet1!$A$2:$A$4</c:f>
              <c:strCache>
                <c:ptCount val="3"/>
                <c:pt idx="0">
                  <c:v>Achieved</c:v>
                </c:pt>
                <c:pt idx="1">
                  <c:v>Not Achieved </c:v>
                </c:pt>
                <c:pt idx="2">
                  <c:v>Measured per academic year /Annually.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0.88460000000000194</c:v>
                </c:pt>
                <c:pt idx="1">
                  <c:v>7.6900000000000024E-2</c:v>
                </c:pt>
                <c:pt idx="2">
                  <c:v>3.8500000000000006E-2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0.42453</cdr:x>
      <cdr:y>0.07573</cdr:y>
    </cdr:from>
    <cdr:to>
      <cdr:x>0.50906</cdr:x>
      <cdr:y>0.15816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282751"/>
          <a:ext cx="910409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   28%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0.51887</cdr:x>
      <cdr:y>0.46939</cdr:y>
    </cdr:from>
    <cdr:to>
      <cdr:x>0.65094</cdr:x>
      <cdr:y>0.59184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91000" y="1752600"/>
          <a:ext cx="106680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72%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659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8" y="4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59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326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659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8" y="9429326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59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fld id="{94C88CBE-E755-4996-AEBD-89E8BD814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9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659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8" y="4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59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5482"/>
            <a:ext cx="5437550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326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659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8" y="9429326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59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fld id="{8105FAE8-03D8-4D98-AAFC-7A059A239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0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2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E56A3-CE0D-43A0-8814-9EAD3873BAC3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3050" y="836613"/>
            <a:ext cx="6194425" cy="34845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48" y="4715482"/>
            <a:ext cx="4983191" cy="4466002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15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7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0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AutoShape 125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1521888" y="3124202"/>
            <a:ext cx="9148233" cy="401648"/>
          </a:xfrm>
          <a:prstGeom prst="rect">
            <a:avLst/>
          </a:prstGeom>
          <a:ln algn="ctr"/>
        </p:spPr>
        <p:txBody>
          <a:bodyPr anchor="ctr"/>
          <a:lstStyle>
            <a:lvl1pPr algn="ctr">
              <a:defRPr sz="29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351342"/>
            <a:ext cx="8534400" cy="22159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5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24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596901"/>
            <a:ext cx="11529483" cy="27622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4785" y="2092328"/>
            <a:ext cx="1772793" cy="3545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pic>
        <p:nvPicPr>
          <p:cNvPr id="5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22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88243" y="596901"/>
            <a:ext cx="369332" cy="4140200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00805" y="596901"/>
            <a:ext cx="1772793" cy="414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120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84" y="2092330"/>
            <a:ext cx="11529483" cy="1329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pic>
        <p:nvPicPr>
          <p:cNvPr id="4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94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84" y="2092330"/>
            <a:ext cx="11529483" cy="1329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pic>
        <p:nvPicPr>
          <p:cNvPr id="4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39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84" y="2092330"/>
            <a:ext cx="11529483" cy="1329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pic>
        <p:nvPicPr>
          <p:cNvPr id="4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67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84" y="2092331"/>
            <a:ext cx="11529483" cy="1329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084" y="596902"/>
            <a:ext cx="11529483" cy="276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B6A2AF-CE8A-4052-9E11-5A33A14BD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BC8BDE-2CDB-4D06-BB98-EFB2EA75D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EFF71A-9358-4B52-8F69-D818A299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F9A7F1-AF4A-4435-83B7-9FD02E3B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1A303C-E75C-4CB2-B059-CDCB87FA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4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D422B-ED00-40B0-9165-87546F8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960440-5F7E-4060-A858-F632AB3D5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E873D-DFB9-4985-8BF9-F11835D4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D25987-3B62-444F-836C-52217B2B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9C289B-B3FB-499F-8C27-2F4BB1DF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ED5997-2C5C-475E-872C-553B60F6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B594CB-B266-4610-9584-5998A4742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85AC40-F003-4FA9-A42C-BFFD1131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438BE5-E698-48C8-BC01-73323E73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CC469D-2098-45FC-A204-48FD3684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2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E4FF29-24FF-4DE5-ADB9-9A804AF4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98DA1E-348D-4E37-848E-E68E9F06A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71B82F-C8CB-4287-8AE0-4CBB4CA4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A0E6C2-3321-45C3-AB18-326A30EF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729858-C3DE-4AC6-888E-33B4C604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8D0C1C-5108-4F61-8F4F-82344E0E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84" y="2092330"/>
            <a:ext cx="11529483" cy="1329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pic>
        <p:nvPicPr>
          <p:cNvPr id="5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7905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4F2DEA-EB9C-42C7-BFC0-CE953326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A942AE-40AA-4307-9C2C-0814D103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A15E67-9C61-4678-8924-1F2A98D2A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8F47BDE-0CA5-4AC0-9774-66333A032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4F71CA5-160B-453D-AC4C-E5A8683CD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00ECAD-1DC0-4DB8-B23F-2978DA2F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904712-6C20-43C7-BCC8-45796173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94997E3-7A47-4FD1-BF6C-E9F8C29D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650026-D873-40BB-8914-E0C241D9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E8D620-46AF-4A8A-813F-7F131B4A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AC39B4-11C7-47A4-8F28-647004B9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310B8E-38B6-4D4D-B39F-3BF1159E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2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770769F-807C-4E43-BB3A-690A3E86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C89C88-05E9-491E-BDFB-6B854351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584F9D3-83AC-4455-AEBE-6F04076F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57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13A89-D4A0-487D-A149-C9511B1E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02240-6504-4AE9-83C4-538754923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3F8497-C477-4825-B17D-5CF8B62B8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4D6A41-4772-4D52-AE79-7A6CFB4D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BC2376-8C81-4D02-ABFA-CF217512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FDEF3E-6D04-4CA1-B76A-1CBDF7DD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9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78F86-49DF-434F-A916-CCFADFF8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2ED303B-92A4-4D0B-89F0-E639F369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3CEC67-1110-4B8B-98F4-CF156268B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D3C3E4-F4A6-412E-8CE9-25BA6323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EA047C-50CA-48A9-BB35-8C6233FB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5DFE21-9CD8-49CC-AF1B-BDE10114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86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869B78-F27F-495B-A2C2-2793284F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064751-C514-4419-85E0-DFFC94D1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053D27-EB3C-4610-8A69-DCC125D3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5A532C-1325-482A-9DEB-DDFA0FCB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36A21A-59B8-469A-9D91-EEE5988A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66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F475ECF-C99D-4889-88D7-F7E198685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439734-D441-499E-B507-BC7A82D1A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5E774-C302-49D4-9659-E21D0FDE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7F6840-67C3-4206-A20E-75019B3C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DBE94B-D67A-44B7-923C-887C0945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080296"/>
          </a:xfrm>
          <a:prstGeom prst="rect">
            <a:avLst/>
          </a:prstGeom>
        </p:spPr>
        <p:txBody>
          <a:bodyPr/>
          <a:lstStyle>
            <a:lvl1pPr algn="ctr">
              <a:defRPr sz="39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27699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/>
            </a:lvl1pPr>
            <a:lvl2pPr marL="457165" indent="0">
              <a:buNone/>
              <a:defRPr sz="1800"/>
            </a:lvl2pPr>
            <a:lvl3pPr marL="914331" indent="0">
              <a:buNone/>
              <a:defRPr sz="1600"/>
            </a:lvl3pPr>
            <a:lvl4pPr marL="1371495" indent="0">
              <a:buNone/>
              <a:defRPr sz="1400"/>
            </a:lvl4pPr>
            <a:lvl5pPr marL="1828660" indent="0">
              <a:buNone/>
              <a:defRPr sz="1400"/>
            </a:lvl5pPr>
            <a:lvl6pPr marL="2285826" indent="0">
              <a:buNone/>
              <a:defRPr sz="1400"/>
            </a:lvl6pPr>
            <a:lvl7pPr marL="2742990" indent="0">
              <a:buNone/>
              <a:defRPr sz="1400"/>
            </a:lvl7pPr>
            <a:lvl8pPr marL="3200156" indent="0">
              <a:buNone/>
              <a:defRPr sz="1400"/>
            </a:lvl8pPr>
            <a:lvl9pPr marL="3657321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35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596901"/>
            <a:ext cx="11529483" cy="27622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084" y="2092329"/>
            <a:ext cx="5662083" cy="218829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092329"/>
            <a:ext cx="5664200" cy="218829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pic>
        <p:nvPicPr>
          <p:cNvPr id="6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40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5"/>
            <a:ext cx="11582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8"/>
            <a:ext cx="5691717" cy="6647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6"/>
            <a:ext cx="5691717" cy="18959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8"/>
            <a:ext cx="5693833" cy="6647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693833" cy="18959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pic>
        <p:nvPicPr>
          <p:cNvPr id="8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19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596901"/>
            <a:ext cx="11529483" cy="2762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4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28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22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623887"/>
            <a:ext cx="4011084" cy="55399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623888"/>
            <a:ext cx="6815667" cy="25176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785942"/>
            <a:ext cx="4011084" cy="199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6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84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27699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1" indent="0">
              <a:buNone/>
              <a:defRPr sz="2400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6" indent="0">
              <a:buNone/>
              <a:defRPr sz="2000"/>
            </a:lvl6pPr>
            <a:lvl7pPr marL="2742990" indent="0">
              <a:buNone/>
              <a:defRPr sz="2000"/>
            </a:lvl7pPr>
            <a:lvl8pPr marL="3200156" indent="0">
              <a:buNone/>
              <a:defRPr sz="2000"/>
            </a:lvl8pPr>
            <a:lvl9pPr marL="3657321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199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6" name="Picture 6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6396039"/>
            <a:ext cx="1816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24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8"/>
          <p:cNvSpPr>
            <a:spLocks noChangeArrowheads="1"/>
          </p:cNvSpPr>
          <p:nvPr/>
        </p:nvSpPr>
        <p:spPr bwMode="auto">
          <a:xfrm>
            <a:off x="11533717" y="6705601"/>
            <a:ext cx="353483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eaLnBrk="0" hangingPunct="0">
              <a:defRPr/>
            </a:pPr>
            <a:fld id="{851172FB-5EEA-4105-882C-8D3DDB9655BA}" type="slidenum">
              <a:rPr lang="en-GB" sz="900">
                <a:solidFill>
                  <a:srgbClr val="77787B"/>
                </a:solidFill>
              </a:rPr>
              <a:pPr algn="r" eaLnBrk="0" hangingPunct="0">
                <a:defRPr/>
              </a:pPr>
              <a:t>‹#›</a:t>
            </a:fld>
            <a:endParaRPr lang="en-GB" sz="900" dirty="0">
              <a:solidFill>
                <a:srgbClr val="77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9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53" r:id="rId12"/>
    <p:sldLayoutId id="2147483854" r:id="rId13"/>
    <p:sldLayoutId id="2147483851" r:id="rId14"/>
    <p:sldLayoutId id="2147483867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1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3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4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6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bg2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623888" indent="-1619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93750" indent="-166688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bg2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955675" indent="-158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5pPr>
      <a:lvl6pPr marL="1414356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6pPr>
      <a:lvl7pPr marL="1871520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7pPr>
      <a:lvl8pPr marL="2328685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8pPr>
      <a:lvl9pPr marL="2785851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80F6169-38FE-4D43-931B-75DCBAF3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67E026-CA9D-4CE7-8F50-786D9315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7351D-0748-4ECA-8FA1-525802B73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2EA062-DD63-490A-B8E6-ECEBD6CA67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11/20/2020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C33111-923A-4592-97A8-3CFB72DB7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erdana" panose="020B060403050404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0A99A5-B9C1-4B3F-B652-92C5DD77A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DD1549-1324-4EFF-87C0-B692114AC8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 panose="020B060403050404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6853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 Templat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793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404" y="914400"/>
            <a:ext cx="5968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NATIONAL MANAGEMENT QUARTERLY</a:t>
            </a:r>
          </a:p>
          <a:p>
            <a:pPr algn="ctr"/>
            <a:r>
              <a:rPr lang="en-US" sz="36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PERFORMANCE </a:t>
            </a:r>
            <a:r>
              <a:rPr lang="en-US" sz="36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REVIEW: </a:t>
            </a:r>
            <a:endParaRPr lang="en-US" sz="3600" b="1" kern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KZN </a:t>
            </a:r>
            <a:r>
              <a:rPr lang="en-US" sz="36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REGION</a:t>
            </a:r>
            <a:endParaRPr lang="en-US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405" y="4419601"/>
            <a:ext cx="4520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Presented by: DC TK  Mthombeni</a:t>
            </a:r>
          </a:p>
          <a:p>
            <a:r>
              <a:rPr lang="en-GB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Date: 24 November 2020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33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4" y="-5131266"/>
            <a:ext cx="1440000" cy="11870531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offenders participating in GET per academic year</a:t>
            </a:r>
            <a:endParaRPr lang="en-GB" sz="32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1663700"/>
            <a:ext cx="89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1. REGIONAL TARGET VERSUS PERFORMANCE FOR </a:t>
            </a:r>
            <a:r>
              <a:rPr lang="en-GB" sz="1800" b="1" kern="0" dirty="0" smtClean="0">
                <a:solidFill>
                  <a:prstClr val="black"/>
                </a:solidFill>
              </a:rPr>
              <a:t>2</a:t>
            </a:r>
            <a:r>
              <a:rPr lang="en-GB" sz="1800" b="1" kern="0" baseline="30000" dirty="0" smtClean="0">
                <a:solidFill>
                  <a:prstClr val="black"/>
                </a:solidFill>
              </a:rPr>
              <a:t>nd</a:t>
            </a:r>
            <a:r>
              <a:rPr lang="en-GB" sz="1800" b="1" kern="0" dirty="0" smtClean="0">
                <a:solidFill>
                  <a:prstClr val="black"/>
                </a:solidFill>
              </a:rPr>
              <a:t> QUARTER </a:t>
            </a:r>
            <a:r>
              <a:rPr lang="en-GB" sz="1800" b="1" kern="0" dirty="0">
                <a:solidFill>
                  <a:prstClr val="black"/>
                </a:solidFill>
              </a:rPr>
              <a:t>(2020/2021) 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3872" y="410515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42780"/>
              </p:ext>
            </p:extLst>
          </p:nvPr>
        </p:nvGraphicFramePr>
        <p:xfrm>
          <a:off x="266700" y="2058644"/>
          <a:ext cx="11658600" cy="1066800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37565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APRIL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APRIL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JUNE 2020 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JUNE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Q2 TARGET: 2020-2021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375654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Kwa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Zulu Natal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1026/1282 = 80.003%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69/69 = 100%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1026/1282 = 80.03%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40/84 = 47.62%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1026/1282 = 80.03%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265/562 =47.155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125/238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= 52.31%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60662"/>
              </p:ext>
            </p:extLst>
          </p:nvPr>
        </p:nvGraphicFramePr>
        <p:xfrm>
          <a:off x="228600" y="4571999"/>
          <a:ext cx="11658600" cy="1812421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47130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APRIL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APRIL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JUNE 2020 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JUNE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Q2 TARGET: 2020-2021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443101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262/327 = 80.12%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69/69 = 100%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262/327 =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80.12%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262/327 =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80.12%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30/75 = 40%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47130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Empangeni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160/200 = 80%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160/200 = 80%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160/200 = 80%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60/200 = 30%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41489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56/70 = 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0/0 = 0.00%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56/70 = 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56/70 = 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24/27 = 88089%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4" y="-5131266"/>
            <a:ext cx="1440000" cy="11870531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offenders participating in GET per academic year</a:t>
            </a:r>
            <a:endParaRPr lang="en-GB" sz="32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88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60662"/>
              </p:ext>
            </p:extLst>
          </p:nvPr>
        </p:nvGraphicFramePr>
        <p:xfrm>
          <a:off x="228600" y="1893332"/>
          <a:ext cx="11658600" cy="4310875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116162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APRIL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APRIL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JUNE 2020 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JUNE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Q2 TARGET: 2020-2021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755048">
                <a:tc>
                  <a:txBody>
                    <a:bodyPr/>
                    <a:lstStyle/>
                    <a:p>
                      <a:pPr marL="0" marR="0" lvl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Kokstad</a:t>
                      </a:r>
                    </a:p>
                    <a:p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148/185 = 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148/185 = 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148/185 = 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55/148 = 37.16%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Ncome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220/275 = 80%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220/275 = 80%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40/84 = 47.62%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220/275 = 80%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36/52 = 69.23%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Pietermaritzburg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124/155 = 80%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124/155 = 80%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124/155 = 80%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48/48 = 100%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02260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56/70 = 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56/70 = 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56/70 = 80%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12/12 = 100%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  <a:endParaRPr lang="en-US" sz="1100" b="1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04234" y="-5287565"/>
            <a:ext cx="1143000" cy="117181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143000"/>
            <a:ext cx="1170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 smtClean="0">
                <a:solidFill>
                  <a:prstClr val="black"/>
                </a:solidFill>
              </a:rPr>
              <a:t>3. </a:t>
            </a:r>
            <a:r>
              <a:rPr lang="en-GB" sz="1800" b="1" kern="0" dirty="0">
                <a:solidFill>
                  <a:prstClr val="black"/>
                </a:solidFill>
              </a:rPr>
              <a:t>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800" b="1" kern="0" dirty="0" smtClean="0"/>
              <a:t>MANAGEMENT AREA TO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</a:t>
            </a:r>
            <a:r>
              <a:rPr lang="en-GB" sz="1800" b="1" kern="0" dirty="0" smtClean="0"/>
              <a:t>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36120"/>
              </p:ext>
            </p:extLst>
          </p:nvPr>
        </p:nvGraphicFramePr>
        <p:xfrm>
          <a:off x="228599" y="1789333"/>
          <a:ext cx="11811002" cy="4901030"/>
        </p:xfrm>
        <a:graphic>
          <a:graphicData uri="http://schemas.openxmlformats.org/drawingml/2006/table">
            <a:tbl>
              <a:tblPr firstRow="1" bandRow="1"/>
              <a:tblGrid>
                <a:gridCol w="1687286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687286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7601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2098562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687286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687286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687286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696205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99015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Youth Centre CC  - Usethubeni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Only AET Level 4 was in attendance during the months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Offenders not attending classes 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may resort to gangsterism which will increase the number of assaults and unnatural deaths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99015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Empangeni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None/>
                      </a:pPr>
                      <a:endParaRPr lang="en-US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Qalakabusha CC </a:t>
                      </a:r>
                      <a:endParaRPr lang="en-US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Only AET Level 4 was in attendance during the months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Offenders not attending classes 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may resort to gangsterism which will increase the number of assaults and unnatural deaths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934945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 CC</a:t>
                      </a: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Escourt CC</a:t>
                      </a: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Only AET Level 4 was in attendance during the months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Offenders not attending classes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may resort to gangsterism which will increase the number of assaults and unnatural deaths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offenders participating in GET per academic year</a:t>
            </a:r>
            <a:endParaRPr lang="en-GB" sz="32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04234" y="-5287565"/>
            <a:ext cx="1143000" cy="117181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143000"/>
            <a:ext cx="1170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 smtClean="0">
                <a:solidFill>
                  <a:prstClr val="black"/>
                </a:solidFill>
              </a:rPr>
              <a:t>3. </a:t>
            </a:r>
            <a:r>
              <a:rPr lang="en-GB" sz="1600" b="1" kern="0" dirty="0">
                <a:solidFill>
                  <a:prstClr val="black"/>
                </a:solidFill>
              </a:rPr>
              <a:t>SOURCE OF </a:t>
            </a:r>
            <a:r>
              <a:rPr lang="en-GB" sz="16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600" b="1" kern="0" dirty="0" smtClean="0"/>
              <a:t>MANAGEMENT AREA TO POPULATE</a:t>
            </a:r>
            <a:endParaRPr lang="en-ZA" sz="16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36120"/>
              </p:ext>
            </p:extLst>
          </p:nvPr>
        </p:nvGraphicFramePr>
        <p:xfrm>
          <a:off x="29371" y="1512333"/>
          <a:ext cx="12162629" cy="5188949"/>
        </p:xfrm>
        <a:graphic>
          <a:graphicData uri="http://schemas.openxmlformats.org/drawingml/2006/table">
            <a:tbl>
              <a:tblPr firstRow="1" bandRow="1"/>
              <a:tblGrid>
                <a:gridCol w="149090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569371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28761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2161039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37518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37518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37518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607746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7711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Kokstad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Ebongweni CC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 Medium CC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Port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Shepstone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 line with Covid-19 lockdown regulations, only Level four learners attended classes.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Offenders not attending classes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may resort to gangsterism which will increase the number of assaults and unnatural deaths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07711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Ncome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None/>
                      </a:pPr>
                      <a:endParaRPr lang="en-US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All the Centres</a:t>
                      </a:r>
                      <a:endParaRPr lang="en-US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Only AET Level 4 was in attendance during the months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Offenders not attending classes 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may resort to gangsterism which will increase the number of assaults and unnatural deaths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07711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Pietermaritzburg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Medium 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Medium B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Sevontein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Only AET Level 4 was in attendance during the months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Offenders not attending classes 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may resort to gangsterism which will increase the number of assaults and unnatural deaths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27798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0/0 = 0.00%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the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Only AET Level 4 was in attendance during the months 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Offenders not attending classes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may resort to gangsterism which will increase the number of assaults and unnatural deaths.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offenders participating in GET per academic year</a:t>
            </a:r>
            <a:endParaRPr lang="en-GB" sz="32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6" y="-5215268"/>
            <a:ext cx="1440000" cy="11870535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1440000"/>
            <a:ext cx="1144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 smtClean="0">
                <a:solidFill>
                  <a:prstClr val="black"/>
                </a:solidFill>
              </a:rPr>
              <a:t>     4. PROJECT PLAN TO ADDRESS UNDER PERFORMANCE –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66876"/>
              </p:ext>
            </p:extLst>
          </p:nvPr>
        </p:nvGraphicFramePr>
        <p:xfrm>
          <a:off x="215900" y="1981201"/>
          <a:ext cx="11671302" cy="4114800"/>
        </p:xfrm>
        <a:graphic>
          <a:graphicData uri="http://schemas.openxmlformats.org/drawingml/2006/table">
            <a:tbl>
              <a:tblPr firstRow="1" bandRow="1"/>
              <a:tblGrid>
                <a:gridCol w="1945217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87262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00956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Effective marketing of GET educational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programme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Area Coordinator Dev &amp; Care and Regional Head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2020 and ongoing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Phasing in of other levels  be resumed in line with the DCS COVID-19  risk adjusted strategy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28327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Kokstad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ZA" sz="12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Effective marketing of GET educational</a:t>
                      </a:r>
                      <a:r>
                        <a:rPr lang="en-ZA" sz="1200" b="0" i="0" u="none" strike="noStrike" baseline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ZA" sz="12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programme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Area Coordinator Dev &amp; Care and Regional Head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2020 and ongoing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Phasing in of other levels  be resumed in line with the DCS COVID-19  risk adjusted strategy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9579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Effective marketing of GET educational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programme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Coordinator Dev &amp; Care and Regional Head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2020 and ongoing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Phasing in of other levels  be resumed in line with the DCS COVID-19  risk adjusted strategy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offenders participating in GET per academic year</a:t>
            </a:r>
            <a:endParaRPr lang="en-GB" sz="3200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6" y="-5215268"/>
            <a:ext cx="1440000" cy="11870535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1440000"/>
            <a:ext cx="1144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 smtClean="0">
                <a:solidFill>
                  <a:prstClr val="black"/>
                </a:solidFill>
              </a:rPr>
              <a:t>     4. PROJECT PLAN TO ADDRESS UNDER PERFORMANCE –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66876"/>
              </p:ext>
            </p:extLst>
          </p:nvPr>
        </p:nvGraphicFramePr>
        <p:xfrm>
          <a:off x="215900" y="1981201"/>
          <a:ext cx="11671302" cy="4506673"/>
        </p:xfrm>
        <a:graphic>
          <a:graphicData uri="http://schemas.openxmlformats.org/drawingml/2006/table">
            <a:tbl>
              <a:tblPr firstRow="1" bandRow="1"/>
              <a:tblGrid>
                <a:gridCol w="1945217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53339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00956">
                <a:tc>
                  <a:txBody>
                    <a:bodyPr/>
                    <a:lstStyle/>
                    <a:p>
                      <a:pPr marL="0" marR="0" lvl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Kokstad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Effective marketing of GET educational</a:t>
                      </a:r>
                      <a:r>
                        <a:rPr lang="en-ZA" sz="1200" b="0" i="0" u="none" strike="noStrike" baseline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ZA" sz="12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programme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Coordinator Dev &amp; Care and Regional Head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2020 and ongoing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Phasing in of other levels  be resumed in line with the DCS COVID-19  risk adjusted strategy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05644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Ncome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Effective marketing of GET educational</a:t>
                      </a:r>
                      <a:r>
                        <a:rPr lang="en-ZA" sz="1200" b="0" i="0" u="none" strike="noStrike" baseline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ZA" sz="12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programme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Area Coordinator Dev &amp; Care and Regional Head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2020 and ongoing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Phasing in of other levels  be resumed in line with the DCS COVID-19  risk adjusted strategy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957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Pietermaritzburg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Effective marketing of GET educational</a:t>
                      </a:r>
                      <a:r>
                        <a:rPr lang="en-ZA" sz="1200" b="0" i="0" u="none" strike="noStrike" baseline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ZA" sz="12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programme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Area Coordinator Dev &amp; Care and Regional Head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2020 and ongoing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Phasing in of other levels  be resumed in line with the DCS COVID-19  risk adjusted strategy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9579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Effective marketing of GET educational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programme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Coordinator Dev &amp; Care and Regional Head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2020 and ongoing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Phasing in of other levels  be resumed in line with the DCS COVID-19  risk adjusted strategy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offenders participating in GET per academic year</a:t>
            </a:r>
            <a:endParaRPr lang="en-GB" sz="3200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4" y="-5215266"/>
            <a:ext cx="1440000" cy="11870531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receiving spiritual care services </a:t>
            </a:r>
            <a:endParaRPr lang="en-ZA" sz="24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509" y="1416746"/>
            <a:ext cx="89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1. REGIONAL TARGET VERSUS PERFORMANCE FOR </a:t>
            </a:r>
            <a:r>
              <a:rPr lang="en-GB" sz="1800" b="1" kern="0" dirty="0" smtClean="0"/>
              <a:t>2</a:t>
            </a:r>
            <a:r>
              <a:rPr lang="en-GB" sz="1800" b="1" kern="0" baseline="30000" dirty="0" smtClean="0"/>
              <a:t>nd</a:t>
            </a:r>
            <a:r>
              <a:rPr lang="en-GB" sz="1800" b="1" kern="0" dirty="0" smtClean="0"/>
              <a:t> </a:t>
            </a:r>
            <a:r>
              <a:rPr lang="en-GB" sz="1800" b="1" kern="0" dirty="0" smtClean="0">
                <a:solidFill>
                  <a:prstClr val="black"/>
                </a:solidFill>
              </a:rPr>
              <a:t>QUARTER </a:t>
            </a:r>
            <a:r>
              <a:rPr lang="en-GB" sz="1800" b="1" kern="0" dirty="0">
                <a:solidFill>
                  <a:prstClr val="black"/>
                </a:solidFill>
              </a:rPr>
              <a:t>(2020/2021) 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048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44782"/>
              </p:ext>
            </p:extLst>
          </p:nvPr>
        </p:nvGraphicFramePr>
        <p:xfrm>
          <a:off x="228600" y="1808377"/>
          <a:ext cx="11658600" cy="1066800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37565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2020 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Q2 TARGET: 2020-2021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375654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Kwa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Zulu Natal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2006/30090 = 6.67%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760/22164 = 3.42%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2006/30090 = 6.67%</a:t>
                      </a:r>
                    </a:p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872/21851 = 3.99%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2006/30090 = 6.67%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1436/22009 = 6.52%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5 143/22 009 = 23.37%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48739"/>
              </p:ext>
            </p:extLst>
          </p:nvPr>
        </p:nvGraphicFramePr>
        <p:xfrm>
          <a:off x="228600" y="3581400"/>
          <a:ext cx="11658600" cy="3457157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57880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509537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662/9930 = 6.67%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95/7604 = 1.25%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662/9930 = 6.67%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159/73 81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= 2.15%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662/9930 = 6.67%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285/7163 = 3.98%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3972/9930 = 40%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684/7163 = 9.55%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273/4098 = 6.66%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62/2875 = 2.16%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273/4098 = 6.66%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43/2895 =1.49%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273/4098 = 6.66%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171/2878 = 5.98%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1638/4098 = 39.97%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376/2878 = 13.06%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160/2407 = 6.65%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241/1649 = 14.61%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160/2407 = 6.65%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222/1620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= 13.70%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160/2407 = 6.65%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283/2052 = 13.79%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960/2407 = 39%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1442/2052 = 70.27%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140/2106 = 6,65%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169/1537 = 11%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140/2106 = 6,65%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195/1534 = 12.71%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140/2106 = 6,65%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258/1605 = 16.07%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840/2106 = 39.89%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846/2106=40.17%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1030/1605 = 64.17%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1089/1605=68.85%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accent4"/>
                          </a:solidFill>
                        </a:rPr>
                        <a:t>Difference of 59 is with Q1 at Regional office</a:t>
                      </a:r>
                      <a:endParaRPr lang="en-US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5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07087" y="-5190418"/>
            <a:ext cx="1440000" cy="11820836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receiving spiritual care services </a:t>
            </a:r>
            <a:endParaRPr lang="en-ZA" sz="24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 (CONT…)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52979"/>
              </p:ext>
            </p:extLst>
          </p:nvPr>
        </p:nvGraphicFramePr>
        <p:xfrm>
          <a:off x="178905" y="2667000"/>
          <a:ext cx="11658600" cy="2107414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57880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509537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191/2865 = 6.67%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185/2105 = 8.79%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191/2865 = 6.67%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167/2045 =8.17%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191/2865 = 6.67%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214/1963 = 10,93%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1146/2865 = 40%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897/1963 = 45.70%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418/6262 = 6.68%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0/4679 = 0.00%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418/6262 = 6.68%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0/4614 = 0.00%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418/6262 = 6.68%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32/4548 = 0.70%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2508/6262 = 40.05%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32/4548 = 0.70%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162/2422/= 6.69%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8/1715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= 0.47%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162/2422/= 6.69%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86/1762 = 4,88%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162/2422/= 6.69%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193/1800 = 10,72%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972/2422 =40.13%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682/1800 = 37.89%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1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577284" y="-5547915"/>
            <a:ext cx="1066800" cy="121626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066800"/>
            <a:ext cx="1103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800" b="1" kern="0" dirty="0" smtClean="0"/>
              <a:t>MANAGEMENT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</a:t>
            </a:r>
            <a:r>
              <a:rPr lang="en-GB" sz="1800" b="1" kern="0" dirty="0" smtClean="0"/>
              <a:t>AREA </a:t>
            </a:r>
            <a:r>
              <a:rPr lang="en-GB" sz="1800" b="1" kern="0" dirty="0" smtClean="0"/>
              <a:t>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18448"/>
              </p:ext>
            </p:extLst>
          </p:nvPr>
        </p:nvGraphicFramePr>
        <p:xfrm>
          <a:off x="1" y="1713130"/>
          <a:ext cx="12191998" cy="5433531"/>
        </p:xfrm>
        <a:graphic>
          <a:graphicData uri="http://schemas.openxmlformats.org/drawingml/2006/table">
            <a:tbl>
              <a:tblPr firstRow="1" bandRow="1"/>
              <a:tblGrid>
                <a:gridCol w="174171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70656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8550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3972/9930 = 40%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684/7163 = 9.55%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 that the limits posed by the lock down. Less spiritual workers were allowed to work according to the risk adjustment strategy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fledged spiritual care services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99060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1638/4098 = 39.97%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376/2878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= 13.06%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Target for the quarter not met due to  that the limits posed by the lock down. Less spiritual workers were allowed to work according to the risk adjustment strategy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fledged spiritual care services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12776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960/2407 = 39.88%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1442/2052 = 70.27%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 that the limits posed by the lock down. Less spiritual workers were allowed to work according to the risk adjustment strategy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fledged spiritual care services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125224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accent4"/>
                          </a:solidFill>
                        </a:rPr>
                        <a:t>840/2106</a:t>
                      </a:r>
                      <a:r>
                        <a:rPr lang="en-US" sz="1100" b="0" baseline="0" dirty="0" smtClean="0">
                          <a:solidFill>
                            <a:schemeClr val="accent4"/>
                          </a:solidFill>
                        </a:rPr>
                        <a:t> = 39.89%</a:t>
                      </a:r>
                      <a:endParaRPr lang="en-US" sz="11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accent4"/>
                          </a:solidFill>
                        </a:rPr>
                        <a:t>1030/1605 = 64.17%</a:t>
                      </a:r>
                      <a:endParaRPr lang="en-US" sz="11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All Correctional Centres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accent4"/>
                          </a:solidFill>
                        </a:rPr>
                        <a:t>Target for the quarter not met due to  that the limits posed by the lock down. Less spiritual workers were allowed to work according to the risk adjustment strategy</a:t>
                      </a:r>
                      <a:endParaRPr lang="en-US" sz="1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accent4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accent4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accent4"/>
                          </a:solidFill>
                        </a:rPr>
                        <a:t> fledged spiritual care services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b="1" baseline="0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receiving spiritual care services </a:t>
            </a:r>
            <a:endParaRPr lang="en-ZA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84334" y="-5367665"/>
            <a:ext cx="1440000" cy="121753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440000"/>
            <a:ext cx="1103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</a:t>
            </a:r>
            <a:r>
              <a:rPr lang="en-GB" sz="1800" b="1" kern="0" dirty="0" smtClean="0"/>
              <a:t>LEVEL MANAGEMENT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</a:t>
            </a:r>
            <a:r>
              <a:rPr lang="en-GB" sz="1800" b="1" kern="0" dirty="0" smtClean="0"/>
              <a:t>AREA </a:t>
            </a:r>
            <a:r>
              <a:rPr lang="en-GB" sz="1800" b="1" kern="0" dirty="0" smtClean="0"/>
              <a:t>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18448"/>
              </p:ext>
            </p:extLst>
          </p:nvPr>
        </p:nvGraphicFramePr>
        <p:xfrm>
          <a:off x="1" y="2086330"/>
          <a:ext cx="12191998" cy="4619270"/>
        </p:xfrm>
        <a:graphic>
          <a:graphicData uri="http://schemas.openxmlformats.org/drawingml/2006/table">
            <a:tbl>
              <a:tblPr firstRow="1" bandRow="1"/>
              <a:tblGrid>
                <a:gridCol w="174171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70119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43259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1146/2865 = 40%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897/1963 =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45.70%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 that the limits posed by the lock down. Less spiritual workers were allowed to work according to the risk adjustment strategy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fledged spiritual care services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2427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2508/6262 = 40.05%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32/4548 = 0.70%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Target for the quarter not met due to  that the limits posed by the lock down. Less spiritual workers were allowed to work according to the risk adjustment strategy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fledged spiritual care services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2427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972/2422 = 40.13%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682/1800 = 37.89%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 that the limits posed by the lock down. Less spiritual workers were allowed to work according to the risk adjustment strategy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fledged spiritual care services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receiving spiritual care services </a:t>
            </a:r>
            <a:endParaRPr lang="en-ZA" sz="24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BE75937-E151-4B2B-8C64-9A22524FD06C}"/>
              </a:ext>
            </a:extLst>
          </p:cNvPr>
          <p:cNvSpPr/>
          <p:nvPr/>
        </p:nvSpPr>
        <p:spPr>
          <a:xfrm>
            <a:off x="0" y="4292600"/>
            <a:ext cx="121920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DE8BFE-FE5B-4B85-95C6-4BC24BEA18CB}"/>
              </a:ext>
            </a:extLst>
          </p:cNvPr>
          <p:cNvSpPr/>
          <p:nvPr/>
        </p:nvSpPr>
        <p:spPr>
          <a:xfrm>
            <a:off x="2311400" y="0"/>
            <a:ext cx="1188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43C31C0-A678-488B-954D-3C31F9292F64}"/>
              </a:ext>
            </a:extLst>
          </p:cNvPr>
          <p:cNvSpPr/>
          <p:nvPr/>
        </p:nvSpPr>
        <p:spPr>
          <a:xfrm>
            <a:off x="2420173" y="-1"/>
            <a:ext cx="9761728" cy="4292600"/>
          </a:xfrm>
          <a:prstGeom prst="rect">
            <a:avLst/>
          </a:prstGeom>
          <a:solidFill>
            <a:schemeClr val="accent6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B460027-1BF7-4B04-A53C-BB6E7681BBF8}"/>
              </a:ext>
            </a:extLst>
          </p:cNvPr>
          <p:cNvSpPr/>
          <p:nvPr/>
        </p:nvSpPr>
        <p:spPr>
          <a:xfrm>
            <a:off x="2420173" y="4415868"/>
            <a:ext cx="9761728" cy="2451101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7492E08-0E2F-4761-9D2E-B3813C92F001}"/>
              </a:ext>
            </a:extLst>
          </p:cNvPr>
          <p:cNvSpPr/>
          <p:nvPr/>
        </p:nvSpPr>
        <p:spPr>
          <a:xfrm>
            <a:off x="2908169" y="532169"/>
            <a:ext cx="7851332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Consolas" panose="020B0609020204030204"/>
              </a:rPr>
              <a:t>2020/21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Consolas" panose="020B0609020204030204"/>
              </a:rPr>
              <a:t>PERFORMANCE TARGETS NOT ACHIEVED DURING QUARTER 2</a:t>
            </a:r>
          </a:p>
        </p:txBody>
      </p:sp>
    </p:spTree>
    <p:extLst>
      <p:ext uri="{BB962C8B-B14F-4D97-AF65-F5344CB8AC3E}">
        <p14:creationId xmlns:p14="http://schemas.microsoft.com/office/powerpoint/2010/main" val="8946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5" y="-5215267"/>
            <a:ext cx="1440000" cy="1187053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1650304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</a:t>
            </a:r>
            <a:r>
              <a:rPr lang="en-GB" sz="1800" b="1" kern="0" dirty="0" smtClean="0">
                <a:solidFill>
                  <a:prstClr val="black"/>
                </a:solidFill>
              </a:rPr>
              <a:t>4. PROJECT PLAN TO ADDRESS UNDER PERFORMANCE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7451"/>
              </p:ext>
            </p:extLst>
          </p:nvPr>
        </p:nvGraphicFramePr>
        <p:xfrm>
          <a:off x="215900" y="2298902"/>
          <a:ext cx="11671302" cy="4471130"/>
        </p:xfrm>
        <a:graphic>
          <a:graphicData uri="http://schemas.openxmlformats.org/drawingml/2006/table">
            <a:tbl>
              <a:tblPr firstRow="1" bandRow="1"/>
              <a:tblGrid>
                <a:gridCol w="1945217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58493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860192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to involve  more offenders in spiritual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Offenders are involve in spiritual care services as the Covid 19 Risk Adjusted Strategy Regulation are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86019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to involve  more offenders in spiritual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Offenders are involve in spiritual care services as the Covid 19 Risk Adjusted Strategy Regulation are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86019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to involve  more offenders in spiritual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Offenders are involve in spiritual care services as the Covid 19 Risk Adjusted Strategy Regulation are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86019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All Correctional Centres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accent4"/>
                          </a:solidFill>
                        </a:rPr>
                        <a:t> to involve  more offenders in spiritual care services</a:t>
                      </a:r>
                      <a:endParaRPr lang="en-US" sz="11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accent4"/>
                          </a:solidFill>
                        </a:rPr>
                        <a:t>Offenders are involve in spiritual care services as the Covid 19 Risk Adjusted Strategy Regulation are relaxed.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Percentage of inmates receiving spiritual care services </a:t>
            </a:r>
            <a:endParaRPr lang="en-ZA" sz="2400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6" y="-5215268"/>
            <a:ext cx="1440000" cy="11870535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72" y="1440000"/>
            <a:ext cx="1170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</a:t>
            </a:r>
            <a:r>
              <a:rPr lang="en-GB" sz="1800" b="1" kern="0" dirty="0" smtClean="0">
                <a:solidFill>
                  <a:prstClr val="black"/>
                </a:solidFill>
              </a:rPr>
              <a:t>4. PROJECT PLAN TO ADDRESS UNDER PERFORMANCE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7451"/>
              </p:ext>
            </p:extLst>
          </p:nvPr>
        </p:nvGraphicFramePr>
        <p:xfrm>
          <a:off x="29372" y="2042928"/>
          <a:ext cx="11857830" cy="3976873"/>
        </p:xfrm>
        <a:graphic>
          <a:graphicData uri="http://schemas.openxmlformats.org/drawingml/2006/table">
            <a:tbl>
              <a:tblPr firstRow="1" bandRow="1"/>
              <a:tblGrid>
                <a:gridCol w="1976305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73485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80672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spiritual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Offenders are involve in spiritual care services as the Covid 19 Risk Adjusted Strategy Regulation are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08067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spiritual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Offenders are involve in spiritual care services as the Covid 19 Risk Adjusted Strategy Regulation are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08067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spiritual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Offenders are involve in spiritual care services as the Covid 19 Risk Adjusted Strategy Regulation are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Percentage of inmates receiving spiritual care services</a:t>
            </a:r>
            <a:endParaRPr lang="en-ZA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4" y="-5215266"/>
            <a:ext cx="1440000" cy="11870531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receiving psychological care services</a:t>
            </a:r>
            <a:endParaRPr lang="en-ZA" sz="24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509" y="1416746"/>
            <a:ext cx="89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1. REGIONAL TARGET VERSUS PERFORMANCE FOR </a:t>
            </a:r>
            <a:r>
              <a:rPr lang="en-GB" sz="1800" b="1" kern="0" dirty="0" smtClean="0">
                <a:solidFill>
                  <a:prstClr val="black"/>
                </a:solidFill>
              </a:rPr>
              <a:t>2</a:t>
            </a:r>
            <a:r>
              <a:rPr lang="en-GB" sz="1800" b="1" kern="0" baseline="30000" dirty="0" smtClean="0">
                <a:solidFill>
                  <a:prstClr val="black"/>
                </a:solidFill>
              </a:rPr>
              <a:t>nd</a:t>
            </a:r>
            <a:r>
              <a:rPr lang="en-GB" sz="1800" b="1" kern="0" dirty="0" smtClean="0">
                <a:solidFill>
                  <a:prstClr val="black"/>
                </a:solidFill>
              </a:rPr>
              <a:t> QUARTER </a:t>
            </a:r>
            <a:r>
              <a:rPr lang="en-GB" sz="1800" b="1" kern="0" dirty="0">
                <a:solidFill>
                  <a:prstClr val="black"/>
                </a:solidFill>
              </a:rPr>
              <a:t>(2020/2021) 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048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73172"/>
              </p:ext>
            </p:extLst>
          </p:nvPr>
        </p:nvGraphicFramePr>
        <p:xfrm>
          <a:off x="228600" y="1808377"/>
          <a:ext cx="11658600" cy="1066800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37565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2020 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Q2 TARGET: 2020-2021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375654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Kwa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Zulu Natal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390/30090=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1.30%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253/22164 = 1.14%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390/30090=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1.30%</a:t>
                      </a: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293/218531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=1.34%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390/30090=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1.30%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346/22009 = 1.57%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1649/22009 = 7.49%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48739"/>
              </p:ext>
            </p:extLst>
          </p:nvPr>
        </p:nvGraphicFramePr>
        <p:xfrm>
          <a:off x="228600" y="3581400"/>
          <a:ext cx="11658600" cy="2616951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57880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509537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120/9930 = 1.21%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34/7604 =0.45%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120/9930 = 1.21%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29/7389 = 0.39%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120/9930 = 1.21%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32/7163 = 0.45%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720/9930 = 7.25%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235/7163 = 3.28%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60/4098 = 1.46%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38/2875 = 1.32%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60/4098 = 1.46%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27/2895 = 0.93%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60/4098 = 1.46%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25/2878 = 0.87%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360/4098 = 8.78%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244/2878 = 8.48%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0/2407 = 0.00%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0/1649 = 0.00%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0/2407 = 0.00%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0/1620 = 0.00%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0/2407 = 0.00%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0/2052 = 0.00%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0/2407 = 0.00% 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0/2052 = 0.00%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60/2106 = 2.85%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66/1537 = 4.29%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60/2106 = 2.85%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75/1534 = 4.89%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60/2106 = 2.85%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55/1605 = 3.43%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360/2106 = 17.09%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355/1605 = 22.12%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5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07087" y="-5190418"/>
            <a:ext cx="1440000" cy="11820836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receiving psychological care services</a:t>
            </a:r>
            <a:endParaRPr lang="en-ZA" sz="24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 (CONT…)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52979"/>
              </p:ext>
            </p:extLst>
          </p:nvPr>
        </p:nvGraphicFramePr>
        <p:xfrm>
          <a:off x="178905" y="2667000"/>
          <a:ext cx="11658600" cy="2107414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57880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509537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30/2865 = 1.05%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30/2105 = 1.43%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30/2865 = 1.05%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34/2045 = 1.66%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30/2865 = 1.05%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48/1963 = 2.45%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180/2865 = 6.28%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178/1963 = 9.07%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90/6262 = 1.44%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48/4679 = 1.03%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90/6262 = 1.44%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82/4614 = 1.78%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90/6262 = 1.44%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135/4548 = 2.97%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540/6262 = 8.62%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445/4548 = 9.78%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30/2422 = 1.24%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37/1715 = 2.16%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30/2422 = 1.24%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46/1762 = 2.61%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30/2422 = 1.24%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51/1800 = 2.83%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180/2422 = 7.43%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192/1800 = 10.67%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1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577284" y="-5547915"/>
            <a:ext cx="1066800" cy="121626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066800"/>
            <a:ext cx="1103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</a:t>
            </a:r>
            <a:r>
              <a:rPr lang="en-GB" sz="1800" b="1" kern="0" dirty="0" smtClean="0"/>
              <a:t>LEVEL MANAGEMENT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</a:t>
            </a:r>
            <a:r>
              <a:rPr lang="en-GB" sz="1800" b="1" kern="0" dirty="0" smtClean="0"/>
              <a:t>AREA </a:t>
            </a:r>
            <a:r>
              <a:rPr lang="en-GB" sz="1800" b="1" kern="0" dirty="0" smtClean="0"/>
              <a:t>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75282"/>
              </p:ext>
            </p:extLst>
          </p:nvPr>
        </p:nvGraphicFramePr>
        <p:xfrm>
          <a:off x="1" y="1713130"/>
          <a:ext cx="12191998" cy="5433531"/>
        </p:xfrm>
        <a:graphic>
          <a:graphicData uri="http://schemas.openxmlformats.org/drawingml/2006/table">
            <a:tbl>
              <a:tblPr firstRow="1" bandRow="1"/>
              <a:tblGrid>
                <a:gridCol w="174171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70656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8550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720/9930 = 7.25%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235/7163 = 3.28%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that limitation of the risk adjustment strategy. Size of the groups were limited to 8- 10 depending on the size of the venue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fledged psychological care services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99060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360/4098 = 8.78%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244/2878 = 8.48%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arget for the quarter not met due to that limitation of the risk addjustment strategy. Size of the groups were limited to 8- 10 depending on the size of the venue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fledged psychological care services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12776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0/2407 = 0.00% 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0/2052 = 0.00%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arget for the quarter not met due to that limitation of the risk addjustment strategy. Size of the groups were limited to 8- 10 depending on the size of the venue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fledged psychological care services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125224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360/2106 = 17.09%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355/1605 = 22.12%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that limitation of the risk adjustment strategy. Size of the groups were limited to 8- 10 depending on the size of the venue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fledged psychological care services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receiving psychological care services</a:t>
            </a:r>
            <a:endParaRPr lang="en-ZA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84334" y="-5367665"/>
            <a:ext cx="1440000" cy="121753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440000"/>
            <a:ext cx="1103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800" b="1" kern="0" dirty="0" smtClean="0"/>
              <a:t>MANAGEMENT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 </a:t>
            </a:r>
            <a:r>
              <a:rPr lang="en-GB" sz="1800" b="1" kern="0" dirty="0" smtClean="0"/>
              <a:t>AREA </a:t>
            </a:r>
            <a:r>
              <a:rPr lang="en-GB" sz="1800" b="1" kern="0" dirty="0" smtClean="0"/>
              <a:t>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18448"/>
              </p:ext>
            </p:extLst>
          </p:nvPr>
        </p:nvGraphicFramePr>
        <p:xfrm>
          <a:off x="1" y="2086330"/>
          <a:ext cx="12191998" cy="4619270"/>
        </p:xfrm>
        <a:graphic>
          <a:graphicData uri="http://schemas.openxmlformats.org/drawingml/2006/table">
            <a:tbl>
              <a:tblPr firstRow="1" bandRow="1"/>
              <a:tblGrid>
                <a:gridCol w="174171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70119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43259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180/2865 = 6.28%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178/1963 = 9.07%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arget for the quarter not met due to that limitation of the risk addjustment strategy. Size of the groups were limited to 8- 10 depending on the size of the venue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fledged psychological care services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2427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540/6262 = 8.62%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445/4548 = 9.78%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arget for the quarter not met due to that limitation of the risk addjustment strategy. Size of the groups were limited to 8- 10 depending on the size of the venue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fledged psychological care services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2427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180/2422 = 7.43%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192/1800 = 10.67%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that limitation of the risk adjustment strategy. Size of the groups were limited to 8- 10 depending on the size of the venue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the provision of  fully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fledged psychological care services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receiving psychological care services</a:t>
            </a:r>
            <a:endParaRPr lang="en-ZA" sz="24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5" y="-5215267"/>
            <a:ext cx="1440000" cy="1187053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1673596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</a:t>
            </a:r>
            <a:r>
              <a:rPr lang="en-GB" sz="1800" b="1" kern="0" dirty="0" smtClean="0">
                <a:solidFill>
                  <a:prstClr val="black"/>
                </a:solidFill>
              </a:rPr>
              <a:t>4. PROJECT PLAN TO ADDRESS UNDER PERFORMANCE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7451"/>
              </p:ext>
            </p:extLst>
          </p:nvPr>
        </p:nvGraphicFramePr>
        <p:xfrm>
          <a:off x="215900" y="2298902"/>
          <a:ext cx="11671302" cy="4471130"/>
        </p:xfrm>
        <a:graphic>
          <a:graphicData uri="http://schemas.openxmlformats.org/drawingml/2006/table">
            <a:tbl>
              <a:tblPr firstRow="1" bandRow="1"/>
              <a:tblGrid>
                <a:gridCol w="1945217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58493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860192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psychological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Offenders are involve in psychological care services as the Covid 19 Risk Adjusted Strategy Regulation are not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86019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psychological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Offenders are involve in psychological care services as the Covid 19 Risk Adjusted Strategy Regulation are not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86019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psychological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Offenders are involve in psychological care services as the Covid 19 Risk Adjusted Strategy Regulation are not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86019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psychological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accent4"/>
                          </a:solidFill>
                        </a:rPr>
                        <a:t>Offenders are involve in psychological care services as the Covid 19 Risk Adjusted Strategy Regulation are not relaxed.</a:t>
                      </a:r>
                      <a:endParaRPr lang="en-ZA" sz="1100" baseline="0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Percentage of inmates receiving psychological care services</a:t>
            </a:r>
            <a:endParaRPr lang="en-ZA" sz="2400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23602" y="-5166826"/>
            <a:ext cx="1440000" cy="1188720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72" y="1440000"/>
            <a:ext cx="1170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</a:t>
            </a:r>
            <a:r>
              <a:rPr lang="en-GB" sz="1800" b="1" kern="0" dirty="0" smtClean="0">
                <a:solidFill>
                  <a:prstClr val="black"/>
                </a:solidFill>
              </a:rPr>
              <a:t>4. PROJECT PLAN TO ADDRESS UNDER </a:t>
            </a:r>
            <a:r>
              <a:rPr lang="en-GB" sz="1800" b="1" kern="0" dirty="0" smtClean="0"/>
              <a:t>PERFORMANCE 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7451"/>
              </p:ext>
            </p:extLst>
          </p:nvPr>
        </p:nvGraphicFramePr>
        <p:xfrm>
          <a:off x="29372" y="2042928"/>
          <a:ext cx="11857830" cy="3976873"/>
        </p:xfrm>
        <a:graphic>
          <a:graphicData uri="http://schemas.openxmlformats.org/drawingml/2006/table">
            <a:tbl>
              <a:tblPr firstRow="1" bandRow="1"/>
              <a:tblGrid>
                <a:gridCol w="1976305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73485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80672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psychological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Offenders are involve in psychological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care services as the Covid 19 Risk Adjusted Strategy Regulation are not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08067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psychological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Offenders are involve in psychological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care services as the Covid 19 Risk Adjusted Strategy Regulation are not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08067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involve  more offenders in psychological care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Offenders are involve in psychological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care services as the Covid 19 Risk Adjusted Strategy Regulation are not relaxed.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Percentage of inmates receiving psychological care services</a:t>
            </a:r>
            <a:endParaRPr lang="en-ZA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65498" y="-21773"/>
            <a:ext cx="8392701" cy="6270173"/>
            <a:chOff x="65499" y="-21773"/>
            <a:chExt cx="7302314" cy="5185651"/>
          </a:xfrm>
        </p:grpSpPr>
        <p:sp>
          <p:nvSpPr>
            <p:cNvPr id="3" name="Rectangle: Top Corners Rounded 24">
              <a:extLst>
                <a:ext uri="{FF2B5EF4-FFF2-40B4-BE49-F238E27FC236}">
                  <a16:creationId xmlns="" xmlns:a16="http://schemas.microsoft.com/office/drawing/2014/main" id="{0DC4C310-37AB-43E0-9D8B-683A5AE91EB8}"/>
                </a:ext>
              </a:extLst>
            </p:cNvPr>
            <p:cNvSpPr/>
            <p:nvPr/>
          </p:nvSpPr>
          <p:spPr>
            <a:xfrm rot="10800000">
              <a:off x="575313" y="-10887"/>
              <a:ext cx="6282685" cy="5174765"/>
            </a:xfrm>
            <a:prstGeom prst="round2SameRect">
              <a:avLst>
                <a:gd name="adj1" fmla="val 13687"/>
                <a:gd name="adj2" fmla="val 0"/>
              </a:avLst>
            </a:prstGeom>
            <a:gradFill flip="none" rotWithShape="1">
              <a:gsLst>
                <a:gs pos="99000">
                  <a:srgbClr val="00CC99"/>
                </a:gs>
                <a:gs pos="1000">
                  <a:srgbClr val="00990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3"/>
            <p:cNvSpPr/>
            <p:nvPr/>
          </p:nvSpPr>
          <p:spPr bwMode="auto">
            <a:xfrm>
              <a:off x="6847113" y="-21773"/>
              <a:ext cx="520700" cy="1270000"/>
            </a:xfrm>
            <a:custGeom>
              <a:avLst/>
              <a:gdLst>
                <a:gd name="connsiteX0" fmla="*/ 0 w 431800"/>
                <a:gd name="connsiteY0" fmla="*/ 1143000 h 1143000"/>
                <a:gd name="connsiteX1" fmla="*/ 215900 w 431800"/>
                <a:gd name="connsiteY1" fmla="*/ 0 h 1143000"/>
                <a:gd name="connsiteX2" fmla="*/ 431800 w 431800"/>
                <a:gd name="connsiteY2" fmla="*/ 1143000 h 1143000"/>
                <a:gd name="connsiteX3" fmla="*/ 0 w 431800"/>
                <a:gd name="connsiteY3" fmla="*/ 1143000 h 1143000"/>
                <a:gd name="connsiteX0" fmla="*/ 0 w 647700"/>
                <a:gd name="connsiteY0" fmla="*/ 1117600 h 1117600"/>
                <a:gd name="connsiteX1" fmla="*/ 647700 w 647700"/>
                <a:gd name="connsiteY1" fmla="*/ 0 h 1117600"/>
                <a:gd name="connsiteX2" fmla="*/ 431800 w 647700"/>
                <a:gd name="connsiteY2" fmla="*/ 1117600 h 1117600"/>
                <a:gd name="connsiteX3" fmla="*/ 0 w 647700"/>
                <a:gd name="connsiteY3" fmla="*/ 1117600 h 1117600"/>
                <a:gd name="connsiteX0" fmla="*/ 0 w 647700"/>
                <a:gd name="connsiteY0" fmla="*/ 1117600 h 1244600"/>
                <a:gd name="connsiteX1" fmla="*/ 647700 w 647700"/>
                <a:gd name="connsiteY1" fmla="*/ 0 h 1244600"/>
                <a:gd name="connsiteX2" fmla="*/ 558800 w 647700"/>
                <a:gd name="connsiteY2" fmla="*/ 1244600 h 1244600"/>
                <a:gd name="connsiteX3" fmla="*/ 0 w 647700"/>
                <a:gd name="connsiteY3" fmla="*/ 1117600 h 1244600"/>
                <a:gd name="connsiteX0" fmla="*/ 0 w 647700"/>
                <a:gd name="connsiteY0" fmla="*/ 1270000 h 1397000"/>
                <a:gd name="connsiteX1" fmla="*/ 647700 w 647700"/>
                <a:gd name="connsiteY1" fmla="*/ 0 h 1397000"/>
                <a:gd name="connsiteX2" fmla="*/ 558800 w 647700"/>
                <a:gd name="connsiteY2" fmla="*/ 1397000 h 1397000"/>
                <a:gd name="connsiteX3" fmla="*/ 0 w 647700"/>
                <a:gd name="connsiteY3" fmla="*/ 1270000 h 1397000"/>
                <a:gd name="connsiteX0" fmla="*/ 0 w 469900"/>
                <a:gd name="connsiteY0" fmla="*/ 1701800 h 1701800"/>
                <a:gd name="connsiteX1" fmla="*/ 469900 w 469900"/>
                <a:gd name="connsiteY1" fmla="*/ 0 h 1701800"/>
                <a:gd name="connsiteX2" fmla="*/ 381000 w 469900"/>
                <a:gd name="connsiteY2" fmla="*/ 1397000 h 1701800"/>
                <a:gd name="connsiteX3" fmla="*/ 0 w 469900"/>
                <a:gd name="connsiteY3" fmla="*/ 1701800 h 17018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08000 w 596900"/>
                <a:gd name="connsiteY2" fmla="*/ 1397000 h 1397000"/>
                <a:gd name="connsiteX3" fmla="*/ 0 w 596900"/>
                <a:gd name="connsiteY3" fmla="*/ 1346200 h 13970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84200 w 596900"/>
                <a:gd name="connsiteY2" fmla="*/ 1397000 h 1397000"/>
                <a:gd name="connsiteX3" fmla="*/ 0 w 596900"/>
                <a:gd name="connsiteY3" fmla="*/ 1346200 h 1397000"/>
                <a:gd name="connsiteX0" fmla="*/ 0 w 584200"/>
                <a:gd name="connsiteY0" fmla="*/ 1193800 h 1244600"/>
                <a:gd name="connsiteX1" fmla="*/ 495300 w 584200"/>
                <a:gd name="connsiteY1" fmla="*/ 0 h 1244600"/>
                <a:gd name="connsiteX2" fmla="*/ 584200 w 584200"/>
                <a:gd name="connsiteY2" fmla="*/ 1244600 h 1244600"/>
                <a:gd name="connsiteX3" fmla="*/ 0 w 584200"/>
                <a:gd name="connsiteY3" fmla="*/ 1193800 h 1244600"/>
                <a:gd name="connsiteX0" fmla="*/ 0 w 584200"/>
                <a:gd name="connsiteY0" fmla="*/ 1219200 h 1270000"/>
                <a:gd name="connsiteX1" fmla="*/ 571500 w 584200"/>
                <a:gd name="connsiteY1" fmla="*/ 0 h 1270000"/>
                <a:gd name="connsiteX2" fmla="*/ 584200 w 584200"/>
                <a:gd name="connsiteY2" fmla="*/ 1270000 h 1270000"/>
                <a:gd name="connsiteX3" fmla="*/ 0 w 584200"/>
                <a:gd name="connsiteY3" fmla="*/ 12192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95300 w 495300"/>
                <a:gd name="connsiteY0" fmla="*/ 1193800 h 1270000"/>
                <a:gd name="connsiteX1" fmla="*/ 0 w 495300"/>
                <a:gd name="connsiteY1" fmla="*/ 0 h 1270000"/>
                <a:gd name="connsiteX2" fmla="*/ 12700 w 495300"/>
                <a:gd name="connsiteY2" fmla="*/ 1270000 h 1270000"/>
                <a:gd name="connsiteX3" fmla="*/ 495300 w 495300"/>
                <a:gd name="connsiteY3" fmla="*/ 1193800 h 1270000"/>
                <a:gd name="connsiteX0" fmla="*/ 520700 w 520700"/>
                <a:gd name="connsiteY0" fmla="*/ 1270000 h 1270000"/>
                <a:gd name="connsiteX1" fmla="*/ 0 w 520700"/>
                <a:gd name="connsiteY1" fmla="*/ 0 h 1270000"/>
                <a:gd name="connsiteX2" fmla="*/ 12700 w 520700"/>
                <a:gd name="connsiteY2" fmla="*/ 1270000 h 1270000"/>
                <a:gd name="connsiteX3" fmla="*/ 520700 w 520700"/>
                <a:gd name="connsiteY3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270000">
                  <a:moveTo>
                    <a:pt x="520700" y="1270000"/>
                  </a:moveTo>
                  <a:lnTo>
                    <a:pt x="0" y="0"/>
                  </a:lnTo>
                  <a:lnTo>
                    <a:pt x="12700" y="1270000"/>
                  </a:lnTo>
                  <a:lnTo>
                    <a:pt x="520700" y="127000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6" name="Isosceles Triangle 3"/>
            <p:cNvSpPr/>
            <p:nvPr/>
          </p:nvSpPr>
          <p:spPr bwMode="auto">
            <a:xfrm rot="10800000" flipV="1">
              <a:off x="65499" y="-10887"/>
              <a:ext cx="520700" cy="1270000"/>
            </a:xfrm>
            <a:custGeom>
              <a:avLst/>
              <a:gdLst>
                <a:gd name="connsiteX0" fmla="*/ 0 w 431800"/>
                <a:gd name="connsiteY0" fmla="*/ 1143000 h 1143000"/>
                <a:gd name="connsiteX1" fmla="*/ 215900 w 431800"/>
                <a:gd name="connsiteY1" fmla="*/ 0 h 1143000"/>
                <a:gd name="connsiteX2" fmla="*/ 431800 w 431800"/>
                <a:gd name="connsiteY2" fmla="*/ 1143000 h 1143000"/>
                <a:gd name="connsiteX3" fmla="*/ 0 w 431800"/>
                <a:gd name="connsiteY3" fmla="*/ 1143000 h 1143000"/>
                <a:gd name="connsiteX0" fmla="*/ 0 w 647700"/>
                <a:gd name="connsiteY0" fmla="*/ 1117600 h 1117600"/>
                <a:gd name="connsiteX1" fmla="*/ 647700 w 647700"/>
                <a:gd name="connsiteY1" fmla="*/ 0 h 1117600"/>
                <a:gd name="connsiteX2" fmla="*/ 431800 w 647700"/>
                <a:gd name="connsiteY2" fmla="*/ 1117600 h 1117600"/>
                <a:gd name="connsiteX3" fmla="*/ 0 w 647700"/>
                <a:gd name="connsiteY3" fmla="*/ 1117600 h 1117600"/>
                <a:gd name="connsiteX0" fmla="*/ 0 w 647700"/>
                <a:gd name="connsiteY0" fmla="*/ 1117600 h 1244600"/>
                <a:gd name="connsiteX1" fmla="*/ 647700 w 647700"/>
                <a:gd name="connsiteY1" fmla="*/ 0 h 1244600"/>
                <a:gd name="connsiteX2" fmla="*/ 558800 w 647700"/>
                <a:gd name="connsiteY2" fmla="*/ 1244600 h 1244600"/>
                <a:gd name="connsiteX3" fmla="*/ 0 w 647700"/>
                <a:gd name="connsiteY3" fmla="*/ 1117600 h 1244600"/>
                <a:gd name="connsiteX0" fmla="*/ 0 w 647700"/>
                <a:gd name="connsiteY0" fmla="*/ 1270000 h 1397000"/>
                <a:gd name="connsiteX1" fmla="*/ 647700 w 647700"/>
                <a:gd name="connsiteY1" fmla="*/ 0 h 1397000"/>
                <a:gd name="connsiteX2" fmla="*/ 558800 w 647700"/>
                <a:gd name="connsiteY2" fmla="*/ 1397000 h 1397000"/>
                <a:gd name="connsiteX3" fmla="*/ 0 w 647700"/>
                <a:gd name="connsiteY3" fmla="*/ 1270000 h 1397000"/>
                <a:gd name="connsiteX0" fmla="*/ 0 w 469900"/>
                <a:gd name="connsiteY0" fmla="*/ 1701800 h 1701800"/>
                <a:gd name="connsiteX1" fmla="*/ 469900 w 469900"/>
                <a:gd name="connsiteY1" fmla="*/ 0 h 1701800"/>
                <a:gd name="connsiteX2" fmla="*/ 381000 w 469900"/>
                <a:gd name="connsiteY2" fmla="*/ 1397000 h 1701800"/>
                <a:gd name="connsiteX3" fmla="*/ 0 w 469900"/>
                <a:gd name="connsiteY3" fmla="*/ 1701800 h 17018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08000 w 596900"/>
                <a:gd name="connsiteY2" fmla="*/ 1397000 h 1397000"/>
                <a:gd name="connsiteX3" fmla="*/ 0 w 596900"/>
                <a:gd name="connsiteY3" fmla="*/ 1346200 h 13970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84200 w 596900"/>
                <a:gd name="connsiteY2" fmla="*/ 1397000 h 1397000"/>
                <a:gd name="connsiteX3" fmla="*/ 0 w 596900"/>
                <a:gd name="connsiteY3" fmla="*/ 1346200 h 1397000"/>
                <a:gd name="connsiteX0" fmla="*/ 0 w 584200"/>
                <a:gd name="connsiteY0" fmla="*/ 1193800 h 1244600"/>
                <a:gd name="connsiteX1" fmla="*/ 495300 w 584200"/>
                <a:gd name="connsiteY1" fmla="*/ 0 h 1244600"/>
                <a:gd name="connsiteX2" fmla="*/ 584200 w 584200"/>
                <a:gd name="connsiteY2" fmla="*/ 1244600 h 1244600"/>
                <a:gd name="connsiteX3" fmla="*/ 0 w 584200"/>
                <a:gd name="connsiteY3" fmla="*/ 1193800 h 1244600"/>
                <a:gd name="connsiteX0" fmla="*/ 0 w 584200"/>
                <a:gd name="connsiteY0" fmla="*/ 1219200 h 1270000"/>
                <a:gd name="connsiteX1" fmla="*/ 571500 w 584200"/>
                <a:gd name="connsiteY1" fmla="*/ 0 h 1270000"/>
                <a:gd name="connsiteX2" fmla="*/ 584200 w 584200"/>
                <a:gd name="connsiteY2" fmla="*/ 1270000 h 1270000"/>
                <a:gd name="connsiteX3" fmla="*/ 0 w 584200"/>
                <a:gd name="connsiteY3" fmla="*/ 12192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95300 w 495300"/>
                <a:gd name="connsiteY0" fmla="*/ 1193800 h 1270000"/>
                <a:gd name="connsiteX1" fmla="*/ 0 w 495300"/>
                <a:gd name="connsiteY1" fmla="*/ 0 h 1270000"/>
                <a:gd name="connsiteX2" fmla="*/ 12700 w 495300"/>
                <a:gd name="connsiteY2" fmla="*/ 1270000 h 1270000"/>
                <a:gd name="connsiteX3" fmla="*/ 495300 w 495300"/>
                <a:gd name="connsiteY3" fmla="*/ 1193800 h 1270000"/>
                <a:gd name="connsiteX0" fmla="*/ 520700 w 520700"/>
                <a:gd name="connsiteY0" fmla="*/ 1270000 h 1270000"/>
                <a:gd name="connsiteX1" fmla="*/ 0 w 520700"/>
                <a:gd name="connsiteY1" fmla="*/ 0 h 1270000"/>
                <a:gd name="connsiteX2" fmla="*/ 12700 w 520700"/>
                <a:gd name="connsiteY2" fmla="*/ 1270000 h 1270000"/>
                <a:gd name="connsiteX3" fmla="*/ 520700 w 520700"/>
                <a:gd name="connsiteY3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270000">
                  <a:moveTo>
                    <a:pt x="520700" y="1270000"/>
                  </a:moveTo>
                  <a:lnTo>
                    <a:pt x="0" y="0"/>
                  </a:lnTo>
                  <a:lnTo>
                    <a:pt x="12700" y="1270000"/>
                  </a:lnTo>
                  <a:lnTo>
                    <a:pt x="520700" y="127000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n-Z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199" y="1088570"/>
            <a:ext cx="69109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PROGRAMME</a:t>
            </a:r>
          </a:p>
          <a:p>
            <a:pPr algn="ctr"/>
            <a:r>
              <a:rPr lang="en-ZA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en-ZA" sz="6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CARE</a:t>
            </a:r>
            <a:endParaRPr lang="en-ZA" sz="60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78370" y="-5238520"/>
            <a:ext cx="1440000" cy="11870531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dirty="0" smtClean="0">
                <a:solidFill>
                  <a:schemeClr val="accent3"/>
                </a:solidFill>
                <a:latin typeface="Arial Black" pitchFamily="34" charset="0"/>
              </a:rPr>
              <a:t>Percentage of identified inmates who have tested for Corona virus Disease 2019 (COVID-19)</a:t>
            </a:r>
            <a:endParaRPr lang="en-ZA" kern="0" dirty="0" smtClean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509" y="1416746"/>
            <a:ext cx="89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1. REGIONAL TARGET VERSUS PERFORMANCE FOR </a:t>
            </a:r>
            <a:r>
              <a:rPr lang="en-GB" sz="1800" b="1" kern="0" dirty="0" smtClean="0">
                <a:solidFill>
                  <a:prstClr val="black"/>
                </a:solidFill>
              </a:rPr>
              <a:t>2</a:t>
            </a:r>
            <a:r>
              <a:rPr lang="en-GB" sz="1800" b="1" kern="0" baseline="30000" dirty="0" smtClean="0">
                <a:solidFill>
                  <a:prstClr val="black"/>
                </a:solidFill>
              </a:rPr>
              <a:t>nd</a:t>
            </a:r>
            <a:r>
              <a:rPr lang="en-GB" sz="1800" b="1" kern="0" dirty="0" smtClean="0">
                <a:solidFill>
                  <a:prstClr val="black"/>
                </a:solidFill>
              </a:rPr>
              <a:t> QUARTER </a:t>
            </a:r>
            <a:r>
              <a:rPr lang="en-GB" sz="1800" b="1" kern="0" dirty="0">
                <a:solidFill>
                  <a:prstClr val="black"/>
                </a:solidFill>
              </a:rPr>
              <a:t>(2020/2021) 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048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73172"/>
              </p:ext>
            </p:extLst>
          </p:nvPr>
        </p:nvGraphicFramePr>
        <p:xfrm>
          <a:off x="228600" y="1808377"/>
          <a:ext cx="11658600" cy="1066800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37565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2020 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Q2 TARGET: 2020-2021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375654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Kwa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Zulu Natal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82/94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= 87.23 %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</a:p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149/498 = 29.92 %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6/8 = 75 %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373/736 = 50.68 %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48739"/>
              </p:ext>
            </p:extLst>
          </p:nvPr>
        </p:nvGraphicFramePr>
        <p:xfrm>
          <a:off x="228600" y="3581400"/>
          <a:ext cx="11658600" cy="2616951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57880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509537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0/12 = 0.00 %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0/7 = 0.00 %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0/2 = 0.00 %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120/141 = 85.11 %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9/9 = 100 %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75.252 = 29.76 %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0/0 = 0.00 %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87/264 = 32.95%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9/9 = 100 %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32/32 = 100 %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4/4 =  100%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45/45 = 100%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8/8 = 100 %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13/13 = 100%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1/1 = 100%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22/22 = 100%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5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A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A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A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A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32844"/>
              </p:ext>
            </p:extLst>
          </p:nvPr>
        </p:nvGraphicFramePr>
        <p:xfrm>
          <a:off x="609600" y="1295400"/>
          <a:ext cx="10972799" cy="127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424"/>
                <a:gridCol w="2259105"/>
                <a:gridCol w="2761129"/>
                <a:gridCol w="3012141"/>
              </a:tblGrid>
              <a:tr h="7830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No of Mid</a:t>
                      </a:r>
                      <a:r>
                        <a:rPr lang="en-US" sz="14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term Targets </a:t>
                      </a: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 MA</a:t>
                      </a: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Achieved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 Achieved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Target measured annually /per academic year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4875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</a:t>
                      </a:r>
                      <a:endParaRPr lang="en-US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18</a:t>
                      </a:r>
                      <a:endParaRPr lang="en-US" sz="1600" b="1" dirty="0"/>
                    </a:p>
                  </a:txBody>
                  <a:tcPr marL="121920" marR="12192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07</a:t>
                      </a:r>
                      <a:endParaRPr lang="en-US" sz="1600" b="1" dirty="0"/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02</a:t>
                      </a:r>
                      <a:endParaRPr lang="en-US" sz="1600" b="1" dirty="0"/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448" name="Content Placeholder 6"/>
          <p:cNvSpPr>
            <a:spLocks noGrp="1"/>
          </p:cNvSpPr>
          <p:nvPr>
            <p:ph idx="1"/>
          </p:nvPr>
        </p:nvSpPr>
        <p:spPr>
          <a:xfrm>
            <a:off x="328085" y="609602"/>
            <a:ext cx="11660716" cy="664797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Mid-term Performance Report on  Performance indicators 2019/20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2121" y="3275113"/>
            <a:ext cx="1820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n-US" b="1" dirty="0">
                <a:solidFill>
                  <a:schemeClr val="lt1"/>
                </a:solidFill>
              </a:rPr>
              <a:t>Total Nor of targets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2121" y="3275113"/>
            <a:ext cx="1820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Total Nor of targets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780106769"/>
              </p:ext>
            </p:extLst>
          </p:nvPr>
        </p:nvGraphicFramePr>
        <p:xfrm>
          <a:off x="609600" y="2667000"/>
          <a:ext cx="1076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3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190418" y="-5190419"/>
            <a:ext cx="1440000" cy="11820836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dirty="0" smtClean="0">
                <a:solidFill>
                  <a:schemeClr val="accent3"/>
                </a:solidFill>
                <a:latin typeface="Arial Black" pitchFamily="34" charset="0"/>
              </a:rPr>
              <a:t>Percentage of identified inmates who have tested for Corona virus Disease 2019 (COVID-19)</a:t>
            </a:r>
            <a:endParaRPr lang="en-ZA" sz="2400" kern="0" dirty="0" smtClean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 (CONT…)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52979"/>
              </p:ext>
            </p:extLst>
          </p:nvPr>
        </p:nvGraphicFramePr>
        <p:xfrm>
          <a:off x="178905" y="2667000"/>
          <a:ext cx="11658600" cy="2107414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57880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509537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1/1 = 100 %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35/35 = 100 %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0 / 0 = 100 %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36/36 = 100 %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55/55 = 100 %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39/180 = 21.67 %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1 /</a:t>
                      </a:r>
                      <a:r>
                        <a:rPr lang="en-ZA" sz="1100" b="1" baseline="0" dirty="0" smtClean="0">
                          <a:latin typeface="Calibri Light" pitchFamily="34" charset="0"/>
                        </a:rPr>
                        <a:t> 1 = 100 %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95/236 = 40.25 %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0/0 0.00 %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5 / 5  = 100 %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latin typeface="Calibri Light" pitchFamily="34" charset="0"/>
                        </a:rPr>
                        <a:t>0 / 0 = 0.00 %</a:t>
                      </a:r>
                      <a:endParaRPr lang="en-ZA" sz="1100" b="1" dirty="0"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5/5 = 100 %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1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577284" y="-5547915"/>
            <a:ext cx="1066800" cy="121626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066800"/>
            <a:ext cx="1103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800" b="1" kern="0" dirty="0" smtClean="0"/>
              <a:t>MANAGEMENT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 </a:t>
            </a:r>
            <a:r>
              <a:rPr lang="en-GB" sz="1800" b="1" kern="0" dirty="0" smtClean="0"/>
              <a:t>AREA </a:t>
            </a:r>
            <a:r>
              <a:rPr lang="en-GB" sz="1800" b="1" kern="0" dirty="0" smtClean="0"/>
              <a:t>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75282"/>
              </p:ext>
            </p:extLst>
          </p:nvPr>
        </p:nvGraphicFramePr>
        <p:xfrm>
          <a:off x="1" y="1713130"/>
          <a:ext cx="12191998" cy="6711123"/>
        </p:xfrm>
        <a:graphic>
          <a:graphicData uri="http://schemas.openxmlformats.org/drawingml/2006/table">
            <a:tbl>
              <a:tblPr firstRow="1" bandRow="1"/>
              <a:tblGrid>
                <a:gridCol w="174171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70656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8550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120/141 = 85.11 %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the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fact that identified inmates did not meet the set KZN DoH criteria for testing Covid -19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The surge of infection within Correctional facilities  causing more  complications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Human capital and  other  Resources will  be strained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Inadequate service  provision and service delivery.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14646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87/264 = 32.95%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Target for the quarter not met due to the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fact that identified inmates did not meet the set KZN DoH criteria for testing Covid -19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The surge of infection within Correctional facilities  causing more  complications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Human capital and  other  Resources will  be strained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Inadequate service  provision and service delivery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12776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45/45 = 100%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Target for the quarter not met due to the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fact that identified inmates did not meet the set KZN DoH criteria for testing Covid -19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The surge of infection within Correctional facilities  causing more  complications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Human capital and  other  Resources will  be strained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Inadequate service  provision and service delivery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125224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22/22 = 100%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the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fact that identified inmates did not meet the set KZN DoH criteria for testing Covid -19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The surge of infection within Correctional facilities  causing more  complications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Human capital and  other  Resources will  be strained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Inadequate service  provision and service delivery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Percentage of identified inmates who have tested for Corona virus Disease (Covid – 19) </a:t>
            </a:r>
            <a:endParaRPr lang="en-ZA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84334" y="-5367665"/>
            <a:ext cx="1440000" cy="121753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440000"/>
            <a:ext cx="1216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800" b="1" kern="0" dirty="0" smtClean="0"/>
              <a:t>MANAGEMENT AREA TO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 </a:t>
            </a:r>
            <a:r>
              <a:rPr lang="en-GB" sz="1800" b="1" kern="0" dirty="0" smtClean="0"/>
              <a:t>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18448"/>
              </p:ext>
            </p:extLst>
          </p:nvPr>
        </p:nvGraphicFramePr>
        <p:xfrm>
          <a:off x="1" y="2086330"/>
          <a:ext cx="12191998" cy="5090317"/>
        </p:xfrm>
        <a:graphic>
          <a:graphicData uri="http://schemas.openxmlformats.org/drawingml/2006/table">
            <a:tbl>
              <a:tblPr firstRow="1" bandRow="1"/>
              <a:tblGrid>
                <a:gridCol w="174171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70119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43259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36/36 = 100 %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Target for the quarter not met due to the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fact that identified inmates did not meet the set KZN DoH criteria for testing Covid -19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The surge of infection within Correctional facilities  causing more  complications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Human capital and  other  Resources will  be strained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Inadequate service  provision and service delivery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2427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95/236 = 40.25 %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Target for the quarter not met due to the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fact that identified inmates did not meet the set KZN DoH criteria for testing Covid -19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The surge of infection within Correctional facilities  causing more  complications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Human capital and  other  Resources will  be strained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Inadequate service  provision and service delivery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2427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0/0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 = 0.00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 Light" pitchFamily="34" charset="0"/>
                        </a:rPr>
                        <a:t>5/5 = 100 %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 Light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Target for the quarter not met due to the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fact that identified inmates did not meet the set KZN DoH criteria for testing Covid -19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Covid 19 Risk Adjusted Strategy Regulation</a:t>
                      </a:r>
                      <a:endParaRPr lang="en-ZA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The surge of infection within Correctional facilities  causing more  complications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Human capital and  other  Resources will  be strained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Inadequate service  provision and service delivery</a:t>
                      </a: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dirty="0" smtClean="0">
                <a:solidFill>
                  <a:schemeClr val="accent3"/>
                </a:solidFill>
                <a:latin typeface="Arial Black" pitchFamily="34" charset="0"/>
              </a:rPr>
              <a:t>Percentage of identified inmates who have tested for Corona virus Disease 2019 (COVID-19)</a:t>
            </a:r>
            <a:endParaRPr lang="en-ZA" sz="2400" kern="0" dirty="0" smtClean="0">
              <a:solidFill>
                <a:schemeClr val="accent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5" y="-5215267"/>
            <a:ext cx="1440000" cy="1187053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8" y="1440000"/>
            <a:ext cx="1185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</a:t>
            </a:r>
            <a:r>
              <a:rPr lang="en-GB" sz="1800" b="1" kern="0" dirty="0" smtClean="0">
                <a:solidFill>
                  <a:prstClr val="black"/>
                </a:solidFill>
              </a:rPr>
              <a:t>4. PROJECT PLAN TO ADDRESS UNDER PERFORMANCE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7451"/>
              </p:ext>
            </p:extLst>
          </p:nvPr>
        </p:nvGraphicFramePr>
        <p:xfrm>
          <a:off x="2" y="1809333"/>
          <a:ext cx="11887200" cy="5660722"/>
        </p:xfrm>
        <a:graphic>
          <a:graphicData uri="http://schemas.openxmlformats.org/drawingml/2006/table">
            <a:tbl>
              <a:tblPr firstRow="1" bandRow="1"/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60104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60722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conduct awareness raising sessions for inmates and to identify suspected inmates for testing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Head of Centre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Awareness raising is continued, inmates are identified and tested in line with the DoH Covid -19 protocols and the departmental Strategic Plan for  Covid - 19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05349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conduct awareness raising sessions for inmates and to identify suspected inmates for testing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Head of Centre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Awareness raising is continued, inmates are identified and tested in line with the DoH Covid -19 protocols and the departmental Strategic Plan for  Covid - 19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05349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to conduct awareness raising sessions for inmates and to identify suspected inmates for testing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Area Commissioner and Area Coordinator Dev &amp; Care,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Head of Centre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Awareness raising is continued, inmates are identified and tested in line with the DoH Covid -19 protocols and the departmental Strategic Plan for  Covid - 19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1127506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conduct awareness raising sessions for inmates and to identify suspected inmates for testing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Head of Centre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Awareness raising is continued, inmates are identified and tested in line with the DoH Covid -19 protocols and the departmental Strategic Plan for  Covid - 19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2400" dirty="0" smtClean="0">
                <a:solidFill>
                  <a:schemeClr val="accent3"/>
                </a:solidFill>
                <a:latin typeface="Arial Black" pitchFamily="34" charset="0"/>
              </a:rPr>
              <a:t>Percentage of identified inmates who have tested for Corona virus Disease 2019 (COVID-19)</a:t>
            </a:r>
            <a:endParaRPr lang="en-ZA" sz="2400" kern="0" dirty="0" smtClean="0">
              <a:solidFill>
                <a:schemeClr val="accent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23602" y="-5166826"/>
            <a:ext cx="1440000" cy="1188720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72" y="1440000"/>
            <a:ext cx="1170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</a:t>
            </a:r>
            <a:r>
              <a:rPr lang="en-GB" sz="1800" b="1" kern="0" dirty="0" smtClean="0">
                <a:solidFill>
                  <a:prstClr val="black"/>
                </a:solidFill>
              </a:rPr>
              <a:t>4. PROJECT PLAN TO ADDRESS UNDER PERFORMANCE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7451"/>
              </p:ext>
            </p:extLst>
          </p:nvPr>
        </p:nvGraphicFramePr>
        <p:xfrm>
          <a:off x="29372" y="2042928"/>
          <a:ext cx="11857830" cy="4529617"/>
        </p:xfrm>
        <a:graphic>
          <a:graphicData uri="http://schemas.openxmlformats.org/drawingml/2006/table">
            <a:tbl>
              <a:tblPr firstRow="1" bandRow="1"/>
              <a:tblGrid>
                <a:gridCol w="1976305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76305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73485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80672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conduct awareness raising sessions for inmates and to identify suspected inmates for testing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Head of Centre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Awareness raising is continued, inmates are identified and tested in line with the DoH Covid -19 protocols and the departmental Strategic Plan for  Covid - 19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08067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to conduct awareness raising sessions for inmates and to identify suspected inmates for testing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Area Commissioner and Area Coordinator Dev &amp; Care,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Head of Centre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Awareness raising is continued, inmates are identified and tested in line with the DoH Covid -19 protocols and the departmental Strategic Plan for  Covid - 19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08067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conduct awareness raising sessions for inmates and to identify suspected inmates for testing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and Area Coordinator Dev &amp; Care,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Head of Centre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Awareness raising is continued, inmates are identified and tested in line with the DoH Covid -19 protocols and the departmental Strategic Plan for  Covid - 19</a:t>
                      </a:r>
                      <a:endParaRPr lang="en-ZA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dirty="0" smtClean="0">
                <a:solidFill>
                  <a:schemeClr val="accent3"/>
                </a:solidFill>
                <a:latin typeface="Arial Black" pitchFamily="34" charset="0"/>
              </a:rPr>
              <a:t>Percentage of identified inmates who have tested for Corona virus Disease 2019 (COVID-19)</a:t>
            </a:r>
            <a:endParaRPr lang="en-ZA" kern="0" dirty="0" smtClean="0">
              <a:solidFill>
                <a:schemeClr val="accent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FF"/>
          </a:fgClr>
          <a:bgClr>
            <a:srgbClr val="BCEAB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498" y="-21773"/>
            <a:ext cx="8392701" cy="6270173"/>
            <a:chOff x="65499" y="-21773"/>
            <a:chExt cx="7302314" cy="5185651"/>
          </a:xfrm>
        </p:grpSpPr>
        <p:sp>
          <p:nvSpPr>
            <p:cNvPr id="3" name="Rectangle: Top Corners Rounded 24">
              <a:extLst>
                <a:ext uri="{FF2B5EF4-FFF2-40B4-BE49-F238E27FC236}">
                  <a16:creationId xmlns="" xmlns:a16="http://schemas.microsoft.com/office/drawing/2014/main" id="{0DC4C310-37AB-43E0-9D8B-683A5AE91EB8}"/>
                </a:ext>
              </a:extLst>
            </p:cNvPr>
            <p:cNvSpPr/>
            <p:nvPr/>
          </p:nvSpPr>
          <p:spPr>
            <a:xfrm rot="10800000">
              <a:off x="575313" y="-10887"/>
              <a:ext cx="6282685" cy="5174765"/>
            </a:xfrm>
            <a:prstGeom prst="round2SameRect">
              <a:avLst>
                <a:gd name="adj1" fmla="val 13687"/>
                <a:gd name="adj2" fmla="val 0"/>
              </a:avLst>
            </a:prstGeom>
            <a:gradFill flip="none" rotWithShape="1">
              <a:gsLst>
                <a:gs pos="99000">
                  <a:srgbClr val="00CC99"/>
                </a:gs>
                <a:gs pos="1000">
                  <a:srgbClr val="00990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3"/>
            <p:cNvSpPr/>
            <p:nvPr/>
          </p:nvSpPr>
          <p:spPr bwMode="auto">
            <a:xfrm>
              <a:off x="6847113" y="-21773"/>
              <a:ext cx="520700" cy="1270000"/>
            </a:xfrm>
            <a:custGeom>
              <a:avLst/>
              <a:gdLst>
                <a:gd name="connsiteX0" fmla="*/ 0 w 431800"/>
                <a:gd name="connsiteY0" fmla="*/ 1143000 h 1143000"/>
                <a:gd name="connsiteX1" fmla="*/ 215900 w 431800"/>
                <a:gd name="connsiteY1" fmla="*/ 0 h 1143000"/>
                <a:gd name="connsiteX2" fmla="*/ 431800 w 431800"/>
                <a:gd name="connsiteY2" fmla="*/ 1143000 h 1143000"/>
                <a:gd name="connsiteX3" fmla="*/ 0 w 431800"/>
                <a:gd name="connsiteY3" fmla="*/ 1143000 h 1143000"/>
                <a:gd name="connsiteX0" fmla="*/ 0 w 647700"/>
                <a:gd name="connsiteY0" fmla="*/ 1117600 h 1117600"/>
                <a:gd name="connsiteX1" fmla="*/ 647700 w 647700"/>
                <a:gd name="connsiteY1" fmla="*/ 0 h 1117600"/>
                <a:gd name="connsiteX2" fmla="*/ 431800 w 647700"/>
                <a:gd name="connsiteY2" fmla="*/ 1117600 h 1117600"/>
                <a:gd name="connsiteX3" fmla="*/ 0 w 647700"/>
                <a:gd name="connsiteY3" fmla="*/ 1117600 h 1117600"/>
                <a:gd name="connsiteX0" fmla="*/ 0 w 647700"/>
                <a:gd name="connsiteY0" fmla="*/ 1117600 h 1244600"/>
                <a:gd name="connsiteX1" fmla="*/ 647700 w 647700"/>
                <a:gd name="connsiteY1" fmla="*/ 0 h 1244600"/>
                <a:gd name="connsiteX2" fmla="*/ 558800 w 647700"/>
                <a:gd name="connsiteY2" fmla="*/ 1244600 h 1244600"/>
                <a:gd name="connsiteX3" fmla="*/ 0 w 647700"/>
                <a:gd name="connsiteY3" fmla="*/ 1117600 h 1244600"/>
                <a:gd name="connsiteX0" fmla="*/ 0 w 647700"/>
                <a:gd name="connsiteY0" fmla="*/ 1270000 h 1397000"/>
                <a:gd name="connsiteX1" fmla="*/ 647700 w 647700"/>
                <a:gd name="connsiteY1" fmla="*/ 0 h 1397000"/>
                <a:gd name="connsiteX2" fmla="*/ 558800 w 647700"/>
                <a:gd name="connsiteY2" fmla="*/ 1397000 h 1397000"/>
                <a:gd name="connsiteX3" fmla="*/ 0 w 647700"/>
                <a:gd name="connsiteY3" fmla="*/ 1270000 h 1397000"/>
                <a:gd name="connsiteX0" fmla="*/ 0 w 469900"/>
                <a:gd name="connsiteY0" fmla="*/ 1701800 h 1701800"/>
                <a:gd name="connsiteX1" fmla="*/ 469900 w 469900"/>
                <a:gd name="connsiteY1" fmla="*/ 0 h 1701800"/>
                <a:gd name="connsiteX2" fmla="*/ 381000 w 469900"/>
                <a:gd name="connsiteY2" fmla="*/ 1397000 h 1701800"/>
                <a:gd name="connsiteX3" fmla="*/ 0 w 469900"/>
                <a:gd name="connsiteY3" fmla="*/ 1701800 h 17018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08000 w 596900"/>
                <a:gd name="connsiteY2" fmla="*/ 1397000 h 1397000"/>
                <a:gd name="connsiteX3" fmla="*/ 0 w 596900"/>
                <a:gd name="connsiteY3" fmla="*/ 1346200 h 13970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84200 w 596900"/>
                <a:gd name="connsiteY2" fmla="*/ 1397000 h 1397000"/>
                <a:gd name="connsiteX3" fmla="*/ 0 w 596900"/>
                <a:gd name="connsiteY3" fmla="*/ 1346200 h 1397000"/>
                <a:gd name="connsiteX0" fmla="*/ 0 w 584200"/>
                <a:gd name="connsiteY0" fmla="*/ 1193800 h 1244600"/>
                <a:gd name="connsiteX1" fmla="*/ 495300 w 584200"/>
                <a:gd name="connsiteY1" fmla="*/ 0 h 1244600"/>
                <a:gd name="connsiteX2" fmla="*/ 584200 w 584200"/>
                <a:gd name="connsiteY2" fmla="*/ 1244600 h 1244600"/>
                <a:gd name="connsiteX3" fmla="*/ 0 w 584200"/>
                <a:gd name="connsiteY3" fmla="*/ 1193800 h 1244600"/>
                <a:gd name="connsiteX0" fmla="*/ 0 w 584200"/>
                <a:gd name="connsiteY0" fmla="*/ 1219200 h 1270000"/>
                <a:gd name="connsiteX1" fmla="*/ 571500 w 584200"/>
                <a:gd name="connsiteY1" fmla="*/ 0 h 1270000"/>
                <a:gd name="connsiteX2" fmla="*/ 584200 w 584200"/>
                <a:gd name="connsiteY2" fmla="*/ 1270000 h 1270000"/>
                <a:gd name="connsiteX3" fmla="*/ 0 w 584200"/>
                <a:gd name="connsiteY3" fmla="*/ 12192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95300 w 495300"/>
                <a:gd name="connsiteY0" fmla="*/ 1193800 h 1270000"/>
                <a:gd name="connsiteX1" fmla="*/ 0 w 495300"/>
                <a:gd name="connsiteY1" fmla="*/ 0 h 1270000"/>
                <a:gd name="connsiteX2" fmla="*/ 12700 w 495300"/>
                <a:gd name="connsiteY2" fmla="*/ 1270000 h 1270000"/>
                <a:gd name="connsiteX3" fmla="*/ 495300 w 495300"/>
                <a:gd name="connsiteY3" fmla="*/ 1193800 h 1270000"/>
                <a:gd name="connsiteX0" fmla="*/ 520700 w 520700"/>
                <a:gd name="connsiteY0" fmla="*/ 1270000 h 1270000"/>
                <a:gd name="connsiteX1" fmla="*/ 0 w 520700"/>
                <a:gd name="connsiteY1" fmla="*/ 0 h 1270000"/>
                <a:gd name="connsiteX2" fmla="*/ 12700 w 520700"/>
                <a:gd name="connsiteY2" fmla="*/ 1270000 h 1270000"/>
                <a:gd name="connsiteX3" fmla="*/ 520700 w 520700"/>
                <a:gd name="connsiteY3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270000">
                  <a:moveTo>
                    <a:pt x="520700" y="1270000"/>
                  </a:moveTo>
                  <a:lnTo>
                    <a:pt x="0" y="0"/>
                  </a:lnTo>
                  <a:lnTo>
                    <a:pt x="12700" y="1270000"/>
                  </a:lnTo>
                  <a:lnTo>
                    <a:pt x="520700" y="127000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6" name="Isosceles Triangle 3"/>
            <p:cNvSpPr/>
            <p:nvPr/>
          </p:nvSpPr>
          <p:spPr bwMode="auto">
            <a:xfrm rot="10800000" flipV="1">
              <a:off x="65499" y="-10887"/>
              <a:ext cx="520700" cy="1270000"/>
            </a:xfrm>
            <a:custGeom>
              <a:avLst/>
              <a:gdLst>
                <a:gd name="connsiteX0" fmla="*/ 0 w 431800"/>
                <a:gd name="connsiteY0" fmla="*/ 1143000 h 1143000"/>
                <a:gd name="connsiteX1" fmla="*/ 215900 w 431800"/>
                <a:gd name="connsiteY1" fmla="*/ 0 h 1143000"/>
                <a:gd name="connsiteX2" fmla="*/ 431800 w 431800"/>
                <a:gd name="connsiteY2" fmla="*/ 1143000 h 1143000"/>
                <a:gd name="connsiteX3" fmla="*/ 0 w 431800"/>
                <a:gd name="connsiteY3" fmla="*/ 1143000 h 1143000"/>
                <a:gd name="connsiteX0" fmla="*/ 0 w 647700"/>
                <a:gd name="connsiteY0" fmla="*/ 1117600 h 1117600"/>
                <a:gd name="connsiteX1" fmla="*/ 647700 w 647700"/>
                <a:gd name="connsiteY1" fmla="*/ 0 h 1117600"/>
                <a:gd name="connsiteX2" fmla="*/ 431800 w 647700"/>
                <a:gd name="connsiteY2" fmla="*/ 1117600 h 1117600"/>
                <a:gd name="connsiteX3" fmla="*/ 0 w 647700"/>
                <a:gd name="connsiteY3" fmla="*/ 1117600 h 1117600"/>
                <a:gd name="connsiteX0" fmla="*/ 0 w 647700"/>
                <a:gd name="connsiteY0" fmla="*/ 1117600 h 1244600"/>
                <a:gd name="connsiteX1" fmla="*/ 647700 w 647700"/>
                <a:gd name="connsiteY1" fmla="*/ 0 h 1244600"/>
                <a:gd name="connsiteX2" fmla="*/ 558800 w 647700"/>
                <a:gd name="connsiteY2" fmla="*/ 1244600 h 1244600"/>
                <a:gd name="connsiteX3" fmla="*/ 0 w 647700"/>
                <a:gd name="connsiteY3" fmla="*/ 1117600 h 1244600"/>
                <a:gd name="connsiteX0" fmla="*/ 0 w 647700"/>
                <a:gd name="connsiteY0" fmla="*/ 1270000 h 1397000"/>
                <a:gd name="connsiteX1" fmla="*/ 647700 w 647700"/>
                <a:gd name="connsiteY1" fmla="*/ 0 h 1397000"/>
                <a:gd name="connsiteX2" fmla="*/ 558800 w 647700"/>
                <a:gd name="connsiteY2" fmla="*/ 1397000 h 1397000"/>
                <a:gd name="connsiteX3" fmla="*/ 0 w 647700"/>
                <a:gd name="connsiteY3" fmla="*/ 1270000 h 1397000"/>
                <a:gd name="connsiteX0" fmla="*/ 0 w 469900"/>
                <a:gd name="connsiteY0" fmla="*/ 1701800 h 1701800"/>
                <a:gd name="connsiteX1" fmla="*/ 469900 w 469900"/>
                <a:gd name="connsiteY1" fmla="*/ 0 h 1701800"/>
                <a:gd name="connsiteX2" fmla="*/ 381000 w 469900"/>
                <a:gd name="connsiteY2" fmla="*/ 1397000 h 1701800"/>
                <a:gd name="connsiteX3" fmla="*/ 0 w 469900"/>
                <a:gd name="connsiteY3" fmla="*/ 1701800 h 17018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08000 w 596900"/>
                <a:gd name="connsiteY2" fmla="*/ 1397000 h 1397000"/>
                <a:gd name="connsiteX3" fmla="*/ 0 w 596900"/>
                <a:gd name="connsiteY3" fmla="*/ 1346200 h 13970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84200 w 596900"/>
                <a:gd name="connsiteY2" fmla="*/ 1397000 h 1397000"/>
                <a:gd name="connsiteX3" fmla="*/ 0 w 596900"/>
                <a:gd name="connsiteY3" fmla="*/ 1346200 h 1397000"/>
                <a:gd name="connsiteX0" fmla="*/ 0 w 584200"/>
                <a:gd name="connsiteY0" fmla="*/ 1193800 h 1244600"/>
                <a:gd name="connsiteX1" fmla="*/ 495300 w 584200"/>
                <a:gd name="connsiteY1" fmla="*/ 0 h 1244600"/>
                <a:gd name="connsiteX2" fmla="*/ 584200 w 584200"/>
                <a:gd name="connsiteY2" fmla="*/ 1244600 h 1244600"/>
                <a:gd name="connsiteX3" fmla="*/ 0 w 584200"/>
                <a:gd name="connsiteY3" fmla="*/ 1193800 h 1244600"/>
                <a:gd name="connsiteX0" fmla="*/ 0 w 584200"/>
                <a:gd name="connsiteY0" fmla="*/ 1219200 h 1270000"/>
                <a:gd name="connsiteX1" fmla="*/ 571500 w 584200"/>
                <a:gd name="connsiteY1" fmla="*/ 0 h 1270000"/>
                <a:gd name="connsiteX2" fmla="*/ 584200 w 584200"/>
                <a:gd name="connsiteY2" fmla="*/ 1270000 h 1270000"/>
                <a:gd name="connsiteX3" fmla="*/ 0 w 584200"/>
                <a:gd name="connsiteY3" fmla="*/ 12192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95300 w 495300"/>
                <a:gd name="connsiteY0" fmla="*/ 1193800 h 1270000"/>
                <a:gd name="connsiteX1" fmla="*/ 0 w 495300"/>
                <a:gd name="connsiteY1" fmla="*/ 0 h 1270000"/>
                <a:gd name="connsiteX2" fmla="*/ 12700 w 495300"/>
                <a:gd name="connsiteY2" fmla="*/ 1270000 h 1270000"/>
                <a:gd name="connsiteX3" fmla="*/ 495300 w 495300"/>
                <a:gd name="connsiteY3" fmla="*/ 1193800 h 1270000"/>
                <a:gd name="connsiteX0" fmla="*/ 520700 w 520700"/>
                <a:gd name="connsiteY0" fmla="*/ 1270000 h 1270000"/>
                <a:gd name="connsiteX1" fmla="*/ 0 w 520700"/>
                <a:gd name="connsiteY1" fmla="*/ 0 h 1270000"/>
                <a:gd name="connsiteX2" fmla="*/ 12700 w 520700"/>
                <a:gd name="connsiteY2" fmla="*/ 1270000 h 1270000"/>
                <a:gd name="connsiteX3" fmla="*/ 520700 w 520700"/>
                <a:gd name="connsiteY3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270000">
                  <a:moveTo>
                    <a:pt x="520700" y="1270000"/>
                  </a:moveTo>
                  <a:lnTo>
                    <a:pt x="0" y="0"/>
                  </a:lnTo>
                  <a:lnTo>
                    <a:pt x="12700" y="1270000"/>
                  </a:lnTo>
                  <a:lnTo>
                    <a:pt x="520700" y="127000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n-Z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1437" y="1088571"/>
            <a:ext cx="70977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PROGRAMME 5</a:t>
            </a:r>
          </a:p>
          <a:p>
            <a:pPr algn="ctr"/>
            <a:endParaRPr lang="en-ZA" sz="6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ZA" sz="6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SOCIAL REINTEGATION</a:t>
            </a:r>
            <a:endParaRPr lang="en-ZA" sz="60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5" y="-5215267"/>
            <a:ext cx="1440000" cy="1187053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'Percentage increase of victims participating in Restorative Justice Programme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509" y="1416746"/>
            <a:ext cx="89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1. REGIONAL TARGET VERSUS PERFORMANCE FOR </a:t>
            </a:r>
            <a:r>
              <a:rPr lang="en-GB" sz="1800" b="1" kern="0" dirty="0" smtClean="0"/>
              <a:t>2</a:t>
            </a:r>
            <a:r>
              <a:rPr lang="en-GB" sz="1800" b="1" kern="0" baseline="30000" dirty="0" smtClean="0"/>
              <a:t>nd</a:t>
            </a:r>
            <a:r>
              <a:rPr lang="en-GB" sz="1800" b="1" kern="0" dirty="0" smtClean="0">
                <a:solidFill>
                  <a:srgbClr val="FF0000"/>
                </a:solidFill>
              </a:rPr>
              <a:t> </a:t>
            </a:r>
            <a:r>
              <a:rPr lang="en-GB" sz="1800" b="1" kern="0" dirty="0" smtClean="0">
                <a:solidFill>
                  <a:prstClr val="black"/>
                </a:solidFill>
              </a:rPr>
              <a:t>QUARTER </a:t>
            </a:r>
            <a:r>
              <a:rPr lang="en-GB" sz="1800" b="1" kern="0" dirty="0">
                <a:solidFill>
                  <a:prstClr val="black"/>
                </a:solidFill>
              </a:rPr>
              <a:t>(2020/2021) 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048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28831"/>
              </p:ext>
            </p:extLst>
          </p:nvPr>
        </p:nvGraphicFramePr>
        <p:xfrm>
          <a:off x="228600" y="1808377"/>
          <a:ext cx="11658600" cy="1066800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37565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2020 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Q2 TARGET: 2020-2021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375654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Kwa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Zulu Natal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298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298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(-1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327/1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621)=</a:t>
                      </a:r>
                    </a:p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81.86%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48739"/>
              </p:ext>
            </p:extLst>
          </p:nvPr>
        </p:nvGraphicFramePr>
        <p:xfrm>
          <a:off x="228600" y="3581400"/>
          <a:ext cx="11658600" cy="2616951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57880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509537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5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07087" y="-5190418"/>
            <a:ext cx="1440000" cy="11820836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'Percentage increase of victims participating in Restorative Justice Programme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 (CONT…)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52979"/>
              </p:ext>
            </p:extLst>
          </p:nvPr>
        </p:nvGraphicFramePr>
        <p:xfrm>
          <a:off x="178905" y="2667000"/>
          <a:ext cx="11658600" cy="2107414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57880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509537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50953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1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577284" y="-5547915"/>
            <a:ext cx="1066800" cy="121626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066800"/>
            <a:ext cx="1103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800" b="1" kern="0" dirty="0" smtClean="0"/>
              <a:t>MANAGEMENT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</a:t>
            </a:r>
            <a:r>
              <a:rPr lang="en-GB" sz="1800" b="1" kern="0" dirty="0" smtClean="0"/>
              <a:t>AREA </a:t>
            </a:r>
            <a:r>
              <a:rPr lang="en-GB" sz="1800" b="1" kern="0" dirty="0" smtClean="0"/>
              <a:t>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18448"/>
              </p:ext>
            </p:extLst>
          </p:nvPr>
        </p:nvGraphicFramePr>
        <p:xfrm>
          <a:off x="1" y="1789330"/>
          <a:ext cx="12191998" cy="5906870"/>
        </p:xfrm>
        <a:graphic>
          <a:graphicData uri="http://schemas.openxmlformats.org/drawingml/2006/table">
            <a:tbl>
              <a:tblPr firstRow="1" bandRow="1"/>
              <a:tblGrid>
                <a:gridCol w="174171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70656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443563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330/0 = 0.00%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28/0 = 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Durban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</a:p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0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realised and</a:t>
                      </a:r>
                      <a:r>
                        <a:rPr lang="en-US" sz="1000" baseline="0" smtClean="0">
                          <a:solidFill>
                            <a:schemeClr val="tx1"/>
                          </a:solidFill>
                        </a:rPr>
                        <a:t>  lack of meaningful involvement of  victims  in retorative Justice  Programme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252248">
                <a:tc>
                  <a:txBody>
                    <a:bodyPr/>
                    <a:lstStyle/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491/0 = 0.00%</a:t>
                      </a:r>
                    </a:p>
                    <a:p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75/0 = 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Empangeni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252248">
                <a:tc>
                  <a:txBody>
                    <a:bodyPr/>
                    <a:lstStyle/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120/0 = 0.00%</a:t>
                      </a:r>
                    </a:p>
                    <a:p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1/0= 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Glencoe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1252248">
                <a:tc>
                  <a:txBody>
                    <a:bodyPr/>
                    <a:lstStyle/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384/0 = 0.00%</a:t>
                      </a:r>
                    </a:p>
                    <a:p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46/0 = 0.00%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Denominator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 be included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Kokstad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kern="0" dirty="0">
                <a:solidFill>
                  <a:schemeClr val="bg1"/>
                </a:solidFill>
                <a:latin typeface="Arial Black" panose="020B0A04020102020204" pitchFamily="34" charset="0"/>
              </a:rPr>
              <a:t>'Percentage increase of victims participating in Restorative Justice Programme</a:t>
            </a:r>
          </a:p>
        </p:txBody>
      </p:sp>
    </p:spTree>
    <p:extLst>
      <p:ext uri="{BB962C8B-B14F-4D97-AF65-F5344CB8AC3E}">
        <p14:creationId xmlns:p14="http://schemas.microsoft.com/office/powerpoint/2010/main" val="2040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90684" y="-5304540"/>
            <a:ext cx="1440000" cy="121626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440000"/>
            <a:ext cx="1103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800" b="1" kern="0" dirty="0" smtClean="0"/>
              <a:t>MANAGEMENT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 </a:t>
            </a:r>
            <a:r>
              <a:rPr lang="en-GB" sz="1800" b="1" kern="0" dirty="0" smtClean="0"/>
              <a:t>AREA </a:t>
            </a:r>
            <a:r>
              <a:rPr lang="en-GB" sz="1800" b="1" kern="0" dirty="0" smtClean="0"/>
              <a:t>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18448"/>
              </p:ext>
            </p:extLst>
          </p:nvPr>
        </p:nvGraphicFramePr>
        <p:xfrm>
          <a:off x="1" y="2086330"/>
          <a:ext cx="12191998" cy="4998916"/>
        </p:xfrm>
        <a:graphic>
          <a:graphicData uri="http://schemas.openxmlformats.org/drawingml/2006/table">
            <a:tbl>
              <a:tblPr firstRow="1" bandRow="1"/>
              <a:tblGrid>
                <a:gridCol w="174171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70119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432599">
                <a:tc>
                  <a:txBody>
                    <a:bodyPr/>
                    <a:lstStyle/>
                    <a:p>
                      <a:pPr lvl="1" algn="l"/>
                      <a:r>
                        <a:rPr lang="en-ZA" sz="1400" dirty="0" smtClean="0">
                          <a:latin typeface="+mn-lt"/>
                        </a:rPr>
                        <a:t>192/0 = 0.00%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16/0 = 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Ncome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242737"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>
                          <a:latin typeface="+mn-lt"/>
                        </a:rPr>
                        <a:t>138/0 = 0.00%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125/0 =0.00%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PMBurg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100" baseline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242737"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>
                          <a:latin typeface="+mn-lt"/>
                        </a:rPr>
                        <a:t>132/0 = 0.00%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27/0 = 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Waterval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'Percentage increase of victims participating in Restorative Justice Programme</a:t>
            </a:r>
          </a:p>
        </p:txBody>
      </p:sp>
    </p:spTree>
    <p:extLst>
      <p:ext uri="{BB962C8B-B14F-4D97-AF65-F5344CB8AC3E}">
        <p14:creationId xmlns:p14="http://schemas.microsoft.com/office/powerpoint/2010/main" val="2040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FF"/>
          </a:fgClr>
          <a:bgClr>
            <a:srgbClr val="BCEAB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498" y="-21773"/>
            <a:ext cx="8392701" cy="6270173"/>
            <a:chOff x="65499" y="-21773"/>
            <a:chExt cx="7302314" cy="5185651"/>
          </a:xfrm>
        </p:grpSpPr>
        <p:sp>
          <p:nvSpPr>
            <p:cNvPr id="3" name="Rectangle: Top Corners Rounded 24">
              <a:extLst>
                <a:ext uri="{FF2B5EF4-FFF2-40B4-BE49-F238E27FC236}">
                  <a16:creationId xmlns="" xmlns:a16="http://schemas.microsoft.com/office/drawing/2014/main" id="{0DC4C310-37AB-43E0-9D8B-683A5AE91EB8}"/>
                </a:ext>
              </a:extLst>
            </p:cNvPr>
            <p:cNvSpPr/>
            <p:nvPr/>
          </p:nvSpPr>
          <p:spPr>
            <a:xfrm rot="10800000">
              <a:off x="575313" y="-10887"/>
              <a:ext cx="6282685" cy="5174765"/>
            </a:xfrm>
            <a:prstGeom prst="round2SameRect">
              <a:avLst>
                <a:gd name="adj1" fmla="val 13687"/>
                <a:gd name="adj2" fmla="val 0"/>
              </a:avLst>
            </a:prstGeom>
            <a:gradFill flip="none" rotWithShape="1">
              <a:gsLst>
                <a:gs pos="99000">
                  <a:srgbClr val="00CC99"/>
                </a:gs>
                <a:gs pos="1000">
                  <a:srgbClr val="00990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3"/>
            <p:cNvSpPr/>
            <p:nvPr/>
          </p:nvSpPr>
          <p:spPr bwMode="auto">
            <a:xfrm>
              <a:off x="6847113" y="-21773"/>
              <a:ext cx="520700" cy="1270000"/>
            </a:xfrm>
            <a:custGeom>
              <a:avLst/>
              <a:gdLst>
                <a:gd name="connsiteX0" fmla="*/ 0 w 431800"/>
                <a:gd name="connsiteY0" fmla="*/ 1143000 h 1143000"/>
                <a:gd name="connsiteX1" fmla="*/ 215900 w 431800"/>
                <a:gd name="connsiteY1" fmla="*/ 0 h 1143000"/>
                <a:gd name="connsiteX2" fmla="*/ 431800 w 431800"/>
                <a:gd name="connsiteY2" fmla="*/ 1143000 h 1143000"/>
                <a:gd name="connsiteX3" fmla="*/ 0 w 431800"/>
                <a:gd name="connsiteY3" fmla="*/ 1143000 h 1143000"/>
                <a:gd name="connsiteX0" fmla="*/ 0 w 647700"/>
                <a:gd name="connsiteY0" fmla="*/ 1117600 h 1117600"/>
                <a:gd name="connsiteX1" fmla="*/ 647700 w 647700"/>
                <a:gd name="connsiteY1" fmla="*/ 0 h 1117600"/>
                <a:gd name="connsiteX2" fmla="*/ 431800 w 647700"/>
                <a:gd name="connsiteY2" fmla="*/ 1117600 h 1117600"/>
                <a:gd name="connsiteX3" fmla="*/ 0 w 647700"/>
                <a:gd name="connsiteY3" fmla="*/ 1117600 h 1117600"/>
                <a:gd name="connsiteX0" fmla="*/ 0 w 647700"/>
                <a:gd name="connsiteY0" fmla="*/ 1117600 h 1244600"/>
                <a:gd name="connsiteX1" fmla="*/ 647700 w 647700"/>
                <a:gd name="connsiteY1" fmla="*/ 0 h 1244600"/>
                <a:gd name="connsiteX2" fmla="*/ 558800 w 647700"/>
                <a:gd name="connsiteY2" fmla="*/ 1244600 h 1244600"/>
                <a:gd name="connsiteX3" fmla="*/ 0 w 647700"/>
                <a:gd name="connsiteY3" fmla="*/ 1117600 h 1244600"/>
                <a:gd name="connsiteX0" fmla="*/ 0 w 647700"/>
                <a:gd name="connsiteY0" fmla="*/ 1270000 h 1397000"/>
                <a:gd name="connsiteX1" fmla="*/ 647700 w 647700"/>
                <a:gd name="connsiteY1" fmla="*/ 0 h 1397000"/>
                <a:gd name="connsiteX2" fmla="*/ 558800 w 647700"/>
                <a:gd name="connsiteY2" fmla="*/ 1397000 h 1397000"/>
                <a:gd name="connsiteX3" fmla="*/ 0 w 647700"/>
                <a:gd name="connsiteY3" fmla="*/ 1270000 h 1397000"/>
                <a:gd name="connsiteX0" fmla="*/ 0 w 469900"/>
                <a:gd name="connsiteY0" fmla="*/ 1701800 h 1701800"/>
                <a:gd name="connsiteX1" fmla="*/ 469900 w 469900"/>
                <a:gd name="connsiteY1" fmla="*/ 0 h 1701800"/>
                <a:gd name="connsiteX2" fmla="*/ 381000 w 469900"/>
                <a:gd name="connsiteY2" fmla="*/ 1397000 h 1701800"/>
                <a:gd name="connsiteX3" fmla="*/ 0 w 469900"/>
                <a:gd name="connsiteY3" fmla="*/ 1701800 h 17018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08000 w 596900"/>
                <a:gd name="connsiteY2" fmla="*/ 1397000 h 1397000"/>
                <a:gd name="connsiteX3" fmla="*/ 0 w 596900"/>
                <a:gd name="connsiteY3" fmla="*/ 1346200 h 13970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84200 w 596900"/>
                <a:gd name="connsiteY2" fmla="*/ 1397000 h 1397000"/>
                <a:gd name="connsiteX3" fmla="*/ 0 w 596900"/>
                <a:gd name="connsiteY3" fmla="*/ 1346200 h 1397000"/>
                <a:gd name="connsiteX0" fmla="*/ 0 w 584200"/>
                <a:gd name="connsiteY0" fmla="*/ 1193800 h 1244600"/>
                <a:gd name="connsiteX1" fmla="*/ 495300 w 584200"/>
                <a:gd name="connsiteY1" fmla="*/ 0 h 1244600"/>
                <a:gd name="connsiteX2" fmla="*/ 584200 w 584200"/>
                <a:gd name="connsiteY2" fmla="*/ 1244600 h 1244600"/>
                <a:gd name="connsiteX3" fmla="*/ 0 w 584200"/>
                <a:gd name="connsiteY3" fmla="*/ 1193800 h 1244600"/>
                <a:gd name="connsiteX0" fmla="*/ 0 w 584200"/>
                <a:gd name="connsiteY0" fmla="*/ 1219200 h 1270000"/>
                <a:gd name="connsiteX1" fmla="*/ 571500 w 584200"/>
                <a:gd name="connsiteY1" fmla="*/ 0 h 1270000"/>
                <a:gd name="connsiteX2" fmla="*/ 584200 w 584200"/>
                <a:gd name="connsiteY2" fmla="*/ 1270000 h 1270000"/>
                <a:gd name="connsiteX3" fmla="*/ 0 w 584200"/>
                <a:gd name="connsiteY3" fmla="*/ 12192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95300 w 495300"/>
                <a:gd name="connsiteY0" fmla="*/ 1193800 h 1270000"/>
                <a:gd name="connsiteX1" fmla="*/ 0 w 495300"/>
                <a:gd name="connsiteY1" fmla="*/ 0 h 1270000"/>
                <a:gd name="connsiteX2" fmla="*/ 12700 w 495300"/>
                <a:gd name="connsiteY2" fmla="*/ 1270000 h 1270000"/>
                <a:gd name="connsiteX3" fmla="*/ 495300 w 495300"/>
                <a:gd name="connsiteY3" fmla="*/ 1193800 h 1270000"/>
                <a:gd name="connsiteX0" fmla="*/ 520700 w 520700"/>
                <a:gd name="connsiteY0" fmla="*/ 1270000 h 1270000"/>
                <a:gd name="connsiteX1" fmla="*/ 0 w 520700"/>
                <a:gd name="connsiteY1" fmla="*/ 0 h 1270000"/>
                <a:gd name="connsiteX2" fmla="*/ 12700 w 520700"/>
                <a:gd name="connsiteY2" fmla="*/ 1270000 h 1270000"/>
                <a:gd name="connsiteX3" fmla="*/ 520700 w 520700"/>
                <a:gd name="connsiteY3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270000">
                  <a:moveTo>
                    <a:pt x="520700" y="1270000"/>
                  </a:moveTo>
                  <a:lnTo>
                    <a:pt x="0" y="0"/>
                  </a:lnTo>
                  <a:lnTo>
                    <a:pt x="12700" y="1270000"/>
                  </a:lnTo>
                  <a:lnTo>
                    <a:pt x="520700" y="127000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6" name="Isosceles Triangle 3"/>
            <p:cNvSpPr/>
            <p:nvPr/>
          </p:nvSpPr>
          <p:spPr bwMode="auto">
            <a:xfrm rot="10800000" flipV="1">
              <a:off x="65499" y="-10887"/>
              <a:ext cx="520700" cy="1270000"/>
            </a:xfrm>
            <a:custGeom>
              <a:avLst/>
              <a:gdLst>
                <a:gd name="connsiteX0" fmla="*/ 0 w 431800"/>
                <a:gd name="connsiteY0" fmla="*/ 1143000 h 1143000"/>
                <a:gd name="connsiteX1" fmla="*/ 215900 w 431800"/>
                <a:gd name="connsiteY1" fmla="*/ 0 h 1143000"/>
                <a:gd name="connsiteX2" fmla="*/ 431800 w 431800"/>
                <a:gd name="connsiteY2" fmla="*/ 1143000 h 1143000"/>
                <a:gd name="connsiteX3" fmla="*/ 0 w 431800"/>
                <a:gd name="connsiteY3" fmla="*/ 1143000 h 1143000"/>
                <a:gd name="connsiteX0" fmla="*/ 0 w 647700"/>
                <a:gd name="connsiteY0" fmla="*/ 1117600 h 1117600"/>
                <a:gd name="connsiteX1" fmla="*/ 647700 w 647700"/>
                <a:gd name="connsiteY1" fmla="*/ 0 h 1117600"/>
                <a:gd name="connsiteX2" fmla="*/ 431800 w 647700"/>
                <a:gd name="connsiteY2" fmla="*/ 1117600 h 1117600"/>
                <a:gd name="connsiteX3" fmla="*/ 0 w 647700"/>
                <a:gd name="connsiteY3" fmla="*/ 1117600 h 1117600"/>
                <a:gd name="connsiteX0" fmla="*/ 0 w 647700"/>
                <a:gd name="connsiteY0" fmla="*/ 1117600 h 1244600"/>
                <a:gd name="connsiteX1" fmla="*/ 647700 w 647700"/>
                <a:gd name="connsiteY1" fmla="*/ 0 h 1244600"/>
                <a:gd name="connsiteX2" fmla="*/ 558800 w 647700"/>
                <a:gd name="connsiteY2" fmla="*/ 1244600 h 1244600"/>
                <a:gd name="connsiteX3" fmla="*/ 0 w 647700"/>
                <a:gd name="connsiteY3" fmla="*/ 1117600 h 1244600"/>
                <a:gd name="connsiteX0" fmla="*/ 0 w 647700"/>
                <a:gd name="connsiteY0" fmla="*/ 1270000 h 1397000"/>
                <a:gd name="connsiteX1" fmla="*/ 647700 w 647700"/>
                <a:gd name="connsiteY1" fmla="*/ 0 h 1397000"/>
                <a:gd name="connsiteX2" fmla="*/ 558800 w 647700"/>
                <a:gd name="connsiteY2" fmla="*/ 1397000 h 1397000"/>
                <a:gd name="connsiteX3" fmla="*/ 0 w 647700"/>
                <a:gd name="connsiteY3" fmla="*/ 1270000 h 1397000"/>
                <a:gd name="connsiteX0" fmla="*/ 0 w 469900"/>
                <a:gd name="connsiteY0" fmla="*/ 1701800 h 1701800"/>
                <a:gd name="connsiteX1" fmla="*/ 469900 w 469900"/>
                <a:gd name="connsiteY1" fmla="*/ 0 h 1701800"/>
                <a:gd name="connsiteX2" fmla="*/ 381000 w 469900"/>
                <a:gd name="connsiteY2" fmla="*/ 1397000 h 1701800"/>
                <a:gd name="connsiteX3" fmla="*/ 0 w 469900"/>
                <a:gd name="connsiteY3" fmla="*/ 1701800 h 17018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08000 w 596900"/>
                <a:gd name="connsiteY2" fmla="*/ 1397000 h 1397000"/>
                <a:gd name="connsiteX3" fmla="*/ 0 w 596900"/>
                <a:gd name="connsiteY3" fmla="*/ 1346200 h 13970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84200 w 596900"/>
                <a:gd name="connsiteY2" fmla="*/ 1397000 h 1397000"/>
                <a:gd name="connsiteX3" fmla="*/ 0 w 596900"/>
                <a:gd name="connsiteY3" fmla="*/ 1346200 h 1397000"/>
                <a:gd name="connsiteX0" fmla="*/ 0 w 584200"/>
                <a:gd name="connsiteY0" fmla="*/ 1193800 h 1244600"/>
                <a:gd name="connsiteX1" fmla="*/ 495300 w 584200"/>
                <a:gd name="connsiteY1" fmla="*/ 0 h 1244600"/>
                <a:gd name="connsiteX2" fmla="*/ 584200 w 584200"/>
                <a:gd name="connsiteY2" fmla="*/ 1244600 h 1244600"/>
                <a:gd name="connsiteX3" fmla="*/ 0 w 584200"/>
                <a:gd name="connsiteY3" fmla="*/ 1193800 h 1244600"/>
                <a:gd name="connsiteX0" fmla="*/ 0 w 584200"/>
                <a:gd name="connsiteY0" fmla="*/ 1219200 h 1270000"/>
                <a:gd name="connsiteX1" fmla="*/ 571500 w 584200"/>
                <a:gd name="connsiteY1" fmla="*/ 0 h 1270000"/>
                <a:gd name="connsiteX2" fmla="*/ 584200 w 584200"/>
                <a:gd name="connsiteY2" fmla="*/ 1270000 h 1270000"/>
                <a:gd name="connsiteX3" fmla="*/ 0 w 584200"/>
                <a:gd name="connsiteY3" fmla="*/ 12192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95300 w 495300"/>
                <a:gd name="connsiteY0" fmla="*/ 1193800 h 1270000"/>
                <a:gd name="connsiteX1" fmla="*/ 0 w 495300"/>
                <a:gd name="connsiteY1" fmla="*/ 0 h 1270000"/>
                <a:gd name="connsiteX2" fmla="*/ 12700 w 495300"/>
                <a:gd name="connsiteY2" fmla="*/ 1270000 h 1270000"/>
                <a:gd name="connsiteX3" fmla="*/ 495300 w 495300"/>
                <a:gd name="connsiteY3" fmla="*/ 1193800 h 1270000"/>
                <a:gd name="connsiteX0" fmla="*/ 520700 w 520700"/>
                <a:gd name="connsiteY0" fmla="*/ 1270000 h 1270000"/>
                <a:gd name="connsiteX1" fmla="*/ 0 w 520700"/>
                <a:gd name="connsiteY1" fmla="*/ 0 h 1270000"/>
                <a:gd name="connsiteX2" fmla="*/ 12700 w 520700"/>
                <a:gd name="connsiteY2" fmla="*/ 1270000 h 1270000"/>
                <a:gd name="connsiteX3" fmla="*/ 520700 w 520700"/>
                <a:gd name="connsiteY3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270000">
                  <a:moveTo>
                    <a:pt x="520700" y="1270000"/>
                  </a:moveTo>
                  <a:lnTo>
                    <a:pt x="0" y="0"/>
                  </a:lnTo>
                  <a:lnTo>
                    <a:pt x="12700" y="1270000"/>
                  </a:lnTo>
                  <a:lnTo>
                    <a:pt x="520700" y="127000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n-Z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1437" y="1088571"/>
            <a:ext cx="7097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PROGRAMME 2</a:t>
            </a:r>
          </a:p>
          <a:p>
            <a:pPr algn="ctr"/>
            <a:endParaRPr lang="en-ZA" sz="6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ZA" sz="5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INCARCERATION</a:t>
            </a:r>
            <a:endParaRPr lang="en-ZA" sz="5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84334" y="-5367666"/>
            <a:ext cx="1440000" cy="12175331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1673596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</a:t>
            </a:r>
            <a:r>
              <a:rPr lang="en-GB" sz="1800" b="1" kern="0" dirty="0" smtClean="0">
                <a:solidFill>
                  <a:prstClr val="black"/>
                </a:solidFill>
              </a:rPr>
              <a:t>4. PROJECT PLAN TO ADDRESS UNDER PERFORMANCE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7451"/>
              </p:ext>
            </p:extLst>
          </p:nvPr>
        </p:nvGraphicFramePr>
        <p:xfrm>
          <a:off x="215900" y="2298902"/>
          <a:ext cx="11671302" cy="4303490"/>
        </p:xfrm>
        <a:graphic>
          <a:graphicData uri="http://schemas.openxmlformats.org/drawingml/2006/table">
            <a:tbl>
              <a:tblPr firstRow="1" bandRow="1"/>
              <a:tblGrid>
                <a:gridCol w="1945217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58493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860192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Durban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Restorative Justices Programme activities</a:t>
                      </a:r>
                      <a:r>
                        <a:rPr lang="en-ZA" sz="11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to commence according to Covid 19 Risk Adjustment Strategy.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fully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fledged restorative justice  activities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86019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Empangeni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Restorative Justices Programme activities</a:t>
                      </a:r>
                      <a:r>
                        <a:rPr lang="en-ZA" sz="11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to commence according to Covid 19 Risk Adjustment Strategy.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fully</a:t>
                      </a:r>
                      <a:r>
                        <a:rPr lang="en-ZA" sz="1100" baseline="0" smtClean="0">
                          <a:solidFill>
                            <a:schemeClr val="tx1"/>
                          </a:solidFill>
                        </a:rPr>
                        <a:t> fledged restorative justice  activities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86019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Glencoe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Restorative Justices Programme activities</a:t>
                      </a:r>
                      <a:r>
                        <a:rPr lang="en-ZA" sz="11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to commence according to Covid 19 Risk Adjustment Strategy.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fully</a:t>
                      </a:r>
                      <a:r>
                        <a:rPr lang="en-ZA" sz="1100" baseline="0" smtClean="0">
                          <a:solidFill>
                            <a:schemeClr val="tx1"/>
                          </a:solidFill>
                        </a:rPr>
                        <a:t> fledged restorative justice  activities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86019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Kokstad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Justices Programme activities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to commence according to Covid 19 Risk Adjustment Strategy.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fully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fledged restorative justice  activities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rgbClr val="FFFFFF"/>
                </a:solidFill>
                <a:latin typeface="Arial Black" panose="020B0A04020102020204" pitchFamily="34" charset="0"/>
              </a:rPr>
              <a:t>'Percentage increase of victims participating in Restorative Justice Programme</a:t>
            </a:r>
          </a:p>
        </p:txBody>
      </p:sp>
    </p:spTree>
    <p:extLst>
      <p:ext uri="{BB962C8B-B14F-4D97-AF65-F5344CB8AC3E}">
        <p14:creationId xmlns:p14="http://schemas.microsoft.com/office/powerpoint/2010/main" val="2828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84335" y="-5367667"/>
            <a:ext cx="1440000" cy="1217533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72" y="1440000"/>
            <a:ext cx="1170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</a:t>
            </a:r>
            <a:r>
              <a:rPr lang="en-GB" sz="1800" b="1" kern="0" dirty="0" smtClean="0">
                <a:solidFill>
                  <a:prstClr val="black"/>
                </a:solidFill>
              </a:rPr>
              <a:t>4. PROJECT PLAN TO ADDRESS UNDER PERFORMANCE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7451"/>
              </p:ext>
            </p:extLst>
          </p:nvPr>
        </p:nvGraphicFramePr>
        <p:xfrm>
          <a:off x="29372" y="2042928"/>
          <a:ext cx="12162630" cy="6206017"/>
        </p:xfrm>
        <a:graphic>
          <a:graphicData uri="http://schemas.openxmlformats.org/drawingml/2006/table">
            <a:tbl>
              <a:tblPr firstRow="1" bandRow="1"/>
              <a:tblGrid>
                <a:gridCol w="2027105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2027105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2027105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2027105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2027105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2027105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73485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080672">
                <a:tc>
                  <a:txBody>
                    <a:bodyPr/>
                    <a:lstStyle/>
                    <a:p>
                      <a:pPr algn="l"/>
                      <a:r>
                        <a:rPr lang="en-ZA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Ncome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Justices Programme activities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to commence according to Covid 19 Risk Adjustment Strategy.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fully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fledged restorative justice  activities 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VOD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resuscitated during lockdown  alert level 1</a:t>
                      </a:r>
                    </a:p>
                    <a:p>
                      <a:pPr algn="l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marketing of VOD to Imbizos and local community radio stations</a:t>
                      </a:r>
                    </a:p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08067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PMBurg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Restorative Justices Programme activities</a:t>
                      </a:r>
                      <a:r>
                        <a:rPr lang="en-ZA" sz="11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to commence according to Covid 19 Risk Adjustment Strategy.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fully</a:t>
                      </a:r>
                      <a:r>
                        <a:rPr lang="en-ZA" sz="1100" baseline="0" smtClean="0">
                          <a:solidFill>
                            <a:schemeClr val="tx1"/>
                          </a:solidFill>
                        </a:rPr>
                        <a:t> fledged restorative justice  activities 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="0" smtClean="0">
                          <a:solidFill>
                            <a:schemeClr val="tx1"/>
                          </a:solidFill>
                        </a:rPr>
                        <a:t>VOD</a:t>
                      </a:r>
                      <a:r>
                        <a:rPr lang="en-US" sz="1100" b="0" baseline="0" smtClean="0">
                          <a:solidFill>
                            <a:schemeClr val="tx1"/>
                          </a:solidFill>
                        </a:rPr>
                        <a:t> resuscitated during lockdown  alert level 1</a:t>
                      </a:r>
                    </a:p>
                    <a:p>
                      <a:pPr algn="l"/>
                      <a:r>
                        <a:rPr lang="en-US" sz="1100" b="0" baseline="0" smtClean="0">
                          <a:solidFill>
                            <a:schemeClr val="tx1"/>
                          </a:solidFill>
                        </a:rPr>
                        <a:t>marketing of VOD to Imbizos and local community radio stations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08067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Waterval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Justices Programme activities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to commence according to Covid 19 Risk Adjustment Strategy.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 to allow for fully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fledged restorative justice  activities 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VOD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resuscitated during lockdown  alert level 1</a:t>
                      </a:r>
                    </a:p>
                    <a:p>
                      <a:pPr algn="l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marketing of VOD to Imbizos and local community radio stations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kern="0" dirty="0">
                <a:solidFill>
                  <a:srgbClr val="FFFFFF"/>
                </a:solidFill>
                <a:latin typeface="Arial Black" panose="020B0A04020102020204" pitchFamily="34" charset="0"/>
              </a:rPr>
              <a:t>'Percentage increase of victims participating in Restorative Justice Programme</a:t>
            </a:r>
          </a:p>
        </p:txBody>
      </p:sp>
    </p:spTree>
    <p:extLst>
      <p:ext uri="{BB962C8B-B14F-4D97-AF65-F5344CB8AC3E}">
        <p14:creationId xmlns:p14="http://schemas.microsoft.com/office/powerpoint/2010/main" val="2828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3" y="-5215264"/>
            <a:ext cx="1440000" cy="11870528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Percentage increase of offenders, parolees and probationers participating in Restorative Justice Programme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509" y="1416746"/>
            <a:ext cx="89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1. REGIONAL TARGET VERSUS PERFORMANCE FOR </a:t>
            </a:r>
            <a:r>
              <a:rPr lang="en-GB" sz="1800" b="1" kern="0" dirty="0" smtClean="0"/>
              <a:t>2</a:t>
            </a:r>
            <a:r>
              <a:rPr lang="en-GB" sz="1800" b="1" kern="0" baseline="30000" dirty="0" smtClean="0"/>
              <a:t>nd</a:t>
            </a:r>
            <a:r>
              <a:rPr lang="en-GB" sz="1800" b="1" kern="0" dirty="0" smtClean="0">
                <a:solidFill>
                  <a:prstClr val="black"/>
                </a:solidFill>
              </a:rPr>
              <a:t> QUARTER </a:t>
            </a:r>
            <a:r>
              <a:rPr lang="en-GB" sz="1800" b="1" kern="0" dirty="0">
                <a:solidFill>
                  <a:prstClr val="black"/>
                </a:solidFill>
              </a:rPr>
              <a:t>(2020/2021) 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095" y="3232666"/>
            <a:ext cx="1005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567719"/>
              </p:ext>
            </p:extLst>
          </p:nvPr>
        </p:nvGraphicFramePr>
        <p:xfrm>
          <a:off x="228600" y="1828799"/>
          <a:ext cx="11658600" cy="1143001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2020 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Q2 TARGET: 2020-2021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716281">
                <a:tc>
                  <a:txBody>
                    <a:bodyPr/>
                    <a:lstStyle/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Kwa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Zulu Natal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 -326/410)=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-79.51%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6157"/>
              </p:ext>
            </p:extLst>
          </p:nvPr>
        </p:nvGraphicFramePr>
        <p:xfrm>
          <a:off x="192156" y="3810000"/>
          <a:ext cx="11695041" cy="1929336"/>
        </p:xfrm>
        <a:graphic>
          <a:graphicData uri="http://schemas.openxmlformats.org/drawingml/2006/table">
            <a:tbl>
              <a:tblPr firstRow="1" bandRow="1"/>
              <a:tblGrid>
                <a:gridCol w="1299449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9449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9449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9449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9449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9449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9449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9449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9449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375654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37565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37565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37565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13712" y="-5197044"/>
            <a:ext cx="1440000" cy="11834087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Percentage increase of offenders, parolees and probationers participating in Restorative Justice Programme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156" y="1905000"/>
            <a:ext cx="1005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 (CONT…)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11704"/>
              </p:ext>
            </p:extLst>
          </p:nvPr>
        </p:nvGraphicFramePr>
        <p:xfrm>
          <a:off x="192156" y="2590801"/>
          <a:ext cx="11658600" cy="2080365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123485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281836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281836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PMBurg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281836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0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84334" y="-5367666"/>
            <a:ext cx="1440000" cy="12175331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00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800" b="1" kern="0" dirty="0" smtClean="0"/>
              <a:t>MANAGEMENT AREA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</a:t>
            </a:r>
            <a:r>
              <a:rPr lang="en-GB" sz="1800" b="1" kern="0" dirty="0" smtClean="0"/>
              <a:t>TO </a:t>
            </a:r>
            <a:r>
              <a:rPr lang="en-GB" sz="1800" b="1" kern="0" dirty="0" smtClean="0"/>
              <a:t>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32731"/>
              </p:ext>
            </p:extLst>
          </p:nvPr>
        </p:nvGraphicFramePr>
        <p:xfrm>
          <a:off x="29372" y="2133599"/>
          <a:ext cx="12010229" cy="5391561"/>
        </p:xfrm>
        <a:graphic>
          <a:graphicData uri="http://schemas.openxmlformats.org/drawingml/2006/table">
            <a:tbl>
              <a:tblPr firstRow="1" bandRow="1"/>
              <a:tblGrid>
                <a:gridCol w="1570828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52601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409165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193109">
                <a:tc>
                  <a:txBody>
                    <a:bodyPr/>
                    <a:lstStyle/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39/0 = 0.00%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7/0 = 0.00%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19310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57/0 = 0.00%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30/0 = 0.00%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000" baseline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00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19310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21/0 = 0.00%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2/0 = 0.00%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119310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45/0 = 0.00%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7/0 = 0.00%</a:t>
                      </a:r>
                    </a:p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Denominator to be included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Percentage increase of offenders, parolees and probationers participating in Restorative Justice Programme</a:t>
            </a:r>
          </a:p>
        </p:txBody>
      </p:sp>
    </p:spTree>
    <p:extLst>
      <p:ext uri="{BB962C8B-B14F-4D97-AF65-F5344CB8AC3E}">
        <p14:creationId xmlns:p14="http://schemas.microsoft.com/office/powerpoint/2010/main" val="20805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84335" y="-5367667"/>
            <a:ext cx="1440000" cy="1217533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1440000"/>
            <a:ext cx="1106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 smtClean="0">
                <a:solidFill>
                  <a:prstClr val="black"/>
                </a:solidFill>
              </a:rPr>
              <a:t>2</a:t>
            </a:r>
            <a:r>
              <a:rPr lang="en-GB" sz="1800" b="1" kern="0" dirty="0">
                <a:solidFill>
                  <a:prstClr val="black"/>
                </a:solidFill>
              </a:rPr>
              <a:t>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CORRECTIONAL CENTRE LEVEL </a:t>
            </a:r>
            <a:r>
              <a:rPr lang="en-GB" sz="1800" b="1" kern="0" dirty="0" smtClean="0"/>
              <a:t>MANAGEMENT AREA </a:t>
            </a:r>
            <a:r>
              <a:rPr lang="en-GB" sz="1800" b="1" kern="0" dirty="0" smtClean="0"/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</a:t>
            </a:r>
            <a:r>
              <a:rPr lang="en-GB" sz="1800" b="1" kern="0" dirty="0" smtClean="0"/>
              <a:t>TO </a:t>
            </a:r>
            <a:r>
              <a:rPr lang="en-GB" sz="1800" b="1" kern="0" dirty="0" smtClean="0"/>
              <a:t>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79289"/>
              </p:ext>
            </p:extLst>
          </p:nvPr>
        </p:nvGraphicFramePr>
        <p:xfrm>
          <a:off x="29371" y="2086333"/>
          <a:ext cx="12010229" cy="5000268"/>
        </p:xfrm>
        <a:graphic>
          <a:graphicData uri="http://schemas.openxmlformats.org/drawingml/2006/table">
            <a:tbl>
              <a:tblPr firstRow="1" bandRow="1"/>
              <a:tblGrid>
                <a:gridCol w="1715747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715747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715747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715747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715747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715747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15747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62963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456878">
                <a:tc>
                  <a:txBody>
                    <a:bodyPr/>
                    <a:lstStyle/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15/0 = 0.00%</a:t>
                      </a:r>
                    </a:p>
                    <a:p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4/0 = 0.00%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45687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18/0 = 0.00%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27/0 = 0.00%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Pietermaritzburg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100" baseline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10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45687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9/0 = 0.00%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7/0 = 0.00%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suspended due to Covid 19 Risk Adjusted Strategy (Suspension of visits to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Suspension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Restorative Justice Programme due to Covid 19 Risk Adjusted Strategy (Suspension of visits to Correctional Centres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Goal  of effectively and efficiently reintegrating offenders in to communities  not realized 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 lack of meaningful involvement of  victims  in restorative Justice  Programme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Percentage increase of offenders, parolees and probationers participating in Restorative Justice Programme</a:t>
            </a:r>
          </a:p>
        </p:txBody>
      </p:sp>
    </p:spTree>
    <p:extLst>
      <p:ext uri="{BB962C8B-B14F-4D97-AF65-F5344CB8AC3E}">
        <p14:creationId xmlns:p14="http://schemas.microsoft.com/office/powerpoint/2010/main" val="20805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532834" y="-5439966"/>
            <a:ext cx="1143000" cy="12175330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1143000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</a:t>
            </a:r>
            <a:r>
              <a:rPr lang="en-GB" sz="1800" b="1" kern="0" dirty="0" smtClean="0">
                <a:solidFill>
                  <a:prstClr val="black"/>
                </a:solidFill>
              </a:rPr>
              <a:t>4. PROJECT PLAN TO ADDRESS UNDER PERFORMANCE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9370" y="1512332"/>
          <a:ext cx="12162629" cy="5833348"/>
        </p:xfrm>
        <a:graphic>
          <a:graphicData uri="http://schemas.openxmlformats.org/drawingml/2006/table">
            <a:tbl>
              <a:tblPr firstRow="1" bandRow="1"/>
              <a:tblGrid>
                <a:gridCol w="2016064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2029313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42716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211591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2029313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2029313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61594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304351">
                <a:tc>
                  <a:txBody>
                    <a:bodyPr/>
                    <a:lstStyle/>
                    <a:p>
                      <a:r>
                        <a:rPr lang="en-ZA" sz="1000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d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Developed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Encouraged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304351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Empangeni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Formulate VOD Forums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Develop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Encourage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d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Developed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Encouraged offenders to participate in VOD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304351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Formulate VOD Forums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Develop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Encourage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d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Developed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Encouraged offenders to participate in VOD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  <a:tr h="1304351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Kokstad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d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Developed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Encouraged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487964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1800" kern="0" dirty="0">
                <a:solidFill>
                  <a:srgbClr val="FFFFFF"/>
                </a:solidFill>
                <a:latin typeface="Arial Black" panose="020B0A04020102020204" pitchFamily="34" charset="0"/>
              </a:rPr>
              <a:t>Percentage increase of offenders, parolees and probationers participating in Restorative Justice Programme</a:t>
            </a:r>
          </a:p>
        </p:txBody>
      </p:sp>
    </p:spTree>
    <p:extLst>
      <p:ext uri="{BB962C8B-B14F-4D97-AF65-F5344CB8AC3E}">
        <p14:creationId xmlns:p14="http://schemas.microsoft.com/office/powerpoint/2010/main" val="41349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384334" y="-5367666"/>
            <a:ext cx="1440000" cy="12175331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1673596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    </a:t>
            </a:r>
            <a:r>
              <a:rPr lang="en-GB" sz="1800" b="1" kern="0" dirty="0" smtClean="0"/>
              <a:t>4. PROJECT PLAN TO ADDRESS UNDER PERFORMANCE 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15900" y="2042928"/>
          <a:ext cx="11671302" cy="4510271"/>
        </p:xfrm>
        <a:graphic>
          <a:graphicData uri="http://schemas.openxmlformats.org/drawingml/2006/table">
            <a:tbl>
              <a:tblPr firstRow="1" bandRow="1"/>
              <a:tblGrid>
                <a:gridCol w="1945217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613397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298958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Ncome</a:t>
                      </a:r>
                      <a:endParaRPr lang="en-ZA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d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Developed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Encouraged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29895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Pietermaritzburg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Formulate VOD Forums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Develop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Encourage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d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Developed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Encouraged offenders to participate in VOD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29895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All Correctional Centres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 offenders to participate in VOD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Area Coordinator Corrections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Formulate d VOD Forums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each centre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Developed a tracing unit within the management area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Encouraged offenders to participate in VOD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rgbClr val="FFFFFF"/>
                </a:solidFill>
                <a:latin typeface="Arial Black" panose="020B0A04020102020204" pitchFamily="34" charset="0"/>
              </a:rPr>
              <a:t>Percentage increase of offenders, parolees and probationers participating in Restorative Justice Programme</a:t>
            </a:r>
          </a:p>
        </p:txBody>
      </p:sp>
    </p:spTree>
    <p:extLst>
      <p:ext uri="{BB962C8B-B14F-4D97-AF65-F5344CB8AC3E}">
        <p14:creationId xmlns:p14="http://schemas.microsoft.com/office/powerpoint/2010/main" val="41349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 Template_1.2_b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8529" y="271596"/>
            <a:ext cx="4522887" cy="70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alibri"/>
                <a:cs typeface="Arial Black"/>
              </a:rPr>
              <a:t>Thank You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3500" y="423997"/>
            <a:ext cx="6338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ZA" sz="2000" b="1" dirty="0">
                <a:solidFill>
                  <a:srgbClr val="005300"/>
                </a:solidFill>
                <a:latin typeface="Calibri"/>
                <a:cs typeface="Arial Black"/>
              </a:rPr>
              <a:t>THANK YOU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ZA" sz="2000" b="1" dirty="0">
              <a:solidFill>
                <a:srgbClr val="005300"/>
              </a:solidFill>
              <a:latin typeface="Calibri"/>
              <a:cs typeface="Arial Black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ZA" sz="2000" b="1" dirty="0">
                <a:solidFill>
                  <a:srgbClr val="005300"/>
                </a:solidFill>
                <a:latin typeface="Calibri"/>
                <a:cs typeface="Arial Black"/>
              </a:rPr>
              <a:t>STRIVING FOR A SOUTH AFRICA IN WHICH PEOPLE ARE AND FEEL SAFE</a:t>
            </a:r>
          </a:p>
        </p:txBody>
      </p:sp>
    </p:spTree>
    <p:extLst>
      <p:ext uri="{BB962C8B-B14F-4D97-AF65-F5344CB8AC3E}">
        <p14:creationId xmlns:p14="http://schemas.microsoft.com/office/powerpoint/2010/main" val="11654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078864" y="-5182736"/>
            <a:ext cx="1663700" cy="12029172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3" y="0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injured as a result of reported assaults in Correctional Facilities </a:t>
            </a:r>
            <a:endParaRPr lang="en-ZA" sz="3200" kern="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GB" sz="32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1663700"/>
            <a:ext cx="89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1. REGIONAL TARGET VERSUS PERFORMANCE FOR </a:t>
            </a:r>
            <a:r>
              <a:rPr lang="en-GB" sz="1800" b="1" kern="0" dirty="0" smtClean="0">
                <a:solidFill>
                  <a:prstClr val="black"/>
                </a:solidFill>
              </a:rPr>
              <a:t>2</a:t>
            </a:r>
            <a:r>
              <a:rPr lang="en-GB" sz="1800" b="1" kern="0" baseline="30000" dirty="0" smtClean="0">
                <a:solidFill>
                  <a:prstClr val="black"/>
                </a:solidFill>
              </a:rPr>
              <a:t>nd</a:t>
            </a:r>
            <a:r>
              <a:rPr lang="en-GB" sz="1800" b="1" kern="0" dirty="0" smtClean="0">
                <a:solidFill>
                  <a:prstClr val="black"/>
                </a:solidFill>
              </a:rPr>
              <a:t> QUARTER </a:t>
            </a:r>
            <a:r>
              <a:rPr lang="en-GB" sz="1800" b="1" kern="0" dirty="0">
                <a:solidFill>
                  <a:prstClr val="black"/>
                </a:solidFill>
              </a:rPr>
              <a:t>(2020/2021) 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3872" y="410515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</a:rPr>
              <a:t>     2. SOURCE OF </a:t>
            </a:r>
            <a:r>
              <a:rPr lang="en-GB" sz="1800" b="1" kern="0" dirty="0" smtClean="0">
                <a:solidFill>
                  <a:prstClr val="black"/>
                </a:solidFill>
              </a:rPr>
              <a:t>UNDER-ACHIEVEMENT AT MANAGEMENT AREA LEVEL</a:t>
            </a:r>
            <a:endParaRPr lang="en-ZA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86689"/>
              </p:ext>
            </p:extLst>
          </p:nvPr>
        </p:nvGraphicFramePr>
        <p:xfrm>
          <a:off x="266700" y="2058644"/>
          <a:ext cx="11658600" cy="1066800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37565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JULY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</a:t>
                      </a:r>
                      <a:r>
                        <a:rPr lang="en-ZA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br>
                        <a:rPr lang="en-ZA" sz="1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AUGUST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2020 TARGET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SEPTEMBER 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Q2 TARGET: 2020-2021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ZA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191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375654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Kwa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Zulu Natal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392/25120 = 1.56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305/22173 = 1.38%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495/25120 = 1.97%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455/21851 = 2.08%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593/25120 = 2.36%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537/22009 = 2.44%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2.33%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537/22009 = 2.44%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60662"/>
              </p:ext>
            </p:extLst>
          </p:nvPr>
        </p:nvGraphicFramePr>
        <p:xfrm>
          <a:off x="228600" y="4571999"/>
          <a:ext cx="11658600" cy="1828799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723634297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971921"/>
                    </a:ext>
                  </a:extLst>
                </a:gridCol>
              </a:tblGrid>
              <a:tr h="47130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JULY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2020</a:t>
                      </a:r>
                      <a:b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AUGUST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2020 TARGET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SEPTEMBER 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TARGET: 2020-2021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124/7884 = 1.57%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177/7608 = 2.33%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155/7884 = 1.97%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47/1620 = 2.90%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186/7884 = 2.36%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318/7163 = 1.44%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186/7884 = 2.36%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318/7163 = 1.44%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471300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32/2106 = 1.52%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27/1651 = 1.64%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268/7381 = 3.63%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45/2230 = 2.02%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49/2106 = 2.33%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48/2252 = 2.34%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49/2106 = 2.33%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48/2252 = 2.34%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414899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36/2230 = 1.61%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24/1716 = 1.40%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41/2106 = 1.95%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46/1762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= 2.61%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54/2230 = 2.42%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50/1800 = 2.78%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54/2230 = 2.42%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50/1800 = 2.78%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532834" y="-5516166"/>
            <a:ext cx="1143000" cy="12175331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" y="1143000"/>
            <a:ext cx="1170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 smtClean="0">
                <a:solidFill>
                  <a:prstClr val="black"/>
                </a:solidFill>
              </a:rPr>
              <a:t>3. </a:t>
            </a:r>
            <a:r>
              <a:rPr lang="en-GB" sz="1800" b="1" kern="0" dirty="0"/>
              <a:t>SOURCE OF </a:t>
            </a:r>
            <a:r>
              <a:rPr lang="en-GB" sz="1800" b="1" kern="0" dirty="0" smtClean="0"/>
              <a:t>UNDER-ACHIEVEMENT AT CORRECTIONAL CENTRE LEVEL 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84203"/>
              </p:ext>
            </p:extLst>
          </p:nvPr>
        </p:nvGraphicFramePr>
        <p:xfrm>
          <a:off x="29369" y="1789331"/>
          <a:ext cx="12191998" cy="5572125"/>
        </p:xfrm>
        <a:graphic>
          <a:graphicData uri="http://schemas.openxmlformats.org/drawingml/2006/table">
            <a:tbl>
              <a:tblPr firstRow="1" bandRow="1"/>
              <a:tblGrid>
                <a:gridCol w="1494631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488053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  <a:gridCol w="1741714">
                  <a:extLst>
                    <a:ext uri="{9D8B030D-6E8A-4147-A177-3AD203B41FA5}">
                      <a16:colId xmlns="" xmlns:a16="http://schemas.microsoft.com/office/drawing/2014/main" val="2307743238"/>
                    </a:ext>
                  </a:extLst>
                </a:gridCol>
              </a:tblGrid>
              <a:tr h="763698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Q2 TARGET 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2020/21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QUARTER 2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AREAS THAT CONTRIBUTED TOWARDS UNDER-ACHIEVEMENT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REASONS FOR UNDER</a:t>
                      </a:r>
                    </a:p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PERFORMANCE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ROOT CAUSES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ASSOCIATED RISKS 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94434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186/7884 = 2.36%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318/7163 = 1.44%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1. Remand Detention  Facility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2. Maximum</a:t>
                      </a:r>
                      <a:endParaRPr lang="en-U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Offenders were under lot of stress during lockdown and they tend to become irritable with each other.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Suspension of visits  caused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the anxiety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Uncertainty about if hey will survive Covid - 19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Mass riot between gang members,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Escapes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Unnatural deaths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  <a:tr h="1223203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49/2106 = 2.33%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48/2252 = 2.34%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Escourt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During the month of August 2020 gang related violent activities were rife emanating from the death of an offender at Glencoe Correctional Centre.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Movement of offenders from bigger centres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</a:rPr>
                        <a:t> also contributed to the increase in gang related violent incidents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</a:rPr>
                        <a:t>Covid 19 Risk Adjusted Strategy Regulation are not relaxed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Mass riot between gang members,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Escapes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Unnatural deaths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97368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54/2230 = 2.42%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50/1800 = 2.78%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1. Waterval</a:t>
                      </a:r>
                      <a:r>
                        <a:rPr lang="en-US" sz="1100" baseline="0" dirty="0" smtClean="0">
                          <a:solidFill>
                            <a:schemeClr val="accent4"/>
                          </a:solidFill>
                        </a:rPr>
                        <a:t> med. A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2. Waterval</a:t>
                      </a:r>
                      <a:r>
                        <a:rPr lang="en-US" sz="1100" baseline="0" dirty="0" smtClean="0">
                          <a:solidFill>
                            <a:schemeClr val="accent4"/>
                          </a:solidFill>
                        </a:rPr>
                        <a:t> med. B</a:t>
                      </a:r>
                      <a:endParaRPr lang="en-US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Movement of offenders from bigger centres to Farm correctional centres triggered</a:t>
                      </a:r>
                      <a:r>
                        <a:rPr lang="en-US" sz="1100" baseline="0" dirty="0" smtClean="0">
                          <a:solidFill>
                            <a:schemeClr val="accent4"/>
                          </a:solidFill>
                        </a:rPr>
                        <a:t> gangsterism</a:t>
                      </a:r>
                      <a:endParaRPr lang="en-US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Gang  related assaults amongst sentenced offenders and remand detainees.</a:t>
                      </a:r>
                    </a:p>
                    <a:p>
                      <a:pPr algn="l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Some offenders are still active and practicing gangsterism despite  the fact that gang management strategy has been implemented. During</a:t>
                      </a:r>
                      <a:r>
                        <a:rPr lang="en-US" sz="1100" baseline="0" dirty="0" smtClean="0">
                          <a:solidFill>
                            <a:schemeClr val="accent4"/>
                          </a:solidFill>
                        </a:rPr>
                        <a:t>  level five Covid -19 regulation period offenders were frustrated because of tobacco unavailability.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Mass riot between gang members,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Escapes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Unnatural deaths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2400" kern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PERFORMANCE INDICATOR NOT ACHIEVED:</a:t>
            </a:r>
          </a:p>
          <a:p>
            <a:pPr>
              <a:spcAft>
                <a:spcPts val="600"/>
              </a:spcAft>
            </a:pPr>
            <a:r>
              <a:rPr lang="en-ZA" kern="0" dirty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injured as a result of reported assaults in Correctional Facilities </a:t>
            </a:r>
          </a:p>
          <a:p>
            <a:endParaRPr lang="en-GB" sz="32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5" y="-5215267"/>
            <a:ext cx="1440000" cy="1187053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14400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 smtClean="0">
                <a:solidFill>
                  <a:prstClr val="black"/>
                </a:solidFill>
              </a:rPr>
              <a:t>     4. DURBAN PROJECT PLAN TO ADDRESS UNDER PERFORMANCE – </a:t>
            </a:r>
            <a:r>
              <a:rPr lang="en-GB" sz="1800" b="1" kern="0" dirty="0" smtClean="0"/>
              <a:t>MANAGEMENT AREA TO </a:t>
            </a:r>
            <a:endParaRPr lang="en-GB" sz="1800" b="1" kern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/>
              <a:t> </a:t>
            </a:r>
            <a:r>
              <a:rPr lang="en-GB" sz="1800" b="1" kern="0" dirty="0" smtClean="0"/>
              <a:t>        </a:t>
            </a:r>
            <a:r>
              <a:rPr lang="en-GB" sz="1800" b="1" kern="0" dirty="0" smtClean="0"/>
              <a:t>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66876"/>
              </p:ext>
            </p:extLst>
          </p:nvPr>
        </p:nvGraphicFramePr>
        <p:xfrm>
          <a:off x="215900" y="2181438"/>
          <a:ext cx="11671302" cy="4143162"/>
        </p:xfrm>
        <a:graphic>
          <a:graphicData uri="http://schemas.openxmlformats.org/drawingml/2006/table">
            <a:tbl>
              <a:tblPr firstRow="1" bandRow="1"/>
              <a:tblGrid>
                <a:gridCol w="1945217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496483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519768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550264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3592898"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Durban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1. Remand Detention  Facility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2. Maximum</a:t>
                      </a:r>
                      <a:endParaRPr lang="en-US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lvl="0"/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Resensitize officials on the implementation of the Anti Gang Strategy.</a:t>
                      </a:r>
                    </a:p>
                    <a:p>
                      <a:pPr lvl="0"/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Identify hotspots (sections) where assaults are rife.</a:t>
                      </a:r>
                    </a:p>
                    <a:p>
                      <a:pPr lvl="0"/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Control the movement of offenders during feeding.  (feeding in batches of groups)</a:t>
                      </a:r>
                    </a:p>
                    <a:p>
                      <a:pPr lvl="0"/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Placement of food trolleys closer to cells being fed to minimise distance to be travelled.</a:t>
                      </a:r>
                    </a:p>
                    <a:p>
                      <a:pPr lvl="0"/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Combine available sections (officials present) to beef up security in the sections.</a:t>
                      </a:r>
                    </a:p>
                    <a:p>
                      <a:pPr lvl="0"/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Control and separate foreign nationals.</a:t>
                      </a:r>
                    </a:p>
                    <a:p>
                      <a:pPr lvl="0"/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Increase surprise searching of cells</a:t>
                      </a:r>
                    </a:p>
                    <a:p>
                      <a:pPr lvl="0"/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Manage the complaints and requests of offenders.</a:t>
                      </a:r>
                    </a:p>
                    <a:p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Ensure the availability of the Dog Unit and EST during feeding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/ Area Coordinator Corrections  </a:t>
                      </a:r>
                      <a:r>
                        <a:rPr lang="en-ZA" sz="11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/ Manager Security/ Head of Centre/ CC Ops/ CC Staff Support/ DH Security/ Unit Managers/ Supervisors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Anti Gang Strategy   implemented.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Hotspots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are closely monitored.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Offender movement controlled.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Surprise searches have been increased.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Complaints and requests are being attended to.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EST and Dog Unit is made available during feeding.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501867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injured as a result of reported assaults in Correctional Facilities </a:t>
            </a:r>
            <a:endParaRPr lang="en-ZA" sz="32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GB" sz="3200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60">
            <a:extLst>
              <a:ext uri="{FF2B5EF4-FFF2-40B4-BE49-F238E27FC236}">
                <a16:creationId xmlns="" xmlns:a16="http://schemas.microsoft.com/office/drawing/2014/main" id="{935013CF-ED1D-4C99-9BBC-342742B95A80}"/>
              </a:ext>
            </a:extLst>
          </p:cNvPr>
          <p:cNvSpPr/>
          <p:nvPr/>
        </p:nvSpPr>
        <p:spPr>
          <a:xfrm rot="5400000">
            <a:off x="5231935" y="-5215267"/>
            <a:ext cx="1440000" cy="11870533"/>
          </a:xfrm>
          <a:prstGeom prst="round2SameRect">
            <a:avLst>
              <a:gd name="adj1" fmla="val 23278"/>
              <a:gd name="adj2" fmla="val 0"/>
            </a:avLst>
          </a:prstGeom>
          <a:gradFill flip="none" rotWithShape="1">
            <a:gsLst>
              <a:gs pos="100000">
                <a:srgbClr val="00CC99">
                  <a:alpha val="67000"/>
                  <a:lumMod val="92000"/>
                </a:srgbClr>
              </a:gs>
              <a:gs pos="30000">
                <a:srgbClr val="006600">
                  <a:alpha val="75000"/>
                </a:srgbClr>
              </a:gs>
              <a:gs pos="59000">
                <a:srgbClr val="009900">
                  <a:alpha val="71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1673596"/>
            <a:ext cx="1211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 smtClean="0">
                <a:solidFill>
                  <a:prstClr val="black"/>
                </a:solidFill>
              </a:rPr>
              <a:t>     4. PROJECT PLAN TO ADDRESS UNDER PERFORMANCE – </a:t>
            </a:r>
            <a:r>
              <a:rPr lang="en-GB" sz="1800" b="1" kern="0" dirty="0" smtClean="0"/>
              <a:t>MANAGEMENT AREA TO POPULATE</a:t>
            </a:r>
            <a:endParaRPr lang="en-ZA" sz="1800" b="1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66876"/>
              </p:ext>
            </p:extLst>
          </p:nvPr>
        </p:nvGraphicFramePr>
        <p:xfrm>
          <a:off x="215900" y="2042929"/>
          <a:ext cx="11671302" cy="4615767"/>
        </p:xfrm>
        <a:graphic>
          <a:graphicData uri="http://schemas.openxmlformats.org/drawingml/2006/table">
            <a:tbl>
              <a:tblPr firstRow="1" bandRow="1"/>
              <a:tblGrid>
                <a:gridCol w="1945217">
                  <a:extLst>
                    <a:ext uri="{9D8B030D-6E8A-4147-A177-3AD203B41FA5}">
                      <a16:colId xmlns="" xmlns:a16="http://schemas.microsoft.com/office/drawing/2014/main" val="3171785473"/>
                    </a:ext>
                  </a:extLst>
                </a:gridCol>
                <a:gridCol w="1496483">
                  <a:extLst>
                    <a:ext uri="{9D8B030D-6E8A-4147-A177-3AD203B41FA5}">
                      <a16:colId xmlns="" xmlns:a16="http://schemas.microsoft.com/office/drawing/2014/main" val="3307568538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3177246977"/>
                    </a:ext>
                  </a:extLst>
                </a:gridCol>
                <a:gridCol w="1519768">
                  <a:extLst>
                    <a:ext uri="{9D8B030D-6E8A-4147-A177-3AD203B41FA5}">
                      <a16:colId xmlns="" xmlns:a16="http://schemas.microsoft.com/office/drawing/2014/main" val="1905890460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551651354"/>
                    </a:ext>
                  </a:extLst>
                </a:gridCol>
                <a:gridCol w="1945217">
                  <a:extLst>
                    <a:ext uri="{9D8B030D-6E8A-4147-A177-3AD203B41FA5}">
                      <a16:colId xmlns="" xmlns:a16="http://schemas.microsoft.com/office/drawing/2014/main" val="106908959"/>
                    </a:ext>
                  </a:extLst>
                </a:gridCol>
              </a:tblGrid>
              <a:tr h="667422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MANAGEMENT AREA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16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33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495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66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82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990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156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321" algn="l" defTabSz="91433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CORRECTIONAL CENTRE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ACTIVITY / ACTIVITIES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RESPONSIBILITY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TIME FRAME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"/>
                          <a:cs typeface="Arial"/>
                        </a:rPr>
                        <a:t>PROGRESS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/>
                        <a:ea typeface=""/>
                        <a:cs typeface="Arial"/>
                      </a:endParaRPr>
                    </a:p>
                  </a:txBody>
                  <a:tcPr marL="91438" marR="91438" marT="45724" marB="45724">
                    <a:lnL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7B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8647457"/>
                  </a:ext>
                </a:extLst>
              </a:tr>
              <a:tr h="1845225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Glencoe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sz="1200" b="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Prevention of assaults and injuries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200" b="0" kern="1200" dirty="0" smtClean="0">
                          <a:solidFill>
                            <a:schemeClr val="dk1"/>
                          </a:solidFill>
                          <a:latin typeface="Calibri Light"/>
                        </a:rPr>
                        <a:t> Surprise visits by Executive management.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200" b="0" kern="1200" dirty="0" smtClean="0">
                          <a:solidFill>
                            <a:schemeClr val="dk1"/>
                          </a:solidFill>
                          <a:latin typeface="Calibri Light"/>
                        </a:rPr>
                        <a:t>Reopening of Recreational activities.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</a:rPr>
                        <a:t> Marketing of Educational programmes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</a:rPr>
                        <a:t>Visitations reopened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</a:rPr>
                        <a:t> 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</a:rPr>
                        <a:t>Surprise searches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Area Commissioner / Area Coordinator Corrections  </a:t>
                      </a: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/ Manager Security/ Head of Centre/ CC Ops/ CC Staff Support/ DH Security/ Unit Managers/ Supervisors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200" b="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Assault</a:t>
                      </a: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 </a:t>
                      </a:r>
                      <a:r>
                        <a:rPr lang="en-ZA" sz="1200" b="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Prevention Plans</a:t>
                      </a: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 have been implemented.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 </a:t>
                      </a:r>
                      <a:r>
                        <a:rPr lang="en-ZA" sz="1200" b="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Visits by some Executive</a:t>
                      </a: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 Management members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</a:rPr>
                        <a:t>Visitation reopened with close monitoring of visitors.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</a:rPr>
                        <a:t>Recreational activities arranged to keep inmates recreationally busy.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latin typeface="Calibri Light"/>
                        </a:rPr>
                        <a:t> Participation in Educational has been marketed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242310"/>
                  </a:ext>
                </a:extLst>
              </a:tr>
              <a:tr h="1845225"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Waterval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1. Waterval</a:t>
                      </a:r>
                      <a:r>
                        <a:rPr lang="en-US" sz="1100" baseline="0" dirty="0" smtClean="0">
                          <a:solidFill>
                            <a:schemeClr val="accent4"/>
                          </a:solidFill>
                        </a:rPr>
                        <a:t> med. A</a:t>
                      </a: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0" marR="0" indent="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2. Waterval</a:t>
                      </a:r>
                      <a:r>
                        <a:rPr lang="en-US" sz="1100" baseline="0" dirty="0" smtClean="0">
                          <a:solidFill>
                            <a:schemeClr val="accent4"/>
                          </a:solidFill>
                        </a:rPr>
                        <a:t> med. B</a:t>
                      </a:r>
                      <a:endParaRPr lang="en-US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l"/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Effective implementation of Gang management strategy , continue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 hold security meetings .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Close monitoring of offenders.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Proper handling of requests</a:t>
                      </a:r>
                      <a:r>
                        <a:rPr lang="en-US" sz="1100" baseline="0" dirty="0" smtClean="0">
                          <a:solidFill>
                            <a:schemeClr val="accent4"/>
                          </a:solidFill>
                        </a:rPr>
                        <a:t> s and complaints.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Area Commissioner / Area Coordinator Corrections  </a:t>
                      </a:r>
                      <a:r>
                        <a:rPr lang="en-ZA" sz="1100" kern="1200" dirty="0" smtClean="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rPr>
                        <a:t>/ Manager Security/ Head of Centre/ CC Ops/ CC Staff Support/ DH Security/ Unit Managers/ Supervisors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October 2020 and ongoing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1pPr>
                      <a:lvl2pPr marL="45716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2pPr>
                      <a:lvl3pPr marL="91433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3pPr>
                      <a:lvl4pPr marL="1371495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4pPr>
                      <a:lvl5pPr marL="182866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5pPr>
                      <a:lvl6pPr marL="228582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6pPr>
                      <a:lvl7pPr marL="2742990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7pPr>
                      <a:lvl8pPr marL="3200156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8pPr>
                      <a:lvl9pPr marL="3657321" algn="l" defTabSz="91433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Gang management strategy has been implemented.</a:t>
                      </a:r>
                    </a:p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Movement of offenders within Units is being monitored</a:t>
                      </a:r>
                    </a:p>
                    <a:p>
                      <a:pPr marL="0" marR="0" indent="0" algn="ctr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Complaints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and requests from offenders are being attended and responded to.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E19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8693148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9369" y="56775"/>
            <a:ext cx="10956131" cy="523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33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ZA" sz="3200" kern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PLAN TO ADDRESS UNDER PERFORMANCE:</a:t>
            </a:r>
          </a:p>
          <a:p>
            <a:pPr>
              <a:spcAft>
                <a:spcPts val="600"/>
              </a:spcAft>
            </a:pPr>
            <a:r>
              <a:rPr lang="en-ZA" sz="2400" kern="0" dirty="0">
                <a:solidFill>
                  <a:schemeClr val="bg1"/>
                </a:solidFill>
                <a:latin typeface="Arial Black" panose="020B0A04020102020204" pitchFamily="34" charset="0"/>
              </a:rPr>
              <a:t>Percentage of inmates injured as a result of reported assaults in Correctional Facilities </a:t>
            </a:r>
            <a:endParaRPr lang="en-ZA" sz="3200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GB" sz="3200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65498" y="-21773"/>
            <a:ext cx="8392701" cy="6270173"/>
            <a:chOff x="65499" y="-21773"/>
            <a:chExt cx="7302314" cy="5185651"/>
          </a:xfrm>
        </p:grpSpPr>
        <p:sp>
          <p:nvSpPr>
            <p:cNvPr id="3" name="Rectangle: Top Corners Rounded 24">
              <a:extLst>
                <a:ext uri="{FF2B5EF4-FFF2-40B4-BE49-F238E27FC236}">
                  <a16:creationId xmlns="" xmlns:a16="http://schemas.microsoft.com/office/drawing/2014/main" id="{0DC4C310-37AB-43E0-9D8B-683A5AE91EB8}"/>
                </a:ext>
              </a:extLst>
            </p:cNvPr>
            <p:cNvSpPr/>
            <p:nvPr/>
          </p:nvSpPr>
          <p:spPr>
            <a:xfrm rot="10800000">
              <a:off x="575313" y="-10887"/>
              <a:ext cx="6282685" cy="5174765"/>
            </a:xfrm>
            <a:prstGeom prst="round2SameRect">
              <a:avLst>
                <a:gd name="adj1" fmla="val 13687"/>
                <a:gd name="adj2" fmla="val 0"/>
              </a:avLst>
            </a:prstGeom>
            <a:gradFill flip="none" rotWithShape="1">
              <a:gsLst>
                <a:gs pos="99000">
                  <a:srgbClr val="00CC99"/>
                </a:gs>
                <a:gs pos="1000">
                  <a:srgbClr val="00990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Isosceles Triangle 3"/>
            <p:cNvSpPr/>
            <p:nvPr/>
          </p:nvSpPr>
          <p:spPr bwMode="auto">
            <a:xfrm>
              <a:off x="6847113" y="-21773"/>
              <a:ext cx="520700" cy="1270000"/>
            </a:xfrm>
            <a:custGeom>
              <a:avLst/>
              <a:gdLst>
                <a:gd name="connsiteX0" fmla="*/ 0 w 431800"/>
                <a:gd name="connsiteY0" fmla="*/ 1143000 h 1143000"/>
                <a:gd name="connsiteX1" fmla="*/ 215900 w 431800"/>
                <a:gd name="connsiteY1" fmla="*/ 0 h 1143000"/>
                <a:gd name="connsiteX2" fmla="*/ 431800 w 431800"/>
                <a:gd name="connsiteY2" fmla="*/ 1143000 h 1143000"/>
                <a:gd name="connsiteX3" fmla="*/ 0 w 431800"/>
                <a:gd name="connsiteY3" fmla="*/ 1143000 h 1143000"/>
                <a:gd name="connsiteX0" fmla="*/ 0 w 647700"/>
                <a:gd name="connsiteY0" fmla="*/ 1117600 h 1117600"/>
                <a:gd name="connsiteX1" fmla="*/ 647700 w 647700"/>
                <a:gd name="connsiteY1" fmla="*/ 0 h 1117600"/>
                <a:gd name="connsiteX2" fmla="*/ 431800 w 647700"/>
                <a:gd name="connsiteY2" fmla="*/ 1117600 h 1117600"/>
                <a:gd name="connsiteX3" fmla="*/ 0 w 647700"/>
                <a:gd name="connsiteY3" fmla="*/ 1117600 h 1117600"/>
                <a:gd name="connsiteX0" fmla="*/ 0 w 647700"/>
                <a:gd name="connsiteY0" fmla="*/ 1117600 h 1244600"/>
                <a:gd name="connsiteX1" fmla="*/ 647700 w 647700"/>
                <a:gd name="connsiteY1" fmla="*/ 0 h 1244600"/>
                <a:gd name="connsiteX2" fmla="*/ 558800 w 647700"/>
                <a:gd name="connsiteY2" fmla="*/ 1244600 h 1244600"/>
                <a:gd name="connsiteX3" fmla="*/ 0 w 647700"/>
                <a:gd name="connsiteY3" fmla="*/ 1117600 h 1244600"/>
                <a:gd name="connsiteX0" fmla="*/ 0 w 647700"/>
                <a:gd name="connsiteY0" fmla="*/ 1270000 h 1397000"/>
                <a:gd name="connsiteX1" fmla="*/ 647700 w 647700"/>
                <a:gd name="connsiteY1" fmla="*/ 0 h 1397000"/>
                <a:gd name="connsiteX2" fmla="*/ 558800 w 647700"/>
                <a:gd name="connsiteY2" fmla="*/ 1397000 h 1397000"/>
                <a:gd name="connsiteX3" fmla="*/ 0 w 647700"/>
                <a:gd name="connsiteY3" fmla="*/ 1270000 h 1397000"/>
                <a:gd name="connsiteX0" fmla="*/ 0 w 469900"/>
                <a:gd name="connsiteY0" fmla="*/ 1701800 h 1701800"/>
                <a:gd name="connsiteX1" fmla="*/ 469900 w 469900"/>
                <a:gd name="connsiteY1" fmla="*/ 0 h 1701800"/>
                <a:gd name="connsiteX2" fmla="*/ 381000 w 469900"/>
                <a:gd name="connsiteY2" fmla="*/ 1397000 h 1701800"/>
                <a:gd name="connsiteX3" fmla="*/ 0 w 469900"/>
                <a:gd name="connsiteY3" fmla="*/ 1701800 h 17018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08000 w 596900"/>
                <a:gd name="connsiteY2" fmla="*/ 1397000 h 1397000"/>
                <a:gd name="connsiteX3" fmla="*/ 0 w 596900"/>
                <a:gd name="connsiteY3" fmla="*/ 1346200 h 13970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84200 w 596900"/>
                <a:gd name="connsiteY2" fmla="*/ 1397000 h 1397000"/>
                <a:gd name="connsiteX3" fmla="*/ 0 w 596900"/>
                <a:gd name="connsiteY3" fmla="*/ 1346200 h 1397000"/>
                <a:gd name="connsiteX0" fmla="*/ 0 w 584200"/>
                <a:gd name="connsiteY0" fmla="*/ 1193800 h 1244600"/>
                <a:gd name="connsiteX1" fmla="*/ 495300 w 584200"/>
                <a:gd name="connsiteY1" fmla="*/ 0 h 1244600"/>
                <a:gd name="connsiteX2" fmla="*/ 584200 w 584200"/>
                <a:gd name="connsiteY2" fmla="*/ 1244600 h 1244600"/>
                <a:gd name="connsiteX3" fmla="*/ 0 w 584200"/>
                <a:gd name="connsiteY3" fmla="*/ 1193800 h 1244600"/>
                <a:gd name="connsiteX0" fmla="*/ 0 w 584200"/>
                <a:gd name="connsiteY0" fmla="*/ 1219200 h 1270000"/>
                <a:gd name="connsiteX1" fmla="*/ 571500 w 584200"/>
                <a:gd name="connsiteY1" fmla="*/ 0 h 1270000"/>
                <a:gd name="connsiteX2" fmla="*/ 584200 w 584200"/>
                <a:gd name="connsiteY2" fmla="*/ 1270000 h 1270000"/>
                <a:gd name="connsiteX3" fmla="*/ 0 w 584200"/>
                <a:gd name="connsiteY3" fmla="*/ 12192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95300 w 495300"/>
                <a:gd name="connsiteY0" fmla="*/ 1193800 h 1270000"/>
                <a:gd name="connsiteX1" fmla="*/ 0 w 495300"/>
                <a:gd name="connsiteY1" fmla="*/ 0 h 1270000"/>
                <a:gd name="connsiteX2" fmla="*/ 12700 w 495300"/>
                <a:gd name="connsiteY2" fmla="*/ 1270000 h 1270000"/>
                <a:gd name="connsiteX3" fmla="*/ 495300 w 495300"/>
                <a:gd name="connsiteY3" fmla="*/ 1193800 h 1270000"/>
                <a:gd name="connsiteX0" fmla="*/ 520700 w 520700"/>
                <a:gd name="connsiteY0" fmla="*/ 1270000 h 1270000"/>
                <a:gd name="connsiteX1" fmla="*/ 0 w 520700"/>
                <a:gd name="connsiteY1" fmla="*/ 0 h 1270000"/>
                <a:gd name="connsiteX2" fmla="*/ 12700 w 520700"/>
                <a:gd name="connsiteY2" fmla="*/ 1270000 h 1270000"/>
                <a:gd name="connsiteX3" fmla="*/ 520700 w 520700"/>
                <a:gd name="connsiteY3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270000">
                  <a:moveTo>
                    <a:pt x="520700" y="1270000"/>
                  </a:moveTo>
                  <a:lnTo>
                    <a:pt x="0" y="0"/>
                  </a:lnTo>
                  <a:lnTo>
                    <a:pt x="12700" y="1270000"/>
                  </a:lnTo>
                  <a:lnTo>
                    <a:pt x="520700" y="127000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6" name="Isosceles Triangle 3"/>
            <p:cNvSpPr/>
            <p:nvPr/>
          </p:nvSpPr>
          <p:spPr bwMode="auto">
            <a:xfrm rot="10800000" flipV="1">
              <a:off x="65499" y="-10887"/>
              <a:ext cx="520700" cy="1270000"/>
            </a:xfrm>
            <a:custGeom>
              <a:avLst/>
              <a:gdLst>
                <a:gd name="connsiteX0" fmla="*/ 0 w 431800"/>
                <a:gd name="connsiteY0" fmla="*/ 1143000 h 1143000"/>
                <a:gd name="connsiteX1" fmla="*/ 215900 w 431800"/>
                <a:gd name="connsiteY1" fmla="*/ 0 h 1143000"/>
                <a:gd name="connsiteX2" fmla="*/ 431800 w 431800"/>
                <a:gd name="connsiteY2" fmla="*/ 1143000 h 1143000"/>
                <a:gd name="connsiteX3" fmla="*/ 0 w 431800"/>
                <a:gd name="connsiteY3" fmla="*/ 1143000 h 1143000"/>
                <a:gd name="connsiteX0" fmla="*/ 0 w 647700"/>
                <a:gd name="connsiteY0" fmla="*/ 1117600 h 1117600"/>
                <a:gd name="connsiteX1" fmla="*/ 647700 w 647700"/>
                <a:gd name="connsiteY1" fmla="*/ 0 h 1117600"/>
                <a:gd name="connsiteX2" fmla="*/ 431800 w 647700"/>
                <a:gd name="connsiteY2" fmla="*/ 1117600 h 1117600"/>
                <a:gd name="connsiteX3" fmla="*/ 0 w 647700"/>
                <a:gd name="connsiteY3" fmla="*/ 1117600 h 1117600"/>
                <a:gd name="connsiteX0" fmla="*/ 0 w 647700"/>
                <a:gd name="connsiteY0" fmla="*/ 1117600 h 1244600"/>
                <a:gd name="connsiteX1" fmla="*/ 647700 w 647700"/>
                <a:gd name="connsiteY1" fmla="*/ 0 h 1244600"/>
                <a:gd name="connsiteX2" fmla="*/ 558800 w 647700"/>
                <a:gd name="connsiteY2" fmla="*/ 1244600 h 1244600"/>
                <a:gd name="connsiteX3" fmla="*/ 0 w 647700"/>
                <a:gd name="connsiteY3" fmla="*/ 1117600 h 1244600"/>
                <a:gd name="connsiteX0" fmla="*/ 0 w 647700"/>
                <a:gd name="connsiteY0" fmla="*/ 1270000 h 1397000"/>
                <a:gd name="connsiteX1" fmla="*/ 647700 w 647700"/>
                <a:gd name="connsiteY1" fmla="*/ 0 h 1397000"/>
                <a:gd name="connsiteX2" fmla="*/ 558800 w 647700"/>
                <a:gd name="connsiteY2" fmla="*/ 1397000 h 1397000"/>
                <a:gd name="connsiteX3" fmla="*/ 0 w 647700"/>
                <a:gd name="connsiteY3" fmla="*/ 1270000 h 1397000"/>
                <a:gd name="connsiteX0" fmla="*/ 0 w 469900"/>
                <a:gd name="connsiteY0" fmla="*/ 1701800 h 1701800"/>
                <a:gd name="connsiteX1" fmla="*/ 469900 w 469900"/>
                <a:gd name="connsiteY1" fmla="*/ 0 h 1701800"/>
                <a:gd name="connsiteX2" fmla="*/ 381000 w 469900"/>
                <a:gd name="connsiteY2" fmla="*/ 1397000 h 1701800"/>
                <a:gd name="connsiteX3" fmla="*/ 0 w 469900"/>
                <a:gd name="connsiteY3" fmla="*/ 1701800 h 17018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08000 w 596900"/>
                <a:gd name="connsiteY2" fmla="*/ 1397000 h 1397000"/>
                <a:gd name="connsiteX3" fmla="*/ 0 w 596900"/>
                <a:gd name="connsiteY3" fmla="*/ 1346200 h 1397000"/>
                <a:gd name="connsiteX0" fmla="*/ 0 w 596900"/>
                <a:gd name="connsiteY0" fmla="*/ 1346200 h 1397000"/>
                <a:gd name="connsiteX1" fmla="*/ 596900 w 596900"/>
                <a:gd name="connsiteY1" fmla="*/ 0 h 1397000"/>
                <a:gd name="connsiteX2" fmla="*/ 584200 w 596900"/>
                <a:gd name="connsiteY2" fmla="*/ 1397000 h 1397000"/>
                <a:gd name="connsiteX3" fmla="*/ 0 w 596900"/>
                <a:gd name="connsiteY3" fmla="*/ 1346200 h 1397000"/>
                <a:gd name="connsiteX0" fmla="*/ 0 w 584200"/>
                <a:gd name="connsiteY0" fmla="*/ 1193800 h 1244600"/>
                <a:gd name="connsiteX1" fmla="*/ 495300 w 584200"/>
                <a:gd name="connsiteY1" fmla="*/ 0 h 1244600"/>
                <a:gd name="connsiteX2" fmla="*/ 584200 w 584200"/>
                <a:gd name="connsiteY2" fmla="*/ 1244600 h 1244600"/>
                <a:gd name="connsiteX3" fmla="*/ 0 w 584200"/>
                <a:gd name="connsiteY3" fmla="*/ 1193800 h 1244600"/>
                <a:gd name="connsiteX0" fmla="*/ 0 w 584200"/>
                <a:gd name="connsiteY0" fmla="*/ 1219200 h 1270000"/>
                <a:gd name="connsiteX1" fmla="*/ 571500 w 584200"/>
                <a:gd name="connsiteY1" fmla="*/ 0 h 1270000"/>
                <a:gd name="connsiteX2" fmla="*/ 584200 w 584200"/>
                <a:gd name="connsiteY2" fmla="*/ 1270000 h 1270000"/>
                <a:gd name="connsiteX3" fmla="*/ 0 w 584200"/>
                <a:gd name="connsiteY3" fmla="*/ 12192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69900 w 469900"/>
                <a:gd name="connsiteY0" fmla="*/ 1193800 h 1270000"/>
                <a:gd name="connsiteX1" fmla="*/ 0 w 469900"/>
                <a:gd name="connsiteY1" fmla="*/ 0 h 1270000"/>
                <a:gd name="connsiteX2" fmla="*/ 12700 w 469900"/>
                <a:gd name="connsiteY2" fmla="*/ 1270000 h 1270000"/>
                <a:gd name="connsiteX3" fmla="*/ 469900 w 469900"/>
                <a:gd name="connsiteY3" fmla="*/ 1193800 h 1270000"/>
                <a:gd name="connsiteX0" fmla="*/ 495300 w 495300"/>
                <a:gd name="connsiteY0" fmla="*/ 1193800 h 1270000"/>
                <a:gd name="connsiteX1" fmla="*/ 0 w 495300"/>
                <a:gd name="connsiteY1" fmla="*/ 0 h 1270000"/>
                <a:gd name="connsiteX2" fmla="*/ 12700 w 495300"/>
                <a:gd name="connsiteY2" fmla="*/ 1270000 h 1270000"/>
                <a:gd name="connsiteX3" fmla="*/ 495300 w 495300"/>
                <a:gd name="connsiteY3" fmla="*/ 1193800 h 1270000"/>
                <a:gd name="connsiteX0" fmla="*/ 520700 w 520700"/>
                <a:gd name="connsiteY0" fmla="*/ 1270000 h 1270000"/>
                <a:gd name="connsiteX1" fmla="*/ 0 w 520700"/>
                <a:gd name="connsiteY1" fmla="*/ 0 h 1270000"/>
                <a:gd name="connsiteX2" fmla="*/ 12700 w 520700"/>
                <a:gd name="connsiteY2" fmla="*/ 1270000 h 1270000"/>
                <a:gd name="connsiteX3" fmla="*/ 520700 w 520700"/>
                <a:gd name="connsiteY3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700" h="1270000">
                  <a:moveTo>
                    <a:pt x="520700" y="1270000"/>
                  </a:moveTo>
                  <a:lnTo>
                    <a:pt x="0" y="0"/>
                  </a:lnTo>
                  <a:lnTo>
                    <a:pt x="12700" y="1270000"/>
                  </a:lnTo>
                  <a:lnTo>
                    <a:pt x="520700" y="127000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n-Z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1437" y="1088571"/>
            <a:ext cx="7097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PROGRAMME 3</a:t>
            </a:r>
          </a:p>
          <a:p>
            <a:pPr algn="ctr"/>
            <a:endParaRPr lang="en-ZA" sz="6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ZA" sz="5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REHABILITATION</a:t>
            </a:r>
            <a:endParaRPr lang="en-ZA" sz="5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7xKqHXCsmEqpYS9D3W9JOA"/>
</p:tagLst>
</file>

<file path=ppt/theme/theme1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7D0900"/>
      </a:lt2>
      <a:accent1>
        <a:srgbClr val="808080"/>
      </a:accent1>
      <a:accent2>
        <a:srgbClr val="A0A0A0"/>
      </a:accent2>
      <a:accent3>
        <a:srgbClr val="FFFFFF"/>
      </a:accent3>
      <a:accent4>
        <a:srgbClr val="000000"/>
      </a:accent4>
      <a:accent5>
        <a:srgbClr val="C0C0C0"/>
      </a:accent5>
      <a:accent6>
        <a:srgbClr val="919191"/>
      </a:accent6>
      <a:hlink>
        <a:srgbClr val="B9B9B9"/>
      </a:hlink>
      <a:folHlink>
        <a:srgbClr val="DCDCDC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FABAB"/>
      </a:accent1>
      <a:accent2>
        <a:srgbClr val="E2583D"/>
      </a:accent2>
      <a:accent3>
        <a:srgbClr val="78D2D2"/>
      </a:accent3>
      <a:accent4>
        <a:srgbClr val="3B393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37598</TotalTime>
  <Words>8964</Words>
  <Application>Microsoft Office PowerPoint</Application>
  <PresentationFormat>Custom</PresentationFormat>
  <Paragraphs>1714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3_Blank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high level vision will be developed which will determine the required operating model…  Scope will include all core elements of DCS</dc:title>
  <dc:creator>Rowan Smyth</dc:creator>
  <cp:lastModifiedBy>Molokomme, Moutloane</cp:lastModifiedBy>
  <cp:revision>4162</cp:revision>
  <cp:lastPrinted>2019-10-31T17:02:31Z</cp:lastPrinted>
  <dcterms:created xsi:type="dcterms:W3CDTF">2011-05-16T12:44:01Z</dcterms:created>
  <dcterms:modified xsi:type="dcterms:W3CDTF">2020-11-20T10:32:09Z</dcterms:modified>
</cp:coreProperties>
</file>