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4" r:id="rId1"/>
    <p:sldMasterId id="2147483855" r:id="rId2"/>
  </p:sldMasterIdLst>
  <p:notesMasterIdLst>
    <p:notesMasterId r:id="rId35"/>
  </p:notesMasterIdLst>
  <p:handoutMasterIdLst>
    <p:handoutMasterId r:id="rId36"/>
  </p:handoutMasterIdLst>
  <p:sldIdLst>
    <p:sldId id="1067" r:id="rId3"/>
    <p:sldId id="1044" r:id="rId4"/>
    <p:sldId id="1008" r:id="rId5"/>
    <p:sldId id="1038" r:id="rId6"/>
    <p:sldId id="1027" r:id="rId7"/>
    <p:sldId id="1028" r:id="rId8"/>
    <p:sldId id="1041" r:id="rId9"/>
    <p:sldId id="1045" r:id="rId10"/>
    <p:sldId id="1046" r:id="rId11"/>
    <p:sldId id="1047" r:id="rId12"/>
    <p:sldId id="1057" r:id="rId13"/>
    <p:sldId id="1058" r:id="rId14"/>
    <p:sldId id="1059" r:id="rId15"/>
    <p:sldId id="1030" r:id="rId16"/>
    <p:sldId id="1031" r:id="rId17"/>
    <p:sldId id="1060" r:id="rId18"/>
    <p:sldId id="1061" r:id="rId19"/>
    <p:sldId id="1062" r:id="rId20"/>
    <p:sldId id="1064" r:id="rId21"/>
    <p:sldId id="1065" r:id="rId22"/>
    <p:sldId id="1066" r:id="rId23"/>
    <p:sldId id="1068" r:id="rId24"/>
    <p:sldId id="1069" r:id="rId25"/>
    <p:sldId id="1070" r:id="rId26"/>
    <p:sldId id="1039" r:id="rId27"/>
    <p:sldId id="1071" r:id="rId28"/>
    <p:sldId id="1072" r:id="rId29"/>
    <p:sldId id="1073" r:id="rId30"/>
    <p:sldId id="1035" r:id="rId31"/>
    <p:sldId id="1036" r:id="rId32"/>
    <p:sldId id="1043" r:id="rId33"/>
    <p:sldId id="941" r:id="rId34"/>
  </p:sldIdLst>
  <p:sldSz cx="12192000" cy="6858000"/>
  <p:notesSz cx="6797675" cy="9926638"/>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5613" indent="1588" algn="l" rtl="0" fontAlgn="base">
      <a:spcBef>
        <a:spcPct val="0"/>
      </a:spcBef>
      <a:spcAft>
        <a:spcPct val="0"/>
      </a:spcAft>
      <a:defRPr sz="1400" kern="1200">
        <a:solidFill>
          <a:schemeClr val="tx1"/>
        </a:solidFill>
        <a:latin typeface="Arial" charset="0"/>
        <a:ea typeface="+mn-ea"/>
        <a:cs typeface="Arial" charset="0"/>
      </a:defRPr>
    </a:lvl2pPr>
    <a:lvl3pPr marL="912813" indent="1588" algn="l" rtl="0" fontAlgn="base">
      <a:spcBef>
        <a:spcPct val="0"/>
      </a:spcBef>
      <a:spcAft>
        <a:spcPct val="0"/>
      </a:spcAft>
      <a:defRPr sz="1400" kern="1200">
        <a:solidFill>
          <a:schemeClr val="tx1"/>
        </a:solidFill>
        <a:latin typeface="Arial" charset="0"/>
        <a:ea typeface="+mn-ea"/>
        <a:cs typeface="Arial" charset="0"/>
      </a:defRPr>
    </a:lvl3pPr>
    <a:lvl4pPr marL="1370013" indent="1588" algn="l" rtl="0" fontAlgn="base">
      <a:spcBef>
        <a:spcPct val="0"/>
      </a:spcBef>
      <a:spcAft>
        <a:spcPct val="0"/>
      </a:spcAft>
      <a:defRPr sz="1400" kern="1200">
        <a:solidFill>
          <a:schemeClr val="tx1"/>
        </a:solidFill>
        <a:latin typeface="Arial" charset="0"/>
        <a:ea typeface="+mn-ea"/>
        <a:cs typeface="Arial" charset="0"/>
      </a:defRPr>
    </a:lvl4pPr>
    <a:lvl5pPr marL="1827213" indent="1588"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4FEF446C-FD5A-4402-80CD-C3696F112D22}">
          <p14:sldIdLst>
            <p14:sldId id="1067"/>
            <p14:sldId id="1044"/>
            <p14:sldId id="1008"/>
            <p14:sldId id="1038"/>
            <p14:sldId id="1027"/>
            <p14:sldId id="1028"/>
            <p14:sldId id="1041"/>
            <p14:sldId id="1045"/>
            <p14:sldId id="1046"/>
            <p14:sldId id="1047"/>
            <p14:sldId id="1057"/>
            <p14:sldId id="1058"/>
            <p14:sldId id="1059"/>
            <p14:sldId id="1030"/>
            <p14:sldId id="1031"/>
            <p14:sldId id="1060"/>
            <p14:sldId id="1061"/>
            <p14:sldId id="1062"/>
            <p14:sldId id="1064"/>
            <p14:sldId id="1065"/>
            <p14:sldId id="1066"/>
            <p14:sldId id="1068"/>
            <p14:sldId id="1069"/>
            <p14:sldId id="1070"/>
            <p14:sldId id="1039"/>
            <p14:sldId id="1071"/>
            <p14:sldId id="1072"/>
            <p14:sldId id="1073"/>
            <p14:sldId id="1035"/>
            <p14:sldId id="1036"/>
            <p14:sldId id="1043"/>
            <p14:sldId id="941"/>
          </p14:sldIdLst>
        </p14:section>
      </p14:sectionLst>
    </p:ext>
    <p:ext uri="{EFAFB233-063F-42B5-8137-9DF3F51BA10A}">
      <p15:sldGuideLst xmlns="" xmlns:p15="http://schemas.microsoft.com/office/powerpoint/2012/main">
        <p15:guide id="1" orient="horz" pos="4247" userDrawn="1">
          <p15:clr>
            <a:srgbClr val="A4A3A4"/>
          </p15:clr>
        </p15:guide>
        <p15:guide id="2" orient="horz" pos="3918" userDrawn="1">
          <p15:clr>
            <a:srgbClr val="A4A3A4"/>
          </p15:clr>
        </p15:guide>
        <p15:guide id="3" orient="horz" pos="1159" userDrawn="1">
          <p15:clr>
            <a:srgbClr val="A4A3A4"/>
          </p15:clr>
        </p15:guide>
        <p15:guide id="4" orient="horz" pos="4156" userDrawn="1">
          <p15:clr>
            <a:srgbClr val="A4A3A4"/>
          </p15:clr>
        </p15:guide>
        <p15:guide id="5" pos="3840" userDrawn="1">
          <p15:clr>
            <a:srgbClr val="A4A3A4"/>
          </p15:clr>
        </p15:guide>
        <p15:guide id="6" pos="211" userDrawn="1">
          <p15:clr>
            <a:srgbClr val="A4A3A4"/>
          </p15:clr>
        </p15:guide>
        <p15:guide id="7" pos="7469" userDrawn="1">
          <p15:clr>
            <a:srgbClr val="A4A3A4"/>
          </p15:clr>
        </p15:guide>
        <p15:guide id="8" orient="horz" pos="216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okomme, Moutloane" initials="MM" lastIdx="5" clrIdx="0"/>
  <p:cmAuthor id="1" name="Magabane, Mahlatse" initials="MM" lastIdx="1" clrIdx="1">
    <p:extLst>
      <p:ext uri="{19B8F6BF-5375-455C-9EA6-DF929625EA0E}">
        <p15:presenceInfo xmlns="" xmlns:p15="http://schemas.microsoft.com/office/powerpoint/2012/main" userId="S-1-5-21-172820803-184315659-518595180-762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72" y="-64"/>
      </p:cViewPr>
      <p:guideLst>
        <p:guide orient="horz" pos="4247"/>
        <p:guide orient="horz" pos="3918"/>
        <p:guide orient="horz" pos="1159"/>
        <p:guide orient="horz" pos="4156"/>
        <p:guide orient="horz" pos="2160"/>
        <p:guide pos="3840"/>
        <p:guide pos="211"/>
        <p:guide pos="7469"/>
      </p:guideLst>
    </p:cSldViewPr>
  </p:slideViewPr>
  <p:notesTextViewPr>
    <p:cViewPr>
      <p:scale>
        <a:sx n="100" d="100"/>
        <a:sy n="100" d="100"/>
      </p:scale>
      <p:origin x="0" y="0"/>
    </p:cViewPr>
  </p:notesTextViewPr>
  <p:notesViewPr>
    <p:cSldViewPr snapToGrid="0">
      <p:cViewPr varScale="1">
        <p:scale>
          <a:sx n="66" d="100"/>
          <a:sy n="66"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11T13:39:06.560" idx="1">
    <p:pos x="6992" y="2028"/>
    <p:text>Please note that during our M&amp;E YOU REPORTED THE TOTALS AS HIGHLIGHTED IN GREEN , AND THEY WERE SUBMITTED TO THE STAKEHOLDERS AS SUCH, THEREFORE YOU ARE REQUESTED TO UPDATE  YOUR TEMPLATED AS SUCH AND ALL AMEDMENTS THAT WERE DONE AFTER SUBMISSION WILL BE EFFECTED AT END OF FINANCIAL YEAR.</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11-11T13:41:22.097" idx="2">
    <p:pos x="6599" y="1893"/>
    <p:text>AS HIGHLIGHTED IN YELLOW</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11-11T13:49:03.322" idx="4">
    <p:pos x="6073" y="1416"/>
    <p:text>YOUR INDICATOR IS ON PERCENTAGE AND SHOULD BE REPORTED AS SUCH AS WELL AS TARGET, TARGET IS 7% AND PERFORMANCE AS REPORTED AND SUBMITTED ON 30 OCTOBER WAS -1675/1981=-84.55%</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0-11-11T13:51:35.575" idx="5">
    <p:pos x="5041" y="2131"/>
    <p:text>PLEASE ADD INDICATORS ON OFFENDERS AS IT WAS NOT ACHIEVED, TARGET WAS 3% AND PERFORMNCE WAS -473/832= -56.85%</p:text>
  </p:cm>
  <p:cm authorId="1" dt="2020-11-16T15:54:16.482" idx="1">
    <p:pos x="5041" y="2227"/>
    <p:text>PLEASE TAKE NOTE THAT DIEGO HAS AN EXCEL REPORT THAT INDICATES THAT LMN ACHIEVED ON RJ OFFENDERS RECEIEVED FROM YOUR OFFICE AFTER OUR SESSION HENCE I DID NOT INCLUDE THE INDICATOR.  I DONT KNOW HOW A -56.85% WAS EXPLAINED AS ACHIEVEDMENT TO HER , PLEASE CHECK WITH DC BEFORE I COMMIT TO ADD THE INDICATORS HERE.</p:text>
    <p:extLst>
      <p:ext uri="{C676402C-5697-4E1C-873F-D02D1690AC5C}">
        <p15:threadingInfo xmlns="" xmlns:p15="http://schemas.microsoft.com/office/powerpoint/2012/main" timeZoneBias="-120">
          <p15:parentCm authorId="0" idx="5"/>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4" y="4"/>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231427" name="Rectangle 3"/>
          <p:cNvSpPr>
            <a:spLocks noGrp="1" noChangeArrowheads="1"/>
          </p:cNvSpPr>
          <p:nvPr>
            <p:ph type="dt" sz="quarter" idx="1"/>
          </p:nvPr>
        </p:nvSpPr>
        <p:spPr bwMode="auto">
          <a:xfrm>
            <a:off x="3850248" y="4"/>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94">
              <a:lnSpc>
                <a:spcPct val="100000"/>
              </a:lnSpc>
              <a:spcBef>
                <a:spcPct val="0"/>
              </a:spcBef>
              <a:buClrTx/>
              <a:defRPr sz="1300"/>
            </a:lvl1pPr>
          </a:lstStyle>
          <a:p>
            <a:pPr>
              <a:defRPr/>
            </a:pPr>
            <a:endParaRPr lang="en-US"/>
          </a:p>
        </p:txBody>
      </p:sp>
      <p:sp>
        <p:nvSpPr>
          <p:cNvPr id="231428" name="Rectangle 4"/>
          <p:cNvSpPr>
            <a:spLocks noGrp="1" noChangeArrowheads="1"/>
          </p:cNvSpPr>
          <p:nvPr>
            <p:ph type="ftr" sz="quarter" idx="2"/>
          </p:nvPr>
        </p:nvSpPr>
        <p:spPr bwMode="auto">
          <a:xfrm>
            <a:off x="4" y="9429326"/>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231429" name="Rectangle 5"/>
          <p:cNvSpPr>
            <a:spLocks noGrp="1" noChangeArrowheads="1"/>
          </p:cNvSpPr>
          <p:nvPr>
            <p:ph type="sldNum" sz="quarter" idx="3"/>
          </p:nvPr>
        </p:nvSpPr>
        <p:spPr bwMode="auto">
          <a:xfrm>
            <a:off x="3850248" y="9429326"/>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94">
              <a:lnSpc>
                <a:spcPct val="100000"/>
              </a:lnSpc>
              <a:spcBef>
                <a:spcPct val="0"/>
              </a:spcBef>
              <a:buClrTx/>
              <a:defRPr sz="1300"/>
            </a:lvl1pPr>
          </a:lstStyle>
          <a:p>
            <a:pPr>
              <a:defRPr/>
            </a:pPr>
            <a:fld id="{94C88CBE-E755-4996-AEBD-89E8BD814D18}" type="slidenum">
              <a:rPr lang="en-US"/>
              <a:pPr>
                <a:defRPr/>
              </a:pPr>
              <a:t>‹#›</a:t>
            </a:fld>
            <a:endParaRPr lang="en-US" dirty="0"/>
          </a:p>
        </p:txBody>
      </p:sp>
    </p:spTree>
    <p:extLst>
      <p:ext uri="{BB962C8B-B14F-4D97-AF65-F5344CB8AC3E}">
        <p14:creationId xmlns:p14="http://schemas.microsoft.com/office/powerpoint/2010/main" val="3770997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4" y="4"/>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12291" name="Rectangle 3"/>
          <p:cNvSpPr>
            <a:spLocks noGrp="1" noChangeArrowheads="1"/>
          </p:cNvSpPr>
          <p:nvPr>
            <p:ph type="dt" idx="1"/>
          </p:nvPr>
        </p:nvSpPr>
        <p:spPr bwMode="auto">
          <a:xfrm>
            <a:off x="3850248" y="4"/>
            <a:ext cx="2945955" cy="4956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94">
              <a:lnSpc>
                <a:spcPct val="100000"/>
              </a:lnSpc>
              <a:spcBef>
                <a:spcPct val="0"/>
              </a:spcBef>
              <a:buClrTx/>
              <a:defRPr sz="13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0063" y="4715482"/>
            <a:ext cx="5437550" cy="4466002"/>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4" y="9429326"/>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6594">
              <a:lnSpc>
                <a:spcPct val="100000"/>
              </a:lnSpc>
              <a:spcBef>
                <a:spcPct val="0"/>
              </a:spcBef>
              <a:buClrTx/>
              <a:defRPr sz="1300"/>
            </a:lvl1pPr>
          </a:lstStyle>
          <a:p>
            <a:pPr>
              <a:defRPr/>
            </a:pPr>
            <a:endParaRPr lang="en-US"/>
          </a:p>
        </p:txBody>
      </p:sp>
      <p:sp>
        <p:nvSpPr>
          <p:cNvPr id="12295" name="Rectangle 7"/>
          <p:cNvSpPr>
            <a:spLocks noGrp="1" noChangeArrowheads="1"/>
          </p:cNvSpPr>
          <p:nvPr>
            <p:ph type="sldNum" sz="quarter" idx="5"/>
          </p:nvPr>
        </p:nvSpPr>
        <p:spPr bwMode="auto">
          <a:xfrm>
            <a:off x="3850248" y="9429326"/>
            <a:ext cx="2945955" cy="49567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94">
              <a:lnSpc>
                <a:spcPct val="100000"/>
              </a:lnSpc>
              <a:spcBef>
                <a:spcPct val="0"/>
              </a:spcBef>
              <a:buClrTx/>
              <a:defRPr sz="1300"/>
            </a:lvl1pPr>
          </a:lstStyle>
          <a:p>
            <a:pPr>
              <a:defRPr/>
            </a:pPr>
            <a:fld id="{8105FAE8-03D8-4D98-AAFC-7A059A2391EA}" type="slidenum">
              <a:rPr lang="en-US"/>
              <a:pPr>
                <a:defRPr/>
              </a:pPr>
              <a:t>‹#›</a:t>
            </a:fld>
            <a:endParaRPr lang="en-US" dirty="0"/>
          </a:p>
        </p:txBody>
      </p:sp>
    </p:spTree>
    <p:extLst>
      <p:ext uri="{BB962C8B-B14F-4D97-AF65-F5344CB8AC3E}">
        <p14:creationId xmlns:p14="http://schemas.microsoft.com/office/powerpoint/2010/main" val="360370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5613"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2813"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0013"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7213"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5826" algn="l" defTabSz="914331" rtl="0" eaLnBrk="1" latinLnBrk="0" hangingPunct="1">
      <a:defRPr sz="1200" kern="1200">
        <a:solidFill>
          <a:schemeClr val="tx1"/>
        </a:solidFill>
        <a:latin typeface="+mn-lt"/>
        <a:ea typeface="+mn-ea"/>
        <a:cs typeface="+mn-cs"/>
      </a:defRPr>
    </a:lvl6pPr>
    <a:lvl7pPr marL="2742990" algn="l" defTabSz="914331" rtl="0" eaLnBrk="1" latinLnBrk="0" hangingPunct="1">
      <a:defRPr sz="1200" kern="1200">
        <a:solidFill>
          <a:schemeClr val="tx1"/>
        </a:solidFill>
        <a:latin typeface="+mn-lt"/>
        <a:ea typeface="+mn-ea"/>
        <a:cs typeface="+mn-cs"/>
      </a:defRPr>
    </a:lvl7pPr>
    <a:lvl8pPr marL="3200156" algn="l" defTabSz="914331" rtl="0" eaLnBrk="1" latinLnBrk="0" hangingPunct="1">
      <a:defRPr sz="1200" kern="1200">
        <a:solidFill>
          <a:schemeClr val="tx1"/>
        </a:solidFill>
        <a:latin typeface="+mn-lt"/>
        <a:ea typeface="+mn-ea"/>
        <a:cs typeface="+mn-cs"/>
      </a:defRPr>
    </a:lvl8pPr>
    <a:lvl9pPr marL="3657321" algn="l" defTabSz="914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0CE56A3-CE0D-43A0-8814-9EAD3873BAC3}" type="slidenum">
              <a:rPr lang="en-US" smtClean="0">
                <a:solidFill>
                  <a:prstClr val="black"/>
                </a:solidFill>
              </a:rPr>
              <a:pPr/>
              <a:t>0</a:t>
            </a:fld>
            <a:endParaRPr lang="en-US" smtClean="0">
              <a:solidFill>
                <a:prstClr val="black"/>
              </a:solidFill>
            </a:endParaRPr>
          </a:p>
        </p:txBody>
      </p:sp>
      <p:sp>
        <p:nvSpPr>
          <p:cNvPr id="27651" name="Rectangle 2"/>
          <p:cNvSpPr>
            <a:spLocks noGrp="1" noRot="1" noChangeAspect="1" noChangeArrowheads="1" noTextEdit="1"/>
          </p:cNvSpPr>
          <p:nvPr>
            <p:ph type="sldImg"/>
          </p:nvPr>
        </p:nvSpPr>
        <p:spPr>
          <a:xfrm>
            <a:off x="273050" y="836613"/>
            <a:ext cx="6194425" cy="3484562"/>
          </a:xfrm>
          <a:ln/>
        </p:spPr>
      </p:sp>
      <p:sp>
        <p:nvSpPr>
          <p:cNvPr id="27652" name="Rectangle 3"/>
          <p:cNvSpPr>
            <a:spLocks noGrp="1" noChangeArrowheads="1"/>
          </p:cNvSpPr>
          <p:nvPr>
            <p:ph type="body" idx="1"/>
          </p:nvPr>
        </p:nvSpPr>
        <p:spPr>
          <a:xfrm>
            <a:off x="907248" y="4715482"/>
            <a:ext cx="4983191" cy="4466002"/>
          </a:xfrm>
          <a:noFill/>
          <a:ln/>
        </p:spPr>
        <p:txBody>
          <a:bodyPr/>
          <a:lstStyle/>
          <a:p>
            <a:pPr eaLnBrk="1" hangingPunct="1"/>
            <a:endParaRPr lang="de-DE" smtClean="0">
              <a:solidFill>
                <a:srgbClr val="000000"/>
              </a:solidFill>
              <a:latin typeface="Arial Unicode MS" pitchFamily="34" charset="-128"/>
            </a:endParaRPr>
          </a:p>
        </p:txBody>
      </p:sp>
    </p:spTree>
    <p:extLst>
      <p:ext uri="{BB962C8B-B14F-4D97-AF65-F5344CB8AC3E}">
        <p14:creationId xmlns:p14="http://schemas.microsoft.com/office/powerpoint/2010/main" val="261697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b="1" dirty="0" smtClean="0">
                <a:solidFill>
                  <a:srgbClr val="FF0000"/>
                </a:solidFill>
              </a:rPr>
              <a:t>MDR  (Multi Drug-Resistant TB)</a:t>
            </a:r>
          </a:p>
          <a:p>
            <a:r>
              <a:rPr lang="en-ZA" sz="1800" b="1" dirty="0" smtClean="0">
                <a:solidFill>
                  <a:srgbClr val="FF0000"/>
                </a:solidFill>
              </a:rPr>
              <a:t>XDR</a:t>
            </a:r>
            <a:r>
              <a:rPr lang="en-ZA" sz="1800" b="1" baseline="0" dirty="0" smtClean="0">
                <a:solidFill>
                  <a:srgbClr val="FF0000"/>
                </a:solidFill>
              </a:rPr>
              <a:t> (Extensively Drug-resistant TB)</a:t>
            </a:r>
            <a:endParaRPr lang="en-ZA" sz="1800" b="1" dirty="0">
              <a:solidFill>
                <a:srgbClr val="FF0000"/>
              </a:solidFill>
            </a:endParaRPr>
          </a:p>
        </p:txBody>
      </p:sp>
      <p:sp>
        <p:nvSpPr>
          <p:cNvPr id="4" name="Slide Number Placeholder 3"/>
          <p:cNvSpPr>
            <a:spLocks noGrp="1"/>
          </p:cNvSpPr>
          <p:nvPr>
            <p:ph type="sldNum" sz="quarter" idx="10"/>
          </p:nvPr>
        </p:nvSpPr>
        <p:spPr/>
        <p:txBody>
          <a:bodyPr/>
          <a:lstStyle/>
          <a:p>
            <a:pPr>
              <a:defRPr/>
            </a:pPr>
            <a:fld id="{8105FAE8-03D8-4D98-AAFC-7A059A2391EA}" type="slidenum">
              <a:rPr lang="en-US" smtClean="0"/>
              <a:pPr>
                <a:defRPr/>
              </a:pPr>
              <a:t>19</a:t>
            </a:fld>
            <a:endParaRPr lang="en-US" dirty="0"/>
          </a:p>
        </p:txBody>
      </p:sp>
    </p:spTree>
    <p:extLst>
      <p:ext uri="{BB962C8B-B14F-4D97-AF65-F5344CB8AC3E}">
        <p14:creationId xmlns:p14="http://schemas.microsoft.com/office/powerpoint/2010/main" val="226380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105FAE8-03D8-4D98-AAFC-7A059A2391EA}" type="slidenum">
              <a:rPr lang="en-US" smtClean="0"/>
              <a:pPr>
                <a:defRPr/>
              </a:pPr>
              <a:t>28</a:t>
            </a:fld>
            <a:endParaRPr lang="en-US" dirty="0"/>
          </a:p>
        </p:txBody>
      </p:sp>
    </p:spTree>
    <p:extLst>
      <p:ext uri="{BB962C8B-B14F-4D97-AF65-F5344CB8AC3E}">
        <p14:creationId xmlns:p14="http://schemas.microsoft.com/office/powerpoint/2010/main" val="2065151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73"/>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51505" r:id="rId4" imgW="0" imgH="0" progId="">
                  <p:embed/>
                </p:oleObj>
              </mc:Choice>
              <mc:Fallback>
                <p:oleObj r:id="rId4" imgW="0" imgH="0" progId="">
                  <p:embed/>
                  <p:pic>
                    <p:nvPicPr>
                      <p:cNvPr id="0" name="AutoShape 123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6" name="Rectangle 22"/>
          <p:cNvSpPr>
            <a:spLocks noGrp="1" noChangeArrowheads="1"/>
          </p:cNvSpPr>
          <p:nvPr>
            <p:ph type="ctrTitle" sz="quarter"/>
          </p:nvPr>
        </p:nvSpPr>
        <p:spPr>
          <a:xfrm>
            <a:off x="1521888" y="3124202"/>
            <a:ext cx="9148233" cy="401648"/>
          </a:xfrm>
          <a:prstGeom prst="rect">
            <a:avLst/>
          </a:prstGeo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828800" y="4351342"/>
            <a:ext cx="8534400" cy="221599"/>
          </a:xfrm>
          <a:prstGeom prst="rect">
            <a:avLst/>
          </a:prstGeo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pic>
        <p:nvPicPr>
          <p:cNvPr id="5" name="Picture 6" descr="C:\Users\jmumaw\Desktop\DCS\Pics\Logo.JPG"/>
          <p:cNvPicPr>
            <a:picLocks noChangeAspect="1" noChangeArrowheads="1"/>
          </p:cNvPicPr>
          <p:nvPr userDrawn="1"/>
        </p:nvPicPr>
        <p:blipFill>
          <a:blip r:embed="rId5"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194224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28084" y="596901"/>
            <a:ext cx="11529483" cy="276225"/>
          </a:xfrm>
          <a:prstGeom prst="rect">
            <a:avLst/>
          </a:prstGeom>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10084785" y="2092328"/>
            <a:ext cx="1772793" cy="3545587"/>
          </a:xfrm>
          <a:prstGeom prst="rect">
            <a:avLst/>
          </a:prstGeo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5"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246022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88243" y="596901"/>
            <a:ext cx="369332" cy="4140200"/>
          </a:xfrm>
          <a:prstGeom prst="rect">
            <a:avLst/>
          </a:prstGeo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000805" y="596901"/>
            <a:ext cx="1772793" cy="4140200"/>
          </a:xfrm>
          <a:prstGeom prst="rect">
            <a:avLst/>
          </a:prstGeo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316120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0"/>
            <a:ext cx="11529483" cy="1329595"/>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4"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702941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0"/>
            <a:ext cx="11529483" cy="1329595"/>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4"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4111396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0"/>
            <a:ext cx="11529483" cy="1329595"/>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4"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70067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6A2AF-CE8A-4052-9E11-5A33A14BD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BC8BDE-2CDB-4D06-BB98-EFB2EA75D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1EFF71A-9358-4B52-8F69-D818A2998810}"/>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1F9A7F1-AF4A-4435-83B7-9FD02E3B17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21A303C-E75C-4CB2-B059-CDCB87FAF84C}"/>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3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D422B-ED00-40B0-9165-87546F8A1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960440-5F7E-4060-A858-F632AB3D5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DE873D-DFB9-4985-8BF9-F11835D4CAAF}"/>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CD25987-3B62-444F-836C-52217B2B36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99C289B-B3FB-499F-8C27-2F4BB1DF2362}"/>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9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D5997-2C5C-475E-872C-553B60F658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6B594CB-B266-4610-9584-5998A4742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685AC40-F003-4FA9-A42C-BFFD1131BA2A}"/>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438BE5-E698-48C8-BC01-73323E730E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9CC469D-2098-45FC-A204-48FD368472E0}"/>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325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4FF29-24FF-4DE5-ADB9-9A804AF448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898DA1E-348D-4E37-848E-E68E9F06AC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771B82F-C8CB-4287-8AE0-4CBB4CA41C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1A0E6C2-3321-45C3-AB18-326A30EF328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E729858-C3DE-4AC6-888E-33B4C60408E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C8D0C1C-5108-4F61-8F4F-82344E0E25AD}"/>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91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F2DEA-EB9C-42C7-BFC0-CE95332687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8A942AE-40AA-4307-9C2C-0814D1038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2A15E67-9C61-4678-8924-1F2A98D2A6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8F47BDE-0CA5-4AC0-9774-66333A032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4F71CA5-160B-453D-AC4C-E5A8683CD3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000ECAD-1DC0-4DB8-B23F-2978DA2F7FA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5904712-6C20-43C7-BCC8-45796173AFC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294997E3-7A47-4FD1-BF6C-E9F8C29D1567}"/>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5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0"/>
            <a:ext cx="11529483" cy="1329595"/>
          </a:xfrm>
          <a:prstGeom prst="rect">
            <a:avLst/>
          </a:prstGeo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5"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2237905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50026-D873-40BB-8914-E0C241D919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E8D620-46AF-4A8A-813F-7F131B4A93A4}"/>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C0AC39B4-11C7-47A4-8F28-647004B9242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19310B8E-38B6-4D4D-B39F-3BF1159EAA7F}"/>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122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770769F-807C-4E43-BB3A-690A3E86240A}"/>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5DC89C88-05E9-491E-BDFB-6B854351DCF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8584F9D3-83AC-4455-AEBE-6F04076F5D72}"/>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657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13A89-D4A0-487D-A149-C9511B1EDB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402240-6504-4AE9-83C4-538754923F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73F8497-C477-4825-B17D-5CF8B62B8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24D6A41-4772-4D52-AE79-7A6CFB4D75D5}"/>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8BC2376-8C81-4D02-ABFA-CF217512AB0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AFDEF3E-6D04-4CA1-B76A-1CBDF7DDDE84}"/>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39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78F86-49DF-434F-A916-CCFADFF83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2ED303B-92A4-4D0B-89F0-E639F369E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33CEC67-1110-4B8B-98F4-CF156268B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3D3C3E4-F4A6-412E-8CE9-25BA63237BC4}"/>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8EA047C-50CA-48A9-BB35-8C6233FBF88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25DFE21-9CD8-49CC-AF1B-BDE101142380}"/>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886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869B78-F27F-495B-A2C2-2793284F67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7064751-C514-4419-85E0-DFFC94D1DF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3053D27-EB3C-4610-8A69-DCC125D37F38}"/>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45A532C-1325-482A-9DEB-DDFA0FCBEEF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D36A21A-59B8-469A-9D91-EEE5988A2F89}"/>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166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475ECF-C99D-4889-88D7-F7E198685A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3439734-D441-499E-B507-BC7A82D1A1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5E774-C302-49D4-9659-E21D0FDEA20C}"/>
              </a:ext>
            </a:extLst>
          </p:cNvPr>
          <p:cNvSpPr>
            <a:spLocks noGrp="1"/>
          </p:cNvSpPr>
          <p:nvPr>
            <p:ph type="dt" sz="half" idx="10"/>
          </p:nvPr>
        </p:nvSpPr>
        <p:spPr/>
        <p:txBody>
          <a:bodyPr/>
          <a:lstStyle/>
          <a:p>
            <a:fld id="{D92EA062-DD63-490A-B8E6-ECEBD6CA674D}" type="datetimeFigureOut">
              <a:rPr lang="en-US" smtClean="0">
                <a:solidFill>
                  <a:prstClr val="black">
                    <a:tint val="75000"/>
                  </a:prstClr>
                </a:solidFill>
              </a:rPr>
              <a:pPr/>
              <a:t>11/17/2020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97F6840-67C3-4206-A20E-75019B3C2B5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DDBE94B-D67A-44B7-923C-887C09451398}"/>
              </a:ext>
            </a:extLst>
          </p:cNvPr>
          <p:cNvSpPr>
            <a:spLocks noGrp="1"/>
          </p:cNvSpPr>
          <p:nvPr>
            <p:ph type="sldNum" sz="quarter" idx="12"/>
          </p:nvPr>
        </p:nvSpPr>
        <p:spPr/>
        <p:txBody>
          <a:bodyPr/>
          <a:lstStyle/>
          <a:p>
            <a:fld id="{DBDD1549-1324-4EFF-87C0-B692114AC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34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080296"/>
          </a:xfrm>
          <a:prstGeom prst="rect">
            <a:avLst/>
          </a:prstGeom>
        </p:spPr>
        <p:txBody>
          <a:bodyPr/>
          <a:lstStyle>
            <a:lvl1pPr algn="ctr">
              <a:defRPr sz="3900" b="1" cap="all"/>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963084" y="2906718"/>
            <a:ext cx="10363200" cy="276999"/>
          </a:xfrm>
          <a:prstGeom prst="rect">
            <a:avLst/>
          </a:prstGeo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90435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8084" y="596901"/>
            <a:ext cx="11529483" cy="276225"/>
          </a:xfrm>
          <a:prstGeom prst="rect">
            <a:avLst/>
          </a:prstGeom>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328084" y="2092329"/>
            <a:ext cx="5662083" cy="21882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6193367" y="2092329"/>
            <a:ext cx="5664200" cy="21882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6"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296440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5"/>
            <a:ext cx="11582400" cy="276999"/>
          </a:xfrm>
          <a:prstGeom prst="rect">
            <a:avLst/>
          </a:prstGeo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304800" y="1535118"/>
            <a:ext cx="5691717" cy="664797"/>
          </a:xfrm>
          <a:prstGeom prst="rect">
            <a:avLst/>
          </a:prstGeo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304800" y="2174876"/>
            <a:ext cx="5691717" cy="189590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6193373" y="1535118"/>
            <a:ext cx="5693833" cy="664797"/>
          </a:xfrm>
          <a:prstGeom prst="rect">
            <a:avLst/>
          </a:prstGeo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193373" y="2174876"/>
            <a:ext cx="5693833" cy="189590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pic>
        <p:nvPicPr>
          <p:cNvPr id="8"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123119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8084" y="596901"/>
            <a:ext cx="11529483" cy="276225"/>
          </a:xfrm>
          <a:prstGeom prst="rect">
            <a:avLst/>
          </a:prstGeom>
        </p:spPr>
        <p:txBody>
          <a:bodyPr/>
          <a:lstStyle/>
          <a:p>
            <a:r>
              <a:rPr lang="en-US" noProof="0" dirty="0" smtClean="0"/>
              <a:t>Click to edit Master title style</a:t>
            </a:r>
            <a:endParaRPr lang="en-GB" noProof="0" dirty="0"/>
          </a:p>
        </p:txBody>
      </p:sp>
      <p:pic>
        <p:nvPicPr>
          <p:cNvPr id="4"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354228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22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623887"/>
            <a:ext cx="4011084" cy="553998"/>
          </a:xfrm>
          <a:prstGeom prst="rect">
            <a:avLst/>
          </a:prstGeo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4766735" y="623888"/>
            <a:ext cx="6815667" cy="25176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609606" y="1785942"/>
            <a:ext cx="4011084" cy="199439"/>
          </a:xfrm>
          <a:prstGeom prst="rect">
            <a:avLst/>
          </a:prstGeo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pic>
        <p:nvPicPr>
          <p:cNvPr id="6"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275784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276999"/>
          </a:xfrm>
          <a:prstGeom prst="rect">
            <a:avLst/>
          </a:prstGeo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2389717" y="612775"/>
            <a:ext cx="7315200" cy="443198"/>
          </a:xfrm>
          <a:prstGeom prst="rect">
            <a:avLst/>
          </a:prstGeo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2389717" y="5367342"/>
            <a:ext cx="7315200" cy="199439"/>
          </a:xfrm>
          <a:prstGeom prst="rect">
            <a:avLst/>
          </a:prstGeo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pic>
        <p:nvPicPr>
          <p:cNvPr id="6" name="Picture 6" descr="C:\Users\jmumaw\Desktop\DCS\Pics\Logo.JPG"/>
          <p:cNvPicPr>
            <a:picLocks noChangeAspect="1" noChangeArrowheads="1"/>
          </p:cNvPicPr>
          <p:nvPr userDrawn="1"/>
        </p:nvPicPr>
        <p:blipFill>
          <a:blip r:embed="rId2" cstate="print"/>
          <a:srcRect/>
          <a:stretch>
            <a:fillRect/>
          </a:stretch>
        </p:blipFill>
        <p:spPr bwMode="auto">
          <a:xfrm>
            <a:off x="203201" y="6396039"/>
            <a:ext cx="1816100" cy="447675"/>
          </a:xfrm>
          <a:prstGeom prst="rect">
            <a:avLst/>
          </a:prstGeom>
          <a:noFill/>
          <a:ln w="9525">
            <a:noFill/>
            <a:miter lim="800000"/>
            <a:headEnd/>
            <a:tailEnd/>
          </a:ln>
        </p:spPr>
      </p:pic>
    </p:spTree>
    <p:extLst>
      <p:ext uri="{BB962C8B-B14F-4D97-AF65-F5344CB8AC3E}">
        <p14:creationId xmlns:p14="http://schemas.microsoft.com/office/powerpoint/2010/main" val="377524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9" name="Rectangle 28"/>
          <p:cNvSpPr>
            <a:spLocks noChangeArrowheads="1"/>
          </p:cNvSpPr>
          <p:nvPr/>
        </p:nvSpPr>
        <p:spPr bwMode="auto">
          <a:xfrm>
            <a:off x="11533717" y="6705601"/>
            <a:ext cx="353483" cy="138113"/>
          </a:xfrm>
          <a:prstGeom prst="rect">
            <a:avLst/>
          </a:prstGeom>
          <a:noFill/>
          <a:ln w="12700">
            <a:noFill/>
            <a:miter lim="800000"/>
            <a:headEnd/>
            <a:tailEnd/>
          </a:ln>
        </p:spPr>
        <p:txBody>
          <a:bodyPr lIns="0" tIns="0" rIns="0" bIns="0" anchor="ctr">
            <a:spAutoFit/>
          </a:bodyPr>
          <a:lstStyle/>
          <a:p>
            <a:pPr algn="r" eaLnBrk="0" hangingPunct="0">
              <a:defRPr/>
            </a:pPr>
            <a:fld id="{851172FB-5EEA-4105-882C-8D3DDB9655BA}" type="slidenum">
              <a:rPr lang="en-GB" sz="900">
                <a:solidFill>
                  <a:srgbClr val="77787B"/>
                </a:solidFill>
              </a:rPr>
              <a:pPr algn="r" eaLnBrk="0" hangingPunct="0">
                <a:defRPr/>
              </a:pPr>
              <a:t>‹#›</a:t>
            </a:fld>
            <a:endParaRPr lang="en-GB" sz="900" dirty="0">
              <a:solidFill>
                <a:srgbClr val="77787B"/>
              </a:solidFill>
            </a:endParaRPr>
          </a:p>
        </p:txBody>
      </p:sp>
    </p:spTree>
    <p:extLst>
      <p:ext uri="{BB962C8B-B14F-4D97-AF65-F5344CB8AC3E}">
        <p14:creationId xmlns:p14="http://schemas.microsoft.com/office/powerpoint/2010/main" val="56259907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53" r:id="rId12"/>
    <p:sldLayoutId id="2147483854" r:id="rId13"/>
    <p:sldLayoutId id="2147483851" r:id="rId14"/>
  </p:sldLayoutIdLst>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80F6169-38FE-4D43-931B-75DCBAF30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D67E026-CA9D-4CE7-8F50-786D9315F1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87351D-0748-4ECA-8FA1-525802B73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92EA062-DD63-490A-B8E6-ECEBD6CA674D}" type="datetimeFigureOut">
              <a:rPr lang="en-US" smtClean="0">
                <a:solidFill>
                  <a:prstClr val="black">
                    <a:tint val="75000"/>
                  </a:prstClr>
                </a:solidFill>
                <a:latin typeface="Verdana" panose="020B0604030504040204"/>
              </a:rPr>
              <a:pPr fontAlgn="auto">
                <a:spcBef>
                  <a:spcPts val="0"/>
                </a:spcBef>
                <a:spcAft>
                  <a:spcPts val="0"/>
                </a:spcAft>
              </a:pPr>
              <a:t>11/17/2020</a:t>
            </a:fld>
            <a:endParaRPr lang="en-US">
              <a:solidFill>
                <a:prstClr val="black">
                  <a:tint val="75000"/>
                </a:prstClr>
              </a:solidFill>
              <a:latin typeface="Verdana" panose="020B0604030504040204"/>
            </a:endParaRPr>
          </a:p>
        </p:txBody>
      </p:sp>
      <p:sp>
        <p:nvSpPr>
          <p:cNvPr id="5" name="Footer Placeholder 4">
            <a:extLst>
              <a:ext uri="{FF2B5EF4-FFF2-40B4-BE49-F238E27FC236}">
                <a16:creationId xmlns:a16="http://schemas.microsoft.com/office/drawing/2014/main" xmlns="" id="{D3C33111-923A-4592-97A8-3CFB72DB7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Verdana" panose="020B0604030504040204"/>
            </a:endParaRPr>
          </a:p>
        </p:txBody>
      </p:sp>
      <p:sp>
        <p:nvSpPr>
          <p:cNvPr id="6" name="Slide Number Placeholder 5">
            <a:extLst>
              <a:ext uri="{FF2B5EF4-FFF2-40B4-BE49-F238E27FC236}">
                <a16:creationId xmlns:a16="http://schemas.microsoft.com/office/drawing/2014/main" xmlns="" id="{B40A99A5-B9C1-4B3F-B652-92C5DD77A4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BDD1549-1324-4EFF-87C0-B692114AC8D2}" type="slidenum">
              <a:rPr lang="en-US" smtClean="0">
                <a:solidFill>
                  <a:prstClr val="black">
                    <a:tint val="75000"/>
                  </a:prstClr>
                </a:solidFill>
                <a:latin typeface="Verdana" panose="020B0604030504040204"/>
              </a:rPr>
              <a:pPr fontAlgn="auto">
                <a:spcBef>
                  <a:spcPts val="0"/>
                </a:spcBef>
                <a:spcAft>
                  <a:spcPts val="0"/>
                </a:spcAft>
              </a:pPr>
              <a:t>‹#›</a:t>
            </a:fld>
            <a:endParaRPr lang="en-US">
              <a:solidFill>
                <a:prstClr val="black">
                  <a:tint val="75000"/>
                </a:prstClr>
              </a:solidFill>
              <a:latin typeface="Verdana" panose="020B0604030504040204"/>
            </a:endParaRPr>
          </a:p>
        </p:txBody>
      </p:sp>
    </p:spTree>
    <p:extLst>
      <p:ext uri="{BB962C8B-B14F-4D97-AF65-F5344CB8AC3E}">
        <p14:creationId xmlns:p14="http://schemas.microsoft.com/office/powerpoint/2010/main" val="266853084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00"/>
            <a:ext cx="12179300" cy="6858000"/>
          </a:xfrm>
          <a:prstGeom prst="rect">
            <a:avLst/>
          </a:prstGeom>
        </p:spPr>
      </p:pic>
      <p:sp>
        <p:nvSpPr>
          <p:cNvPr id="3" name="Rectangle 2"/>
          <p:cNvSpPr/>
          <p:nvPr/>
        </p:nvSpPr>
        <p:spPr>
          <a:xfrm>
            <a:off x="203404" y="914400"/>
            <a:ext cx="5968796" cy="3416320"/>
          </a:xfrm>
          <a:prstGeom prst="rect">
            <a:avLst/>
          </a:prstGeom>
        </p:spPr>
        <p:txBody>
          <a:bodyPr wrap="square">
            <a:spAutoFit/>
          </a:bodyPr>
          <a:lstStyle/>
          <a:p>
            <a:pPr algn="ctr"/>
            <a:r>
              <a:rPr lang="en-US" sz="3600" b="1" kern="0" dirty="0">
                <a:solidFill>
                  <a:srgbClr val="006600"/>
                </a:solidFill>
                <a:effectLst>
                  <a:outerShdw blurRad="38100" dist="38100" dir="2700000" algn="tl">
                    <a:srgbClr val="000000">
                      <a:alpha val="43137"/>
                    </a:srgbClr>
                  </a:outerShdw>
                </a:effectLst>
                <a:latin typeface="Arial"/>
                <a:cs typeface="Arial"/>
              </a:rPr>
              <a:t>NATIONAL MANAGEMENT QUARTERLY</a:t>
            </a:r>
          </a:p>
          <a:p>
            <a:pPr algn="ctr"/>
            <a:r>
              <a:rPr lang="en-US" sz="3600" b="1" kern="0" dirty="0">
                <a:solidFill>
                  <a:srgbClr val="006600"/>
                </a:solidFill>
                <a:effectLst>
                  <a:outerShdw blurRad="38100" dist="38100" dir="2700000" algn="tl">
                    <a:srgbClr val="000000">
                      <a:alpha val="43137"/>
                    </a:srgbClr>
                  </a:outerShdw>
                </a:effectLst>
                <a:latin typeface="Arial"/>
                <a:cs typeface="Arial"/>
              </a:rPr>
              <a:t>PERFORMANCE REVIEW </a:t>
            </a:r>
          </a:p>
          <a:p>
            <a:pPr algn="ctr"/>
            <a:endParaRPr lang="en-US" sz="3600" b="1" kern="0" dirty="0">
              <a:solidFill>
                <a:srgbClr val="006600"/>
              </a:solidFill>
              <a:effectLst>
                <a:outerShdw blurRad="38100" dist="38100" dir="2700000" algn="tl">
                  <a:srgbClr val="000000">
                    <a:alpha val="43137"/>
                  </a:srgbClr>
                </a:outerShdw>
              </a:effectLst>
              <a:latin typeface="Arial"/>
              <a:cs typeface="Arial"/>
            </a:endParaRPr>
          </a:p>
          <a:p>
            <a:pPr algn="ctr"/>
            <a:r>
              <a:rPr lang="en-US" sz="3600" b="1" kern="0" dirty="0" smtClean="0">
                <a:solidFill>
                  <a:srgbClr val="006600"/>
                </a:solidFill>
                <a:effectLst>
                  <a:outerShdw blurRad="38100" dist="38100" dir="2700000" algn="tl">
                    <a:srgbClr val="000000">
                      <a:alpha val="43137"/>
                    </a:srgbClr>
                  </a:outerShdw>
                </a:effectLst>
                <a:latin typeface="Arial"/>
                <a:cs typeface="Arial"/>
              </a:rPr>
              <a:t>LMN: </a:t>
            </a:r>
            <a:r>
              <a:rPr lang="en-US" sz="3600" b="1" kern="0" dirty="0">
                <a:solidFill>
                  <a:srgbClr val="006600"/>
                </a:solidFill>
                <a:effectLst>
                  <a:outerShdw blurRad="38100" dist="38100" dir="2700000" algn="tl">
                    <a:srgbClr val="000000">
                      <a:alpha val="43137"/>
                    </a:srgbClr>
                  </a:outerShdw>
                </a:effectLst>
                <a:latin typeface="Arial"/>
                <a:cs typeface="Arial"/>
              </a:rPr>
              <a:t>REGION</a:t>
            </a:r>
            <a:endParaRPr lang="en-US" sz="3600" dirty="0">
              <a:solidFill>
                <a:srgbClr val="006600"/>
              </a:solidFill>
              <a:effectLst>
                <a:outerShdw blurRad="38100" dist="38100" dir="2700000" algn="tl">
                  <a:srgbClr val="000000">
                    <a:alpha val="43137"/>
                  </a:srgbClr>
                </a:outerShdw>
              </a:effectLst>
            </a:endParaRPr>
          </a:p>
        </p:txBody>
      </p:sp>
      <p:sp>
        <p:nvSpPr>
          <p:cNvPr id="6" name="Rectangle 5"/>
          <p:cNvSpPr/>
          <p:nvPr/>
        </p:nvSpPr>
        <p:spPr>
          <a:xfrm>
            <a:off x="1072479" y="4459538"/>
            <a:ext cx="4447051" cy="523220"/>
          </a:xfrm>
          <a:prstGeom prst="rect">
            <a:avLst/>
          </a:prstGeom>
        </p:spPr>
        <p:txBody>
          <a:bodyPr wrap="none">
            <a:spAutoFit/>
          </a:bodyPr>
          <a:lstStyle/>
          <a:p>
            <a:r>
              <a:rPr lang="en-GB" sz="2800" b="1" kern="0" dirty="0" smtClean="0">
                <a:solidFill>
                  <a:srgbClr val="000000"/>
                </a:solidFill>
                <a:effectLst>
                  <a:outerShdw blurRad="38100" dist="38100" dir="2700000" algn="tl">
                    <a:srgbClr val="000000">
                      <a:alpha val="43137"/>
                    </a:srgbClr>
                  </a:outerShdw>
                </a:effectLst>
                <a:latin typeface="Century Gothic" panose="020B0502020202020204" pitchFamily="34" charset="0"/>
                <a:cs typeface="Arial"/>
              </a:rPr>
              <a:t>Date:24 NOVEMBER 2020</a:t>
            </a:r>
            <a:endParaRPr lang="en-US" b="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57570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5155734" y="-5139066"/>
            <a:ext cx="1440000" cy="11718131"/>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857407005"/>
              </p:ext>
            </p:extLst>
          </p:nvPr>
        </p:nvGraphicFramePr>
        <p:xfrm>
          <a:off x="44609" y="2286000"/>
          <a:ext cx="11671302" cy="2743200"/>
        </p:xfrm>
        <a:graphic>
          <a:graphicData uri="http://schemas.openxmlformats.org/drawingml/2006/table">
            <a:tbl>
              <a:tblPr firstRow="1" bandRow="1"/>
              <a:tblGrid>
                <a:gridCol w="1765300">
                  <a:extLst>
                    <a:ext uri="{9D8B030D-6E8A-4147-A177-3AD203B41FA5}">
                      <a16:colId xmlns:a16="http://schemas.microsoft.com/office/drawing/2014/main" xmlns="" val="3171785473"/>
                    </a:ext>
                  </a:extLst>
                </a:gridCol>
                <a:gridCol w="2125134">
                  <a:extLst>
                    <a:ext uri="{9D8B030D-6E8A-4147-A177-3AD203B41FA5}">
                      <a16:colId xmlns:a16="http://schemas.microsoft.com/office/drawing/2014/main" xmlns="" val="3307568538"/>
                    </a:ext>
                  </a:extLst>
                </a:gridCol>
                <a:gridCol w="1945217">
                  <a:extLst>
                    <a:ext uri="{9D8B030D-6E8A-4147-A177-3AD203B41FA5}">
                      <a16:colId xmlns:a16="http://schemas.microsoft.com/office/drawing/2014/main" xmlns="" val="3177246977"/>
                    </a:ext>
                  </a:extLst>
                </a:gridCol>
                <a:gridCol w="1945217">
                  <a:extLst>
                    <a:ext uri="{9D8B030D-6E8A-4147-A177-3AD203B41FA5}">
                      <a16:colId xmlns:a16="http://schemas.microsoft.com/office/drawing/2014/main" xmlns="" val="1905890460"/>
                    </a:ext>
                  </a:extLst>
                </a:gridCol>
                <a:gridCol w="1945217">
                  <a:extLst>
                    <a:ext uri="{9D8B030D-6E8A-4147-A177-3AD203B41FA5}">
                      <a16:colId xmlns:a16="http://schemas.microsoft.com/office/drawing/2014/main" xmlns="" val="551651354"/>
                    </a:ext>
                  </a:extLst>
                </a:gridCol>
                <a:gridCol w="1945217">
                  <a:extLst>
                    <a:ext uri="{9D8B030D-6E8A-4147-A177-3AD203B41FA5}">
                      <a16:colId xmlns:a16="http://schemas.microsoft.com/office/drawing/2014/main" xmlns="" val="106908959"/>
                    </a:ext>
                  </a:extLst>
                </a:gridCol>
              </a:tblGrid>
              <a:tr h="137160">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CORRECTIONAL CENTRE</a:t>
                      </a:r>
                      <a:endParaRPr lang="en-US" sz="14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Bethal</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Arial" panose="020B0604020202020204" pitchFamily="34" charset="0"/>
                        <a:buChar char="•"/>
                      </a:pPr>
                      <a:r>
                        <a:rPr lang="en-ZA" sz="1400" dirty="0" smtClean="0">
                          <a:solidFill>
                            <a:schemeClr val="tx1"/>
                          </a:solidFill>
                          <a:latin typeface="+mn-lt"/>
                        </a:rPr>
                        <a:t>Draw catch up plans</a:t>
                      </a:r>
                      <a:r>
                        <a:rPr lang="en-ZA" sz="1400" baseline="0" dirty="0" smtClean="0">
                          <a:solidFill>
                            <a:schemeClr val="tx1"/>
                          </a:solidFill>
                          <a:latin typeface="+mn-lt"/>
                        </a:rPr>
                        <a:t> to ensure increase in performance in the coming reporting months </a:t>
                      </a:r>
                    </a:p>
                    <a:p>
                      <a:pPr marL="285750" marR="0" indent="-285750" algn="l" defTabSz="9143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smtClean="0">
                          <a:solidFill>
                            <a:schemeClr val="tx1"/>
                          </a:solidFill>
                          <a:latin typeface="Arial" panose="020B0604020202020204" pitchFamily="34" charset="0"/>
                          <a:ea typeface=""/>
                          <a:cs typeface="Arial" panose="020B0604020202020204" pitchFamily="34" charset="0"/>
                        </a:rPr>
                        <a:t>Head hunting of psychologists at Thohoyandou</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Area Commissioners</a:t>
                      </a:r>
                    </a:p>
                    <a:p>
                      <a:pPr algn="ctr"/>
                      <a:r>
                        <a:rPr lang="en-US" sz="1400" dirty="0" smtClean="0">
                          <a:solidFill>
                            <a:schemeClr val="tx1"/>
                          </a:solidFill>
                          <a:latin typeface="+mn-lt"/>
                        </a:rPr>
                        <a:t>HCCs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2020/11/30</a:t>
                      </a:r>
                    </a:p>
                    <a:p>
                      <a:pPr algn="ctr"/>
                      <a:endParaRPr lang="en-US" sz="1400" dirty="0" smtClean="0">
                        <a:solidFill>
                          <a:schemeClr val="tx1"/>
                        </a:solidFill>
                        <a:latin typeface="+mn-lt"/>
                      </a:endParaRPr>
                    </a:p>
                    <a:p>
                      <a:pPr algn="ctr"/>
                      <a:endParaRPr lang="en-US" sz="1400" dirty="0" smtClean="0">
                        <a:solidFill>
                          <a:schemeClr val="tx1"/>
                        </a:solidFill>
                        <a:latin typeface="+mn-lt"/>
                      </a:endParaRPr>
                    </a:p>
                    <a:p>
                      <a:pPr algn="ctr"/>
                      <a:endParaRPr lang="en-US" sz="1400" dirty="0" smtClean="0">
                        <a:solidFill>
                          <a:schemeClr val="tx1"/>
                        </a:solidFill>
                        <a:latin typeface="+mn-lt"/>
                      </a:endParaRPr>
                    </a:p>
                    <a:p>
                      <a:pPr algn="ctr"/>
                      <a:endParaRPr lang="en-US" sz="1400" dirty="0" smtClean="0">
                        <a:solidFill>
                          <a:schemeClr val="tx1"/>
                        </a:solidFill>
                        <a:latin typeface="+mn-lt"/>
                      </a:endParaRPr>
                    </a:p>
                    <a:p>
                      <a:pPr algn="ctr"/>
                      <a:r>
                        <a:rPr lang="en-US" sz="1400" dirty="0" smtClean="0">
                          <a:solidFill>
                            <a:schemeClr val="tx1"/>
                          </a:solidFill>
                          <a:latin typeface="+mn-lt"/>
                        </a:rPr>
                        <a:t>2021/02/28</a:t>
                      </a:r>
                      <a:r>
                        <a:rPr lang="en-US" sz="1400" baseline="0" dirty="0" smtClean="0">
                          <a:solidFill>
                            <a:schemeClr val="tx1"/>
                          </a:solidFill>
                          <a:latin typeface="+mn-lt"/>
                        </a:rPr>
                        <a:t>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n-lt"/>
                        </a:rPr>
                        <a:t>Psychologists</a:t>
                      </a:r>
                      <a:r>
                        <a:rPr lang="en-US" sz="1400" baseline="0" dirty="0" smtClean="0">
                          <a:solidFill>
                            <a:schemeClr val="tx1"/>
                          </a:solidFill>
                          <a:latin typeface="+mn-lt"/>
                        </a:rPr>
                        <a:t> are currently offering services to Offenders</a:t>
                      </a:r>
                    </a:p>
                    <a:p>
                      <a:pPr marL="285750" indent="-285750" algn="l">
                        <a:buFont typeface="Wingdings" panose="05000000000000000000" pitchFamily="2" charset="2"/>
                        <a:buChar char="v"/>
                      </a:pPr>
                      <a:r>
                        <a:rPr lang="en-US" sz="1400" baseline="0" dirty="0" smtClean="0">
                          <a:solidFill>
                            <a:schemeClr val="tx1"/>
                          </a:solidFill>
                          <a:latin typeface="+mn-lt"/>
                        </a:rPr>
                        <a:t>The process for headhunting of psychologist that terminated their services is underway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Klerksdorp</a:t>
                      </a:r>
                      <a:r>
                        <a:rPr lang="en-US" sz="1400" baseline="0" dirty="0" smtClean="0">
                          <a:solidFill>
                            <a:schemeClr val="tx1"/>
                          </a:solidFill>
                          <a:latin typeface="+mn-lt"/>
                        </a:rPr>
                        <a:t>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Rustenburg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412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Thohoyandou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ZA" sz="2400" kern="0" dirty="0">
                <a:solidFill>
                  <a:srgbClr val="FFFFFF"/>
                </a:solidFill>
                <a:latin typeface="Arial Black" panose="020B0A04020102020204" pitchFamily="34" charset="0"/>
              </a:rPr>
              <a:t>Percentage of inmates receiving </a:t>
            </a:r>
            <a:r>
              <a:rPr lang="en-ZA" sz="2400" kern="0" dirty="0" smtClean="0">
                <a:solidFill>
                  <a:srgbClr val="FFFFFF"/>
                </a:solidFill>
                <a:latin typeface="Arial Black" panose="020B0A04020102020204" pitchFamily="34" charset="0"/>
              </a:rPr>
              <a:t>psychological care services </a:t>
            </a:r>
            <a:endParaRPr lang="en-US" sz="24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73556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7031"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smtClean="0">
                <a:solidFill>
                  <a:srgbClr val="7030A0"/>
                </a:solidFill>
                <a:latin typeface="Arial Black" panose="020B0A04020102020204" pitchFamily="34" charset="0"/>
              </a:rPr>
              <a:t>Percentage of offenders participating in FET per academic year</a:t>
            </a:r>
            <a:endParaRPr lang="en-US" sz="2400" kern="0" dirty="0">
              <a:solidFill>
                <a:srgbClr val="7030A0"/>
              </a:solidFill>
              <a:latin typeface="Arial Black" panose="020B0A04020102020204" pitchFamily="34" charset="0"/>
            </a:endParaRPr>
          </a:p>
        </p:txBody>
      </p:sp>
      <p:sp>
        <p:nvSpPr>
          <p:cNvPr id="8" name="TextBox 7"/>
          <p:cNvSpPr txBox="1"/>
          <p:nvPr/>
        </p:nvSpPr>
        <p:spPr>
          <a:xfrm>
            <a:off x="149909" y="1601412"/>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65772" y="320040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985277369"/>
              </p:ext>
            </p:extLst>
          </p:nvPr>
        </p:nvGraphicFramePr>
        <p:xfrm>
          <a:off x="254000" y="2133599"/>
          <a:ext cx="11658600" cy="970014"/>
        </p:xfrm>
        <a:graphic>
          <a:graphicData uri="http://schemas.openxmlformats.org/drawingml/2006/table">
            <a:tbl>
              <a:tblPr firstRow="1" bandRow="1"/>
              <a:tblGrid>
                <a:gridCol w="889000">
                  <a:extLst>
                    <a:ext uri="{9D8B030D-6E8A-4147-A177-3AD203B41FA5}">
                      <a16:colId xmlns:a16="http://schemas.microsoft.com/office/drawing/2014/main" xmlns="" val="3171785473"/>
                    </a:ext>
                  </a:extLst>
                </a:gridCol>
                <a:gridCol w="1143000">
                  <a:extLst>
                    <a:ext uri="{9D8B030D-6E8A-4147-A177-3AD203B41FA5}">
                      <a16:colId xmlns:a16="http://schemas.microsoft.com/office/drawing/2014/main" xmlns="" val="3307568538"/>
                    </a:ext>
                  </a:extLst>
                </a:gridCol>
                <a:gridCol w="1524000">
                  <a:extLst>
                    <a:ext uri="{9D8B030D-6E8A-4147-A177-3AD203B41FA5}">
                      <a16:colId xmlns:a16="http://schemas.microsoft.com/office/drawing/2014/main" xmlns="" val="3177246977"/>
                    </a:ext>
                  </a:extLst>
                </a:gridCol>
                <a:gridCol w="1143000">
                  <a:extLst>
                    <a:ext uri="{9D8B030D-6E8A-4147-A177-3AD203B41FA5}">
                      <a16:colId xmlns:a16="http://schemas.microsoft.com/office/drawing/2014/main" xmlns="" val="1905890460"/>
                    </a:ext>
                  </a:extLst>
                </a:gridCol>
                <a:gridCol w="1600200">
                  <a:extLst>
                    <a:ext uri="{9D8B030D-6E8A-4147-A177-3AD203B41FA5}">
                      <a16:colId xmlns:a16="http://schemas.microsoft.com/office/drawing/2014/main" xmlns="" val="551651354"/>
                    </a:ext>
                  </a:extLst>
                </a:gridCol>
                <a:gridCol w="914400">
                  <a:extLst>
                    <a:ext uri="{9D8B030D-6E8A-4147-A177-3AD203B41FA5}">
                      <a16:colId xmlns:a16="http://schemas.microsoft.com/office/drawing/2014/main" xmlns="" val="106908959"/>
                    </a:ext>
                  </a:extLst>
                </a:gridCol>
                <a:gridCol w="1752600">
                  <a:extLst>
                    <a:ext uri="{9D8B030D-6E8A-4147-A177-3AD203B41FA5}">
                      <a16:colId xmlns:a16="http://schemas.microsoft.com/office/drawing/2014/main" xmlns="" val="2307743238"/>
                    </a:ext>
                  </a:extLst>
                </a:gridCol>
                <a:gridCol w="914400">
                  <a:extLst>
                    <a:ext uri="{9D8B030D-6E8A-4147-A177-3AD203B41FA5}">
                      <a16:colId xmlns:a16="http://schemas.microsoft.com/office/drawing/2014/main" xmlns="" val="2723634297"/>
                    </a:ext>
                  </a:extLst>
                </a:gridCol>
                <a:gridCol w="1778000">
                  <a:extLst>
                    <a:ext uri="{9D8B030D-6E8A-4147-A177-3AD203B41FA5}">
                      <a16:colId xmlns:a16="http://schemas.microsoft.com/office/drawing/2014/main" xmlns="" val="971921"/>
                    </a:ext>
                  </a:extLst>
                </a:gridCol>
              </a:tblGrid>
              <a:tr h="26386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aseline="0" dirty="0" smtClean="0">
                          <a:solidFill>
                            <a:schemeClr val="bg1"/>
                          </a:solidFill>
                        </a:rPr>
                        <a:t>APRIL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APRIL</a:t>
                      </a:r>
                      <a:r>
                        <a:rPr lang="en-ZA" sz="1100" baseline="0" dirty="0" smtClean="0">
                          <a:solidFill>
                            <a:schemeClr val="bg1"/>
                          </a:solidFill>
                        </a:rPr>
                        <a:t> </a:t>
                      </a:r>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MAY 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MAY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JUNE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JUNE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375654">
                <a:tc>
                  <a:txBody>
                    <a:bodyPr/>
                    <a:lstStyle/>
                    <a:p>
                      <a:r>
                        <a:rPr lang="en-ZA" sz="1600" b="1" dirty="0" smtClean="0">
                          <a:solidFill>
                            <a:schemeClr val="tx1"/>
                          </a:solidFill>
                        </a:rPr>
                        <a:t>LMN </a:t>
                      </a:r>
                      <a:endParaRPr lang="en-ZA" sz="16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rPr>
                        <a:t>80%</a:t>
                      </a:r>
                      <a:endParaRPr lang="en-US" sz="16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rPr>
                        <a:t>0/0 (0.00%)</a:t>
                      </a:r>
                      <a:endParaRPr lang="en-US" sz="1600" b="1"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rPr>
                        <a:t>80%</a:t>
                      </a:r>
                      <a:endParaRPr lang="en-US" sz="16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rPr>
                        <a:t>0/0 (0.00%)</a:t>
                      </a:r>
                      <a:endParaRPr lang="en-US" sz="1600" b="1"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rPr>
                        <a:t>80%</a:t>
                      </a:r>
                      <a:endParaRPr lang="en-US" sz="16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rPr>
                        <a:t>45/81 (55.56%) </a:t>
                      </a:r>
                      <a:endParaRPr lang="en-US" sz="1600" b="1"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rPr>
                        <a:t>80%</a:t>
                      </a:r>
                      <a:endParaRPr lang="en-US" sz="16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rPr>
                        <a:t>45/81=55.56%</a:t>
                      </a:r>
                      <a:endParaRPr lang="en-US" sz="1600" b="1"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62163257"/>
              </p:ext>
            </p:extLst>
          </p:nvPr>
        </p:nvGraphicFramePr>
        <p:xfrm>
          <a:off x="149909" y="3834720"/>
          <a:ext cx="11658600" cy="802374"/>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069291">
                  <a:extLst>
                    <a:ext uri="{9D8B030D-6E8A-4147-A177-3AD203B41FA5}">
                      <a16:colId xmlns:a16="http://schemas.microsoft.com/office/drawing/2014/main" xmlns="" val="1905890460"/>
                    </a:ext>
                  </a:extLst>
                </a:gridCol>
                <a:gridCol w="1521509">
                  <a:extLst>
                    <a:ext uri="{9D8B030D-6E8A-4147-A177-3AD203B41FA5}">
                      <a16:colId xmlns:a16="http://schemas.microsoft.com/office/drawing/2014/main" xmlns="" val="551651354"/>
                    </a:ext>
                  </a:extLst>
                </a:gridCol>
                <a:gridCol w="1069291">
                  <a:extLst>
                    <a:ext uri="{9D8B030D-6E8A-4147-A177-3AD203B41FA5}">
                      <a16:colId xmlns:a16="http://schemas.microsoft.com/office/drawing/2014/main" xmlns="" val="106908959"/>
                    </a:ext>
                  </a:extLst>
                </a:gridCol>
                <a:gridCol w="1521509">
                  <a:extLst>
                    <a:ext uri="{9D8B030D-6E8A-4147-A177-3AD203B41FA5}">
                      <a16:colId xmlns:a16="http://schemas.microsoft.com/office/drawing/2014/main" xmlns="" val="2307743238"/>
                    </a:ext>
                  </a:extLst>
                </a:gridCol>
                <a:gridCol w="1069291">
                  <a:extLst>
                    <a:ext uri="{9D8B030D-6E8A-4147-A177-3AD203B41FA5}">
                      <a16:colId xmlns:a16="http://schemas.microsoft.com/office/drawing/2014/main" xmlns="" val="2723634297"/>
                    </a:ext>
                  </a:extLst>
                </a:gridCol>
                <a:gridCol w="1521509">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MANAGEMENT</a:t>
                      </a:r>
                      <a:r>
                        <a:rPr lang="en-ZA" sz="1100" baseline="0" dirty="0" smtClean="0">
                          <a:solidFill>
                            <a:schemeClr val="bg1"/>
                          </a:solidFill>
                        </a:rPr>
                        <a:t> </a:t>
                      </a:r>
                      <a:r>
                        <a:rPr lang="en-ZA" sz="1100" dirty="0" smtClean="0">
                          <a:solidFill>
                            <a:schemeClr val="bg1"/>
                          </a:solidFill>
                        </a:rPr>
                        <a:t>AREA </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aseline="0" dirty="0" smtClean="0">
                          <a:solidFill>
                            <a:schemeClr val="bg1"/>
                          </a:solidFill>
                        </a:rPr>
                        <a:t>APRIL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APRIL</a:t>
                      </a:r>
                      <a:r>
                        <a:rPr lang="en-ZA" sz="1100" baseline="0" dirty="0" smtClean="0">
                          <a:solidFill>
                            <a:schemeClr val="bg1"/>
                          </a:solidFill>
                        </a:rPr>
                        <a:t> </a:t>
                      </a:r>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MAY 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MAY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JUNE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JUNE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pPr algn="l"/>
                      <a:r>
                        <a:rPr lang="en-ZA" sz="1600" dirty="0" smtClean="0">
                          <a:solidFill>
                            <a:schemeClr val="tx1"/>
                          </a:solidFill>
                          <a:latin typeface="+mj-lt"/>
                        </a:rPr>
                        <a:t>Rustenburg </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rPr>
                        <a:t>80%</a:t>
                      </a:r>
                      <a:endParaRPr lang="en-US" sz="16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rPr>
                        <a:t>0/0 (0.00%)</a:t>
                      </a:r>
                      <a:endParaRPr lang="en-US" sz="1600" b="1"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rPr>
                        <a:t>80%</a:t>
                      </a:r>
                      <a:endParaRPr lang="en-US" sz="16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rPr>
                        <a:t>0/0 (0.00%)</a:t>
                      </a:r>
                      <a:endParaRPr lang="en-US" sz="1600" b="1"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rPr>
                        <a:t>80%</a:t>
                      </a:r>
                      <a:endParaRPr lang="en-US" sz="16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rPr>
                        <a:t>4/40</a:t>
                      </a:r>
                      <a:r>
                        <a:rPr lang="en-US" sz="1600" b="1" baseline="0" dirty="0" smtClean="0">
                          <a:solidFill>
                            <a:schemeClr val="bg1"/>
                          </a:solidFill>
                        </a:rPr>
                        <a:t> (10%) </a:t>
                      </a:r>
                      <a:endParaRPr lang="en-US" sz="1600" b="1"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rPr>
                        <a:t>80%</a:t>
                      </a:r>
                      <a:endParaRPr lang="en-US" sz="1600" b="1"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4/40</a:t>
                      </a:r>
                      <a:r>
                        <a:rPr lang="en-US" sz="1600" b="1" baseline="0" dirty="0" smtClean="0">
                          <a:solidFill>
                            <a:schemeClr val="bg1"/>
                          </a:solidFill>
                        </a:rPr>
                        <a:t> (10%) </a:t>
                      </a:r>
                      <a:endParaRPr lang="en-US" sz="1600" b="1" dirty="0" smtClean="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spTree>
    <p:extLst>
      <p:ext uri="{BB962C8B-B14F-4D97-AF65-F5344CB8AC3E}">
        <p14:creationId xmlns:p14="http://schemas.microsoft.com/office/powerpoint/2010/main" val="3058677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9369" y="15973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951797994"/>
              </p:ext>
            </p:extLst>
          </p:nvPr>
        </p:nvGraphicFramePr>
        <p:xfrm>
          <a:off x="241300" y="2209800"/>
          <a:ext cx="11518899" cy="1844040"/>
        </p:xfrm>
        <a:graphic>
          <a:graphicData uri="http://schemas.openxmlformats.org/drawingml/2006/table">
            <a:tbl>
              <a:tblPr firstRow="1" bandRow="1"/>
              <a:tblGrid>
                <a:gridCol w="1282700">
                  <a:extLst>
                    <a:ext uri="{9D8B030D-6E8A-4147-A177-3AD203B41FA5}">
                      <a16:colId xmlns:a16="http://schemas.microsoft.com/office/drawing/2014/main" xmlns="" val="3171785473"/>
                    </a:ext>
                  </a:extLst>
                </a:gridCol>
                <a:gridCol w="1524000">
                  <a:extLst>
                    <a:ext uri="{9D8B030D-6E8A-4147-A177-3AD203B41FA5}">
                      <a16:colId xmlns:a16="http://schemas.microsoft.com/office/drawing/2014/main" xmlns="" val="3307568538"/>
                    </a:ext>
                  </a:extLst>
                </a:gridCol>
                <a:gridCol w="1981200">
                  <a:extLst>
                    <a:ext uri="{9D8B030D-6E8A-4147-A177-3AD203B41FA5}">
                      <a16:colId xmlns:a16="http://schemas.microsoft.com/office/drawing/2014/main" xmlns="" val="3177246977"/>
                    </a:ext>
                  </a:extLst>
                </a:gridCol>
                <a:gridCol w="1371600">
                  <a:extLst>
                    <a:ext uri="{9D8B030D-6E8A-4147-A177-3AD203B41FA5}">
                      <a16:colId xmlns:a16="http://schemas.microsoft.com/office/drawing/2014/main" xmlns="" val="1905890460"/>
                    </a:ext>
                  </a:extLst>
                </a:gridCol>
                <a:gridCol w="1600200">
                  <a:extLst>
                    <a:ext uri="{9D8B030D-6E8A-4147-A177-3AD203B41FA5}">
                      <a16:colId xmlns:a16="http://schemas.microsoft.com/office/drawing/2014/main" xmlns="" val="551651354"/>
                    </a:ext>
                  </a:extLst>
                </a:gridCol>
                <a:gridCol w="1676400">
                  <a:extLst>
                    <a:ext uri="{9D8B030D-6E8A-4147-A177-3AD203B41FA5}">
                      <a16:colId xmlns:a16="http://schemas.microsoft.com/office/drawing/2014/main" xmlns="" val="106908959"/>
                    </a:ext>
                  </a:extLst>
                </a:gridCol>
                <a:gridCol w="2082799">
                  <a:extLst>
                    <a:ext uri="{9D8B030D-6E8A-4147-A177-3AD203B41FA5}">
                      <a16:colId xmlns:a16="http://schemas.microsoft.com/office/drawing/2014/main" xmlns="" val="2307743238"/>
                    </a:ext>
                  </a:extLst>
                </a:gridCol>
              </a:tblGrid>
              <a:tr h="685800">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81000">
                <a:tc>
                  <a:txBody>
                    <a:bodyPr/>
                    <a:lstStyle/>
                    <a:p>
                      <a:pPr algn="l"/>
                      <a:r>
                        <a:rPr lang="en-ZA" sz="1400" dirty="0" smtClean="0">
                          <a:solidFill>
                            <a:schemeClr val="tx1"/>
                          </a:solidFill>
                          <a:latin typeface="+mj-lt"/>
                        </a:rPr>
                        <a:t>80%</a:t>
                      </a: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4/40  (10%)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Rustenburg</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Rustenburg</a:t>
                      </a:r>
                      <a:r>
                        <a:rPr lang="en-US" sz="1400" baseline="0" dirty="0" smtClean="0">
                          <a:solidFill>
                            <a:schemeClr val="tx1"/>
                          </a:solidFill>
                          <a:latin typeface="+mj-lt"/>
                        </a:rPr>
                        <a:t> COE </a:t>
                      </a:r>
                    </a:p>
                    <a:p>
                      <a:pPr algn="l"/>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ZA" sz="1400" dirty="0" smtClean="0">
                          <a:solidFill>
                            <a:schemeClr val="tx1"/>
                          </a:solidFill>
                          <a:latin typeface="+mj-lt"/>
                        </a:rPr>
                        <a:t>Target not achieved due to COVID 19 pandemic</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Classes</a:t>
                      </a:r>
                      <a:r>
                        <a:rPr lang="en-US" sz="1400" baseline="0" dirty="0" smtClean="0">
                          <a:solidFill>
                            <a:schemeClr val="tx1"/>
                          </a:solidFill>
                          <a:latin typeface="+mj-lt"/>
                        </a:rPr>
                        <a:t> were stopped due to Covid 19</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itchFamily="2" charset="2"/>
                        <a:buChar char="v"/>
                      </a:pPr>
                      <a:r>
                        <a:rPr lang="en-US" sz="1400" dirty="0" smtClean="0">
                          <a:solidFill>
                            <a:schemeClr val="tx1"/>
                          </a:solidFill>
                          <a:latin typeface="+mj-lt"/>
                        </a:rPr>
                        <a:t>Re offending</a:t>
                      </a:r>
                    </a:p>
                    <a:p>
                      <a:pPr marL="285750" indent="-285750" algn="l">
                        <a:buFont typeface="Wingdings" pitchFamily="2" charset="2"/>
                        <a:buChar char="v"/>
                      </a:pPr>
                      <a:r>
                        <a:rPr lang="en-US" sz="1400" dirty="0" smtClean="0">
                          <a:solidFill>
                            <a:schemeClr val="tx1"/>
                          </a:solidFill>
                          <a:latin typeface="+mj-lt"/>
                        </a:rPr>
                        <a:t>Ill Discipline </a:t>
                      </a:r>
                    </a:p>
                    <a:p>
                      <a:pPr marL="285750" indent="-285750" algn="l">
                        <a:buFont typeface="Wingdings" pitchFamily="2" charset="2"/>
                        <a:buChar char="v"/>
                      </a:pPr>
                      <a:r>
                        <a:rPr lang="en-US" sz="1400" dirty="0" smtClean="0">
                          <a:solidFill>
                            <a:schemeClr val="tx1"/>
                          </a:solidFill>
                          <a:latin typeface="+mj-lt"/>
                        </a:rPr>
                        <a:t>Gangsterism</a:t>
                      </a:r>
                      <a:r>
                        <a:rPr lang="en-US" sz="1400" baseline="0" dirty="0" smtClean="0">
                          <a:solidFill>
                            <a:schemeClr val="tx1"/>
                          </a:solidFill>
                          <a:latin typeface="+mj-lt"/>
                        </a:rPr>
                        <a:t> </a:t>
                      </a:r>
                    </a:p>
                    <a:p>
                      <a:pPr marL="285750" indent="-285750" algn="l">
                        <a:buFont typeface="Wingdings" pitchFamily="2" charset="2"/>
                        <a:buChar char="v"/>
                      </a:pPr>
                      <a:r>
                        <a:rPr lang="en-US" sz="1400" baseline="0" dirty="0" smtClean="0">
                          <a:solidFill>
                            <a:schemeClr val="tx1"/>
                          </a:solidFill>
                          <a:latin typeface="+mj-lt"/>
                        </a:rPr>
                        <a:t>Disadvantaged to Education</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smtClean="0">
                <a:solidFill>
                  <a:srgbClr val="7030A0"/>
                </a:solidFill>
                <a:latin typeface="Arial Black" panose="020B0A04020102020204" pitchFamily="34" charset="0"/>
              </a:rPr>
              <a:t>Percentage of offenders participating in FET per academic year</a:t>
            </a:r>
            <a:endParaRPr lang="en-US" sz="2400" kern="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878314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147981605"/>
              </p:ext>
            </p:extLst>
          </p:nvPr>
        </p:nvGraphicFramePr>
        <p:xfrm>
          <a:off x="228601" y="2489835"/>
          <a:ext cx="11429999" cy="3383280"/>
        </p:xfrm>
        <a:graphic>
          <a:graphicData uri="http://schemas.openxmlformats.org/drawingml/2006/table">
            <a:tbl>
              <a:tblPr firstRow="1" bandRow="1"/>
              <a:tblGrid>
                <a:gridCol w="1905000">
                  <a:extLst>
                    <a:ext uri="{9D8B030D-6E8A-4147-A177-3AD203B41FA5}">
                      <a16:colId xmlns:a16="http://schemas.microsoft.com/office/drawing/2014/main" xmlns="" val="3171785473"/>
                    </a:ext>
                  </a:extLst>
                </a:gridCol>
                <a:gridCol w="1465544">
                  <a:extLst>
                    <a:ext uri="{9D8B030D-6E8A-4147-A177-3AD203B41FA5}">
                      <a16:colId xmlns:a16="http://schemas.microsoft.com/office/drawing/2014/main" xmlns="" val="3307568538"/>
                    </a:ext>
                  </a:extLst>
                </a:gridCol>
                <a:gridCol w="3134232">
                  <a:extLst>
                    <a:ext uri="{9D8B030D-6E8A-4147-A177-3AD203B41FA5}">
                      <a16:colId xmlns:a16="http://schemas.microsoft.com/office/drawing/2014/main" xmlns="" val="3177246977"/>
                    </a:ext>
                  </a:extLst>
                </a:gridCol>
                <a:gridCol w="1716365">
                  <a:extLst>
                    <a:ext uri="{9D8B030D-6E8A-4147-A177-3AD203B41FA5}">
                      <a16:colId xmlns:a16="http://schemas.microsoft.com/office/drawing/2014/main" xmlns="" val="1905890460"/>
                    </a:ext>
                  </a:extLst>
                </a:gridCol>
                <a:gridCol w="1417867">
                  <a:extLst>
                    <a:ext uri="{9D8B030D-6E8A-4147-A177-3AD203B41FA5}">
                      <a16:colId xmlns:a16="http://schemas.microsoft.com/office/drawing/2014/main" xmlns="" val="551651354"/>
                    </a:ext>
                  </a:extLst>
                </a:gridCol>
                <a:gridCol w="1790991">
                  <a:extLst>
                    <a:ext uri="{9D8B030D-6E8A-4147-A177-3AD203B41FA5}">
                      <a16:colId xmlns:a16="http://schemas.microsoft.com/office/drawing/2014/main" xmlns="" val="106908959"/>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CORRECTIONAL CENTRE</a:t>
                      </a:r>
                      <a:endParaRPr lang="en-US" sz="14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375654">
                <a:tc>
                  <a:txBody>
                    <a:bodyPr/>
                    <a:lstStyle/>
                    <a:p>
                      <a:pPr algn="l"/>
                      <a:r>
                        <a:rPr lang="en-ZA" sz="1400" dirty="0" smtClean="0">
                          <a:solidFill>
                            <a:schemeClr val="tx1"/>
                          </a:solidFill>
                          <a:latin typeface="+mj-lt"/>
                        </a:rPr>
                        <a:t>Rustenburg </a:t>
                      </a:r>
                      <a:endParaRPr lang="en-ZA"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400" dirty="0" smtClean="0">
                        <a:solidFill>
                          <a:schemeClr val="tx1"/>
                        </a:solidFill>
                        <a:latin typeface="+mj-lt"/>
                      </a:endParaRPr>
                    </a:p>
                    <a:p>
                      <a:pPr algn="l"/>
                      <a:r>
                        <a:rPr lang="en-US" sz="1400" dirty="0" smtClean="0">
                          <a:solidFill>
                            <a:schemeClr val="tx1"/>
                          </a:solidFill>
                          <a:latin typeface="+mj-lt"/>
                        </a:rPr>
                        <a:t>Rustenburg</a:t>
                      </a:r>
                      <a:r>
                        <a:rPr lang="en-US" sz="1400" baseline="0" dirty="0" smtClean="0">
                          <a:solidFill>
                            <a:schemeClr val="tx1"/>
                          </a:solidFill>
                          <a:latin typeface="+mj-lt"/>
                        </a:rPr>
                        <a:t> </a:t>
                      </a:r>
                      <a:r>
                        <a:rPr lang="en-US" sz="1400" dirty="0" smtClean="0">
                          <a:solidFill>
                            <a:schemeClr val="tx1"/>
                          </a:solidFill>
                          <a:latin typeface="+mj-lt"/>
                        </a:rPr>
                        <a:t> CoE</a:t>
                      </a:r>
                      <a:r>
                        <a:rPr lang="en-US" sz="1400" baseline="0" dirty="0" smtClean="0">
                          <a:solidFill>
                            <a:schemeClr val="tx1"/>
                          </a:solidFill>
                          <a:latin typeface="+mj-lt"/>
                        </a:rPr>
                        <a:t> </a:t>
                      </a:r>
                      <a:endParaRPr lang="en-US" sz="1400" dirty="0" smtClean="0">
                        <a:solidFill>
                          <a:schemeClr val="tx1"/>
                        </a:solidFill>
                        <a:latin typeface="+mj-lt"/>
                      </a:endParaRPr>
                    </a:p>
                    <a:p>
                      <a:pPr algn="l"/>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itchFamily="2" charset="2"/>
                        <a:buChar char="v"/>
                      </a:pPr>
                      <a:r>
                        <a:rPr lang="en-US" sz="1400" dirty="0" smtClean="0">
                          <a:solidFill>
                            <a:schemeClr val="tx1"/>
                          </a:solidFill>
                          <a:latin typeface="+mj-lt"/>
                        </a:rPr>
                        <a:t>Recruitment of offenders</a:t>
                      </a:r>
                      <a:r>
                        <a:rPr lang="en-US" sz="1400" baseline="0" dirty="0" smtClean="0">
                          <a:solidFill>
                            <a:schemeClr val="tx1"/>
                          </a:solidFill>
                          <a:latin typeface="+mj-lt"/>
                        </a:rPr>
                        <a:t> who are interested in educational programmes.</a:t>
                      </a:r>
                    </a:p>
                    <a:p>
                      <a:pPr marL="285750" indent="-285750" algn="l">
                        <a:buFont typeface="Wingdings" pitchFamily="2" charset="2"/>
                        <a:buChar char="v"/>
                      </a:pPr>
                      <a:r>
                        <a:rPr lang="en-US" sz="1400" baseline="0" dirty="0" smtClean="0">
                          <a:solidFill>
                            <a:schemeClr val="tx1"/>
                          </a:solidFill>
                          <a:latin typeface="+mj-lt"/>
                        </a:rPr>
                        <a:t>Engagement of Unit Managers to monitor learners to attend school.</a:t>
                      </a:r>
                    </a:p>
                    <a:p>
                      <a:pPr marL="285750" indent="-285750" algn="l">
                        <a:buFont typeface="Wingdings" pitchFamily="2" charset="2"/>
                        <a:buChar char="v"/>
                      </a:pPr>
                      <a:r>
                        <a:rPr lang="en-US" sz="1400" baseline="0" dirty="0" smtClean="0">
                          <a:solidFill>
                            <a:schemeClr val="tx1"/>
                          </a:solidFill>
                          <a:latin typeface="+mj-lt"/>
                        </a:rPr>
                        <a:t>Adherence  to transfer regulations/Policies (no offenders who are participating in programmes should be transferred during the course of the academic year)</a:t>
                      </a:r>
                    </a:p>
                    <a:p>
                      <a:pPr marL="285750" indent="-285750" algn="l">
                        <a:buFont typeface="Wingdings" pitchFamily="2" charset="2"/>
                        <a:buNone/>
                      </a:pPr>
                      <a:endParaRPr lang="en-US" sz="1400" baseline="0" dirty="0" smtClean="0">
                        <a:solidFill>
                          <a:schemeClr val="tx1"/>
                        </a:solidFill>
                        <a:latin typeface="+mj-lt"/>
                      </a:endParaRPr>
                    </a:p>
                    <a:p>
                      <a:pPr marL="285750" indent="-285750" algn="l">
                        <a:buFont typeface="Wingdings" pitchFamily="2" charset="2"/>
                        <a:buChar char="§"/>
                      </a:pP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Area</a:t>
                      </a:r>
                      <a:r>
                        <a:rPr lang="en-US" sz="1400" baseline="0" dirty="0" smtClean="0">
                          <a:solidFill>
                            <a:schemeClr val="tx1"/>
                          </a:solidFill>
                          <a:latin typeface="+mj-lt"/>
                        </a:rPr>
                        <a:t> Commissioner </a:t>
                      </a:r>
                      <a:endParaRPr lang="en-US" sz="1400" dirty="0" smtClean="0">
                        <a:solidFill>
                          <a:schemeClr val="tx1"/>
                        </a:solidFill>
                        <a:latin typeface="+mj-lt"/>
                      </a:endParaRPr>
                    </a:p>
                    <a:p>
                      <a:pPr algn="l"/>
                      <a:r>
                        <a:rPr lang="en-US" sz="1400" dirty="0" smtClean="0">
                          <a:solidFill>
                            <a:schemeClr val="tx1"/>
                          </a:solidFill>
                          <a:latin typeface="+mj-lt"/>
                        </a:rPr>
                        <a:t>AC: Development Care</a:t>
                      </a:r>
                    </a:p>
                    <a:p>
                      <a:pPr algn="l"/>
                      <a:r>
                        <a:rPr lang="en-US" sz="1400" dirty="0" smtClean="0">
                          <a:solidFill>
                            <a:schemeClr val="tx1"/>
                          </a:solidFill>
                          <a:latin typeface="+mj-lt"/>
                        </a:rPr>
                        <a:t>HCC</a:t>
                      </a:r>
                    </a:p>
                    <a:p>
                      <a:pPr algn="l"/>
                      <a:r>
                        <a:rPr lang="en-US" sz="1400" dirty="0" smtClean="0">
                          <a:solidFill>
                            <a:schemeClr val="tx1"/>
                          </a:solidFill>
                          <a:latin typeface="+mj-lt"/>
                        </a:rPr>
                        <a:t>Manager Education and Training</a:t>
                      </a:r>
                    </a:p>
                    <a:p>
                      <a:pPr algn="l"/>
                      <a:endParaRPr lang="en-US" sz="1400" dirty="0" smtClean="0">
                        <a:solidFill>
                          <a:schemeClr val="tx1"/>
                        </a:solidFill>
                        <a:latin typeface="+mj-lt"/>
                      </a:endParaRPr>
                    </a:p>
                    <a:p>
                      <a:pPr algn="l"/>
                      <a:endParaRPr lang="en-US" sz="1400" dirty="0" smtClean="0">
                        <a:solidFill>
                          <a:schemeClr val="tx1"/>
                        </a:solidFill>
                        <a:latin typeface="+mj-lt"/>
                      </a:endParaRPr>
                    </a:p>
                    <a:p>
                      <a:pPr algn="l"/>
                      <a:endParaRPr lang="en-US" sz="1400" dirty="0" smtClean="0">
                        <a:solidFill>
                          <a:schemeClr val="tx1"/>
                        </a:solidFill>
                        <a:latin typeface="+mj-lt"/>
                      </a:endParaRPr>
                    </a:p>
                    <a:p>
                      <a:pPr algn="l"/>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31/12/2020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Recruitment</a:t>
                      </a:r>
                      <a:r>
                        <a:rPr lang="en-US" sz="1400" baseline="0" dirty="0" smtClean="0">
                          <a:solidFill>
                            <a:schemeClr val="tx1"/>
                          </a:solidFill>
                          <a:latin typeface="+mj-lt"/>
                        </a:rPr>
                        <a:t> of learners normally starts after examinations</a:t>
                      </a:r>
                    </a:p>
                    <a:p>
                      <a:pPr marL="285750" indent="-285750" algn="l">
                        <a:buFont typeface="Wingdings" panose="05000000000000000000" pitchFamily="2" charset="2"/>
                        <a:buChar char="v"/>
                      </a:pPr>
                      <a:r>
                        <a:rPr lang="en-US" sz="1400" baseline="0" dirty="0" smtClean="0">
                          <a:solidFill>
                            <a:schemeClr val="tx1"/>
                          </a:solidFill>
                          <a:latin typeface="+mj-lt"/>
                        </a:rPr>
                        <a:t>Currently examinations are underway</a:t>
                      </a:r>
                    </a:p>
                    <a:p>
                      <a:pPr marL="285750" indent="-285750" algn="l">
                        <a:buFont typeface="Wingdings" panose="05000000000000000000" pitchFamily="2" charset="2"/>
                        <a:buChar char="v"/>
                      </a:pPr>
                      <a:endParaRPr lang="en-US" sz="1400" baseline="0" dirty="0" smtClean="0">
                        <a:solidFill>
                          <a:schemeClr val="tx1"/>
                        </a:solidFill>
                        <a:latin typeface="+mj-lt"/>
                      </a:endParaRPr>
                    </a:p>
                    <a:p>
                      <a:pPr marL="285750" indent="-285750" algn="l">
                        <a:buFont typeface="Wingdings" panose="05000000000000000000" pitchFamily="2" charset="2"/>
                        <a:buChar char="v"/>
                      </a:pPr>
                      <a:endParaRPr lang="en-US" sz="1400" baseline="0" dirty="0" smtClean="0">
                        <a:solidFill>
                          <a:schemeClr val="tx1"/>
                        </a:solidFill>
                        <a:latin typeface="+mj-lt"/>
                      </a:endParaRPr>
                    </a:p>
                    <a:p>
                      <a:pPr marL="285750" indent="-285750" algn="l">
                        <a:buFont typeface="Wingdings" panose="05000000000000000000" pitchFamily="2" charset="2"/>
                        <a:buChar char="v"/>
                      </a:pPr>
                      <a:endParaRPr lang="en-US" sz="1400" baseline="0" dirty="0" smtClean="0">
                        <a:solidFill>
                          <a:schemeClr val="tx1"/>
                        </a:solidFill>
                        <a:latin typeface="+mj-lt"/>
                      </a:endParaRPr>
                    </a:p>
                    <a:p>
                      <a:pPr marL="285750" indent="-285750" algn="l">
                        <a:buFont typeface="Wingdings" panose="05000000000000000000" pitchFamily="2" charset="2"/>
                        <a:buChar char="v"/>
                      </a:pPr>
                      <a:endParaRPr lang="en-US" sz="1400" baseline="0" dirty="0" smtClean="0">
                        <a:solidFill>
                          <a:schemeClr val="tx1"/>
                        </a:solidFill>
                        <a:latin typeface="+mj-lt"/>
                      </a:endParaRPr>
                    </a:p>
                    <a:p>
                      <a:pPr marL="285750" indent="-285750" algn="l">
                        <a:buFont typeface="Wingdings" panose="05000000000000000000" pitchFamily="2" charset="2"/>
                        <a:buChar char="v"/>
                      </a:pP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ZA" sz="2400" kern="0" dirty="0" smtClean="0">
                <a:solidFill>
                  <a:srgbClr val="7030A0"/>
                </a:solidFill>
                <a:latin typeface="Arial Black" panose="020B0A04020102020204" pitchFamily="34" charset="0"/>
              </a:rPr>
              <a:t>Percentage of offenders participating in FET per academic year</a:t>
            </a:r>
            <a:endParaRPr lang="en-US" sz="2400" kern="0"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2713715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trellis">
          <a:fgClr>
            <a:srgbClr val="FFFFFF"/>
          </a:fgClr>
          <a:bgClr>
            <a:srgbClr val="BCEABC"/>
          </a:bgClr>
        </a:pattFill>
        <a:effectLst/>
      </p:bgPr>
    </p:bg>
    <p:spTree>
      <p:nvGrpSpPr>
        <p:cNvPr id="1" name=""/>
        <p:cNvGrpSpPr/>
        <p:nvPr/>
      </p:nvGrpSpPr>
      <p:grpSpPr>
        <a:xfrm>
          <a:off x="0" y="0"/>
          <a:ext cx="0" cy="0"/>
          <a:chOff x="0" y="0"/>
          <a:chExt cx="0" cy="0"/>
        </a:xfrm>
      </p:grpSpPr>
      <p:grpSp>
        <p:nvGrpSpPr>
          <p:cNvPr id="7" name="Group 6"/>
          <p:cNvGrpSpPr/>
          <p:nvPr/>
        </p:nvGrpSpPr>
        <p:grpSpPr>
          <a:xfrm>
            <a:off x="65498" y="-21773"/>
            <a:ext cx="8392701" cy="6270173"/>
            <a:chOff x="65499" y="-21773"/>
            <a:chExt cx="7302314" cy="5185651"/>
          </a:xfrm>
        </p:grpSpPr>
        <p:sp>
          <p:nvSpPr>
            <p:cNvPr id="3" name="Rectangle: Top Corners Rounded 24">
              <a:extLst>
                <a:ext uri="{FF2B5EF4-FFF2-40B4-BE49-F238E27FC236}">
                  <a16:creationId xmlns:a16="http://schemas.microsoft.com/office/drawing/2014/main" xmlns="" id="{0DC4C310-37AB-43E0-9D8B-683A5AE91EB8}"/>
                </a:ext>
              </a:extLst>
            </p:cNvPr>
            <p:cNvSpPr/>
            <p:nvPr/>
          </p:nvSpPr>
          <p:spPr>
            <a:xfrm rot="10800000">
              <a:off x="575313" y="-10887"/>
              <a:ext cx="6282685" cy="5174765"/>
            </a:xfrm>
            <a:prstGeom prst="round2SameRect">
              <a:avLst>
                <a:gd name="adj1" fmla="val 13687"/>
                <a:gd name="adj2" fmla="val 0"/>
              </a:avLst>
            </a:prstGeom>
            <a:gradFill flip="none" rotWithShape="1">
              <a:gsLst>
                <a:gs pos="99000">
                  <a:srgbClr val="00CC99"/>
                </a:gs>
                <a:gs pos="1000">
                  <a:srgbClr val="0099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Isosceles Triangle 3"/>
            <p:cNvSpPr/>
            <p:nvPr/>
          </p:nvSpPr>
          <p:spPr bwMode="auto">
            <a:xfrm>
              <a:off x="6847113" y="-21773"/>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0" u="none" strike="noStrike" cap="none" normalizeH="0" baseline="0" smtClean="0">
                <a:ln>
                  <a:noFill/>
                </a:ln>
                <a:solidFill>
                  <a:schemeClr val="tx1"/>
                </a:solidFill>
                <a:effectLst/>
                <a:latin typeface="Arial" charset="0"/>
                <a:cs typeface="Arial" charset="0"/>
              </a:endParaRPr>
            </a:p>
          </p:txBody>
        </p:sp>
        <p:sp>
          <p:nvSpPr>
            <p:cNvPr id="6" name="Isosceles Triangle 3"/>
            <p:cNvSpPr/>
            <p:nvPr/>
          </p:nvSpPr>
          <p:spPr bwMode="auto">
            <a:xfrm rot="10800000" flipV="1">
              <a:off x="65499" y="-10887"/>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marL="0" marR="0" indent="0" algn="ctr" defTabSz="914400" rtl="0" eaLnBrk="1" fontAlgn="base" latinLnBrk="0" hangingPunct="1">
                <a:lnSpc>
                  <a:spcPct val="90000"/>
                </a:lnSpc>
                <a:spcBef>
                  <a:spcPct val="50000"/>
                </a:spcBef>
                <a:spcAft>
                  <a:spcPct val="0"/>
                </a:spcAft>
                <a:buClr>
                  <a:schemeClr val="bg2"/>
                </a:buClr>
                <a:buSzTx/>
                <a:buFontTx/>
                <a:buNone/>
                <a:tabLst/>
              </a:pPr>
              <a:endParaRPr kumimoji="0" lang="en-ZA" sz="1400" b="0" i="0" u="none" strike="noStrike" cap="none" normalizeH="0" baseline="0" smtClean="0">
                <a:ln>
                  <a:noFill/>
                </a:ln>
                <a:solidFill>
                  <a:schemeClr val="tx1"/>
                </a:solidFill>
                <a:effectLst/>
                <a:latin typeface="Arial" charset="0"/>
                <a:cs typeface="Arial" charset="0"/>
              </a:endParaRPr>
            </a:p>
          </p:txBody>
        </p:sp>
      </p:grpSp>
      <p:sp>
        <p:nvSpPr>
          <p:cNvPr id="2" name="TextBox 1"/>
          <p:cNvSpPr txBox="1"/>
          <p:nvPr/>
        </p:nvSpPr>
        <p:spPr>
          <a:xfrm>
            <a:off x="651437" y="1088571"/>
            <a:ext cx="7097748" cy="4154984"/>
          </a:xfrm>
          <a:prstGeom prst="rect">
            <a:avLst/>
          </a:prstGeom>
          <a:noFill/>
        </p:spPr>
        <p:txBody>
          <a:bodyPr wrap="square" rtlCol="0">
            <a:spAutoFit/>
          </a:bodyPr>
          <a:lstStyle/>
          <a:p>
            <a:pPr algn="ctr"/>
            <a:r>
              <a:rPr lang="en-ZA" sz="6600" dirty="0" smtClean="0">
                <a:solidFill>
                  <a:prstClr val="white"/>
                </a:solidFill>
                <a:latin typeface="Arial Black" panose="020B0A04020102020204" pitchFamily="34" charset="0"/>
              </a:rPr>
              <a:t>PROGRAMME 4</a:t>
            </a:r>
          </a:p>
          <a:p>
            <a:pPr algn="ctr"/>
            <a:endParaRPr lang="en-ZA" sz="6600" dirty="0">
              <a:solidFill>
                <a:prstClr val="white"/>
              </a:solidFill>
              <a:latin typeface="Arial Black" panose="020B0A04020102020204" pitchFamily="34" charset="0"/>
            </a:endParaRPr>
          </a:p>
          <a:p>
            <a:pPr algn="ctr"/>
            <a:r>
              <a:rPr lang="en-ZA" sz="6600" dirty="0" smtClean="0">
                <a:solidFill>
                  <a:prstClr val="white"/>
                </a:solidFill>
                <a:latin typeface="Arial Black" panose="020B0A04020102020204" pitchFamily="34" charset="0"/>
              </a:rPr>
              <a:t>CARE</a:t>
            </a:r>
            <a:endParaRPr lang="en-ZA" sz="66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472015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7031"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smtClean="0">
                <a:solidFill>
                  <a:schemeClr val="bg1"/>
                </a:solidFill>
                <a:latin typeface="Arial Black" panose="020B0A04020102020204" pitchFamily="34" charset="0"/>
              </a:rPr>
              <a:t>'Offenders Viral load suppression rate (at 12 months)</a:t>
            </a:r>
            <a:endParaRPr lang="en-US" sz="2400" kern="0" dirty="0">
              <a:solidFill>
                <a:schemeClr val="bg1"/>
              </a:solidFill>
              <a:latin typeface="Arial Black" panose="020B0A04020102020204" pitchFamily="34" charset="0"/>
            </a:endParaRPr>
          </a:p>
        </p:txBody>
      </p:sp>
      <p:sp>
        <p:nvSpPr>
          <p:cNvPr id="8" name="TextBox 7"/>
          <p:cNvSpPr txBox="1"/>
          <p:nvPr/>
        </p:nvSpPr>
        <p:spPr>
          <a:xfrm>
            <a:off x="149909" y="1601412"/>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65772" y="320040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381657642"/>
              </p:ext>
            </p:extLst>
          </p:nvPr>
        </p:nvGraphicFramePr>
        <p:xfrm>
          <a:off x="254000" y="1970744"/>
          <a:ext cx="11785599" cy="1005840"/>
        </p:xfrm>
        <a:graphic>
          <a:graphicData uri="http://schemas.openxmlformats.org/drawingml/2006/table">
            <a:tbl>
              <a:tblPr firstRow="1" bandRow="1"/>
              <a:tblGrid>
                <a:gridCol w="812800">
                  <a:extLst>
                    <a:ext uri="{9D8B030D-6E8A-4147-A177-3AD203B41FA5}">
                      <a16:colId xmlns:a16="http://schemas.microsoft.com/office/drawing/2014/main" xmlns="" val="3171785473"/>
                    </a:ext>
                  </a:extLst>
                </a:gridCol>
                <a:gridCol w="914400">
                  <a:extLst>
                    <a:ext uri="{9D8B030D-6E8A-4147-A177-3AD203B41FA5}">
                      <a16:colId xmlns:a16="http://schemas.microsoft.com/office/drawing/2014/main" xmlns="" val="3307568538"/>
                    </a:ext>
                  </a:extLst>
                </a:gridCol>
                <a:gridCol w="1981200">
                  <a:extLst>
                    <a:ext uri="{9D8B030D-6E8A-4147-A177-3AD203B41FA5}">
                      <a16:colId xmlns:a16="http://schemas.microsoft.com/office/drawing/2014/main" xmlns="" val="3177246977"/>
                    </a:ext>
                  </a:extLst>
                </a:gridCol>
                <a:gridCol w="1219200">
                  <a:extLst>
                    <a:ext uri="{9D8B030D-6E8A-4147-A177-3AD203B41FA5}">
                      <a16:colId xmlns:a16="http://schemas.microsoft.com/office/drawing/2014/main" xmlns="" val="1905890460"/>
                    </a:ext>
                  </a:extLst>
                </a:gridCol>
                <a:gridCol w="1447800">
                  <a:extLst>
                    <a:ext uri="{9D8B030D-6E8A-4147-A177-3AD203B41FA5}">
                      <a16:colId xmlns:a16="http://schemas.microsoft.com/office/drawing/2014/main" xmlns="" val="551651354"/>
                    </a:ext>
                  </a:extLst>
                </a:gridCol>
                <a:gridCol w="1143000">
                  <a:extLst>
                    <a:ext uri="{9D8B030D-6E8A-4147-A177-3AD203B41FA5}">
                      <a16:colId xmlns:a16="http://schemas.microsoft.com/office/drawing/2014/main" xmlns="" val="106908959"/>
                    </a:ext>
                  </a:extLst>
                </a:gridCol>
                <a:gridCol w="1447800">
                  <a:extLst>
                    <a:ext uri="{9D8B030D-6E8A-4147-A177-3AD203B41FA5}">
                      <a16:colId xmlns:a16="http://schemas.microsoft.com/office/drawing/2014/main" xmlns="" val="2307743238"/>
                    </a:ext>
                  </a:extLst>
                </a:gridCol>
                <a:gridCol w="1219200">
                  <a:extLst>
                    <a:ext uri="{9D8B030D-6E8A-4147-A177-3AD203B41FA5}">
                      <a16:colId xmlns:a16="http://schemas.microsoft.com/office/drawing/2014/main" xmlns="" val="2723634297"/>
                    </a:ext>
                  </a:extLst>
                </a:gridCol>
                <a:gridCol w="1600199">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375654">
                <a:tc>
                  <a:txBody>
                    <a:bodyPr/>
                    <a:lstStyle/>
                    <a:p>
                      <a:r>
                        <a:rPr lang="en-ZA" sz="1600" b="1" dirty="0" smtClean="0">
                          <a:solidFill>
                            <a:schemeClr val="tx1"/>
                          </a:solidFill>
                          <a:latin typeface="+mn-lt"/>
                        </a:rPr>
                        <a:t>LMN </a:t>
                      </a:r>
                      <a:endParaRPr lang="en-ZA"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latin typeface="+mn-lt"/>
                        </a:rPr>
                        <a:t>90%</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latin typeface="+mn-lt"/>
                        </a:rPr>
                        <a:t>116/127</a:t>
                      </a:r>
                      <a:r>
                        <a:rPr lang="en-US" sz="1600" b="1" baseline="0" dirty="0" smtClean="0">
                          <a:solidFill>
                            <a:schemeClr val="tx1"/>
                          </a:solidFill>
                          <a:latin typeface="+mn-lt"/>
                        </a:rPr>
                        <a:t> (91.34%)</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F657"/>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90%</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latin typeface="+mn-lt"/>
                        </a:rPr>
                        <a:t>115/128 (89.84%) </a:t>
                      </a:r>
                      <a:endParaRPr lang="en-US" sz="16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90% </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latin typeface="+mn-lt"/>
                        </a:rPr>
                        <a:t>94/111 (84.68%)</a:t>
                      </a:r>
                      <a:endParaRPr lang="en-US" sz="16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90%</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latin typeface="+mn-lt"/>
                        </a:rPr>
                        <a:t>325/366</a:t>
                      </a:r>
                      <a:r>
                        <a:rPr lang="en-US" sz="1600" b="1" baseline="0" dirty="0" smtClean="0">
                          <a:solidFill>
                            <a:schemeClr val="bg1"/>
                          </a:solidFill>
                          <a:latin typeface="+mn-lt"/>
                        </a:rPr>
                        <a:t> (88.00%) </a:t>
                      </a:r>
                      <a:endParaRPr lang="en-US" sz="16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96372081"/>
              </p:ext>
            </p:extLst>
          </p:nvPr>
        </p:nvGraphicFramePr>
        <p:xfrm>
          <a:off x="149909" y="3834720"/>
          <a:ext cx="11762689" cy="2096976"/>
        </p:xfrm>
        <a:graphic>
          <a:graphicData uri="http://schemas.openxmlformats.org/drawingml/2006/table">
            <a:tbl>
              <a:tblPr firstRow="1" bandRow="1"/>
              <a:tblGrid>
                <a:gridCol w="1374091">
                  <a:extLst>
                    <a:ext uri="{9D8B030D-6E8A-4147-A177-3AD203B41FA5}">
                      <a16:colId xmlns:a16="http://schemas.microsoft.com/office/drawing/2014/main" xmlns="" val="3171785473"/>
                    </a:ext>
                  </a:extLst>
                </a:gridCol>
                <a:gridCol w="762000">
                  <a:extLst>
                    <a:ext uri="{9D8B030D-6E8A-4147-A177-3AD203B41FA5}">
                      <a16:colId xmlns:a16="http://schemas.microsoft.com/office/drawing/2014/main" xmlns="" val="3307568538"/>
                    </a:ext>
                  </a:extLst>
                </a:gridCol>
                <a:gridCol w="1485044">
                  <a:extLst>
                    <a:ext uri="{9D8B030D-6E8A-4147-A177-3AD203B41FA5}">
                      <a16:colId xmlns:a16="http://schemas.microsoft.com/office/drawing/2014/main" xmlns="" val="3177246977"/>
                    </a:ext>
                  </a:extLst>
                </a:gridCol>
                <a:gridCol w="877156">
                  <a:extLst>
                    <a:ext uri="{9D8B030D-6E8A-4147-A177-3AD203B41FA5}">
                      <a16:colId xmlns:a16="http://schemas.microsoft.com/office/drawing/2014/main" xmlns="" val="1905890460"/>
                    </a:ext>
                  </a:extLst>
                </a:gridCol>
                <a:gridCol w="1633793">
                  <a:extLst>
                    <a:ext uri="{9D8B030D-6E8A-4147-A177-3AD203B41FA5}">
                      <a16:colId xmlns:a16="http://schemas.microsoft.com/office/drawing/2014/main" xmlns="" val="551651354"/>
                    </a:ext>
                  </a:extLst>
                </a:gridCol>
                <a:gridCol w="1107772">
                  <a:extLst>
                    <a:ext uri="{9D8B030D-6E8A-4147-A177-3AD203B41FA5}">
                      <a16:colId xmlns:a16="http://schemas.microsoft.com/office/drawing/2014/main" xmlns="" val="106908959"/>
                    </a:ext>
                  </a:extLst>
                </a:gridCol>
                <a:gridCol w="1525635">
                  <a:extLst>
                    <a:ext uri="{9D8B030D-6E8A-4147-A177-3AD203B41FA5}">
                      <a16:colId xmlns:a16="http://schemas.microsoft.com/office/drawing/2014/main" xmlns="" val="2307743238"/>
                    </a:ext>
                  </a:extLst>
                </a:gridCol>
                <a:gridCol w="1143000">
                  <a:extLst>
                    <a:ext uri="{9D8B030D-6E8A-4147-A177-3AD203B41FA5}">
                      <a16:colId xmlns:a16="http://schemas.microsoft.com/office/drawing/2014/main" xmlns="" val="2723634297"/>
                    </a:ext>
                  </a:extLst>
                </a:gridCol>
                <a:gridCol w="1854198">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400" b="1" dirty="0" smtClean="0">
                          <a:solidFill>
                            <a:schemeClr val="tx1"/>
                          </a:solidFill>
                          <a:latin typeface="+mn-lt"/>
                        </a:rPr>
                        <a:t>Rooigrond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b="1" dirty="0"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b="1" dirty="0" smtClean="0">
                          <a:solidFill>
                            <a:schemeClr val="tx1"/>
                          </a:solidFill>
                          <a:latin typeface="+mn-lt"/>
                        </a:rPr>
                        <a:t>28/31 (90.32%)</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b="1" dirty="0"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38/49 (77.55%)</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b="1" dirty="0"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b="1" dirty="0" smtClean="0">
                          <a:solidFill>
                            <a:schemeClr val="bg1"/>
                          </a:solidFill>
                          <a:latin typeface="+mn-lt"/>
                        </a:rPr>
                        <a:t>12/20 (60.00%)</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b="1"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1" dirty="0" smtClean="0">
                          <a:solidFill>
                            <a:schemeClr val="bg1"/>
                          </a:solidFill>
                          <a:latin typeface="+mj-lt"/>
                        </a:rPr>
                        <a:t>78/100 (78.00%)</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xmlns="" val="796501867"/>
                  </a:ext>
                </a:extLst>
              </a:tr>
              <a:tr h="375654">
                <a:tc>
                  <a:txBody>
                    <a:bodyPr/>
                    <a:lstStyle/>
                    <a:p>
                      <a:r>
                        <a:rPr lang="en-ZA" sz="1400" b="1" dirty="0" smtClean="0">
                          <a:solidFill>
                            <a:schemeClr val="tx1"/>
                          </a:solidFill>
                          <a:latin typeface="+mn-lt"/>
                        </a:rPr>
                        <a:t>Thohoyandou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tx1"/>
                          </a:solidFill>
                          <a:latin typeface="+mn-lt"/>
                        </a:rPr>
                        <a:t>0/0 (0.00%)</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400" b="1"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1/1 (100.00%)</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400" b="1"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bg1"/>
                          </a:solidFill>
                          <a:latin typeface="+mn-lt"/>
                        </a:rPr>
                        <a:t>0/2 (00.00%)</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b="1"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smtClean="0">
                          <a:solidFill>
                            <a:schemeClr val="bg1"/>
                          </a:solidFill>
                          <a:latin typeface="+mj-lt"/>
                        </a:rPr>
                        <a:t>1/3 (33.33%)</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375654">
                <a:tc>
                  <a:txBody>
                    <a:bodyPr/>
                    <a:lstStyle/>
                    <a:p>
                      <a:r>
                        <a:rPr lang="en-ZA" sz="1400" b="1" dirty="0" smtClean="0">
                          <a:solidFill>
                            <a:schemeClr val="tx1"/>
                          </a:solidFill>
                          <a:latin typeface="+mn-lt"/>
                        </a:rPr>
                        <a:t>Witbank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tx1"/>
                          </a:solidFill>
                          <a:latin typeface="+mn-lt"/>
                        </a:rPr>
                        <a:t>3/3 (100.00%)</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400" b="1" dirty="0"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1/1 (100.00%)</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400" b="1"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bg1"/>
                          </a:solidFill>
                          <a:latin typeface="+mn-lt"/>
                        </a:rPr>
                        <a:t>1/3 ( 33.33%)</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b="1" dirty="0"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smtClean="0">
                          <a:solidFill>
                            <a:schemeClr val="bg1"/>
                          </a:solidFill>
                          <a:latin typeface="+mj-lt"/>
                        </a:rPr>
                        <a:t>5/7 (71.43%)</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375654">
                <a:tc>
                  <a:txBody>
                    <a:bodyPr/>
                    <a:lstStyle/>
                    <a:p>
                      <a:r>
                        <a:rPr lang="en-ZA" sz="1400" b="1" dirty="0" smtClean="0">
                          <a:solidFill>
                            <a:schemeClr val="tx1"/>
                          </a:solidFill>
                          <a:latin typeface="+mn-lt"/>
                        </a:rPr>
                        <a:t>Kutama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bg1"/>
                          </a:solidFill>
                          <a:latin typeface="+mn-lt"/>
                        </a:rPr>
                        <a:t>4/5 (80.00%)</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b="1" dirty="0"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0/0 (0.00%)</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400" b="1" dirty="0"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tx1"/>
                          </a:solidFill>
                          <a:latin typeface="+mn-lt"/>
                        </a:rPr>
                        <a:t>0/0 (00.00%)</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400" b="1" dirty="0" smtClean="0">
                          <a:solidFill>
                            <a:schemeClr val="tx1"/>
                          </a:solidFill>
                          <a:latin typeface="+mn-lt"/>
                        </a:rPr>
                        <a:t>90% </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smtClean="0">
                          <a:solidFill>
                            <a:schemeClr val="bg1"/>
                          </a:solidFill>
                          <a:latin typeface="+mj-lt"/>
                        </a:rPr>
                        <a:t>4/5 (80.00%) </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bl>
          </a:graphicData>
        </a:graphic>
      </p:graphicFrame>
    </p:spTree>
    <p:extLst>
      <p:ext uri="{BB962C8B-B14F-4D97-AF65-F5344CB8AC3E}">
        <p14:creationId xmlns:p14="http://schemas.microsoft.com/office/powerpoint/2010/main" val="3058677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9369" y="15973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467317471"/>
              </p:ext>
            </p:extLst>
          </p:nvPr>
        </p:nvGraphicFramePr>
        <p:xfrm>
          <a:off x="152400" y="2362200"/>
          <a:ext cx="11518899" cy="3291840"/>
        </p:xfrm>
        <a:graphic>
          <a:graphicData uri="http://schemas.openxmlformats.org/drawingml/2006/table">
            <a:tbl>
              <a:tblPr firstRow="1" bandRow="1"/>
              <a:tblGrid>
                <a:gridCol w="825500">
                  <a:extLst>
                    <a:ext uri="{9D8B030D-6E8A-4147-A177-3AD203B41FA5}">
                      <a16:colId xmlns="" xmlns:a16="http://schemas.microsoft.com/office/drawing/2014/main" val="3171785473"/>
                    </a:ext>
                  </a:extLst>
                </a:gridCol>
                <a:gridCol w="1371600">
                  <a:extLst>
                    <a:ext uri="{9D8B030D-6E8A-4147-A177-3AD203B41FA5}">
                      <a16:colId xmlns="" xmlns:a16="http://schemas.microsoft.com/office/drawing/2014/main" val="3307568538"/>
                    </a:ext>
                  </a:extLst>
                </a:gridCol>
                <a:gridCol w="1612900">
                  <a:extLst>
                    <a:ext uri="{9D8B030D-6E8A-4147-A177-3AD203B41FA5}">
                      <a16:colId xmlns="" xmlns:a16="http://schemas.microsoft.com/office/drawing/2014/main" val="3177246977"/>
                    </a:ext>
                  </a:extLst>
                </a:gridCol>
                <a:gridCol w="1219200">
                  <a:extLst>
                    <a:ext uri="{9D8B030D-6E8A-4147-A177-3AD203B41FA5}">
                      <a16:colId xmlns="" xmlns:a16="http://schemas.microsoft.com/office/drawing/2014/main" val="1905890460"/>
                    </a:ext>
                  </a:extLst>
                </a:gridCol>
                <a:gridCol w="1676400">
                  <a:extLst>
                    <a:ext uri="{9D8B030D-6E8A-4147-A177-3AD203B41FA5}">
                      <a16:colId xmlns="" xmlns:a16="http://schemas.microsoft.com/office/drawing/2014/main" val="551651354"/>
                    </a:ext>
                  </a:extLst>
                </a:gridCol>
                <a:gridCol w="2730500">
                  <a:extLst>
                    <a:ext uri="{9D8B030D-6E8A-4147-A177-3AD203B41FA5}">
                      <a16:colId xmlns="" xmlns:a16="http://schemas.microsoft.com/office/drawing/2014/main" val="106908959"/>
                    </a:ext>
                  </a:extLst>
                </a:gridCol>
                <a:gridCol w="2082799">
                  <a:extLst>
                    <a:ext uri="{9D8B030D-6E8A-4147-A177-3AD203B41FA5}">
                      <a16:colId xmlns="" xmlns:a16="http://schemas.microsoft.com/office/drawing/2014/main" val="2307743238"/>
                    </a:ext>
                  </a:extLst>
                </a:gridCol>
              </a:tblGrid>
              <a:tr h="557411">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 xmlns:a16="http://schemas.microsoft.com/office/drawing/2014/main" val="2208647457"/>
                  </a:ext>
                </a:extLst>
              </a:tr>
              <a:tr h="504324">
                <a:tc rowSpan="4">
                  <a:txBody>
                    <a:bodyPr/>
                    <a:lstStyle/>
                    <a:p>
                      <a:pPr algn="l"/>
                      <a:r>
                        <a:rPr lang="en-ZA" sz="1400" dirty="0" smtClean="0">
                          <a:solidFill>
                            <a:schemeClr val="tx1"/>
                          </a:solidFill>
                          <a:latin typeface="+mj-lt"/>
                        </a:rPr>
                        <a:t>90%</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78/100 (78.00%)</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Rooigrond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 Centers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27 Offenders not virally suppressed due poor adherence </a:t>
                      </a:r>
                    </a:p>
                    <a:p>
                      <a:pPr algn="l"/>
                      <a:r>
                        <a:rPr lang="en-US" sz="1400" i="1" dirty="0" smtClean="0">
                          <a:solidFill>
                            <a:schemeClr val="tx1"/>
                          </a:solidFill>
                          <a:latin typeface="+mj-lt"/>
                        </a:rPr>
                        <a:t>22 x  Rooigrond, </a:t>
                      </a:r>
                    </a:p>
                    <a:p>
                      <a:pPr algn="l"/>
                      <a:r>
                        <a:rPr lang="en-US" sz="1400" i="1" dirty="0" smtClean="0">
                          <a:solidFill>
                            <a:schemeClr val="tx1"/>
                          </a:solidFill>
                          <a:latin typeface="+mj-lt"/>
                        </a:rPr>
                        <a:t>2x Thohoyandou, 2xWitbank, </a:t>
                      </a:r>
                    </a:p>
                    <a:p>
                      <a:pPr algn="l"/>
                      <a:r>
                        <a:rPr lang="en-US" sz="1400" i="1" dirty="0" smtClean="0">
                          <a:solidFill>
                            <a:schemeClr val="tx1"/>
                          </a:solidFill>
                          <a:latin typeface="+mj-lt"/>
                        </a:rPr>
                        <a:t>1x Kutama</a:t>
                      </a:r>
                      <a:r>
                        <a:rPr lang="en-US" sz="1400" i="1" baseline="0" dirty="0" smtClean="0">
                          <a:solidFill>
                            <a:schemeClr val="tx1"/>
                          </a:solidFill>
                          <a:latin typeface="+mj-lt"/>
                        </a:rPr>
                        <a:t> </a:t>
                      </a:r>
                      <a:endParaRPr lang="en-US" sz="1400" i="1"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Poor adherence to treatment </a:t>
                      </a:r>
                    </a:p>
                    <a:p>
                      <a:pPr marL="0" indent="0" algn="l">
                        <a:buFont typeface="Wingdings" panose="05000000000000000000" pitchFamily="2" charset="2"/>
                        <a:buNone/>
                      </a:pPr>
                      <a:r>
                        <a:rPr lang="en-US" sz="1400" dirty="0" smtClean="0">
                          <a:solidFill>
                            <a:schemeClr val="tx1"/>
                          </a:solidFill>
                          <a:latin typeface="+mj-lt"/>
                        </a:rPr>
                        <a:t>(Defaulting treatment while outside, Re-offending,</a:t>
                      </a:r>
                      <a:endParaRPr lang="en-US" sz="1400" baseline="0" dirty="0" smtClean="0">
                        <a:solidFill>
                          <a:schemeClr val="tx1"/>
                        </a:solidFill>
                        <a:latin typeface="+mj-lt"/>
                      </a:endParaRPr>
                    </a:p>
                    <a:p>
                      <a:pPr marL="0" indent="0" algn="l">
                        <a:buFont typeface="Wingdings" panose="05000000000000000000" pitchFamily="2" charset="2"/>
                        <a:buNone/>
                      </a:pPr>
                      <a:r>
                        <a:rPr lang="en-US" sz="1400" baseline="0" dirty="0" smtClean="0">
                          <a:solidFill>
                            <a:schemeClr val="tx1"/>
                          </a:solidFill>
                          <a:latin typeface="+mj-lt"/>
                        </a:rPr>
                        <a:t>lack of knowledge e.g. kutama Sinthumule offenders ancestors ,spiritual believe causes them to stop the treatment, </a:t>
                      </a:r>
                    </a:p>
                    <a:p>
                      <a:pPr marL="0" indent="0" algn="l">
                        <a:buFont typeface="Wingdings" panose="05000000000000000000" pitchFamily="2" charset="2"/>
                        <a:buNone/>
                      </a:pPr>
                      <a:r>
                        <a:rPr lang="en-US" sz="1400" baseline="0" dirty="0" smtClean="0">
                          <a:solidFill>
                            <a:schemeClr val="tx1"/>
                          </a:solidFill>
                          <a:latin typeface="+mj-lt"/>
                        </a:rPr>
                        <a:t>Manipulative behavior as inmates want to be on  high protein diet continuously)</a:t>
                      </a:r>
                    </a:p>
                    <a:p>
                      <a:pPr marL="171450" indent="-171450" algn="l">
                        <a:buFont typeface="Wingdings" panose="05000000000000000000" pitchFamily="2" charset="2"/>
                        <a:buChar char="v"/>
                      </a:pPr>
                      <a:r>
                        <a:rPr lang="en-US" sz="1400" baseline="0" dirty="0" smtClean="0">
                          <a:solidFill>
                            <a:schemeClr val="tx1"/>
                          </a:solidFill>
                          <a:latin typeface="+mj-lt"/>
                        </a:rPr>
                        <a:t>Virological failure </a:t>
                      </a:r>
                    </a:p>
                    <a:p>
                      <a:pPr marL="171450" indent="-171450" algn="l">
                        <a:buFont typeface="Wingdings" panose="05000000000000000000" pitchFamily="2" charset="2"/>
                        <a:buChar char="v"/>
                      </a:pPr>
                      <a:r>
                        <a:rPr lang="en-US" sz="1400" baseline="0" dirty="0" smtClean="0">
                          <a:solidFill>
                            <a:schemeClr val="tx1"/>
                          </a:solidFill>
                          <a:latin typeface="+mj-lt"/>
                        </a:rPr>
                        <a:t>Treatment  failure </a:t>
                      </a:r>
                      <a:endParaRPr lang="en-US" sz="1400" dirty="0" smtClean="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Increased</a:t>
                      </a:r>
                      <a:r>
                        <a:rPr lang="en-US" sz="1400" baseline="0" dirty="0" smtClean="0">
                          <a:solidFill>
                            <a:schemeClr val="tx1"/>
                          </a:solidFill>
                          <a:latin typeface="+mj-lt"/>
                        </a:rPr>
                        <a:t> Comorbidity diseases e.g. Tuberculosis </a:t>
                      </a:r>
                    </a:p>
                    <a:p>
                      <a:pPr marL="285750" indent="-285750" algn="l">
                        <a:buFont typeface="Wingdings" panose="05000000000000000000" pitchFamily="2" charset="2"/>
                        <a:buChar char="v"/>
                      </a:pPr>
                      <a:r>
                        <a:rPr lang="en-US" sz="1400" baseline="0" dirty="0" smtClean="0">
                          <a:solidFill>
                            <a:schemeClr val="tx1"/>
                          </a:solidFill>
                          <a:latin typeface="+mj-lt"/>
                        </a:rPr>
                        <a:t>Increases health care costs ,more expensive regimens </a:t>
                      </a:r>
                      <a:endParaRPr lang="en-US" sz="1400" dirty="0" smtClean="0">
                        <a:solidFill>
                          <a:schemeClr val="tx1"/>
                        </a:solidFill>
                        <a:latin typeface="+mj-lt"/>
                      </a:endParaRPr>
                    </a:p>
                    <a:p>
                      <a:pPr marL="285750" indent="-285750" algn="l">
                        <a:buFont typeface="Wingdings" panose="05000000000000000000" pitchFamily="2" charset="2"/>
                        <a:buChar char="v"/>
                      </a:pPr>
                      <a:r>
                        <a:rPr lang="en-US" sz="1400" dirty="0" smtClean="0">
                          <a:solidFill>
                            <a:schemeClr val="tx1"/>
                          </a:solidFill>
                          <a:latin typeface="+mj-lt"/>
                        </a:rPr>
                        <a:t>Permanent  resistance to treatment.</a:t>
                      </a:r>
                    </a:p>
                    <a:p>
                      <a:pPr marL="285750" indent="-285750" algn="l">
                        <a:buFont typeface="Wingdings" panose="05000000000000000000" pitchFamily="2" charset="2"/>
                        <a:buChar char="v"/>
                      </a:pPr>
                      <a:r>
                        <a:rPr lang="en-US" sz="1400" dirty="0" smtClean="0">
                          <a:solidFill>
                            <a:schemeClr val="tx1"/>
                          </a:solidFill>
                          <a:latin typeface="+mj-lt"/>
                        </a:rPr>
                        <a:t>Death</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796501867"/>
                  </a:ext>
                </a:extLst>
              </a:tr>
              <a:tr h="292637">
                <a:tc vMerge="1">
                  <a:txBody>
                    <a:bodyPr/>
                    <a:lstStyle/>
                    <a:p>
                      <a:pPr algn="l"/>
                      <a:endParaRPr lang="en-ZA" sz="1600" dirty="0" smtClean="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dirty="0" smtClean="0">
                          <a:solidFill>
                            <a:schemeClr val="tx1"/>
                          </a:solidFill>
                          <a:latin typeface="+mj-lt"/>
                        </a:rPr>
                        <a:t>1/3 (33.33%)</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solidFill>
                            <a:schemeClr val="tx1"/>
                          </a:solidFill>
                          <a:latin typeface="+mj-lt"/>
                        </a:rPr>
                        <a:t>Thohoyandou</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smtClean="0">
                          <a:solidFill>
                            <a:schemeClr val="tx1"/>
                          </a:solidFill>
                          <a:latin typeface="+mj-lt"/>
                        </a:rPr>
                        <a:t>All Centres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indent="0" algn="l">
                        <a:buFont typeface="Wingdings" panose="05000000000000000000" pitchFamily="2" charset="2"/>
                        <a:buNone/>
                      </a:pP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2637">
                <a:tc vMerge="1">
                  <a:txBody>
                    <a:bodyPr/>
                    <a:lstStyle/>
                    <a:p>
                      <a:pPr algn="l"/>
                      <a:endParaRPr lang="en-ZA" sz="1600" dirty="0" smtClean="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dirty="0" smtClean="0">
                          <a:solidFill>
                            <a:schemeClr val="tx1"/>
                          </a:solidFill>
                          <a:latin typeface="+mj-lt"/>
                        </a:rPr>
                        <a:t>5/7 (71.43%)</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solidFill>
                            <a:schemeClr val="tx1"/>
                          </a:solidFill>
                          <a:latin typeface="+mj-lt"/>
                        </a:rPr>
                        <a:t>Witbank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solidFill>
                            <a:schemeClr val="tx1"/>
                          </a:solidFill>
                          <a:latin typeface="+mj-lt"/>
                        </a:rPr>
                        <a:t>All Centers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pPr marL="0" indent="0" algn="l">
                        <a:buFont typeface="Wingdings" panose="05000000000000000000" pitchFamily="2" charset="2"/>
                        <a:buNone/>
                      </a:pP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447032">
                <a:tc vMerge="1">
                  <a:txBody>
                    <a:bodyPr/>
                    <a:lstStyle/>
                    <a:p>
                      <a:pPr algn="l"/>
                      <a:endParaRPr lang="en-ZA" sz="1600" dirty="0" smtClean="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dirty="0" smtClean="0">
                          <a:solidFill>
                            <a:schemeClr val="tx1"/>
                          </a:solidFill>
                          <a:latin typeface="+mj-lt"/>
                        </a:rPr>
                        <a:t>4/5 (80%)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solidFill>
                            <a:schemeClr val="tx1"/>
                          </a:solidFill>
                          <a:latin typeface="+mj-lt"/>
                        </a:rPr>
                        <a:t>Kutama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solidFill>
                            <a:schemeClr val="tx1"/>
                          </a:solidFill>
                          <a:latin typeface="+mj-lt"/>
                        </a:rPr>
                        <a:t>All Centers </a:t>
                      </a:r>
                    </a:p>
                    <a:p>
                      <a:pPr algn="l"/>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pPr marL="0" indent="0" algn="l">
                        <a:buFont typeface="Wingdings" panose="05000000000000000000" pitchFamily="2" charset="2"/>
                        <a:buNone/>
                      </a:pP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smtClean="0">
                <a:solidFill>
                  <a:schemeClr val="bg1"/>
                </a:solidFill>
                <a:latin typeface="Arial Black" panose="020B0A04020102020204" pitchFamily="34" charset="0"/>
              </a:rPr>
              <a:t>'Offenders Viral load suppression rate (at 12 months)</a:t>
            </a:r>
            <a:endParaRPr lang="en-US" sz="24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33782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5010756" y="-4924613"/>
            <a:ext cx="1086225"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219200" y="1295400"/>
            <a:ext cx="7696200" cy="369332"/>
          </a:xfrm>
          <a:prstGeom prst="rect">
            <a:avLst/>
          </a:prstGeom>
          <a:noFill/>
        </p:spPr>
        <p:txBody>
          <a:bodyPr wrap="square" rtlCol="0">
            <a:spAutoFit/>
          </a:bodyPr>
          <a:lstStyle/>
          <a:p>
            <a:pPr fontAlgn="auto">
              <a:spcBef>
                <a:spcPts val="0"/>
              </a:spcBef>
              <a:spcAft>
                <a:spcPts val="0"/>
              </a:spcAft>
              <a:defRPr/>
            </a:pP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834753423"/>
              </p:ext>
            </p:extLst>
          </p:nvPr>
        </p:nvGraphicFramePr>
        <p:xfrm>
          <a:off x="2" y="1798321"/>
          <a:ext cx="11658599" cy="3611880"/>
        </p:xfrm>
        <a:graphic>
          <a:graphicData uri="http://schemas.openxmlformats.org/drawingml/2006/table">
            <a:tbl>
              <a:tblPr firstRow="1" bandRow="1"/>
              <a:tblGrid>
                <a:gridCol w="1752598">
                  <a:extLst>
                    <a:ext uri="{9D8B030D-6E8A-4147-A177-3AD203B41FA5}">
                      <a16:colId xmlns="" xmlns:a16="http://schemas.microsoft.com/office/drawing/2014/main" val="3171785473"/>
                    </a:ext>
                  </a:extLst>
                </a:gridCol>
                <a:gridCol w="1600200">
                  <a:extLst>
                    <a:ext uri="{9D8B030D-6E8A-4147-A177-3AD203B41FA5}">
                      <a16:colId xmlns="" xmlns:a16="http://schemas.microsoft.com/office/drawing/2014/main" val="3307568538"/>
                    </a:ext>
                  </a:extLst>
                </a:gridCol>
                <a:gridCol w="3282074">
                  <a:extLst>
                    <a:ext uri="{9D8B030D-6E8A-4147-A177-3AD203B41FA5}">
                      <a16:colId xmlns="" xmlns:a16="http://schemas.microsoft.com/office/drawing/2014/main" val="3177246977"/>
                    </a:ext>
                  </a:extLst>
                </a:gridCol>
                <a:gridCol w="1750692">
                  <a:extLst>
                    <a:ext uri="{9D8B030D-6E8A-4147-A177-3AD203B41FA5}">
                      <a16:colId xmlns="" xmlns:a16="http://schemas.microsoft.com/office/drawing/2014/main" val="1905890460"/>
                    </a:ext>
                  </a:extLst>
                </a:gridCol>
                <a:gridCol w="1446224">
                  <a:extLst>
                    <a:ext uri="{9D8B030D-6E8A-4147-A177-3AD203B41FA5}">
                      <a16:colId xmlns="" xmlns:a16="http://schemas.microsoft.com/office/drawing/2014/main" val="551651354"/>
                    </a:ext>
                  </a:extLst>
                </a:gridCol>
                <a:gridCol w="1826811">
                  <a:extLst>
                    <a:ext uri="{9D8B030D-6E8A-4147-A177-3AD203B41FA5}">
                      <a16:colId xmlns="" xmlns:a16="http://schemas.microsoft.com/office/drawing/2014/main" val="106908959"/>
                    </a:ext>
                  </a:extLst>
                </a:gridCol>
              </a:tblGrid>
              <a:tr h="533400">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CORRECTIONAL CENTRE</a:t>
                      </a:r>
                      <a:endParaRPr lang="en-US" sz="14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 xmlns:a16="http://schemas.microsoft.com/office/drawing/2014/main" val="2208647457"/>
                  </a:ext>
                </a:extLst>
              </a:tr>
              <a:tr h="182879">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Rooigrond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a:t>
                      </a:r>
                      <a:r>
                        <a:rPr lang="en-US" sz="1400" baseline="0" dirty="0" smtClean="0">
                          <a:solidFill>
                            <a:schemeClr val="tx1"/>
                          </a:solidFill>
                          <a:latin typeface="+mj-lt"/>
                        </a:rPr>
                        <a:t> Centers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Review sessions for communicable</a:t>
                      </a:r>
                      <a:r>
                        <a:rPr lang="en-US" sz="1400" baseline="0" dirty="0" smtClean="0">
                          <a:solidFill>
                            <a:schemeClr val="tx1"/>
                          </a:solidFill>
                          <a:latin typeface="+mj-lt"/>
                        </a:rPr>
                        <a:t> and non communicable  was held on the 27-29 October 2020 for  the three provinces.</a:t>
                      </a:r>
                    </a:p>
                    <a:p>
                      <a:pPr marL="285750" indent="-285750" algn="l">
                        <a:buFont typeface="Wingdings" panose="05000000000000000000" pitchFamily="2" charset="2"/>
                        <a:buChar char="v"/>
                      </a:pPr>
                      <a:r>
                        <a:rPr lang="en-US" sz="1400" baseline="0" dirty="0" smtClean="0">
                          <a:solidFill>
                            <a:schemeClr val="tx1"/>
                          </a:solidFill>
                          <a:latin typeface="+mj-lt"/>
                        </a:rPr>
                        <a:t>Offender Viral Load at 12 months was part of the review under HIV/AIDS </a:t>
                      </a:r>
                    </a:p>
                    <a:p>
                      <a:pPr marL="285750" indent="-285750" algn="l">
                        <a:buFont typeface="Wingdings" panose="05000000000000000000" pitchFamily="2" charset="2"/>
                        <a:buChar char="v"/>
                      </a:pPr>
                      <a:r>
                        <a:rPr lang="en-US" sz="1400" baseline="0" dirty="0" smtClean="0">
                          <a:solidFill>
                            <a:schemeClr val="tx1"/>
                          </a:solidFill>
                          <a:latin typeface="+mj-lt"/>
                        </a:rPr>
                        <a:t>2019  ART Clinical Guidelines were interrogated on management of Viral Load</a:t>
                      </a:r>
                    </a:p>
                    <a:p>
                      <a:pPr marL="285750" indent="-285750" algn="l">
                        <a:buFont typeface="Wingdings" panose="05000000000000000000" pitchFamily="2" charset="2"/>
                        <a:buChar char="v"/>
                      </a:pPr>
                      <a:r>
                        <a:rPr lang="en-US" sz="1400" baseline="0" dirty="0" smtClean="0">
                          <a:solidFill>
                            <a:schemeClr val="tx1"/>
                          </a:solidFill>
                          <a:latin typeface="+mj-lt"/>
                        </a:rPr>
                        <a:t>Guidance was provided to all Management Areas on what is expected from them on processes to follow on.</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Area</a:t>
                      </a:r>
                      <a:r>
                        <a:rPr lang="en-US" sz="1400" baseline="0" dirty="0" smtClean="0">
                          <a:solidFill>
                            <a:schemeClr val="tx1"/>
                          </a:solidFill>
                          <a:latin typeface="+mj-lt"/>
                        </a:rPr>
                        <a:t> Commissioners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Quarterly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Offenders are still under Counselling </a:t>
                      </a:r>
                    </a:p>
                    <a:p>
                      <a:pPr marL="285750" indent="-285750" algn="l">
                        <a:buFont typeface="Wingdings" panose="05000000000000000000" pitchFamily="2" charset="2"/>
                        <a:buChar char="v"/>
                      </a:pPr>
                      <a:r>
                        <a:rPr lang="en-US" sz="1400" dirty="0" smtClean="0">
                          <a:solidFill>
                            <a:schemeClr val="tx1"/>
                          </a:solidFill>
                          <a:latin typeface="+mj-lt"/>
                        </a:rPr>
                        <a:t>Direct</a:t>
                      </a:r>
                      <a:r>
                        <a:rPr lang="en-US" sz="1400" baseline="0" dirty="0" smtClean="0">
                          <a:solidFill>
                            <a:schemeClr val="tx1"/>
                          </a:solidFill>
                          <a:latin typeface="+mj-lt"/>
                        </a:rPr>
                        <a:t> Observation Treatment </a:t>
                      </a:r>
                      <a:r>
                        <a:rPr lang="en-US" sz="1400" baseline="0" dirty="0" smtClean="0">
                          <a:solidFill>
                            <a:schemeClr val="tx1"/>
                          </a:solidFill>
                          <a:latin typeface="+mn-lt"/>
                        </a:rPr>
                        <a:t>Strategy </a:t>
                      </a: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kern="1200" dirty="0" smtClean="0">
                          <a:solidFill>
                            <a:schemeClr val="tx1"/>
                          </a:solidFill>
                          <a:latin typeface="+mn-lt"/>
                          <a:ea typeface=""/>
                          <a:cs typeface=""/>
                        </a:rPr>
                        <a:t>Blood specimen taken</a:t>
                      </a:r>
                      <a:r>
                        <a:rPr lang="en-US" sz="1400" kern="1200" baseline="0" dirty="0" smtClean="0">
                          <a:solidFill>
                            <a:schemeClr val="tx1"/>
                          </a:solidFill>
                          <a:latin typeface="+mn-lt"/>
                          <a:ea typeface=""/>
                          <a:cs typeface=""/>
                        </a:rPr>
                        <a:t> every 3 months to determine decrease in viral load</a:t>
                      </a:r>
                      <a:endParaRPr lang="en-US" sz="1400" kern="1200" dirty="0" smtClean="0">
                        <a:solidFill>
                          <a:schemeClr val="tx1"/>
                        </a:solidFill>
                        <a:latin typeface="+mn-lt"/>
                        <a:ea typeface=""/>
                        <a:cs typeface=""/>
                      </a:endParaRPr>
                    </a:p>
                    <a:p>
                      <a:pPr marL="285750" indent="-285750" algn="l">
                        <a:buFont typeface="Wingdings" panose="05000000000000000000" pitchFamily="2" charset="2"/>
                        <a:buChar char="v"/>
                      </a:pPr>
                      <a:endParaRPr lang="en-US" sz="1400" dirty="0">
                        <a:solidFill>
                          <a:schemeClr val="tx1"/>
                        </a:solidFill>
                        <a:latin typeface="+mn-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796501867"/>
                  </a:ext>
                </a:extLst>
              </a:tr>
              <a:tr h="223067">
                <a:tc>
                  <a:txBody>
                    <a:bodyPr/>
                    <a:lstStyle/>
                    <a:p>
                      <a:pPr algn="l"/>
                      <a:r>
                        <a:rPr lang="en-US" sz="1400" dirty="0" smtClean="0">
                          <a:solidFill>
                            <a:schemeClr val="tx1"/>
                          </a:solidFill>
                          <a:latin typeface="+mj-lt"/>
                        </a:rPr>
                        <a:t>Thohoyandou</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smtClean="0">
                          <a:solidFill>
                            <a:schemeClr val="tx1"/>
                          </a:solidFill>
                          <a:latin typeface="+mj-lt"/>
                        </a:rPr>
                        <a:t>All Centres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0">
                <a:tc>
                  <a:txBody>
                    <a:bodyPr/>
                    <a:lstStyle/>
                    <a:p>
                      <a:pPr algn="l"/>
                      <a:r>
                        <a:rPr lang="en-US" sz="1400" dirty="0" smtClean="0">
                          <a:solidFill>
                            <a:schemeClr val="tx1"/>
                          </a:solidFill>
                          <a:latin typeface="+mj-lt"/>
                        </a:rPr>
                        <a:t>Witbank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dirty="0" smtClean="0">
                          <a:solidFill>
                            <a:schemeClr val="tx1"/>
                          </a:solidFill>
                          <a:latin typeface="+mj-lt"/>
                        </a:rPr>
                        <a:t>All Centres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716588">
                <a:tc>
                  <a:txBody>
                    <a:bodyPr/>
                    <a:lstStyle/>
                    <a:p>
                      <a:pPr algn="l"/>
                      <a:r>
                        <a:rPr lang="en-US" sz="1400" dirty="0" smtClean="0">
                          <a:solidFill>
                            <a:schemeClr val="tx1"/>
                          </a:solidFill>
                          <a:latin typeface="+mj-lt"/>
                        </a:rPr>
                        <a:t>Kutama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dirty="0" smtClean="0">
                          <a:solidFill>
                            <a:schemeClr val="tx1"/>
                          </a:solidFill>
                          <a:latin typeface="+mj-lt"/>
                        </a:rPr>
                        <a:t>All Centre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ZA" sz="2400" kern="0" dirty="0" smtClean="0">
                <a:solidFill>
                  <a:schemeClr val="bg1"/>
                </a:solidFill>
                <a:latin typeface="Arial Black" panose="020B0A04020102020204" pitchFamily="34" charset="0"/>
              </a:rPr>
              <a:t>'Offenders Viral load suppression rate (at 12 months)</a:t>
            </a:r>
            <a:endParaRPr lang="en-US" sz="24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73595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108423306"/>
              </p:ext>
            </p:extLst>
          </p:nvPr>
        </p:nvGraphicFramePr>
        <p:xfrm>
          <a:off x="152400" y="2133600"/>
          <a:ext cx="11810999" cy="3410031"/>
        </p:xfrm>
        <a:graphic>
          <a:graphicData uri="http://schemas.openxmlformats.org/drawingml/2006/table">
            <a:tbl>
              <a:tblPr firstRow="1" bandRow="1"/>
              <a:tblGrid>
                <a:gridCol w="1574800">
                  <a:extLst>
                    <a:ext uri="{9D8B030D-6E8A-4147-A177-3AD203B41FA5}">
                      <a16:colId xmlns="" xmlns:a16="http://schemas.microsoft.com/office/drawing/2014/main" val="3171785473"/>
                    </a:ext>
                  </a:extLst>
                </a:gridCol>
                <a:gridCol w="1496060">
                  <a:extLst>
                    <a:ext uri="{9D8B030D-6E8A-4147-A177-3AD203B41FA5}">
                      <a16:colId xmlns="" xmlns:a16="http://schemas.microsoft.com/office/drawing/2014/main" val="3307568538"/>
                    </a:ext>
                  </a:extLst>
                </a:gridCol>
                <a:gridCol w="3787140">
                  <a:extLst>
                    <a:ext uri="{9D8B030D-6E8A-4147-A177-3AD203B41FA5}">
                      <a16:colId xmlns="" xmlns:a16="http://schemas.microsoft.com/office/drawing/2014/main" val="3177246977"/>
                    </a:ext>
                  </a:extLst>
                </a:gridCol>
                <a:gridCol w="1524000">
                  <a:extLst>
                    <a:ext uri="{9D8B030D-6E8A-4147-A177-3AD203B41FA5}">
                      <a16:colId xmlns="" xmlns:a16="http://schemas.microsoft.com/office/drawing/2014/main" val="1905890460"/>
                    </a:ext>
                  </a:extLst>
                </a:gridCol>
                <a:gridCol w="1676400">
                  <a:extLst>
                    <a:ext uri="{9D8B030D-6E8A-4147-A177-3AD203B41FA5}">
                      <a16:colId xmlns="" xmlns:a16="http://schemas.microsoft.com/office/drawing/2014/main" val="551651354"/>
                    </a:ext>
                  </a:extLst>
                </a:gridCol>
                <a:gridCol w="1752599">
                  <a:extLst>
                    <a:ext uri="{9D8B030D-6E8A-4147-A177-3AD203B41FA5}">
                      <a16:colId xmlns="" xmlns:a16="http://schemas.microsoft.com/office/drawing/2014/main" val="106908959"/>
                    </a:ext>
                  </a:extLst>
                </a:gridCol>
              </a:tblGrid>
              <a:tr h="544911">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300" b="1" kern="1200" dirty="0" smtClean="0">
                          <a:solidFill>
                            <a:schemeClr val="bg1"/>
                          </a:solidFill>
                          <a:latin typeface="Arial"/>
                          <a:ea typeface=""/>
                          <a:cs typeface="Arial"/>
                        </a:rPr>
                        <a:t>MANAGEMENT AREA</a:t>
                      </a:r>
                      <a:endParaRPr lang="en-US" sz="13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300" b="1" kern="1200" dirty="0" smtClean="0">
                          <a:solidFill>
                            <a:schemeClr val="bg1"/>
                          </a:solidFill>
                          <a:latin typeface="Arial"/>
                          <a:ea typeface=""/>
                          <a:cs typeface="Arial"/>
                        </a:rPr>
                        <a:t>CORRECTIONAL CENTRE</a:t>
                      </a:r>
                      <a:endParaRPr lang="en-US" sz="13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3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3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300" b="1" kern="1200" dirty="0" smtClean="0">
                          <a:solidFill>
                            <a:schemeClr val="bg1"/>
                          </a:solidFill>
                          <a:latin typeface="Arial"/>
                          <a:ea typeface=""/>
                          <a:cs typeface="Arial"/>
                        </a:rPr>
                        <a:t>TIME FRAME</a:t>
                      </a:r>
                      <a:endParaRPr lang="en-US" sz="13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300" b="1" kern="1200" dirty="0" smtClean="0">
                          <a:solidFill>
                            <a:schemeClr val="bg1"/>
                          </a:solidFill>
                          <a:latin typeface="Arial"/>
                          <a:ea typeface=""/>
                          <a:cs typeface="Arial"/>
                        </a:rPr>
                        <a:t>PROGRESS</a:t>
                      </a:r>
                      <a:endParaRPr lang="en-US" sz="13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 xmlns:a16="http://schemas.microsoft.com/office/drawing/2014/main" val="2208647457"/>
                  </a:ext>
                </a:extLst>
              </a:tr>
              <a:tr h="536360">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Rooigrond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a:t>
                      </a:r>
                      <a:r>
                        <a:rPr lang="en-US" sz="1400" baseline="0" dirty="0" smtClean="0">
                          <a:solidFill>
                            <a:schemeClr val="tx1"/>
                          </a:solidFill>
                          <a:latin typeface="+mj-lt"/>
                        </a:rPr>
                        <a:t> Centers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baseline="0" dirty="0" smtClean="0">
                          <a:solidFill>
                            <a:schemeClr val="tx1"/>
                          </a:solidFill>
                          <a:latin typeface="+mj-lt"/>
                        </a:rPr>
                        <a:t>i.e. if an offender didn’t suppress with  Viral Load &lt;50-999 c/ml then ABCDE (Adherence ,Bugs infections , Correct ART dosage, Drug interactions, Resistance problems to be considered  as possibilities  and enhance adherence support counselling) </a:t>
                      </a:r>
                    </a:p>
                    <a:p>
                      <a:pPr marL="285750" indent="-285750" algn="l">
                        <a:buFont typeface="Wingdings" panose="05000000000000000000" pitchFamily="2" charset="2"/>
                        <a:buChar char="v"/>
                      </a:pPr>
                      <a:r>
                        <a:rPr lang="en-US" sz="1400" baseline="0" dirty="0" smtClean="0">
                          <a:solidFill>
                            <a:schemeClr val="tx1"/>
                          </a:solidFill>
                          <a:latin typeface="+mj-lt"/>
                        </a:rPr>
                        <a:t>Initiate DOT (Direct Observation Treatment)</a:t>
                      </a:r>
                    </a:p>
                    <a:p>
                      <a:pPr marL="285750" indent="-285750" algn="l">
                        <a:buFont typeface="Wingdings" panose="05000000000000000000" pitchFamily="2" charset="2"/>
                        <a:buChar char="v"/>
                      </a:pPr>
                      <a:r>
                        <a:rPr lang="en-US" sz="1400" baseline="0" dirty="0" smtClean="0">
                          <a:solidFill>
                            <a:schemeClr val="tx1"/>
                          </a:solidFill>
                          <a:latin typeface="+mj-lt"/>
                        </a:rPr>
                        <a:t>Repeat Viral Load after 3 </a:t>
                      </a:r>
                    </a:p>
                    <a:p>
                      <a:pPr marL="0" indent="0" algn="l">
                        <a:buFont typeface="Wingdings" panose="05000000000000000000" pitchFamily="2" charset="2"/>
                        <a:buNone/>
                      </a:pPr>
                      <a:r>
                        <a:rPr lang="en-US" sz="1400" baseline="0" dirty="0" smtClean="0">
                          <a:solidFill>
                            <a:schemeClr val="tx1"/>
                          </a:solidFill>
                          <a:latin typeface="+mj-lt"/>
                        </a:rPr>
                        <a:t>months ,if </a:t>
                      </a:r>
                      <a:r>
                        <a:rPr lang="en-US" sz="1400" u="sng" baseline="0" dirty="0" smtClean="0">
                          <a:solidFill>
                            <a:schemeClr val="tx1"/>
                          </a:solidFill>
                          <a:latin typeface="+mj-lt"/>
                        </a:rPr>
                        <a:t>&gt;</a:t>
                      </a:r>
                      <a:r>
                        <a:rPr lang="en-US" sz="1400" u="none" baseline="0" dirty="0" smtClean="0">
                          <a:solidFill>
                            <a:schemeClr val="tx1"/>
                          </a:solidFill>
                          <a:latin typeface="+mj-lt"/>
                        </a:rPr>
                        <a:t>1000c/ml</a:t>
                      </a:r>
                      <a:r>
                        <a:rPr lang="en-US" sz="1400" u="sng" baseline="0" dirty="0" smtClean="0">
                          <a:solidFill>
                            <a:schemeClr val="tx1"/>
                          </a:solidFill>
                          <a:latin typeface="+mj-lt"/>
                        </a:rPr>
                        <a:t>  </a:t>
                      </a:r>
                      <a:r>
                        <a:rPr lang="en-US" sz="1400" u="none" baseline="0" dirty="0" smtClean="0">
                          <a:solidFill>
                            <a:schemeClr val="tx1"/>
                          </a:solidFill>
                          <a:latin typeface="+mj-lt"/>
                        </a:rPr>
                        <a:t>depending on the current regimen offender to switched to the next regimen. </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Area</a:t>
                      </a:r>
                      <a:r>
                        <a:rPr lang="en-US" sz="1400" baseline="0" dirty="0" smtClean="0">
                          <a:solidFill>
                            <a:schemeClr val="tx1"/>
                          </a:solidFill>
                          <a:latin typeface="+mj-lt"/>
                        </a:rPr>
                        <a:t> Commissioners</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Quarterly</a:t>
                      </a: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r>
                        <a:rPr lang="en-US" sz="1400" dirty="0" smtClean="0">
                          <a:solidFill>
                            <a:schemeClr val="tx1"/>
                          </a:solidFill>
                          <a:latin typeface="+mj-lt"/>
                        </a:rPr>
                        <a:t>Continuously</a:t>
                      </a: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r>
                        <a:rPr lang="en-US" sz="1400" dirty="0" smtClean="0">
                          <a:solidFill>
                            <a:schemeClr val="tx1"/>
                          </a:solidFill>
                          <a:latin typeface="+mj-lt"/>
                        </a:rPr>
                        <a:t>Quarterly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Offenders are still under Counselling </a:t>
                      </a:r>
                    </a:p>
                    <a:p>
                      <a:pPr marL="285750" indent="-285750" algn="l">
                        <a:buFont typeface="Wingdings" panose="05000000000000000000" pitchFamily="2" charset="2"/>
                        <a:buChar char="v"/>
                      </a:pPr>
                      <a:r>
                        <a:rPr lang="en-US" sz="1400" dirty="0" smtClean="0">
                          <a:solidFill>
                            <a:schemeClr val="tx1"/>
                          </a:solidFill>
                          <a:latin typeface="+mj-lt"/>
                        </a:rPr>
                        <a:t>Direct</a:t>
                      </a:r>
                      <a:r>
                        <a:rPr lang="en-US" sz="1400" baseline="0" dirty="0" smtClean="0">
                          <a:solidFill>
                            <a:schemeClr val="tx1"/>
                          </a:solidFill>
                          <a:latin typeface="+mj-lt"/>
                        </a:rPr>
                        <a:t> Observation Treatment strategy </a:t>
                      </a:r>
                    </a:p>
                    <a:p>
                      <a:pPr marL="285750" indent="-285750" algn="l">
                        <a:buFont typeface="Wingdings" panose="05000000000000000000" pitchFamily="2" charset="2"/>
                        <a:buChar char="v"/>
                      </a:pPr>
                      <a:r>
                        <a:rPr lang="en-US" sz="1400" baseline="0" dirty="0" smtClean="0">
                          <a:solidFill>
                            <a:schemeClr val="tx1"/>
                          </a:solidFill>
                          <a:latin typeface="+mj-lt"/>
                        </a:rPr>
                        <a:t>Review three months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796501867"/>
                  </a:ext>
                </a:extLst>
              </a:tr>
              <a:tr h="381000">
                <a:tc>
                  <a:txBody>
                    <a:bodyPr/>
                    <a:lstStyle/>
                    <a:p>
                      <a:pPr algn="l"/>
                      <a:r>
                        <a:rPr lang="en-US" sz="1400" dirty="0" smtClean="0">
                          <a:solidFill>
                            <a:schemeClr val="tx1"/>
                          </a:solidFill>
                          <a:latin typeface="+mj-lt"/>
                        </a:rPr>
                        <a:t>Thohoyandou</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14129">
                <a:tc>
                  <a:txBody>
                    <a:bodyPr/>
                    <a:lstStyle/>
                    <a:p>
                      <a:pPr algn="l"/>
                      <a:r>
                        <a:rPr lang="en-US" sz="1400" dirty="0" smtClean="0">
                          <a:solidFill>
                            <a:schemeClr val="tx1"/>
                          </a:solidFill>
                          <a:latin typeface="+mj-lt"/>
                        </a:rPr>
                        <a:t>Witbank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417320">
                <a:tc>
                  <a:txBody>
                    <a:bodyPr/>
                    <a:lstStyle/>
                    <a:p>
                      <a:pPr algn="l"/>
                      <a:r>
                        <a:rPr lang="en-US" sz="1400" dirty="0" smtClean="0">
                          <a:solidFill>
                            <a:schemeClr val="tx1"/>
                          </a:solidFill>
                          <a:latin typeface="+mj-lt"/>
                        </a:rPr>
                        <a:t>Kutama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285750" indent="-285750" algn="l">
                        <a:buFont typeface="Wingdings" panose="05000000000000000000" pitchFamily="2" charset="2"/>
                        <a:buChar char="v"/>
                      </a:pP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ZA" sz="2400" kern="0" dirty="0" smtClean="0">
                <a:solidFill>
                  <a:schemeClr val="bg1"/>
                </a:solidFill>
                <a:latin typeface="Arial Black" panose="020B0A04020102020204" pitchFamily="34" charset="0"/>
              </a:rPr>
              <a:t>'Offenders Viral load suppression rate (at 12 months)</a:t>
            </a:r>
            <a:endParaRPr lang="en-US" sz="24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29064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7031"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smtClean="0">
                <a:solidFill>
                  <a:schemeClr val="bg1"/>
                </a:solidFill>
                <a:latin typeface="Arial Black" panose="020B0A04020102020204" pitchFamily="34" charset="0"/>
              </a:rPr>
              <a:t>Offenders TB (New Pulmonary) Cure Rate </a:t>
            </a:r>
            <a:endParaRPr lang="en-US" sz="2400" kern="0" dirty="0">
              <a:solidFill>
                <a:schemeClr val="bg1"/>
              </a:solidFill>
              <a:latin typeface="Arial Black" panose="020B0A04020102020204" pitchFamily="34" charset="0"/>
            </a:endParaRPr>
          </a:p>
        </p:txBody>
      </p:sp>
      <p:sp>
        <p:nvSpPr>
          <p:cNvPr id="8" name="TextBox 7"/>
          <p:cNvSpPr txBox="1"/>
          <p:nvPr/>
        </p:nvSpPr>
        <p:spPr>
          <a:xfrm>
            <a:off x="149909" y="1601412"/>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1</a:t>
            </a:r>
            <a:r>
              <a:rPr lang="en-GB" sz="1800" b="1" kern="0" baseline="30000" dirty="0">
                <a:solidFill>
                  <a:prstClr val="black"/>
                </a:solidFill>
              </a:rPr>
              <a:t>ST</a:t>
            </a:r>
            <a:r>
              <a:rPr lang="en-GB" sz="1800" b="1" kern="0" dirty="0">
                <a:solidFill>
                  <a:prstClr val="black"/>
                </a:solidFill>
              </a:rPr>
              <a:t> QUARTER (2020/2021) </a:t>
            </a:r>
            <a:endParaRPr lang="en-ZA" sz="1800" b="1" kern="0" dirty="0">
              <a:solidFill>
                <a:prstClr val="black"/>
              </a:solidFill>
            </a:endParaRPr>
          </a:p>
        </p:txBody>
      </p:sp>
      <p:sp>
        <p:nvSpPr>
          <p:cNvPr id="9" name="TextBox 8"/>
          <p:cNvSpPr txBox="1"/>
          <p:nvPr/>
        </p:nvSpPr>
        <p:spPr>
          <a:xfrm>
            <a:off x="-65772" y="320040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921114300"/>
              </p:ext>
            </p:extLst>
          </p:nvPr>
        </p:nvGraphicFramePr>
        <p:xfrm>
          <a:off x="254000" y="1970744"/>
          <a:ext cx="11658600" cy="802374"/>
        </p:xfrm>
        <a:graphic>
          <a:graphicData uri="http://schemas.openxmlformats.org/drawingml/2006/table">
            <a:tbl>
              <a:tblPr firstRow="1" bandRow="1"/>
              <a:tblGrid>
                <a:gridCol w="1295400">
                  <a:extLst>
                    <a:ext uri="{9D8B030D-6E8A-4147-A177-3AD203B41FA5}">
                      <a16:colId xmlns="" xmlns:a16="http://schemas.microsoft.com/office/drawing/2014/main" val="3171785473"/>
                    </a:ext>
                  </a:extLst>
                </a:gridCol>
                <a:gridCol w="1295400">
                  <a:extLst>
                    <a:ext uri="{9D8B030D-6E8A-4147-A177-3AD203B41FA5}">
                      <a16:colId xmlns="" xmlns:a16="http://schemas.microsoft.com/office/drawing/2014/main" val="3307568538"/>
                    </a:ext>
                  </a:extLst>
                </a:gridCol>
                <a:gridCol w="1295400">
                  <a:extLst>
                    <a:ext uri="{9D8B030D-6E8A-4147-A177-3AD203B41FA5}">
                      <a16:colId xmlns="" xmlns:a16="http://schemas.microsoft.com/office/drawing/2014/main" val="3177246977"/>
                    </a:ext>
                  </a:extLst>
                </a:gridCol>
                <a:gridCol w="1295400">
                  <a:extLst>
                    <a:ext uri="{9D8B030D-6E8A-4147-A177-3AD203B41FA5}">
                      <a16:colId xmlns="" xmlns:a16="http://schemas.microsoft.com/office/drawing/2014/main" val="1905890460"/>
                    </a:ext>
                  </a:extLst>
                </a:gridCol>
                <a:gridCol w="1295400">
                  <a:extLst>
                    <a:ext uri="{9D8B030D-6E8A-4147-A177-3AD203B41FA5}">
                      <a16:colId xmlns="" xmlns:a16="http://schemas.microsoft.com/office/drawing/2014/main" val="551651354"/>
                    </a:ext>
                  </a:extLst>
                </a:gridCol>
                <a:gridCol w="1295400">
                  <a:extLst>
                    <a:ext uri="{9D8B030D-6E8A-4147-A177-3AD203B41FA5}">
                      <a16:colId xmlns="" xmlns:a16="http://schemas.microsoft.com/office/drawing/2014/main" val="106908959"/>
                    </a:ext>
                  </a:extLst>
                </a:gridCol>
                <a:gridCol w="1295400">
                  <a:extLst>
                    <a:ext uri="{9D8B030D-6E8A-4147-A177-3AD203B41FA5}">
                      <a16:colId xmlns="" xmlns:a16="http://schemas.microsoft.com/office/drawing/2014/main" val="2307743238"/>
                    </a:ext>
                  </a:extLst>
                </a:gridCol>
                <a:gridCol w="1295400">
                  <a:extLst>
                    <a:ext uri="{9D8B030D-6E8A-4147-A177-3AD203B41FA5}">
                      <a16:colId xmlns="" xmlns:a16="http://schemas.microsoft.com/office/drawing/2014/main" val="2723634297"/>
                    </a:ext>
                  </a:extLst>
                </a:gridCol>
                <a:gridCol w="1295400">
                  <a:extLst>
                    <a:ext uri="{9D8B030D-6E8A-4147-A177-3AD203B41FA5}">
                      <a16:colId xmlns="" xmlns:a16="http://schemas.microsoft.com/office/drawing/2014/main"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 xmlns:a16="http://schemas.microsoft.com/office/drawing/2014/main" val="2208647457"/>
                  </a:ext>
                </a:extLst>
              </a:tr>
              <a:tr h="375654">
                <a:tc>
                  <a:txBody>
                    <a:bodyPr/>
                    <a:lstStyle/>
                    <a:p>
                      <a:r>
                        <a:rPr lang="en-ZA" sz="1600" dirty="0" smtClean="0">
                          <a:solidFill>
                            <a:schemeClr val="tx1"/>
                          </a:solidFill>
                        </a:rPr>
                        <a:t>LMN </a:t>
                      </a:r>
                      <a:endParaRPr lang="en-ZA" sz="16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Arial" panose="020B0604020202020204" pitchFamily="34" charset="0"/>
                          <a:cs typeface="Arial" panose="020B0604020202020204" pitchFamily="34" charset="0"/>
                        </a:rPr>
                        <a:t>90%</a:t>
                      </a:r>
                      <a:endParaRPr lang="en-US" sz="16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Arial" panose="020B0604020202020204" pitchFamily="34" charset="0"/>
                          <a:cs typeface="Arial" panose="020B0604020202020204" pitchFamily="34" charset="0"/>
                        </a:rPr>
                        <a:t>1/1 (100%)</a:t>
                      </a:r>
                      <a:endParaRPr lang="en-US" sz="16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F657"/>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90%</a:t>
                      </a:r>
                      <a:endParaRPr lang="en-US" sz="16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Arial" panose="020B0604020202020204" pitchFamily="34" charset="0"/>
                          <a:cs typeface="Arial" panose="020B0604020202020204" pitchFamily="34" charset="0"/>
                        </a:rPr>
                        <a:t>0/1 (0.00%)</a:t>
                      </a:r>
                      <a:endParaRPr lang="en-US" sz="1600"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90%</a:t>
                      </a:r>
                      <a:endParaRPr lang="en-US" sz="16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Arial" panose="020B0604020202020204" pitchFamily="34" charset="0"/>
                          <a:cs typeface="Arial" panose="020B0604020202020204" pitchFamily="34" charset="0"/>
                        </a:rPr>
                        <a:t>2/2</a:t>
                      </a:r>
                      <a:r>
                        <a:rPr lang="en-US" sz="1600" baseline="0" dirty="0" smtClean="0">
                          <a:solidFill>
                            <a:schemeClr val="tx1"/>
                          </a:solidFill>
                          <a:latin typeface="Arial" panose="020B0604020202020204" pitchFamily="34" charset="0"/>
                          <a:cs typeface="Arial" panose="020B0604020202020204" pitchFamily="34" charset="0"/>
                        </a:rPr>
                        <a:t> (100%)</a:t>
                      </a:r>
                      <a:endParaRPr lang="en-US" sz="16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F657"/>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Arial" panose="020B0604020202020204" pitchFamily="34" charset="0"/>
                          <a:cs typeface="Arial" panose="020B0604020202020204" pitchFamily="34" charset="0"/>
                        </a:rPr>
                        <a:t>90%</a:t>
                      </a:r>
                      <a:endParaRPr lang="en-US" sz="16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Arial" panose="020B0604020202020204" pitchFamily="34" charset="0"/>
                          <a:cs typeface="Arial" panose="020B0604020202020204" pitchFamily="34" charset="0"/>
                        </a:rPr>
                        <a:t>3/4</a:t>
                      </a:r>
                      <a:r>
                        <a:rPr lang="en-US" sz="1600" baseline="0" dirty="0" smtClean="0">
                          <a:solidFill>
                            <a:schemeClr val="bg1"/>
                          </a:solidFill>
                          <a:latin typeface="Arial" panose="020B0604020202020204" pitchFamily="34" charset="0"/>
                          <a:cs typeface="Arial" panose="020B0604020202020204" pitchFamily="34" charset="0"/>
                        </a:rPr>
                        <a:t> (75%)</a:t>
                      </a:r>
                      <a:endParaRPr lang="en-US" sz="1600"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22652765"/>
              </p:ext>
            </p:extLst>
          </p:nvPr>
        </p:nvGraphicFramePr>
        <p:xfrm>
          <a:off x="149909" y="3834720"/>
          <a:ext cx="11658600" cy="1107174"/>
        </p:xfrm>
        <a:graphic>
          <a:graphicData uri="http://schemas.openxmlformats.org/drawingml/2006/table">
            <a:tbl>
              <a:tblPr firstRow="1" bandRow="1"/>
              <a:tblGrid>
                <a:gridCol w="1295400">
                  <a:extLst>
                    <a:ext uri="{9D8B030D-6E8A-4147-A177-3AD203B41FA5}">
                      <a16:colId xmlns="" xmlns:a16="http://schemas.microsoft.com/office/drawing/2014/main" val="3171785473"/>
                    </a:ext>
                  </a:extLst>
                </a:gridCol>
                <a:gridCol w="1145491">
                  <a:extLst>
                    <a:ext uri="{9D8B030D-6E8A-4147-A177-3AD203B41FA5}">
                      <a16:colId xmlns="" xmlns:a16="http://schemas.microsoft.com/office/drawing/2014/main" val="3307568538"/>
                    </a:ext>
                  </a:extLst>
                </a:gridCol>
                <a:gridCol w="1445309">
                  <a:extLst>
                    <a:ext uri="{9D8B030D-6E8A-4147-A177-3AD203B41FA5}">
                      <a16:colId xmlns="" xmlns:a16="http://schemas.microsoft.com/office/drawing/2014/main" val="3177246977"/>
                    </a:ext>
                  </a:extLst>
                </a:gridCol>
                <a:gridCol w="1295400">
                  <a:extLst>
                    <a:ext uri="{9D8B030D-6E8A-4147-A177-3AD203B41FA5}">
                      <a16:colId xmlns="" xmlns:a16="http://schemas.microsoft.com/office/drawing/2014/main" val="1905890460"/>
                    </a:ext>
                  </a:extLst>
                </a:gridCol>
                <a:gridCol w="1295400">
                  <a:extLst>
                    <a:ext uri="{9D8B030D-6E8A-4147-A177-3AD203B41FA5}">
                      <a16:colId xmlns="" xmlns:a16="http://schemas.microsoft.com/office/drawing/2014/main" val="551651354"/>
                    </a:ext>
                  </a:extLst>
                </a:gridCol>
                <a:gridCol w="1295400">
                  <a:extLst>
                    <a:ext uri="{9D8B030D-6E8A-4147-A177-3AD203B41FA5}">
                      <a16:colId xmlns="" xmlns:a16="http://schemas.microsoft.com/office/drawing/2014/main" val="106908959"/>
                    </a:ext>
                  </a:extLst>
                </a:gridCol>
                <a:gridCol w="1295400">
                  <a:extLst>
                    <a:ext uri="{9D8B030D-6E8A-4147-A177-3AD203B41FA5}">
                      <a16:colId xmlns="" xmlns:a16="http://schemas.microsoft.com/office/drawing/2014/main" val="2307743238"/>
                    </a:ext>
                  </a:extLst>
                </a:gridCol>
                <a:gridCol w="1295400">
                  <a:extLst>
                    <a:ext uri="{9D8B030D-6E8A-4147-A177-3AD203B41FA5}">
                      <a16:colId xmlns="" xmlns:a16="http://schemas.microsoft.com/office/drawing/2014/main" val="2723634297"/>
                    </a:ext>
                  </a:extLst>
                </a:gridCol>
                <a:gridCol w="1295400">
                  <a:extLst>
                    <a:ext uri="{9D8B030D-6E8A-4147-A177-3AD203B41FA5}">
                      <a16:colId xmlns="" xmlns:a16="http://schemas.microsoft.com/office/drawing/2014/main"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400" b="1" kern="1200" dirty="0" smtClean="0">
                          <a:solidFill>
                            <a:schemeClr val="bg1"/>
                          </a:solidFill>
                          <a:latin typeface="Arial"/>
                          <a:ea typeface=""/>
                          <a:cs typeface="Arial"/>
                        </a:rPr>
                        <a:t>MANAGEMENT AREA</a:t>
                      </a:r>
                      <a:endParaRPr lang="en-ZA"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400" b="1" kern="1200" dirty="0" smtClean="0">
                          <a:solidFill>
                            <a:schemeClr val="bg1"/>
                          </a:solidFill>
                          <a:latin typeface="Arial"/>
                          <a:ea typeface=""/>
                          <a:cs typeface="Arial"/>
                        </a:rPr>
                        <a:t>JULY 2020</a:t>
                      </a:r>
                      <a:br>
                        <a:rPr lang="en-ZA" sz="1400" b="1" kern="1200" dirty="0" smtClean="0">
                          <a:solidFill>
                            <a:schemeClr val="bg1"/>
                          </a:solidFill>
                          <a:latin typeface="Arial"/>
                          <a:ea typeface=""/>
                          <a:cs typeface="Arial"/>
                        </a:rPr>
                      </a:br>
                      <a:r>
                        <a:rPr lang="en-ZA" sz="1400" b="1" kern="1200" dirty="0" smtClean="0">
                          <a:solidFill>
                            <a:schemeClr val="bg1"/>
                          </a:solidFill>
                          <a:latin typeface="Arial"/>
                          <a:ea typeface=""/>
                          <a:cs typeface="Arial"/>
                        </a:rPr>
                        <a:t>TARGET</a:t>
                      </a:r>
                      <a:endParaRPr lang="en-ZA" sz="14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400" b="1" kern="1200" dirty="0" smtClean="0">
                          <a:solidFill>
                            <a:schemeClr val="bg1"/>
                          </a:solidFill>
                          <a:latin typeface="Arial"/>
                          <a:ea typeface=""/>
                          <a:cs typeface="Arial"/>
                        </a:rPr>
                        <a:t>JULY PERFORMANCE</a:t>
                      </a:r>
                      <a:endParaRPr lang="en-ZA" sz="14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400" b="1" kern="1200" dirty="0" smtClean="0">
                          <a:solidFill>
                            <a:schemeClr val="bg1"/>
                          </a:solidFill>
                          <a:latin typeface="Arial"/>
                          <a:ea typeface=""/>
                          <a:cs typeface="Arial"/>
                        </a:rPr>
                        <a:t>AUGUST 2020</a:t>
                      </a:r>
                      <a:br>
                        <a:rPr lang="en-ZA" sz="1400" b="1" kern="1200" dirty="0" smtClean="0">
                          <a:solidFill>
                            <a:schemeClr val="bg1"/>
                          </a:solidFill>
                          <a:latin typeface="Arial"/>
                          <a:ea typeface=""/>
                          <a:cs typeface="Arial"/>
                        </a:rPr>
                      </a:br>
                      <a:r>
                        <a:rPr lang="en-ZA" sz="1400" b="1" kern="1200" dirty="0" smtClean="0">
                          <a:solidFill>
                            <a:schemeClr val="bg1"/>
                          </a:solidFill>
                          <a:latin typeface="Arial"/>
                          <a:ea typeface=""/>
                          <a:cs typeface="Arial"/>
                        </a:rPr>
                        <a:t>TARGET</a:t>
                      </a:r>
                      <a:endParaRPr lang="en-ZA" sz="14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400" b="1" kern="1200" dirty="0" smtClean="0">
                          <a:solidFill>
                            <a:schemeClr val="bg1"/>
                          </a:solidFill>
                          <a:latin typeface="Arial"/>
                          <a:ea typeface=""/>
                          <a:cs typeface="Arial"/>
                        </a:rPr>
                        <a:t>AUGUST PERFORMANCE</a:t>
                      </a:r>
                      <a:endParaRPr lang="en-ZA" sz="14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400" b="1" kern="1200" dirty="0" smtClean="0">
                          <a:solidFill>
                            <a:schemeClr val="bg1"/>
                          </a:solidFill>
                          <a:latin typeface="Arial"/>
                          <a:ea typeface=""/>
                          <a:cs typeface="Arial"/>
                        </a:rPr>
                        <a:t>SEPTEMBER 2020 TARGET</a:t>
                      </a:r>
                      <a:endParaRPr lang="en-ZA" sz="14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400" b="1" kern="1200" dirty="0" smtClean="0">
                          <a:solidFill>
                            <a:schemeClr val="bg1"/>
                          </a:solidFill>
                          <a:latin typeface="Arial"/>
                          <a:ea typeface=""/>
                          <a:cs typeface="Arial"/>
                        </a:rPr>
                        <a:t>SEPTEMBER PERFORMANCE</a:t>
                      </a:r>
                      <a:endParaRPr lang="en-ZA" sz="14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400" b="1" kern="1200" dirty="0" smtClean="0">
                          <a:solidFill>
                            <a:schemeClr val="bg1"/>
                          </a:solidFill>
                          <a:latin typeface="Arial"/>
                          <a:ea typeface=""/>
                          <a:cs typeface="Arial"/>
                        </a:rPr>
                        <a:t>Q2 TARGET: 2020-2021</a:t>
                      </a:r>
                      <a:endParaRPr lang="en-ZA" sz="14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400" b="1" kern="1200" dirty="0" smtClean="0">
                          <a:solidFill>
                            <a:schemeClr val="bg1"/>
                          </a:solidFill>
                          <a:latin typeface="Arial"/>
                          <a:ea typeface=""/>
                          <a:cs typeface="Arial"/>
                        </a:rPr>
                        <a:t>PERFORMANCE</a:t>
                      </a:r>
                      <a:endParaRPr lang="en-ZA" sz="14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 xmlns:a16="http://schemas.microsoft.com/office/drawing/2014/main" val="2208647457"/>
                  </a:ext>
                </a:extLst>
              </a:tr>
              <a:tr h="375654">
                <a:tc>
                  <a:txBody>
                    <a:bodyPr/>
                    <a:lstStyle/>
                    <a:p>
                      <a:r>
                        <a:rPr lang="en-ZA" sz="1400" dirty="0" smtClean="0">
                          <a:solidFill>
                            <a:schemeClr val="tx1"/>
                          </a:solidFill>
                          <a:latin typeface="Arial" panose="020B0604020202020204" pitchFamily="34" charset="0"/>
                          <a:cs typeface="Arial" panose="020B0604020202020204" pitchFamily="34" charset="0"/>
                        </a:rPr>
                        <a:t>Polokwane </a:t>
                      </a:r>
                      <a:endParaRPr lang="en-ZA"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Arial" panose="020B0604020202020204" pitchFamily="34" charset="0"/>
                          <a:cs typeface="Arial" panose="020B0604020202020204" pitchFamily="34" charset="0"/>
                        </a:rPr>
                        <a:t>90% </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Arial" panose="020B0604020202020204" pitchFamily="34" charset="0"/>
                          <a:cs typeface="Arial" panose="020B0604020202020204" pitchFamily="34" charset="0"/>
                        </a:rPr>
                        <a:t>1/1 (100%)</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F657"/>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anose="020B0604020202020204" pitchFamily="34" charset="0"/>
                          <a:ea typeface=""/>
                          <a:cs typeface="Arial" panose="020B0604020202020204" pitchFamily="34" charset="0"/>
                        </a:rPr>
                        <a:t>90%</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Arial" panose="020B0604020202020204" pitchFamily="34" charset="0"/>
                          <a:cs typeface="Arial" panose="020B0604020202020204" pitchFamily="34" charset="0"/>
                        </a:rPr>
                        <a:t>0/1 (0/00%)</a:t>
                      </a:r>
                      <a:endParaRPr lang="en-US" sz="1400"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anose="020B0604020202020204" pitchFamily="34" charset="0"/>
                          <a:ea typeface=""/>
                          <a:cs typeface="Arial" panose="020B0604020202020204" pitchFamily="34" charset="0"/>
                        </a:rPr>
                        <a:t>90%</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Arial" panose="020B0604020202020204" pitchFamily="34" charset="0"/>
                          <a:cs typeface="Arial" panose="020B0604020202020204" pitchFamily="34" charset="0"/>
                        </a:rPr>
                        <a:t>0/0 (0.00%)</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F657"/>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anose="020B0604020202020204" pitchFamily="34" charset="0"/>
                          <a:ea typeface=""/>
                          <a:cs typeface="Arial" panose="020B0604020202020204" pitchFamily="34" charset="0"/>
                        </a:rPr>
                        <a:t>90%</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Arial" panose="020B0604020202020204" pitchFamily="34" charset="0"/>
                          <a:cs typeface="Arial" panose="020B0604020202020204" pitchFamily="34" charset="0"/>
                        </a:rPr>
                        <a:t>1/2 (50%)</a:t>
                      </a:r>
                      <a:endParaRPr lang="en-US" sz="1400"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796501867"/>
                  </a:ext>
                </a:extLst>
              </a:tr>
            </a:tbl>
          </a:graphicData>
        </a:graphic>
      </p:graphicFrame>
    </p:spTree>
    <p:extLst>
      <p:ext uri="{BB962C8B-B14F-4D97-AF65-F5344CB8AC3E}">
        <p14:creationId xmlns:p14="http://schemas.microsoft.com/office/powerpoint/2010/main" val="3223175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BE75937-E151-4B2B-8C64-9A22524FD06C}"/>
              </a:ext>
            </a:extLst>
          </p:cNvPr>
          <p:cNvSpPr/>
          <p:nvPr/>
        </p:nvSpPr>
        <p:spPr>
          <a:xfrm>
            <a:off x="0" y="4292600"/>
            <a:ext cx="121920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 name="Rectangle 5">
            <a:extLst>
              <a:ext uri="{FF2B5EF4-FFF2-40B4-BE49-F238E27FC236}">
                <a16:creationId xmlns:a16="http://schemas.microsoft.com/office/drawing/2014/main" xmlns="" id="{D9DE8BFE-FE5B-4B85-95C6-4BC24BEA18CB}"/>
              </a:ext>
            </a:extLst>
          </p:cNvPr>
          <p:cNvSpPr/>
          <p:nvPr/>
        </p:nvSpPr>
        <p:spPr>
          <a:xfrm>
            <a:off x="2311400" y="0"/>
            <a:ext cx="1188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 name="Rectangle 6">
            <a:extLst>
              <a:ext uri="{FF2B5EF4-FFF2-40B4-BE49-F238E27FC236}">
                <a16:creationId xmlns:a16="http://schemas.microsoft.com/office/drawing/2014/main" xmlns="" id="{343C31C0-A678-488B-954D-3C31F9292F64}"/>
              </a:ext>
            </a:extLst>
          </p:cNvPr>
          <p:cNvSpPr/>
          <p:nvPr/>
        </p:nvSpPr>
        <p:spPr>
          <a:xfrm>
            <a:off x="2420173" y="-1"/>
            <a:ext cx="9761728" cy="4292600"/>
          </a:xfrm>
          <a:prstGeom prst="rect">
            <a:avLst/>
          </a:prstGeom>
          <a:solidFill>
            <a:schemeClr val="accent6">
              <a:lumMod val="7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 name="Rectangle 12">
            <a:extLst>
              <a:ext uri="{FF2B5EF4-FFF2-40B4-BE49-F238E27FC236}">
                <a16:creationId xmlns:a16="http://schemas.microsoft.com/office/drawing/2014/main" xmlns="" id="{6B460027-1BF7-4B04-A53C-BB6E7681BBF8}"/>
              </a:ext>
            </a:extLst>
          </p:cNvPr>
          <p:cNvSpPr/>
          <p:nvPr/>
        </p:nvSpPr>
        <p:spPr>
          <a:xfrm>
            <a:off x="2420173" y="4415868"/>
            <a:ext cx="9761728" cy="2451101"/>
          </a:xfrm>
          <a:prstGeom prst="rect">
            <a:avLst/>
          </a:prstGeom>
          <a:solidFill>
            <a:schemeClr val="accent6">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 name="Rectangle 11">
            <a:extLst>
              <a:ext uri="{FF2B5EF4-FFF2-40B4-BE49-F238E27FC236}">
                <a16:creationId xmlns:a16="http://schemas.microsoft.com/office/drawing/2014/main" xmlns="" id="{07492E08-0E2F-4761-9D2E-B3813C92F001}"/>
              </a:ext>
            </a:extLst>
          </p:cNvPr>
          <p:cNvSpPr/>
          <p:nvPr/>
        </p:nvSpPr>
        <p:spPr>
          <a:xfrm>
            <a:off x="2908169" y="532169"/>
            <a:ext cx="7851332" cy="3323987"/>
          </a:xfrm>
          <a:prstGeom prst="rect">
            <a:avLst/>
          </a:prstGeom>
        </p:spPr>
        <p:txBody>
          <a:bodyPr wrap="square" lIns="0" tIns="0" rIns="0" bIns="0">
            <a:spAutoFit/>
          </a:bodyPr>
          <a:lstStyle/>
          <a:p>
            <a:pPr fontAlgn="auto">
              <a:spcBef>
                <a:spcPts val="0"/>
              </a:spcBef>
              <a:spcAft>
                <a:spcPts val="0"/>
              </a:spcAft>
            </a:pPr>
            <a:r>
              <a:rPr lang="en-US" sz="5400" dirty="0">
                <a:solidFill>
                  <a:prstClr val="white"/>
                </a:solidFill>
                <a:latin typeface="Consolas" panose="020B0609020204030204"/>
              </a:rPr>
              <a:t>2020/21</a:t>
            </a:r>
          </a:p>
          <a:p>
            <a:pPr fontAlgn="auto">
              <a:spcBef>
                <a:spcPts val="0"/>
              </a:spcBef>
              <a:spcAft>
                <a:spcPts val="0"/>
              </a:spcAft>
            </a:pPr>
            <a:r>
              <a:rPr lang="en-US" sz="5400" dirty="0">
                <a:solidFill>
                  <a:prstClr val="white"/>
                </a:solidFill>
                <a:latin typeface="Consolas" panose="020B0609020204030204"/>
              </a:rPr>
              <a:t>PERFORMANCE TARGETS NOT ACHIEVED DURING QUARTER 2</a:t>
            </a:r>
          </a:p>
        </p:txBody>
      </p:sp>
    </p:spTree>
    <p:extLst>
      <p:ext uri="{BB962C8B-B14F-4D97-AF65-F5344CB8AC3E}">
        <p14:creationId xmlns:p14="http://schemas.microsoft.com/office/powerpoint/2010/main" val="894601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5257800" y="-5029200"/>
            <a:ext cx="1219200" cy="11430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9368" y="1295400"/>
            <a:ext cx="9419431"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102582751"/>
              </p:ext>
            </p:extLst>
          </p:nvPr>
        </p:nvGraphicFramePr>
        <p:xfrm>
          <a:off x="29368" y="1981200"/>
          <a:ext cx="11641931" cy="2971808"/>
        </p:xfrm>
        <a:graphic>
          <a:graphicData uri="http://schemas.openxmlformats.org/drawingml/2006/table">
            <a:tbl>
              <a:tblPr firstRow="1" bandRow="1"/>
              <a:tblGrid>
                <a:gridCol w="1001180">
                  <a:extLst>
                    <a:ext uri="{9D8B030D-6E8A-4147-A177-3AD203B41FA5}">
                      <a16:colId xmlns="" xmlns:a16="http://schemas.microsoft.com/office/drawing/2014/main" val="3171785473"/>
                    </a:ext>
                  </a:extLst>
                </a:gridCol>
                <a:gridCol w="1463264">
                  <a:extLst>
                    <a:ext uri="{9D8B030D-6E8A-4147-A177-3AD203B41FA5}">
                      <a16:colId xmlns="" xmlns:a16="http://schemas.microsoft.com/office/drawing/2014/main" val="3307568538"/>
                    </a:ext>
                  </a:extLst>
                </a:gridCol>
                <a:gridCol w="1617292">
                  <a:extLst>
                    <a:ext uri="{9D8B030D-6E8A-4147-A177-3AD203B41FA5}">
                      <a16:colId xmlns="" xmlns:a16="http://schemas.microsoft.com/office/drawing/2014/main" val="3177246977"/>
                    </a:ext>
                  </a:extLst>
                </a:gridCol>
                <a:gridCol w="1540278">
                  <a:extLst>
                    <a:ext uri="{9D8B030D-6E8A-4147-A177-3AD203B41FA5}">
                      <a16:colId xmlns="" xmlns:a16="http://schemas.microsoft.com/office/drawing/2014/main" val="1905890460"/>
                    </a:ext>
                  </a:extLst>
                </a:gridCol>
                <a:gridCol w="1848333">
                  <a:extLst>
                    <a:ext uri="{9D8B030D-6E8A-4147-A177-3AD203B41FA5}">
                      <a16:colId xmlns="" xmlns:a16="http://schemas.microsoft.com/office/drawing/2014/main" val="551651354"/>
                    </a:ext>
                  </a:extLst>
                </a:gridCol>
                <a:gridCol w="2066539">
                  <a:extLst>
                    <a:ext uri="{9D8B030D-6E8A-4147-A177-3AD203B41FA5}">
                      <a16:colId xmlns="" xmlns:a16="http://schemas.microsoft.com/office/drawing/2014/main" val="106908959"/>
                    </a:ext>
                  </a:extLst>
                </a:gridCol>
                <a:gridCol w="2105045">
                  <a:extLst>
                    <a:ext uri="{9D8B030D-6E8A-4147-A177-3AD203B41FA5}">
                      <a16:colId xmlns="" xmlns:a16="http://schemas.microsoft.com/office/drawing/2014/main" val="2307743238"/>
                    </a:ext>
                  </a:extLst>
                </a:gridCol>
              </a:tblGrid>
              <a:tr h="746768">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 xmlns:a16="http://schemas.microsoft.com/office/drawing/2014/main" val="2208647457"/>
                  </a:ext>
                </a:extLst>
              </a:tr>
              <a:tr h="2225031">
                <a:tc>
                  <a:txBody>
                    <a:bodyPr/>
                    <a:lstStyle/>
                    <a:p>
                      <a:pPr algn="l"/>
                      <a:r>
                        <a:rPr lang="en-ZA" sz="1400" dirty="0" smtClean="0">
                          <a:solidFill>
                            <a:schemeClr val="tx1"/>
                          </a:solidFill>
                          <a:latin typeface="+mj-lt"/>
                        </a:rPr>
                        <a:t>90%</a:t>
                      </a:r>
                      <a:endParaRPr lang="en-ZA"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bg1"/>
                          </a:solidFill>
                          <a:latin typeface="+mj-lt"/>
                        </a:rPr>
                        <a:t>0/1 (0.00%)</a:t>
                      </a:r>
                      <a:endParaRPr lang="en-US" sz="1400" dirty="0">
                        <a:solidFill>
                          <a:schemeClr val="bg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Polokwane</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Modimolle CC</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ZA" sz="1400" dirty="0" smtClean="0">
                          <a:solidFill>
                            <a:schemeClr val="tx1"/>
                          </a:solidFill>
                          <a:latin typeface="+mj-lt"/>
                        </a:rPr>
                        <a:t>The inmate was deported prior to him being cured of TB</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baseline="0" dirty="0" smtClean="0">
                          <a:solidFill>
                            <a:schemeClr val="tx1"/>
                          </a:solidFill>
                          <a:latin typeface="+mj-lt"/>
                        </a:rPr>
                        <a:t>Deportation (Justice processes which doesn’t allow DCS to keep those due for deportation prior treatment completion  which results in cure rate outcome target not reached.</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baseline="0" dirty="0" smtClean="0">
                          <a:solidFill>
                            <a:schemeClr val="tx1"/>
                          </a:solidFill>
                          <a:latin typeface="+mj-lt"/>
                        </a:rPr>
                        <a:t>Re- infection with more aggressive types of  TB e.g. MDR ,XDR . </a:t>
                      </a:r>
                    </a:p>
                    <a:p>
                      <a:pPr marL="285750" indent="-285750" algn="l">
                        <a:buFont typeface="Wingdings" panose="05000000000000000000" pitchFamily="2" charset="2"/>
                        <a:buChar char="v"/>
                      </a:pPr>
                      <a:r>
                        <a:rPr lang="en-US" sz="1400" baseline="0" dirty="0" smtClean="0">
                          <a:solidFill>
                            <a:schemeClr val="tx1"/>
                          </a:solidFill>
                          <a:latin typeface="+mj-lt"/>
                        </a:rPr>
                        <a:t>Risk of high  TB transmission to others.    </a:t>
                      </a:r>
                    </a:p>
                    <a:p>
                      <a:pPr marL="285750" indent="-285750" algn="l">
                        <a:buFont typeface="Wingdings" panose="05000000000000000000" pitchFamily="2" charset="2"/>
                        <a:buChar char="v"/>
                      </a:pPr>
                      <a:r>
                        <a:rPr lang="en-US" sz="1400" baseline="0" dirty="0" smtClean="0">
                          <a:solidFill>
                            <a:schemeClr val="tx1"/>
                          </a:solidFill>
                          <a:latin typeface="+mj-lt"/>
                        </a:rPr>
                        <a:t>Possible death</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796501867"/>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US" sz="2400" kern="0" dirty="0">
                <a:solidFill>
                  <a:schemeClr val="bg1"/>
                </a:solidFill>
                <a:latin typeface="Arial Black" panose="020B0A04020102020204" pitchFamily="34" charset="0"/>
              </a:rPr>
              <a:t>Offenders TB (New Pulmonary) Cure Rate </a:t>
            </a:r>
          </a:p>
        </p:txBody>
      </p:sp>
    </p:spTree>
    <p:extLst>
      <p:ext uri="{BB962C8B-B14F-4D97-AF65-F5344CB8AC3E}">
        <p14:creationId xmlns:p14="http://schemas.microsoft.com/office/powerpoint/2010/main" val="6717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204797595"/>
              </p:ext>
            </p:extLst>
          </p:nvPr>
        </p:nvGraphicFramePr>
        <p:xfrm>
          <a:off x="215900" y="2042928"/>
          <a:ext cx="11671302" cy="3535680"/>
        </p:xfrm>
        <a:graphic>
          <a:graphicData uri="http://schemas.openxmlformats.org/drawingml/2006/table">
            <a:tbl>
              <a:tblPr firstRow="1" bandRow="1"/>
              <a:tblGrid>
                <a:gridCol w="1689100">
                  <a:extLst>
                    <a:ext uri="{9D8B030D-6E8A-4147-A177-3AD203B41FA5}">
                      <a16:colId xmlns="" xmlns:a16="http://schemas.microsoft.com/office/drawing/2014/main" val="3171785473"/>
                    </a:ext>
                  </a:extLst>
                </a:gridCol>
                <a:gridCol w="1600200">
                  <a:extLst>
                    <a:ext uri="{9D8B030D-6E8A-4147-A177-3AD203B41FA5}">
                      <a16:colId xmlns="" xmlns:a16="http://schemas.microsoft.com/office/drawing/2014/main" val="3307568538"/>
                    </a:ext>
                  </a:extLst>
                </a:gridCol>
                <a:gridCol w="3048000">
                  <a:extLst>
                    <a:ext uri="{9D8B030D-6E8A-4147-A177-3AD203B41FA5}">
                      <a16:colId xmlns="" xmlns:a16="http://schemas.microsoft.com/office/drawing/2014/main" val="3177246977"/>
                    </a:ext>
                  </a:extLst>
                </a:gridCol>
                <a:gridCol w="1676400">
                  <a:extLst>
                    <a:ext uri="{9D8B030D-6E8A-4147-A177-3AD203B41FA5}">
                      <a16:colId xmlns="" xmlns:a16="http://schemas.microsoft.com/office/drawing/2014/main" val="1905890460"/>
                    </a:ext>
                  </a:extLst>
                </a:gridCol>
                <a:gridCol w="1524000">
                  <a:extLst>
                    <a:ext uri="{9D8B030D-6E8A-4147-A177-3AD203B41FA5}">
                      <a16:colId xmlns="" xmlns:a16="http://schemas.microsoft.com/office/drawing/2014/main" val="551651354"/>
                    </a:ext>
                  </a:extLst>
                </a:gridCol>
                <a:gridCol w="2133602">
                  <a:extLst>
                    <a:ext uri="{9D8B030D-6E8A-4147-A177-3AD203B41FA5}">
                      <a16:colId xmlns="" xmlns:a16="http://schemas.microsoft.com/office/drawing/2014/main" val="106908959"/>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CORRECTIONAL CENTRE</a:t>
                      </a:r>
                      <a:endParaRPr lang="en-US" sz="14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 xmlns:a16="http://schemas.microsoft.com/office/drawing/2014/main" val="2208647457"/>
                  </a:ext>
                </a:extLst>
              </a:tr>
              <a:tr h="375654">
                <a:tc>
                  <a:txBody>
                    <a:bodyPr/>
                    <a:lstStyle/>
                    <a:p>
                      <a:pPr algn="l"/>
                      <a:r>
                        <a:rPr lang="en-ZA" sz="1600" dirty="0" smtClean="0">
                          <a:solidFill>
                            <a:schemeClr val="tx1"/>
                          </a:solidFill>
                          <a:latin typeface="+mj-lt"/>
                        </a:rPr>
                        <a:t>Polokwane </a:t>
                      </a:r>
                    </a:p>
                    <a:p>
                      <a:pPr algn="l"/>
                      <a:endParaRPr lang="en-ZA" sz="1600" dirty="0" smtClean="0">
                        <a:solidFill>
                          <a:schemeClr val="tx1"/>
                        </a:solidFill>
                        <a:latin typeface="+mj-lt"/>
                      </a:endParaRPr>
                    </a:p>
                    <a:p>
                      <a:pPr algn="l"/>
                      <a:endParaRPr lang="en-ZA" sz="1600" dirty="0" smtClean="0">
                        <a:solidFill>
                          <a:schemeClr val="tx1"/>
                        </a:solidFill>
                        <a:latin typeface="+mj-lt"/>
                      </a:endParaRPr>
                    </a:p>
                    <a:p>
                      <a:pPr algn="l"/>
                      <a:endParaRPr lang="en-ZA" sz="1600" dirty="0" smtClean="0">
                        <a:solidFill>
                          <a:schemeClr val="tx1"/>
                        </a:solidFill>
                        <a:latin typeface="+mj-lt"/>
                      </a:endParaRPr>
                    </a:p>
                    <a:p>
                      <a:pPr algn="l"/>
                      <a:endParaRPr lang="en-ZA" sz="16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600" dirty="0" smtClean="0">
                          <a:solidFill>
                            <a:schemeClr val="tx1"/>
                          </a:solidFill>
                          <a:latin typeface="+mj-lt"/>
                        </a:rPr>
                        <a:t>Modimolle CC </a:t>
                      </a:r>
                    </a:p>
                    <a:p>
                      <a:pPr algn="l"/>
                      <a:endParaRPr lang="en-US" sz="1600" dirty="0" smtClean="0">
                        <a:solidFill>
                          <a:schemeClr val="tx1"/>
                        </a:solidFill>
                        <a:latin typeface="+mj-lt"/>
                      </a:endParaRPr>
                    </a:p>
                    <a:p>
                      <a:pPr algn="l"/>
                      <a:endParaRPr lang="en-US" sz="1600" dirty="0" smtClean="0">
                        <a:solidFill>
                          <a:schemeClr val="tx1"/>
                        </a:solidFill>
                        <a:latin typeface="+mj-lt"/>
                      </a:endParaRPr>
                    </a:p>
                    <a:p>
                      <a:pPr algn="l"/>
                      <a:endParaRPr lang="en-US" sz="1600" dirty="0" smtClean="0">
                        <a:solidFill>
                          <a:schemeClr val="tx1"/>
                        </a:solidFill>
                        <a:latin typeface="+mj-lt"/>
                      </a:endParaRPr>
                    </a:p>
                    <a:p>
                      <a:pPr algn="l"/>
                      <a:endParaRPr lang="en-US" sz="16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600" dirty="0" smtClean="0">
                          <a:solidFill>
                            <a:schemeClr val="tx1"/>
                          </a:solidFill>
                          <a:latin typeface="+mj-lt"/>
                        </a:rPr>
                        <a:t>Strengthening  Health educating</a:t>
                      </a:r>
                      <a:r>
                        <a:rPr lang="en-US" sz="1600" baseline="0" dirty="0" smtClean="0">
                          <a:solidFill>
                            <a:schemeClr val="tx1"/>
                          </a:solidFill>
                          <a:latin typeface="+mj-lt"/>
                        </a:rPr>
                        <a:t> to inmates about the important of completion of TB Treatment. </a:t>
                      </a:r>
                    </a:p>
                    <a:p>
                      <a:pPr marL="285750" indent="-285750" algn="l">
                        <a:buFont typeface="Wingdings" panose="05000000000000000000" pitchFamily="2" charset="2"/>
                        <a:buChar char="v"/>
                      </a:pPr>
                      <a:r>
                        <a:rPr lang="en-US" sz="1600" baseline="0" dirty="0" smtClean="0">
                          <a:solidFill>
                            <a:schemeClr val="tx1"/>
                          </a:solidFill>
                          <a:latin typeface="+mj-lt"/>
                        </a:rPr>
                        <a:t>Linkage to care with the external service providers for completion of TB treatment.</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600" dirty="0" smtClean="0">
                          <a:solidFill>
                            <a:schemeClr val="tx1"/>
                          </a:solidFill>
                          <a:latin typeface="+mj-lt"/>
                        </a:rPr>
                        <a:t>Area Commissioner</a:t>
                      </a:r>
                    </a:p>
                    <a:p>
                      <a:pPr algn="l"/>
                      <a:endParaRPr lang="en-US" sz="1600" dirty="0" smtClean="0">
                        <a:solidFill>
                          <a:schemeClr val="tx1"/>
                        </a:solidFill>
                        <a:latin typeface="+mj-lt"/>
                      </a:endParaRPr>
                    </a:p>
                    <a:p>
                      <a:pPr algn="l"/>
                      <a:endParaRPr lang="en-US" sz="1600" dirty="0" smtClean="0">
                        <a:solidFill>
                          <a:schemeClr val="tx1"/>
                        </a:solidFill>
                        <a:latin typeface="+mj-lt"/>
                      </a:endParaRPr>
                    </a:p>
                    <a:p>
                      <a:pPr algn="l"/>
                      <a:endParaRPr lang="en-US" sz="1600" dirty="0" smtClean="0">
                        <a:solidFill>
                          <a:schemeClr val="tx1"/>
                        </a:solidFill>
                        <a:latin typeface="+mj-lt"/>
                      </a:endParaRPr>
                    </a:p>
                    <a:p>
                      <a:pPr algn="l"/>
                      <a:endParaRPr lang="en-US" sz="16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600" dirty="0" smtClean="0">
                          <a:solidFill>
                            <a:schemeClr val="tx1"/>
                          </a:solidFill>
                          <a:latin typeface="+mj-lt"/>
                        </a:rPr>
                        <a:t>Continuously </a:t>
                      </a:r>
                    </a:p>
                    <a:p>
                      <a:pPr algn="l"/>
                      <a:endParaRPr lang="en-US" sz="1600" dirty="0" smtClean="0">
                        <a:solidFill>
                          <a:schemeClr val="tx1"/>
                        </a:solidFill>
                        <a:latin typeface="+mj-lt"/>
                      </a:endParaRPr>
                    </a:p>
                    <a:p>
                      <a:pPr algn="l"/>
                      <a:endParaRPr lang="en-US" sz="1600" dirty="0" smtClean="0">
                        <a:solidFill>
                          <a:schemeClr val="tx1"/>
                        </a:solidFill>
                        <a:latin typeface="+mj-lt"/>
                      </a:endParaRPr>
                    </a:p>
                    <a:p>
                      <a:pPr algn="l"/>
                      <a:endParaRPr lang="en-US" sz="1600" dirty="0" smtClean="0">
                        <a:solidFill>
                          <a:schemeClr val="tx1"/>
                        </a:solidFill>
                        <a:latin typeface="+mj-lt"/>
                      </a:endParaRPr>
                    </a:p>
                    <a:p>
                      <a:pPr algn="l"/>
                      <a:endParaRPr lang="en-US" sz="16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600" dirty="0" smtClean="0">
                          <a:solidFill>
                            <a:schemeClr val="tx1"/>
                          </a:solidFill>
                          <a:latin typeface="+mj-lt"/>
                        </a:rPr>
                        <a:t>Provision of Referral document  for linkage to care with external service provider s.</a:t>
                      </a:r>
                    </a:p>
                    <a:p>
                      <a:pPr marL="285750" indent="-285750" algn="l">
                        <a:buFont typeface="Wingdings" panose="05000000000000000000" pitchFamily="2" charset="2"/>
                        <a:buChar char="v"/>
                      </a:pPr>
                      <a:r>
                        <a:rPr lang="en-US" sz="1600" dirty="0" smtClean="0">
                          <a:solidFill>
                            <a:schemeClr val="tx1"/>
                          </a:solidFill>
                          <a:latin typeface="+mj-lt"/>
                        </a:rPr>
                        <a:t>Provision of treatment  to take</a:t>
                      </a:r>
                      <a:r>
                        <a:rPr lang="en-US" sz="1600" baseline="0" dirty="0" smtClean="0">
                          <a:solidFill>
                            <a:schemeClr val="tx1"/>
                          </a:solidFill>
                          <a:latin typeface="+mj-lt"/>
                        </a:rPr>
                        <a:t> home for two months while awaiting linkage care.</a:t>
                      </a:r>
                      <a:endParaRPr lang="en-US" sz="1600" dirty="0" smtClean="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796501867"/>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US" sz="2400" kern="0" dirty="0">
                <a:solidFill>
                  <a:schemeClr val="bg1"/>
                </a:solidFill>
                <a:latin typeface="Arial Black" panose="020B0A04020102020204" pitchFamily="34" charset="0"/>
              </a:rPr>
              <a:t>Offenders TB (New Pulmonary) Cure Rate </a:t>
            </a:r>
          </a:p>
        </p:txBody>
      </p:sp>
    </p:spTree>
    <p:extLst>
      <p:ext uri="{BB962C8B-B14F-4D97-AF65-F5344CB8AC3E}">
        <p14:creationId xmlns:p14="http://schemas.microsoft.com/office/powerpoint/2010/main" val="397712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7031"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dirty="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smtClean="0">
                <a:solidFill>
                  <a:schemeClr val="bg1"/>
                </a:solidFill>
                <a:latin typeface="Arial Black" panose="020B0A04020102020204" pitchFamily="34" charset="0"/>
              </a:rPr>
              <a:t>'Percentage Of Inmates Who Have Recovered From Covid-19 </a:t>
            </a:r>
            <a:endParaRPr lang="en-US" sz="2400" kern="0" dirty="0">
              <a:solidFill>
                <a:schemeClr val="bg1"/>
              </a:solidFill>
              <a:latin typeface="Arial Black" panose="020B0A04020102020204" pitchFamily="34" charset="0"/>
            </a:endParaRPr>
          </a:p>
        </p:txBody>
      </p:sp>
      <p:sp>
        <p:nvSpPr>
          <p:cNvPr id="8" name="TextBox 7"/>
          <p:cNvSpPr txBox="1"/>
          <p:nvPr/>
        </p:nvSpPr>
        <p:spPr>
          <a:xfrm>
            <a:off x="149909" y="1601412"/>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65772" y="320040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288265985"/>
              </p:ext>
            </p:extLst>
          </p:nvPr>
        </p:nvGraphicFramePr>
        <p:xfrm>
          <a:off x="254000" y="1970744"/>
          <a:ext cx="11785599" cy="1005840"/>
        </p:xfrm>
        <a:graphic>
          <a:graphicData uri="http://schemas.openxmlformats.org/drawingml/2006/table">
            <a:tbl>
              <a:tblPr firstRow="1" bandRow="1"/>
              <a:tblGrid>
                <a:gridCol w="812800">
                  <a:extLst>
                    <a:ext uri="{9D8B030D-6E8A-4147-A177-3AD203B41FA5}">
                      <a16:colId xmlns:a16="http://schemas.microsoft.com/office/drawing/2014/main" xmlns="" val="3171785473"/>
                    </a:ext>
                  </a:extLst>
                </a:gridCol>
                <a:gridCol w="914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828800">
                  <a:extLst>
                    <a:ext uri="{9D8B030D-6E8A-4147-A177-3AD203B41FA5}">
                      <a16:colId xmlns:a16="http://schemas.microsoft.com/office/drawing/2014/main" xmlns="" val="1905890460"/>
                    </a:ext>
                  </a:extLst>
                </a:gridCol>
                <a:gridCol w="1524000">
                  <a:extLst>
                    <a:ext uri="{9D8B030D-6E8A-4147-A177-3AD203B41FA5}">
                      <a16:colId xmlns:a16="http://schemas.microsoft.com/office/drawing/2014/main" xmlns="" val="551651354"/>
                    </a:ext>
                  </a:extLst>
                </a:gridCol>
                <a:gridCol w="1143000">
                  <a:extLst>
                    <a:ext uri="{9D8B030D-6E8A-4147-A177-3AD203B41FA5}">
                      <a16:colId xmlns:a16="http://schemas.microsoft.com/office/drawing/2014/main" xmlns="" val="106908959"/>
                    </a:ext>
                  </a:extLst>
                </a:gridCol>
                <a:gridCol w="1447800">
                  <a:extLst>
                    <a:ext uri="{9D8B030D-6E8A-4147-A177-3AD203B41FA5}">
                      <a16:colId xmlns:a16="http://schemas.microsoft.com/office/drawing/2014/main" xmlns="" val="2307743238"/>
                    </a:ext>
                  </a:extLst>
                </a:gridCol>
                <a:gridCol w="1219200">
                  <a:extLst>
                    <a:ext uri="{9D8B030D-6E8A-4147-A177-3AD203B41FA5}">
                      <a16:colId xmlns:a16="http://schemas.microsoft.com/office/drawing/2014/main" xmlns="" val="2723634297"/>
                    </a:ext>
                  </a:extLst>
                </a:gridCol>
                <a:gridCol w="1600199">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375654">
                <a:tc>
                  <a:txBody>
                    <a:bodyPr/>
                    <a:lstStyle/>
                    <a:p>
                      <a:r>
                        <a:rPr lang="en-ZA" sz="1600" b="1" dirty="0" smtClean="0">
                          <a:solidFill>
                            <a:schemeClr val="tx1"/>
                          </a:solidFill>
                          <a:latin typeface="+mn-lt"/>
                        </a:rPr>
                        <a:t>LMN </a:t>
                      </a:r>
                      <a:endParaRPr lang="en-ZA"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latin typeface="+mn-lt"/>
                        </a:rPr>
                        <a:t>5/18 (27.78%)</a:t>
                      </a:r>
                      <a:endParaRPr lang="en-US" sz="16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latin typeface="+mn-lt"/>
                        </a:rPr>
                        <a:t>34/42 (80.95%)</a:t>
                      </a:r>
                      <a:endParaRPr lang="en-US" sz="16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85% </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latin typeface="+mn-lt"/>
                        </a:rPr>
                        <a:t>35/47 (74.47%)</a:t>
                      </a:r>
                      <a:endParaRPr lang="en-US" sz="16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dirty="0" smtClean="0">
                          <a:solidFill>
                            <a:schemeClr val="bg1"/>
                          </a:solidFill>
                          <a:latin typeface="+mn-lt"/>
                        </a:rPr>
                        <a:t>75/108</a:t>
                      </a:r>
                      <a:r>
                        <a:rPr lang="en-US" sz="1600" b="1" baseline="0" dirty="0" smtClean="0">
                          <a:solidFill>
                            <a:schemeClr val="bg1"/>
                          </a:solidFill>
                          <a:latin typeface="+mn-lt"/>
                        </a:rPr>
                        <a:t> </a:t>
                      </a:r>
                    </a:p>
                    <a:p>
                      <a:pPr algn="ctr"/>
                      <a:r>
                        <a:rPr lang="en-US" sz="1600" b="1" baseline="0" dirty="0" smtClean="0">
                          <a:solidFill>
                            <a:schemeClr val="bg1"/>
                          </a:solidFill>
                          <a:latin typeface="+mn-lt"/>
                        </a:rPr>
                        <a:t>(69.44%)</a:t>
                      </a:r>
                      <a:endParaRPr lang="en-US" sz="16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58111838"/>
              </p:ext>
            </p:extLst>
          </p:nvPr>
        </p:nvGraphicFramePr>
        <p:xfrm>
          <a:off x="149909" y="3834720"/>
          <a:ext cx="11762689" cy="2096976"/>
        </p:xfrm>
        <a:graphic>
          <a:graphicData uri="http://schemas.openxmlformats.org/drawingml/2006/table">
            <a:tbl>
              <a:tblPr firstRow="1" bandRow="1"/>
              <a:tblGrid>
                <a:gridCol w="1374091">
                  <a:extLst>
                    <a:ext uri="{9D8B030D-6E8A-4147-A177-3AD203B41FA5}">
                      <a16:colId xmlns:a16="http://schemas.microsoft.com/office/drawing/2014/main" xmlns="" val="3171785473"/>
                    </a:ext>
                  </a:extLst>
                </a:gridCol>
                <a:gridCol w="762000">
                  <a:extLst>
                    <a:ext uri="{9D8B030D-6E8A-4147-A177-3AD203B41FA5}">
                      <a16:colId xmlns:a16="http://schemas.microsoft.com/office/drawing/2014/main" xmlns="" val="3307568538"/>
                    </a:ext>
                  </a:extLst>
                </a:gridCol>
                <a:gridCol w="1485044">
                  <a:extLst>
                    <a:ext uri="{9D8B030D-6E8A-4147-A177-3AD203B41FA5}">
                      <a16:colId xmlns:a16="http://schemas.microsoft.com/office/drawing/2014/main" xmlns="" val="3177246977"/>
                    </a:ext>
                  </a:extLst>
                </a:gridCol>
                <a:gridCol w="877156">
                  <a:extLst>
                    <a:ext uri="{9D8B030D-6E8A-4147-A177-3AD203B41FA5}">
                      <a16:colId xmlns:a16="http://schemas.microsoft.com/office/drawing/2014/main" xmlns="" val="1905890460"/>
                    </a:ext>
                  </a:extLst>
                </a:gridCol>
                <a:gridCol w="1633793">
                  <a:extLst>
                    <a:ext uri="{9D8B030D-6E8A-4147-A177-3AD203B41FA5}">
                      <a16:colId xmlns:a16="http://schemas.microsoft.com/office/drawing/2014/main" xmlns="" val="551651354"/>
                    </a:ext>
                  </a:extLst>
                </a:gridCol>
                <a:gridCol w="1107772">
                  <a:extLst>
                    <a:ext uri="{9D8B030D-6E8A-4147-A177-3AD203B41FA5}">
                      <a16:colId xmlns:a16="http://schemas.microsoft.com/office/drawing/2014/main" xmlns="" val="106908959"/>
                    </a:ext>
                  </a:extLst>
                </a:gridCol>
                <a:gridCol w="1525635">
                  <a:extLst>
                    <a:ext uri="{9D8B030D-6E8A-4147-A177-3AD203B41FA5}">
                      <a16:colId xmlns:a16="http://schemas.microsoft.com/office/drawing/2014/main" xmlns="" val="2307743238"/>
                    </a:ext>
                  </a:extLst>
                </a:gridCol>
                <a:gridCol w="1143000">
                  <a:extLst>
                    <a:ext uri="{9D8B030D-6E8A-4147-A177-3AD203B41FA5}">
                      <a16:colId xmlns:a16="http://schemas.microsoft.com/office/drawing/2014/main" xmlns="" val="2723634297"/>
                    </a:ext>
                  </a:extLst>
                </a:gridCol>
                <a:gridCol w="1854198">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400" b="1" dirty="0" smtClean="0">
                          <a:solidFill>
                            <a:schemeClr val="tx1"/>
                          </a:solidFill>
                          <a:latin typeface="+mn-lt"/>
                        </a:rPr>
                        <a:t>Barberton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b="1" dirty="0" smtClean="0">
                          <a:solidFill>
                            <a:schemeClr val="tx1"/>
                          </a:solidFill>
                          <a:latin typeface="+mn-lt"/>
                        </a:rPr>
                        <a:t>0/0 (100.00%)</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1/3 (33.33%)</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mj-lt"/>
                        </a:rPr>
                        <a:t>4/3</a:t>
                      </a:r>
                      <a:r>
                        <a:rPr lang="en-US" sz="1400" b="1" kern="1200" baseline="0" dirty="0" smtClean="0">
                          <a:solidFill>
                            <a:schemeClr val="tx1"/>
                          </a:solidFill>
                          <a:latin typeface="+mj-lt"/>
                        </a:rPr>
                        <a:t> (133.33%)</a:t>
                      </a:r>
                      <a:endParaRPr lang="en-US" sz="1400" b="1"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1" dirty="0" smtClean="0">
                          <a:solidFill>
                            <a:schemeClr val="bg1"/>
                          </a:solidFill>
                          <a:latin typeface="+mj-lt"/>
                        </a:rPr>
                        <a:t>5/6 (83.33%)</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xmlns="" val="796501867"/>
                  </a:ext>
                </a:extLst>
              </a:tr>
              <a:tr h="375654">
                <a:tc>
                  <a:txBody>
                    <a:bodyPr/>
                    <a:lstStyle/>
                    <a:p>
                      <a:r>
                        <a:rPr lang="en-ZA" sz="1400" b="1" dirty="0" smtClean="0">
                          <a:solidFill>
                            <a:schemeClr val="tx1"/>
                          </a:solidFill>
                          <a:latin typeface="+mn-lt"/>
                        </a:rPr>
                        <a:t>Bethal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0/0 (100.00%)</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3/6 (50.00%)</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tx1"/>
                          </a:solidFill>
                          <a:latin typeface="+mn-lt"/>
                        </a:rPr>
                        <a:t>4/4 (100.00%)</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smtClean="0">
                          <a:solidFill>
                            <a:schemeClr val="bg1"/>
                          </a:solidFill>
                          <a:latin typeface="+mj-lt"/>
                        </a:rPr>
                        <a:t>7/10 (70.00%)</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375654">
                <a:tc>
                  <a:txBody>
                    <a:bodyPr/>
                    <a:lstStyle/>
                    <a:p>
                      <a:r>
                        <a:rPr lang="en-ZA" sz="1400" b="1" dirty="0" smtClean="0">
                          <a:solidFill>
                            <a:schemeClr val="tx1"/>
                          </a:solidFill>
                          <a:latin typeface="+mn-lt"/>
                        </a:rPr>
                        <a:t>Klerksdorp</a:t>
                      </a:r>
                      <a:r>
                        <a:rPr lang="en-ZA" sz="1400" b="1" baseline="0" dirty="0" smtClean="0">
                          <a:solidFill>
                            <a:schemeClr val="tx1"/>
                          </a:solidFill>
                          <a:latin typeface="+mn-lt"/>
                        </a:rPr>
                        <a:t>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bg1"/>
                          </a:solidFill>
                          <a:latin typeface="+mn-lt"/>
                        </a:rPr>
                        <a:t>3/16 (18.75%)</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26/15</a:t>
                      </a:r>
                      <a:r>
                        <a:rPr lang="en-US" sz="1400" b="1" baseline="0" dirty="0" smtClean="0">
                          <a:solidFill>
                            <a:schemeClr val="tx1"/>
                          </a:solidFill>
                          <a:latin typeface="+mn-lt"/>
                        </a:rPr>
                        <a:t> (173.33%)</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b="1" dirty="0" smtClean="0">
                          <a:solidFill>
                            <a:schemeClr val="bg1"/>
                          </a:solidFill>
                          <a:latin typeface="+mn-lt"/>
                        </a:rPr>
                        <a:t>3/29 (10.34%)</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600" b="1"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smtClean="0">
                          <a:solidFill>
                            <a:schemeClr val="bg1"/>
                          </a:solidFill>
                          <a:latin typeface="+mj-lt"/>
                        </a:rPr>
                        <a:t>32/60 (53.33%)</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375654">
                <a:tc>
                  <a:txBody>
                    <a:bodyPr/>
                    <a:lstStyle/>
                    <a:p>
                      <a:r>
                        <a:rPr lang="en-ZA" sz="1400" b="1" dirty="0" smtClean="0">
                          <a:solidFill>
                            <a:schemeClr val="tx1"/>
                          </a:solidFill>
                          <a:latin typeface="+mn-lt"/>
                        </a:rPr>
                        <a:t>Polokwane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0/0 (100.00%)</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600" b="1" dirty="0"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mn-lt"/>
                        </a:rPr>
                        <a:t>2/3 (66.67%)</a:t>
                      </a:r>
                      <a:endParaRPr lang="en-US" sz="1400" b="1"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600" b="1" dirty="0"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0/0 (100.00%)</a:t>
                      </a:r>
                      <a:endParaRPr lang="en-US"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600" b="1" dirty="0" smtClean="0">
                          <a:solidFill>
                            <a:schemeClr val="tx1"/>
                          </a:solidFill>
                          <a:latin typeface="+mn-lt"/>
                        </a:rPr>
                        <a:t>85%</a:t>
                      </a:r>
                      <a:endParaRPr lang="en-US" sz="16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smtClean="0">
                          <a:solidFill>
                            <a:schemeClr val="bg1"/>
                          </a:solidFill>
                          <a:latin typeface="+mj-lt"/>
                        </a:rPr>
                        <a:t>2/3 (66.67%) </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bl>
          </a:graphicData>
        </a:graphic>
      </p:graphicFrame>
    </p:spTree>
    <p:extLst>
      <p:ext uri="{BB962C8B-B14F-4D97-AF65-F5344CB8AC3E}">
        <p14:creationId xmlns:p14="http://schemas.microsoft.com/office/powerpoint/2010/main" val="3509570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52400" y="182880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616407808"/>
              </p:ext>
            </p:extLst>
          </p:nvPr>
        </p:nvGraphicFramePr>
        <p:xfrm>
          <a:off x="228600" y="2760107"/>
          <a:ext cx="11518899" cy="3369444"/>
        </p:xfrm>
        <a:graphic>
          <a:graphicData uri="http://schemas.openxmlformats.org/drawingml/2006/table">
            <a:tbl>
              <a:tblPr firstRow="1" bandRow="1"/>
              <a:tblGrid>
                <a:gridCol w="825500">
                  <a:extLst>
                    <a:ext uri="{9D8B030D-6E8A-4147-A177-3AD203B41FA5}">
                      <a16:colId xmlns="" xmlns:a16="http://schemas.microsoft.com/office/drawing/2014/main" val="3171785473"/>
                    </a:ext>
                  </a:extLst>
                </a:gridCol>
                <a:gridCol w="1371600">
                  <a:extLst>
                    <a:ext uri="{9D8B030D-6E8A-4147-A177-3AD203B41FA5}">
                      <a16:colId xmlns="" xmlns:a16="http://schemas.microsoft.com/office/drawing/2014/main" val="3307568538"/>
                    </a:ext>
                  </a:extLst>
                </a:gridCol>
                <a:gridCol w="1612900">
                  <a:extLst>
                    <a:ext uri="{9D8B030D-6E8A-4147-A177-3AD203B41FA5}">
                      <a16:colId xmlns="" xmlns:a16="http://schemas.microsoft.com/office/drawing/2014/main" val="3177246977"/>
                    </a:ext>
                  </a:extLst>
                </a:gridCol>
                <a:gridCol w="1219200">
                  <a:extLst>
                    <a:ext uri="{9D8B030D-6E8A-4147-A177-3AD203B41FA5}">
                      <a16:colId xmlns="" xmlns:a16="http://schemas.microsoft.com/office/drawing/2014/main" val="1905890460"/>
                    </a:ext>
                  </a:extLst>
                </a:gridCol>
                <a:gridCol w="2286000">
                  <a:extLst>
                    <a:ext uri="{9D8B030D-6E8A-4147-A177-3AD203B41FA5}">
                      <a16:colId xmlns="" xmlns:a16="http://schemas.microsoft.com/office/drawing/2014/main" val="551651354"/>
                    </a:ext>
                  </a:extLst>
                </a:gridCol>
                <a:gridCol w="2120900">
                  <a:extLst>
                    <a:ext uri="{9D8B030D-6E8A-4147-A177-3AD203B41FA5}">
                      <a16:colId xmlns="" xmlns:a16="http://schemas.microsoft.com/office/drawing/2014/main" val="106908959"/>
                    </a:ext>
                  </a:extLst>
                </a:gridCol>
                <a:gridCol w="2082799">
                  <a:extLst>
                    <a:ext uri="{9D8B030D-6E8A-4147-A177-3AD203B41FA5}">
                      <a16:colId xmlns="" xmlns:a16="http://schemas.microsoft.com/office/drawing/2014/main" val="2307743238"/>
                    </a:ext>
                  </a:extLst>
                </a:gridCol>
              </a:tblGrid>
              <a:tr h="557411">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 xmlns:a16="http://schemas.microsoft.com/office/drawing/2014/main" val="2208647457"/>
                  </a:ext>
                </a:extLst>
              </a:tr>
              <a:tr h="504324">
                <a:tc rowSpan="4">
                  <a:txBody>
                    <a:bodyPr/>
                    <a:lstStyle/>
                    <a:p>
                      <a:pPr algn="l"/>
                      <a:r>
                        <a:rPr lang="en-ZA" sz="1400" dirty="0" smtClean="0">
                          <a:solidFill>
                            <a:schemeClr val="tx1"/>
                          </a:solidFill>
                          <a:latin typeface="+mj-lt"/>
                        </a:rPr>
                        <a:t>85%</a:t>
                      </a: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1" dirty="0" smtClean="0">
                          <a:solidFill>
                            <a:schemeClr val="bg1"/>
                          </a:solidFill>
                          <a:latin typeface="+mj-lt"/>
                        </a:rPr>
                        <a:t>5/6 (83.33%)</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ZA" sz="1400" b="1" dirty="0" smtClean="0">
                          <a:solidFill>
                            <a:schemeClr val="tx1"/>
                          </a:solidFill>
                          <a:latin typeface="+mn-lt"/>
                        </a:rPr>
                        <a:t>Barberton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Maximum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ZA" sz="1400" dirty="0" smtClean="0">
                          <a:solidFill>
                            <a:schemeClr val="tx1"/>
                          </a:solidFill>
                          <a:latin typeface="+mj-lt"/>
                        </a:rPr>
                        <a:t>One recovery period overlaps to October</a:t>
                      </a:r>
                      <a:r>
                        <a:rPr lang="en-ZA" sz="1400" baseline="0" dirty="0" smtClean="0">
                          <a:solidFill>
                            <a:schemeClr val="tx1"/>
                          </a:solidFill>
                          <a:latin typeface="+mj-lt"/>
                        </a:rPr>
                        <a:t> </a:t>
                      </a:r>
                    </a:p>
                    <a:p>
                      <a:pPr marL="285750" indent="-285750" algn="l">
                        <a:buFont typeface="Wingdings" panose="05000000000000000000" pitchFamily="2" charset="2"/>
                        <a:buChar char="v"/>
                      </a:pPr>
                      <a:r>
                        <a:rPr lang="en-ZA" sz="1400" dirty="0" smtClean="0">
                          <a:solidFill>
                            <a:schemeClr val="tx1"/>
                          </a:solidFill>
                          <a:latin typeface="+mj-lt"/>
                        </a:rPr>
                        <a:t>Six (06) Offenders died </a:t>
                      </a:r>
                    </a:p>
                    <a:p>
                      <a:pPr marL="742915" lvl="1" indent="-285750" algn="l">
                        <a:buFont typeface="Arial" panose="020B0604020202020204" pitchFamily="34" charset="0"/>
                        <a:buChar char="•"/>
                      </a:pPr>
                      <a:r>
                        <a:rPr lang="en-ZA" sz="1400" i="1" dirty="0" smtClean="0">
                          <a:solidFill>
                            <a:srgbClr val="FF0000"/>
                          </a:solidFill>
                          <a:latin typeface="+mj-lt"/>
                        </a:rPr>
                        <a:t>1x Polokwane </a:t>
                      </a:r>
                    </a:p>
                    <a:p>
                      <a:pPr marL="742915" lvl="1" indent="-285750" algn="l">
                        <a:buFont typeface="Arial" panose="020B0604020202020204" pitchFamily="34" charset="0"/>
                        <a:buChar char="•"/>
                      </a:pPr>
                      <a:r>
                        <a:rPr lang="en-ZA" sz="1400" i="1" dirty="0" smtClean="0">
                          <a:solidFill>
                            <a:srgbClr val="FF0000"/>
                          </a:solidFill>
                          <a:latin typeface="+mj-lt"/>
                        </a:rPr>
                        <a:t>4x Klerksdorp </a:t>
                      </a:r>
                    </a:p>
                    <a:p>
                      <a:pPr marL="742915" lvl="1" indent="-285750" algn="l">
                        <a:buFont typeface="Arial" panose="020B0604020202020204" pitchFamily="34" charset="0"/>
                        <a:buChar char="•"/>
                      </a:pPr>
                      <a:r>
                        <a:rPr lang="en-ZA" sz="1400" i="1" dirty="0" smtClean="0">
                          <a:solidFill>
                            <a:srgbClr val="FF0000"/>
                          </a:solidFill>
                          <a:latin typeface="+mj-lt"/>
                        </a:rPr>
                        <a:t>1x Barberton</a:t>
                      </a:r>
                      <a:endParaRPr lang="en-US" sz="1400" i="1" dirty="0">
                        <a:solidFill>
                          <a:srgbClr val="FF0000"/>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Slow</a:t>
                      </a:r>
                      <a:r>
                        <a:rPr lang="en-US" sz="1400" baseline="0" dirty="0" smtClean="0">
                          <a:solidFill>
                            <a:schemeClr val="tx1"/>
                          </a:solidFill>
                          <a:latin typeface="+mj-lt"/>
                        </a:rPr>
                        <a:t> recovery pace </a:t>
                      </a:r>
                    </a:p>
                    <a:p>
                      <a:pPr marL="285750" indent="-285750" algn="l">
                        <a:buFont typeface="Wingdings" panose="05000000000000000000" pitchFamily="2" charset="2"/>
                        <a:buChar char="v"/>
                      </a:pPr>
                      <a:r>
                        <a:rPr lang="en-US" sz="1400" baseline="0" dirty="0" smtClean="0">
                          <a:solidFill>
                            <a:schemeClr val="tx1"/>
                          </a:solidFill>
                          <a:latin typeface="+mj-lt"/>
                        </a:rPr>
                        <a:t>Low immune system </a:t>
                      </a:r>
                      <a:endParaRPr lang="en-US" sz="1400" dirty="0" smtClean="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j-lt"/>
                        </a:rPr>
                        <a:t>Possible Infection</a:t>
                      </a:r>
                      <a:r>
                        <a:rPr lang="en-US" sz="1400" baseline="0" dirty="0" smtClean="0">
                          <a:solidFill>
                            <a:schemeClr val="tx1"/>
                          </a:solidFill>
                          <a:latin typeface="+mj-lt"/>
                        </a:rPr>
                        <a:t> to care-givers </a:t>
                      </a:r>
                    </a:p>
                    <a:p>
                      <a:pPr marL="285750" indent="-285750" algn="l">
                        <a:buFont typeface="Wingdings" panose="05000000000000000000" pitchFamily="2" charset="2"/>
                        <a:buChar char="v"/>
                      </a:pPr>
                      <a:r>
                        <a:rPr lang="en-US" sz="1400" baseline="0" dirty="0" smtClean="0">
                          <a:solidFill>
                            <a:schemeClr val="tx1"/>
                          </a:solidFill>
                          <a:latin typeface="+mj-lt"/>
                        </a:rPr>
                        <a:t>Possible death </a:t>
                      </a:r>
                    </a:p>
                    <a:p>
                      <a:pPr marL="0" indent="0" algn="l">
                        <a:buFont typeface="Wingdings" panose="05000000000000000000" pitchFamily="2" charset="2"/>
                        <a:buNone/>
                      </a:pP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796501867"/>
                  </a:ext>
                </a:extLst>
              </a:tr>
              <a:tr h="292637">
                <a:tc vMerge="1">
                  <a:txBody>
                    <a:bodyPr/>
                    <a:lstStyle/>
                    <a:p>
                      <a:pPr algn="l"/>
                      <a:endParaRPr lang="en-ZA" sz="1600" dirty="0" smtClean="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smtClean="0">
                          <a:solidFill>
                            <a:schemeClr val="bg1"/>
                          </a:solidFill>
                          <a:latin typeface="+mj-lt"/>
                        </a:rPr>
                        <a:t>7/10 (70.00%)</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ZA" sz="1400" b="1" dirty="0" smtClean="0">
                          <a:solidFill>
                            <a:schemeClr val="tx1"/>
                          </a:solidFill>
                          <a:latin typeface="+mn-lt"/>
                        </a:rPr>
                        <a:t>Bethal</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solidFill>
                            <a:schemeClr val="tx1"/>
                          </a:solidFill>
                          <a:latin typeface="+mj-lt"/>
                        </a:rPr>
                        <a:t>Bethal CC</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indent="0" algn="l">
                        <a:buFont typeface="Wingdings" panose="05000000000000000000" pitchFamily="2" charset="2"/>
                        <a:buNone/>
                      </a:pP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292637">
                <a:tc vMerge="1">
                  <a:txBody>
                    <a:bodyPr/>
                    <a:lstStyle/>
                    <a:p>
                      <a:pPr algn="l"/>
                      <a:endParaRPr lang="en-ZA" sz="1600" dirty="0" smtClean="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smtClean="0">
                          <a:solidFill>
                            <a:schemeClr val="bg1"/>
                          </a:solidFill>
                          <a:latin typeface="+mj-lt"/>
                        </a:rPr>
                        <a:t>32/60 (53.33%)</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ZA" sz="1400" b="1" dirty="0" smtClean="0">
                          <a:solidFill>
                            <a:schemeClr val="tx1"/>
                          </a:solidFill>
                          <a:latin typeface="+mn-lt"/>
                        </a:rPr>
                        <a:t>Klerksdorp</a:t>
                      </a:r>
                      <a:r>
                        <a:rPr lang="en-ZA" sz="1400" b="1" baseline="0" dirty="0" smtClean="0">
                          <a:solidFill>
                            <a:schemeClr val="tx1"/>
                          </a:solidFill>
                          <a:latin typeface="+mn-lt"/>
                        </a:rPr>
                        <a:t>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solidFill>
                            <a:schemeClr val="tx1"/>
                          </a:solidFill>
                          <a:latin typeface="+mj-lt"/>
                        </a:rPr>
                        <a:t>All Centers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pPr marL="0" indent="0" algn="l">
                        <a:buFont typeface="Wingdings" panose="05000000000000000000" pitchFamily="2" charset="2"/>
                        <a:buNone/>
                      </a:pP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1402080">
                <a:tc vMerge="1">
                  <a:txBody>
                    <a:bodyPr/>
                    <a:lstStyle/>
                    <a:p>
                      <a:pPr algn="l"/>
                      <a:endParaRPr lang="en-ZA" sz="1600" dirty="0" smtClean="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400" b="1" dirty="0" smtClean="0">
                          <a:solidFill>
                            <a:schemeClr val="bg1"/>
                          </a:solidFill>
                          <a:latin typeface="+mj-lt"/>
                        </a:rPr>
                        <a:t>2/3 (66.67%)</a:t>
                      </a:r>
                      <a:endParaRPr lang="en-US" sz="1400" b="1"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ZA" sz="1400" b="1" dirty="0" smtClean="0">
                          <a:solidFill>
                            <a:schemeClr val="tx1"/>
                          </a:solidFill>
                          <a:latin typeface="+mn-lt"/>
                        </a:rPr>
                        <a:t>Polokwane</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smtClean="0">
                          <a:solidFill>
                            <a:schemeClr val="tx1"/>
                          </a:solidFill>
                          <a:latin typeface="+mj-lt"/>
                        </a:rPr>
                        <a:t>Polokwane CC</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l"/>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pPr marL="0" indent="0" algn="l">
                        <a:buFont typeface="Wingdings" panose="05000000000000000000" pitchFamily="2" charset="2"/>
                        <a:buNone/>
                      </a:pP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chemeClr val="bg1"/>
                </a:solidFill>
                <a:latin typeface="Arial Black" panose="020B0A04020102020204" pitchFamily="34" charset="0"/>
              </a:rPr>
              <a:t>'Percentage Of Inmates Who Have Recovered From Covid-19 </a:t>
            </a:r>
            <a:endParaRPr lang="en-US" sz="24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504741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 xmlns:a16="http://schemas.microsoft.com/office/drawing/2014/main" id="{935013CF-ED1D-4C99-9BBC-342742B95A80}"/>
              </a:ext>
            </a:extLst>
          </p:cNvPr>
          <p:cNvSpPr/>
          <p:nvPr/>
        </p:nvSpPr>
        <p:spPr>
          <a:xfrm rot="5400000">
            <a:off x="5010756" y="-4924613"/>
            <a:ext cx="1086225"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1219200" y="1295400"/>
            <a:ext cx="7696200" cy="369332"/>
          </a:xfrm>
          <a:prstGeom prst="rect">
            <a:avLst/>
          </a:prstGeom>
          <a:noFill/>
        </p:spPr>
        <p:txBody>
          <a:bodyPr wrap="square" rtlCol="0">
            <a:spAutoFit/>
          </a:bodyPr>
          <a:lstStyle/>
          <a:p>
            <a:pPr fontAlgn="auto">
              <a:spcBef>
                <a:spcPts val="0"/>
              </a:spcBef>
              <a:spcAft>
                <a:spcPts val="0"/>
              </a:spcAft>
              <a:defRPr/>
            </a:pP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369358969"/>
              </p:ext>
            </p:extLst>
          </p:nvPr>
        </p:nvGraphicFramePr>
        <p:xfrm>
          <a:off x="2" y="1798321"/>
          <a:ext cx="11658599" cy="3591108"/>
        </p:xfrm>
        <a:graphic>
          <a:graphicData uri="http://schemas.openxmlformats.org/drawingml/2006/table">
            <a:tbl>
              <a:tblPr firstRow="1" bandRow="1"/>
              <a:tblGrid>
                <a:gridCol w="1752598">
                  <a:extLst>
                    <a:ext uri="{9D8B030D-6E8A-4147-A177-3AD203B41FA5}">
                      <a16:colId xmlns="" xmlns:a16="http://schemas.microsoft.com/office/drawing/2014/main" val="3171785473"/>
                    </a:ext>
                  </a:extLst>
                </a:gridCol>
                <a:gridCol w="1600200">
                  <a:extLst>
                    <a:ext uri="{9D8B030D-6E8A-4147-A177-3AD203B41FA5}">
                      <a16:colId xmlns="" xmlns:a16="http://schemas.microsoft.com/office/drawing/2014/main" val="3307568538"/>
                    </a:ext>
                  </a:extLst>
                </a:gridCol>
                <a:gridCol w="3282074">
                  <a:extLst>
                    <a:ext uri="{9D8B030D-6E8A-4147-A177-3AD203B41FA5}">
                      <a16:colId xmlns="" xmlns:a16="http://schemas.microsoft.com/office/drawing/2014/main" val="3177246977"/>
                    </a:ext>
                  </a:extLst>
                </a:gridCol>
                <a:gridCol w="1750692">
                  <a:extLst>
                    <a:ext uri="{9D8B030D-6E8A-4147-A177-3AD203B41FA5}">
                      <a16:colId xmlns="" xmlns:a16="http://schemas.microsoft.com/office/drawing/2014/main" val="1905890460"/>
                    </a:ext>
                  </a:extLst>
                </a:gridCol>
                <a:gridCol w="1446224">
                  <a:extLst>
                    <a:ext uri="{9D8B030D-6E8A-4147-A177-3AD203B41FA5}">
                      <a16:colId xmlns="" xmlns:a16="http://schemas.microsoft.com/office/drawing/2014/main" val="551651354"/>
                    </a:ext>
                  </a:extLst>
                </a:gridCol>
                <a:gridCol w="1826811">
                  <a:extLst>
                    <a:ext uri="{9D8B030D-6E8A-4147-A177-3AD203B41FA5}">
                      <a16:colId xmlns="" xmlns:a16="http://schemas.microsoft.com/office/drawing/2014/main" val="106908959"/>
                    </a:ext>
                  </a:extLst>
                </a:gridCol>
              </a:tblGrid>
              <a:tr h="533400">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CORRECTIONAL CENTRE</a:t>
                      </a:r>
                      <a:endParaRPr lang="en-US" sz="14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 xmlns:a16="http://schemas.microsoft.com/office/drawing/2014/main" val="2208647457"/>
                  </a:ext>
                </a:extLst>
              </a:tr>
              <a:tr h="182879">
                <a:tc>
                  <a:txBody>
                    <a:bodyPr/>
                    <a:lstStyle/>
                    <a:p>
                      <a:r>
                        <a:rPr lang="en-ZA" sz="1400" b="1" dirty="0" smtClean="0">
                          <a:solidFill>
                            <a:schemeClr val="tx1"/>
                          </a:solidFill>
                          <a:latin typeface="+mn-lt"/>
                        </a:rPr>
                        <a:t>Barberton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Maximum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baseline="0" dirty="0" smtClean="0">
                          <a:solidFill>
                            <a:schemeClr val="tx1"/>
                          </a:solidFill>
                          <a:latin typeface="+mj-lt"/>
                        </a:rPr>
                        <a:t>Strengthening of infection control</a:t>
                      </a:r>
                    </a:p>
                    <a:p>
                      <a:pPr marL="0" indent="0" algn="l">
                        <a:buFont typeface="Wingdings" panose="05000000000000000000" pitchFamily="2" charset="2"/>
                        <a:buNone/>
                      </a:pPr>
                      <a:endParaRPr lang="en-US" sz="1400" baseline="0" dirty="0" smtClean="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Area Commissioners and HCCs</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Continuously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indent="0" algn="l">
                        <a:buFont typeface="Wingdings" panose="05000000000000000000" pitchFamily="2" charset="2"/>
                        <a:buNone/>
                      </a:pPr>
                      <a:r>
                        <a:rPr lang="en-US" sz="1400" dirty="0" smtClean="0">
                          <a:solidFill>
                            <a:schemeClr val="tx1"/>
                          </a:solidFill>
                          <a:latin typeface="+mn-lt"/>
                        </a:rPr>
                        <a:t>Management</a:t>
                      </a:r>
                      <a:r>
                        <a:rPr lang="en-US" sz="1400" baseline="0" dirty="0" smtClean="0">
                          <a:solidFill>
                            <a:schemeClr val="tx1"/>
                          </a:solidFill>
                          <a:latin typeface="+mn-lt"/>
                        </a:rPr>
                        <a:t> areas are ensuring on a daily basis that infected inmates are receiving medical attention </a:t>
                      </a:r>
                      <a:endParaRPr lang="en-US" sz="1400" dirty="0">
                        <a:solidFill>
                          <a:schemeClr val="tx1"/>
                        </a:solidFill>
                        <a:latin typeface="+mn-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796501867"/>
                  </a:ext>
                </a:extLst>
              </a:tr>
              <a:tr h="223067">
                <a:tc>
                  <a:txBody>
                    <a:bodyPr/>
                    <a:lstStyle/>
                    <a:p>
                      <a:r>
                        <a:rPr lang="en-ZA" sz="1400" b="1" dirty="0" smtClean="0">
                          <a:solidFill>
                            <a:schemeClr val="tx1"/>
                          </a:solidFill>
                          <a:latin typeface="+mn-lt"/>
                        </a:rPr>
                        <a:t>Bethal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dirty="0" smtClean="0">
                          <a:solidFill>
                            <a:schemeClr val="tx1"/>
                          </a:solidFill>
                          <a:latin typeface="+mj-lt"/>
                        </a:rPr>
                        <a:t>Bethal</a:t>
                      </a:r>
                      <a:r>
                        <a:rPr lang="en-US" sz="1400" baseline="0" dirty="0" smtClean="0">
                          <a:solidFill>
                            <a:schemeClr val="tx1"/>
                          </a:solidFill>
                          <a:latin typeface="+mj-lt"/>
                        </a:rPr>
                        <a:t> CC </a:t>
                      </a:r>
                      <a:r>
                        <a:rPr lang="en-US" sz="1400" dirty="0" smtClean="0">
                          <a:solidFill>
                            <a:schemeClr val="tx1"/>
                          </a:solidFill>
                          <a:latin typeface="+mj-lt"/>
                        </a:rPr>
                        <a:t>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0">
                <a:tc>
                  <a:txBody>
                    <a:bodyPr/>
                    <a:lstStyle/>
                    <a:p>
                      <a:r>
                        <a:rPr lang="en-ZA" sz="1400" b="1" dirty="0" smtClean="0">
                          <a:solidFill>
                            <a:schemeClr val="tx1"/>
                          </a:solidFill>
                          <a:latin typeface="+mn-lt"/>
                        </a:rPr>
                        <a:t>Klerksdorp</a:t>
                      </a:r>
                      <a:r>
                        <a:rPr lang="en-ZA" sz="1400" b="1" baseline="0" dirty="0" smtClean="0">
                          <a:solidFill>
                            <a:schemeClr val="tx1"/>
                          </a:solidFill>
                          <a:latin typeface="+mn-lt"/>
                        </a:rPr>
                        <a:t>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dirty="0" smtClean="0">
                          <a:solidFill>
                            <a:schemeClr val="tx1"/>
                          </a:solidFill>
                          <a:latin typeface="+mj-lt"/>
                        </a:rPr>
                        <a:t>Klerksdorp CC Potchefstroom</a:t>
                      </a:r>
                      <a:r>
                        <a:rPr lang="en-US" sz="1400" baseline="0" dirty="0" smtClean="0">
                          <a:solidFill>
                            <a:schemeClr val="tx1"/>
                          </a:solidFill>
                          <a:latin typeface="+mj-lt"/>
                        </a:rPr>
                        <a:t> CC</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716588">
                <a:tc>
                  <a:txBody>
                    <a:bodyPr/>
                    <a:lstStyle/>
                    <a:p>
                      <a:r>
                        <a:rPr lang="en-ZA" sz="1400" b="1" dirty="0" smtClean="0">
                          <a:solidFill>
                            <a:schemeClr val="tx1"/>
                          </a:solidFill>
                          <a:latin typeface="+mn-lt"/>
                        </a:rPr>
                        <a:t>Polokwane </a:t>
                      </a:r>
                      <a:endParaRPr lang="en-ZA" sz="1400" b="1"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dirty="0" smtClean="0">
                          <a:solidFill>
                            <a:schemeClr val="tx1"/>
                          </a:solidFill>
                          <a:latin typeface="+mj-lt"/>
                        </a:rPr>
                        <a:t>Polokwane CC </a:t>
                      </a:r>
                      <a:endParaRPr lang="en-US" sz="1400" dirty="0">
                        <a:solidFill>
                          <a:schemeClr val="tx1"/>
                        </a:solidFill>
                        <a:latin typeface="+mj-lt"/>
                      </a:endParaRPr>
                    </a:p>
                  </a:txBody>
                  <a:tcP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ZA" sz="2400" kern="0" dirty="0">
                <a:solidFill>
                  <a:schemeClr val="bg1"/>
                </a:solidFill>
                <a:latin typeface="Arial Black" panose="020B0A04020102020204" pitchFamily="34" charset="0"/>
              </a:rPr>
              <a:t>'Percentage Of Inmates Who Have Recovered From Covid-19 </a:t>
            </a:r>
            <a:endParaRPr lang="en-US" sz="24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3149961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trellis">
          <a:fgClr>
            <a:srgbClr val="FFFFFF"/>
          </a:fgClr>
          <a:bgClr>
            <a:srgbClr val="BCEABC"/>
          </a:bgClr>
        </a:pattFill>
        <a:effectLst/>
      </p:bgPr>
    </p:bg>
    <p:spTree>
      <p:nvGrpSpPr>
        <p:cNvPr id="1" name=""/>
        <p:cNvGrpSpPr/>
        <p:nvPr/>
      </p:nvGrpSpPr>
      <p:grpSpPr>
        <a:xfrm>
          <a:off x="0" y="0"/>
          <a:ext cx="0" cy="0"/>
          <a:chOff x="0" y="0"/>
          <a:chExt cx="0" cy="0"/>
        </a:xfrm>
      </p:grpSpPr>
      <p:grpSp>
        <p:nvGrpSpPr>
          <p:cNvPr id="7" name="Group 6"/>
          <p:cNvGrpSpPr/>
          <p:nvPr/>
        </p:nvGrpSpPr>
        <p:grpSpPr>
          <a:xfrm>
            <a:off x="65498" y="-21773"/>
            <a:ext cx="8392701" cy="6270173"/>
            <a:chOff x="65499" y="-21773"/>
            <a:chExt cx="7302314" cy="5185651"/>
          </a:xfrm>
        </p:grpSpPr>
        <p:sp>
          <p:nvSpPr>
            <p:cNvPr id="3" name="Rectangle: Top Corners Rounded 24">
              <a:extLst>
                <a:ext uri="{FF2B5EF4-FFF2-40B4-BE49-F238E27FC236}">
                  <a16:creationId xmlns:a16="http://schemas.microsoft.com/office/drawing/2014/main" xmlns="" id="{0DC4C310-37AB-43E0-9D8B-683A5AE91EB8}"/>
                </a:ext>
              </a:extLst>
            </p:cNvPr>
            <p:cNvSpPr/>
            <p:nvPr/>
          </p:nvSpPr>
          <p:spPr>
            <a:xfrm rot="10800000">
              <a:off x="575313" y="-10887"/>
              <a:ext cx="6282685" cy="5174765"/>
            </a:xfrm>
            <a:prstGeom prst="round2SameRect">
              <a:avLst>
                <a:gd name="adj1" fmla="val 13687"/>
                <a:gd name="adj2" fmla="val 0"/>
              </a:avLst>
            </a:prstGeom>
            <a:gradFill flip="none" rotWithShape="1">
              <a:gsLst>
                <a:gs pos="99000">
                  <a:srgbClr val="00CC99"/>
                </a:gs>
                <a:gs pos="1000">
                  <a:srgbClr val="0099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5" name="Isosceles Triangle 3"/>
            <p:cNvSpPr/>
            <p:nvPr/>
          </p:nvSpPr>
          <p:spPr bwMode="auto">
            <a:xfrm>
              <a:off x="6847113" y="-21773"/>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smtClean="0">
                <a:solidFill>
                  <a:srgbClr val="000000"/>
                </a:solidFill>
              </a:endParaRPr>
            </a:p>
          </p:txBody>
        </p:sp>
        <p:sp>
          <p:nvSpPr>
            <p:cNvPr id="6" name="Isosceles Triangle 3"/>
            <p:cNvSpPr/>
            <p:nvPr/>
          </p:nvSpPr>
          <p:spPr bwMode="auto">
            <a:xfrm rot="10800000" flipV="1">
              <a:off x="65499" y="-10887"/>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smtClean="0">
                <a:solidFill>
                  <a:srgbClr val="000000"/>
                </a:solidFill>
              </a:endParaRPr>
            </a:p>
          </p:txBody>
        </p:sp>
      </p:grpSp>
      <p:sp>
        <p:nvSpPr>
          <p:cNvPr id="2" name="TextBox 1"/>
          <p:cNvSpPr txBox="1"/>
          <p:nvPr/>
        </p:nvSpPr>
        <p:spPr>
          <a:xfrm>
            <a:off x="651437" y="1088571"/>
            <a:ext cx="7097748" cy="4985980"/>
          </a:xfrm>
          <a:prstGeom prst="rect">
            <a:avLst/>
          </a:prstGeom>
          <a:noFill/>
        </p:spPr>
        <p:txBody>
          <a:bodyPr wrap="square" rtlCol="0">
            <a:spAutoFit/>
          </a:bodyPr>
          <a:lstStyle/>
          <a:p>
            <a:pPr algn="ctr"/>
            <a:r>
              <a:rPr lang="en-ZA" sz="6600" dirty="0" smtClean="0">
                <a:solidFill>
                  <a:prstClr val="white"/>
                </a:solidFill>
                <a:latin typeface="Arial Black" panose="020B0A04020102020204" pitchFamily="34" charset="0"/>
              </a:rPr>
              <a:t>PROGRAMME 5</a:t>
            </a:r>
          </a:p>
          <a:p>
            <a:pPr algn="ctr"/>
            <a:endParaRPr lang="en-ZA" sz="6600" dirty="0">
              <a:solidFill>
                <a:prstClr val="white"/>
              </a:solidFill>
              <a:latin typeface="Arial Black" panose="020B0A04020102020204" pitchFamily="34" charset="0"/>
            </a:endParaRPr>
          </a:p>
          <a:p>
            <a:pPr algn="ctr"/>
            <a:r>
              <a:rPr lang="en-ZA" sz="6000" dirty="0" smtClean="0">
                <a:solidFill>
                  <a:prstClr val="white"/>
                </a:solidFill>
                <a:latin typeface="Arial Black" panose="020B0A04020102020204" pitchFamily="34" charset="0"/>
              </a:rPr>
              <a:t>SOCIAL REINTEGATION</a:t>
            </a:r>
            <a:endParaRPr lang="en-ZA" sz="60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902255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68794"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chemeClr val="bg1"/>
                </a:solidFill>
                <a:latin typeface="Arial Black" panose="020B0A04020102020204" pitchFamily="34" charset="0"/>
              </a:rPr>
              <a:t>'Percentage increase of </a:t>
            </a:r>
            <a:r>
              <a:rPr lang="en-ZA" sz="2400" kern="0" dirty="0" smtClean="0">
                <a:solidFill>
                  <a:schemeClr val="bg1"/>
                </a:solidFill>
                <a:latin typeface="Arial Black" panose="020B0A04020102020204" pitchFamily="34" charset="0"/>
              </a:rPr>
              <a:t> offenders/probationers/parolees  </a:t>
            </a:r>
            <a:r>
              <a:rPr lang="en-ZA" sz="2400" kern="0" dirty="0">
                <a:solidFill>
                  <a:schemeClr val="bg1"/>
                </a:solidFill>
                <a:latin typeface="Arial Black" panose="020B0A04020102020204" pitchFamily="34" charset="0"/>
              </a:rPr>
              <a:t>participating in Restorative Justice Programme</a:t>
            </a:r>
          </a:p>
        </p:txBody>
      </p:sp>
      <p:sp>
        <p:nvSpPr>
          <p:cNvPr id="8" name="TextBox 7"/>
          <p:cNvSpPr txBox="1"/>
          <p:nvPr/>
        </p:nvSpPr>
        <p:spPr>
          <a:xfrm>
            <a:off x="124509" y="1416746"/>
            <a:ext cx="8928319" cy="646331"/>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54769" y="304800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77956742"/>
              </p:ext>
            </p:extLst>
          </p:nvPr>
        </p:nvGraphicFramePr>
        <p:xfrm>
          <a:off x="228600" y="1973827"/>
          <a:ext cx="11658600" cy="1163423"/>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19200">
                  <a:extLst>
                    <a:ext uri="{9D8B030D-6E8A-4147-A177-3AD203B41FA5}">
                      <a16:colId xmlns:a16="http://schemas.microsoft.com/office/drawing/2014/main" xmlns="" val="2723634297"/>
                    </a:ext>
                  </a:extLst>
                </a:gridCol>
                <a:gridCol w="1371600">
                  <a:extLst>
                    <a:ext uri="{9D8B030D-6E8A-4147-A177-3AD203B41FA5}">
                      <a16:colId xmlns:a16="http://schemas.microsoft.com/office/drawing/2014/main" xmlns="" val="971921"/>
                    </a:ext>
                  </a:extLst>
                </a:gridCol>
              </a:tblGrid>
              <a:tr h="33577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736703">
                <a:tc>
                  <a:txBody>
                    <a:bodyPr/>
                    <a:lstStyle/>
                    <a:p>
                      <a:r>
                        <a:rPr lang="en-ZA" sz="1600" dirty="0" smtClean="0">
                          <a:solidFill>
                            <a:schemeClr val="tx1"/>
                          </a:solidFill>
                        </a:rPr>
                        <a:t>LMN</a:t>
                      </a:r>
                      <a:r>
                        <a:rPr lang="en-ZA" sz="1600" baseline="0" dirty="0" smtClean="0">
                          <a:solidFill>
                            <a:schemeClr val="tx1"/>
                          </a:solidFill>
                        </a:rPr>
                        <a:t> </a:t>
                      </a:r>
                      <a:endParaRPr lang="en-ZA" sz="16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n-lt"/>
                        </a:rPr>
                        <a:t>80 (3.00%)</a:t>
                      </a:r>
                      <a:endParaRPr lang="en-US" sz="16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n-lt"/>
                        </a:rPr>
                        <a:t>10</a:t>
                      </a:r>
                      <a:endParaRPr lang="en-US" sz="16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kern="1200" dirty="0" smtClean="0">
                          <a:solidFill>
                            <a:schemeClr val="tx1"/>
                          </a:solidFill>
                          <a:latin typeface="+mn-lt"/>
                          <a:ea typeface=""/>
                          <a:cs typeface=""/>
                        </a:rPr>
                        <a:t>80 (3.00%)</a:t>
                      </a:r>
                      <a:endParaRPr lang="en-US" sz="1600" kern="1200" dirty="0">
                        <a:solidFill>
                          <a:schemeClr val="tx1"/>
                        </a:solidFill>
                        <a:latin typeface="+mn-lt"/>
                        <a:ea typeface=""/>
                        <a:cs typeface=""/>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n-lt"/>
                        </a:rPr>
                        <a:t>78</a:t>
                      </a:r>
                      <a:endParaRPr lang="en-US" sz="16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kern="1200" dirty="0" smtClean="0">
                          <a:solidFill>
                            <a:schemeClr val="tx1"/>
                          </a:solidFill>
                          <a:latin typeface="+mn-lt"/>
                          <a:ea typeface=""/>
                          <a:cs typeface=""/>
                        </a:rPr>
                        <a:t>80 (3.00%)</a:t>
                      </a:r>
                      <a:endParaRPr lang="en-US" sz="1600" kern="1200" dirty="0">
                        <a:solidFill>
                          <a:schemeClr val="tx1"/>
                        </a:solidFill>
                        <a:latin typeface="+mn-lt"/>
                        <a:ea typeface=""/>
                        <a:cs typeface=""/>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lumMod val="65000"/>
                              <a:lumOff val="35000"/>
                            </a:schemeClr>
                          </a:solidFill>
                          <a:latin typeface="+mn-lt"/>
                        </a:rPr>
                        <a:t>129</a:t>
                      </a:r>
                      <a:endParaRPr lang="en-US" sz="1600" dirty="0">
                        <a:solidFill>
                          <a:schemeClr val="tx1">
                            <a:lumMod val="65000"/>
                            <a:lumOff val="35000"/>
                          </a:schemeClr>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kern="1200" dirty="0" smtClean="0">
                          <a:solidFill>
                            <a:schemeClr val="tx1"/>
                          </a:solidFill>
                          <a:latin typeface="+mn-lt"/>
                          <a:ea typeface=""/>
                          <a:cs typeface=""/>
                        </a:rPr>
                        <a:t>240 (3.00%)</a:t>
                      </a:r>
                      <a:endParaRPr lang="en-US" sz="1600" kern="1200" dirty="0">
                        <a:solidFill>
                          <a:schemeClr val="tx1"/>
                        </a:solidFill>
                        <a:latin typeface="+mn-lt"/>
                        <a:ea typeface=""/>
                        <a:cs typeface=""/>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-473/832= </a:t>
                      </a:r>
                    </a:p>
                    <a:p>
                      <a:pPr algn="ctr"/>
                      <a:r>
                        <a:rPr lang="en-US" sz="1600" dirty="0" smtClean="0">
                          <a:solidFill>
                            <a:schemeClr val="bg1"/>
                          </a:solidFill>
                          <a:latin typeface="+mj-lt"/>
                        </a:rPr>
                        <a:t>-56.85%</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99137529"/>
              </p:ext>
            </p:extLst>
          </p:nvPr>
        </p:nvGraphicFramePr>
        <p:xfrm>
          <a:off x="228600" y="3414380"/>
          <a:ext cx="11658600" cy="3431952"/>
        </p:xfrm>
        <a:graphic>
          <a:graphicData uri="http://schemas.openxmlformats.org/drawingml/2006/table">
            <a:tbl>
              <a:tblPr firstRow="1" bandRow="1"/>
              <a:tblGrid>
                <a:gridCol w="1447800">
                  <a:extLst>
                    <a:ext uri="{9D8B030D-6E8A-4147-A177-3AD203B41FA5}">
                      <a16:colId xmlns:a16="http://schemas.microsoft.com/office/drawing/2014/main" xmlns="" val="3171785473"/>
                    </a:ext>
                  </a:extLst>
                </a:gridCol>
                <a:gridCol w="11430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243220">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400" b="1" i="0" dirty="0" smtClean="0">
                          <a:solidFill>
                            <a:schemeClr val="tx1"/>
                          </a:solidFill>
                          <a:latin typeface="+mj-lt"/>
                        </a:rPr>
                        <a:t>Barberton </a:t>
                      </a:r>
                      <a:endParaRPr lang="en-ZA"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rgbClr val="000000"/>
                          </a:solidFill>
                          <a:effectLst/>
                          <a:latin typeface="+mj-lt"/>
                        </a:rPr>
                        <a:t>13</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30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13</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Bethal</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3</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30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3</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Klerksdorp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3</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lumMod val="65000"/>
                              <a:lumOff val="35000"/>
                            </a:schemeClr>
                          </a:solidFill>
                          <a:latin typeface="+mj-lt"/>
                        </a:rPr>
                        <a:t>42</a:t>
                      </a:r>
                      <a:endParaRPr lang="en-US" sz="1400" dirty="0">
                        <a:solidFill>
                          <a:schemeClr val="tx1">
                            <a:lumMod val="65000"/>
                            <a:lumOff val="35000"/>
                          </a:schemeClr>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rgbClr val="000000"/>
                          </a:solidFill>
                          <a:effectLst/>
                          <a:latin typeface="+mj-lt"/>
                        </a:rPr>
                        <a:t>56</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30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tx1"/>
                          </a:solidFill>
                          <a:effectLst/>
                          <a:latin typeface="+mj-lt"/>
                        </a:rPr>
                        <a:t>56</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extLst>
                  <a:ext uri="{0D108BD9-81ED-4DB2-BD59-A6C34878D82A}">
                    <a16:rowId xmlns:a16="http://schemas.microsoft.com/office/drawing/2014/main" xmlns="" val="3418693148"/>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Polokwane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rgbClr val="000000"/>
                          </a:solidFill>
                          <a:effectLst/>
                          <a:latin typeface="+mj-lt"/>
                        </a:rPr>
                        <a:t>10</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30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10</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694879642"/>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Rooigrond</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6</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lumMod val="65000"/>
                              <a:lumOff val="35000"/>
                            </a:schemeClr>
                          </a:solidFill>
                          <a:latin typeface="+mj-lt"/>
                        </a:rPr>
                        <a:t>24</a:t>
                      </a:r>
                      <a:endParaRPr lang="en-US" sz="1400" dirty="0">
                        <a:solidFill>
                          <a:schemeClr val="tx1">
                            <a:lumMod val="65000"/>
                            <a:lumOff val="35000"/>
                          </a:schemeClr>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rgbClr val="000000"/>
                          </a:solidFill>
                          <a:effectLst/>
                          <a:latin typeface="+mj-lt"/>
                        </a:rPr>
                        <a:t>28</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400" smtClean="0">
                          <a:solidFill>
                            <a:schemeClr val="tx1"/>
                          </a:solidFill>
                          <a:latin typeface="+mj-lt"/>
                        </a:rPr>
                        <a:t>30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28</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5"/>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Rustenburg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1</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2</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2</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30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2</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6"/>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Thohoyandou</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6</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rgbClr val="000000"/>
                          </a:solidFill>
                          <a:effectLst/>
                          <a:latin typeface="+mj-lt"/>
                        </a:rPr>
                        <a:t>15</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p>
                      <a:pPr algn="ctr"/>
                      <a:r>
                        <a:rPr lang="en-US" sz="1400" smtClean="0">
                          <a:solidFill>
                            <a:schemeClr val="tx1"/>
                          </a:solidFill>
                          <a:latin typeface="+mj-lt"/>
                        </a:rPr>
                        <a:t>30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15</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7"/>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Witbank</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4</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solidFill>
                            <a:schemeClr val="tx1"/>
                          </a:solidFill>
                          <a:latin typeface="+mj-lt"/>
                        </a:rPr>
                        <a:t>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2</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solidFill>
                            <a:schemeClr val="tx1"/>
                          </a:solidFill>
                          <a:latin typeface="+mj-lt"/>
                        </a:rPr>
                        <a:t>30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2</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926568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0" y="1685264"/>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039224150"/>
              </p:ext>
            </p:extLst>
          </p:nvPr>
        </p:nvGraphicFramePr>
        <p:xfrm>
          <a:off x="215900" y="2054596"/>
          <a:ext cx="11518899" cy="3697605"/>
        </p:xfrm>
        <a:graphic>
          <a:graphicData uri="http://schemas.openxmlformats.org/drawingml/2006/table">
            <a:tbl>
              <a:tblPr firstRow="1" bandRow="1"/>
              <a:tblGrid>
                <a:gridCol w="1645557">
                  <a:extLst>
                    <a:ext uri="{9D8B030D-6E8A-4147-A177-3AD203B41FA5}">
                      <a16:colId xmlns:a16="http://schemas.microsoft.com/office/drawing/2014/main" xmlns="" val="3171785473"/>
                    </a:ext>
                  </a:extLst>
                </a:gridCol>
                <a:gridCol w="1645557">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645557">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rowSpan="7">
                  <a:txBody>
                    <a:bodyPr/>
                    <a:lstStyle/>
                    <a:p>
                      <a:r>
                        <a:rPr lang="en-ZA" sz="1600" dirty="0" smtClean="0">
                          <a:solidFill>
                            <a:schemeClr val="tx1"/>
                          </a:solidFill>
                        </a:rPr>
                        <a:t>240</a:t>
                      </a:r>
                      <a:endParaRPr lang="en-ZA" sz="16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13</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ZA" sz="1400" b="1" i="0" dirty="0" smtClean="0">
                          <a:solidFill>
                            <a:schemeClr val="tx1"/>
                          </a:solidFill>
                          <a:latin typeface="+mj-lt"/>
                        </a:rPr>
                        <a:t>Barberton </a:t>
                      </a:r>
                      <a:endParaRPr lang="en-ZA"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7">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ZA" sz="1400" dirty="0" smtClean="0">
                          <a:solidFill>
                            <a:schemeClr val="tx1"/>
                          </a:solidFill>
                          <a:latin typeface="+mj-lt"/>
                        </a:rPr>
                        <a:t>The suspension of RJ Programmes because of lockdown</a:t>
                      </a: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7">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Lockdown</a:t>
                      </a:r>
                      <a:r>
                        <a:rPr lang="en-US" sz="1400" baseline="0" dirty="0" smtClean="0">
                          <a:solidFill>
                            <a:schemeClr val="tx1"/>
                          </a:solidFill>
                          <a:latin typeface="+mj-lt"/>
                        </a:rPr>
                        <a:t> Regulations </a:t>
                      </a: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7">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600" dirty="0" smtClean="0">
                          <a:solidFill>
                            <a:schemeClr val="tx1"/>
                          </a:solidFill>
                          <a:latin typeface="+mj-lt"/>
                        </a:rPr>
                        <a:t>Re-offending</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r h="375654">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3</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Bethal</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10</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Polokwane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r h="375654">
                <a:tc vMerge="1">
                  <a:txBody>
                    <a:bodyPr/>
                    <a:lstStyle/>
                    <a:p>
                      <a:endParaRPr lang="en-ZA"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28</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Rooigrond</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5"/>
                  </a:ext>
                </a:extLst>
              </a:tr>
              <a:tr h="375654">
                <a:tc vMerge="1">
                  <a:txBody>
                    <a:bodyPr/>
                    <a:lstStyle/>
                    <a:p>
                      <a:endParaRPr lang="en-ZA"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2</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Rustenburg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6"/>
                  </a:ext>
                </a:extLst>
              </a:tr>
              <a:tr h="375654">
                <a:tc vMerge="1">
                  <a:txBody>
                    <a:bodyPr/>
                    <a:lstStyle/>
                    <a:p>
                      <a:endParaRPr lang="en-ZA"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15</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Thohoyandou</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7"/>
                  </a:ext>
                </a:extLst>
              </a:tr>
              <a:tr h="375654">
                <a:tc vMerge="1">
                  <a:txBody>
                    <a:bodyPr/>
                    <a:lstStyle/>
                    <a:p>
                      <a:endParaRPr lang="en-ZA"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mj-lt"/>
                        </a:rPr>
                        <a:t>2</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Witbank</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8"/>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chemeClr val="bg1"/>
                </a:solidFill>
                <a:latin typeface="Arial Black" panose="020B0A04020102020204" pitchFamily="34" charset="0"/>
              </a:rPr>
              <a:t>'Percentage increase of  offenders/probationers/parolees  participating in Restorative Justice Programme</a:t>
            </a:r>
          </a:p>
        </p:txBody>
      </p:sp>
    </p:spTree>
    <p:extLst>
      <p:ext uri="{BB962C8B-B14F-4D97-AF65-F5344CB8AC3E}">
        <p14:creationId xmlns:p14="http://schemas.microsoft.com/office/powerpoint/2010/main" val="1340405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146910098"/>
              </p:ext>
            </p:extLst>
          </p:nvPr>
        </p:nvGraphicFramePr>
        <p:xfrm>
          <a:off x="215900" y="1676392"/>
          <a:ext cx="11671302" cy="3810008"/>
        </p:xfrm>
        <a:graphic>
          <a:graphicData uri="http://schemas.openxmlformats.org/drawingml/2006/table">
            <a:tbl>
              <a:tblPr firstRow="1" bandRow="1"/>
              <a:tblGrid>
                <a:gridCol w="1945217">
                  <a:extLst>
                    <a:ext uri="{9D8B030D-6E8A-4147-A177-3AD203B41FA5}">
                      <a16:colId xmlns:a16="http://schemas.microsoft.com/office/drawing/2014/main" xmlns="" val="3171785473"/>
                    </a:ext>
                  </a:extLst>
                </a:gridCol>
                <a:gridCol w="1945217">
                  <a:extLst>
                    <a:ext uri="{9D8B030D-6E8A-4147-A177-3AD203B41FA5}">
                      <a16:colId xmlns:a16="http://schemas.microsoft.com/office/drawing/2014/main" xmlns="" val="3307568538"/>
                    </a:ext>
                  </a:extLst>
                </a:gridCol>
                <a:gridCol w="1945217">
                  <a:extLst>
                    <a:ext uri="{9D8B030D-6E8A-4147-A177-3AD203B41FA5}">
                      <a16:colId xmlns:a16="http://schemas.microsoft.com/office/drawing/2014/main" xmlns="" val="3177246977"/>
                    </a:ext>
                  </a:extLst>
                </a:gridCol>
                <a:gridCol w="1797049">
                  <a:extLst>
                    <a:ext uri="{9D8B030D-6E8A-4147-A177-3AD203B41FA5}">
                      <a16:colId xmlns:a16="http://schemas.microsoft.com/office/drawing/2014/main" xmlns="" val="1905890460"/>
                    </a:ext>
                  </a:extLst>
                </a:gridCol>
                <a:gridCol w="1219200">
                  <a:extLst>
                    <a:ext uri="{9D8B030D-6E8A-4147-A177-3AD203B41FA5}">
                      <a16:colId xmlns:a16="http://schemas.microsoft.com/office/drawing/2014/main" xmlns="" val="551651354"/>
                    </a:ext>
                  </a:extLst>
                </a:gridCol>
                <a:gridCol w="2819402">
                  <a:extLst>
                    <a:ext uri="{9D8B030D-6E8A-4147-A177-3AD203B41FA5}">
                      <a16:colId xmlns:a16="http://schemas.microsoft.com/office/drawing/2014/main" xmlns="" val="106908959"/>
                    </a:ext>
                  </a:extLst>
                </a:gridCol>
              </a:tblGrid>
              <a:tr h="471672">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CORRECTIONAL CENTRE</a:t>
                      </a:r>
                      <a:endParaRPr lang="en-US" sz="14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375654">
                <a:tc>
                  <a:txBody>
                    <a:bodyPr/>
                    <a:lstStyle/>
                    <a:p>
                      <a:r>
                        <a:rPr lang="en-ZA" sz="1400" b="1" i="0" dirty="0" smtClean="0">
                          <a:solidFill>
                            <a:schemeClr val="tx1"/>
                          </a:solidFill>
                          <a:latin typeface="+mn-lt"/>
                        </a:rPr>
                        <a:t>Barberton </a:t>
                      </a:r>
                      <a:endParaRPr lang="en-ZA"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n-lt"/>
                        </a:rPr>
                        <a:t>Encourage</a:t>
                      </a:r>
                      <a:r>
                        <a:rPr lang="en-US" sz="1400" baseline="0" dirty="0" smtClean="0">
                          <a:solidFill>
                            <a:schemeClr val="tx1"/>
                          </a:solidFill>
                          <a:latin typeface="+mn-lt"/>
                        </a:rPr>
                        <a:t> </a:t>
                      </a:r>
                      <a:r>
                        <a:rPr lang="en-US" sz="1400" dirty="0" smtClean="0">
                          <a:solidFill>
                            <a:schemeClr val="tx1"/>
                          </a:solidFill>
                          <a:latin typeface="+mn-lt"/>
                        </a:rPr>
                        <a:t>offenders/parolees/probationers</a:t>
                      </a:r>
                      <a:r>
                        <a:rPr lang="en-US" sz="1400" baseline="0" dirty="0" smtClean="0">
                          <a:solidFill>
                            <a:schemeClr val="tx1"/>
                          </a:solidFill>
                          <a:latin typeface="+mn-lt"/>
                        </a:rPr>
                        <a:t> </a:t>
                      </a:r>
                      <a:r>
                        <a:rPr lang="en-US" sz="1400" dirty="0" smtClean="0">
                          <a:solidFill>
                            <a:schemeClr val="tx1"/>
                          </a:solidFill>
                          <a:latin typeface="+mn-lt"/>
                        </a:rPr>
                        <a:t>to attend RJ</a:t>
                      </a:r>
                      <a:r>
                        <a:rPr lang="en-US" sz="1400" baseline="0" dirty="0" smtClean="0">
                          <a:solidFill>
                            <a:schemeClr val="tx1"/>
                          </a:solidFill>
                          <a:latin typeface="+mn-lt"/>
                        </a:rPr>
                        <a:t> Programmes</a:t>
                      </a: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n-lt"/>
                        </a:rPr>
                        <a:t>Area Commissioners and</a:t>
                      </a:r>
                      <a:r>
                        <a:rPr lang="en-US" sz="1400" baseline="0" dirty="0" smtClean="0">
                          <a:solidFill>
                            <a:schemeClr val="tx1"/>
                          </a:solidFill>
                          <a:latin typeface="+mn-lt"/>
                        </a:rPr>
                        <a:t> Area Coordinators: Community Corrections</a:t>
                      </a: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Continuously</a:t>
                      </a: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r>
                        <a:rPr lang="en-US" sz="1400" baseline="0" dirty="0" smtClean="0">
                          <a:solidFill>
                            <a:schemeClr val="tx1"/>
                          </a:solidFill>
                          <a:latin typeface="+mn-lt"/>
                        </a:rPr>
                        <a:t>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smtClean="0">
                          <a:solidFill>
                            <a:schemeClr val="tx1"/>
                          </a:solidFill>
                          <a:latin typeface="+mn-lt"/>
                        </a:rPr>
                        <a:t>VOD processes have started under level 1</a:t>
                      </a: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400" kern="1200" dirty="0" smtClean="0">
                          <a:solidFill>
                            <a:schemeClr val="tx1"/>
                          </a:solidFill>
                          <a:latin typeface="+mn-lt"/>
                          <a:ea typeface=""/>
                          <a:cs typeface=""/>
                        </a:rPr>
                        <a:t>Continuous marketing of Restorative Justice to offenders, parolees and probationers has been intensified since we were moved to COVID 19 Level one restrictions</a:t>
                      </a: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kern="1200" dirty="0" smtClean="0">
                        <a:solidFill>
                          <a:schemeClr val="tx1"/>
                        </a:solidFill>
                        <a:latin typeface="+mn-lt"/>
                        <a:ea typeface=""/>
                        <a:cs typeface=""/>
                      </a:endParaRP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kern="1200" dirty="0" smtClean="0">
                        <a:solidFill>
                          <a:schemeClr val="tx1"/>
                        </a:solidFill>
                        <a:latin typeface="+mn-lt"/>
                        <a:ea typeface=""/>
                        <a:cs typeface=""/>
                      </a:endParaRP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kern="1200" dirty="0" smtClean="0">
                        <a:solidFill>
                          <a:schemeClr val="tx1"/>
                        </a:solidFill>
                        <a:latin typeface="+mn-lt"/>
                        <a:ea typeface=""/>
                        <a:cs typeface=""/>
                      </a:endParaRP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kern="1200" dirty="0" smtClean="0">
                        <a:solidFill>
                          <a:schemeClr val="tx1"/>
                        </a:solidFill>
                        <a:latin typeface="+mn-lt"/>
                        <a:ea typeface=""/>
                        <a:cs typeface=""/>
                      </a:endParaRP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400" kern="1200" dirty="0" smtClean="0">
                        <a:solidFill>
                          <a:schemeClr val="tx1"/>
                        </a:solidFill>
                        <a:latin typeface="+mn-lt"/>
                        <a:ea typeface=""/>
                        <a:cs typeface=""/>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Bethal</a:t>
                      </a:r>
                      <a:r>
                        <a:rPr lang="en-US" sz="1400" b="1" i="0" baseline="0" dirty="0" smtClean="0">
                          <a:solidFill>
                            <a:schemeClr val="tx1"/>
                          </a:solidFill>
                          <a:latin typeface="+mn-lt"/>
                        </a:rPr>
                        <a:t>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Klerksdorp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Polokwane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Rooigrond</a:t>
                      </a:r>
                      <a:r>
                        <a:rPr lang="en-US" sz="1400" b="1" i="0" baseline="0" dirty="0" smtClean="0">
                          <a:solidFill>
                            <a:schemeClr val="tx1"/>
                          </a:solidFill>
                          <a:latin typeface="+mn-lt"/>
                        </a:rPr>
                        <a:t>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5"/>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Rustenburg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6"/>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Thohoyandou</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7"/>
                  </a:ext>
                </a:extLst>
              </a:tr>
              <a:tr h="220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Witbank</a:t>
                      </a:r>
                      <a:r>
                        <a:rPr lang="en-US" sz="1400" b="1" i="0" baseline="0" dirty="0" smtClean="0">
                          <a:solidFill>
                            <a:schemeClr val="tx1"/>
                          </a:solidFill>
                          <a:latin typeface="+mn-lt"/>
                        </a:rPr>
                        <a:t>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8"/>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ZA" sz="2400" kern="0" dirty="0">
                <a:solidFill>
                  <a:schemeClr val="bg1"/>
                </a:solidFill>
                <a:latin typeface="Arial Black" panose="020B0A04020102020204" pitchFamily="34" charset="0"/>
              </a:rPr>
              <a:t>'Percentage increase of  offenders/probationers/parolees  participating in Restorative Justice Programme</a:t>
            </a:r>
          </a:p>
        </p:txBody>
      </p:sp>
    </p:spTree>
    <p:extLst>
      <p:ext uri="{BB962C8B-B14F-4D97-AF65-F5344CB8AC3E}">
        <p14:creationId xmlns:p14="http://schemas.microsoft.com/office/powerpoint/2010/main" val="933946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chemeClr val="bg1"/>
                </a:solidFill>
                <a:latin typeface="Arial Black" panose="020B0A04020102020204" pitchFamily="34" charset="0"/>
              </a:rPr>
              <a:t>'Percentage increase of victims participating in Restorative Justice Programme</a:t>
            </a:r>
          </a:p>
        </p:txBody>
      </p:sp>
      <p:sp>
        <p:nvSpPr>
          <p:cNvPr id="8" name="TextBox 7"/>
          <p:cNvSpPr txBox="1"/>
          <p:nvPr/>
        </p:nvSpPr>
        <p:spPr>
          <a:xfrm>
            <a:off x="124509" y="1416746"/>
            <a:ext cx="8928319" cy="646331"/>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FOR </a:t>
            </a:r>
            <a:r>
              <a:rPr lang="en-GB" sz="1800" b="1" kern="0" dirty="0" smtClean="0">
                <a:solidFill>
                  <a:prstClr val="black"/>
                </a:solidFill>
              </a:rPr>
              <a:t>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54769" y="304800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46986415"/>
              </p:ext>
            </p:extLst>
          </p:nvPr>
        </p:nvGraphicFramePr>
        <p:xfrm>
          <a:off x="228600" y="1973827"/>
          <a:ext cx="11658600" cy="1163423"/>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066800">
                  <a:extLst>
                    <a:ext uri="{9D8B030D-6E8A-4147-A177-3AD203B41FA5}">
                      <a16:colId xmlns:a16="http://schemas.microsoft.com/office/drawing/2014/main" xmlns="" val="2723634297"/>
                    </a:ext>
                  </a:extLst>
                </a:gridCol>
                <a:gridCol w="1524000">
                  <a:extLst>
                    <a:ext uri="{9D8B030D-6E8A-4147-A177-3AD203B41FA5}">
                      <a16:colId xmlns:a16="http://schemas.microsoft.com/office/drawing/2014/main" xmlns="" val="971921"/>
                    </a:ext>
                  </a:extLst>
                </a:gridCol>
              </a:tblGrid>
              <a:tr h="33577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JULY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a:t>
                      </a:r>
                      <a:r>
                        <a:rPr lang="en-ZA" sz="1100" baseline="0" dirty="0" smtClean="0">
                          <a:solidFill>
                            <a:schemeClr val="bg1"/>
                          </a:solidFill>
                        </a:rPr>
                        <a:t> </a:t>
                      </a:r>
                      <a:r>
                        <a:rPr lang="en-ZA" sz="1100" dirty="0" smtClean="0">
                          <a:solidFill>
                            <a:schemeClr val="bg1"/>
                          </a:solidFill>
                        </a:rPr>
                        <a:t>2020</a:t>
                      </a:r>
                      <a:br>
                        <a:rPr lang="en-ZA" sz="1100" dirty="0" smtClean="0">
                          <a:solidFill>
                            <a:schemeClr val="bg1"/>
                          </a:solidFill>
                        </a:rPr>
                      </a:br>
                      <a:r>
                        <a:rPr lang="en-ZA" sz="1100" dirty="0" smtClean="0">
                          <a:solidFill>
                            <a:schemeClr val="bg1"/>
                          </a:solidFill>
                        </a:rPr>
                        <a:t>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AUGUST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2020 TARGET</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SEPTEMBER 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Q2 TARGET: 2020-2021</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PERFORMANCE</a:t>
                      </a:r>
                      <a:endParaRPr lang="en-ZA" sz="11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736703">
                <a:tc>
                  <a:txBody>
                    <a:bodyPr/>
                    <a:lstStyle/>
                    <a:p>
                      <a:r>
                        <a:rPr lang="en-ZA" sz="1600" dirty="0" smtClean="0">
                          <a:solidFill>
                            <a:schemeClr val="tx1"/>
                          </a:solidFill>
                        </a:rPr>
                        <a:t>LMN</a:t>
                      </a:r>
                      <a:r>
                        <a:rPr lang="en-ZA" sz="1600" baseline="0" dirty="0" smtClean="0">
                          <a:solidFill>
                            <a:schemeClr val="tx1"/>
                          </a:solidFill>
                        </a:rPr>
                        <a:t> </a:t>
                      </a:r>
                      <a:endParaRPr lang="en-ZA" sz="16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560 (7%)</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20</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560 (7%)</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121</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560 (7%) </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253</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7%</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-1675/1981=</a:t>
                      </a:r>
                    </a:p>
                    <a:p>
                      <a:pPr algn="ctr"/>
                      <a:r>
                        <a:rPr lang="en-US" sz="1600" dirty="0" smtClean="0">
                          <a:solidFill>
                            <a:schemeClr val="bg1"/>
                          </a:solidFill>
                          <a:latin typeface="+mj-lt"/>
                        </a:rPr>
                        <a:t>-84.55%</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87718056"/>
              </p:ext>
            </p:extLst>
          </p:nvPr>
        </p:nvGraphicFramePr>
        <p:xfrm>
          <a:off x="228600" y="3414380"/>
          <a:ext cx="11658600" cy="3490638"/>
        </p:xfrm>
        <a:graphic>
          <a:graphicData uri="http://schemas.openxmlformats.org/drawingml/2006/table">
            <a:tbl>
              <a:tblPr firstRow="1" bandRow="1"/>
              <a:tblGrid>
                <a:gridCol w="1447800">
                  <a:extLst>
                    <a:ext uri="{9D8B030D-6E8A-4147-A177-3AD203B41FA5}">
                      <a16:colId xmlns:a16="http://schemas.microsoft.com/office/drawing/2014/main" xmlns="" val="3171785473"/>
                    </a:ext>
                  </a:extLst>
                </a:gridCol>
                <a:gridCol w="11430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a:txBody>
                    <a:bodyPr/>
                    <a:lstStyle/>
                    <a:p>
                      <a:r>
                        <a:rPr lang="en-ZA" sz="1400" b="1" i="0" dirty="0" smtClean="0">
                          <a:solidFill>
                            <a:schemeClr val="tx1"/>
                          </a:solidFill>
                          <a:latin typeface="+mj-lt"/>
                        </a:rPr>
                        <a:t>Barberton </a:t>
                      </a:r>
                      <a:endParaRPr lang="en-ZA"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53</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210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smtClean="0">
                          <a:solidFill>
                            <a:schemeClr val="bg1"/>
                          </a:solidFill>
                          <a:effectLst/>
                          <a:latin typeface="Arial" panose="020B0604020202020204" pitchFamily="34" charset="0"/>
                          <a:cs typeface="Arial" panose="020B0604020202020204" pitchFamily="34" charset="0"/>
                        </a:rPr>
                        <a:t>53</a:t>
                      </a:r>
                    </a:p>
                    <a:p>
                      <a:pPr algn="ctr" fontAlgn="ctr"/>
                      <a:endParaRPr lang="en-ZA" sz="14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Bethal</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5</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210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Klerksdorp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4</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62</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85</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210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85</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3418693148"/>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Polokwane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26</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smtClean="0">
                          <a:solidFill>
                            <a:schemeClr val="tx1"/>
                          </a:solidFill>
                          <a:latin typeface="+mj-lt"/>
                        </a:rPr>
                        <a:t>210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26</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694879642"/>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Rooigrond</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15</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43</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58</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solidFill>
                            <a:schemeClr val="tx1"/>
                          </a:solidFill>
                          <a:latin typeface="+mj-lt"/>
                        </a:rPr>
                        <a:t>210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58</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5"/>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Rustenburg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1</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3</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3</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210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3</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6"/>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Thohoyandou</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7</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19</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smtClean="0">
                          <a:solidFill>
                            <a:schemeClr val="tx1"/>
                          </a:solidFill>
                          <a:latin typeface="+mj-lt"/>
                        </a:rPr>
                        <a:t>210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19</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7"/>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Witbank</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0</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6</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solidFill>
                            <a:schemeClr val="tx1"/>
                          </a:solidFill>
                          <a:latin typeface="+mj-lt"/>
                        </a:rPr>
                        <a:t>70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bg1"/>
                          </a:solidFill>
                          <a:latin typeface="+mj-lt"/>
                        </a:rPr>
                        <a:t>4</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400" dirty="0" smtClean="0">
                          <a:solidFill>
                            <a:schemeClr val="tx1"/>
                          </a:solidFill>
                          <a:latin typeface="+mj-lt"/>
                        </a:rPr>
                        <a:t>210</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947543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60">
            <a:extLst>
              <a:ext uri="{FF2B5EF4-FFF2-40B4-BE49-F238E27FC236}">
                <a16:creationId xmlns:a16="http://schemas.microsoft.com/office/drawing/2014/main" xmlns="" id="{935013CF-ED1D-4C99-9BBC-342742B95A80}"/>
              </a:ext>
            </a:extLst>
          </p:cNvPr>
          <p:cNvSpPr/>
          <p:nvPr/>
        </p:nvSpPr>
        <p:spPr>
          <a:xfrm rot="5400000">
            <a:off x="4804500"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2" name="Title 1"/>
          <p:cNvSpPr>
            <a:spLocks noGrp="1"/>
          </p:cNvSpPr>
          <p:nvPr>
            <p:ph type="title"/>
          </p:nvPr>
        </p:nvSpPr>
        <p:spPr>
          <a:xfrm>
            <a:off x="152400" y="370841"/>
            <a:ext cx="7983537" cy="393699"/>
          </a:xfrm>
        </p:spPr>
        <p:txBody>
          <a:bodyPr/>
          <a:lstStyle/>
          <a:p>
            <a:r>
              <a:rPr lang="en-ZA" sz="2800" dirty="0" smtClean="0">
                <a:solidFill>
                  <a:schemeClr val="bg1"/>
                </a:solidFill>
                <a:latin typeface="Arial Black" panose="020B0A04020102020204" pitchFamily="34" charset="0"/>
              </a:rPr>
              <a:t>Notes to the presentation</a:t>
            </a:r>
            <a:endParaRPr lang="en-GB" sz="2800" dirty="0">
              <a:solidFill>
                <a:schemeClr val="bg1"/>
              </a:solidFill>
              <a:latin typeface="Arial Black" panose="020B0A04020102020204" pitchFamily="34" charset="0"/>
            </a:endParaRPr>
          </a:p>
        </p:txBody>
      </p:sp>
      <p:sp>
        <p:nvSpPr>
          <p:cNvPr id="3" name="TextBox 2"/>
          <p:cNvSpPr txBox="1"/>
          <p:nvPr/>
        </p:nvSpPr>
        <p:spPr>
          <a:xfrm>
            <a:off x="330200" y="1814313"/>
            <a:ext cx="11252200" cy="3631763"/>
          </a:xfrm>
          <a:prstGeom prst="rect">
            <a:avLst/>
          </a:prstGeom>
          <a:noFill/>
        </p:spPr>
        <p:txBody>
          <a:bodyPr wrap="square" rtlCol="0">
            <a:spAutoFit/>
          </a:bodyPr>
          <a:lstStyle/>
          <a:p>
            <a:r>
              <a:rPr lang="en-ZA" sz="2000" dirty="0"/>
              <a:t>Regions to focus on targets not achieved for Quarter </a:t>
            </a:r>
            <a:r>
              <a:rPr lang="en-ZA" sz="2000" dirty="0" smtClean="0"/>
              <a:t>2</a:t>
            </a:r>
            <a:endParaRPr lang="en-ZA" sz="2000" dirty="0"/>
          </a:p>
          <a:p>
            <a:pPr marL="285750" indent="-285750">
              <a:spcAft>
                <a:spcPts val="1200"/>
              </a:spcAft>
              <a:buFontTx/>
              <a:buChar char="-"/>
            </a:pPr>
            <a:r>
              <a:rPr lang="en-ZA" sz="2000" dirty="0"/>
              <a:t>Reports should indicate what was planned against what was not achieved</a:t>
            </a:r>
            <a:endParaRPr lang="en-GB" sz="2000" dirty="0"/>
          </a:p>
          <a:p>
            <a:pPr marL="285750" indent="-285750">
              <a:spcAft>
                <a:spcPts val="1200"/>
              </a:spcAft>
              <a:buFontTx/>
              <a:buChar char="-"/>
            </a:pPr>
            <a:r>
              <a:rPr lang="en-ZA" sz="2000" dirty="0"/>
              <a:t>Include under achievement at source (Correctional Centres and Management Areas)</a:t>
            </a:r>
          </a:p>
          <a:p>
            <a:pPr marL="285750" indent="-285750">
              <a:spcAft>
                <a:spcPts val="1200"/>
              </a:spcAft>
              <a:buFontTx/>
              <a:buChar char="-"/>
            </a:pPr>
            <a:r>
              <a:rPr lang="en-ZA" sz="2000" dirty="0"/>
              <a:t>Identify root causes of the under achievement and associated risks</a:t>
            </a:r>
          </a:p>
          <a:p>
            <a:pPr marL="285750" indent="-285750">
              <a:spcAft>
                <a:spcPts val="1200"/>
              </a:spcAft>
              <a:buFontTx/>
              <a:buChar char="-"/>
            </a:pPr>
            <a:r>
              <a:rPr lang="en-ZA" sz="2000" dirty="0"/>
              <a:t>Explain the corrective actions required in a </a:t>
            </a:r>
            <a:r>
              <a:rPr lang="en-ZA" sz="2000" dirty="0" err="1"/>
              <a:t>projectised</a:t>
            </a:r>
            <a:r>
              <a:rPr lang="en-ZA" sz="2000" dirty="0"/>
              <a:t> approach (i.e. what needs to be done, when and by whom, when is the target expected to be achieved)</a:t>
            </a:r>
          </a:p>
          <a:p>
            <a:pPr marL="285750" indent="-285750">
              <a:spcAft>
                <a:spcPts val="1200"/>
              </a:spcAft>
              <a:buFontTx/>
              <a:buChar char="-"/>
            </a:pPr>
            <a:r>
              <a:rPr lang="en-ZA" sz="2000" dirty="0"/>
              <a:t>What are the long term solutions to ensure that the problems identified do not </a:t>
            </a:r>
            <a:r>
              <a:rPr lang="en-ZA" sz="2000" dirty="0" smtClean="0"/>
              <a:t>re-occur </a:t>
            </a:r>
            <a:endParaRPr lang="en-ZA" sz="2000" dirty="0"/>
          </a:p>
          <a:p>
            <a:pPr marL="285750" indent="-285750">
              <a:spcAft>
                <a:spcPts val="1200"/>
              </a:spcAft>
              <a:buFontTx/>
              <a:buChar char="-"/>
            </a:pPr>
            <a:r>
              <a:rPr lang="en-ZA" sz="2000" dirty="0"/>
              <a:t>Where the reasons for under-performance are COVID related, what are the alternative modes of delivery that will be implemented for Q2 to Q4 to ensure performance gets back on track</a:t>
            </a:r>
          </a:p>
        </p:txBody>
      </p:sp>
    </p:spTree>
    <p:extLst>
      <p:ext uri="{BB962C8B-B14F-4D97-AF65-F5344CB8AC3E}">
        <p14:creationId xmlns:p14="http://schemas.microsoft.com/office/powerpoint/2010/main" val="4051699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0" y="1685264"/>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717568258"/>
              </p:ext>
            </p:extLst>
          </p:nvPr>
        </p:nvGraphicFramePr>
        <p:xfrm>
          <a:off x="215900" y="2054596"/>
          <a:ext cx="11518899" cy="3697605"/>
        </p:xfrm>
        <a:graphic>
          <a:graphicData uri="http://schemas.openxmlformats.org/drawingml/2006/table">
            <a:tbl>
              <a:tblPr firstRow="1" bandRow="1"/>
              <a:tblGrid>
                <a:gridCol w="1645557">
                  <a:extLst>
                    <a:ext uri="{9D8B030D-6E8A-4147-A177-3AD203B41FA5}">
                      <a16:colId xmlns:a16="http://schemas.microsoft.com/office/drawing/2014/main" xmlns="" val="3171785473"/>
                    </a:ext>
                  </a:extLst>
                </a:gridCol>
                <a:gridCol w="1645557">
                  <a:extLst>
                    <a:ext uri="{9D8B030D-6E8A-4147-A177-3AD203B41FA5}">
                      <a16:colId xmlns:a16="http://schemas.microsoft.com/office/drawing/2014/main" xmlns="" val="3307568538"/>
                    </a:ext>
                  </a:extLst>
                </a:gridCol>
                <a:gridCol w="1645557">
                  <a:extLst>
                    <a:ext uri="{9D8B030D-6E8A-4147-A177-3AD203B41FA5}">
                      <a16:colId xmlns:a16="http://schemas.microsoft.com/office/drawing/2014/main" xmlns="" val="3177246977"/>
                    </a:ext>
                  </a:extLst>
                </a:gridCol>
                <a:gridCol w="1645557">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rowSpan="8">
                  <a:txBody>
                    <a:bodyPr/>
                    <a:lstStyle/>
                    <a:p>
                      <a:r>
                        <a:rPr lang="en-ZA" sz="1600" dirty="0" smtClean="0">
                          <a:solidFill>
                            <a:schemeClr val="tx1"/>
                          </a:solidFill>
                        </a:rPr>
                        <a:t>7%</a:t>
                      </a:r>
                      <a:endParaRPr lang="en-ZA" sz="16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smtClean="0">
                          <a:solidFill>
                            <a:schemeClr val="bg1"/>
                          </a:solidFill>
                          <a:effectLst/>
                          <a:latin typeface="Arial" panose="020B0604020202020204" pitchFamily="34" charset="0"/>
                          <a:cs typeface="Arial" panose="020B0604020202020204" pitchFamily="34" charset="0"/>
                        </a:rPr>
                        <a:t>53</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ZA" sz="1400" b="1" i="0" dirty="0" smtClean="0">
                          <a:solidFill>
                            <a:schemeClr val="tx1"/>
                          </a:solidFill>
                          <a:latin typeface="+mj-lt"/>
                        </a:rPr>
                        <a:t>Barberton </a:t>
                      </a:r>
                      <a:endParaRPr lang="en-ZA"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ZA" sz="1400" dirty="0" smtClean="0">
                          <a:solidFill>
                            <a:schemeClr val="tx1"/>
                          </a:solidFill>
                          <a:latin typeface="+mj-lt"/>
                        </a:rPr>
                        <a:t>The suspension of RJ Programmes because of lockdown</a:t>
                      </a: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ZA" sz="1400" dirty="0" smtClean="0">
                        <a:solidFill>
                          <a:schemeClr val="tx1"/>
                        </a:solidFill>
                        <a:latin typeface="+mj-lt"/>
                      </a:endParaRPr>
                    </a:p>
                    <a:p>
                      <a:pPr algn="ct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Lockdown</a:t>
                      </a:r>
                      <a:r>
                        <a:rPr lang="en-US" sz="1400" baseline="0" dirty="0" smtClean="0">
                          <a:solidFill>
                            <a:schemeClr val="tx1"/>
                          </a:solidFill>
                          <a:latin typeface="+mj-lt"/>
                        </a:rPr>
                        <a:t> Regulations </a:t>
                      </a: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baseline="0" dirty="0" smtClean="0">
                        <a:solidFill>
                          <a:schemeClr val="tx1"/>
                        </a:solidFill>
                        <a:latin typeface="+mj-lt"/>
                      </a:endParaRPr>
                    </a:p>
                    <a:p>
                      <a:pPr algn="ct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600" dirty="0" smtClean="0">
                          <a:solidFill>
                            <a:schemeClr val="tx1"/>
                          </a:solidFill>
                          <a:latin typeface="+mj-lt"/>
                        </a:rPr>
                        <a:t>Revenge by victims and communities</a:t>
                      </a:r>
                    </a:p>
                    <a:p>
                      <a:pPr marL="285750" indent="-285750" algn="l">
                        <a:buFont typeface="Wingdings" panose="05000000000000000000" pitchFamily="2" charset="2"/>
                        <a:buChar char="v"/>
                      </a:pPr>
                      <a:r>
                        <a:rPr lang="en-US" sz="1600" dirty="0" smtClean="0">
                          <a:solidFill>
                            <a:schemeClr val="tx1"/>
                          </a:solidFill>
                          <a:latin typeface="+mj-lt"/>
                        </a:rPr>
                        <a:t>Re-offending</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r h="375654">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5</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Bethal</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85</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Klerksdorp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375654">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26</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Polokwane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r h="375654">
                <a:tc vMerge="1">
                  <a:txBody>
                    <a:bodyPr/>
                    <a:lstStyle/>
                    <a:p>
                      <a:endParaRPr lang="en-ZA"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58</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Rooigrond</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5"/>
                  </a:ext>
                </a:extLst>
              </a:tr>
              <a:tr h="375654">
                <a:tc vMerge="1">
                  <a:txBody>
                    <a:bodyPr/>
                    <a:lstStyle/>
                    <a:p>
                      <a:endParaRPr lang="en-ZA"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3</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Rustenburg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6"/>
                  </a:ext>
                </a:extLst>
              </a:tr>
              <a:tr h="375654">
                <a:tc vMerge="1">
                  <a:txBody>
                    <a:bodyPr/>
                    <a:lstStyle/>
                    <a:p>
                      <a:endParaRPr lang="en-ZA"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19</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Thohoyandou</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7"/>
                  </a:ext>
                </a:extLst>
              </a:tr>
              <a:tr h="375654">
                <a:tc vMerge="1">
                  <a:txBody>
                    <a:bodyPr/>
                    <a:lstStyle/>
                    <a:p>
                      <a:endParaRPr lang="en-ZA"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fontAlgn="ctr"/>
                      <a:r>
                        <a:rPr lang="en-ZA" sz="1400" b="0" i="0" u="none" strike="noStrike" dirty="0">
                          <a:solidFill>
                            <a:schemeClr val="bg1"/>
                          </a:solidFill>
                          <a:effectLst/>
                          <a:latin typeface="Arial" panose="020B0604020202020204" pitchFamily="34" charset="0"/>
                          <a:cs typeface="Arial" panose="020B0604020202020204" pitchFamily="34" charset="0"/>
                        </a:rPr>
                        <a:t>4</a:t>
                      </a:r>
                    </a:p>
                  </a:txBody>
                  <a:tcPr marL="7620" marR="7620" marT="7620" marB="0"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j-lt"/>
                        </a:rPr>
                        <a:t>Witbank</a:t>
                      </a:r>
                      <a:r>
                        <a:rPr lang="en-US" sz="1400" b="1" i="0" baseline="0" dirty="0" smtClean="0">
                          <a:solidFill>
                            <a:schemeClr val="tx1"/>
                          </a:solidFill>
                          <a:latin typeface="+mj-lt"/>
                        </a:rPr>
                        <a:t> </a:t>
                      </a:r>
                      <a:endParaRPr lang="en-US" sz="1400" b="1" i="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8"/>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chemeClr val="bg1"/>
                </a:solidFill>
                <a:latin typeface="Arial Black" panose="020B0A04020102020204" pitchFamily="34" charset="0"/>
              </a:rPr>
              <a:t>'Percentage increase of victims participating in Restorative Justice Programme</a:t>
            </a:r>
          </a:p>
        </p:txBody>
      </p:sp>
    </p:spTree>
    <p:extLst>
      <p:ext uri="{BB962C8B-B14F-4D97-AF65-F5344CB8AC3E}">
        <p14:creationId xmlns:p14="http://schemas.microsoft.com/office/powerpoint/2010/main" val="2040554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673596"/>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384480102"/>
              </p:ext>
            </p:extLst>
          </p:nvPr>
        </p:nvGraphicFramePr>
        <p:xfrm>
          <a:off x="215900" y="1676392"/>
          <a:ext cx="11671302" cy="3810008"/>
        </p:xfrm>
        <a:graphic>
          <a:graphicData uri="http://schemas.openxmlformats.org/drawingml/2006/table">
            <a:tbl>
              <a:tblPr firstRow="1" bandRow="1"/>
              <a:tblGrid>
                <a:gridCol w="1945217">
                  <a:extLst>
                    <a:ext uri="{9D8B030D-6E8A-4147-A177-3AD203B41FA5}">
                      <a16:colId xmlns:a16="http://schemas.microsoft.com/office/drawing/2014/main" xmlns="" val="3171785473"/>
                    </a:ext>
                  </a:extLst>
                </a:gridCol>
                <a:gridCol w="1945217">
                  <a:extLst>
                    <a:ext uri="{9D8B030D-6E8A-4147-A177-3AD203B41FA5}">
                      <a16:colId xmlns:a16="http://schemas.microsoft.com/office/drawing/2014/main" xmlns="" val="3307568538"/>
                    </a:ext>
                  </a:extLst>
                </a:gridCol>
                <a:gridCol w="1945217">
                  <a:extLst>
                    <a:ext uri="{9D8B030D-6E8A-4147-A177-3AD203B41FA5}">
                      <a16:colId xmlns:a16="http://schemas.microsoft.com/office/drawing/2014/main" xmlns="" val="3177246977"/>
                    </a:ext>
                  </a:extLst>
                </a:gridCol>
                <a:gridCol w="1797049">
                  <a:extLst>
                    <a:ext uri="{9D8B030D-6E8A-4147-A177-3AD203B41FA5}">
                      <a16:colId xmlns:a16="http://schemas.microsoft.com/office/drawing/2014/main" xmlns="" val="1905890460"/>
                    </a:ext>
                  </a:extLst>
                </a:gridCol>
                <a:gridCol w="1219200">
                  <a:extLst>
                    <a:ext uri="{9D8B030D-6E8A-4147-A177-3AD203B41FA5}">
                      <a16:colId xmlns:a16="http://schemas.microsoft.com/office/drawing/2014/main" xmlns="" val="551651354"/>
                    </a:ext>
                  </a:extLst>
                </a:gridCol>
                <a:gridCol w="2819402">
                  <a:extLst>
                    <a:ext uri="{9D8B030D-6E8A-4147-A177-3AD203B41FA5}">
                      <a16:colId xmlns:a16="http://schemas.microsoft.com/office/drawing/2014/main" xmlns="" val="106908959"/>
                    </a:ext>
                  </a:extLst>
                </a:gridCol>
              </a:tblGrid>
              <a:tr h="471672">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CORRECTIONAL CENTRE</a:t>
                      </a:r>
                      <a:endParaRPr lang="en-US" sz="14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375654">
                <a:tc>
                  <a:txBody>
                    <a:bodyPr/>
                    <a:lstStyle/>
                    <a:p>
                      <a:r>
                        <a:rPr lang="en-ZA" sz="1400" b="1" i="0" dirty="0" smtClean="0">
                          <a:solidFill>
                            <a:schemeClr val="tx1"/>
                          </a:solidFill>
                          <a:latin typeface="+mn-lt"/>
                        </a:rPr>
                        <a:t>Barberton </a:t>
                      </a:r>
                      <a:endParaRPr lang="en-ZA"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n-lt"/>
                        </a:rPr>
                        <a:t>Encourage</a:t>
                      </a:r>
                      <a:r>
                        <a:rPr lang="en-US" sz="1400" baseline="0" dirty="0" smtClean="0">
                          <a:solidFill>
                            <a:schemeClr val="tx1"/>
                          </a:solidFill>
                          <a:latin typeface="+mn-lt"/>
                        </a:rPr>
                        <a:t> both </a:t>
                      </a:r>
                      <a:r>
                        <a:rPr lang="en-US" sz="1400" dirty="0" smtClean="0">
                          <a:solidFill>
                            <a:schemeClr val="tx1"/>
                          </a:solidFill>
                          <a:latin typeface="+mn-lt"/>
                        </a:rPr>
                        <a:t> victims and offenders</a:t>
                      </a:r>
                      <a:r>
                        <a:rPr lang="en-US" sz="1400" baseline="0" dirty="0" smtClean="0">
                          <a:solidFill>
                            <a:schemeClr val="tx1"/>
                          </a:solidFill>
                          <a:latin typeface="+mn-lt"/>
                        </a:rPr>
                        <a:t> </a:t>
                      </a:r>
                      <a:r>
                        <a:rPr lang="en-US" sz="1400" dirty="0" smtClean="0">
                          <a:solidFill>
                            <a:schemeClr val="tx1"/>
                          </a:solidFill>
                          <a:latin typeface="+mn-lt"/>
                        </a:rPr>
                        <a:t>to attend RJ</a:t>
                      </a:r>
                      <a:r>
                        <a:rPr lang="en-US" sz="1400" baseline="0" dirty="0" smtClean="0">
                          <a:solidFill>
                            <a:schemeClr val="tx1"/>
                          </a:solidFill>
                          <a:latin typeface="+mn-lt"/>
                        </a:rPr>
                        <a:t> Programmes</a:t>
                      </a: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p>
                      <a:pPr marL="285750" indent="-285750" algn="l">
                        <a:buFont typeface="Wingdings" panose="05000000000000000000" pitchFamily="2" charset="2"/>
                        <a:buChar char="v"/>
                      </a:pPr>
                      <a:endParaRPr lang="en-US" sz="1400" baseline="0" dirty="0" smtClean="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n-lt"/>
                        </a:rPr>
                        <a:t>Area Commissioners and</a:t>
                      </a:r>
                      <a:r>
                        <a:rPr lang="en-US" sz="1400" baseline="0" dirty="0" smtClean="0">
                          <a:solidFill>
                            <a:schemeClr val="tx1"/>
                          </a:solidFill>
                          <a:latin typeface="+mn-lt"/>
                        </a:rPr>
                        <a:t> Area Coordinators: Community Corrections</a:t>
                      </a: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Continuously</a:t>
                      </a: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endParaRPr lang="en-US" sz="1400" baseline="0" dirty="0" smtClean="0">
                        <a:solidFill>
                          <a:schemeClr val="tx1"/>
                        </a:solidFill>
                        <a:latin typeface="+mn-lt"/>
                      </a:endParaRPr>
                    </a:p>
                    <a:p>
                      <a:pPr algn="ctr"/>
                      <a:r>
                        <a:rPr lang="en-US" sz="1400" baseline="0" dirty="0" smtClean="0">
                          <a:solidFill>
                            <a:schemeClr val="tx1"/>
                          </a:solidFill>
                          <a:latin typeface="+mn-lt"/>
                        </a:rPr>
                        <a:t>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8">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1400" dirty="0" smtClean="0">
                          <a:solidFill>
                            <a:schemeClr val="tx1"/>
                          </a:solidFill>
                          <a:latin typeface="+mn-lt"/>
                        </a:rPr>
                        <a:t>VOD processes have started under level 1</a:t>
                      </a: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400" kern="1200" dirty="0" smtClean="0">
                          <a:solidFill>
                            <a:schemeClr val="tx1"/>
                          </a:solidFill>
                          <a:latin typeface="+mn-lt"/>
                          <a:ea typeface=""/>
                          <a:cs typeface=""/>
                        </a:rPr>
                        <a:t>Continuous marketing of Restorative Justice to offenders, parolees and probationers has been intensified since we were moved to COVID 19 Level one restrictions</a:t>
                      </a: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kern="1200" dirty="0" smtClean="0">
                        <a:solidFill>
                          <a:schemeClr val="tx1"/>
                        </a:solidFill>
                        <a:latin typeface="+mn-lt"/>
                        <a:ea typeface=""/>
                        <a:cs typeface=""/>
                      </a:endParaRP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kern="1200" dirty="0" smtClean="0">
                        <a:solidFill>
                          <a:schemeClr val="tx1"/>
                        </a:solidFill>
                        <a:latin typeface="+mn-lt"/>
                        <a:ea typeface=""/>
                        <a:cs typeface=""/>
                      </a:endParaRP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kern="1200" dirty="0" smtClean="0">
                        <a:solidFill>
                          <a:schemeClr val="tx1"/>
                        </a:solidFill>
                        <a:latin typeface="+mn-lt"/>
                        <a:ea typeface=""/>
                        <a:cs typeface=""/>
                      </a:endParaRP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1400" kern="1200" dirty="0" smtClean="0">
                        <a:solidFill>
                          <a:schemeClr val="tx1"/>
                        </a:solidFill>
                        <a:latin typeface="+mn-lt"/>
                        <a:ea typeface=""/>
                        <a:cs typeface=""/>
                      </a:endParaRPr>
                    </a:p>
                    <a:p>
                      <a:pPr marL="285750" marR="0" indent="-285750" algn="l" defTabSz="91433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400" kern="1200" dirty="0" smtClean="0">
                        <a:solidFill>
                          <a:schemeClr val="tx1"/>
                        </a:solidFill>
                        <a:latin typeface="+mn-lt"/>
                        <a:ea typeface=""/>
                        <a:cs typeface=""/>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Bethal</a:t>
                      </a:r>
                      <a:r>
                        <a:rPr lang="en-US" sz="1400" b="1" i="0" baseline="0" dirty="0" smtClean="0">
                          <a:solidFill>
                            <a:schemeClr val="tx1"/>
                          </a:solidFill>
                          <a:latin typeface="+mn-lt"/>
                        </a:rPr>
                        <a:t>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Klerksdorp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Polokwane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Rooigrond</a:t>
                      </a:r>
                      <a:r>
                        <a:rPr lang="en-US" sz="1400" b="1" i="0" baseline="0" dirty="0" smtClean="0">
                          <a:solidFill>
                            <a:schemeClr val="tx1"/>
                          </a:solidFill>
                          <a:latin typeface="+mn-lt"/>
                        </a:rPr>
                        <a:t>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5"/>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Rustenburg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6"/>
                  </a:ext>
                </a:extLst>
              </a:tr>
              <a:tr h="375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Thohoyandou</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7"/>
                  </a:ext>
                </a:extLst>
              </a:tr>
              <a:tr h="220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mn-lt"/>
                        </a:rPr>
                        <a:t>Witbank</a:t>
                      </a:r>
                      <a:r>
                        <a:rPr lang="en-US" sz="1400" b="1" i="0" baseline="0" dirty="0" smtClean="0">
                          <a:solidFill>
                            <a:schemeClr val="tx1"/>
                          </a:solidFill>
                          <a:latin typeface="+mn-lt"/>
                        </a:rPr>
                        <a:t> </a:t>
                      </a:r>
                      <a:endParaRPr lang="en-US" sz="1400" b="1" i="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400" dirty="0" smtClean="0">
                          <a:solidFill>
                            <a:schemeClr val="tx1"/>
                          </a:solidFill>
                          <a:latin typeface="+mn-lt"/>
                        </a:rPr>
                        <a:t>All Centres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100" dirty="0">
                        <a:solidFill>
                          <a:schemeClr val="bg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8"/>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ZA" sz="2400" kern="0" dirty="0">
                <a:solidFill>
                  <a:srgbClr val="FFFFFF"/>
                </a:solidFill>
                <a:latin typeface="Arial Black" panose="020B0A04020102020204" pitchFamily="34" charset="0"/>
              </a:rPr>
              <a:t>'Percentage increase of victims participating in Restorative Justice Programme</a:t>
            </a:r>
          </a:p>
        </p:txBody>
      </p:sp>
    </p:spTree>
    <p:extLst>
      <p:ext uri="{BB962C8B-B14F-4D97-AF65-F5344CB8AC3E}">
        <p14:creationId xmlns:p14="http://schemas.microsoft.com/office/powerpoint/2010/main" val="2828957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00"/>
            <a:ext cx="12192000" cy="6858000"/>
          </a:xfrm>
          <a:prstGeom prst="rect">
            <a:avLst/>
          </a:prstGeom>
        </p:spPr>
      </p:pic>
      <p:sp>
        <p:nvSpPr>
          <p:cNvPr id="5" name="TextBox 4"/>
          <p:cNvSpPr txBox="1"/>
          <p:nvPr/>
        </p:nvSpPr>
        <p:spPr>
          <a:xfrm>
            <a:off x="2758529" y="271596"/>
            <a:ext cx="4522887" cy="707894"/>
          </a:xfrm>
          <a:prstGeom prst="rect">
            <a:avLst/>
          </a:prstGeom>
          <a:noFill/>
        </p:spPr>
        <p:txBody>
          <a:bodyPr wrap="square" rtlCol="0">
            <a:spAutoFit/>
          </a:bodyPr>
          <a:lstStyle/>
          <a:p>
            <a:pPr defTabSz="457200" fontAlgn="auto">
              <a:spcBef>
                <a:spcPts val="0"/>
              </a:spcBef>
              <a:spcAft>
                <a:spcPts val="0"/>
              </a:spcAft>
            </a:pPr>
            <a:r>
              <a:rPr lang="en-US" sz="4000" dirty="0">
                <a:solidFill>
                  <a:prstClr val="white"/>
                </a:solidFill>
                <a:latin typeface="Calibri"/>
                <a:cs typeface="Arial Black"/>
              </a:rPr>
              <a:t>Thank You</a:t>
            </a:r>
          </a:p>
        </p:txBody>
      </p:sp>
      <p:sp>
        <p:nvSpPr>
          <p:cNvPr id="13" name="TextBox 12"/>
          <p:cNvSpPr txBox="1"/>
          <p:nvPr/>
        </p:nvSpPr>
        <p:spPr>
          <a:xfrm>
            <a:off x="2603500" y="423997"/>
            <a:ext cx="6338176" cy="1323439"/>
          </a:xfrm>
          <a:prstGeom prst="rect">
            <a:avLst/>
          </a:prstGeom>
          <a:noFill/>
        </p:spPr>
        <p:txBody>
          <a:bodyPr wrap="square" rtlCol="0">
            <a:spAutoFit/>
          </a:bodyPr>
          <a:lstStyle/>
          <a:p>
            <a:pPr algn="ctr" defTabSz="457200" fontAlgn="auto">
              <a:spcBef>
                <a:spcPts val="0"/>
              </a:spcBef>
              <a:spcAft>
                <a:spcPts val="0"/>
              </a:spcAft>
            </a:pPr>
            <a:r>
              <a:rPr lang="en-ZA" sz="2000" b="1" dirty="0">
                <a:solidFill>
                  <a:srgbClr val="005300"/>
                </a:solidFill>
                <a:latin typeface="Calibri"/>
                <a:cs typeface="Arial Black"/>
              </a:rPr>
              <a:t>THANK YOU</a:t>
            </a:r>
          </a:p>
          <a:p>
            <a:pPr algn="ctr" defTabSz="457200" fontAlgn="auto">
              <a:spcBef>
                <a:spcPts val="0"/>
              </a:spcBef>
              <a:spcAft>
                <a:spcPts val="0"/>
              </a:spcAft>
            </a:pPr>
            <a:endParaRPr lang="en-ZA" sz="2000" b="1" dirty="0">
              <a:solidFill>
                <a:srgbClr val="005300"/>
              </a:solidFill>
              <a:latin typeface="Calibri"/>
              <a:cs typeface="Arial Black"/>
            </a:endParaRPr>
          </a:p>
          <a:p>
            <a:pPr algn="ctr" defTabSz="457200" fontAlgn="auto">
              <a:spcBef>
                <a:spcPts val="0"/>
              </a:spcBef>
              <a:spcAft>
                <a:spcPts val="0"/>
              </a:spcAft>
            </a:pPr>
            <a:r>
              <a:rPr lang="en-ZA" sz="2000" b="1" dirty="0">
                <a:solidFill>
                  <a:srgbClr val="005300"/>
                </a:solidFill>
                <a:latin typeface="Calibri"/>
                <a:cs typeface="Arial Black"/>
              </a:rPr>
              <a:t>STRIVING FOR A SOUTH AFRICA IN WHICH PEOPLE ARE AND FEEL SAFE</a:t>
            </a:r>
          </a:p>
        </p:txBody>
      </p:sp>
    </p:spTree>
    <p:extLst>
      <p:ext uri="{BB962C8B-B14F-4D97-AF65-F5344CB8AC3E}">
        <p14:creationId xmlns:p14="http://schemas.microsoft.com/office/powerpoint/2010/main" val="1165404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rgbClr val="FFFFFF"/>
          </a:fgClr>
          <a:bgClr>
            <a:srgbClr val="BCEABC"/>
          </a:bgClr>
        </a:pattFill>
        <a:effectLst/>
      </p:bgPr>
    </p:bg>
    <p:spTree>
      <p:nvGrpSpPr>
        <p:cNvPr id="1" name=""/>
        <p:cNvGrpSpPr/>
        <p:nvPr/>
      </p:nvGrpSpPr>
      <p:grpSpPr>
        <a:xfrm>
          <a:off x="0" y="0"/>
          <a:ext cx="0" cy="0"/>
          <a:chOff x="0" y="0"/>
          <a:chExt cx="0" cy="0"/>
        </a:xfrm>
      </p:grpSpPr>
      <p:grpSp>
        <p:nvGrpSpPr>
          <p:cNvPr id="7" name="Group 6"/>
          <p:cNvGrpSpPr/>
          <p:nvPr/>
        </p:nvGrpSpPr>
        <p:grpSpPr>
          <a:xfrm>
            <a:off x="65498" y="-21773"/>
            <a:ext cx="8392701" cy="6270173"/>
            <a:chOff x="65499" y="-21773"/>
            <a:chExt cx="7302314" cy="5185651"/>
          </a:xfrm>
        </p:grpSpPr>
        <p:sp>
          <p:nvSpPr>
            <p:cNvPr id="3" name="Rectangle: Top Corners Rounded 24">
              <a:extLst>
                <a:ext uri="{FF2B5EF4-FFF2-40B4-BE49-F238E27FC236}">
                  <a16:creationId xmlns:a16="http://schemas.microsoft.com/office/drawing/2014/main" xmlns="" id="{0DC4C310-37AB-43E0-9D8B-683A5AE91EB8}"/>
                </a:ext>
              </a:extLst>
            </p:cNvPr>
            <p:cNvSpPr/>
            <p:nvPr/>
          </p:nvSpPr>
          <p:spPr>
            <a:xfrm rot="10800000">
              <a:off x="575313" y="-10887"/>
              <a:ext cx="6282685" cy="5174765"/>
            </a:xfrm>
            <a:prstGeom prst="round2SameRect">
              <a:avLst>
                <a:gd name="adj1" fmla="val 13687"/>
                <a:gd name="adj2" fmla="val 0"/>
              </a:avLst>
            </a:prstGeom>
            <a:gradFill flip="none" rotWithShape="1">
              <a:gsLst>
                <a:gs pos="99000">
                  <a:srgbClr val="00CC99"/>
                </a:gs>
                <a:gs pos="1000">
                  <a:srgbClr val="009900"/>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sp>
          <p:nvSpPr>
            <p:cNvPr id="5" name="Isosceles Triangle 3"/>
            <p:cNvSpPr/>
            <p:nvPr/>
          </p:nvSpPr>
          <p:spPr bwMode="auto">
            <a:xfrm>
              <a:off x="6847113" y="-21773"/>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smtClean="0">
                <a:solidFill>
                  <a:srgbClr val="000000"/>
                </a:solidFill>
              </a:endParaRPr>
            </a:p>
          </p:txBody>
        </p:sp>
        <p:sp>
          <p:nvSpPr>
            <p:cNvPr id="6" name="Isosceles Triangle 3"/>
            <p:cNvSpPr/>
            <p:nvPr/>
          </p:nvSpPr>
          <p:spPr bwMode="auto">
            <a:xfrm rot="10800000" flipV="1">
              <a:off x="65499" y="-10887"/>
              <a:ext cx="520700" cy="1270000"/>
            </a:xfrm>
            <a:custGeom>
              <a:avLst/>
              <a:gdLst>
                <a:gd name="connsiteX0" fmla="*/ 0 w 431800"/>
                <a:gd name="connsiteY0" fmla="*/ 1143000 h 1143000"/>
                <a:gd name="connsiteX1" fmla="*/ 215900 w 431800"/>
                <a:gd name="connsiteY1" fmla="*/ 0 h 1143000"/>
                <a:gd name="connsiteX2" fmla="*/ 431800 w 431800"/>
                <a:gd name="connsiteY2" fmla="*/ 1143000 h 1143000"/>
                <a:gd name="connsiteX3" fmla="*/ 0 w 431800"/>
                <a:gd name="connsiteY3" fmla="*/ 1143000 h 1143000"/>
                <a:gd name="connsiteX0" fmla="*/ 0 w 647700"/>
                <a:gd name="connsiteY0" fmla="*/ 1117600 h 1117600"/>
                <a:gd name="connsiteX1" fmla="*/ 647700 w 647700"/>
                <a:gd name="connsiteY1" fmla="*/ 0 h 1117600"/>
                <a:gd name="connsiteX2" fmla="*/ 431800 w 647700"/>
                <a:gd name="connsiteY2" fmla="*/ 1117600 h 1117600"/>
                <a:gd name="connsiteX3" fmla="*/ 0 w 647700"/>
                <a:gd name="connsiteY3" fmla="*/ 1117600 h 1117600"/>
                <a:gd name="connsiteX0" fmla="*/ 0 w 647700"/>
                <a:gd name="connsiteY0" fmla="*/ 1117600 h 1244600"/>
                <a:gd name="connsiteX1" fmla="*/ 647700 w 647700"/>
                <a:gd name="connsiteY1" fmla="*/ 0 h 1244600"/>
                <a:gd name="connsiteX2" fmla="*/ 558800 w 647700"/>
                <a:gd name="connsiteY2" fmla="*/ 1244600 h 1244600"/>
                <a:gd name="connsiteX3" fmla="*/ 0 w 647700"/>
                <a:gd name="connsiteY3" fmla="*/ 1117600 h 1244600"/>
                <a:gd name="connsiteX0" fmla="*/ 0 w 647700"/>
                <a:gd name="connsiteY0" fmla="*/ 1270000 h 1397000"/>
                <a:gd name="connsiteX1" fmla="*/ 647700 w 647700"/>
                <a:gd name="connsiteY1" fmla="*/ 0 h 1397000"/>
                <a:gd name="connsiteX2" fmla="*/ 558800 w 647700"/>
                <a:gd name="connsiteY2" fmla="*/ 1397000 h 1397000"/>
                <a:gd name="connsiteX3" fmla="*/ 0 w 647700"/>
                <a:gd name="connsiteY3" fmla="*/ 1270000 h 1397000"/>
                <a:gd name="connsiteX0" fmla="*/ 0 w 469900"/>
                <a:gd name="connsiteY0" fmla="*/ 1701800 h 1701800"/>
                <a:gd name="connsiteX1" fmla="*/ 469900 w 469900"/>
                <a:gd name="connsiteY1" fmla="*/ 0 h 1701800"/>
                <a:gd name="connsiteX2" fmla="*/ 381000 w 469900"/>
                <a:gd name="connsiteY2" fmla="*/ 1397000 h 1701800"/>
                <a:gd name="connsiteX3" fmla="*/ 0 w 469900"/>
                <a:gd name="connsiteY3" fmla="*/ 1701800 h 1701800"/>
                <a:gd name="connsiteX0" fmla="*/ 0 w 596900"/>
                <a:gd name="connsiteY0" fmla="*/ 1346200 h 1397000"/>
                <a:gd name="connsiteX1" fmla="*/ 596900 w 596900"/>
                <a:gd name="connsiteY1" fmla="*/ 0 h 1397000"/>
                <a:gd name="connsiteX2" fmla="*/ 508000 w 596900"/>
                <a:gd name="connsiteY2" fmla="*/ 1397000 h 1397000"/>
                <a:gd name="connsiteX3" fmla="*/ 0 w 596900"/>
                <a:gd name="connsiteY3" fmla="*/ 1346200 h 1397000"/>
                <a:gd name="connsiteX0" fmla="*/ 0 w 596900"/>
                <a:gd name="connsiteY0" fmla="*/ 1346200 h 1397000"/>
                <a:gd name="connsiteX1" fmla="*/ 596900 w 596900"/>
                <a:gd name="connsiteY1" fmla="*/ 0 h 1397000"/>
                <a:gd name="connsiteX2" fmla="*/ 584200 w 596900"/>
                <a:gd name="connsiteY2" fmla="*/ 1397000 h 1397000"/>
                <a:gd name="connsiteX3" fmla="*/ 0 w 596900"/>
                <a:gd name="connsiteY3" fmla="*/ 1346200 h 1397000"/>
                <a:gd name="connsiteX0" fmla="*/ 0 w 584200"/>
                <a:gd name="connsiteY0" fmla="*/ 1193800 h 1244600"/>
                <a:gd name="connsiteX1" fmla="*/ 495300 w 584200"/>
                <a:gd name="connsiteY1" fmla="*/ 0 h 1244600"/>
                <a:gd name="connsiteX2" fmla="*/ 584200 w 584200"/>
                <a:gd name="connsiteY2" fmla="*/ 1244600 h 1244600"/>
                <a:gd name="connsiteX3" fmla="*/ 0 w 584200"/>
                <a:gd name="connsiteY3" fmla="*/ 1193800 h 1244600"/>
                <a:gd name="connsiteX0" fmla="*/ 0 w 584200"/>
                <a:gd name="connsiteY0" fmla="*/ 1219200 h 1270000"/>
                <a:gd name="connsiteX1" fmla="*/ 571500 w 584200"/>
                <a:gd name="connsiteY1" fmla="*/ 0 h 1270000"/>
                <a:gd name="connsiteX2" fmla="*/ 584200 w 584200"/>
                <a:gd name="connsiteY2" fmla="*/ 1270000 h 1270000"/>
                <a:gd name="connsiteX3" fmla="*/ 0 w 584200"/>
                <a:gd name="connsiteY3" fmla="*/ 12192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69900 w 469900"/>
                <a:gd name="connsiteY0" fmla="*/ 1193800 h 1270000"/>
                <a:gd name="connsiteX1" fmla="*/ 0 w 469900"/>
                <a:gd name="connsiteY1" fmla="*/ 0 h 1270000"/>
                <a:gd name="connsiteX2" fmla="*/ 12700 w 469900"/>
                <a:gd name="connsiteY2" fmla="*/ 1270000 h 1270000"/>
                <a:gd name="connsiteX3" fmla="*/ 469900 w 469900"/>
                <a:gd name="connsiteY3" fmla="*/ 1193800 h 1270000"/>
                <a:gd name="connsiteX0" fmla="*/ 495300 w 495300"/>
                <a:gd name="connsiteY0" fmla="*/ 1193800 h 1270000"/>
                <a:gd name="connsiteX1" fmla="*/ 0 w 495300"/>
                <a:gd name="connsiteY1" fmla="*/ 0 h 1270000"/>
                <a:gd name="connsiteX2" fmla="*/ 12700 w 495300"/>
                <a:gd name="connsiteY2" fmla="*/ 1270000 h 1270000"/>
                <a:gd name="connsiteX3" fmla="*/ 495300 w 495300"/>
                <a:gd name="connsiteY3" fmla="*/ 1193800 h 1270000"/>
                <a:gd name="connsiteX0" fmla="*/ 520700 w 520700"/>
                <a:gd name="connsiteY0" fmla="*/ 1270000 h 1270000"/>
                <a:gd name="connsiteX1" fmla="*/ 0 w 520700"/>
                <a:gd name="connsiteY1" fmla="*/ 0 h 1270000"/>
                <a:gd name="connsiteX2" fmla="*/ 12700 w 520700"/>
                <a:gd name="connsiteY2" fmla="*/ 1270000 h 1270000"/>
                <a:gd name="connsiteX3" fmla="*/ 520700 w 520700"/>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520700" h="1270000">
                  <a:moveTo>
                    <a:pt x="520700" y="1270000"/>
                  </a:moveTo>
                  <a:lnTo>
                    <a:pt x="0" y="0"/>
                  </a:lnTo>
                  <a:lnTo>
                    <a:pt x="12700" y="1270000"/>
                  </a:lnTo>
                  <a:lnTo>
                    <a:pt x="520700" y="1270000"/>
                  </a:lnTo>
                  <a:close/>
                </a:path>
              </a:pathLst>
            </a:custGeom>
            <a:solidFill>
              <a:srgbClr val="009900"/>
            </a:solidFill>
            <a:ln w="12700"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spAutoFit/>
            </a:bodyPr>
            <a:lstStyle/>
            <a:p>
              <a:pPr algn="ctr">
                <a:lnSpc>
                  <a:spcPct val="90000"/>
                </a:lnSpc>
                <a:spcBef>
                  <a:spcPct val="50000"/>
                </a:spcBef>
                <a:buClr>
                  <a:srgbClr val="7D0900"/>
                </a:buClr>
              </a:pPr>
              <a:endParaRPr lang="en-ZA" smtClean="0">
                <a:solidFill>
                  <a:srgbClr val="000000"/>
                </a:solidFill>
              </a:endParaRPr>
            </a:p>
          </p:txBody>
        </p:sp>
      </p:grpSp>
      <p:sp>
        <p:nvSpPr>
          <p:cNvPr id="2" name="TextBox 1"/>
          <p:cNvSpPr txBox="1"/>
          <p:nvPr/>
        </p:nvSpPr>
        <p:spPr>
          <a:xfrm>
            <a:off x="651437" y="1088571"/>
            <a:ext cx="7097748" cy="3970318"/>
          </a:xfrm>
          <a:prstGeom prst="rect">
            <a:avLst/>
          </a:prstGeom>
          <a:noFill/>
        </p:spPr>
        <p:txBody>
          <a:bodyPr wrap="square" rtlCol="0">
            <a:spAutoFit/>
          </a:bodyPr>
          <a:lstStyle/>
          <a:p>
            <a:pPr algn="ctr"/>
            <a:r>
              <a:rPr lang="en-ZA" sz="6600" dirty="0" smtClean="0">
                <a:solidFill>
                  <a:prstClr val="white"/>
                </a:solidFill>
                <a:latin typeface="Arial Black" panose="020B0A04020102020204" pitchFamily="34" charset="0"/>
              </a:rPr>
              <a:t>PROGRAMME 3</a:t>
            </a:r>
          </a:p>
          <a:p>
            <a:pPr algn="ctr"/>
            <a:endParaRPr lang="en-ZA" sz="6600" dirty="0">
              <a:solidFill>
                <a:prstClr val="white"/>
              </a:solidFill>
              <a:latin typeface="Arial Black" panose="020B0A04020102020204" pitchFamily="34" charset="0"/>
            </a:endParaRPr>
          </a:p>
          <a:p>
            <a:pPr algn="ctr"/>
            <a:r>
              <a:rPr lang="en-ZA" sz="5400" dirty="0" smtClean="0">
                <a:solidFill>
                  <a:prstClr val="white"/>
                </a:solidFill>
                <a:latin typeface="Arial Black" panose="020B0A04020102020204" pitchFamily="34" charset="0"/>
              </a:rPr>
              <a:t>REHABILITATION</a:t>
            </a:r>
            <a:endParaRPr lang="en-ZA" sz="54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0555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762721" y="-4734330"/>
            <a:ext cx="1580341"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chemeClr val="bg1"/>
                </a:solidFill>
                <a:latin typeface="Arial Black" panose="020B0A04020102020204" pitchFamily="34" charset="0"/>
              </a:rPr>
              <a:t>Percentage of inmates receiving spiritual care services </a:t>
            </a:r>
            <a:endParaRPr lang="en-GB" sz="3200" kern="0" dirty="0">
              <a:solidFill>
                <a:schemeClr val="bg1"/>
              </a:solidFill>
              <a:latin typeface="Arial Black" panose="020B0A04020102020204" pitchFamily="34" charset="0"/>
            </a:endParaRPr>
          </a:p>
        </p:txBody>
      </p:sp>
      <p:sp>
        <p:nvSpPr>
          <p:cNvPr id="8" name="TextBox 7"/>
          <p:cNvSpPr txBox="1"/>
          <p:nvPr/>
        </p:nvSpPr>
        <p:spPr>
          <a:xfrm>
            <a:off x="124509" y="1580341"/>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a:t>
            </a:r>
            <a:r>
              <a:rPr lang="en-GB" sz="1800" b="1" kern="0" dirty="0" smtClean="0">
                <a:solidFill>
                  <a:prstClr val="black"/>
                </a:solidFill>
              </a:rPr>
              <a:t>FOR 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4007" y="327660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559471265"/>
              </p:ext>
            </p:extLst>
          </p:nvPr>
        </p:nvGraphicFramePr>
        <p:xfrm>
          <a:off x="228601" y="1992395"/>
          <a:ext cx="11887198" cy="1036320"/>
        </p:xfrm>
        <a:graphic>
          <a:graphicData uri="http://schemas.openxmlformats.org/drawingml/2006/table">
            <a:tbl>
              <a:tblPr firstRow="1" bandRow="1"/>
              <a:tblGrid>
                <a:gridCol w="932328">
                  <a:extLst>
                    <a:ext uri="{9D8B030D-6E8A-4147-A177-3AD203B41FA5}">
                      <a16:colId xmlns:a16="http://schemas.microsoft.com/office/drawing/2014/main" xmlns="" val="3171785473"/>
                    </a:ext>
                  </a:extLst>
                </a:gridCol>
                <a:gridCol w="1243106">
                  <a:extLst>
                    <a:ext uri="{9D8B030D-6E8A-4147-A177-3AD203B41FA5}">
                      <a16:colId xmlns:a16="http://schemas.microsoft.com/office/drawing/2014/main" xmlns="" val="3307568538"/>
                    </a:ext>
                  </a:extLst>
                </a:gridCol>
                <a:gridCol w="1553882">
                  <a:extLst>
                    <a:ext uri="{9D8B030D-6E8A-4147-A177-3AD203B41FA5}">
                      <a16:colId xmlns:a16="http://schemas.microsoft.com/office/drawing/2014/main" xmlns="" val="3177246977"/>
                    </a:ext>
                  </a:extLst>
                </a:gridCol>
                <a:gridCol w="1320800">
                  <a:extLst>
                    <a:ext uri="{9D8B030D-6E8A-4147-A177-3AD203B41FA5}">
                      <a16:colId xmlns:a16="http://schemas.microsoft.com/office/drawing/2014/main" xmlns="" val="1905890460"/>
                    </a:ext>
                  </a:extLst>
                </a:gridCol>
                <a:gridCol w="1426883">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473199">
                  <a:extLst>
                    <a:ext uri="{9D8B030D-6E8A-4147-A177-3AD203B41FA5}">
                      <a16:colId xmlns:a16="http://schemas.microsoft.com/office/drawing/2014/main" xmlns="" val="2307743238"/>
                    </a:ext>
                  </a:extLst>
                </a:gridCol>
                <a:gridCol w="1117601">
                  <a:extLst>
                    <a:ext uri="{9D8B030D-6E8A-4147-A177-3AD203B41FA5}">
                      <a16:colId xmlns:a16="http://schemas.microsoft.com/office/drawing/2014/main" xmlns="" val="2723634297"/>
                    </a:ext>
                  </a:extLst>
                </a:gridCol>
                <a:gridCol w="1523999">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200" dirty="0" smtClean="0">
                          <a:solidFill>
                            <a:schemeClr val="bg1"/>
                          </a:solidFill>
                        </a:rPr>
                        <a:t>JULY</a:t>
                      </a:r>
                      <a:r>
                        <a:rPr lang="en-ZA" sz="1200" baseline="0" dirty="0" smtClean="0">
                          <a:solidFill>
                            <a:schemeClr val="bg1"/>
                          </a:solidFill>
                        </a:rPr>
                        <a:t> </a:t>
                      </a:r>
                      <a:r>
                        <a:rPr lang="en-ZA" sz="1200" dirty="0" smtClean="0">
                          <a:solidFill>
                            <a:schemeClr val="bg1"/>
                          </a:solidFill>
                        </a:rPr>
                        <a:t>2020</a:t>
                      </a:r>
                      <a:br>
                        <a:rPr lang="en-ZA" sz="1200" dirty="0" smtClean="0">
                          <a:solidFill>
                            <a:schemeClr val="bg1"/>
                          </a:solidFill>
                        </a:rPr>
                      </a:br>
                      <a:r>
                        <a:rPr lang="en-ZA" sz="1200" dirty="0" smtClean="0">
                          <a:solidFill>
                            <a:schemeClr val="bg1"/>
                          </a:solidFill>
                        </a:rPr>
                        <a:t>TARGET</a:t>
                      </a:r>
                      <a:endParaRPr lang="en-ZA" sz="12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200" dirty="0" smtClean="0">
                          <a:solidFill>
                            <a:schemeClr val="bg1"/>
                          </a:solidFill>
                        </a:rPr>
                        <a:t>JULY PERFORMANCE</a:t>
                      </a:r>
                      <a:endParaRPr lang="en-ZA" sz="12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200" dirty="0" smtClean="0">
                          <a:solidFill>
                            <a:schemeClr val="bg1"/>
                          </a:solidFill>
                        </a:rPr>
                        <a:t>AUGUST</a:t>
                      </a:r>
                      <a:r>
                        <a:rPr lang="en-ZA" sz="1200" baseline="0" dirty="0" smtClean="0">
                          <a:solidFill>
                            <a:schemeClr val="bg1"/>
                          </a:solidFill>
                        </a:rPr>
                        <a:t> </a:t>
                      </a:r>
                      <a:r>
                        <a:rPr lang="en-ZA" sz="1200" dirty="0" smtClean="0">
                          <a:solidFill>
                            <a:schemeClr val="bg1"/>
                          </a:solidFill>
                        </a:rPr>
                        <a:t>2020</a:t>
                      </a:r>
                      <a:br>
                        <a:rPr lang="en-ZA" sz="1200" dirty="0" smtClean="0">
                          <a:solidFill>
                            <a:schemeClr val="bg1"/>
                          </a:solidFill>
                        </a:rPr>
                      </a:br>
                      <a:r>
                        <a:rPr lang="en-ZA" sz="1200" dirty="0" smtClean="0">
                          <a:solidFill>
                            <a:schemeClr val="bg1"/>
                          </a:solidFill>
                        </a:rPr>
                        <a:t>TARGET</a:t>
                      </a:r>
                      <a:endParaRPr lang="en-ZA" sz="12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200" dirty="0" smtClean="0">
                          <a:solidFill>
                            <a:schemeClr val="bg1"/>
                          </a:solidFill>
                        </a:rPr>
                        <a:t>AUGUST PERFORMANCE</a:t>
                      </a:r>
                      <a:endParaRPr lang="en-ZA" sz="12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200" dirty="0" smtClean="0">
                          <a:solidFill>
                            <a:schemeClr val="bg1"/>
                          </a:solidFill>
                        </a:rPr>
                        <a:t>SEPTEMBER 2020 TARGET</a:t>
                      </a:r>
                      <a:endParaRPr lang="en-ZA" sz="12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200" dirty="0" smtClean="0">
                          <a:solidFill>
                            <a:schemeClr val="bg1"/>
                          </a:solidFill>
                        </a:rPr>
                        <a:t>SEPTEMBER PERFORMANCE</a:t>
                      </a:r>
                      <a:endParaRPr lang="en-ZA" sz="12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200" dirty="0" smtClean="0">
                          <a:solidFill>
                            <a:schemeClr val="bg1"/>
                          </a:solidFill>
                        </a:rPr>
                        <a:t>Q2 TARGET: 2020-2021</a:t>
                      </a:r>
                      <a:endParaRPr lang="en-ZA" sz="12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200" dirty="0" smtClean="0">
                          <a:solidFill>
                            <a:schemeClr val="bg1"/>
                          </a:solidFill>
                        </a:rPr>
                        <a:t>PERFORMANCE</a:t>
                      </a:r>
                      <a:endParaRPr lang="en-ZA" sz="12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141205">
                <a:tc>
                  <a:txBody>
                    <a:bodyPr/>
                    <a:lstStyle/>
                    <a:p>
                      <a:r>
                        <a:rPr lang="en-ZA" sz="1600" dirty="0" smtClean="0">
                          <a:solidFill>
                            <a:schemeClr val="tx1"/>
                          </a:solidFill>
                          <a:latin typeface="+mj-lt"/>
                        </a:rPr>
                        <a:t>LMN</a:t>
                      </a:r>
                      <a:endParaRPr lang="en-ZA"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6.67%</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912/22353</a:t>
                      </a:r>
                    </a:p>
                    <a:p>
                      <a:pPr algn="ctr"/>
                      <a:r>
                        <a:rPr lang="en-US" sz="1600" dirty="0" smtClean="0">
                          <a:solidFill>
                            <a:schemeClr val="bg1"/>
                          </a:solidFill>
                          <a:latin typeface="+mj-lt"/>
                        </a:rPr>
                        <a:t>(4.08%)</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6.67%</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941/21035</a:t>
                      </a:r>
                    </a:p>
                    <a:p>
                      <a:pPr algn="ctr"/>
                      <a:r>
                        <a:rPr lang="en-US" sz="1600" dirty="0" smtClean="0">
                          <a:solidFill>
                            <a:schemeClr val="bg1"/>
                          </a:solidFill>
                          <a:latin typeface="+mj-lt"/>
                        </a:rPr>
                        <a:t>(4.47%)</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j-lt"/>
                        </a:rPr>
                        <a:t>6.66%</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1316/21203</a:t>
                      </a:r>
                    </a:p>
                    <a:p>
                      <a:pPr algn="ctr"/>
                      <a:r>
                        <a:rPr lang="en-US" sz="1600" dirty="0" smtClean="0">
                          <a:solidFill>
                            <a:schemeClr val="bg1"/>
                          </a:solidFill>
                          <a:latin typeface="+mj-lt"/>
                        </a:rPr>
                        <a:t>(6.21%)</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39.99%</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5272/21 203=24.86%</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63232349"/>
              </p:ext>
            </p:extLst>
          </p:nvPr>
        </p:nvGraphicFramePr>
        <p:xfrm>
          <a:off x="148889" y="3810000"/>
          <a:ext cx="11890710" cy="2499360"/>
        </p:xfrm>
        <a:graphic>
          <a:graphicData uri="http://schemas.openxmlformats.org/drawingml/2006/table">
            <a:tbl>
              <a:tblPr firstRow="1" bandRow="1"/>
              <a:tblGrid>
                <a:gridCol w="1321190">
                  <a:extLst>
                    <a:ext uri="{9D8B030D-6E8A-4147-A177-3AD203B41FA5}">
                      <a16:colId xmlns:a16="http://schemas.microsoft.com/office/drawing/2014/main" xmlns="" val="3171785473"/>
                    </a:ext>
                  </a:extLst>
                </a:gridCol>
                <a:gridCol w="1028257">
                  <a:extLst>
                    <a:ext uri="{9D8B030D-6E8A-4147-A177-3AD203B41FA5}">
                      <a16:colId xmlns:a16="http://schemas.microsoft.com/office/drawing/2014/main" xmlns="" val="3307568538"/>
                    </a:ext>
                  </a:extLst>
                </a:gridCol>
                <a:gridCol w="1614123">
                  <a:extLst>
                    <a:ext uri="{9D8B030D-6E8A-4147-A177-3AD203B41FA5}">
                      <a16:colId xmlns:a16="http://schemas.microsoft.com/office/drawing/2014/main" xmlns="" val="3177246977"/>
                    </a:ext>
                  </a:extLst>
                </a:gridCol>
                <a:gridCol w="1183691">
                  <a:extLst>
                    <a:ext uri="{9D8B030D-6E8A-4147-A177-3AD203B41FA5}">
                      <a16:colId xmlns:a16="http://schemas.microsoft.com/office/drawing/2014/main" xmlns="" val="1905890460"/>
                    </a:ext>
                  </a:extLst>
                </a:gridCol>
                <a:gridCol w="1458689">
                  <a:extLst>
                    <a:ext uri="{9D8B030D-6E8A-4147-A177-3AD203B41FA5}">
                      <a16:colId xmlns:a16="http://schemas.microsoft.com/office/drawing/2014/main" xmlns="" val="551651354"/>
                    </a:ext>
                  </a:extLst>
                </a:gridCol>
                <a:gridCol w="1321190">
                  <a:extLst>
                    <a:ext uri="{9D8B030D-6E8A-4147-A177-3AD203B41FA5}">
                      <a16:colId xmlns:a16="http://schemas.microsoft.com/office/drawing/2014/main" xmlns="" val="106908959"/>
                    </a:ext>
                  </a:extLst>
                </a:gridCol>
                <a:gridCol w="1321190">
                  <a:extLst>
                    <a:ext uri="{9D8B030D-6E8A-4147-A177-3AD203B41FA5}">
                      <a16:colId xmlns:a16="http://schemas.microsoft.com/office/drawing/2014/main" xmlns="" val="2307743238"/>
                    </a:ext>
                  </a:extLst>
                </a:gridCol>
                <a:gridCol w="1183691">
                  <a:extLst>
                    <a:ext uri="{9D8B030D-6E8A-4147-A177-3AD203B41FA5}">
                      <a16:colId xmlns:a16="http://schemas.microsoft.com/office/drawing/2014/main" xmlns="" val="2723634297"/>
                    </a:ext>
                  </a:extLst>
                </a:gridCol>
                <a:gridCol w="1458689">
                  <a:extLst>
                    <a:ext uri="{9D8B030D-6E8A-4147-A177-3AD203B41FA5}">
                      <a16:colId xmlns:a16="http://schemas.microsoft.com/office/drawing/2014/main" xmlns="" val="971921"/>
                    </a:ext>
                  </a:extLst>
                </a:gridCol>
              </a:tblGrid>
              <a:tr h="314403">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256192">
                <a:tc>
                  <a:txBody>
                    <a:bodyPr/>
                    <a:lstStyle/>
                    <a:p>
                      <a:r>
                        <a:rPr lang="en-ZA" sz="1100" dirty="0" smtClean="0">
                          <a:solidFill>
                            <a:schemeClr val="tx1"/>
                          </a:solidFill>
                          <a:latin typeface="+mn-lt"/>
                        </a:rPr>
                        <a:t>Barberton</a:t>
                      </a:r>
                      <a:endParaRPr lang="en-ZA"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143/4160</a:t>
                      </a:r>
                      <a:r>
                        <a:rPr lang="en-US" sz="1100" baseline="0" dirty="0" smtClean="0">
                          <a:solidFill>
                            <a:schemeClr val="bg1"/>
                          </a:solidFill>
                          <a:latin typeface="+mn-lt"/>
                        </a:rPr>
                        <a:t> (3.44%)</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203/3759 (5.40%)</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6.66%</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39.99%</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949/3700 (25.65%)</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r h="0">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Bethal</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35/2588 (1.35%)</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51/2524</a:t>
                      </a:r>
                      <a:r>
                        <a:rPr lang="en-US" sz="1100" baseline="0" dirty="0" smtClean="0">
                          <a:solidFill>
                            <a:schemeClr val="bg1"/>
                          </a:solidFill>
                          <a:latin typeface="+mn-lt"/>
                        </a:rPr>
                        <a:t> (2.03%)</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6.66%</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39.99%</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376/2419 (15.54%)</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950242310"/>
                  </a:ext>
                </a:extLst>
              </a:tr>
              <a:tr h="0">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Polokwane </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0/1955</a:t>
                      </a:r>
                      <a:r>
                        <a:rPr lang="en-US" sz="1100" baseline="0" dirty="0" smtClean="0">
                          <a:solidFill>
                            <a:schemeClr val="bg1"/>
                          </a:solidFill>
                          <a:latin typeface="+mn-lt"/>
                        </a:rPr>
                        <a:t> (0.00%)</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6.66%</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39.99%</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441/1653 (26.68%)</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3418693148"/>
                  </a:ext>
                </a:extLst>
              </a:tr>
              <a:tr h="146763">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Rooigrond </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100" kern="1200" dirty="0" smtClean="0">
                          <a:solidFill>
                            <a:schemeClr val="bg1"/>
                          </a:solidFill>
                          <a:latin typeface="+mn-lt"/>
                          <a:ea typeface=""/>
                          <a:cs typeface=""/>
                        </a:rPr>
                        <a:t>0/1963 (0.00%)</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0/1958 (0.00%)</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6.66%</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39.99%</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152/2073 (7.33%)</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694879642"/>
                  </a:ext>
                </a:extLst>
              </a:tr>
              <a:tr h="131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Rustenburg </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0/2494</a:t>
                      </a:r>
                      <a:r>
                        <a:rPr lang="en-US" sz="1100" baseline="0" dirty="0" smtClean="0">
                          <a:solidFill>
                            <a:schemeClr val="bg1"/>
                          </a:solidFill>
                          <a:latin typeface="+mn-lt"/>
                        </a:rPr>
                        <a:t> (0.00%)</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94/1559 (6.03%) </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6.66%</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122/1971 (6.19%)</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39.99%</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5"/>
                  </a:ext>
                </a:extLst>
              </a:tr>
              <a:tr h="131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Thohoyandou </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14/1904 (0.74%)</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6.66%</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bg1"/>
                          </a:solidFill>
                          <a:latin typeface="+mn-lt"/>
                        </a:rPr>
                        <a:t>18/2013 (0.87%)</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39.99%</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6"/>
                  </a:ext>
                </a:extLst>
              </a:tr>
              <a:tr h="131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Witbank </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smtClean="0">
                          <a:solidFill>
                            <a:schemeClr val="bg1"/>
                          </a:solidFill>
                          <a:latin typeface="+mn-lt"/>
                        </a:rPr>
                        <a:t>108/1974 (5.47%)</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smtClean="0">
                          <a:solidFill>
                            <a:schemeClr val="tx1"/>
                          </a:solidFill>
                          <a:latin typeface="+mn-lt"/>
                        </a:rPr>
                        <a:t>6.66%</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100" smtClean="0">
                          <a:solidFill>
                            <a:schemeClr val="tx1"/>
                          </a:solidFill>
                          <a:latin typeface="+mn-lt"/>
                        </a:rPr>
                        <a:t>39.99%</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7"/>
                  </a:ext>
                </a:extLst>
              </a:tr>
              <a:tr h="131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mn-lt"/>
                        </a:rPr>
                        <a:t>Kutama</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smtClean="0">
                          <a:solidFill>
                            <a:schemeClr val="bg1"/>
                          </a:solidFill>
                          <a:latin typeface="+mn-lt"/>
                        </a:rPr>
                        <a:t>153/3024 (5.06%)</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6.67%</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smtClean="0">
                          <a:solidFill>
                            <a:schemeClr val="bg1"/>
                          </a:solidFill>
                          <a:latin typeface="+mn-lt"/>
                        </a:rPr>
                        <a:t>60/3024 (5.29%)</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100" dirty="0" smtClean="0">
                          <a:solidFill>
                            <a:schemeClr val="tx1"/>
                          </a:solidFill>
                          <a:latin typeface="+mn-lt"/>
                        </a:rPr>
                        <a:t>6.66%</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smtClean="0">
                          <a:solidFill>
                            <a:schemeClr val="bg1"/>
                          </a:solidFill>
                          <a:latin typeface="+mn-lt"/>
                        </a:rPr>
                        <a:t>0/3024 (0.00%)</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100" dirty="0" smtClean="0">
                          <a:solidFill>
                            <a:schemeClr val="tx1"/>
                          </a:solidFill>
                          <a:latin typeface="+mn-lt"/>
                        </a:rPr>
                        <a:t>39.99%</a:t>
                      </a:r>
                      <a:endParaRPr lang="en-US" sz="11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US" sz="1100" dirty="0" smtClean="0">
                          <a:solidFill>
                            <a:schemeClr val="bg1"/>
                          </a:solidFill>
                          <a:latin typeface="+mn-lt"/>
                        </a:rPr>
                        <a:t>663/3024 (21.92%)</a:t>
                      </a:r>
                      <a:endParaRPr lang="en-US" sz="1100" dirty="0">
                        <a:solidFill>
                          <a:schemeClr val="bg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492868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304800" y="1685264"/>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703430284"/>
              </p:ext>
            </p:extLst>
          </p:nvPr>
        </p:nvGraphicFramePr>
        <p:xfrm>
          <a:off x="139700" y="2054596"/>
          <a:ext cx="11518899" cy="3270885"/>
        </p:xfrm>
        <a:graphic>
          <a:graphicData uri="http://schemas.openxmlformats.org/drawingml/2006/table">
            <a:tbl>
              <a:tblPr firstRow="1" bandRow="1"/>
              <a:tblGrid>
                <a:gridCol w="1079500">
                  <a:extLst>
                    <a:ext uri="{9D8B030D-6E8A-4147-A177-3AD203B41FA5}">
                      <a16:colId xmlns:a16="http://schemas.microsoft.com/office/drawing/2014/main" xmlns="" val="3171785473"/>
                    </a:ext>
                  </a:extLst>
                </a:gridCol>
                <a:gridCol w="1828800">
                  <a:extLst>
                    <a:ext uri="{9D8B030D-6E8A-4147-A177-3AD203B41FA5}">
                      <a16:colId xmlns:a16="http://schemas.microsoft.com/office/drawing/2014/main" xmlns="" val="3307568538"/>
                    </a:ext>
                  </a:extLst>
                </a:gridCol>
                <a:gridCol w="1447800">
                  <a:extLst>
                    <a:ext uri="{9D8B030D-6E8A-4147-A177-3AD203B41FA5}">
                      <a16:colId xmlns:a16="http://schemas.microsoft.com/office/drawing/2014/main" xmlns="" val="3177246977"/>
                    </a:ext>
                  </a:extLst>
                </a:gridCol>
                <a:gridCol w="2226128">
                  <a:extLst>
                    <a:ext uri="{9D8B030D-6E8A-4147-A177-3AD203B41FA5}">
                      <a16:colId xmlns:a16="http://schemas.microsoft.com/office/drawing/2014/main" xmlns="" val="1905890460"/>
                    </a:ext>
                  </a:extLst>
                </a:gridCol>
                <a:gridCol w="1645557">
                  <a:extLst>
                    <a:ext uri="{9D8B030D-6E8A-4147-A177-3AD203B41FA5}">
                      <a16:colId xmlns:a16="http://schemas.microsoft.com/office/drawing/2014/main" xmlns="" val="551651354"/>
                    </a:ext>
                  </a:extLst>
                </a:gridCol>
                <a:gridCol w="1645557">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375654">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75654">
                <a:tc rowSpan="5">
                  <a:txBody>
                    <a:bodyPr/>
                    <a:lstStyle/>
                    <a:p>
                      <a:r>
                        <a:rPr lang="en-ZA" sz="1400" b="0" dirty="0" smtClean="0">
                          <a:solidFill>
                            <a:schemeClr val="tx1"/>
                          </a:solidFill>
                          <a:latin typeface="+mn-lt"/>
                        </a:rPr>
                        <a:t>39.99%</a:t>
                      </a:r>
                      <a:endParaRPr lang="en-ZA"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949/3700 (25.65%)</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n-lt"/>
                        </a:rPr>
                        <a:t>Barberton</a:t>
                      </a:r>
                      <a:r>
                        <a:rPr lang="en-US" sz="1400" baseline="0" dirty="0" smtClean="0">
                          <a:solidFill>
                            <a:schemeClr val="tx1"/>
                          </a:solidFill>
                          <a:latin typeface="+mn-lt"/>
                        </a:rPr>
                        <a:t>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n-lt"/>
                        </a:rPr>
                        <a:t>Maximum</a:t>
                      </a:r>
                      <a:r>
                        <a:rPr lang="en-US" sz="1400" baseline="0" dirty="0" smtClean="0">
                          <a:solidFill>
                            <a:schemeClr val="tx1"/>
                          </a:solidFill>
                          <a:latin typeface="+mn-lt"/>
                        </a:rPr>
                        <a:t>, Nelspruit, Med B</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ZA" sz="1400" dirty="0" smtClean="0">
                          <a:solidFill>
                            <a:schemeClr val="tx1"/>
                          </a:solidFill>
                          <a:latin typeface="+mn-lt"/>
                        </a:rPr>
                        <a:t>Compliance with Covid - 19 regulations that restricted the visits by Spiritual Workers</a:t>
                      </a:r>
                    </a:p>
                    <a:p>
                      <a:pPr algn="l"/>
                      <a:endParaRPr lang="en-ZA" sz="1400" dirty="0" smtClean="0">
                        <a:solidFill>
                          <a:schemeClr val="tx1"/>
                        </a:solidFill>
                        <a:latin typeface="+mn-lt"/>
                      </a:endParaRPr>
                    </a:p>
                    <a:p>
                      <a:pPr algn="l"/>
                      <a:endParaRPr lang="en-ZA" sz="1400" dirty="0" smtClean="0">
                        <a:solidFill>
                          <a:schemeClr val="tx1"/>
                        </a:solidFill>
                        <a:latin typeface="+mn-lt"/>
                      </a:endParaRPr>
                    </a:p>
                    <a:p>
                      <a:pPr algn="l"/>
                      <a:endParaRPr lang="en-ZA" sz="1400" dirty="0" smtClean="0">
                        <a:solidFill>
                          <a:schemeClr val="tx1"/>
                        </a:solidFill>
                        <a:latin typeface="+mn-lt"/>
                      </a:endParaRPr>
                    </a:p>
                    <a:p>
                      <a:pPr algn="l"/>
                      <a:endParaRPr lang="en-ZA" sz="1400" dirty="0" smtClean="0">
                        <a:solidFill>
                          <a:schemeClr val="tx1"/>
                        </a:solidFill>
                        <a:latin typeface="+mn-lt"/>
                      </a:endParaRPr>
                    </a:p>
                    <a:p>
                      <a:pPr algn="l"/>
                      <a:r>
                        <a:rPr lang="en-ZA" sz="1400" dirty="0" smtClean="0">
                          <a:solidFill>
                            <a:schemeClr val="tx1"/>
                          </a:solidFill>
                          <a:latin typeface="+mn-lt"/>
                        </a:rPr>
                        <a:t>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n-lt"/>
                        </a:rPr>
                        <a:t>Covid-19</a:t>
                      </a:r>
                      <a:r>
                        <a:rPr lang="en-US" sz="1400" baseline="0" dirty="0" smtClean="0">
                          <a:solidFill>
                            <a:schemeClr val="tx1"/>
                          </a:solidFill>
                          <a:latin typeface="+mn-lt"/>
                        </a:rPr>
                        <a:t> restrictions </a:t>
                      </a: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baseline="0" dirty="0" smtClean="0">
                        <a:solidFill>
                          <a:schemeClr val="tx1"/>
                        </a:solidFill>
                        <a:latin typeface="+mn-lt"/>
                      </a:endParaRPr>
                    </a:p>
                    <a:p>
                      <a:pPr algn="l"/>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171450" indent="-171450" algn="l">
                        <a:buFont typeface="Wingdings" panose="05000000000000000000" pitchFamily="2" charset="2"/>
                        <a:buChar char="v"/>
                      </a:pPr>
                      <a:r>
                        <a:rPr lang="en-US" sz="1400" dirty="0" smtClean="0">
                          <a:solidFill>
                            <a:schemeClr val="tx1"/>
                          </a:solidFill>
                          <a:latin typeface="+mn-lt"/>
                        </a:rPr>
                        <a:t>Increase in assaults</a:t>
                      </a:r>
                    </a:p>
                    <a:p>
                      <a:pPr marL="171450" indent="-171450" algn="l">
                        <a:buFont typeface="Wingdings" panose="05000000000000000000" pitchFamily="2" charset="2"/>
                        <a:buChar char="v"/>
                      </a:pPr>
                      <a:r>
                        <a:rPr lang="en-US" sz="1400" dirty="0" smtClean="0">
                          <a:solidFill>
                            <a:schemeClr val="tx1"/>
                          </a:solidFill>
                          <a:latin typeface="+mn-lt"/>
                        </a:rPr>
                        <a:t>Ill Discipline</a:t>
                      </a:r>
                    </a:p>
                    <a:p>
                      <a:pPr marL="0" indent="0" algn="l">
                        <a:buFont typeface="Wingdings" panose="05000000000000000000" pitchFamily="2" charset="2"/>
                        <a:buNone/>
                      </a:pPr>
                      <a:endParaRPr lang="en-US" sz="1400" dirty="0" smtClean="0">
                        <a:solidFill>
                          <a:schemeClr val="tx1"/>
                        </a:solidFill>
                        <a:latin typeface="+mn-lt"/>
                      </a:endParaRPr>
                    </a:p>
                    <a:p>
                      <a:pPr algn="l"/>
                      <a:r>
                        <a:rPr lang="en-US" sz="1400" dirty="0" smtClean="0">
                          <a:solidFill>
                            <a:schemeClr val="tx1"/>
                          </a:solidFill>
                          <a:latin typeface="+mn-lt"/>
                        </a:rPr>
                        <a:t> </a:t>
                      </a:r>
                    </a:p>
                    <a:p>
                      <a:pPr algn="l"/>
                      <a:endParaRPr lang="en-US" sz="1400" dirty="0" smtClean="0">
                        <a:solidFill>
                          <a:schemeClr val="tx1"/>
                        </a:solidFill>
                        <a:latin typeface="+mn-lt"/>
                      </a:endParaRPr>
                    </a:p>
                    <a:p>
                      <a:pPr algn="l"/>
                      <a:endParaRPr lang="en-US" sz="1400" dirty="0" smtClean="0">
                        <a:solidFill>
                          <a:schemeClr val="tx1"/>
                        </a:solidFill>
                        <a:latin typeface="+mn-lt"/>
                      </a:endParaRPr>
                    </a:p>
                    <a:p>
                      <a:pPr algn="l"/>
                      <a:endParaRPr lang="en-US" sz="1400" dirty="0" smtClean="0">
                        <a:solidFill>
                          <a:schemeClr val="tx1"/>
                        </a:solidFill>
                        <a:latin typeface="+mn-lt"/>
                      </a:endParaRPr>
                    </a:p>
                    <a:p>
                      <a:pPr algn="l"/>
                      <a:endParaRPr lang="en-US" sz="1400" dirty="0" smtClean="0">
                        <a:solidFill>
                          <a:schemeClr val="tx1"/>
                        </a:solidFill>
                        <a:latin typeface="+mn-lt"/>
                      </a:endParaRPr>
                    </a:p>
                    <a:p>
                      <a:pPr algn="l"/>
                      <a:endParaRPr lang="en-US" sz="1400" dirty="0" smtClean="0">
                        <a:solidFill>
                          <a:schemeClr val="tx1"/>
                        </a:solidFill>
                        <a:latin typeface="+mn-lt"/>
                      </a:endParaRPr>
                    </a:p>
                    <a:p>
                      <a:pPr algn="l"/>
                      <a:endParaRPr lang="en-US" sz="1400" dirty="0" smtClean="0">
                        <a:solidFill>
                          <a:schemeClr val="tx1"/>
                        </a:solidFill>
                        <a:latin typeface="+mn-lt"/>
                      </a:endParaRPr>
                    </a:p>
                    <a:p>
                      <a:pPr algn="l"/>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r h="375654">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376/2419 (15.54%)</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Bethal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Bethal CC, Ermelo, Piet Retief, Volksrust</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441/1653 (26.68%)</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Polokwane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Polokwane CC, Modimolle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375654">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n-lt"/>
                        </a:rPr>
                        <a:t>152/2073 (7.33%)</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Rooigrond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Medium</a:t>
                      </a:r>
                      <a:r>
                        <a:rPr lang="en-US" sz="1400" b="0" baseline="0" dirty="0" smtClean="0">
                          <a:solidFill>
                            <a:schemeClr val="tx1"/>
                          </a:solidFill>
                          <a:latin typeface="+mn-lt"/>
                        </a:rPr>
                        <a:t> A, Zeerust, Mafikeng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r h="375654">
                <a:tc vMerge="1">
                  <a:txBody>
                    <a:bodyPr/>
                    <a:lstStyle/>
                    <a:p>
                      <a:endParaRPr lang="en-ZA" sz="14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663/3024 (21.92%)</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r>
                        <a:rPr lang="en-US" sz="1400" b="0" dirty="0" smtClean="0">
                          <a:solidFill>
                            <a:schemeClr val="tx1"/>
                          </a:solidFill>
                          <a:latin typeface="+mn-lt"/>
                        </a:rPr>
                        <a:t>Kutama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l"/>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5"/>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chemeClr val="bg1"/>
                </a:solidFill>
                <a:latin typeface="Arial Black" panose="020B0A04020102020204" pitchFamily="34" charset="0"/>
              </a:rPr>
              <a:t>Percentage of inmates receiving spiritual care services </a:t>
            </a:r>
            <a:endParaRPr lang="en-GB" sz="32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166964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33869" y="-4825836"/>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228600" y="1488930"/>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a:t>
            </a:r>
            <a:r>
              <a:rPr lang="en-GB" sz="1800" b="1" kern="0" dirty="0" smtClean="0">
                <a:solidFill>
                  <a:prstClr val="black"/>
                </a:solidFill>
              </a:rPr>
              <a:t>4. PROJECT PLAN TO ADDRESS UNDER PERFORMANCE</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77675164"/>
              </p:ext>
            </p:extLst>
          </p:nvPr>
        </p:nvGraphicFramePr>
        <p:xfrm>
          <a:off x="152400" y="2057400"/>
          <a:ext cx="11671302" cy="2753094"/>
        </p:xfrm>
        <a:graphic>
          <a:graphicData uri="http://schemas.openxmlformats.org/drawingml/2006/table">
            <a:tbl>
              <a:tblPr firstRow="1" bandRow="1"/>
              <a:tblGrid>
                <a:gridCol w="1612900">
                  <a:extLst>
                    <a:ext uri="{9D8B030D-6E8A-4147-A177-3AD203B41FA5}">
                      <a16:colId xmlns:a16="http://schemas.microsoft.com/office/drawing/2014/main" xmlns="" val="3171785473"/>
                    </a:ext>
                  </a:extLst>
                </a:gridCol>
                <a:gridCol w="2425700">
                  <a:extLst>
                    <a:ext uri="{9D8B030D-6E8A-4147-A177-3AD203B41FA5}">
                      <a16:colId xmlns:a16="http://schemas.microsoft.com/office/drawing/2014/main" xmlns="" val="3307568538"/>
                    </a:ext>
                  </a:extLst>
                </a:gridCol>
                <a:gridCol w="1993900">
                  <a:extLst>
                    <a:ext uri="{9D8B030D-6E8A-4147-A177-3AD203B41FA5}">
                      <a16:colId xmlns:a16="http://schemas.microsoft.com/office/drawing/2014/main" xmlns="" val="3177246977"/>
                    </a:ext>
                  </a:extLst>
                </a:gridCol>
                <a:gridCol w="1748368">
                  <a:extLst>
                    <a:ext uri="{9D8B030D-6E8A-4147-A177-3AD203B41FA5}">
                      <a16:colId xmlns:a16="http://schemas.microsoft.com/office/drawing/2014/main" xmlns="" val="1905890460"/>
                    </a:ext>
                  </a:extLst>
                </a:gridCol>
                <a:gridCol w="1528232">
                  <a:extLst>
                    <a:ext uri="{9D8B030D-6E8A-4147-A177-3AD203B41FA5}">
                      <a16:colId xmlns:a16="http://schemas.microsoft.com/office/drawing/2014/main" xmlns="" val="551651354"/>
                    </a:ext>
                  </a:extLst>
                </a:gridCol>
                <a:gridCol w="2362202">
                  <a:extLst>
                    <a:ext uri="{9D8B030D-6E8A-4147-A177-3AD203B41FA5}">
                      <a16:colId xmlns:a16="http://schemas.microsoft.com/office/drawing/2014/main" xmlns="" val="106908959"/>
                    </a:ext>
                  </a:extLst>
                </a:gridCol>
              </a:tblGrid>
              <a:tr h="121920">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MANAGEMENT AREA</a:t>
                      </a:r>
                      <a:endParaRPr lang="en-US" sz="14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CORRECTIONAL CENTRE</a:t>
                      </a:r>
                      <a:endParaRPr lang="en-US" sz="14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ACTIVITY / ACTIVITIES</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RESPONSIBILITY</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TIME FRAME</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400" b="1" kern="1200" dirty="0" smtClean="0">
                          <a:solidFill>
                            <a:schemeClr val="bg1"/>
                          </a:solidFill>
                          <a:latin typeface="Arial"/>
                          <a:ea typeface=""/>
                          <a:cs typeface="Arial"/>
                        </a:rPr>
                        <a:t>PROGRESS</a:t>
                      </a:r>
                      <a:endParaRPr lang="en-US" sz="14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926C"/>
                    </a:solidFill>
                  </a:tcPr>
                </a:tc>
                <a:extLst>
                  <a:ext uri="{0D108BD9-81ED-4DB2-BD59-A6C34878D82A}">
                    <a16:rowId xmlns:a16="http://schemas.microsoft.com/office/drawing/2014/main" xmlns="" val="220864745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n-lt"/>
                        </a:rPr>
                        <a:t>Barberton</a:t>
                      </a:r>
                      <a:r>
                        <a:rPr lang="en-US" sz="1400" baseline="0" dirty="0" smtClean="0">
                          <a:solidFill>
                            <a:schemeClr val="tx1"/>
                          </a:solidFill>
                          <a:latin typeface="+mn-lt"/>
                        </a:rPr>
                        <a:t>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n-lt"/>
                        </a:rPr>
                        <a:t>Maximum</a:t>
                      </a:r>
                      <a:r>
                        <a:rPr lang="en-US" sz="1400" baseline="0" dirty="0" smtClean="0">
                          <a:solidFill>
                            <a:schemeClr val="tx1"/>
                          </a:solidFill>
                          <a:latin typeface="+mn-lt"/>
                        </a:rPr>
                        <a:t>, Nelspruit, Med B</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ZA" sz="1400" dirty="0" smtClean="0">
                          <a:solidFill>
                            <a:schemeClr val="tx1"/>
                          </a:solidFill>
                          <a:latin typeface="+mn-lt"/>
                        </a:rPr>
                        <a:t>Ensure that</a:t>
                      </a:r>
                      <a:r>
                        <a:rPr lang="en-ZA" sz="1400" baseline="0" dirty="0" smtClean="0">
                          <a:solidFill>
                            <a:schemeClr val="tx1"/>
                          </a:solidFill>
                          <a:latin typeface="+mn-lt"/>
                        </a:rPr>
                        <a:t> Spiritual </a:t>
                      </a:r>
                      <a:r>
                        <a:rPr lang="en-ZA" sz="1400" dirty="0" smtClean="0">
                          <a:solidFill>
                            <a:schemeClr val="tx1"/>
                          </a:solidFill>
                          <a:latin typeface="+mn-lt"/>
                        </a:rPr>
                        <a:t>Services commenced on full scale during Level 1</a:t>
                      </a:r>
                      <a:r>
                        <a:rPr lang="en-ZA" sz="1400" baseline="0" dirty="0" smtClean="0">
                          <a:solidFill>
                            <a:schemeClr val="tx1"/>
                          </a:solidFill>
                          <a:latin typeface="+mn-lt"/>
                        </a:rPr>
                        <a:t> of the Lockdown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n-lt"/>
                        </a:rPr>
                        <a:t>Area Commissioners</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n-lt"/>
                        </a:rPr>
                        <a:t>2020/11/30</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5">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ZA" sz="1400" kern="1200" baseline="0" dirty="0" smtClean="0">
                          <a:solidFill>
                            <a:schemeClr val="tx1"/>
                          </a:solidFill>
                          <a:latin typeface="+mj-lt"/>
                          <a:ea typeface=""/>
                          <a:cs typeface=""/>
                        </a:rPr>
                        <a:t>A catch up plan was developed to deal with the non achievement in the previous quarter</a:t>
                      </a:r>
                    </a:p>
                    <a:p>
                      <a:pPr marL="285750" indent="-285750" algn="l">
                        <a:buFont typeface="Wingdings" panose="05000000000000000000" pitchFamily="2" charset="2"/>
                        <a:buChar char="v"/>
                      </a:pPr>
                      <a:r>
                        <a:rPr lang="en-ZA" sz="1400" kern="1200" baseline="0" dirty="0" smtClean="0">
                          <a:solidFill>
                            <a:schemeClr val="tx1"/>
                          </a:solidFill>
                          <a:latin typeface="+mj-lt"/>
                          <a:ea typeface=""/>
                          <a:cs typeface=""/>
                        </a:rPr>
                        <a:t>Training for SMDC will be conducted</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Bethal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Bethal CC, Ermelo, Piet Retief, Volksrust</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Polokwane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Polokwane CC, Modimolle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375654">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Rooigrond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b="0" dirty="0" smtClean="0">
                          <a:solidFill>
                            <a:schemeClr val="tx1"/>
                          </a:solidFill>
                          <a:latin typeface="+mn-lt"/>
                        </a:rPr>
                        <a:t>Medium</a:t>
                      </a:r>
                      <a:r>
                        <a:rPr lang="en-US" sz="1400" b="0" baseline="0" dirty="0" smtClean="0">
                          <a:solidFill>
                            <a:schemeClr val="tx1"/>
                          </a:solidFill>
                          <a:latin typeface="+mn-lt"/>
                        </a:rPr>
                        <a:t> A, Zeerust, Mafikeng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r h="447306">
                <a:tc>
                  <a:txBody>
                    <a:bodyPr/>
                    <a:lstStyle/>
                    <a:p>
                      <a:pPr algn="l"/>
                      <a:r>
                        <a:rPr lang="en-US" sz="1400" b="0" dirty="0" smtClean="0">
                          <a:solidFill>
                            <a:schemeClr val="tx1"/>
                          </a:solidFill>
                          <a:latin typeface="+mn-lt"/>
                        </a:rPr>
                        <a:t>Kutama </a:t>
                      </a:r>
                      <a:endParaRPr lang="en-US" sz="1400" b="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n-lt"/>
                        </a:rPr>
                        <a:t>Maximum</a:t>
                      </a:r>
                      <a:r>
                        <a:rPr lang="en-US" sz="1400" baseline="0" dirty="0" smtClean="0">
                          <a:solidFill>
                            <a:schemeClr val="tx1"/>
                          </a:solidFill>
                          <a:latin typeface="+mn-lt"/>
                        </a:rPr>
                        <a:t>, Nelspruit, Med B</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algn="ctr"/>
                      <a:endParaRPr lang="en-US" sz="12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5"/>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rgbClr val="FFFFFF"/>
                </a:solidFill>
                <a:latin typeface="Arial Black" panose="020B0A04020102020204" pitchFamily="34" charset="0"/>
              </a:rPr>
              <a:t>PLAN TO ADDRESS UNDER PERFORMANCE:</a:t>
            </a:r>
          </a:p>
          <a:p>
            <a:pPr>
              <a:spcAft>
                <a:spcPts val="600"/>
              </a:spcAft>
            </a:pPr>
            <a:r>
              <a:rPr lang="en-ZA" sz="2400" kern="0" dirty="0">
                <a:solidFill>
                  <a:srgbClr val="FFFFFF"/>
                </a:solidFill>
                <a:latin typeface="Arial Black" panose="020B0A04020102020204" pitchFamily="34" charset="0"/>
              </a:rPr>
              <a:t>Percentage of inmates receiving spiritual care services </a:t>
            </a:r>
            <a:endParaRPr lang="en-US" sz="24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3646936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762721" y="-4734330"/>
            <a:ext cx="1580341"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5" name="Title 1"/>
          <p:cNvSpPr txBox="1">
            <a:spLocks/>
          </p:cNvSpPr>
          <p:nvPr/>
        </p:nvSpPr>
        <p:spPr>
          <a:xfrm>
            <a:off x="63103" y="0"/>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rgbClr val="FFFFFF"/>
                </a:solidFill>
                <a:latin typeface="Arial Black" panose="020B0A04020102020204" pitchFamily="34" charset="0"/>
              </a:rPr>
              <a:t>Percentage of inmates receiving psychological care services </a:t>
            </a:r>
            <a:endParaRPr lang="en-US" sz="2400" kern="0" dirty="0">
              <a:solidFill>
                <a:srgbClr val="FFFFFF"/>
              </a:solidFill>
              <a:latin typeface="Arial Black" panose="020B0A04020102020204" pitchFamily="34" charset="0"/>
            </a:endParaRPr>
          </a:p>
        </p:txBody>
      </p:sp>
      <p:sp>
        <p:nvSpPr>
          <p:cNvPr id="8" name="TextBox 7"/>
          <p:cNvSpPr txBox="1"/>
          <p:nvPr/>
        </p:nvSpPr>
        <p:spPr>
          <a:xfrm>
            <a:off x="124509" y="1580341"/>
            <a:ext cx="8928319"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1. REGIONAL TARGET VERSUS PERFORMANCE </a:t>
            </a:r>
            <a:r>
              <a:rPr lang="en-GB" sz="1800" b="1" kern="0" dirty="0" smtClean="0">
                <a:solidFill>
                  <a:prstClr val="black"/>
                </a:solidFill>
              </a:rPr>
              <a:t>FOR 2</a:t>
            </a:r>
            <a:r>
              <a:rPr lang="en-GB" sz="1800" b="1" kern="0" baseline="30000" dirty="0" smtClean="0">
                <a:solidFill>
                  <a:prstClr val="black"/>
                </a:solidFill>
              </a:rPr>
              <a:t>nd</a:t>
            </a:r>
            <a:r>
              <a:rPr lang="en-GB" sz="1800" b="1" kern="0" dirty="0" smtClean="0">
                <a:solidFill>
                  <a:prstClr val="black"/>
                </a:solidFill>
              </a:rPr>
              <a:t> QUARTER </a:t>
            </a:r>
            <a:r>
              <a:rPr lang="en-GB" sz="1800" b="1" kern="0" dirty="0">
                <a:solidFill>
                  <a:prstClr val="black"/>
                </a:solidFill>
              </a:rPr>
              <a:t>(2020/2021) </a:t>
            </a:r>
            <a:endParaRPr lang="en-ZA" sz="1800" b="1" kern="0" dirty="0">
              <a:solidFill>
                <a:prstClr val="black"/>
              </a:solidFill>
            </a:endParaRPr>
          </a:p>
        </p:txBody>
      </p:sp>
      <p:sp>
        <p:nvSpPr>
          <p:cNvPr id="9" name="TextBox 8"/>
          <p:cNvSpPr txBox="1"/>
          <p:nvPr/>
        </p:nvSpPr>
        <p:spPr>
          <a:xfrm>
            <a:off x="0" y="3674319"/>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MANAGEMENT AREA LEVEL</a:t>
            </a:r>
            <a:endParaRPr lang="en-ZA" sz="1800" b="1" kern="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10686755"/>
              </p:ext>
            </p:extLst>
          </p:nvPr>
        </p:nvGraphicFramePr>
        <p:xfrm>
          <a:off x="228600" y="1992395"/>
          <a:ext cx="11658600" cy="164592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295400">
                  <a:extLst>
                    <a:ext uri="{9D8B030D-6E8A-4147-A177-3AD203B41FA5}">
                      <a16:colId xmlns:a16="http://schemas.microsoft.com/office/drawing/2014/main" xmlns="" val="3307568538"/>
                    </a:ext>
                  </a:extLst>
                </a:gridCol>
                <a:gridCol w="1295400">
                  <a:extLst>
                    <a:ext uri="{9D8B030D-6E8A-4147-A177-3AD203B41FA5}">
                      <a16:colId xmlns:a16="http://schemas.microsoft.com/office/drawing/2014/main" xmlns="" val="3177246977"/>
                    </a:ext>
                  </a:extLst>
                </a:gridCol>
                <a:gridCol w="1295400">
                  <a:extLst>
                    <a:ext uri="{9D8B030D-6E8A-4147-A177-3AD203B41FA5}">
                      <a16:colId xmlns:a16="http://schemas.microsoft.com/office/drawing/2014/main" xmlns="" val="1905890460"/>
                    </a:ext>
                  </a:extLst>
                </a:gridCol>
                <a:gridCol w="1295400">
                  <a:extLst>
                    <a:ext uri="{9D8B030D-6E8A-4147-A177-3AD203B41FA5}">
                      <a16:colId xmlns:a16="http://schemas.microsoft.com/office/drawing/2014/main" xmlns="" val="551651354"/>
                    </a:ext>
                  </a:extLst>
                </a:gridCol>
                <a:gridCol w="1295400">
                  <a:extLst>
                    <a:ext uri="{9D8B030D-6E8A-4147-A177-3AD203B41FA5}">
                      <a16:colId xmlns:a16="http://schemas.microsoft.com/office/drawing/2014/main" xmlns="" val="106908959"/>
                    </a:ext>
                  </a:extLst>
                </a:gridCol>
                <a:gridCol w="1295400">
                  <a:extLst>
                    <a:ext uri="{9D8B030D-6E8A-4147-A177-3AD203B41FA5}">
                      <a16:colId xmlns:a16="http://schemas.microsoft.com/office/drawing/2014/main" xmlns="" val="2307743238"/>
                    </a:ext>
                  </a:extLst>
                </a:gridCol>
                <a:gridCol w="1295400">
                  <a:extLst>
                    <a:ext uri="{9D8B030D-6E8A-4147-A177-3AD203B41FA5}">
                      <a16:colId xmlns:a16="http://schemas.microsoft.com/office/drawing/2014/main" xmlns="" val="2723634297"/>
                    </a:ext>
                  </a:extLst>
                </a:gridCol>
                <a:gridCol w="1295400">
                  <a:extLst>
                    <a:ext uri="{9D8B030D-6E8A-4147-A177-3AD203B41FA5}">
                      <a16:colId xmlns:a16="http://schemas.microsoft.com/office/drawing/2014/main" xmlns="" val="971921"/>
                    </a:ext>
                  </a:extLst>
                </a:gridCol>
              </a:tblGrid>
              <a:tr h="375654">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dirty="0" smtClean="0">
                          <a:solidFill>
                            <a:schemeClr val="bg1"/>
                          </a:solidFill>
                        </a:rPr>
                        <a:t>REGION</a:t>
                      </a:r>
                      <a:endParaRPr lang="en-ZA" sz="1100" dirty="0">
                        <a:solidFill>
                          <a:schemeClr val="bg1"/>
                        </a:solidFil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600" dirty="0" smtClean="0">
                          <a:solidFill>
                            <a:schemeClr val="bg1"/>
                          </a:solidFill>
                        </a:rPr>
                        <a:t>JULY</a:t>
                      </a:r>
                      <a:r>
                        <a:rPr lang="en-ZA" sz="1600" baseline="0" dirty="0" smtClean="0">
                          <a:solidFill>
                            <a:schemeClr val="bg1"/>
                          </a:solidFill>
                        </a:rPr>
                        <a:t> </a:t>
                      </a:r>
                      <a:r>
                        <a:rPr lang="en-ZA" sz="1600" dirty="0" smtClean="0">
                          <a:solidFill>
                            <a:schemeClr val="bg1"/>
                          </a:solidFill>
                        </a:rPr>
                        <a:t>2020</a:t>
                      </a:r>
                      <a:br>
                        <a:rPr lang="en-ZA" sz="1600" dirty="0" smtClean="0">
                          <a:solidFill>
                            <a:schemeClr val="bg1"/>
                          </a:solidFill>
                        </a:rPr>
                      </a:br>
                      <a:r>
                        <a:rPr lang="en-ZA" sz="1600" dirty="0" smtClean="0">
                          <a:solidFill>
                            <a:schemeClr val="bg1"/>
                          </a:solidFill>
                        </a:rPr>
                        <a:t>TARGET</a:t>
                      </a:r>
                      <a:endParaRPr lang="en-ZA" sz="16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600" dirty="0" smtClean="0">
                          <a:solidFill>
                            <a:schemeClr val="bg1"/>
                          </a:solidFill>
                        </a:rPr>
                        <a:t>JULY PERFORMANCE</a:t>
                      </a:r>
                      <a:endParaRPr lang="en-ZA" sz="16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600" dirty="0" smtClean="0">
                          <a:solidFill>
                            <a:schemeClr val="bg1"/>
                          </a:solidFill>
                        </a:rPr>
                        <a:t>AUGUST</a:t>
                      </a:r>
                      <a:r>
                        <a:rPr lang="en-ZA" sz="1600" baseline="0" dirty="0" smtClean="0">
                          <a:solidFill>
                            <a:schemeClr val="bg1"/>
                          </a:solidFill>
                        </a:rPr>
                        <a:t> </a:t>
                      </a:r>
                      <a:r>
                        <a:rPr lang="en-ZA" sz="1600" dirty="0" smtClean="0">
                          <a:solidFill>
                            <a:schemeClr val="bg1"/>
                          </a:solidFill>
                        </a:rPr>
                        <a:t>2020</a:t>
                      </a:r>
                      <a:br>
                        <a:rPr lang="en-ZA" sz="1600" dirty="0" smtClean="0">
                          <a:solidFill>
                            <a:schemeClr val="bg1"/>
                          </a:solidFill>
                        </a:rPr>
                      </a:br>
                      <a:r>
                        <a:rPr lang="en-ZA" sz="1600" dirty="0" smtClean="0">
                          <a:solidFill>
                            <a:schemeClr val="bg1"/>
                          </a:solidFill>
                        </a:rPr>
                        <a:t>TARGET</a:t>
                      </a:r>
                      <a:endParaRPr lang="en-ZA" sz="16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600" dirty="0" smtClean="0">
                          <a:solidFill>
                            <a:schemeClr val="bg1"/>
                          </a:solidFill>
                        </a:rPr>
                        <a:t>AUGUST PERFORMANCE</a:t>
                      </a:r>
                      <a:endParaRPr lang="en-ZA" sz="16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600" dirty="0" smtClean="0">
                          <a:solidFill>
                            <a:schemeClr val="bg1"/>
                          </a:solidFill>
                        </a:rPr>
                        <a:t>SEPTEMBER 2020 TARGET</a:t>
                      </a:r>
                      <a:endParaRPr lang="en-ZA" sz="16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600" dirty="0" smtClean="0">
                          <a:solidFill>
                            <a:schemeClr val="bg1"/>
                          </a:solidFill>
                        </a:rPr>
                        <a:t>SEPTEMBER PERFORMANCE</a:t>
                      </a:r>
                      <a:endParaRPr lang="en-ZA" sz="16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600" dirty="0" smtClean="0">
                          <a:solidFill>
                            <a:schemeClr val="bg1"/>
                          </a:solidFill>
                        </a:rPr>
                        <a:t>Q2 TARGET: 2020-2021</a:t>
                      </a:r>
                      <a:endParaRPr lang="en-ZA" sz="16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600" dirty="0" smtClean="0">
                          <a:solidFill>
                            <a:schemeClr val="bg1"/>
                          </a:solidFill>
                        </a:rPr>
                        <a:t>PERFORMANCE</a:t>
                      </a:r>
                      <a:endParaRPr lang="en-ZA" sz="1600" dirty="0">
                        <a:solidFill>
                          <a:schemeClr val="bg1"/>
                        </a:solidFil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1E1918"/>
                    </a:solidFill>
                  </a:tcPr>
                </a:tc>
                <a:extLst>
                  <a:ext uri="{0D108BD9-81ED-4DB2-BD59-A6C34878D82A}">
                    <a16:rowId xmlns:a16="http://schemas.microsoft.com/office/drawing/2014/main" xmlns="" val="2208647457"/>
                  </a:ext>
                </a:extLst>
              </a:tr>
              <a:tr h="141205">
                <a:tc>
                  <a:txBody>
                    <a:bodyPr/>
                    <a:lstStyle/>
                    <a:p>
                      <a:r>
                        <a:rPr lang="en-ZA" sz="1600" dirty="0" smtClean="0">
                          <a:solidFill>
                            <a:schemeClr val="tx1"/>
                          </a:solidFill>
                          <a:latin typeface="+mj-lt"/>
                        </a:rPr>
                        <a:t>LMN</a:t>
                      </a:r>
                      <a:endParaRPr lang="en-ZA"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1.67%</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352/22353</a:t>
                      </a:r>
                    </a:p>
                    <a:p>
                      <a:pPr algn="ctr"/>
                      <a:r>
                        <a:rPr lang="en-US" sz="1600" dirty="0" smtClean="0">
                          <a:solidFill>
                            <a:schemeClr val="bg1"/>
                          </a:solidFill>
                          <a:latin typeface="+mj-lt"/>
                        </a:rPr>
                        <a:t>(1.57%)</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kern="1200" dirty="0" smtClean="0">
                          <a:solidFill>
                            <a:schemeClr val="tx1"/>
                          </a:solidFill>
                          <a:latin typeface="Arial" panose="020B0604020202020204" pitchFamily="34" charset="0"/>
                          <a:ea typeface=""/>
                          <a:cs typeface="Arial" panose="020B0604020202020204" pitchFamily="34" charset="0"/>
                        </a:rPr>
                        <a:t>1.67%</a:t>
                      </a:r>
                      <a:endParaRPr lang="en-US" sz="1600" kern="1200" dirty="0">
                        <a:solidFill>
                          <a:schemeClr val="tx1"/>
                        </a:solidFill>
                        <a:latin typeface="Arial" panose="020B0604020202020204" pitchFamily="34" charset="0"/>
                        <a:ea typeface=""/>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380/21035</a:t>
                      </a:r>
                    </a:p>
                    <a:p>
                      <a:pPr algn="ctr"/>
                      <a:r>
                        <a:rPr lang="en-US" sz="1600" dirty="0" smtClean="0">
                          <a:solidFill>
                            <a:schemeClr val="tx1"/>
                          </a:solidFill>
                          <a:latin typeface="+mj-lt"/>
                        </a:rPr>
                        <a:t>(1.81%)</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kern="1200" dirty="0" smtClean="0">
                          <a:solidFill>
                            <a:schemeClr val="tx1"/>
                          </a:solidFill>
                          <a:latin typeface="Arial" panose="020B0604020202020204" pitchFamily="34" charset="0"/>
                          <a:ea typeface=""/>
                          <a:cs typeface="Arial" panose="020B0604020202020204" pitchFamily="34" charset="0"/>
                        </a:rPr>
                        <a:t>1.67%</a:t>
                      </a:r>
                      <a:endParaRPr lang="en-US" sz="1600" kern="1200" dirty="0">
                        <a:solidFill>
                          <a:schemeClr val="tx1"/>
                        </a:solidFill>
                        <a:latin typeface="Arial" panose="020B0604020202020204" pitchFamily="34" charset="0"/>
                        <a:ea typeface=""/>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409/121203</a:t>
                      </a:r>
                    </a:p>
                    <a:p>
                      <a:pPr algn="ctr"/>
                      <a:r>
                        <a:rPr lang="en-US" sz="1600" dirty="0" smtClean="0">
                          <a:solidFill>
                            <a:schemeClr val="tx1"/>
                          </a:solidFill>
                          <a:latin typeface="+mj-lt"/>
                        </a:rPr>
                        <a:t>(1.93%)</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tx1"/>
                          </a:solidFill>
                          <a:latin typeface="+mj-lt"/>
                        </a:rPr>
                        <a:t>10.00%</a:t>
                      </a:r>
                      <a:endParaRPr lang="en-US" sz="16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600" dirty="0" smtClean="0">
                          <a:solidFill>
                            <a:schemeClr val="bg1"/>
                          </a:solidFill>
                          <a:latin typeface="+mj-lt"/>
                        </a:rPr>
                        <a:t>2094/21203</a:t>
                      </a:r>
                    </a:p>
                    <a:p>
                      <a:pPr algn="ctr"/>
                      <a:r>
                        <a:rPr lang="en-US" sz="1600" dirty="0" smtClean="0">
                          <a:solidFill>
                            <a:schemeClr val="bg1"/>
                          </a:solidFill>
                          <a:latin typeface="+mj-lt"/>
                        </a:rPr>
                        <a:t>(9.88%)</a:t>
                      </a:r>
                      <a:endParaRPr lang="en-US" sz="16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79650186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53591954"/>
              </p:ext>
            </p:extLst>
          </p:nvPr>
        </p:nvGraphicFramePr>
        <p:xfrm>
          <a:off x="154989" y="4078658"/>
          <a:ext cx="11658600" cy="1935480"/>
        </p:xfrm>
        <a:graphic>
          <a:graphicData uri="http://schemas.openxmlformats.org/drawingml/2006/table">
            <a:tbl>
              <a:tblPr firstRow="1" bandRow="1"/>
              <a:tblGrid>
                <a:gridCol w="1295400">
                  <a:extLst>
                    <a:ext uri="{9D8B030D-6E8A-4147-A177-3AD203B41FA5}">
                      <a16:colId xmlns:a16="http://schemas.microsoft.com/office/drawing/2014/main" xmlns="" val="3171785473"/>
                    </a:ext>
                  </a:extLst>
                </a:gridCol>
                <a:gridCol w="1008185">
                  <a:extLst>
                    <a:ext uri="{9D8B030D-6E8A-4147-A177-3AD203B41FA5}">
                      <a16:colId xmlns:a16="http://schemas.microsoft.com/office/drawing/2014/main" xmlns="" val="3307568538"/>
                    </a:ext>
                  </a:extLst>
                </a:gridCol>
                <a:gridCol w="1582615">
                  <a:extLst>
                    <a:ext uri="{9D8B030D-6E8A-4147-A177-3AD203B41FA5}">
                      <a16:colId xmlns:a16="http://schemas.microsoft.com/office/drawing/2014/main" xmlns="" val="3177246977"/>
                    </a:ext>
                  </a:extLst>
                </a:gridCol>
                <a:gridCol w="1008185">
                  <a:extLst>
                    <a:ext uri="{9D8B030D-6E8A-4147-A177-3AD203B41FA5}">
                      <a16:colId xmlns:a16="http://schemas.microsoft.com/office/drawing/2014/main" xmlns="" val="1905890460"/>
                    </a:ext>
                  </a:extLst>
                </a:gridCol>
                <a:gridCol w="1582615">
                  <a:extLst>
                    <a:ext uri="{9D8B030D-6E8A-4147-A177-3AD203B41FA5}">
                      <a16:colId xmlns:a16="http://schemas.microsoft.com/office/drawing/2014/main" xmlns="" val="551651354"/>
                    </a:ext>
                  </a:extLst>
                </a:gridCol>
                <a:gridCol w="1084385">
                  <a:extLst>
                    <a:ext uri="{9D8B030D-6E8A-4147-A177-3AD203B41FA5}">
                      <a16:colId xmlns:a16="http://schemas.microsoft.com/office/drawing/2014/main" xmlns="" val="106908959"/>
                    </a:ext>
                  </a:extLst>
                </a:gridCol>
                <a:gridCol w="1506415">
                  <a:extLst>
                    <a:ext uri="{9D8B030D-6E8A-4147-A177-3AD203B41FA5}">
                      <a16:colId xmlns:a16="http://schemas.microsoft.com/office/drawing/2014/main" xmlns="" val="2307743238"/>
                    </a:ext>
                  </a:extLst>
                </a:gridCol>
                <a:gridCol w="1008185">
                  <a:extLst>
                    <a:ext uri="{9D8B030D-6E8A-4147-A177-3AD203B41FA5}">
                      <a16:colId xmlns:a16="http://schemas.microsoft.com/office/drawing/2014/main" xmlns="" val="2723634297"/>
                    </a:ext>
                  </a:extLst>
                </a:gridCol>
                <a:gridCol w="1582615">
                  <a:extLst>
                    <a:ext uri="{9D8B030D-6E8A-4147-A177-3AD203B41FA5}">
                      <a16:colId xmlns:a16="http://schemas.microsoft.com/office/drawing/2014/main" xmlns="" val="971921"/>
                    </a:ext>
                  </a:extLst>
                </a:gridCol>
              </a:tblGrid>
              <a:tr h="314403">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MANAGEMENT AREA</a:t>
                      </a:r>
                      <a:endParaRPr lang="en-ZA" sz="11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JULY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2020</a:t>
                      </a:r>
                      <a:br>
                        <a:rPr lang="en-ZA" sz="1100" b="1" kern="1200" dirty="0" smtClean="0">
                          <a:solidFill>
                            <a:schemeClr val="bg1"/>
                          </a:solidFill>
                          <a:latin typeface="Arial"/>
                          <a:ea typeface=""/>
                          <a:cs typeface="Arial"/>
                        </a:rPr>
                      </a:br>
                      <a:r>
                        <a:rPr lang="en-ZA" sz="1100" b="1" kern="1200" dirty="0" smtClean="0">
                          <a:solidFill>
                            <a:schemeClr val="bg1"/>
                          </a:solidFill>
                          <a:latin typeface="Arial"/>
                          <a:ea typeface=""/>
                          <a:cs typeface="Arial"/>
                        </a:rPr>
                        <a:t>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AUGUST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2020 TARGET</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SEPTEMBER 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Q2 TARGET: 2020-2021</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ea typeface=""/>
                          <a:cs typeface="Arial"/>
                        </a:defRPr>
                      </a:lvl1pPr>
                      <a:lvl2pPr marL="457165" algn="l" defTabSz="914331" rtl="0" eaLnBrk="1" latinLnBrk="0" hangingPunct="1">
                        <a:defRPr sz="1800" b="1" kern="1200">
                          <a:solidFill>
                            <a:schemeClr val="lt1"/>
                          </a:solidFill>
                          <a:latin typeface="Arial"/>
                          <a:ea typeface=""/>
                          <a:cs typeface="Arial"/>
                        </a:defRPr>
                      </a:lvl2pPr>
                      <a:lvl3pPr marL="914331" algn="l" defTabSz="914331" rtl="0" eaLnBrk="1" latinLnBrk="0" hangingPunct="1">
                        <a:defRPr sz="1800" b="1" kern="1200">
                          <a:solidFill>
                            <a:schemeClr val="lt1"/>
                          </a:solidFill>
                          <a:latin typeface="Arial"/>
                          <a:ea typeface=""/>
                          <a:cs typeface="Arial"/>
                        </a:defRPr>
                      </a:lvl3pPr>
                      <a:lvl4pPr marL="1371495" algn="l" defTabSz="914331" rtl="0" eaLnBrk="1" latinLnBrk="0" hangingPunct="1">
                        <a:defRPr sz="1800" b="1" kern="1200">
                          <a:solidFill>
                            <a:schemeClr val="lt1"/>
                          </a:solidFill>
                          <a:latin typeface="Arial"/>
                          <a:ea typeface=""/>
                          <a:cs typeface="Arial"/>
                        </a:defRPr>
                      </a:lvl4pPr>
                      <a:lvl5pPr marL="1828660" algn="l" defTabSz="914331" rtl="0" eaLnBrk="1" latinLnBrk="0" hangingPunct="1">
                        <a:defRPr sz="1800" b="1" kern="1200">
                          <a:solidFill>
                            <a:schemeClr val="lt1"/>
                          </a:solidFill>
                          <a:latin typeface="Arial"/>
                          <a:ea typeface=""/>
                          <a:cs typeface="Arial"/>
                        </a:defRPr>
                      </a:lvl5pPr>
                      <a:lvl6pPr marL="2285826" algn="l" defTabSz="914331" rtl="0" eaLnBrk="1" latinLnBrk="0" hangingPunct="1">
                        <a:defRPr sz="1800" b="1" kern="1200">
                          <a:solidFill>
                            <a:schemeClr val="lt1"/>
                          </a:solidFill>
                          <a:latin typeface="Arial"/>
                          <a:ea typeface=""/>
                          <a:cs typeface="Arial"/>
                        </a:defRPr>
                      </a:lvl6pPr>
                      <a:lvl7pPr marL="2742990" algn="l" defTabSz="914331" rtl="0" eaLnBrk="1" latinLnBrk="0" hangingPunct="1">
                        <a:defRPr sz="1800" b="1" kern="1200">
                          <a:solidFill>
                            <a:schemeClr val="lt1"/>
                          </a:solidFill>
                          <a:latin typeface="Arial"/>
                          <a:ea typeface=""/>
                          <a:cs typeface="Arial"/>
                        </a:defRPr>
                      </a:lvl7pPr>
                      <a:lvl8pPr marL="3200156" algn="l" defTabSz="914331" rtl="0" eaLnBrk="1" latinLnBrk="0" hangingPunct="1">
                        <a:defRPr sz="1800" b="1" kern="1200">
                          <a:solidFill>
                            <a:schemeClr val="lt1"/>
                          </a:solidFill>
                          <a:latin typeface="Arial"/>
                          <a:ea typeface=""/>
                          <a:cs typeface="Arial"/>
                        </a:defRPr>
                      </a:lvl8pPr>
                      <a:lvl9pPr marL="3657321" algn="l" defTabSz="914331" rtl="0" eaLnBrk="1" latinLnBrk="0" hangingPunct="1">
                        <a:defRPr sz="1800" b="1" kern="1200">
                          <a:solidFill>
                            <a:schemeClr val="lt1"/>
                          </a:solidFill>
                          <a:latin typeface="Arial"/>
                          <a:ea typeface=""/>
                          <a:cs typeface="Arial"/>
                        </a:defRPr>
                      </a:lvl9pPr>
                    </a:lstStyle>
                    <a:p>
                      <a:r>
                        <a:rPr lang="en-ZA" sz="1100" b="1" kern="1200" dirty="0" smtClean="0">
                          <a:solidFill>
                            <a:schemeClr val="bg1"/>
                          </a:solidFill>
                          <a:latin typeface="Arial"/>
                          <a:ea typeface=""/>
                          <a:cs typeface="Arial"/>
                        </a:rPr>
                        <a:t>PERFORMANCE</a:t>
                      </a:r>
                      <a:endParaRPr lang="en-ZA" sz="1100" b="1" kern="1200" dirty="0">
                        <a:solidFill>
                          <a:schemeClr val="bg1"/>
                        </a:solidFill>
                        <a:latin typeface="Arial"/>
                        <a:ea typeface=""/>
                        <a:cs typeface="Arial"/>
                      </a:endParaRPr>
                    </a:p>
                  </a:txBody>
                  <a:tcPr>
                    <a:lnL w="6350" cap="flat" cmpd="sng" algn="ctr">
                      <a:solidFill>
                        <a:srgbClr val="BF7B17"/>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192483">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Bethal</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Arial" panose="020B0604020202020204" pitchFamily="34" charset="0"/>
                          <a:cs typeface="Arial" panose="020B0604020202020204" pitchFamily="34" charset="0"/>
                        </a:rPr>
                        <a:t>2.22%</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Arial" panose="020B0604020202020204" pitchFamily="34" charset="0"/>
                          <a:cs typeface="Arial" panose="020B0604020202020204" pitchFamily="34" charset="0"/>
                        </a:rPr>
                        <a:t>28/2588 (1.08%)</a:t>
                      </a:r>
                      <a:endParaRPr lang="en-US" sz="1400"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kern="1200" dirty="0" smtClean="0">
                          <a:solidFill>
                            <a:schemeClr val="tx1"/>
                          </a:solidFill>
                          <a:latin typeface="Arial" panose="020B0604020202020204" pitchFamily="34" charset="0"/>
                          <a:ea typeface=""/>
                          <a:cs typeface="Arial" panose="020B0604020202020204" pitchFamily="34" charset="0"/>
                        </a:rPr>
                        <a:t>2.22%</a:t>
                      </a:r>
                      <a:endParaRPr lang="en-US" sz="1400" kern="1200" dirty="0">
                        <a:solidFill>
                          <a:schemeClr val="tx1"/>
                        </a:solidFill>
                        <a:latin typeface="Arial" panose="020B0604020202020204" pitchFamily="34" charset="0"/>
                        <a:ea typeface=""/>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Arial" panose="020B0604020202020204" pitchFamily="34" charset="0"/>
                          <a:cs typeface="Arial" panose="020B0604020202020204" pitchFamily="34" charset="0"/>
                        </a:rPr>
                        <a:t>54/3759 (1.44%)</a:t>
                      </a:r>
                      <a:endParaRPr lang="en-US" sz="1400"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kern="1200" dirty="0" smtClean="0">
                          <a:solidFill>
                            <a:schemeClr val="tx1"/>
                          </a:solidFill>
                          <a:latin typeface="Arial" panose="020B0604020202020204" pitchFamily="34" charset="0"/>
                          <a:ea typeface=""/>
                          <a:cs typeface="Arial" panose="020B0604020202020204" pitchFamily="34" charset="0"/>
                        </a:rPr>
                        <a:t>2.22%</a:t>
                      </a:r>
                      <a:endParaRPr lang="en-US" sz="1400" kern="1200" dirty="0">
                        <a:solidFill>
                          <a:schemeClr val="tx1"/>
                        </a:solidFill>
                        <a:latin typeface="Arial" panose="020B0604020202020204" pitchFamily="34" charset="0"/>
                        <a:ea typeface=""/>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58/3700 (1.57%)</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Arial" panose="020B0604020202020204" pitchFamily="34" charset="0"/>
                          <a:cs typeface="Arial" panose="020B0604020202020204" pitchFamily="34" charset="0"/>
                        </a:rPr>
                        <a:t>13.34%</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222/2416 (9.18%)</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xmlns="" val="796501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Rustenburg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Arial" panose="020B0604020202020204" pitchFamily="34" charset="0"/>
                          <a:cs typeface="Arial" panose="020B0604020202020204" pitchFamily="34" charset="0"/>
                        </a:rPr>
                        <a:t>1.93%</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Arial" panose="020B0604020202020204" pitchFamily="34" charset="0"/>
                          <a:cs typeface="Arial" panose="020B0604020202020204" pitchFamily="34" charset="0"/>
                        </a:rPr>
                        <a:t>9/2494 (0.36%)</a:t>
                      </a:r>
                      <a:endParaRPr lang="en-US" sz="1400"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kern="1200" dirty="0" smtClean="0">
                          <a:solidFill>
                            <a:schemeClr val="tx1"/>
                          </a:solidFill>
                          <a:latin typeface="Arial" panose="020B0604020202020204" pitchFamily="34" charset="0"/>
                          <a:ea typeface=""/>
                          <a:cs typeface="Arial" panose="020B0604020202020204" pitchFamily="34" charset="0"/>
                        </a:rPr>
                        <a:t>1.93%</a:t>
                      </a:r>
                      <a:endParaRPr lang="en-US" sz="1400" kern="1200" dirty="0">
                        <a:solidFill>
                          <a:schemeClr val="tx1"/>
                        </a:solidFill>
                        <a:latin typeface="Arial" panose="020B0604020202020204" pitchFamily="34" charset="0"/>
                        <a:ea typeface=""/>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Arial" panose="020B0604020202020204" pitchFamily="34" charset="0"/>
                          <a:cs typeface="Arial" panose="020B0604020202020204" pitchFamily="34" charset="0"/>
                        </a:rPr>
                        <a:t>13/1958 (0.66%)</a:t>
                      </a:r>
                      <a:endParaRPr lang="en-US" sz="1400"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kern="1200" dirty="0" smtClean="0">
                          <a:solidFill>
                            <a:schemeClr val="tx1"/>
                          </a:solidFill>
                          <a:latin typeface="Arial" panose="020B0604020202020204" pitchFamily="34" charset="0"/>
                          <a:ea typeface=""/>
                          <a:cs typeface="Arial" panose="020B0604020202020204" pitchFamily="34" charset="0"/>
                        </a:rPr>
                        <a:t>1.93%</a:t>
                      </a:r>
                      <a:endParaRPr lang="en-US" sz="1400" kern="1200" dirty="0">
                        <a:solidFill>
                          <a:schemeClr val="tx1"/>
                        </a:solidFill>
                        <a:latin typeface="Arial" panose="020B0604020202020204" pitchFamily="34" charset="0"/>
                        <a:ea typeface=""/>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40/2409</a:t>
                      </a:r>
                      <a:r>
                        <a:rPr lang="en-US" sz="1400" baseline="0" dirty="0" smtClean="0">
                          <a:solidFill>
                            <a:schemeClr val="bg1"/>
                          </a:solidFill>
                          <a:latin typeface="+mj-lt"/>
                        </a:rPr>
                        <a:t> (1.66%)</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ZA" sz="1400" dirty="0" smtClean="0">
                          <a:latin typeface="Arial" panose="020B0604020202020204" pitchFamily="34" charset="0"/>
                          <a:cs typeface="Arial" panose="020B0604020202020204" pitchFamily="34" charset="0"/>
                        </a:rPr>
                        <a:t>7.13%</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54/1971 (2.74%)</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xmlns="" val="3418693148"/>
                  </a:ext>
                </a:extLst>
              </a:tr>
              <a:tr h="28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Thohoyandou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Arial" panose="020B0604020202020204" pitchFamily="34" charset="0"/>
                          <a:cs typeface="Arial" panose="020B0604020202020204" pitchFamily="34" charset="0"/>
                        </a:rPr>
                        <a:t>1.15%</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anose="020B0604020202020204" pitchFamily="34" charset="0"/>
                          <a:cs typeface="Arial" panose="020B0604020202020204" pitchFamily="34" charset="0"/>
                        </a:rPr>
                        <a:t>30/1974</a:t>
                      </a:r>
                      <a:r>
                        <a:rPr lang="en-US" sz="1400" baseline="0" dirty="0" smtClean="0">
                          <a:solidFill>
                            <a:schemeClr val="tx1"/>
                          </a:solidFill>
                          <a:latin typeface="Arial" panose="020B0604020202020204" pitchFamily="34" charset="0"/>
                          <a:cs typeface="Arial" panose="020B0604020202020204" pitchFamily="34" charset="0"/>
                        </a:rPr>
                        <a:t> (1.52%)</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kern="1200" dirty="0" smtClean="0">
                          <a:solidFill>
                            <a:schemeClr val="tx1"/>
                          </a:solidFill>
                          <a:latin typeface="Arial" panose="020B0604020202020204" pitchFamily="34" charset="0"/>
                          <a:ea typeface=""/>
                          <a:cs typeface="Arial" panose="020B0604020202020204" pitchFamily="34" charset="0"/>
                        </a:rPr>
                        <a:t>1.15%</a:t>
                      </a:r>
                      <a:endParaRPr lang="en-US" sz="1400" kern="1200" dirty="0">
                        <a:solidFill>
                          <a:schemeClr val="tx1"/>
                        </a:solidFill>
                        <a:latin typeface="Arial" panose="020B0604020202020204" pitchFamily="34" charset="0"/>
                        <a:ea typeface=""/>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Arial" panose="020B0604020202020204" pitchFamily="34" charset="0"/>
                          <a:cs typeface="Arial" panose="020B0604020202020204" pitchFamily="34" charset="0"/>
                        </a:rPr>
                        <a:t>7/1974 (0.37%)</a:t>
                      </a:r>
                      <a:endParaRPr lang="en-US" sz="1400" dirty="0">
                        <a:solidFill>
                          <a:schemeClr val="bg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kern="1200" dirty="0" smtClean="0">
                          <a:solidFill>
                            <a:schemeClr val="tx1"/>
                          </a:solidFill>
                          <a:latin typeface="Arial" panose="020B0604020202020204" pitchFamily="34" charset="0"/>
                          <a:ea typeface=""/>
                          <a:cs typeface="Arial" panose="020B0604020202020204" pitchFamily="34" charset="0"/>
                        </a:rPr>
                        <a:t>1.15%</a:t>
                      </a:r>
                      <a:endParaRPr lang="en-US" sz="1400" kern="1200" dirty="0">
                        <a:solidFill>
                          <a:schemeClr val="tx1"/>
                        </a:solidFill>
                        <a:latin typeface="Arial" panose="020B0604020202020204" pitchFamily="34" charset="0"/>
                        <a:ea typeface=""/>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Arial" panose="020B0604020202020204" pitchFamily="34" charset="0"/>
                          <a:cs typeface="Arial" panose="020B0604020202020204" pitchFamily="34" charset="0"/>
                        </a:rPr>
                        <a:t>37/2073 (1.78%)</a:t>
                      </a:r>
                      <a:endParaRPr lang="en-US" sz="1400" dirty="0">
                        <a:solidFill>
                          <a:schemeClr val="tx1"/>
                        </a:solidFill>
                        <a:latin typeface="Arial" panose="020B0604020202020204" pitchFamily="34" charset="0"/>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66FF33"/>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ZA" sz="1400" dirty="0" smtClean="0">
                          <a:latin typeface="+mn-lt"/>
                        </a:rPr>
                        <a:t>6.92%)</a:t>
                      </a:r>
                      <a:endParaRPr lang="en-US" sz="1400" kern="1200" dirty="0">
                        <a:solidFill>
                          <a:schemeClr val="tx1"/>
                        </a:solidFill>
                        <a:latin typeface="+mn-lt"/>
                        <a:ea typeface=""/>
                        <a:cs typeface="Arial" panose="020B0604020202020204" pitchFamily="34" charset="0"/>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bg1"/>
                          </a:solidFill>
                          <a:latin typeface="+mj-lt"/>
                        </a:rPr>
                        <a:t>137/2073 (6.61%)</a:t>
                      </a:r>
                      <a:endParaRPr lang="en-US" sz="1400" dirty="0">
                        <a:solidFill>
                          <a:schemeClr val="bg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xmlns="" val="694879642"/>
                  </a:ext>
                </a:extLst>
              </a:tr>
            </a:tbl>
          </a:graphicData>
        </a:graphic>
      </p:graphicFrame>
    </p:spTree>
    <p:extLst>
      <p:ext uri="{BB962C8B-B14F-4D97-AF65-F5344CB8AC3E}">
        <p14:creationId xmlns:p14="http://schemas.microsoft.com/office/powerpoint/2010/main" val="1794593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Rounded 60">
            <a:extLst>
              <a:ext uri="{FF2B5EF4-FFF2-40B4-BE49-F238E27FC236}">
                <a16:creationId xmlns:a16="http://schemas.microsoft.com/office/drawing/2014/main" xmlns="" id="{935013CF-ED1D-4C99-9BBC-342742B95A80}"/>
              </a:ext>
            </a:extLst>
          </p:cNvPr>
          <p:cNvSpPr/>
          <p:nvPr/>
        </p:nvSpPr>
        <p:spPr>
          <a:xfrm rot="5400000">
            <a:off x="4821169" y="-4804500"/>
            <a:ext cx="1440000" cy="11049000"/>
          </a:xfrm>
          <a:prstGeom prst="round2SameRect">
            <a:avLst>
              <a:gd name="adj1" fmla="val 23278"/>
              <a:gd name="adj2" fmla="val 0"/>
            </a:avLst>
          </a:prstGeom>
          <a:gradFill flip="none" rotWithShape="1">
            <a:gsLst>
              <a:gs pos="100000">
                <a:srgbClr val="00CC99">
                  <a:alpha val="67000"/>
                  <a:lumMod val="92000"/>
                </a:srgbClr>
              </a:gs>
              <a:gs pos="30000">
                <a:srgbClr val="006600">
                  <a:alpha val="75000"/>
                </a:srgbClr>
              </a:gs>
              <a:gs pos="59000">
                <a:srgbClr val="009900">
                  <a:alpha val="71000"/>
                </a:srgbClr>
              </a:gs>
            </a:gsLst>
            <a:lin ang="162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endParaRPr lang="en-US" sz="1800" kern="0">
              <a:solidFill>
                <a:prstClr val="white"/>
              </a:solidFill>
              <a:latin typeface="Calibri Light"/>
            </a:endParaRPr>
          </a:p>
        </p:txBody>
      </p:sp>
      <p:sp>
        <p:nvSpPr>
          <p:cNvPr id="9" name="TextBox 8"/>
          <p:cNvSpPr txBox="1"/>
          <p:nvPr/>
        </p:nvSpPr>
        <p:spPr>
          <a:xfrm>
            <a:off x="-304800" y="1685264"/>
            <a:ext cx="9144000" cy="369332"/>
          </a:xfrm>
          <a:prstGeom prst="rect">
            <a:avLst/>
          </a:prstGeom>
          <a:noFill/>
        </p:spPr>
        <p:txBody>
          <a:bodyPr wrap="square" rtlCol="0">
            <a:spAutoFit/>
          </a:bodyPr>
          <a:lstStyle/>
          <a:p>
            <a:pPr fontAlgn="auto">
              <a:spcBef>
                <a:spcPts val="0"/>
              </a:spcBef>
              <a:spcAft>
                <a:spcPts val="0"/>
              </a:spcAft>
              <a:defRPr/>
            </a:pPr>
            <a:r>
              <a:rPr lang="en-GB" sz="1800" b="1" kern="0" dirty="0">
                <a:solidFill>
                  <a:prstClr val="black"/>
                </a:solidFill>
              </a:rPr>
              <a:t>     2. SOURCE OF </a:t>
            </a:r>
            <a:r>
              <a:rPr lang="en-GB" sz="1800" b="1" kern="0" dirty="0" smtClean="0">
                <a:solidFill>
                  <a:prstClr val="black"/>
                </a:solidFill>
              </a:rPr>
              <a:t>UNDER-ACHIEVEMENT AT CORRECTIONAL CENTRE LEVEL</a:t>
            </a:r>
            <a:endParaRPr lang="en-ZA" sz="1800" b="1" kern="0"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2999273"/>
              </p:ext>
            </p:extLst>
          </p:nvPr>
        </p:nvGraphicFramePr>
        <p:xfrm>
          <a:off x="116254" y="2286000"/>
          <a:ext cx="11518899" cy="3270885"/>
        </p:xfrm>
        <a:graphic>
          <a:graphicData uri="http://schemas.openxmlformats.org/drawingml/2006/table">
            <a:tbl>
              <a:tblPr firstRow="1" bandRow="1"/>
              <a:tblGrid>
                <a:gridCol w="1079500">
                  <a:extLst>
                    <a:ext uri="{9D8B030D-6E8A-4147-A177-3AD203B41FA5}">
                      <a16:colId xmlns:a16="http://schemas.microsoft.com/office/drawing/2014/main" xmlns="" val="3171785473"/>
                    </a:ext>
                  </a:extLst>
                </a:gridCol>
                <a:gridCol w="1828800">
                  <a:extLst>
                    <a:ext uri="{9D8B030D-6E8A-4147-A177-3AD203B41FA5}">
                      <a16:colId xmlns:a16="http://schemas.microsoft.com/office/drawing/2014/main" xmlns="" val="3307568538"/>
                    </a:ext>
                  </a:extLst>
                </a:gridCol>
                <a:gridCol w="1447800">
                  <a:extLst>
                    <a:ext uri="{9D8B030D-6E8A-4147-A177-3AD203B41FA5}">
                      <a16:colId xmlns:a16="http://schemas.microsoft.com/office/drawing/2014/main" xmlns="" val="3177246977"/>
                    </a:ext>
                  </a:extLst>
                </a:gridCol>
                <a:gridCol w="1166446">
                  <a:extLst>
                    <a:ext uri="{9D8B030D-6E8A-4147-A177-3AD203B41FA5}">
                      <a16:colId xmlns:a16="http://schemas.microsoft.com/office/drawing/2014/main" xmlns="" val="1905890460"/>
                    </a:ext>
                  </a:extLst>
                </a:gridCol>
                <a:gridCol w="2438400">
                  <a:extLst>
                    <a:ext uri="{9D8B030D-6E8A-4147-A177-3AD203B41FA5}">
                      <a16:colId xmlns:a16="http://schemas.microsoft.com/office/drawing/2014/main" xmlns="" val="551651354"/>
                    </a:ext>
                  </a:extLst>
                </a:gridCol>
                <a:gridCol w="1912396">
                  <a:extLst>
                    <a:ext uri="{9D8B030D-6E8A-4147-A177-3AD203B41FA5}">
                      <a16:colId xmlns:a16="http://schemas.microsoft.com/office/drawing/2014/main" xmlns="" val="106908959"/>
                    </a:ext>
                  </a:extLst>
                </a:gridCol>
                <a:gridCol w="1645557">
                  <a:extLst>
                    <a:ext uri="{9D8B030D-6E8A-4147-A177-3AD203B41FA5}">
                      <a16:colId xmlns:a16="http://schemas.microsoft.com/office/drawing/2014/main" xmlns="" val="2307743238"/>
                    </a:ext>
                  </a:extLst>
                </a:gridCol>
              </a:tblGrid>
              <a:tr h="502300">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Q2 TARGET 2020/21</a:t>
                      </a:r>
                      <a:endParaRPr lang="en-US" sz="1200" b="1" kern="1200" dirty="0">
                        <a:solidFill>
                          <a:schemeClr val="bg1"/>
                        </a:solidFill>
                        <a:latin typeface="Arial"/>
                        <a:ea typeface=""/>
                        <a:cs typeface="Arial"/>
                      </a:endParaRPr>
                    </a:p>
                  </a:txBody>
                  <a:tcPr>
                    <a:lnL w="6350" cap="flat" cmpd="sng" algn="ctr">
                      <a:solidFill>
                        <a:srgbClr val="1E1918"/>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lvl1pPr marL="0" algn="l" defTabSz="914331" rtl="0" eaLnBrk="1" latinLnBrk="0" hangingPunct="1">
                        <a:defRPr sz="1800" b="1" kern="1200">
                          <a:solidFill>
                            <a:schemeClr val="lt1"/>
                          </a:solidFill>
                          <a:latin typeface="Arial"/>
                          <a:cs typeface="Arial"/>
                        </a:defRPr>
                      </a:lvl1pPr>
                      <a:lvl2pPr marL="457165" algn="l" defTabSz="914331" rtl="0" eaLnBrk="1" latinLnBrk="0" hangingPunct="1">
                        <a:defRPr sz="1800" b="1" kern="1200">
                          <a:solidFill>
                            <a:schemeClr val="lt1"/>
                          </a:solidFill>
                          <a:latin typeface="Arial"/>
                          <a:cs typeface="Arial"/>
                        </a:defRPr>
                      </a:lvl2pPr>
                      <a:lvl3pPr marL="914331" algn="l" defTabSz="914331" rtl="0" eaLnBrk="1" latinLnBrk="0" hangingPunct="1">
                        <a:defRPr sz="1800" b="1" kern="1200">
                          <a:solidFill>
                            <a:schemeClr val="lt1"/>
                          </a:solidFill>
                          <a:latin typeface="Arial"/>
                          <a:cs typeface="Arial"/>
                        </a:defRPr>
                      </a:lvl3pPr>
                      <a:lvl4pPr marL="1371495" algn="l" defTabSz="914331" rtl="0" eaLnBrk="1" latinLnBrk="0" hangingPunct="1">
                        <a:defRPr sz="1800" b="1" kern="1200">
                          <a:solidFill>
                            <a:schemeClr val="lt1"/>
                          </a:solidFill>
                          <a:latin typeface="Arial"/>
                          <a:cs typeface="Arial"/>
                        </a:defRPr>
                      </a:lvl4pPr>
                      <a:lvl5pPr marL="1828660" algn="l" defTabSz="914331" rtl="0" eaLnBrk="1" latinLnBrk="0" hangingPunct="1">
                        <a:defRPr sz="1800" b="1" kern="1200">
                          <a:solidFill>
                            <a:schemeClr val="lt1"/>
                          </a:solidFill>
                          <a:latin typeface="Arial"/>
                          <a:cs typeface="Arial"/>
                        </a:defRPr>
                      </a:lvl5pPr>
                      <a:lvl6pPr marL="2285826" algn="l" defTabSz="914331" rtl="0" eaLnBrk="1" latinLnBrk="0" hangingPunct="1">
                        <a:defRPr sz="1800" b="1" kern="1200">
                          <a:solidFill>
                            <a:schemeClr val="lt1"/>
                          </a:solidFill>
                          <a:latin typeface="Arial"/>
                          <a:cs typeface="Arial"/>
                        </a:defRPr>
                      </a:lvl6pPr>
                      <a:lvl7pPr marL="2742990" algn="l" defTabSz="914331" rtl="0" eaLnBrk="1" latinLnBrk="0" hangingPunct="1">
                        <a:defRPr sz="1800" b="1" kern="1200">
                          <a:solidFill>
                            <a:schemeClr val="lt1"/>
                          </a:solidFill>
                          <a:latin typeface="Arial"/>
                          <a:cs typeface="Arial"/>
                        </a:defRPr>
                      </a:lvl7pPr>
                      <a:lvl8pPr marL="3200156" algn="l" defTabSz="914331" rtl="0" eaLnBrk="1" latinLnBrk="0" hangingPunct="1">
                        <a:defRPr sz="1800" b="1" kern="1200">
                          <a:solidFill>
                            <a:schemeClr val="lt1"/>
                          </a:solidFill>
                          <a:latin typeface="Arial"/>
                          <a:cs typeface="Arial"/>
                        </a:defRPr>
                      </a:lvl8pPr>
                      <a:lvl9pPr marL="3657321" algn="l" defTabSz="914331" rtl="0" eaLnBrk="1" latinLnBrk="0" hangingPunct="1">
                        <a:defRPr sz="1800" b="1" kern="1200">
                          <a:solidFill>
                            <a:schemeClr val="lt1"/>
                          </a:solidFill>
                          <a:latin typeface="Arial"/>
                          <a:cs typeface="Arial"/>
                        </a:defRPr>
                      </a:lvl9p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200" b="1" kern="1200" dirty="0" smtClean="0">
                          <a:solidFill>
                            <a:schemeClr val="bg1"/>
                          </a:solidFill>
                          <a:latin typeface="Arial"/>
                          <a:ea typeface=""/>
                          <a:cs typeface="Arial"/>
                        </a:rPr>
                        <a:t>QUARTER 2</a:t>
                      </a:r>
                      <a:br>
                        <a:rPr lang="en-US" sz="1200" b="1" kern="1200" dirty="0" smtClean="0">
                          <a:solidFill>
                            <a:schemeClr val="bg1"/>
                          </a:solidFill>
                          <a:latin typeface="Arial"/>
                          <a:ea typeface=""/>
                          <a:cs typeface="Arial"/>
                        </a:rPr>
                      </a:br>
                      <a:r>
                        <a:rPr lang="en-US" sz="1200" b="1" kern="1200" dirty="0" smtClean="0">
                          <a:solidFill>
                            <a:schemeClr val="bg1"/>
                          </a:solidFill>
                          <a:latin typeface="Arial"/>
                          <a:ea typeface=""/>
                          <a:cs typeface="Arial"/>
                        </a:rPr>
                        <a:t>PERFORMANCE</a:t>
                      </a:r>
                      <a:endParaRPr lang="en-US" sz="1200" b="1" kern="1200" dirty="0">
                        <a:solidFill>
                          <a:schemeClr val="bg1"/>
                        </a:solidFill>
                        <a:latin typeface="Arial"/>
                        <a:ea typeface=""/>
                        <a:cs typeface="Arial"/>
                      </a:endParaRP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000" b="1" kern="1200" dirty="0" smtClean="0">
                          <a:solidFill>
                            <a:schemeClr val="bg1"/>
                          </a:solidFill>
                          <a:latin typeface="Arial"/>
                          <a:ea typeface=""/>
                          <a:cs typeface="Arial"/>
                        </a:rPr>
                        <a:t>MANAGEMENT AREAS THAT CONTRIBUTED TOWARDS UNDER-ACHIEVEMENT </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CORRECTIONAL CENTRE</a:t>
                      </a:r>
                    </a:p>
                  </a:txBody>
                  <a:tcPr marL="9525" marR="9525" marT="9525" marB="0">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REASONS FOR UNDER</a:t>
                      </a:r>
                    </a:p>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PERFORMANCE</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ROOT CAUSES</a:t>
                      </a:r>
                      <a:endParaRPr lang="en-US"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indent="0" algn="ctr" defTabSz="914331" rtl="0" eaLnBrk="1" fontAlgn="t" latinLnBrk="0" hangingPunct="1">
                        <a:lnSpc>
                          <a:spcPct val="100000"/>
                        </a:lnSpc>
                        <a:spcBef>
                          <a:spcPts val="0"/>
                        </a:spcBef>
                        <a:spcAft>
                          <a:spcPts val="0"/>
                        </a:spcAft>
                        <a:buClrTx/>
                        <a:buSzTx/>
                        <a:buFontTx/>
                        <a:buNone/>
                        <a:tabLst/>
                        <a:defRPr/>
                      </a:pPr>
                      <a:r>
                        <a:rPr lang="en-US" sz="1100" b="1" kern="1200" dirty="0" smtClean="0">
                          <a:solidFill>
                            <a:schemeClr val="bg1"/>
                          </a:solidFill>
                          <a:latin typeface="Arial"/>
                          <a:ea typeface=""/>
                          <a:cs typeface="Arial"/>
                        </a:rPr>
                        <a:t>ASSOCIATED RISKS </a:t>
                      </a:r>
                      <a:endParaRPr lang="en-ZA" sz="1100" b="1" kern="1200" dirty="0">
                        <a:solidFill>
                          <a:schemeClr val="bg1"/>
                        </a:solidFill>
                        <a:latin typeface="Arial"/>
                        <a:ea typeface=""/>
                        <a:cs typeface="Arial"/>
                      </a:endParaRPr>
                    </a:p>
                  </a:txBody>
                  <a:tcPr marL="91438" marR="91438" marT="45724" marB="45724">
                    <a:lnL w="6350" cap="flat" cmpd="sng" algn="ctr">
                      <a:solidFill>
                        <a:srgbClr val="BF7B17"/>
                      </a:solidFill>
                      <a:prstDash val="solid"/>
                      <a:round/>
                      <a:headEnd type="none" w="med" len="med"/>
                      <a:tailEnd type="none" w="med" len="med"/>
                    </a:lnL>
                    <a:lnR w="6350" cap="flat" cmpd="sng" algn="ctr">
                      <a:solidFill>
                        <a:srgbClr val="BF7B17"/>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208647457"/>
                  </a:ext>
                </a:extLst>
              </a:tr>
              <a:tr h="304771">
                <a:tc rowSpan="4">
                  <a:txBody>
                    <a:bodyPr/>
                    <a:lstStyle/>
                    <a:p>
                      <a:r>
                        <a:rPr lang="en-ZA" sz="1400" b="0" dirty="0" smtClean="0">
                          <a:solidFill>
                            <a:schemeClr val="tx1"/>
                          </a:solidFill>
                          <a:latin typeface="+mj-lt"/>
                        </a:rPr>
                        <a:t>14.52%</a:t>
                      </a:r>
                      <a:endParaRPr lang="en-ZA" sz="14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222/2416 (9.18%)</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Bethal</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ZA" sz="1400" dirty="0" smtClean="0">
                          <a:solidFill>
                            <a:schemeClr val="tx1"/>
                          </a:solidFill>
                          <a:latin typeface="+mj-lt"/>
                        </a:rPr>
                        <a:t>Restrictions were in place for group work sessions to minimize the spread Covid-19</a:t>
                      </a:r>
                    </a:p>
                    <a:p>
                      <a:pPr marL="285750" indent="-285750" algn="l">
                        <a:buFont typeface="Wingdings" panose="05000000000000000000" pitchFamily="2" charset="2"/>
                        <a:buChar char="v"/>
                      </a:pPr>
                      <a:r>
                        <a:rPr lang="en-ZA" sz="1400" dirty="0" smtClean="0">
                          <a:solidFill>
                            <a:schemeClr val="tx1"/>
                          </a:solidFill>
                          <a:latin typeface="+mj-lt"/>
                        </a:rPr>
                        <a:t>None</a:t>
                      </a:r>
                      <a:r>
                        <a:rPr lang="en-ZA" sz="1400" baseline="0" dirty="0" smtClean="0">
                          <a:solidFill>
                            <a:schemeClr val="tx1"/>
                          </a:solidFill>
                          <a:latin typeface="+mj-lt"/>
                        </a:rPr>
                        <a:t> availability of a Psychologist at Thohoyandou and Community Service Psychologist at Bethal </a:t>
                      </a: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endParaRPr lang="en-US" sz="1400" dirty="0" smtClean="0">
                        <a:solidFill>
                          <a:schemeClr val="tx1"/>
                        </a:solidFill>
                        <a:latin typeface="+mj-lt"/>
                      </a:endParaRPr>
                    </a:p>
                    <a:p>
                      <a:pPr marL="285750" indent="-285750" algn="l">
                        <a:buFont typeface="Wingdings" panose="05000000000000000000" pitchFamily="2" charset="2"/>
                        <a:buChar char="v"/>
                      </a:pP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285750" indent="-285750" algn="l">
                        <a:buFont typeface="Wingdings" panose="05000000000000000000" pitchFamily="2" charset="2"/>
                        <a:buChar char="v"/>
                      </a:pPr>
                      <a:r>
                        <a:rPr lang="en-US" sz="1400" dirty="0" smtClean="0">
                          <a:solidFill>
                            <a:schemeClr val="tx1"/>
                          </a:solidFill>
                          <a:latin typeface="+mn-lt"/>
                        </a:rPr>
                        <a:t>Covid-19</a:t>
                      </a:r>
                      <a:r>
                        <a:rPr lang="en-US" sz="1400" baseline="0" dirty="0" smtClean="0">
                          <a:solidFill>
                            <a:schemeClr val="tx1"/>
                          </a:solidFill>
                          <a:latin typeface="+mn-lt"/>
                        </a:rPr>
                        <a:t> restrictions</a:t>
                      </a:r>
                    </a:p>
                    <a:p>
                      <a:pPr marL="285750" indent="-285750" algn="l">
                        <a:buFont typeface="Wingdings" panose="05000000000000000000" pitchFamily="2" charset="2"/>
                        <a:buChar char="v"/>
                      </a:pPr>
                      <a:r>
                        <a:rPr lang="en-US" sz="1400" kern="1200" baseline="0" dirty="0" smtClean="0">
                          <a:solidFill>
                            <a:schemeClr val="tx1"/>
                          </a:solidFill>
                          <a:latin typeface="+mn-lt"/>
                          <a:ea typeface=""/>
                          <a:cs typeface=""/>
                        </a:rPr>
                        <a:t>Termination of  community service psychologist contract at Bethal  and Psychologist at Thohoyandou </a:t>
                      </a:r>
                    </a:p>
                    <a:p>
                      <a:pPr marL="285750" indent="-285750" algn="l">
                        <a:buFont typeface="Wingdings" panose="05000000000000000000" pitchFamily="2" charset="2"/>
                        <a:buChar char="v"/>
                      </a:pPr>
                      <a:r>
                        <a:rPr lang="en-US" sz="1400" kern="1200" baseline="0" dirty="0" smtClean="0">
                          <a:solidFill>
                            <a:schemeClr val="tx1"/>
                          </a:solidFill>
                          <a:latin typeface="+mn-lt"/>
                          <a:ea typeface=""/>
                          <a:cs typeface=""/>
                        </a:rPr>
                        <a:t>Shortage of psychologists</a:t>
                      </a:r>
                      <a:endParaRPr lang="en-US" sz="1400" kern="1200" dirty="0" smtClean="0">
                        <a:solidFill>
                          <a:schemeClr val="tx1"/>
                        </a:solidFill>
                        <a:latin typeface="+mn-lt"/>
                        <a:ea typeface=""/>
                        <a:cs typeface=""/>
                      </a:endParaRPr>
                    </a:p>
                    <a:p>
                      <a:pPr algn="l"/>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4">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171450" indent="-171450" algn="l">
                        <a:buFont typeface="Wingdings" panose="05000000000000000000" pitchFamily="2" charset="2"/>
                        <a:buChar char="v"/>
                      </a:pPr>
                      <a:r>
                        <a:rPr lang="en-US" sz="1400" dirty="0" smtClean="0">
                          <a:solidFill>
                            <a:schemeClr val="tx1"/>
                          </a:solidFill>
                          <a:latin typeface="+mj-lt"/>
                        </a:rPr>
                        <a:t>Increase in assaults</a:t>
                      </a:r>
                    </a:p>
                    <a:p>
                      <a:pPr marL="171450" indent="-171450" algn="l">
                        <a:buFont typeface="Wingdings" panose="05000000000000000000" pitchFamily="2" charset="2"/>
                        <a:buChar char="v"/>
                      </a:pPr>
                      <a:r>
                        <a:rPr lang="en-US" sz="1400" dirty="0" smtClean="0">
                          <a:solidFill>
                            <a:schemeClr val="tx1"/>
                          </a:solidFill>
                          <a:latin typeface="+mj-lt"/>
                        </a:rPr>
                        <a:t>Ill Discipline</a:t>
                      </a:r>
                    </a:p>
                    <a:p>
                      <a:pPr marL="171450" indent="-171450" algn="l">
                        <a:buFont typeface="Wingdings" panose="05000000000000000000" pitchFamily="2" charset="2"/>
                        <a:buChar char="v"/>
                      </a:pPr>
                      <a:r>
                        <a:rPr lang="en-US" sz="1400" dirty="0" smtClean="0">
                          <a:solidFill>
                            <a:schemeClr val="tx1"/>
                          </a:solidFill>
                          <a:latin typeface="+mj-lt"/>
                        </a:rPr>
                        <a:t>Aggressive behaviour </a:t>
                      </a:r>
                    </a:p>
                    <a:p>
                      <a:pPr marL="171450" indent="-171450" algn="l">
                        <a:buFont typeface="Wingdings" panose="05000000000000000000" pitchFamily="2" charset="2"/>
                        <a:buChar char="v"/>
                      </a:pPr>
                      <a:endParaRPr lang="en-US" sz="1400" dirty="0" smtClean="0">
                        <a:solidFill>
                          <a:schemeClr val="tx1"/>
                        </a:solidFill>
                        <a:latin typeface="+mj-lt"/>
                      </a:endParaRPr>
                    </a:p>
                    <a:p>
                      <a:pPr marL="171450" indent="-171450" algn="l">
                        <a:buFont typeface="Wingdings" panose="05000000000000000000" pitchFamily="2" charset="2"/>
                        <a:buChar char="v"/>
                      </a:pPr>
                      <a:endParaRPr lang="en-US" sz="1400" dirty="0" smtClean="0">
                        <a:solidFill>
                          <a:schemeClr val="tx1"/>
                        </a:solidFill>
                        <a:latin typeface="+mj-lt"/>
                      </a:endParaRPr>
                    </a:p>
                    <a:p>
                      <a:pPr marL="171450" indent="-171450" algn="l">
                        <a:buFont typeface="Wingdings" panose="05000000000000000000" pitchFamily="2" charset="2"/>
                        <a:buChar char="v"/>
                      </a:pPr>
                      <a:endParaRPr lang="en-US" sz="1400" dirty="0" smtClean="0">
                        <a:solidFill>
                          <a:schemeClr val="tx1"/>
                        </a:solidFill>
                        <a:latin typeface="+mj-lt"/>
                      </a:endParaRPr>
                    </a:p>
                    <a:p>
                      <a:pPr marL="171450" indent="-171450" algn="l">
                        <a:buFont typeface="Wingdings" panose="05000000000000000000" pitchFamily="2" charset="2"/>
                        <a:buChar char="v"/>
                      </a:pPr>
                      <a:endParaRPr lang="en-US" sz="1400" dirty="0" smtClean="0">
                        <a:solidFill>
                          <a:schemeClr val="tx1"/>
                        </a:solidFill>
                        <a:latin typeface="+mj-lt"/>
                      </a:endParaRPr>
                    </a:p>
                    <a:p>
                      <a:pPr marL="171450" indent="-171450" algn="l">
                        <a:buFont typeface="Wingdings" panose="05000000000000000000" pitchFamily="2" charset="2"/>
                        <a:buChar char="v"/>
                      </a:pPr>
                      <a:endParaRPr lang="en-US" sz="1400" dirty="0" smtClean="0">
                        <a:solidFill>
                          <a:schemeClr val="tx1"/>
                        </a:solidFill>
                        <a:latin typeface="+mj-lt"/>
                      </a:endParaRPr>
                    </a:p>
                    <a:p>
                      <a:pPr marL="0" indent="0" algn="l">
                        <a:buFont typeface="Wingdings" panose="05000000000000000000" pitchFamily="2" charset="2"/>
                        <a:buNone/>
                      </a:pPr>
                      <a:endParaRPr lang="en-US" sz="1400" dirty="0" smtClean="0">
                        <a:solidFill>
                          <a:schemeClr val="tx1"/>
                        </a:solidFill>
                        <a:latin typeface="+mj-lt"/>
                      </a:endParaRPr>
                    </a:p>
                    <a:p>
                      <a:pPr marL="171450" indent="-171450" algn="l">
                        <a:buFont typeface="Wingdings" panose="05000000000000000000" pitchFamily="2" charset="2"/>
                        <a:buChar char="v"/>
                      </a:pPr>
                      <a:endParaRPr lang="en-US" sz="1400" dirty="0" smtClean="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96501867"/>
                  </a:ext>
                </a:extLst>
              </a:tr>
              <a:tr h="304771">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169/2407</a:t>
                      </a:r>
                      <a:r>
                        <a:rPr lang="en-US" sz="1400" baseline="0" dirty="0" smtClean="0">
                          <a:solidFill>
                            <a:schemeClr val="tx1"/>
                          </a:solidFill>
                          <a:latin typeface="+mj-lt"/>
                        </a:rPr>
                        <a:t> (7.02%)</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Klerksdorp</a:t>
                      </a:r>
                      <a:r>
                        <a:rPr lang="en-US" sz="1400" baseline="0" dirty="0" smtClean="0">
                          <a:solidFill>
                            <a:schemeClr val="tx1"/>
                          </a:solidFill>
                          <a:latin typeface="+mn-lt"/>
                        </a:rPr>
                        <a:t>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950242310"/>
                  </a:ext>
                </a:extLst>
              </a:tr>
              <a:tr h="304771">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54/1971 (2.74%)</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Rustenburg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3418693148"/>
                  </a:ext>
                </a:extLst>
              </a:tr>
              <a:tr h="145766">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ctr"/>
                      <a:r>
                        <a:rPr lang="en-US" sz="1400" dirty="0" smtClean="0">
                          <a:solidFill>
                            <a:schemeClr val="tx1"/>
                          </a:solidFill>
                          <a:latin typeface="+mj-lt"/>
                        </a:rPr>
                        <a:t>137/2073 (6.61%)</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Thohoyandou </a:t>
                      </a:r>
                      <a:endParaRPr lang="en-US" sz="1400" dirty="0">
                        <a:solidFill>
                          <a:schemeClr val="tx1"/>
                        </a:solidFill>
                        <a:latin typeface="+mn-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r>
                        <a:rPr lang="en-US" sz="1400" dirty="0" smtClean="0">
                          <a:solidFill>
                            <a:schemeClr val="tx1"/>
                          </a:solidFill>
                          <a:latin typeface="+mj-lt"/>
                        </a:rPr>
                        <a:t>All Centres </a:t>
                      </a:r>
                      <a:endParaRPr lang="en-US" sz="140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lvl1pPr marL="0" algn="l" defTabSz="914331" rtl="0" eaLnBrk="1" latinLnBrk="0" hangingPunct="1">
                        <a:defRPr sz="1800" kern="1200">
                          <a:solidFill>
                            <a:schemeClr val="dk1"/>
                          </a:solidFill>
                          <a:latin typeface="Calibri Light"/>
                          <a:ea typeface=""/>
                          <a:cs typeface=""/>
                        </a:defRPr>
                      </a:lvl1pPr>
                      <a:lvl2pPr marL="457165" algn="l" defTabSz="914331" rtl="0" eaLnBrk="1" latinLnBrk="0" hangingPunct="1">
                        <a:defRPr sz="1800" kern="1200">
                          <a:solidFill>
                            <a:schemeClr val="dk1"/>
                          </a:solidFill>
                          <a:latin typeface="Calibri Light"/>
                          <a:ea typeface=""/>
                          <a:cs typeface=""/>
                        </a:defRPr>
                      </a:lvl2pPr>
                      <a:lvl3pPr marL="914331" algn="l" defTabSz="914331" rtl="0" eaLnBrk="1" latinLnBrk="0" hangingPunct="1">
                        <a:defRPr sz="1800" kern="1200">
                          <a:solidFill>
                            <a:schemeClr val="dk1"/>
                          </a:solidFill>
                          <a:latin typeface="Calibri Light"/>
                          <a:ea typeface=""/>
                          <a:cs typeface=""/>
                        </a:defRPr>
                      </a:lvl3pPr>
                      <a:lvl4pPr marL="1371495" algn="l" defTabSz="914331" rtl="0" eaLnBrk="1" latinLnBrk="0" hangingPunct="1">
                        <a:defRPr sz="1800" kern="1200">
                          <a:solidFill>
                            <a:schemeClr val="dk1"/>
                          </a:solidFill>
                          <a:latin typeface="Calibri Light"/>
                          <a:ea typeface=""/>
                          <a:cs typeface=""/>
                        </a:defRPr>
                      </a:lvl4pPr>
                      <a:lvl5pPr marL="1828660" algn="l" defTabSz="914331" rtl="0" eaLnBrk="1" latinLnBrk="0" hangingPunct="1">
                        <a:defRPr sz="1800" kern="1200">
                          <a:solidFill>
                            <a:schemeClr val="dk1"/>
                          </a:solidFill>
                          <a:latin typeface="Calibri Light"/>
                          <a:ea typeface=""/>
                          <a:cs typeface=""/>
                        </a:defRPr>
                      </a:lvl5pPr>
                      <a:lvl6pPr marL="2285826" algn="l" defTabSz="914331" rtl="0" eaLnBrk="1" latinLnBrk="0" hangingPunct="1">
                        <a:defRPr sz="1800" kern="1200">
                          <a:solidFill>
                            <a:schemeClr val="dk1"/>
                          </a:solidFill>
                          <a:latin typeface="Calibri Light"/>
                          <a:ea typeface=""/>
                          <a:cs typeface=""/>
                        </a:defRPr>
                      </a:lvl6pPr>
                      <a:lvl7pPr marL="2742990" algn="l" defTabSz="914331" rtl="0" eaLnBrk="1" latinLnBrk="0" hangingPunct="1">
                        <a:defRPr sz="1800" kern="1200">
                          <a:solidFill>
                            <a:schemeClr val="dk1"/>
                          </a:solidFill>
                          <a:latin typeface="Calibri Light"/>
                          <a:ea typeface=""/>
                          <a:cs typeface=""/>
                        </a:defRPr>
                      </a:lvl7pPr>
                      <a:lvl8pPr marL="3200156" algn="l" defTabSz="914331" rtl="0" eaLnBrk="1" latinLnBrk="0" hangingPunct="1">
                        <a:defRPr sz="1800" kern="1200">
                          <a:solidFill>
                            <a:schemeClr val="dk1"/>
                          </a:solidFill>
                          <a:latin typeface="Calibri Light"/>
                          <a:ea typeface=""/>
                          <a:cs typeface=""/>
                        </a:defRPr>
                      </a:lvl8pPr>
                      <a:lvl9pPr marL="3657321" algn="l" defTabSz="914331" rtl="0" eaLnBrk="1" latinLnBrk="0" hangingPunct="1">
                        <a:defRPr sz="1800" kern="1200">
                          <a:solidFill>
                            <a:schemeClr val="dk1"/>
                          </a:solidFill>
                          <a:latin typeface="Calibri Light"/>
                          <a:ea typeface=""/>
                          <a:cs typeface=""/>
                        </a:defRPr>
                      </a:lvl9pPr>
                    </a:lstStyle>
                    <a:p>
                      <a:pPr algn="l"/>
                      <a:endParaRPr lang="en-US" sz="1200" b="0" dirty="0">
                        <a:solidFill>
                          <a:schemeClr val="tx1"/>
                        </a:solidFill>
                        <a:latin typeface="+mj-lt"/>
                      </a:endParaRPr>
                    </a:p>
                  </a:txBody>
                  <a:tcPr anchor="ctr">
                    <a:lnL w="6350" cap="flat" cmpd="sng" algn="ctr">
                      <a:solidFill>
                        <a:srgbClr val="1E1918"/>
                      </a:solidFill>
                      <a:prstDash val="solid"/>
                      <a:round/>
                      <a:headEnd type="none" w="med" len="med"/>
                      <a:tailEnd type="none" w="med" len="med"/>
                    </a:lnL>
                    <a:lnR w="6350" cap="flat" cmpd="sng" algn="ctr">
                      <a:solidFill>
                        <a:srgbClr val="1E1918"/>
                      </a:solidFill>
                      <a:prstDash val="solid"/>
                      <a:round/>
                      <a:headEnd type="none" w="med" len="med"/>
                      <a:tailEnd type="none" w="med" len="med"/>
                    </a:lnR>
                    <a:lnT w="6350" cap="flat" cmpd="sng" algn="ctr">
                      <a:solidFill>
                        <a:srgbClr val="1E1918"/>
                      </a:solidFill>
                      <a:prstDash val="solid"/>
                      <a:round/>
                      <a:headEnd type="none" w="med" len="med"/>
                      <a:tailEnd type="none" w="med" len="med"/>
                    </a:lnT>
                    <a:lnB w="6350" cap="flat" cmpd="sng" algn="ctr">
                      <a:solidFill>
                        <a:srgbClr val="1E1918"/>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694879642"/>
                  </a:ext>
                </a:extLst>
              </a:tr>
            </a:tbl>
          </a:graphicData>
        </a:graphic>
      </p:graphicFrame>
      <p:sp>
        <p:nvSpPr>
          <p:cNvPr id="13" name="Title 1"/>
          <p:cNvSpPr txBox="1">
            <a:spLocks/>
          </p:cNvSpPr>
          <p:nvPr/>
        </p:nvSpPr>
        <p:spPr>
          <a:xfrm>
            <a:off x="29369" y="56775"/>
            <a:ext cx="10956131" cy="523365"/>
          </a:xfrm>
          <a:prstGeom prst="rect">
            <a:avLst/>
          </a:prstGeom>
        </p:spPr>
        <p:txBody>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a:lstStyle>
          <a:p>
            <a:pPr>
              <a:spcAft>
                <a:spcPts val="600"/>
              </a:spcAft>
            </a:pPr>
            <a:r>
              <a:rPr lang="en-ZA" sz="3200" kern="0" dirty="0" smtClean="0">
                <a:solidFill>
                  <a:schemeClr val="bg1"/>
                </a:solidFill>
                <a:latin typeface="Arial Black" panose="020B0A04020102020204" pitchFamily="34" charset="0"/>
              </a:rPr>
              <a:t>PERFORMANCE INDICATOR NOT ACHIEVED:</a:t>
            </a:r>
          </a:p>
          <a:p>
            <a:pPr>
              <a:spcAft>
                <a:spcPts val="600"/>
              </a:spcAft>
            </a:pPr>
            <a:r>
              <a:rPr lang="en-ZA" sz="2400" kern="0" dirty="0">
                <a:solidFill>
                  <a:srgbClr val="FFFFFF"/>
                </a:solidFill>
                <a:latin typeface="Arial Black" panose="020B0A04020102020204" pitchFamily="34" charset="0"/>
              </a:rPr>
              <a:t>Percentage of inmates receiving psychological care services </a:t>
            </a:r>
            <a:endParaRPr lang="en-US" sz="24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0565792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3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94">
      <a:dk1>
        <a:sysClr val="windowText" lastClr="000000"/>
      </a:dk1>
      <a:lt1>
        <a:sysClr val="window" lastClr="FFFFFF"/>
      </a:lt1>
      <a:dk2>
        <a:srgbClr val="44546A"/>
      </a:dk2>
      <a:lt2>
        <a:srgbClr val="E7E6E6"/>
      </a:lt2>
      <a:accent1>
        <a:srgbClr val="AFABAB"/>
      </a:accent1>
      <a:accent2>
        <a:srgbClr val="E2583D"/>
      </a:accent2>
      <a:accent3>
        <a:srgbClr val="78D2D2"/>
      </a:accent3>
      <a:accent4>
        <a:srgbClr val="3B3939"/>
      </a:accent4>
      <a:accent5>
        <a:srgbClr val="4472C4"/>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3432</Words>
  <Application>Microsoft Office PowerPoint</Application>
  <PresentationFormat>Custom</PresentationFormat>
  <Paragraphs>1235</Paragraphs>
  <Slides>32</Slides>
  <Notes>3</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32</vt:i4>
      </vt:variant>
    </vt:vector>
  </HeadingPairs>
  <TitlesOfParts>
    <vt:vector size="34" baseType="lpstr">
      <vt:lpstr>3_Blank</vt:lpstr>
      <vt:lpstr>Office Theme</vt:lpstr>
      <vt:lpstr>PowerPoint Presentation</vt:lpstr>
      <vt:lpstr>PowerPoint Presentation</vt:lpstr>
      <vt:lpstr>Notes to the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Magabane, Mahlatse</dc:creator>
  <cp:lastModifiedBy>Molokomme, Moutloane</cp:lastModifiedBy>
  <cp:revision>75</cp:revision>
  <dcterms:modified xsi:type="dcterms:W3CDTF">2020-11-17T07:59:36Z</dcterms:modified>
</cp:coreProperties>
</file>