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85" r:id="rId2"/>
    <p:sldMasterId id="2147483697" r:id="rId3"/>
    <p:sldMasterId id="2147483709" r:id="rId4"/>
  </p:sldMasterIdLst>
  <p:notesMasterIdLst>
    <p:notesMasterId r:id="rId28"/>
  </p:notesMasterIdLst>
  <p:sldIdLst>
    <p:sldId id="271" r:id="rId5"/>
    <p:sldId id="258" r:id="rId6"/>
    <p:sldId id="273" r:id="rId7"/>
    <p:sldId id="259" r:id="rId8"/>
    <p:sldId id="261" r:id="rId9"/>
    <p:sldId id="262" r:id="rId10"/>
    <p:sldId id="274" r:id="rId11"/>
    <p:sldId id="275" r:id="rId12"/>
    <p:sldId id="276" r:id="rId13"/>
    <p:sldId id="280" r:id="rId14"/>
    <p:sldId id="281" r:id="rId15"/>
    <p:sldId id="291" r:id="rId16"/>
    <p:sldId id="292" r:id="rId17"/>
    <p:sldId id="293" r:id="rId18"/>
    <p:sldId id="296" r:id="rId19"/>
    <p:sldId id="294" r:id="rId20"/>
    <p:sldId id="295" r:id="rId21"/>
    <p:sldId id="287" r:id="rId22"/>
    <p:sldId id="290" r:id="rId23"/>
    <p:sldId id="289" r:id="rId24"/>
    <p:sldId id="270" r:id="rId25"/>
    <p:sldId id="299" r:id="rId26"/>
    <p:sldId id="27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18E"/>
    <a:srgbClr val="3C5D7A"/>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6364" autoAdjust="0"/>
  </p:normalViewPr>
  <p:slideViewPr>
    <p:cSldViewPr snapToGrid="0">
      <p:cViewPr varScale="1">
        <p:scale>
          <a:sx n="46" d="100"/>
          <a:sy n="46" d="100"/>
        </p:scale>
        <p:origin x="2021"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9891AF-ADCE-4756-B7A1-894D6A358064}"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ZA"/>
        </a:p>
      </dgm:t>
    </dgm:pt>
    <dgm:pt modelId="{96BFEE12-6734-4BF1-A859-6F973D8C5C47}">
      <dgm:prSet phldrT="[Text]"/>
      <dgm:spPr>
        <a:xfrm>
          <a:off x="1475" y="143549"/>
          <a:ext cx="990533" cy="1188640"/>
        </a:xfrm>
        <a:prstGeom prst="roundRect">
          <a:avLst>
            <a:gd name="adj" fmla="val 5000"/>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Mandate</a:t>
          </a:r>
        </a:p>
      </dgm:t>
    </dgm:pt>
    <dgm:pt modelId="{A4E6CB56-9E58-49D4-990E-44FB597E72C6}" type="parTrans" cxnId="{7483A25D-E88D-43E7-86E9-B13160F80BAC}">
      <dgm:prSet/>
      <dgm:spPr/>
      <dgm:t>
        <a:bodyPr/>
        <a:lstStyle/>
        <a:p>
          <a:endParaRPr lang="en-ZA">
            <a:solidFill>
              <a:sysClr val="windowText" lastClr="000000"/>
            </a:solidFill>
          </a:endParaRPr>
        </a:p>
      </dgm:t>
    </dgm:pt>
    <dgm:pt modelId="{5EC65BCF-673C-4C35-A5FF-0EF65B804F5D}" type="sibTrans" cxnId="{7483A25D-E88D-43E7-86E9-B13160F80BAC}">
      <dgm:prSet/>
      <dgm:spPr/>
      <dgm:t>
        <a:bodyPr/>
        <a:lstStyle/>
        <a:p>
          <a:endParaRPr lang="en-ZA">
            <a:solidFill>
              <a:sysClr val="windowText" lastClr="000000"/>
            </a:solidFill>
          </a:endParaRPr>
        </a:p>
      </dgm:t>
    </dgm:pt>
    <dgm:pt modelId="{6045BB11-535C-42EE-90BD-FA5AE1FF6949}">
      <dgm:prSet phldrT="[Text]"/>
      <dgm:spPr>
        <a:xfrm>
          <a:off x="199582" y="143549"/>
          <a:ext cx="737947" cy="1188640"/>
        </a:xfrm>
        <a:prstGeom prst="rect">
          <a:avLst/>
        </a:prstGeom>
        <a:noFill/>
        <a:ln w="12700" cap="flat" cmpd="sng" algn="ctr">
          <a:noFill/>
          <a:prstDash val="solid"/>
          <a:miter lim="800000"/>
        </a:ln>
        <a:effectLst/>
        <a:sp3d/>
      </dgm:spPr>
      <dgm:t>
        <a:bodyPr/>
        <a:lstStyle/>
        <a:p>
          <a:r>
            <a:rPr lang="en-ZA">
              <a:solidFill>
                <a:sysClr val="windowText" lastClr="000000"/>
              </a:solidFill>
              <a:latin typeface="Calibri" panose="020F0502020204030204"/>
              <a:ea typeface="+mn-ea"/>
              <a:cs typeface="+mn-cs"/>
            </a:rPr>
            <a:t>Define and confirm the Department's mandate</a:t>
          </a:r>
        </a:p>
      </dgm:t>
    </dgm:pt>
    <dgm:pt modelId="{A24C88A1-A757-463F-A01E-DCF38E376EEB}" type="parTrans" cxnId="{B0651DDB-DD65-4B00-9ECE-1DC5CCE354CF}">
      <dgm:prSet/>
      <dgm:spPr/>
      <dgm:t>
        <a:bodyPr/>
        <a:lstStyle/>
        <a:p>
          <a:endParaRPr lang="en-ZA">
            <a:solidFill>
              <a:sysClr val="windowText" lastClr="000000"/>
            </a:solidFill>
          </a:endParaRPr>
        </a:p>
      </dgm:t>
    </dgm:pt>
    <dgm:pt modelId="{ED7D5546-EDF4-44B8-877C-EDD660F1C0A8}" type="sibTrans" cxnId="{B0651DDB-DD65-4B00-9ECE-1DC5CCE354CF}">
      <dgm:prSet/>
      <dgm:spPr/>
      <dgm:t>
        <a:bodyPr/>
        <a:lstStyle/>
        <a:p>
          <a:endParaRPr lang="en-ZA">
            <a:solidFill>
              <a:sysClr val="windowText" lastClr="000000"/>
            </a:solidFill>
          </a:endParaRPr>
        </a:p>
      </dgm:t>
    </dgm:pt>
    <dgm:pt modelId="{74845E1D-D4B8-40B1-97C4-F987E18FB6C9}">
      <dgm:prSet phldrT="[Text]"/>
      <dgm:spPr>
        <a:xfrm>
          <a:off x="1026677" y="143549"/>
          <a:ext cx="990533" cy="1188640"/>
        </a:xfrm>
        <a:prstGeom prst="roundRect">
          <a:avLst>
            <a:gd name="adj" fmla="val 5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Service beneficaries </a:t>
          </a:r>
        </a:p>
      </dgm:t>
    </dgm:pt>
    <dgm:pt modelId="{780FC230-8E17-43F0-BB7F-EBF57BEEEAAE}" type="parTrans" cxnId="{FD95EFB3-CD0B-4D16-B281-48AA574CB6E0}">
      <dgm:prSet/>
      <dgm:spPr/>
      <dgm:t>
        <a:bodyPr/>
        <a:lstStyle/>
        <a:p>
          <a:endParaRPr lang="en-ZA">
            <a:solidFill>
              <a:sysClr val="windowText" lastClr="000000"/>
            </a:solidFill>
          </a:endParaRPr>
        </a:p>
      </dgm:t>
    </dgm:pt>
    <dgm:pt modelId="{82C38A57-D2A9-4005-87C5-AA0D18372C3C}" type="sibTrans" cxnId="{FD95EFB3-CD0B-4D16-B281-48AA574CB6E0}">
      <dgm:prSet/>
      <dgm:spPr/>
      <dgm:t>
        <a:bodyPr/>
        <a:lstStyle/>
        <a:p>
          <a:endParaRPr lang="en-ZA">
            <a:solidFill>
              <a:sysClr val="windowText" lastClr="000000"/>
            </a:solidFill>
          </a:endParaRPr>
        </a:p>
      </dgm:t>
    </dgm:pt>
    <dgm:pt modelId="{B5BB0C44-E4F6-4BA2-9808-93C1E5B0BA0C}">
      <dgm:prSet phldrT="[Text]"/>
      <dgm:spPr>
        <a:xfrm>
          <a:off x="1224784" y="143549"/>
          <a:ext cx="737947" cy="1188640"/>
        </a:xfrm>
        <a:prstGeom prst="rect">
          <a:avLst/>
        </a:prstGeom>
        <a:noFill/>
        <a:ln w="12700" cap="flat" cmpd="sng" algn="ctr">
          <a:noFill/>
          <a:prstDash val="solid"/>
          <a:miter lim="800000"/>
        </a:ln>
        <a:effectLst/>
        <a:sp3d/>
      </dgm:spPr>
      <dgm:t>
        <a:bodyPr/>
        <a:lstStyle/>
        <a:p>
          <a:r>
            <a:rPr lang="en-ZA" dirty="0">
              <a:solidFill>
                <a:sysClr val="windowText" lastClr="000000"/>
              </a:solidFill>
              <a:latin typeface="Calibri" panose="020F0502020204030204"/>
              <a:ea typeface="+mn-ea"/>
              <a:cs typeface="+mn-cs"/>
            </a:rPr>
            <a:t>Confirm the service </a:t>
          </a:r>
          <a:r>
            <a:rPr lang="en-ZA" dirty="0" smtClean="0">
              <a:solidFill>
                <a:sysClr val="windowText" lastClr="000000"/>
              </a:solidFill>
              <a:latin typeface="Calibri" panose="020F0502020204030204"/>
              <a:ea typeface="+mn-ea"/>
              <a:cs typeface="+mn-cs"/>
            </a:rPr>
            <a:t>beneficiaries </a:t>
          </a:r>
          <a:r>
            <a:rPr lang="en-ZA" dirty="0">
              <a:solidFill>
                <a:sysClr val="windowText" lastClr="000000"/>
              </a:solidFill>
              <a:latin typeface="Calibri" panose="020F0502020204030204"/>
              <a:ea typeface="+mn-ea"/>
              <a:cs typeface="+mn-cs"/>
            </a:rPr>
            <a:t>(internally and externally)</a:t>
          </a:r>
        </a:p>
      </dgm:t>
    </dgm:pt>
    <dgm:pt modelId="{E926E102-5315-4926-AE3F-59B527B976B5}" type="parTrans" cxnId="{8E621235-0EF2-459C-B78C-2AB1B03CAB88}">
      <dgm:prSet/>
      <dgm:spPr/>
      <dgm:t>
        <a:bodyPr/>
        <a:lstStyle/>
        <a:p>
          <a:endParaRPr lang="en-ZA">
            <a:solidFill>
              <a:sysClr val="windowText" lastClr="000000"/>
            </a:solidFill>
          </a:endParaRPr>
        </a:p>
      </dgm:t>
    </dgm:pt>
    <dgm:pt modelId="{87A8D25A-2479-4454-B447-1B68F2E86EEC}" type="sibTrans" cxnId="{8E621235-0EF2-459C-B78C-2AB1B03CAB88}">
      <dgm:prSet/>
      <dgm:spPr/>
      <dgm:t>
        <a:bodyPr/>
        <a:lstStyle/>
        <a:p>
          <a:endParaRPr lang="en-ZA">
            <a:solidFill>
              <a:sysClr val="windowText" lastClr="000000"/>
            </a:solidFill>
          </a:endParaRPr>
        </a:p>
      </dgm:t>
    </dgm:pt>
    <dgm:pt modelId="{891FEF2F-F4AE-4A8E-9E00-40048EB7E974}">
      <dgm:prSet phldrT="[Text]"/>
      <dgm:spPr>
        <a:xfrm>
          <a:off x="2051879" y="143549"/>
          <a:ext cx="990533" cy="1188640"/>
        </a:xfrm>
        <a:prstGeom prst="roundRect">
          <a:avLst>
            <a:gd name="adj" fmla="val 5000"/>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Services</a:t>
          </a:r>
        </a:p>
      </dgm:t>
    </dgm:pt>
    <dgm:pt modelId="{B65BC191-F999-4082-867B-04D8CA1F66A3}" type="parTrans" cxnId="{C022DB6C-8569-4B53-B096-560C600816FF}">
      <dgm:prSet/>
      <dgm:spPr/>
      <dgm:t>
        <a:bodyPr/>
        <a:lstStyle/>
        <a:p>
          <a:endParaRPr lang="en-ZA">
            <a:solidFill>
              <a:sysClr val="windowText" lastClr="000000"/>
            </a:solidFill>
          </a:endParaRPr>
        </a:p>
      </dgm:t>
    </dgm:pt>
    <dgm:pt modelId="{FC41C2D0-0730-46E6-9C9D-5F600E9334E7}" type="sibTrans" cxnId="{C022DB6C-8569-4B53-B096-560C600816FF}">
      <dgm:prSet/>
      <dgm:spPr/>
      <dgm:t>
        <a:bodyPr/>
        <a:lstStyle/>
        <a:p>
          <a:endParaRPr lang="en-ZA">
            <a:solidFill>
              <a:sysClr val="windowText" lastClr="000000"/>
            </a:solidFill>
          </a:endParaRPr>
        </a:p>
      </dgm:t>
    </dgm:pt>
    <dgm:pt modelId="{3DC7BFAA-546B-42ED-9ACB-7CF5640C4951}">
      <dgm:prSet phldrT="[Text]"/>
      <dgm:spPr>
        <a:xfrm>
          <a:off x="2249986" y="143549"/>
          <a:ext cx="737947" cy="1188640"/>
        </a:xfrm>
        <a:prstGeom prst="rect">
          <a:avLst/>
        </a:prstGeom>
        <a:noFill/>
        <a:ln w="12700" cap="flat" cmpd="sng" algn="ctr">
          <a:noFill/>
          <a:prstDash val="solid"/>
          <a:miter lim="800000"/>
        </a:ln>
        <a:effectLst/>
        <a:sp3d/>
      </dgm:spPr>
      <dgm:t>
        <a:bodyPr/>
        <a:lstStyle/>
        <a:p>
          <a:r>
            <a:rPr lang="en-ZA">
              <a:solidFill>
                <a:sysClr val="windowText" lastClr="000000"/>
              </a:solidFill>
              <a:latin typeface="Calibri" panose="020F0502020204030204"/>
              <a:ea typeface="+mn-ea"/>
              <a:cs typeface="+mn-cs"/>
            </a:rPr>
            <a:t>Provide a list of services and where they are to be provided</a:t>
          </a:r>
        </a:p>
      </dgm:t>
    </dgm:pt>
    <dgm:pt modelId="{C9400EAF-A414-410D-B59E-2F0182B17DBC}" type="parTrans" cxnId="{658CE55F-728A-416F-ACED-4A357762A202}">
      <dgm:prSet/>
      <dgm:spPr/>
      <dgm:t>
        <a:bodyPr/>
        <a:lstStyle/>
        <a:p>
          <a:endParaRPr lang="en-ZA">
            <a:solidFill>
              <a:sysClr val="windowText" lastClr="000000"/>
            </a:solidFill>
          </a:endParaRPr>
        </a:p>
      </dgm:t>
    </dgm:pt>
    <dgm:pt modelId="{DBD27A13-3361-4569-BE1B-C1895CA476D4}" type="sibTrans" cxnId="{658CE55F-728A-416F-ACED-4A357762A202}">
      <dgm:prSet/>
      <dgm:spPr/>
      <dgm:t>
        <a:bodyPr/>
        <a:lstStyle/>
        <a:p>
          <a:endParaRPr lang="en-ZA">
            <a:solidFill>
              <a:sysClr val="windowText" lastClr="000000"/>
            </a:solidFill>
          </a:endParaRPr>
        </a:p>
      </dgm:t>
    </dgm:pt>
    <dgm:pt modelId="{A185944C-F9E6-4E34-9774-EC10C25640DC}">
      <dgm:prSet phldrT="[Text]"/>
      <dgm:spPr>
        <a:xfrm>
          <a:off x="3077081" y="143549"/>
          <a:ext cx="990533" cy="1188640"/>
        </a:xfrm>
        <a:prstGeom prst="roundRect">
          <a:avLst>
            <a:gd name="adj" fmla="val 5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Service delivery method</a:t>
          </a:r>
        </a:p>
      </dgm:t>
    </dgm:pt>
    <dgm:pt modelId="{C93BC1FE-52BD-4BD5-9BF8-BC109677CFFA}" type="parTrans" cxnId="{04E0139E-6C70-43B3-94E0-2FA6D8A17B50}">
      <dgm:prSet/>
      <dgm:spPr/>
      <dgm:t>
        <a:bodyPr/>
        <a:lstStyle/>
        <a:p>
          <a:endParaRPr lang="en-ZA">
            <a:solidFill>
              <a:sysClr val="windowText" lastClr="000000"/>
            </a:solidFill>
          </a:endParaRPr>
        </a:p>
      </dgm:t>
    </dgm:pt>
    <dgm:pt modelId="{8D85CF6C-1DAB-4EA9-B8D0-35F8463062CB}" type="sibTrans" cxnId="{04E0139E-6C70-43B3-94E0-2FA6D8A17B50}">
      <dgm:prSet/>
      <dgm:spPr/>
      <dgm:t>
        <a:bodyPr/>
        <a:lstStyle/>
        <a:p>
          <a:endParaRPr lang="en-ZA">
            <a:solidFill>
              <a:sysClr val="windowText" lastClr="000000"/>
            </a:solidFill>
          </a:endParaRPr>
        </a:p>
      </dgm:t>
    </dgm:pt>
    <dgm:pt modelId="{3805EBEC-1F85-4FE4-928B-B566A50813BE}">
      <dgm:prSet phldrT="[Text]"/>
      <dgm:spPr>
        <a:xfrm>
          <a:off x="3275188" y="143549"/>
          <a:ext cx="737947" cy="1188640"/>
        </a:xfrm>
        <a:prstGeom prst="rect">
          <a:avLst/>
        </a:prstGeom>
        <a:noFill/>
        <a:ln w="12700" cap="flat" cmpd="sng" algn="ctr">
          <a:noFill/>
          <a:prstDash val="solid"/>
          <a:miter lim="800000"/>
        </a:ln>
        <a:effectLst/>
        <a:sp3d/>
      </dgm:spPr>
      <dgm:t>
        <a:bodyPr/>
        <a:lstStyle/>
        <a:p>
          <a:r>
            <a:rPr lang="en-ZA" dirty="0">
              <a:solidFill>
                <a:sysClr val="windowText" lastClr="000000"/>
              </a:solidFill>
              <a:latin typeface="Calibri" panose="020F0502020204030204"/>
              <a:ea typeface="+mn-ea"/>
              <a:cs typeface="+mn-cs"/>
            </a:rPr>
            <a:t>Describe the current method of service delivery</a:t>
          </a:r>
        </a:p>
      </dgm:t>
    </dgm:pt>
    <dgm:pt modelId="{DD5BF40B-E3E1-4EF2-B06A-4F79F9968B65}" type="parTrans" cxnId="{FC4C90C0-69E2-4F48-A079-8220520E1EA7}">
      <dgm:prSet/>
      <dgm:spPr/>
      <dgm:t>
        <a:bodyPr/>
        <a:lstStyle/>
        <a:p>
          <a:endParaRPr lang="en-ZA">
            <a:solidFill>
              <a:sysClr val="windowText" lastClr="000000"/>
            </a:solidFill>
          </a:endParaRPr>
        </a:p>
      </dgm:t>
    </dgm:pt>
    <dgm:pt modelId="{F26C4CBA-F85F-4D2E-9852-13985E3E78A9}" type="sibTrans" cxnId="{FC4C90C0-69E2-4F48-A079-8220520E1EA7}">
      <dgm:prSet/>
      <dgm:spPr/>
      <dgm:t>
        <a:bodyPr/>
        <a:lstStyle/>
        <a:p>
          <a:endParaRPr lang="en-ZA">
            <a:solidFill>
              <a:sysClr val="windowText" lastClr="000000"/>
            </a:solidFill>
          </a:endParaRPr>
        </a:p>
      </dgm:t>
    </dgm:pt>
    <dgm:pt modelId="{19CEC0C4-CFAF-4B0C-A014-32D073D623D6}">
      <dgm:prSet phldrT="[Text]"/>
      <dgm:spPr>
        <a:xfrm>
          <a:off x="4102284" y="143549"/>
          <a:ext cx="990533" cy="1188640"/>
        </a:xfrm>
        <a:prstGeom prst="roundRect">
          <a:avLst>
            <a:gd name="adj" fmla="val 5000"/>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Approach</a:t>
          </a:r>
        </a:p>
      </dgm:t>
    </dgm:pt>
    <dgm:pt modelId="{092C97D5-16C1-4301-A303-AAA294EAD14C}" type="parTrans" cxnId="{BDD35E16-48E4-41CF-9030-4814EFEFAF82}">
      <dgm:prSet/>
      <dgm:spPr/>
      <dgm:t>
        <a:bodyPr/>
        <a:lstStyle/>
        <a:p>
          <a:endParaRPr lang="en-ZA">
            <a:solidFill>
              <a:sysClr val="windowText" lastClr="000000"/>
            </a:solidFill>
          </a:endParaRPr>
        </a:p>
      </dgm:t>
    </dgm:pt>
    <dgm:pt modelId="{CBF1DBFD-11D5-454D-AF40-236A8D5DA6B1}" type="sibTrans" cxnId="{BDD35E16-48E4-41CF-9030-4814EFEFAF82}">
      <dgm:prSet/>
      <dgm:spPr/>
      <dgm:t>
        <a:bodyPr/>
        <a:lstStyle/>
        <a:p>
          <a:endParaRPr lang="en-ZA">
            <a:solidFill>
              <a:sysClr val="windowText" lastClr="000000"/>
            </a:solidFill>
          </a:endParaRPr>
        </a:p>
      </dgm:t>
    </dgm:pt>
    <dgm:pt modelId="{CBC6A651-C51E-444E-9812-4BA14C44924C}">
      <dgm:prSet phldrT="[Text]"/>
      <dgm:spPr>
        <a:xfrm>
          <a:off x="4300390" y="143549"/>
          <a:ext cx="737947" cy="1188640"/>
        </a:xfrm>
        <a:prstGeom prst="rect">
          <a:avLst/>
        </a:prstGeom>
        <a:noFill/>
        <a:ln w="12700" cap="flat" cmpd="sng" algn="ctr">
          <a:noFill/>
          <a:prstDash val="solid"/>
          <a:miter lim="800000"/>
        </a:ln>
        <a:effectLst/>
        <a:sp3d/>
      </dgm:spPr>
      <dgm:t>
        <a:bodyPr/>
        <a:lstStyle/>
        <a:p>
          <a:r>
            <a:rPr lang="en-ZA">
              <a:solidFill>
                <a:sysClr val="windowText" lastClr="000000"/>
              </a:solidFill>
              <a:latin typeface="Calibri" panose="020F0502020204030204"/>
              <a:ea typeface="+mn-ea"/>
              <a:cs typeface="+mn-cs"/>
            </a:rPr>
            <a:t>List the advantages and disadvantages of current approaches to service delivery</a:t>
          </a:r>
        </a:p>
      </dgm:t>
    </dgm:pt>
    <dgm:pt modelId="{954CD955-A5F9-4EB7-BFC8-9083DBBB62CA}" type="parTrans" cxnId="{CA02F0D5-07EB-48F8-8A86-AE24059963DB}">
      <dgm:prSet/>
      <dgm:spPr/>
      <dgm:t>
        <a:bodyPr/>
        <a:lstStyle/>
        <a:p>
          <a:endParaRPr lang="en-ZA">
            <a:solidFill>
              <a:sysClr val="windowText" lastClr="000000"/>
            </a:solidFill>
          </a:endParaRPr>
        </a:p>
      </dgm:t>
    </dgm:pt>
    <dgm:pt modelId="{A372DAA0-FFA1-4191-8FC6-DF80ECA9DC46}" type="sibTrans" cxnId="{CA02F0D5-07EB-48F8-8A86-AE24059963DB}">
      <dgm:prSet/>
      <dgm:spPr/>
      <dgm:t>
        <a:bodyPr/>
        <a:lstStyle/>
        <a:p>
          <a:endParaRPr lang="en-ZA">
            <a:solidFill>
              <a:sysClr val="windowText" lastClr="000000"/>
            </a:solidFill>
          </a:endParaRPr>
        </a:p>
      </dgm:t>
    </dgm:pt>
    <dgm:pt modelId="{FE88F98D-5FB7-4213-88B7-360AFBB2B7FE}">
      <dgm:prSet phldrT="[Text]"/>
      <dgm:spPr>
        <a:xfrm>
          <a:off x="5127486" y="143549"/>
          <a:ext cx="990533" cy="1188640"/>
        </a:xfrm>
        <a:prstGeom prst="roundRect">
          <a:avLst>
            <a:gd name="adj" fmla="val 5000"/>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a:solidFill>
                <a:sysClr val="windowText" lastClr="000000"/>
              </a:solidFill>
              <a:latin typeface="Calibri" panose="020F0502020204030204"/>
              <a:ea typeface="+mn-ea"/>
              <a:cs typeface="+mn-cs"/>
            </a:rPr>
            <a:t>Preferred delivery</a:t>
          </a:r>
        </a:p>
      </dgm:t>
    </dgm:pt>
    <dgm:pt modelId="{7261668A-3081-495C-97C3-442B2F311A52}" type="parTrans" cxnId="{7969A4CC-5EE3-464F-BBB6-29E5B6EE6073}">
      <dgm:prSet/>
      <dgm:spPr/>
      <dgm:t>
        <a:bodyPr/>
        <a:lstStyle/>
        <a:p>
          <a:endParaRPr lang="en-ZA">
            <a:solidFill>
              <a:sysClr val="windowText" lastClr="000000"/>
            </a:solidFill>
          </a:endParaRPr>
        </a:p>
      </dgm:t>
    </dgm:pt>
    <dgm:pt modelId="{DCCDC42D-5EEA-4D20-845E-A9D2A14DD520}" type="sibTrans" cxnId="{7969A4CC-5EE3-464F-BBB6-29E5B6EE6073}">
      <dgm:prSet/>
      <dgm:spPr/>
      <dgm:t>
        <a:bodyPr/>
        <a:lstStyle/>
        <a:p>
          <a:endParaRPr lang="en-ZA">
            <a:solidFill>
              <a:sysClr val="windowText" lastClr="000000"/>
            </a:solidFill>
          </a:endParaRPr>
        </a:p>
      </dgm:t>
    </dgm:pt>
    <dgm:pt modelId="{DE625A32-F4C7-4992-AB71-476F86DBEC5D}">
      <dgm:prSet phldrT="[Text]"/>
      <dgm:spPr>
        <a:xfrm>
          <a:off x="5325592" y="143549"/>
          <a:ext cx="737947" cy="1188640"/>
        </a:xfrm>
        <a:prstGeom prst="rect">
          <a:avLst/>
        </a:prstGeom>
        <a:noFill/>
        <a:ln w="12700" cap="flat" cmpd="sng" algn="ctr">
          <a:noFill/>
          <a:prstDash val="solid"/>
          <a:miter lim="800000"/>
        </a:ln>
        <a:effectLst/>
        <a:sp3d/>
      </dgm:spPr>
      <dgm:t>
        <a:bodyPr/>
        <a:lstStyle/>
        <a:p>
          <a:r>
            <a:rPr lang="en-ZA">
              <a:solidFill>
                <a:sysClr val="windowText" lastClr="000000"/>
              </a:solidFill>
              <a:latin typeface="Calibri" panose="020F0502020204030204"/>
              <a:ea typeface="+mn-ea"/>
              <a:cs typeface="+mn-cs"/>
            </a:rPr>
            <a:t>Discuss the alternative and preferred service delivery mechanisms for each service</a:t>
          </a:r>
        </a:p>
      </dgm:t>
    </dgm:pt>
    <dgm:pt modelId="{30084DDA-B6E0-40C1-9424-FC68E1915C0C}" type="parTrans" cxnId="{A9E41622-F1F8-4171-8C3D-502A88FDD545}">
      <dgm:prSet/>
      <dgm:spPr/>
      <dgm:t>
        <a:bodyPr/>
        <a:lstStyle/>
        <a:p>
          <a:endParaRPr lang="en-ZA">
            <a:solidFill>
              <a:sysClr val="windowText" lastClr="000000"/>
            </a:solidFill>
          </a:endParaRPr>
        </a:p>
      </dgm:t>
    </dgm:pt>
    <dgm:pt modelId="{E77A2151-7ED7-4A46-B687-8887845A031E}" type="sibTrans" cxnId="{A9E41622-F1F8-4171-8C3D-502A88FDD545}">
      <dgm:prSet/>
      <dgm:spPr/>
      <dgm:t>
        <a:bodyPr/>
        <a:lstStyle/>
        <a:p>
          <a:endParaRPr lang="en-ZA">
            <a:solidFill>
              <a:sysClr val="windowText" lastClr="000000"/>
            </a:solidFill>
          </a:endParaRPr>
        </a:p>
      </dgm:t>
    </dgm:pt>
    <dgm:pt modelId="{B04B5172-498B-495A-B270-AFF16F2D7968}" type="pres">
      <dgm:prSet presAssocID="{E99891AF-ADCE-4756-B7A1-894D6A358064}" presName="Name0" presStyleCnt="0">
        <dgm:presLayoutVars>
          <dgm:dir/>
          <dgm:animLvl val="lvl"/>
          <dgm:resizeHandles val="exact"/>
        </dgm:presLayoutVars>
      </dgm:prSet>
      <dgm:spPr/>
      <dgm:t>
        <a:bodyPr/>
        <a:lstStyle/>
        <a:p>
          <a:endParaRPr lang="en-ZA"/>
        </a:p>
      </dgm:t>
    </dgm:pt>
    <dgm:pt modelId="{314F3476-694E-4E45-BD40-A206C811941F}" type="pres">
      <dgm:prSet presAssocID="{96BFEE12-6734-4BF1-A859-6F973D8C5C47}" presName="compositeNode" presStyleCnt="0">
        <dgm:presLayoutVars>
          <dgm:bulletEnabled val="1"/>
        </dgm:presLayoutVars>
      </dgm:prSet>
      <dgm:spPr/>
    </dgm:pt>
    <dgm:pt modelId="{8F72289C-652F-4711-BBD3-9989293F7DAD}" type="pres">
      <dgm:prSet presAssocID="{96BFEE12-6734-4BF1-A859-6F973D8C5C47}" presName="bgRect" presStyleLbl="node1" presStyleIdx="0" presStyleCnt="6"/>
      <dgm:spPr/>
      <dgm:t>
        <a:bodyPr/>
        <a:lstStyle/>
        <a:p>
          <a:endParaRPr lang="en-ZA"/>
        </a:p>
      </dgm:t>
    </dgm:pt>
    <dgm:pt modelId="{47F66EC2-94B0-434C-B9B9-9A4177271CEA}" type="pres">
      <dgm:prSet presAssocID="{96BFEE12-6734-4BF1-A859-6F973D8C5C47}" presName="parentNode" presStyleLbl="node1" presStyleIdx="0" presStyleCnt="6">
        <dgm:presLayoutVars>
          <dgm:chMax val="0"/>
          <dgm:bulletEnabled val="1"/>
        </dgm:presLayoutVars>
      </dgm:prSet>
      <dgm:spPr/>
      <dgm:t>
        <a:bodyPr/>
        <a:lstStyle/>
        <a:p>
          <a:endParaRPr lang="en-ZA"/>
        </a:p>
      </dgm:t>
    </dgm:pt>
    <dgm:pt modelId="{B1C16D22-CD89-4B52-BC93-D0609D2F1A62}" type="pres">
      <dgm:prSet presAssocID="{96BFEE12-6734-4BF1-A859-6F973D8C5C47}" presName="childNode" presStyleLbl="node1" presStyleIdx="0" presStyleCnt="6">
        <dgm:presLayoutVars>
          <dgm:bulletEnabled val="1"/>
        </dgm:presLayoutVars>
      </dgm:prSet>
      <dgm:spPr/>
      <dgm:t>
        <a:bodyPr/>
        <a:lstStyle/>
        <a:p>
          <a:endParaRPr lang="en-ZA"/>
        </a:p>
      </dgm:t>
    </dgm:pt>
    <dgm:pt modelId="{33E617B1-D1FA-4A52-994F-B6A5CC3829BC}" type="pres">
      <dgm:prSet presAssocID="{5EC65BCF-673C-4C35-A5FF-0EF65B804F5D}" presName="hSp" presStyleCnt="0"/>
      <dgm:spPr/>
    </dgm:pt>
    <dgm:pt modelId="{0BA5A3F3-E63A-4F0D-99F4-470274BB5BBC}" type="pres">
      <dgm:prSet presAssocID="{5EC65BCF-673C-4C35-A5FF-0EF65B804F5D}" presName="vProcSp" presStyleCnt="0"/>
      <dgm:spPr/>
    </dgm:pt>
    <dgm:pt modelId="{1BE16A7D-72A1-48FF-85ED-6A0D7B98E8F8}" type="pres">
      <dgm:prSet presAssocID="{5EC65BCF-673C-4C35-A5FF-0EF65B804F5D}" presName="vSp1" presStyleCnt="0"/>
      <dgm:spPr/>
    </dgm:pt>
    <dgm:pt modelId="{E51FFFE0-3E1E-414A-B362-1404776FCA9D}" type="pres">
      <dgm:prSet presAssocID="{5EC65BCF-673C-4C35-A5FF-0EF65B804F5D}" presName="simulatedConn" presStyleLbl="solidFgAcc1" presStyleIdx="0" presStyleCnt="5"/>
      <dgm:spPr>
        <a:xfrm rot="5400000">
          <a:off x="944243" y="1088773"/>
          <a:ext cx="174773" cy="148580"/>
        </a:xfrm>
        <a:prstGeom prst="flowChartExtract">
          <a:avLst/>
        </a:prstGeom>
        <a:solidFill>
          <a:sysClr val="window" lastClr="FFFFFF">
            <a:hueOff val="0"/>
            <a:satOff val="0"/>
            <a:lumOff val="0"/>
            <a:alphaOff val="0"/>
          </a:sysClr>
        </a:solidFill>
        <a:ln w="12700" cap="flat" cmpd="sng" algn="ctr">
          <a:solidFill>
            <a:srgbClr val="ED7D31">
              <a:hueOff val="0"/>
              <a:satOff val="0"/>
              <a:lumOff val="0"/>
              <a:alphaOff val="0"/>
            </a:srgbClr>
          </a:solidFill>
          <a:prstDash val="solid"/>
          <a:miter lim="800000"/>
        </a:ln>
        <a:effectLst/>
      </dgm:spPr>
      <dgm:t>
        <a:bodyPr/>
        <a:lstStyle/>
        <a:p>
          <a:endParaRPr lang="en-ZA"/>
        </a:p>
      </dgm:t>
    </dgm:pt>
    <dgm:pt modelId="{0DF61532-2491-4EC9-9EB8-643714E23D57}" type="pres">
      <dgm:prSet presAssocID="{5EC65BCF-673C-4C35-A5FF-0EF65B804F5D}" presName="vSp2" presStyleCnt="0"/>
      <dgm:spPr/>
    </dgm:pt>
    <dgm:pt modelId="{21D18B53-571F-472C-9E01-07A7F1E29DD8}" type="pres">
      <dgm:prSet presAssocID="{5EC65BCF-673C-4C35-A5FF-0EF65B804F5D}" presName="sibTrans" presStyleCnt="0"/>
      <dgm:spPr/>
    </dgm:pt>
    <dgm:pt modelId="{BEBC2187-47BC-49D8-A733-3A19D0619AB4}" type="pres">
      <dgm:prSet presAssocID="{74845E1D-D4B8-40B1-97C4-F987E18FB6C9}" presName="compositeNode" presStyleCnt="0">
        <dgm:presLayoutVars>
          <dgm:bulletEnabled val="1"/>
        </dgm:presLayoutVars>
      </dgm:prSet>
      <dgm:spPr/>
    </dgm:pt>
    <dgm:pt modelId="{741D56D9-6AC2-4E3A-B3CB-33DC769A32FE}" type="pres">
      <dgm:prSet presAssocID="{74845E1D-D4B8-40B1-97C4-F987E18FB6C9}" presName="bgRect" presStyleLbl="node1" presStyleIdx="1" presStyleCnt="6"/>
      <dgm:spPr/>
      <dgm:t>
        <a:bodyPr/>
        <a:lstStyle/>
        <a:p>
          <a:endParaRPr lang="en-ZA"/>
        </a:p>
      </dgm:t>
    </dgm:pt>
    <dgm:pt modelId="{B955303C-EAC4-479A-A3AF-B078E248C389}" type="pres">
      <dgm:prSet presAssocID="{74845E1D-D4B8-40B1-97C4-F987E18FB6C9}" presName="parentNode" presStyleLbl="node1" presStyleIdx="1" presStyleCnt="6">
        <dgm:presLayoutVars>
          <dgm:chMax val="0"/>
          <dgm:bulletEnabled val="1"/>
        </dgm:presLayoutVars>
      </dgm:prSet>
      <dgm:spPr/>
      <dgm:t>
        <a:bodyPr/>
        <a:lstStyle/>
        <a:p>
          <a:endParaRPr lang="en-ZA"/>
        </a:p>
      </dgm:t>
    </dgm:pt>
    <dgm:pt modelId="{B41E4F48-BCC1-448E-8482-F3B91F97A987}" type="pres">
      <dgm:prSet presAssocID="{74845E1D-D4B8-40B1-97C4-F987E18FB6C9}" presName="childNode" presStyleLbl="node1" presStyleIdx="1" presStyleCnt="6">
        <dgm:presLayoutVars>
          <dgm:bulletEnabled val="1"/>
        </dgm:presLayoutVars>
      </dgm:prSet>
      <dgm:spPr/>
      <dgm:t>
        <a:bodyPr/>
        <a:lstStyle/>
        <a:p>
          <a:endParaRPr lang="en-ZA"/>
        </a:p>
      </dgm:t>
    </dgm:pt>
    <dgm:pt modelId="{89DB8B15-AF53-4D58-9E36-E98B25001CD1}" type="pres">
      <dgm:prSet presAssocID="{82C38A57-D2A9-4005-87C5-AA0D18372C3C}" presName="hSp" presStyleCnt="0"/>
      <dgm:spPr/>
    </dgm:pt>
    <dgm:pt modelId="{B43F90C8-12DF-4BF3-B774-8A4A01C01947}" type="pres">
      <dgm:prSet presAssocID="{82C38A57-D2A9-4005-87C5-AA0D18372C3C}" presName="vProcSp" presStyleCnt="0"/>
      <dgm:spPr/>
    </dgm:pt>
    <dgm:pt modelId="{C277BC53-D25D-416F-BF73-370E8D47F0E5}" type="pres">
      <dgm:prSet presAssocID="{82C38A57-D2A9-4005-87C5-AA0D18372C3C}" presName="vSp1" presStyleCnt="0"/>
      <dgm:spPr/>
    </dgm:pt>
    <dgm:pt modelId="{0AC4A6B4-AA03-4CEA-AA1C-0D5B3508A0A5}" type="pres">
      <dgm:prSet presAssocID="{82C38A57-D2A9-4005-87C5-AA0D18372C3C}" presName="simulatedConn" presStyleLbl="solidFgAcc1" presStyleIdx="1" presStyleCnt="5"/>
      <dgm:spPr>
        <a:xfrm rot="5400000">
          <a:off x="1969445" y="1088773"/>
          <a:ext cx="174773" cy="148580"/>
        </a:xfrm>
        <a:prstGeom prst="flowChartExtract">
          <a:avLst/>
        </a:prstGeom>
        <a:solidFill>
          <a:sysClr val="window" lastClr="FFFFFF">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endParaRPr lang="en-ZA"/>
        </a:p>
      </dgm:t>
    </dgm:pt>
    <dgm:pt modelId="{C3E3002F-F8C8-4534-A79F-8A0B92E97F01}" type="pres">
      <dgm:prSet presAssocID="{82C38A57-D2A9-4005-87C5-AA0D18372C3C}" presName="vSp2" presStyleCnt="0"/>
      <dgm:spPr/>
    </dgm:pt>
    <dgm:pt modelId="{BC4BB6D8-E7CE-4E5B-A9A4-B740276C7189}" type="pres">
      <dgm:prSet presAssocID="{82C38A57-D2A9-4005-87C5-AA0D18372C3C}" presName="sibTrans" presStyleCnt="0"/>
      <dgm:spPr/>
    </dgm:pt>
    <dgm:pt modelId="{313802D6-B229-477E-816C-8F5A083A5287}" type="pres">
      <dgm:prSet presAssocID="{891FEF2F-F4AE-4A8E-9E00-40048EB7E974}" presName="compositeNode" presStyleCnt="0">
        <dgm:presLayoutVars>
          <dgm:bulletEnabled val="1"/>
        </dgm:presLayoutVars>
      </dgm:prSet>
      <dgm:spPr/>
    </dgm:pt>
    <dgm:pt modelId="{0C754927-E628-442A-A9C1-93026F0DC987}" type="pres">
      <dgm:prSet presAssocID="{891FEF2F-F4AE-4A8E-9E00-40048EB7E974}" presName="bgRect" presStyleLbl="node1" presStyleIdx="2" presStyleCnt="6"/>
      <dgm:spPr/>
      <dgm:t>
        <a:bodyPr/>
        <a:lstStyle/>
        <a:p>
          <a:endParaRPr lang="en-ZA"/>
        </a:p>
      </dgm:t>
    </dgm:pt>
    <dgm:pt modelId="{82C727AA-B172-4D04-AEC2-6A144404F458}" type="pres">
      <dgm:prSet presAssocID="{891FEF2F-F4AE-4A8E-9E00-40048EB7E974}" presName="parentNode" presStyleLbl="node1" presStyleIdx="2" presStyleCnt="6">
        <dgm:presLayoutVars>
          <dgm:chMax val="0"/>
          <dgm:bulletEnabled val="1"/>
        </dgm:presLayoutVars>
      </dgm:prSet>
      <dgm:spPr/>
      <dgm:t>
        <a:bodyPr/>
        <a:lstStyle/>
        <a:p>
          <a:endParaRPr lang="en-ZA"/>
        </a:p>
      </dgm:t>
    </dgm:pt>
    <dgm:pt modelId="{5B8DDE3E-3FA1-4FAC-9E9B-BD1432981AD7}" type="pres">
      <dgm:prSet presAssocID="{891FEF2F-F4AE-4A8E-9E00-40048EB7E974}" presName="childNode" presStyleLbl="node1" presStyleIdx="2" presStyleCnt="6">
        <dgm:presLayoutVars>
          <dgm:bulletEnabled val="1"/>
        </dgm:presLayoutVars>
      </dgm:prSet>
      <dgm:spPr/>
      <dgm:t>
        <a:bodyPr/>
        <a:lstStyle/>
        <a:p>
          <a:endParaRPr lang="en-ZA"/>
        </a:p>
      </dgm:t>
    </dgm:pt>
    <dgm:pt modelId="{9EA94204-63FB-4972-A8B8-D39FC67FCE59}" type="pres">
      <dgm:prSet presAssocID="{FC41C2D0-0730-46E6-9C9D-5F600E9334E7}" presName="hSp" presStyleCnt="0"/>
      <dgm:spPr/>
    </dgm:pt>
    <dgm:pt modelId="{7A031E3D-532D-41D6-BD17-4B6C3F0F8C83}" type="pres">
      <dgm:prSet presAssocID="{FC41C2D0-0730-46E6-9C9D-5F600E9334E7}" presName="vProcSp" presStyleCnt="0"/>
      <dgm:spPr/>
    </dgm:pt>
    <dgm:pt modelId="{98FB7F78-1D41-4A10-9B18-9B863F68D453}" type="pres">
      <dgm:prSet presAssocID="{FC41C2D0-0730-46E6-9C9D-5F600E9334E7}" presName="vSp1" presStyleCnt="0"/>
      <dgm:spPr/>
    </dgm:pt>
    <dgm:pt modelId="{6DD3CE34-40C5-4883-A0D2-799CDD8A4B33}" type="pres">
      <dgm:prSet presAssocID="{FC41C2D0-0730-46E6-9C9D-5F600E9334E7}" presName="simulatedConn" presStyleLbl="solidFgAcc1" presStyleIdx="2" presStyleCnt="5"/>
      <dgm:spPr>
        <a:xfrm rot="5400000">
          <a:off x="2994647" y="1088773"/>
          <a:ext cx="174773" cy="148580"/>
        </a:xfrm>
        <a:prstGeom prst="flowChartExtract">
          <a:avLst/>
        </a:prstGeom>
        <a:solidFill>
          <a:sysClr val="window" lastClr="FFFFFF">
            <a:hueOff val="0"/>
            <a:satOff val="0"/>
            <a:lumOff val="0"/>
            <a:alphaOff val="0"/>
          </a:sysClr>
        </a:solidFill>
        <a:ln w="12700" cap="flat" cmpd="sng" algn="ctr">
          <a:solidFill>
            <a:srgbClr val="FFC000">
              <a:hueOff val="0"/>
              <a:satOff val="0"/>
              <a:lumOff val="0"/>
              <a:alphaOff val="0"/>
            </a:srgbClr>
          </a:solidFill>
          <a:prstDash val="solid"/>
          <a:miter lim="800000"/>
        </a:ln>
        <a:effectLst/>
      </dgm:spPr>
      <dgm:t>
        <a:bodyPr/>
        <a:lstStyle/>
        <a:p>
          <a:endParaRPr lang="en-ZA"/>
        </a:p>
      </dgm:t>
    </dgm:pt>
    <dgm:pt modelId="{A1107325-EAFD-468A-AA02-F5A41E781117}" type="pres">
      <dgm:prSet presAssocID="{FC41C2D0-0730-46E6-9C9D-5F600E9334E7}" presName="vSp2" presStyleCnt="0"/>
      <dgm:spPr/>
    </dgm:pt>
    <dgm:pt modelId="{82D2A5F1-8258-489D-BADD-B004D9280C9C}" type="pres">
      <dgm:prSet presAssocID="{FC41C2D0-0730-46E6-9C9D-5F600E9334E7}" presName="sibTrans" presStyleCnt="0"/>
      <dgm:spPr/>
    </dgm:pt>
    <dgm:pt modelId="{E25EE568-72A8-431D-AB71-201169E704F0}" type="pres">
      <dgm:prSet presAssocID="{A185944C-F9E6-4E34-9774-EC10C25640DC}" presName="compositeNode" presStyleCnt="0">
        <dgm:presLayoutVars>
          <dgm:bulletEnabled val="1"/>
        </dgm:presLayoutVars>
      </dgm:prSet>
      <dgm:spPr/>
    </dgm:pt>
    <dgm:pt modelId="{96CD0E6B-CF5E-4041-8D06-75BABEC0ACDD}" type="pres">
      <dgm:prSet presAssocID="{A185944C-F9E6-4E34-9774-EC10C25640DC}" presName="bgRect" presStyleLbl="node1" presStyleIdx="3" presStyleCnt="6"/>
      <dgm:spPr/>
      <dgm:t>
        <a:bodyPr/>
        <a:lstStyle/>
        <a:p>
          <a:endParaRPr lang="en-ZA"/>
        </a:p>
      </dgm:t>
    </dgm:pt>
    <dgm:pt modelId="{9711499F-5620-49BC-B702-8C1EC07D730D}" type="pres">
      <dgm:prSet presAssocID="{A185944C-F9E6-4E34-9774-EC10C25640DC}" presName="parentNode" presStyleLbl="node1" presStyleIdx="3" presStyleCnt="6">
        <dgm:presLayoutVars>
          <dgm:chMax val="0"/>
          <dgm:bulletEnabled val="1"/>
        </dgm:presLayoutVars>
      </dgm:prSet>
      <dgm:spPr/>
      <dgm:t>
        <a:bodyPr/>
        <a:lstStyle/>
        <a:p>
          <a:endParaRPr lang="en-ZA"/>
        </a:p>
      </dgm:t>
    </dgm:pt>
    <dgm:pt modelId="{6C3ADCB9-D6C4-4AB0-A784-7100AAACC22E}" type="pres">
      <dgm:prSet presAssocID="{A185944C-F9E6-4E34-9774-EC10C25640DC}" presName="childNode" presStyleLbl="node1" presStyleIdx="3" presStyleCnt="6">
        <dgm:presLayoutVars>
          <dgm:bulletEnabled val="1"/>
        </dgm:presLayoutVars>
      </dgm:prSet>
      <dgm:spPr/>
      <dgm:t>
        <a:bodyPr/>
        <a:lstStyle/>
        <a:p>
          <a:endParaRPr lang="en-ZA"/>
        </a:p>
      </dgm:t>
    </dgm:pt>
    <dgm:pt modelId="{27EEDA14-1C80-401D-84B6-AB20AAA26416}" type="pres">
      <dgm:prSet presAssocID="{8D85CF6C-1DAB-4EA9-B8D0-35F8463062CB}" presName="hSp" presStyleCnt="0"/>
      <dgm:spPr/>
    </dgm:pt>
    <dgm:pt modelId="{6E7FE6CC-C776-4D04-B87E-66E912A95271}" type="pres">
      <dgm:prSet presAssocID="{8D85CF6C-1DAB-4EA9-B8D0-35F8463062CB}" presName="vProcSp" presStyleCnt="0"/>
      <dgm:spPr/>
    </dgm:pt>
    <dgm:pt modelId="{AB6073DD-9C88-4920-84DC-12CC9029D3EA}" type="pres">
      <dgm:prSet presAssocID="{8D85CF6C-1DAB-4EA9-B8D0-35F8463062CB}" presName="vSp1" presStyleCnt="0"/>
      <dgm:spPr/>
    </dgm:pt>
    <dgm:pt modelId="{6EFEA984-ADC1-4841-9CC6-882B610268FF}" type="pres">
      <dgm:prSet presAssocID="{8D85CF6C-1DAB-4EA9-B8D0-35F8463062CB}" presName="simulatedConn" presStyleLbl="solidFgAcc1" presStyleIdx="3" presStyleCnt="5"/>
      <dgm:spPr>
        <a:xfrm rot="5400000">
          <a:off x="4019849" y="1088773"/>
          <a:ext cx="174773" cy="148580"/>
        </a:xfrm>
        <a:prstGeom prst="flowChartExtra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endParaRPr lang="en-ZA"/>
        </a:p>
      </dgm:t>
    </dgm:pt>
    <dgm:pt modelId="{221BA196-A6B0-4B4A-A4F0-6BC0775A1AD8}" type="pres">
      <dgm:prSet presAssocID="{8D85CF6C-1DAB-4EA9-B8D0-35F8463062CB}" presName="vSp2" presStyleCnt="0"/>
      <dgm:spPr/>
    </dgm:pt>
    <dgm:pt modelId="{BEEDBC6C-795B-4D60-8497-349C45961612}" type="pres">
      <dgm:prSet presAssocID="{8D85CF6C-1DAB-4EA9-B8D0-35F8463062CB}" presName="sibTrans" presStyleCnt="0"/>
      <dgm:spPr/>
    </dgm:pt>
    <dgm:pt modelId="{C5B65DCA-A995-470C-8C7C-B879F66295FE}" type="pres">
      <dgm:prSet presAssocID="{19CEC0C4-CFAF-4B0C-A014-32D073D623D6}" presName="compositeNode" presStyleCnt="0">
        <dgm:presLayoutVars>
          <dgm:bulletEnabled val="1"/>
        </dgm:presLayoutVars>
      </dgm:prSet>
      <dgm:spPr/>
    </dgm:pt>
    <dgm:pt modelId="{5D915BA6-837A-4875-8A60-CAD607EB6452}" type="pres">
      <dgm:prSet presAssocID="{19CEC0C4-CFAF-4B0C-A014-32D073D623D6}" presName="bgRect" presStyleLbl="node1" presStyleIdx="4" presStyleCnt="6"/>
      <dgm:spPr/>
      <dgm:t>
        <a:bodyPr/>
        <a:lstStyle/>
        <a:p>
          <a:endParaRPr lang="en-ZA"/>
        </a:p>
      </dgm:t>
    </dgm:pt>
    <dgm:pt modelId="{6928D489-D766-49E5-9262-38FB8AEA982D}" type="pres">
      <dgm:prSet presAssocID="{19CEC0C4-CFAF-4B0C-A014-32D073D623D6}" presName="parentNode" presStyleLbl="node1" presStyleIdx="4" presStyleCnt="6">
        <dgm:presLayoutVars>
          <dgm:chMax val="0"/>
          <dgm:bulletEnabled val="1"/>
        </dgm:presLayoutVars>
      </dgm:prSet>
      <dgm:spPr/>
      <dgm:t>
        <a:bodyPr/>
        <a:lstStyle/>
        <a:p>
          <a:endParaRPr lang="en-ZA"/>
        </a:p>
      </dgm:t>
    </dgm:pt>
    <dgm:pt modelId="{399A9971-463C-4EDC-9E24-B898E3810471}" type="pres">
      <dgm:prSet presAssocID="{19CEC0C4-CFAF-4B0C-A014-32D073D623D6}" presName="childNode" presStyleLbl="node1" presStyleIdx="4" presStyleCnt="6">
        <dgm:presLayoutVars>
          <dgm:bulletEnabled val="1"/>
        </dgm:presLayoutVars>
      </dgm:prSet>
      <dgm:spPr/>
      <dgm:t>
        <a:bodyPr/>
        <a:lstStyle/>
        <a:p>
          <a:endParaRPr lang="en-ZA"/>
        </a:p>
      </dgm:t>
    </dgm:pt>
    <dgm:pt modelId="{99A0FCC0-89CC-4BA9-A2F4-DFA9EF5BD0C3}" type="pres">
      <dgm:prSet presAssocID="{CBF1DBFD-11D5-454D-AF40-236A8D5DA6B1}" presName="hSp" presStyleCnt="0"/>
      <dgm:spPr/>
    </dgm:pt>
    <dgm:pt modelId="{5F7A4E69-7521-479D-B677-F83EA3D993B3}" type="pres">
      <dgm:prSet presAssocID="{CBF1DBFD-11D5-454D-AF40-236A8D5DA6B1}" presName="vProcSp" presStyleCnt="0"/>
      <dgm:spPr/>
    </dgm:pt>
    <dgm:pt modelId="{84F49FB8-573B-4F3A-ADB7-19FA1D512E5D}" type="pres">
      <dgm:prSet presAssocID="{CBF1DBFD-11D5-454D-AF40-236A8D5DA6B1}" presName="vSp1" presStyleCnt="0"/>
      <dgm:spPr/>
    </dgm:pt>
    <dgm:pt modelId="{704B8D2A-0195-4B55-9AD0-1591548F2EED}" type="pres">
      <dgm:prSet presAssocID="{CBF1DBFD-11D5-454D-AF40-236A8D5DA6B1}" presName="simulatedConn" presStyleLbl="solidFgAcc1" presStyleIdx="4" presStyleCnt="5"/>
      <dgm:spPr>
        <a:xfrm rot="5400000">
          <a:off x="5045051" y="1088773"/>
          <a:ext cx="174773" cy="148580"/>
        </a:xfrm>
        <a:prstGeom prst="flowChartExtract">
          <a:avLst/>
        </a:prstGeom>
        <a:solidFill>
          <a:sysClr val="window" lastClr="FFFFFF">
            <a:hueOff val="0"/>
            <a:satOff val="0"/>
            <a:lumOff val="0"/>
            <a:alphaOff val="0"/>
          </a:sysClr>
        </a:solidFill>
        <a:ln w="12700" cap="flat" cmpd="sng" algn="ctr">
          <a:solidFill>
            <a:srgbClr val="70AD47">
              <a:hueOff val="0"/>
              <a:satOff val="0"/>
              <a:lumOff val="0"/>
              <a:alphaOff val="0"/>
            </a:srgbClr>
          </a:solidFill>
          <a:prstDash val="solid"/>
          <a:miter lim="800000"/>
        </a:ln>
        <a:effectLst/>
      </dgm:spPr>
      <dgm:t>
        <a:bodyPr/>
        <a:lstStyle/>
        <a:p>
          <a:endParaRPr lang="en-ZA"/>
        </a:p>
      </dgm:t>
    </dgm:pt>
    <dgm:pt modelId="{4F5B84D5-AC93-4E83-934C-1B9F12E78A33}" type="pres">
      <dgm:prSet presAssocID="{CBF1DBFD-11D5-454D-AF40-236A8D5DA6B1}" presName="vSp2" presStyleCnt="0"/>
      <dgm:spPr/>
    </dgm:pt>
    <dgm:pt modelId="{72646828-10A1-4FD2-AA10-6752AEF05561}" type="pres">
      <dgm:prSet presAssocID="{CBF1DBFD-11D5-454D-AF40-236A8D5DA6B1}" presName="sibTrans" presStyleCnt="0"/>
      <dgm:spPr/>
    </dgm:pt>
    <dgm:pt modelId="{7C909103-B7DE-458B-99C0-22EC03D1354E}" type="pres">
      <dgm:prSet presAssocID="{FE88F98D-5FB7-4213-88B7-360AFBB2B7FE}" presName="compositeNode" presStyleCnt="0">
        <dgm:presLayoutVars>
          <dgm:bulletEnabled val="1"/>
        </dgm:presLayoutVars>
      </dgm:prSet>
      <dgm:spPr/>
    </dgm:pt>
    <dgm:pt modelId="{D72FD711-32BB-4BFF-8DB2-0E8CB196BB06}" type="pres">
      <dgm:prSet presAssocID="{FE88F98D-5FB7-4213-88B7-360AFBB2B7FE}" presName="bgRect" presStyleLbl="node1" presStyleIdx="5" presStyleCnt="6"/>
      <dgm:spPr/>
      <dgm:t>
        <a:bodyPr/>
        <a:lstStyle/>
        <a:p>
          <a:endParaRPr lang="en-ZA"/>
        </a:p>
      </dgm:t>
    </dgm:pt>
    <dgm:pt modelId="{2D51359F-96A7-489F-A5F5-9D584116E80B}" type="pres">
      <dgm:prSet presAssocID="{FE88F98D-5FB7-4213-88B7-360AFBB2B7FE}" presName="parentNode" presStyleLbl="node1" presStyleIdx="5" presStyleCnt="6">
        <dgm:presLayoutVars>
          <dgm:chMax val="0"/>
          <dgm:bulletEnabled val="1"/>
        </dgm:presLayoutVars>
      </dgm:prSet>
      <dgm:spPr/>
      <dgm:t>
        <a:bodyPr/>
        <a:lstStyle/>
        <a:p>
          <a:endParaRPr lang="en-ZA"/>
        </a:p>
      </dgm:t>
    </dgm:pt>
    <dgm:pt modelId="{6AA0C8E2-4CC5-41A7-9E18-C066AB29D7EC}" type="pres">
      <dgm:prSet presAssocID="{FE88F98D-5FB7-4213-88B7-360AFBB2B7FE}" presName="childNode" presStyleLbl="node1" presStyleIdx="5" presStyleCnt="6">
        <dgm:presLayoutVars>
          <dgm:bulletEnabled val="1"/>
        </dgm:presLayoutVars>
      </dgm:prSet>
      <dgm:spPr/>
      <dgm:t>
        <a:bodyPr/>
        <a:lstStyle/>
        <a:p>
          <a:endParaRPr lang="en-ZA"/>
        </a:p>
      </dgm:t>
    </dgm:pt>
  </dgm:ptLst>
  <dgm:cxnLst>
    <dgm:cxn modelId="{FD58BC2C-2619-4685-B27D-FC240C686227}" type="presOf" srcId="{19CEC0C4-CFAF-4B0C-A014-32D073D623D6}" destId="{6928D489-D766-49E5-9262-38FB8AEA982D}" srcOrd="1" destOrd="0" presId="urn:microsoft.com/office/officeart/2005/8/layout/hProcess7"/>
    <dgm:cxn modelId="{7969A4CC-5EE3-464F-BBB6-29E5B6EE6073}" srcId="{E99891AF-ADCE-4756-B7A1-894D6A358064}" destId="{FE88F98D-5FB7-4213-88B7-360AFBB2B7FE}" srcOrd="5" destOrd="0" parTransId="{7261668A-3081-495C-97C3-442B2F311A52}" sibTransId="{DCCDC42D-5EEA-4D20-845E-A9D2A14DD520}"/>
    <dgm:cxn modelId="{3B8DF28B-16A4-40B9-86CB-5C53E0BB6878}" type="presOf" srcId="{A185944C-F9E6-4E34-9774-EC10C25640DC}" destId="{9711499F-5620-49BC-B702-8C1EC07D730D}" srcOrd="1" destOrd="0" presId="urn:microsoft.com/office/officeart/2005/8/layout/hProcess7"/>
    <dgm:cxn modelId="{24C9895A-713F-4DA0-935D-CEEC2C40DA71}" type="presOf" srcId="{3805EBEC-1F85-4FE4-928B-B566A50813BE}" destId="{6C3ADCB9-D6C4-4AB0-A784-7100AAACC22E}" srcOrd="0" destOrd="0" presId="urn:microsoft.com/office/officeart/2005/8/layout/hProcess7"/>
    <dgm:cxn modelId="{CEDFDECD-7652-4D6C-9EF5-E9F629B2FE6A}" type="presOf" srcId="{B5BB0C44-E4F6-4BA2-9808-93C1E5B0BA0C}" destId="{B41E4F48-BCC1-448E-8482-F3B91F97A987}" srcOrd="0" destOrd="0" presId="urn:microsoft.com/office/officeart/2005/8/layout/hProcess7"/>
    <dgm:cxn modelId="{E1A94D1C-5240-43A9-A98B-D2D0F4AFB80C}" type="presOf" srcId="{891FEF2F-F4AE-4A8E-9E00-40048EB7E974}" destId="{0C754927-E628-442A-A9C1-93026F0DC987}" srcOrd="0" destOrd="0" presId="urn:microsoft.com/office/officeart/2005/8/layout/hProcess7"/>
    <dgm:cxn modelId="{3F17F060-8087-4B53-B8A8-5745C59425BA}" type="presOf" srcId="{96BFEE12-6734-4BF1-A859-6F973D8C5C47}" destId="{47F66EC2-94B0-434C-B9B9-9A4177271CEA}" srcOrd="1" destOrd="0" presId="urn:microsoft.com/office/officeart/2005/8/layout/hProcess7"/>
    <dgm:cxn modelId="{37648DAF-DA12-401F-AD4C-8C68219705D6}" type="presOf" srcId="{74845E1D-D4B8-40B1-97C4-F987E18FB6C9}" destId="{B955303C-EAC4-479A-A3AF-B078E248C389}" srcOrd="1" destOrd="0" presId="urn:microsoft.com/office/officeart/2005/8/layout/hProcess7"/>
    <dgm:cxn modelId="{C4289BF9-2474-4670-81C2-322BF2BD954F}" type="presOf" srcId="{19CEC0C4-CFAF-4B0C-A014-32D073D623D6}" destId="{5D915BA6-837A-4875-8A60-CAD607EB6452}" srcOrd="0" destOrd="0" presId="urn:microsoft.com/office/officeart/2005/8/layout/hProcess7"/>
    <dgm:cxn modelId="{CA02F0D5-07EB-48F8-8A86-AE24059963DB}" srcId="{19CEC0C4-CFAF-4B0C-A014-32D073D623D6}" destId="{CBC6A651-C51E-444E-9812-4BA14C44924C}" srcOrd="0" destOrd="0" parTransId="{954CD955-A5F9-4EB7-BFC8-9083DBBB62CA}" sibTransId="{A372DAA0-FFA1-4191-8FC6-DF80ECA9DC46}"/>
    <dgm:cxn modelId="{A9E41622-F1F8-4171-8C3D-502A88FDD545}" srcId="{FE88F98D-5FB7-4213-88B7-360AFBB2B7FE}" destId="{DE625A32-F4C7-4992-AB71-476F86DBEC5D}" srcOrd="0" destOrd="0" parTransId="{30084DDA-B6E0-40C1-9424-FC68E1915C0C}" sibTransId="{E77A2151-7ED7-4A46-B687-8887845A031E}"/>
    <dgm:cxn modelId="{0AB9A8F6-EA52-410D-A270-E9A4EE80CB4D}" type="presOf" srcId="{6045BB11-535C-42EE-90BD-FA5AE1FF6949}" destId="{B1C16D22-CD89-4B52-BC93-D0609D2F1A62}" srcOrd="0" destOrd="0" presId="urn:microsoft.com/office/officeart/2005/8/layout/hProcess7"/>
    <dgm:cxn modelId="{114C6BFD-2E4B-4BC0-A7FD-21985E087FE1}" type="presOf" srcId="{74845E1D-D4B8-40B1-97C4-F987E18FB6C9}" destId="{741D56D9-6AC2-4E3A-B3CB-33DC769A32FE}" srcOrd="0" destOrd="0" presId="urn:microsoft.com/office/officeart/2005/8/layout/hProcess7"/>
    <dgm:cxn modelId="{4F08E49A-79FA-46CE-B116-E6A2BA94476D}" type="presOf" srcId="{E99891AF-ADCE-4756-B7A1-894D6A358064}" destId="{B04B5172-498B-495A-B270-AFF16F2D7968}" srcOrd="0" destOrd="0" presId="urn:microsoft.com/office/officeart/2005/8/layout/hProcess7"/>
    <dgm:cxn modelId="{658CE55F-728A-416F-ACED-4A357762A202}" srcId="{891FEF2F-F4AE-4A8E-9E00-40048EB7E974}" destId="{3DC7BFAA-546B-42ED-9ACB-7CF5640C4951}" srcOrd="0" destOrd="0" parTransId="{C9400EAF-A414-410D-B59E-2F0182B17DBC}" sibTransId="{DBD27A13-3361-4569-BE1B-C1895CA476D4}"/>
    <dgm:cxn modelId="{BDD35E16-48E4-41CF-9030-4814EFEFAF82}" srcId="{E99891AF-ADCE-4756-B7A1-894D6A358064}" destId="{19CEC0C4-CFAF-4B0C-A014-32D073D623D6}" srcOrd="4" destOrd="0" parTransId="{092C97D5-16C1-4301-A303-AAA294EAD14C}" sibTransId="{CBF1DBFD-11D5-454D-AF40-236A8D5DA6B1}"/>
    <dgm:cxn modelId="{46E2F543-55D9-496B-B7CF-51704C8C4AD8}" type="presOf" srcId="{CBC6A651-C51E-444E-9812-4BA14C44924C}" destId="{399A9971-463C-4EDC-9E24-B898E3810471}" srcOrd="0" destOrd="0" presId="urn:microsoft.com/office/officeart/2005/8/layout/hProcess7"/>
    <dgm:cxn modelId="{04E0139E-6C70-43B3-94E0-2FA6D8A17B50}" srcId="{E99891AF-ADCE-4756-B7A1-894D6A358064}" destId="{A185944C-F9E6-4E34-9774-EC10C25640DC}" srcOrd="3" destOrd="0" parTransId="{C93BC1FE-52BD-4BD5-9BF8-BC109677CFFA}" sibTransId="{8D85CF6C-1DAB-4EA9-B8D0-35F8463062CB}"/>
    <dgm:cxn modelId="{C022DB6C-8569-4B53-B096-560C600816FF}" srcId="{E99891AF-ADCE-4756-B7A1-894D6A358064}" destId="{891FEF2F-F4AE-4A8E-9E00-40048EB7E974}" srcOrd="2" destOrd="0" parTransId="{B65BC191-F999-4082-867B-04D8CA1F66A3}" sibTransId="{FC41C2D0-0730-46E6-9C9D-5F600E9334E7}"/>
    <dgm:cxn modelId="{7B996EFD-D343-4447-BCD3-C8639A7B45EE}" type="presOf" srcId="{A185944C-F9E6-4E34-9774-EC10C25640DC}" destId="{96CD0E6B-CF5E-4041-8D06-75BABEC0ACDD}" srcOrd="0" destOrd="0" presId="urn:microsoft.com/office/officeart/2005/8/layout/hProcess7"/>
    <dgm:cxn modelId="{7864964A-D836-4C79-9999-566A30BF6E8B}" type="presOf" srcId="{3DC7BFAA-546B-42ED-9ACB-7CF5640C4951}" destId="{5B8DDE3E-3FA1-4FAC-9E9B-BD1432981AD7}" srcOrd="0" destOrd="0" presId="urn:microsoft.com/office/officeart/2005/8/layout/hProcess7"/>
    <dgm:cxn modelId="{316DB450-9516-44B2-A411-DC102D9CE935}" type="presOf" srcId="{FE88F98D-5FB7-4213-88B7-360AFBB2B7FE}" destId="{D72FD711-32BB-4BFF-8DB2-0E8CB196BB06}" srcOrd="0" destOrd="0" presId="urn:microsoft.com/office/officeart/2005/8/layout/hProcess7"/>
    <dgm:cxn modelId="{F9BA7F64-7C3D-47E9-B334-AD3D26F522E6}" type="presOf" srcId="{FE88F98D-5FB7-4213-88B7-360AFBB2B7FE}" destId="{2D51359F-96A7-489F-A5F5-9D584116E80B}" srcOrd="1" destOrd="0" presId="urn:microsoft.com/office/officeart/2005/8/layout/hProcess7"/>
    <dgm:cxn modelId="{8E621235-0EF2-459C-B78C-2AB1B03CAB88}" srcId="{74845E1D-D4B8-40B1-97C4-F987E18FB6C9}" destId="{B5BB0C44-E4F6-4BA2-9808-93C1E5B0BA0C}" srcOrd="0" destOrd="0" parTransId="{E926E102-5315-4926-AE3F-59B527B976B5}" sibTransId="{87A8D25A-2479-4454-B447-1B68F2E86EEC}"/>
    <dgm:cxn modelId="{DC5E466A-1A68-494B-8F74-5488022690F4}" type="presOf" srcId="{96BFEE12-6734-4BF1-A859-6F973D8C5C47}" destId="{8F72289C-652F-4711-BBD3-9989293F7DAD}" srcOrd="0" destOrd="0" presId="urn:microsoft.com/office/officeart/2005/8/layout/hProcess7"/>
    <dgm:cxn modelId="{7483A25D-E88D-43E7-86E9-B13160F80BAC}" srcId="{E99891AF-ADCE-4756-B7A1-894D6A358064}" destId="{96BFEE12-6734-4BF1-A859-6F973D8C5C47}" srcOrd="0" destOrd="0" parTransId="{A4E6CB56-9E58-49D4-990E-44FB597E72C6}" sibTransId="{5EC65BCF-673C-4C35-A5FF-0EF65B804F5D}"/>
    <dgm:cxn modelId="{FC4C90C0-69E2-4F48-A079-8220520E1EA7}" srcId="{A185944C-F9E6-4E34-9774-EC10C25640DC}" destId="{3805EBEC-1F85-4FE4-928B-B566A50813BE}" srcOrd="0" destOrd="0" parTransId="{DD5BF40B-E3E1-4EF2-B06A-4F79F9968B65}" sibTransId="{F26C4CBA-F85F-4D2E-9852-13985E3E78A9}"/>
    <dgm:cxn modelId="{B0651DDB-DD65-4B00-9ECE-1DC5CCE354CF}" srcId="{96BFEE12-6734-4BF1-A859-6F973D8C5C47}" destId="{6045BB11-535C-42EE-90BD-FA5AE1FF6949}" srcOrd="0" destOrd="0" parTransId="{A24C88A1-A757-463F-A01E-DCF38E376EEB}" sibTransId="{ED7D5546-EDF4-44B8-877C-EDD660F1C0A8}"/>
    <dgm:cxn modelId="{088050DA-282E-4251-A985-60F36AA8EAE4}" type="presOf" srcId="{DE625A32-F4C7-4992-AB71-476F86DBEC5D}" destId="{6AA0C8E2-4CC5-41A7-9E18-C066AB29D7EC}" srcOrd="0" destOrd="0" presId="urn:microsoft.com/office/officeart/2005/8/layout/hProcess7"/>
    <dgm:cxn modelId="{FD95EFB3-CD0B-4D16-B281-48AA574CB6E0}" srcId="{E99891AF-ADCE-4756-B7A1-894D6A358064}" destId="{74845E1D-D4B8-40B1-97C4-F987E18FB6C9}" srcOrd="1" destOrd="0" parTransId="{780FC230-8E17-43F0-BB7F-EBF57BEEEAAE}" sibTransId="{82C38A57-D2A9-4005-87C5-AA0D18372C3C}"/>
    <dgm:cxn modelId="{B497AA59-7E37-449F-9118-D27E7CC5FE41}" type="presOf" srcId="{891FEF2F-F4AE-4A8E-9E00-40048EB7E974}" destId="{82C727AA-B172-4D04-AEC2-6A144404F458}" srcOrd="1" destOrd="0" presId="urn:microsoft.com/office/officeart/2005/8/layout/hProcess7"/>
    <dgm:cxn modelId="{BC6B04C3-D714-4B13-AFD8-4EBC7AD8950A}" type="presParOf" srcId="{B04B5172-498B-495A-B270-AFF16F2D7968}" destId="{314F3476-694E-4E45-BD40-A206C811941F}" srcOrd="0" destOrd="0" presId="urn:microsoft.com/office/officeart/2005/8/layout/hProcess7"/>
    <dgm:cxn modelId="{F5F0AACD-0011-431B-8308-4D3C031E1C49}" type="presParOf" srcId="{314F3476-694E-4E45-BD40-A206C811941F}" destId="{8F72289C-652F-4711-BBD3-9989293F7DAD}" srcOrd="0" destOrd="0" presId="urn:microsoft.com/office/officeart/2005/8/layout/hProcess7"/>
    <dgm:cxn modelId="{CBA2F68F-621A-4ABD-8929-F7F8E4BA77D9}" type="presParOf" srcId="{314F3476-694E-4E45-BD40-A206C811941F}" destId="{47F66EC2-94B0-434C-B9B9-9A4177271CEA}" srcOrd="1" destOrd="0" presId="urn:microsoft.com/office/officeart/2005/8/layout/hProcess7"/>
    <dgm:cxn modelId="{0B014609-7E3B-4025-91AB-B33FE216803F}" type="presParOf" srcId="{314F3476-694E-4E45-BD40-A206C811941F}" destId="{B1C16D22-CD89-4B52-BC93-D0609D2F1A62}" srcOrd="2" destOrd="0" presId="urn:microsoft.com/office/officeart/2005/8/layout/hProcess7"/>
    <dgm:cxn modelId="{A79C5FC9-E90E-4C03-82DB-4FFBD42838B0}" type="presParOf" srcId="{B04B5172-498B-495A-B270-AFF16F2D7968}" destId="{33E617B1-D1FA-4A52-994F-B6A5CC3829BC}" srcOrd="1" destOrd="0" presId="urn:microsoft.com/office/officeart/2005/8/layout/hProcess7"/>
    <dgm:cxn modelId="{DAD2AA6E-16F3-410D-A905-CE0A363B0B23}" type="presParOf" srcId="{B04B5172-498B-495A-B270-AFF16F2D7968}" destId="{0BA5A3F3-E63A-4F0D-99F4-470274BB5BBC}" srcOrd="2" destOrd="0" presId="urn:microsoft.com/office/officeart/2005/8/layout/hProcess7"/>
    <dgm:cxn modelId="{449C52D0-E95A-4DC7-998D-BB1AE024045E}" type="presParOf" srcId="{0BA5A3F3-E63A-4F0D-99F4-470274BB5BBC}" destId="{1BE16A7D-72A1-48FF-85ED-6A0D7B98E8F8}" srcOrd="0" destOrd="0" presId="urn:microsoft.com/office/officeart/2005/8/layout/hProcess7"/>
    <dgm:cxn modelId="{13A70DD6-BC8A-4F93-BADE-51DF85D38045}" type="presParOf" srcId="{0BA5A3F3-E63A-4F0D-99F4-470274BB5BBC}" destId="{E51FFFE0-3E1E-414A-B362-1404776FCA9D}" srcOrd="1" destOrd="0" presId="urn:microsoft.com/office/officeart/2005/8/layout/hProcess7"/>
    <dgm:cxn modelId="{EC1A3373-3F8C-435B-8ECB-5600C2A3F049}" type="presParOf" srcId="{0BA5A3F3-E63A-4F0D-99F4-470274BB5BBC}" destId="{0DF61532-2491-4EC9-9EB8-643714E23D57}" srcOrd="2" destOrd="0" presId="urn:microsoft.com/office/officeart/2005/8/layout/hProcess7"/>
    <dgm:cxn modelId="{3DF62809-A687-4C29-A6E7-8716B172C38B}" type="presParOf" srcId="{B04B5172-498B-495A-B270-AFF16F2D7968}" destId="{21D18B53-571F-472C-9E01-07A7F1E29DD8}" srcOrd="3" destOrd="0" presId="urn:microsoft.com/office/officeart/2005/8/layout/hProcess7"/>
    <dgm:cxn modelId="{7590A43A-25C0-44AC-8744-AFF448AC5B2C}" type="presParOf" srcId="{B04B5172-498B-495A-B270-AFF16F2D7968}" destId="{BEBC2187-47BC-49D8-A733-3A19D0619AB4}" srcOrd="4" destOrd="0" presId="urn:microsoft.com/office/officeart/2005/8/layout/hProcess7"/>
    <dgm:cxn modelId="{ECBA5967-DF0E-4D50-AC30-EBD782D00A42}" type="presParOf" srcId="{BEBC2187-47BC-49D8-A733-3A19D0619AB4}" destId="{741D56D9-6AC2-4E3A-B3CB-33DC769A32FE}" srcOrd="0" destOrd="0" presId="urn:microsoft.com/office/officeart/2005/8/layout/hProcess7"/>
    <dgm:cxn modelId="{7092C81E-A008-4208-89DF-7A6D89830768}" type="presParOf" srcId="{BEBC2187-47BC-49D8-A733-3A19D0619AB4}" destId="{B955303C-EAC4-479A-A3AF-B078E248C389}" srcOrd="1" destOrd="0" presId="urn:microsoft.com/office/officeart/2005/8/layout/hProcess7"/>
    <dgm:cxn modelId="{3BAD5192-456B-43E9-AF8E-705B4BFC7FDD}" type="presParOf" srcId="{BEBC2187-47BC-49D8-A733-3A19D0619AB4}" destId="{B41E4F48-BCC1-448E-8482-F3B91F97A987}" srcOrd="2" destOrd="0" presId="urn:microsoft.com/office/officeart/2005/8/layout/hProcess7"/>
    <dgm:cxn modelId="{B11F7DAE-4D7A-4CB4-9C30-AD0901B2CE20}" type="presParOf" srcId="{B04B5172-498B-495A-B270-AFF16F2D7968}" destId="{89DB8B15-AF53-4D58-9E36-E98B25001CD1}" srcOrd="5" destOrd="0" presId="urn:microsoft.com/office/officeart/2005/8/layout/hProcess7"/>
    <dgm:cxn modelId="{FEBB8153-B3C6-4691-9774-AA2AB55CFBBF}" type="presParOf" srcId="{B04B5172-498B-495A-B270-AFF16F2D7968}" destId="{B43F90C8-12DF-4BF3-B774-8A4A01C01947}" srcOrd="6" destOrd="0" presId="urn:microsoft.com/office/officeart/2005/8/layout/hProcess7"/>
    <dgm:cxn modelId="{5D49643B-B2C2-4B2F-942C-871EFA99ECE8}" type="presParOf" srcId="{B43F90C8-12DF-4BF3-B774-8A4A01C01947}" destId="{C277BC53-D25D-416F-BF73-370E8D47F0E5}" srcOrd="0" destOrd="0" presId="urn:microsoft.com/office/officeart/2005/8/layout/hProcess7"/>
    <dgm:cxn modelId="{727CEF22-C095-436B-832E-62DA6E8D5B38}" type="presParOf" srcId="{B43F90C8-12DF-4BF3-B774-8A4A01C01947}" destId="{0AC4A6B4-AA03-4CEA-AA1C-0D5B3508A0A5}" srcOrd="1" destOrd="0" presId="urn:microsoft.com/office/officeart/2005/8/layout/hProcess7"/>
    <dgm:cxn modelId="{47636897-EFC6-4EF8-B52A-D62AD3BD2588}" type="presParOf" srcId="{B43F90C8-12DF-4BF3-B774-8A4A01C01947}" destId="{C3E3002F-F8C8-4534-A79F-8A0B92E97F01}" srcOrd="2" destOrd="0" presId="urn:microsoft.com/office/officeart/2005/8/layout/hProcess7"/>
    <dgm:cxn modelId="{872E034D-8322-44C3-B8DA-86EBB8B70836}" type="presParOf" srcId="{B04B5172-498B-495A-B270-AFF16F2D7968}" destId="{BC4BB6D8-E7CE-4E5B-A9A4-B740276C7189}" srcOrd="7" destOrd="0" presId="urn:microsoft.com/office/officeart/2005/8/layout/hProcess7"/>
    <dgm:cxn modelId="{0C5CBEB2-5A2E-43B4-889E-8085E9908887}" type="presParOf" srcId="{B04B5172-498B-495A-B270-AFF16F2D7968}" destId="{313802D6-B229-477E-816C-8F5A083A5287}" srcOrd="8" destOrd="0" presId="urn:microsoft.com/office/officeart/2005/8/layout/hProcess7"/>
    <dgm:cxn modelId="{42E835F0-EEDE-4137-95A2-C64C41F5CC6D}" type="presParOf" srcId="{313802D6-B229-477E-816C-8F5A083A5287}" destId="{0C754927-E628-442A-A9C1-93026F0DC987}" srcOrd="0" destOrd="0" presId="urn:microsoft.com/office/officeart/2005/8/layout/hProcess7"/>
    <dgm:cxn modelId="{D2AB902C-F234-4FCF-95AB-82701B92AEAD}" type="presParOf" srcId="{313802D6-B229-477E-816C-8F5A083A5287}" destId="{82C727AA-B172-4D04-AEC2-6A144404F458}" srcOrd="1" destOrd="0" presId="urn:microsoft.com/office/officeart/2005/8/layout/hProcess7"/>
    <dgm:cxn modelId="{22121D9C-241E-4174-8F66-852AB997745D}" type="presParOf" srcId="{313802D6-B229-477E-816C-8F5A083A5287}" destId="{5B8DDE3E-3FA1-4FAC-9E9B-BD1432981AD7}" srcOrd="2" destOrd="0" presId="urn:microsoft.com/office/officeart/2005/8/layout/hProcess7"/>
    <dgm:cxn modelId="{9D7F92D9-7538-4761-B530-1E81B63F9091}" type="presParOf" srcId="{B04B5172-498B-495A-B270-AFF16F2D7968}" destId="{9EA94204-63FB-4972-A8B8-D39FC67FCE59}" srcOrd="9" destOrd="0" presId="urn:microsoft.com/office/officeart/2005/8/layout/hProcess7"/>
    <dgm:cxn modelId="{09E84F3D-8587-4F9A-890A-3FFF2132A87B}" type="presParOf" srcId="{B04B5172-498B-495A-B270-AFF16F2D7968}" destId="{7A031E3D-532D-41D6-BD17-4B6C3F0F8C83}" srcOrd="10" destOrd="0" presId="urn:microsoft.com/office/officeart/2005/8/layout/hProcess7"/>
    <dgm:cxn modelId="{EA1D4EED-81FE-4600-94AB-5D5BE64DBBB0}" type="presParOf" srcId="{7A031E3D-532D-41D6-BD17-4B6C3F0F8C83}" destId="{98FB7F78-1D41-4A10-9B18-9B863F68D453}" srcOrd="0" destOrd="0" presId="urn:microsoft.com/office/officeart/2005/8/layout/hProcess7"/>
    <dgm:cxn modelId="{1FB04ED3-6733-4D5D-9664-C53AB220C56D}" type="presParOf" srcId="{7A031E3D-532D-41D6-BD17-4B6C3F0F8C83}" destId="{6DD3CE34-40C5-4883-A0D2-799CDD8A4B33}" srcOrd="1" destOrd="0" presId="urn:microsoft.com/office/officeart/2005/8/layout/hProcess7"/>
    <dgm:cxn modelId="{F188EEE8-0D38-4D33-9634-867E4D7E8098}" type="presParOf" srcId="{7A031E3D-532D-41D6-BD17-4B6C3F0F8C83}" destId="{A1107325-EAFD-468A-AA02-F5A41E781117}" srcOrd="2" destOrd="0" presId="urn:microsoft.com/office/officeart/2005/8/layout/hProcess7"/>
    <dgm:cxn modelId="{B14535DD-61C0-4D1F-9D5A-6D3D35AAD171}" type="presParOf" srcId="{B04B5172-498B-495A-B270-AFF16F2D7968}" destId="{82D2A5F1-8258-489D-BADD-B004D9280C9C}" srcOrd="11" destOrd="0" presId="urn:microsoft.com/office/officeart/2005/8/layout/hProcess7"/>
    <dgm:cxn modelId="{2F52FC5B-BC76-480E-AD7F-996EC69A1B14}" type="presParOf" srcId="{B04B5172-498B-495A-B270-AFF16F2D7968}" destId="{E25EE568-72A8-431D-AB71-201169E704F0}" srcOrd="12" destOrd="0" presId="urn:microsoft.com/office/officeart/2005/8/layout/hProcess7"/>
    <dgm:cxn modelId="{2A34889A-6A5B-4BD9-8476-D6282E4B1104}" type="presParOf" srcId="{E25EE568-72A8-431D-AB71-201169E704F0}" destId="{96CD0E6B-CF5E-4041-8D06-75BABEC0ACDD}" srcOrd="0" destOrd="0" presId="urn:microsoft.com/office/officeart/2005/8/layout/hProcess7"/>
    <dgm:cxn modelId="{B8C0606C-1C60-4AD8-94AE-7B12209DCB8D}" type="presParOf" srcId="{E25EE568-72A8-431D-AB71-201169E704F0}" destId="{9711499F-5620-49BC-B702-8C1EC07D730D}" srcOrd="1" destOrd="0" presId="urn:microsoft.com/office/officeart/2005/8/layout/hProcess7"/>
    <dgm:cxn modelId="{1557640E-5522-4206-BD1D-5FD7F82D64D0}" type="presParOf" srcId="{E25EE568-72A8-431D-AB71-201169E704F0}" destId="{6C3ADCB9-D6C4-4AB0-A784-7100AAACC22E}" srcOrd="2" destOrd="0" presId="urn:microsoft.com/office/officeart/2005/8/layout/hProcess7"/>
    <dgm:cxn modelId="{B5DE8B7F-34FC-4831-9992-1EDC9F8EF6CA}" type="presParOf" srcId="{B04B5172-498B-495A-B270-AFF16F2D7968}" destId="{27EEDA14-1C80-401D-84B6-AB20AAA26416}" srcOrd="13" destOrd="0" presId="urn:microsoft.com/office/officeart/2005/8/layout/hProcess7"/>
    <dgm:cxn modelId="{0E36D631-6C25-4C17-A05B-7906905A7DEB}" type="presParOf" srcId="{B04B5172-498B-495A-B270-AFF16F2D7968}" destId="{6E7FE6CC-C776-4D04-B87E-66E912A95271}" srcOrd="14" destOrd="0" presId="urn:microsoft.com/office/officeart/2005/8/layout/hProcess7"/>
    <dgm:cxn modelId="{28703EBD-69A6-4300-92A1-D430E7D22E6B}" type="presParOf" srcId="{6E7FE6CC-C776-4D04-B87E-66E912A95271}" destId="{AB6073DD-9C88-4920-84DC-12CC9029D3EA}" srcOrd="0" destOrd="0" presId="urn:microsoft.com/office/officeart/2005/8/layout/hProcess7"/>
    <dgm:cxn modelId="{FF9EF20B-A33D-438F-BBED-CB0ED3F10163}" type="presParOf" srcId="{6E7FE6CC-C776-4D04-B87E-66E912A95271}" destId="{6EFEA984-ADC1-4841-9CC6-882B610268FF}" srcOrd="1" destOrd="0" presId="urn:microsoft.com/office/officeart/2005/8/layout/hProcess7"/>
    <dgm:cxn modelId="{5C340B04-55F5-4437-AD4F-DCE746DA882B}" type="presParOf" srcId="{6E7FE6CC-C776-4D04-B87E-66E912A95271}" destId="{221BA196-A6B0-4B4A-A4F0-6BC0775A1AD8}" srcOrd="2" destOrd="0" presId="urn:microsoft.com/office/officeart/2005/8/layout/hProcess7"/>
    <dgm:cxn modelId="{8B6469D1-19BC-48FC-8C89-992C1016EEED}" type="presParOf" srcId="{B04B5172-498B-495A-B270-AFF16F2D7968}" destId="{BEEDBC6C-795B-4D60-8497-349C45961612}" srcOrd="15" destOrd="0" presId="urn:microsoft.com/office/officeart/2005/8/layout/hProcess7"/>
    <dgm:cxn modelId="{97B4727A-92C6-4AF4-BC20-ED435A5C0D2A}" type="presParOf" srcId="{B04B5172-498B-495A-B270-AFF16F2D7968}" destId="{C5B65DCA-A995-470C-8C7C-B879F66295FE}" srcOrd="16" destOrd="0" presId="urn:microsoft.com/office/officeart/2005/8/layout/hProcess7"/>
    <dgm:cxn modelId="{C9EBC49D-E56D-4DAD-9CAF-69DB363E4395}" type="presParOf" srcId="{C5B65DCA-A995-470C-8C7C-B879F66295FE}" destId="{5D915BA6-837A-4875-8A60-CAD607EB6452}" srcOrd="0" destOrd="0" presId="urn:microsoft.com/office/officeart/2005/8/layout/hProcess7"/>
    <dgm:cxn modelId="{2146AEE6-AEAA-4B42-86E0-371708E99411}" type="presParOf" srcId="{C5B65DCA-A995-470C-8C7C-B879F66295FE}" destId="{6928D489-D766-49E5-9262-38FB8AEA982D}" srcOrd="1" destOrd="0" presId="urn:microsoft.com/office/officeart/2005/8/layout/hProcess7"/>
    <dgm:cxn modelId="{906D358D-4D88-41C3-9039-CE8E3CA131F7}" type="presParOf" srcId="{C5B65DCA-A995-470C-8C7C-B879F66295FE}" destId="{399A9971-463C-4EDC-9E24-B898E3810471}" srcOrd="2" destOrd="0" presId="urn:microsoft.com/office/officeart/2005/8/layout/hProcess7"/>
    <dgm:cxn modelId="{40C70C5F-1875-491D-B85F-A29051DA6E00}" type="presParOf" srcId="{B04B5172-498B-495A-B270-AFF16F2D7968}" destId="{99A0FCC0-89CC-4BA9-A2F4-DFA9EF5BD0C3}" srcOrd="17" destOrd="0" presId="urn:microsoft.com/office/officeart/2005/8/layout/hProcess7"/>
    <dgm:cxn modelId="{0690B0CD-D4FB-4101-B0BF-4BB6DCE1C757}" type="presParOf" srcId="{B04B5172-498B-495A-B270-AFF16F2D7968}" destId="{5F7A4E69-7521-479D-B677-F83EA3D993B3}" srcOrd="18" destOrd="0" presId="urn:microsoft.com/office/officeart/2005/8/layout/hProcess7"/>
    <dgm:cxn modelId="{78C0AF44-B293-4040-8CCC-F2792010CCC3}" type="presParOf" srcId="{5F7A4E69-7521-479D-B677-F83EA3D993B3}" destId="{84F49FB8-573B-4F3A-ADB7-19FA1D512E5D}" srcOrd="0" destOrd="0" presId="urn:microsoft.com/office/officeart/2005/8/layout/hProcess7"/>
    <dgm:cxn modelId="{1DCCF9FC-B2AC-4314-977A-6FB31F3218C3}" type="presParOf" srcId="{5F7A4E69-7521-479D-B677-F83EA3D993B3}" destId="{704B8D2A-0195-4B55-9AD0-1591548F2EED}" srcOrd="1" destOrd="0" presId="urn:microsoft.com/office/officeart/2005/8/layout/hProcess7"/>
    <dgm:cxn modelId="{DD0E48F2-837B-4077-B0A4-C8AAAF569135}" type="presParOf" srcId="{5F7A4E69-7521-479D-B677-F83EA3D993B3}" destId="{4F5B84D5-AC93-4E83-934C-1B9F12E78A33}" srcOrd="2" destOrd="0" presId="urn:microsoft.com/office/officeart/2005/8/layout/hProcess7"/>
    <dgm:cxn modelId="{55912FAE-21C3-4330-8A65-40253DEE049E}" type="presParOf" srcId="{B04B5172-498B-495A-B270-AFF16F2D7968}" destId="{72646828-10A1-4FD2-AA10-6752AEF05561}" srcOrd="19" destOrd="0" presId="urn:microsoft.com/office/officeart/2005/8/layout/hProcess7"/>
    <dgm:cxn modelId="{5A7F6E8C-74E5-4DFB-8B97-C87F2596343F}" type="presParOf" srcId="{B04B5172-498B-495A-B270-AFF16F2D7968}" destId="{7C909103-B7DE-458B-99C0-22EC03D1354E}" srcOrd="20" destOrd="0" presId="urn:microsoft.com/office/officeart/2005/8/layout/hProcess7"/>
    <dgm:cxn modelId="{CD429572-B4CC-4E83-A4C5-D49DA3EDC344}" type="presParOf" srcId="{7C909103-B7DE-458B-99C0-22EC03D1354E}" destId="{D72FD711-32BB-4BFF-8DB2-0E8CB196BB06}" srcOrd="0" destOrd="0" presId="urn:microsoft.com/office/officeart/2005/8/layout/hProcess7"/>
    <dgm:cxn modelId="{A5A95174-D32F-4DBB-B23C-566DD5E1E821}" type="presParOf" srcId="{7C909103-B7DE-458B-99C0-22EC03D1354E}" destId="{2D51359F-96A7-489F-A5F5-9D584116E80B}" srcOrd="1" destOrd="0" presId="urn:microsoft.com/office/officeart/2005/8/layout/hProcess7"/>
    <dgm:cxn modelId="{A626611E-07F6-4984-A45A-6084C1F4D6E7}" type="presParOf" srcId="{7C909103-B7DE-458B-99C0-22EC03D1354E}" destId="{6AA0C8E2-4CC5-41A7-9E18-C066AB29D7E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2289C-652F-4711-BBD3-9989293F7DAD}">
      <dsp:nvSpPr>
        <dsp:cNvPr id="0" name=""/>
        <dsp:cNvSpPr/>
      </dsp:nvSpPr>
      <dsp:spPr>
        <a:xfrm>
          <a:off x="2683" y="0"/>
          <a:ext cx="1801608" cy="1475739"/>
        </a:xfrm>
        <a:prstGeom prst="roundRect">
          <a:avLst>
            <a:gd name="adj" fmla="val 5000"/>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Mandate</a:t>
          </a:r>
        </a:p>
      </dsp:txBody>
      <dsp:txXfrm rot="16200000">
        <a:off x="-416932" y="430169"/>
        <a:ext cx="1199552" cy="349767"/>
      </dsp:txXfrm>
    </dsp:sp>
    <dsp:sp modelId="{B1C16D22-CD89-4B52-BC93-D0609D2F1A62}">
      <dsp:nvSpPr>
        <dsp:cNvPr id="0" name=""/>
        <dsp:cNvSpPr/>
      </dsp:nvSpPr>
      <dsp:spPr>
        <a:xfrm>
          <a:off x="363005"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a:solidFill>
                <a:sysClr val="windowText" lastClr="000000"/>
              </a:solidFill>
              <a:latin typeface="Calibri" panose="020F0502020204030204"/>
              <a:ea typeface="+mn-ea"/>
              <a:cs typeface="+mn-cs"/>
            </a:rPr>
            <a:t>Define and confirm the Department's mandate</a:t>
          </a:r>
        </a:p>
      </dsp:txBody>
      <dsp:txXfrm>
        <a:off x="363005" y="0"/>
        <a:ext cx="1342198" cy="1475739"/>
      </dsp:txXfrm>
    </dsp:sp>
    <dsp:sp modelId="{741D56D9-6AC2-4E3A-B3CB-33DC769A32FE}">
      <dsp:nvSpPr>
        <dsp:cNvPr id="0" name=""/>
        <dsp:cNvSpPr/>
      </dsp:nvSpPr>
      <dsp:spPr>
        <a:xfrm>
          <a:off x="1867348" y="0"/>
          <a:ext cx="1801608" cy="1475739"/>
        </a:xfrm>
        <a:prstGeom prst="roundRect">
          <a:avLst>
            <a:gd name="adj" fmla="val 5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Service beneficaries </a:t>
          </a:r>
        </a:p>
      </dsp:txBody>
      <dsp:txXfrm rot="16200000">
        <a:off x="1447732" y="430169"/>
        <a:ext cx="1199552" cy="349767"/>
      </dsp:txXfrm>
    </dsp:sp>
    <dsp:sp modelId="{E51FFFE0-3E1E-414A-B362-1404776FCA9D}">
      <dsp:nvSpPr>
        <dsp:cNvPr id="0" name=""/>
        <dsp:cNvSpPr/>
      </dsp:nvSpPr>
      <dsp:spPr>
        <a:xfrm rot="5400000">
          <a:off x="1767933" y="1129809"/>
          <a:ext cx="216845" cy="270241"/>
        </a:xfrm>
        <a:prstGeom prst="flowChartExtract">
          <a:avLst/>
        </a:prstGeom>
        <a:solidFill>
          <a:sysClr val="window" lastClr="FFFFFF">
            <a:hueOff val="0"/>
            <a:satOff val="0"/>
            <a:lumOff val="0"/>
            <a:alphaOff val="0"/>
          </a:sysClr>
        </a:solidFill>
        <a:ln w="12700" cap="flat" cmpd="sng" algn="ctr">
          <a:solidFill>
            <a:srgbClr val="ED7D31">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B41E4F48-BCC1-448E-8482-F3B91F97A987}">
      <dsp:nvSpPr>
        <dsp:cNvPr id="0" name=""/>
        <dsp:cNvSpPr/>
      </dsp:nvSpPr>
      <dsp:spPr>
        <a:xfrm>
          <a:off x="2227670"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dirty="0">
              <a:solidFill>
                <a:sysClr val="windowText" lastClr="000000"/>
              </a:solidFill>
              <a:latin typeface="Calibri" panose="020F0502020204030204"/>
              <a:ea typeface="+mn-ea"/>
              <a:cs typeface="+mn-cs"/>
            </a:rPr>
            <a:t>Confirm the service </a:t>
          </a:r>
          <a:r>
            <a:rPr lang="en-ZA" sz="1600" kern="1200" dirty="0" smtClean="0">
              <a:solidFill>
                <a:sysClr val="windowText" lastClr="000000"/>
              </a:solidFill>
              <a:latin typeface="Calibri" panose="020F0502020204030204"/>
              <a:ea typeface="+mn-ea"/>
              <a:cs typeface="+mn-cs"/>
            </a:rPr>
            <a:t>beneficiaries </a:t>
          </a:r>
          <a:r>
            <a:rPr lang="en-ZA" sz="1600" kern="1200" dirty="0">
              <a:solidFill>
                <a:sysClr val="windowText" lastClr="000000"/>
              </a:solidFill>
              <a:latin typeface="Calibri" panose="020F0502020204030204"/>
              <a:ea typeface="+mn-ea"/>
              <a:cs typeface="+mn-cs"/>
            </a:rPr>
            <a:t>(internally and externally)</a:t>
          </a:r>
        </a:p>
      </dsp:txBody>
      <dsp:txXfrm>
        <a:off x="2227670" y="0"/>
        <a:ext cx="1342198" cy="1475739"/>
      </dsp:txXfrm>
    </dsp:sp>
    <dsp:sp modelId="{0C754927-E628-442A-A9C1-93026F0DC987}">
      <dsp:nvSpPr>
        <dsp:cNvPr id="0" name=""/>
        <dsp:cNvSpPr/>
      </dsp:nvSpPr>
      <dsp:spPr>
        <a:xfrm>
          <a:off x="3732013" y="0"/>
          <a:ext cx="1801608" cy="1475739"/>
        </a:xfrm>
        <a:prstGeom prst="roundRect">
          <a:avLst>
            <a:gd name="adj" fmla="val 5000"/>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Services</a:t>
          </a:r>
        </a:p>
      </dsp:txBody>
      <dsp:txXfrm rot="16200000">
        <a:off x="3312398" y="430169"/>
        <a:ext cx="1199552" cy="349767"/>
      </dsp:txXfrm>
    </dsp:sp>
    <dsp:sp modelId="{0AC4A6B4-AA03-4CEA-AA1C-0D5B3508A0A5}">
      <dsp:nvSpPr>
        <dsp:cNvPr id="0" name=""/>
        <dsp:cNvSpPr/>
      </dsp:nvSpPr>
      <dsp:spPr>
        <a:xfrm rot="5400000">
          <a:off x="3632599" y="1129809"/>
          <a:ext cx="216845" cy="270241"/>
        </a:xfrm>
        <a:prstGeom prst="flowChartExtract">
          <a:avLst/>
        </a:prstGeom>
        <a:solidFill>
          <a:sysClr val="window" lastClr="FFFFFF">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5B8DDE3E-3FA1-4FAC-9E9B-BD1432981AD7}">
      <dsp:nvSpPr>
        <dsp:cNvPr id="0" name=""/>
        <dsp:cNvSpPr/>
      </dsp:nvSpPr>
      <dsp:spPr>
        <a:xfrm>
          <a:off x="4092335"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a:solidFill>
                <a:sysClr val="windowText" lastClr="000000"/>
              </a:solidFill>
              <a:latin typeface="Calibri" panose="020F0502020204030204"/>
              <a:ea typeface="+mn-ea"/>
              <a:cs typeface="+mn-cs"/>
            </a:rPr>
            <a:t>Provide a list of services and where they are to be provided</a:t>
          </a:r>
        </a:p>
      </dsp:txBody>
      <dsp:txXfrm>
        <a:off x="4092335" y="0"/>
        <a:ext cx="1342198" cy="1475739"/>
      </dsp:txXfrm>
    </dsp:sp>
    <dsp:sp modelId="{96CD0E6B-CF5E-4041-8D06-75BABEC0ACDD}">
      <dsp:nvSpPr>
        <dsp:cNvPr id="0" name=""/>
        <dsp:cNvSpPr/>
      </dsp:nvSpPr>
      <dsp:spPr>
        <a:xfrm>
          <a:off x="5596678" y="0"/>
          <a:ext cx="1801608" cy="1475739"/>
        </a:xfrm>
        <a:prstGeom prst="roundRect">
          <a:avLst>
            <a:gd name="adj" fmla="val 5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Service delivery method</a:t>
          </a:r>
        </a:p>
      </dsp:txBody>
      <dsp:txXfrm rot="16200000">
        <a:off x="5177063" y="430169"/>
        <a:ext cx="1199552" cy="349767"/>
      </dsp:txXfrm>
    </dsp:sp>
    <dsp:sp modelId="{6DD3CE34-40C5-4883-A0D2-799CDD8A4B33}">
      <dsp:nvSpPr>
        <dsp:cNvPr id="0" name=""/>
        <dsp:cNvSpPr/>
      </dsp:nvSpPr>
      <dsp:spPr>
        <a:xfrm rot="5400000">
          <a:off x="5497264" y="1129809"/>
          <a:ext cx="216845" cy="270241"/>
        </a:xfrm>
        <a:prstGeom prst="flowChartExtract">
          <a:avLst/>
        </a:prstGeom>
        <a:solidFill>
          <a:sysClr val="window" lastClr="FFFFFF">
            <a:hueOff val="0"/>
            <a:satOff val="0"/>
            <a:lumOff val="0"/>
            <a:alphaOff val="0"/>
          </a:sysClr>
        </a:solidFill>
        <a:ln w="12700" cap="flat" cmpd="sng" algn="ctr">
          <a:solidFill>
            <a:srgbClr val="FFC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6C3ADCB9-D6C4-4AB0-A784-7100AAACC22E}">
      <dsp:nvSpPr>
        <dsp:cNvPr id="0" name=""/>
        <dsp:cNvSpPr/>
      </dsp:nvSpPr>
      <dsp:spPr>
        <a:xfrm>
          <a:off x="5957000"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dirty="0">
              <a:solidFill>
                <a:sysClr val="windowText" lastClr="000000"/>
              </a:solidFill>
              <a:latin typeface="Calibri" panose="020F0502020204030204"/>
              <a:ea typeface="+mn-ea"/>
              <a:cs typeface="+mn-cs"/>
            </a:rPr>
            <a:t>Describe the current method of service delivery</a:t>
          </a:r>
        </a:p>
      </dsp:txBody>
      <dsp:txXfrm>
        <a:off x="5957000" y="0"/>
        <a:ext cx="1342198" cy="1475739"/>
      </dsp:txXfrm>
    </dsp:sp>
    <dsp:sp modelId="{5D915BA6-837A-4875-8A60-CAD607EB6452}">
      <dsp:nvSpPr>
        <dsp:cNvPr id="0" name=""/>
        <dsp:cNvSpPr/>
      </dsp:nvSpPr>
      <dsp:spPr>
        <a:xfrm>
          <a:off x="7461343" y="0"/>
          <a:ext cx="1801608" cy="1475739"/>
        </a:xfrm>
        <a:prstGeom prst="roundRect">
          <a:avLst>
            <a:gd name="adj" fmla="val 5000"/>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Approach</a:t>
          </a:r>
        </a:p>
      </dsp:txBody>
      <dsp:txXfrm rot="16200000">
        <a:off x="7041728" y="430169"/>
        <a:ext cx="1199552" cy="349767"/>
      </dsp:txXfrm>
    </dsp:sp>
    <dsp:sp modelId="{6EFEA984-ADC1-4841-9CC6-882B610268FF}">
      <dsp:nvSpPr>
        <dsp:cNvPr id="0" name=""/>
        <dsp:cNvSpPr/>
      </dsp:nvSpPr>
      <dsp:spPr>
        <a:xfrm rot="5400000">
          <a:off x="7361929" y="1129809"/>
          <a:ext cx="216845" cy="270241"/>
        </a:xfrm>
        <a:prstGeom prst="flowChartExtra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399A9971-463C-4EDC-9E24-B898E3810471}">
      <dsp:nvSpPr>
        <dsp:cNvPr id="0" name=""/>
        <dsp:cNvSpPr/>
      </dsp:nvSpPr>
      <dsp:spPr>
        <a:xfrm>
          <a:off x="7821665"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a:solidFill>
                <a:sysClr val="windowText" lastClr="000000"/>
              </a:solidFill>
              <a:latin typeface="Calibri" panose="020F0502020204030204"/>
              <a:ea typeface="+mn-ea"/>
              <a:cs typeface="+mn-cs"/>
            </a:rPr>
            <a:t>List the advantages and disadvantages of current approaches to service delivery</a:t>
          </a:r>
        </a:p>
      </dsp:txBody>
      <dsp:txXfrm>
        <a:off x="7821665" y="0"/>
        <a:ext cx="1342198" cy="1475739"/>
      </dsp:txXfrm>
    </dsp:sp>
    <dsp:sp modelId="{D72FD711-32BB-4BFF-8DB2-0E8CB196BB06}">
      <dsp:nvSpPr>
        <dsp:cNvPr id="0" name=""/>
        <dsp:cNvSpPr/>
      </dsp:nvSpPr>
      <dsp:spPr>
        <a:xfrm>
          <a:off x="9326008" y="0"/>
          <a:ext cx="1801608" cy="1475739"/>
        </a:xfrm>
        <a:prstGeom prst="roundRect">
          <a:avLst>
            <a:gd name="adj" fmla="val 5000"/>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88950">
            <a:lnSpc>
              <a:spcPct val="90000"/>
            </a:lnSpc>
            <a:spcBef>
              <a:spcPct val="0"/>
            </a:spcBef>
            <a:spcAft>
              <a:spcPct val="35000"/>
            </a:spcAft>
          </a:pPr>
          <a:r>
            <a:rPr lang="en-ZA" sz="1100" kern="1200">
              <a:solidFill>
                <a:sysClr val="windowText" lastClr="000000"/>
              </a:solidFill>
              <a:latin typeface="Calibri" panose="020F0502020204030204"/>
              <a:ea typeface="+mn-ea"/>
              <a:cs typeface="+mn-cs"/>
            </a:rPr>
            <a:t>Preferred delivery</a:t>
          </a:r>
        </a:p>
      </dsp:txBody>
      <dsp:txXfrm rot="16200000">
        <a:off x="8906393" y="430169"/>
        <a:ext cx="1199552" cy="349767"/>
      </dsp:txXfrm>
    </dsp:sp>
    <dsp:sp modelId="{704B8D2A-0195-4B55-9AD0-1591548F2EED}">
      <dsp:nvSpPr>
        <dsp:cNvPr id="0" name=""/>
        <dsp:cNvSpPr/>
      </dsp:nvSpPr>
      <dsp:spPr>
        <a:xfrm rot="5400000">
          <a:off x="9226594" y="1129809"/>
          <a:ext cx="216845" cy="270241"/>
        </a:xfrm>
        <a:prstGeom prst="flowChartExtract">
          <a:avLst/>
        </a:prstGeom>
        <a:solidFill>
          <a:sysClr val="window" lastClr="FFFFFF">
            <a:hueOff val="0"/>
            <a:satOff val="0"/>
            <a:lumOff val="0"/>
            <a:alphaOff val="0"/>
          </a:sysClr>
        </a:solidFill>
        <a:ln w="12700" cap="flat" cmpd="sng" algn="ctr">
          <a:solidFill>
            <a:srgbClr val="70AD47">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6AA0C8E2-4CC5-41A7-9E18-C066AB29D7EC}">
      <dsp:nvSpPr>
        <dsp:cNvPr id="0" name=""/>
        <dsp:cNvSpPr/>
      </dsp:nvSpPr>
      <dsp:spPr>
        <a:xfrm>
          <a:off x="9686330" y="0"/>
          <a:ext cx="1342198" cy="147573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n-ZA" sz="1600" kern="1200">
              <a:solidFill>
                <a:sysClr val="windowText" lastClr="000000"/>
              </a:solidFill>
              <a:latin typeface="Calibri" panose="020F0502020204030204"/>
              <a:ea typeface="+mn-ea"/>
              <a:cs typeface="+mn-cs"/>
            </a:rPr>
            <a:t>Discuss the alternative and preferred service delivery mechanisms for each service</a:t>
          </a:r>
        </a:p>
      </dsp:txBody>
      <dsp:txXfrm>
        <a:off x="9686330" y="0"/>
        <a:ext cx="1342198" cy="147573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0750CF-E4D2-4887-84C4-925553E70E67}" type="datetimeFigureOut">
              <a:rPr lang="en-ZA" smtClean="0"/>
              <a:t>2020/11/17</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EBC56-559E-4B59-A3CC-1994CDE94FAD}" type="slidenum">
              <a:rPr lang="en-ZA" smtClean="0"/>
              <a:t>‹#›</a:t>
            </a:fld>
            <a:endParaRPr lang="en-ZA"/>
          </a:p>
        </p:txBody>
      </p:sp>
    </p:spTree>
    <p:extLst>
      <p:ext uri="{BB962C8B-B14F-4D97-AF65-F5344CB8AC3E}">
        <p14:creationId xmlns:p14="http://schemas.microsoft.com/office/powerpoint/2010/main" val="759894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2076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solidFill>
                  <a:prstClr val="black"/>
                </a:solidFill>
              </a:rPr>
              <a:pPr/>
              <a:t>17</a:t>
            </a:fld>
            <a:endParaRPr lang="en-ZA">
              <a:solidFill>
                <a:prstClr val="black"/>
              </a:solidFill>
            </a:endParaRPr>
          </a:p>
        </p:txBody>
      </p:sp>
    </p:spTree>
    <p:extLst>
      <p:ext uri="{BB962C8B-B14F-4D97-AF65-F5344CB8AC3E}">
        <p14:creationId xmlns:p14="http://schemas.microsoft.com/office/powerpoint/2010/main" val="2386853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t>20</a:t>
            </a:fld>
            <a:endParaRPr lang="en-ZA"/>
          </a:p>
        </p:txBody>
      </p:sp>
    </p:spTree>
    <p:extLst>
      <p:ext uri="{BB962C8B-B14F-4D97-AF65-F5344CB8AC3E}">
        <p14:creationId xmlns:p14="http://schemas.microsoft.com/office/powerpoint/2010/main" val="642796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4625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4625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80095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5049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67172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t>12</a:t>
            </a:fld>
            <a:endParaRPr lang="en-ZA"/>
          </a:p>
        </p:txBody>
      </p:sp>
    </p:spTree>
    <p:extLst>
      <p:ext uri="{BB962C8B-B14F-4D97-AF65-F5344CB8AC3E}">
        <p14:creationId xmlns:p14="http://schemas.microsoft.com/office/powerpoint/2010/main" val="1053886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solidFill>
                  <a:prstClr val="black"/>
                </a:solidFill>
              </a:rPr>
              <a:pPr/>
              <a:t>13</a:t>
            </a:fld>
            <a:endParaRPr lang="en-ZA">
              <a:solidFill>
                <a:prstClr val="black"/>
              </a:solidFill>
            </a:endParaRPr>
          </a:p>
        </p:txBody>
      </p:sp>
    </p:spTree>
    <p:extLst>
      <p:ext uri="{BB962C8B-B14F-4D97-AF65-F5344CB8AC3E}">
        <p14:creationId xmlns:p14="http://schemas.microsoft.com/office/powerpoint/2010/main" val="2447784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solidFill>
                  <a:prstClr val="black"/>
                </a:solidFill>
              </a:rPr>
              <a:pPr/>
              <a:t>14</a:t>
            </a:fld>
            <a:endParaRPr lang="en-ZA">
              <a:solidFill>
                <a:prstClr val="black"/>
              </a:solidFill>
            </a:endParaRPr>
          </a:p>
        </p:txBody>
      </p:sp>
    </p:spTree>
    <p:extLst>
      <p:ext uri="{BB962C8B-B14F-4D97-AF65-F5344CB8AC3E}">
        <p14:creationId xmlns:p14="http://schemas.microsoft.com/office/powerpoint/2010/main" val="1220028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solidFill>
                  <a:prstClr val="black"/>
                </a:solidFill>
              </a:rPr>
              <a:pPr/>
              <a:t>15</a:t>
            </a:fld>
            <a:endParaRPr lang="en-ZA">
              <a:solidFill>
                <a:prstClr val="black"/>
              </a:solidFill>
            </a:endParaRPr>
          </a:p>
        </p:txBody>
      </p:sp>
    </p:spTree>
    <p:extLst>
      <p:ext uri="{BB962C8B-B14F-4D97-AF65-F5344CB8AC3E}">
        <p14:creationId xmlns:p14="http://schemas.microsoft.com/office/powerpoint/2010/main" val="1248565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Conducting work- study at this juncture will inform number of positions required in the micro structure. However, work-study is a lengthy process, and estimates can be applied and once </a:t>
            </a:r>
            <a:r>
              <a:rPr lang="en-US" dirty="0" err="1" smtClean="0"/>
              <a:t>operationalised</a:t>
            </a:r>
            <a:r>
              <a:rPr lang="en-US" dirty="0" smtClean="0"/>
              <a:t>, capacity requirements can be evaluated</a:t>
            </a:r>
          </a:p>
          <a:p>
            <a:endParaRPr lang="en-ZA" dirty="0"/>
          </a:p>
        </p:txBody>
      </p:sp>
      <p:sp>
        <p:nvSpPr>
          <p:cNvPr id="4" name="Slide Number Placeholder 3"/>
          <p:cNvSpPr>
            <a:spLocks noGrp="1"/>
          </p:cNvSpPr>
          <p:nvPr>
            <p:ph type="sldNum" sz="quarter" idx="10"/>
          </p:nvPr>
        </p:nvSpPr>
        <p:spPr/>
        <p:txBody>
          <a:bodyPr/>
          <a:lstStyle/>
          <a:p>
            <a:fld id="{016EBC56-559E-4B59-A3CC-1994CDE94FAD}" type="slidenum">
              <a:rPr lang="en-ZA" smtClean="0">
                <a:solidFill>
                  <a:prstClr val="black"/>
                </a:solidFill>
              </a:rPr>
              <a:pPr/>
              <a:t>16</a:t>
            </a:fld>
            <a:endParaRPr lang="en-ZA">
              <a:solidFill>
                <a:prstClr val="black"/>
              </a:solidFill>
            </a:endParaRPr>
          </a:p>
        </p:txBody>
      </p:sp>
    </p:spTree>
    <p:extLst>
      <p:ext uri="{BB962C8B-B14F-4D97-AF65-F5344CB8AC3E}">
        <p14:creationId xmlns:p14="http://schemas.microsoft.com/office/powerpoint/2010/main" val="4099658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875020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418681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895267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337401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algn="ctr">
              <a:defRPr/>
            </a:pPr>
            <a:fld id="{516E4415-7190-4740-A70C-FF2C4EC25AE3}" type="slidenum">
              <a:rPr lang="en-ID" sz="1600" kern="0">
                <a:solidFill>
                  <a:srgbClr val="FFFFFF"/>
                </a:solidFill>
                <a:latin typeface="Segoe UI Light"/>
              </a:rPr>
              <a:pPr algn="ctr">
                <a:defRPr/>
              </a:pPr>
              <a:t>‹#›</a:t>
            </a:fld>
            <a:endParaRPr lang="en-ID" sz="1600" kern="0" dirty="0">
              <a:solidFill>
                <a:srgbClr val="FFFFFF"/>
              </a:solidFill>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a:solidFill>
                  <a:srgbClr val="FFFFFF">
                    <a:lumMod val="65000"/>
                  </a:srgbClr>
                </a:solidFill>
                <a:latin typeface="Segoe UI Light" panose="020B0502040204020203" pitchFamily="34" charset="0"/>
                <a:cs typeface="Segoe UI Light" panose="020B0502040204020203" pitchFamily="34" charset="0"/>
              </a:rPr>
              <a:t>2020 STRATEGIC PLANNING SESSION</a:t>
            </a: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userDrawn="1"/>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endParaRPr lang="en-US" dirty="0">
              <a:solidFill>
                <a:srgbClr val="000000"/>
              </a:solidFill>
              <a:latin typeface="Georgia"/>
            </a:endParaRPr>
          </a:p>
        </p:txBody>
      </p:sp>
    </p:spTree>
    <p:extLst>
      <p:ext uri="{BB962C8B-B14F-4D97-AF65-F5344CB8AC3E}">
        <p14:creationId xmlns:p14="http://schemas.microsoft.com/office/powerpoint/2010/main" val="1298219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239969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662732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771753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022801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2863454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60641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algn="ctr">
              <a:defRPr/>
            </a:pPr>
            <a:fld id="{516E4415-7190-4740-A70C-FF2C4EC25AE3}" type="slidenum">
              <a:rPr lang="en-ID" sz="1600" kern="0">
                <a:solidFill>
                  <a:srgbClr val="FFFFFF"/>
                </a:solidFill>
                <a:latin typeface="Segoe UI Light"/>
              </a:rPr>
              <a:pPr algn="ctr">
                <a:defRPr/>
              </a:pPr>
              <a:t>‹#›</a:t>
            </a:fld>
            <a:endParaRPr lang="en-ID" sz="1600" kern="0" dirty="0">
              <a:solidFill>
                <a:srgbClr val="FFFFFF"/>
              </a:solidFill>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a:solidFill>
                  <a:srgbClr val="FFFFFF">
                    <a:lumMod val="65000"/>
                  </a:srgbClr>
                </a:solidFill>
                <a:latin typeface="Segoe UI Light" panose="020B0502040204020203" pitchFamily="34" charset="0"/>
                <a:cs typeface="Segoe UI Light" panose="020B0502040204020203" pitchFamily="34" charset="0"/>
              </a:rPr>
              <a:t>2020 STRATEGIC PLANNING SESSION</a:t>
            </a: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userDrawn="1"/>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endParaRPr lang="en-US" dirty="0">
              <a:solidFill>
                <a:srgbClr val="000000"/>
              </a:solidFill>
              <a:latin typeface="Georgia"/>
            </a:endParaRPr>
          </a:p>
        </p:txBody>
      </p:sp>
    </p:spTree>
    <p:extLst>
      <p:ext uri="{BB962C8B-B14F-4D97-AF65-F5344CB8AC3E}">
        <p14:creationId xmlns:p14="http://schemas.microsoft.com/office/powerpoint/2010/main" val="1956478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009479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990857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7040571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B6A2AF-CE8A-4052-9E11-5A33A14BD1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0BC8BDE-2CDB-4D06-BB98-EFB2EA75D8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1EFF71A-9358-4B52-8F69-D818A2998810}"/>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31F9A7F1-AF4A-4435-83B7-9FD02E3B174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221A303C-E75C-4CB2-B059-CDCB87FAF84C}"/>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58043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2D422B-ED00-40B0-9165-87546F8A16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6A960440-5F7E-4060-A858-F632AB3D5FD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2DE873D-DFB9-4985-8BF9-F11835D4CAAF}"/>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ACD25987-3B62-444F-836C-52217B2B36E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099C289B-B3FB-499F-8C27-2F4BB1DF236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62998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ED5997-2C5C-475E-872C-553B60F658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A6B594CB-B266-4610-9584-5998A4742F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3685AC40-F003-4FA9-A42C-BFFD1131BA2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8B438BE5-E698-48C8-BC01-73323E730EB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D9CC469D-2098-45FC-A204-48FD368472E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15561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E4FF29-24FF-4DE5-ADB9-9A804AF448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898DA1E-348D-4E37-848E-E68E9F06AC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3771B82F-C8CB-4287-8AE0-4CBB4CA41CB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1A0E6C2-3321-45C3-AB18-326A30EF328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DE729858-C3DE-4AC6-888E-33B4C60408E3}"/>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2C8D0C1C-5108-4F61-8F4F-82344E0E25AD}"/>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14257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4F2DEA-EB9C-42C7-BFC0-CE953326873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48A942AE-40AA-4307-9C2C-0814D10389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C2A15E67-9C61-4678-8924-1F2A98D2A6E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48F47BDE-0CA5-4AC0-9774-66333A0320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F4F71CA5-160B-453D-AC4C-E5A8683CD3B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E000ECAD-1DC0-4DB8-B23F-2978DA2F7FA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xmlns="" id="{D5904712-6C20-43C7-BCC8-45796173AFC6}"/>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xmlns="" id="{294997E3-7A47-4FD1-BF6C-E9F8C29D1567}"/>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42594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650026-D873-40BB-8914-E0C241D919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70E8D620-46AF-4A8A-813F-7F131B4A93A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xmlns="" id="{C0AC39B4-11C7-47A4-8F28-647004B92429}"/>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xmlns="" id="{19310B8E-38B6-4D4D-B39F-3BF1159EAA7F}"/>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48814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770769F-807C-4E43-BB3A-690A3E86240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xmlns="" id="{5DC89C88-05E9-491E-BDFB-6B854351DCF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xmlns="" id="{8584F9D3-83AC-4455-AEBE-6F04076F5D7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388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6823775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913A89-D4A0-487D-A149-C9511B1EDB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A9402240-6504-4AE9-83C4-538754923F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473F8497-C477-4825-B17D-5CF8B62B87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D6A41-4772-4D52-AE79-7A6CFB4D75D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A8BC2376-8C81-4D02-ABFA-CF217512AB0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7AFDEF3E-6D04-4CA1-B76A-1CBDF7DDDE84}"/>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94308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778F86-49DF-434F-A916-CCFADFF83D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B2ED303B-92A4-4D0B-89F0-E639F369E4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733CEC67-1110-4B8B-98F4-CF156268B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D3D3C3E4-F4A6-412E-8CE9-25BA63237BC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18EA047C-50CA-48A9-BB35-8C6233FBF88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925DFE21-9CD8-49CC-AF1B-BDE10114238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41729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869B78-F27F-495B-A2C2-2793284F67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07064751-C514-4419-85E0-DFFC94D1DF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3053D27-EB3C-4610-8A69-DCC125D37F38}"/>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545A532C-1325-482A-9DEB-DDFA0FCBEEF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36A21A-59B8-469A-9D91-EEE5988A2F89}"/>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90854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F475ECF-C99D-4889-88D7-F7E198685A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03439734-D441-499E-B507-BC7A82D1A12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565E774-C302-49D4-9659-E21D0FDEA20C}"/>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397F6840-67C3-4206-A20E-75019B3C2B5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0DDBE94B-D67A-44B7-923C-887C09451398}"/>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9962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B6A2AF-CE8A-4052-9E11-5A33A14BD1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80BC8BDE-2CDB-4D06-BB98-EFB2EA75D8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71EFF71A-9358-4B52-8F69-D818A2998810}"/>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31F9A7F1-AF4A-4435-83B7-9FD02E3B174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221A303C-E75C-4CB2-B059-CDCB87FAF84C}"/>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08888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2D422B-ED00-40B0-9165-87546F8A16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A960440-5F7E-4060-A858-F632AB3D5FD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2DE873D-DFB9-4985-8BF9-F11835D4CAAF}"/>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ACD25987-3B62-444F-836C-52217B2B36E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099C289B-B3FB-499F-8C27-2F4BB1DF236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27302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9ED5997-2C5C-475E-872C-553B60F658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A6B594CB-B266-4610-9584-5998A4742F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3685AC40-F003-4FA9-A42C-BFFD1131BA2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8B438BE5-E698-48C8-BC01-73323E730EB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9CC469D-2098-45FC-A204-48FD368472E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26434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E4FF29-24FF-4DE5-ADB9-9A804AF448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898DA1E-348D-4E37-848E-E68E9F06AC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3771B82F-C8CB-4287-8AE0-4CBB4CA41CB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C1A0E6C2-3321-45C3-AB18-326A30EF328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DE729858-C3DE-4AC6-888E-33B4C60408E3}"/>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2C8D0C1C-5108-4F61-8F4F-82344E0E25AD}"/>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756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4F2DEA-EB9C-42C7-BFC0-CE953326873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8A942AE-40AA-4307-9C2C-0814D10389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C2A15E67-9C61-4678-8924-1F2A98D2A6E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48F47BDE-0CA5-4AC0-9774-66333A0320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F4F71CA5-160B-453D-AC4C-E5A8683CD3B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E000ECAD-1DC0-4DB8-B23F-2978DA2F7FA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D5904712-6C20-43C7-BCC8-45796173AFC6}"/>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294997E3-7A47-4FD1-BF6C-E9F8C29D1567}"/>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70522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650026-D873-40BB-8914-E0C241D919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70E8D620-46AF-4A8A-813F-7F131B4A93A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C0AC39B4-11C7-47A4-8F28-647004B92429}"/>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19310B8E-38B6-4D4D-B39F-3BF1159EAA7F}"/>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5178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2879130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770769F-807C-4E43-BB3A-690A3E86240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5DC89C88-05E9-491E-BDFB-6B854351DCF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8584F9D3-83AC-4455-AEBE-6F04076F5D7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60733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913A89-D4A0-487D-A149-C9511B1EDB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A9402240-6504-4AE9-83C4-538754923F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473F8497-C477-4825-B17D-5CF8B62B87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D6A41-4772-4D52-AE79-7A6CFB4D75D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8BC2376-8C81-4D02-ABFA-CF217512AB0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7AFDEF3E-6D04-4CA1-B76A-1CBDF7DDDE84}"/>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77971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778F86-49DF-434F-A916-CCFADFF83D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B2ED303B-92A4-4D0B-89F0-E639F369E4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733CEC67-1110-4B8B-98F4-CF156268B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D3D3C3E4-F4A6-412E-8CE9-25BA63237BC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A047C-50CA-48A9-BB35-8C6233FBF88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25DFE21-9CD8-49CC-AF1B-BDE10114238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72214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869B78-F27F-495B-A2C2-2793284F67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07064751-C514-4419-85E0-DFFC94D1DF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3053D27-EB3C-4610-8A69-DCC125D37F38}"/>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45A532C-1325-482A-9DEB-DDFA0FCBEEF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D36A21A-59B8-469A-9D91-EEE5988A2F89}"/>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2422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F475ECF-C99D-4889-88D7-F7E198685A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03439734-D441-499E-B507-BC7A82D1A12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565E774-C302-49D4-9659-E21D0FDEA20C}"/>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397F6840-67C3-4206-A20E-75019B3C2B5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0DDBE94B-D67A-44B7-923C-887C09451398}"/>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7657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283491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609749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624266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063966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791996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57472652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solidFill>
                  <a:prstClr val="black">
                    <a:tint val="75000"/>
                  </a:prstClr>
                </a:solidFill>
              </a:rPr>
              <a:pPr/>
              <a:t>2020/11/17</a:t>
            </a:fld>
            <a:endParaRPr lang="en-Z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77122204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80F6169-38FE-4D43-931B-75DCBAF308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0D67E026-CA9D-4CE7-8F50-786D9315F1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B87351D-0748-4ECA-8FA1-525802B73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D3C33111-923A-4592-97A8-3CFB72DB7D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B40A99A5-B9C1-4B3F-B652-92C5DD77A4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512905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280F6169-38FE-4D43-931B-75DCBAF308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0D67E026-CA9D-4CE7-8F50-786D9315F1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B87351D-0748-4ECA-8FA1-525802B73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2EA062-DD63-490A-B8E6-ECEBD6CA674D}" type="datetimeFigureOut">
              <a:rPr lang="en-US" smtClean="0">
                <a:solidFill>
                  <a:prstClr val="black">
                    <a:tint val="75000"/>
                  </a:prstClr>
                </a:solidFill>
              </a:rPr>
              <a:pPr/>
              <a:t>11/17/2020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D3C33111-923A-4592-97A8-3CFB72DB7D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B40A99A5-B9C1-4B3F-B652-92C5DD77A4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338763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3.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2" name="Rectangle 1"/>
          <p:cNvSpPr/>
          <p:nvPr/>
        </p:nvSpPr>
        <p:spPr>
          <a:xfrm>
            <a:off x="3083643" y="4393431"/>
            <a:ext cx="9113520" cy="2464569"/>
          </a:xfrm>
          <a:prstGeom prst="rect">
            <a:avLst/>
          </a:prstGeom>
          <a:blipFill>
            <a:blip r:embed="rId3"/>
            <a:srcRect/>
            <a:stretch>
              <a:fillRect l="-934" t="-6574" r="-6685" b="-1192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a:extLst>
              <a:ext uri="{FF2B5EF4-FFF2-40B4-BE49-F238E27FC236}">
                <a16:creationId xmlns:a16="http://schemas.microsoft.com/office/drawing/2014/main" xmlns="" id="{343C31C0-A678-488B-954D-3C31F9292F64}"/>
              </a:ext>
            </a:extLst>
          </p:cNvPr>
          <p:cNvSpPr/>
          <p:nvPr/>
        </p:nvSpPr>
        <p:spPr>
          <a:xfrm>
            <a:off x="3093721" y="-16121"/>
            <a:ext cx="9098280" cy="4283321"/>
          </a:xfrm>
          <a:prstGeom prst="rect">
            <a:avLst/>
          </a:prstGeom>
          <a:solidFill>
            <a:schemeClr val="accent6">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a:extLst>
              <a:ext uri="{FF2B5EF4-FFF2-40B4-BE49-F238E27FC236}">
                <a16:creationId xmlns:a16="http://schemas.microsoft.com/office/drawing/2014/main" xmlns="" id="{D9DE8BFE-FE5B-4B85-95C6-4BC24BEA18CB}"/>
              </a:ext>
            </a:extLst>
          </p:cNvPr>
          <p:cNvSpPr/>
          <p:nvPr/>
        </p:nvSpPr>
        <p:spPr>
          <a:xfrm>
            <a:off x="2963729" y="-881"/>
            <a:ext cx="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a:extLst>
              <a:ext uri="{FF2B5EF4-FFF2-40B4-BE49-F238E27FC236}">
                <a16:creationId xmlns:a16="http://schemas.microsoft.com/office/drawing/2014/main" xmlns="" id="{38DC1846-0E46-4E7D-93F6-E862AC9D9881}"/>
              </a:ext>
            </a:extLst>
          </p:cNvPr>
          <p:cNvSpPr/>
          <p:nvPr/>
        </p:nvSpPr>
        <p:spPr>
          <a:xfrm>
            <a:off x="-1" y="4406900"/>
            <a:ext cx="2966847" cy="2451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549" y="5093593"/>
            <a:ext cx="2847975" cy="828675"/>
          </a:xfrm>
          <a:prstGeom prst="rect">
            <a:avLst/>
          </a:prstGeom>
        </p:spPr>
      </p:pic>
      <p:sp>
        <p:nvSpPr>
          <p:cNvPr id="13" name="Rectangle 12">
            <a:extLst>
              <a:ext uri="{FF2B5EF4-FFF2-40B4-BE49-F238E27FC236}">
                <a16:creationId xmlns:a16="http://schemas.microsoft.com/office/drawing/2014/main" xmlns="" id="{6B460027-1BF7-4B04-A53C-BB6E7681BBF8}"/>
              </a:ext>
            </a:extLst>
          </p:cNvPr>
          <p:cNvSpPr/>
          <p:nvPr/>
        </p:nvSpPr>
        <p:spPr>
          <a:xfrm>
            <a:off x="3124189" y="4373931"/>
            <a:ext cx="9083230" cy="2484000"/>
          </a:xfrm>
          <a:prstGeom prst="rect">
            <a:avLst/>
          </a:prstGeom>
          <a:solidFill>
            <a:schemeClr val="accent6">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Title 1">
            <a:extLst>
              <a:ext uri="{FF2B5EF4-FFF2-40B4-BE49-F238E27FC236}">
                <a16:creationId xmlns:a16="http://schemas.microsoft.com/office/drawing/2014/main" xmlns="" id="{DADDC354-7EBE-3548-9016-82A6B02C3C95}"/>
              </a:ext>
            </a:extLst>
          </p:cNvPr>
          <p:cNvSpPr txBox="1">
            <a:spLocks/>
          </p:cNvSpPr>
          <p:nvPr/>
        </p:nvSpPr>
        <p:spPr>
          <a:xfrm>
            <a:off x="3237721" y="0"/>
            <a:ext cx="8599420"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5400" dirty="0">
                <a:solidFill>
                  <a:prstClr val="white"/>
                </a:solidFill>
                <a:latin typeface="Consolas" panose="020B0609020204030204"/>
                <a:ea typeface="+mn-ea"/>
                <a:cs typeface="+mn-cs"/>
              </a:rPr>
              <a:t>2020 ANNUAL STRATEGIC PLANNING SESSION</a:t>
            </a:r>
            <a:endParaRPr lang="en-ID" sz="5400" dirty="0">
              <a:solidFill>
                <a:prstClr val="white"/>
              </a:solidFill>
              <a:latin typeface="Consolas" panose="020B0609020204030204"/>
              <a:ea typeface="+mn-ea"/>
              <a:cs typeface="+mn-cs"/>
            </a:endParaRPr>
          </a:p>
        </p:txBody>
      </p:sp>
      <p:sp>
        <p:nvSpPr>
          <p:cNvPr id="23" name="Title 1">
            <a:extLst>
              <a:ext uri="{FF2B5EF4-FFF2-40B4-BE49-F238E27FC236}">
                <a16:creationId xmlns:a16="http://schemas.microsoft.com/office/drawing/2014/main" xmlns="" id="{DADDC354-7EBE-3548-9016-82A6B02C3C95}"/>
              </a:ext>
            </a:extLst>
          </p:cNvPr>
          <p:cNvSpPr txBox="1">
            <a:spLocks/>
          </p:cNvSpPr>
          <p:nvPr/>
        </p:nvSpPr>
        <p:spPr>
          <a:xfrm>
            <a:off x="3338675" y="2511812"/>
            <a:ext cx="8599420" cy="830997"/>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5400" dirty="0" smtClean="0">
                <a:solidFill>
                  <a:prstClr val="white"/>
                </a:solidFill>
                <a:latin typeface="Consolas" panose="020B0609020204030204"/>
                <a:ea typeface="+mn-ea"/>
                <a:cs typeface="+mn-cs"/>
              </a:rPr>
              <a:t>SDM IMPLEMENTATION</a:t>
            </a:r>
            <a:endParaRPr lang="en-ID" sz="5400" dirty="0">
              <a:solidFill>
                <a:prstClr val="white"/>
              </a:solidFill>
              <a:latin typeface="Consolas" panose="020B0609020204030204"/>
              <a:ea typeface="+mn-ea"/>
              <a:cs typeface="+mn-cs"/>
            </a:endParaRPr>
          </a:p>
        </p:txBody>
      </p:sp>
      <p:cxnSp>
        <p:nvCxnSpPr>
          <p:cNvPr id="25" name="Straight Connector 24">
            <a:extLst>
              <a:ext uri="{FF2B5EF4-FFF2-40B4-BE49-F238E27FC236}">
                <a16:creationId xmlns:a16="http://schemas.microsoft.com/office/drawing/2014/main" xmlns="" id="{B448019C-7EFB-F54B-AD80-B5CB12A12316}"/>
              </a:ext>
            </a:extLst>
          </p:cNvPr>
          <p:cNvCxnSpPr>
            <a:cxnSpLocks/>
          </p:cNvCxnSpPr>
          <p:nvPr/>
        </p:nvCxnSpPr>
        <p:spPr>
          <a:xfrm flipH="1">
            <a:off x="6073542" y="2054862"/>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52161AD9-4FEA-DE47-AB7A-0D3D9F34C056}"/>
              </a:ext>
            </a:extLst>
          </p:cNvPr>
          <p:cNvCxnSpPr>
            <a:cxnSpLocks/>
          </p:cNvCxnSpPr>
          <p:nvPr/>
        </p:nvCxnSpPr>
        <p:spPr>
          <a:xfrm flipH="1">
            <a:off x="5334435" y="2054862"/>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xmlns="" id="{DBE75937-E151-4B2B-8C64-9A22524FD06C}"/>
              </a:ext>
            </a:extLst>
          </p:cNvPr>
          <p:cNvSpPr/>
          <p:nvPr/>
        </p:nvSpPr>
        <p:spPr>
          <a:xfrm>
            <a:off x="0" y="4277614"/>
            <a:ext cx="12204000" cy="161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8256773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p:cNvGraphicFramePr>
            <a:graphicFrameLocks/>
          </p:cNvGraphicFramePr>
          <p:nvPr>
            <p:extLst>
              <p:ext uri="{D42A27DB-BD31-4B8C-83A1-F6EECF244321}">
                <p14:modId xmlns:p14="http://schemas.microsoft.com/office/powerpoint/2010/main" val="2540003390"/>
              </p:ext>
            </p:extLst>
          </p:nvPr>
        </p:nvGraphicFramePr>
        <p:xfrm>
          <a:off x="497839" y="1262743"/>
          <a:ext cx="11291389" cy="5088110"/>
        </p:xfrm>
        <a:graphic>
          <a:graphicData uri="http://schemas.openxmlformats.org/drawingml/2006/table">
            <a:tbl>
              <a:tblPr firstRow="1" bandRow="1"/>
              <a:tblGrid>
                <a:gridCol w="5062024"/>
                <a:gridCol w="307754"/>
                <a:gridCol w="5921611"/>
              </a:tblGrid>
              <a:tr h="619143">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baseline="0" noProof="0" dirty="0" smtClean="0">
                          <a:solidFill>
                            <a:schemeClr val="lt1"/>
                          </a:solidFill>
                          <a:latin typeface="Lato"/>
                          <a:ea typeface=""/>
                          <a:cs typeface=""/>
                        </a:rPr>
                        <a:t>Mode of delivery</a:t>
                      </a:r>
                      <a:endParaRPr lang="en-ZA" sz="1600" b="1" kern="1200" baseline="0" noProof="0" dirty="0">
                        <a:solidFill>
                          <a:schemeClr val="lt1"/>
                        </a:solidFill>
                        <a:latin typeface="Lato"/>
                        <a:ea typeface=""/>
                        <a:cs typeface=""/>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c>
                  <a:txBody>
                    <a:bodyPr/>
                    <a:lstStyle/>
                    <a:p>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b="1" kern="1200" baseline="0" noProof="0" dirty="0" smtClean="0">
                          <a:solidFill>
                            <a:schemeClr val="lt1"/>
                          </a:solidFill>
                          <a:latin typeface="Lato"/>
                          <a:ea typeface=""/>
                          <a:cs typeface=""/>
                        </a:rPr>
                        <a:t>Focus  areas to be addressed during implementation</a:t>
                      </a:r>
                      <a:endParaRPr lang="en-ZA" sz="1600" b="1" kern="1200" baseline="0" noProof="0" dirty="0">
                        <a:solidFill>
                          <a:schemeClr val="lt1"/>
                        </a:solidFill>
                        <a:latin typeface="Lato"/>
                        <a:ea typeface=""/>
                        <a:cs typeface=""/>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r>
              <a:tr h="1558000">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685749" rtl="0" eaLnBrk="1" fontAlgn="auto" latinLnBrk="0" hangingPunct="1">
                        <a:lnSpc>
                          <a:spcPct val="100000"/>
                        </a:lnSpc>
                        <a:spcBef>
                          <a:spcPts val="0"/>
                        </a:spcBef>
                        <a:spcAft>
                          <a:spcPts val="0"/>
                        </a:spcAft>
                        <a:buClrTx/>
                        <a:buSzTx/>
                        <a:buFontTx/>
                        <a:buNone/>
                        <a:tabLst/>
                        <a:defRPr/>
                      </a:pPr>
                      <a:r>
                        <a:rPr lang="en-ZA" sz="1800" b="1" dirty="0" smtClean="0">
                          <a:latin typeface="+mn-lt"/>
                        </a:rPr>
                        <a:t>Social re-integration </a:t>
                      </a:r>
                      <a:r>
                        <a:rPr lang="en-ZA" sz="1800" dirty="0" smtClean="0">
                          <a:latin typeface="+mn-lt"/>
                        </a:rPr>
                        <a:t>positions partial to complete outsourcing of functions that are presently done within the DCS but which could leverage off strategic partnership arrangements in the future whilst centralising its function at the same time</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ZA" sz="1800" kern="1200" dirty="0" smtClean="0">
                          <a:solidFill>
                            <a:schemeClr val="dk1"/>
                          </a:solidFill>
                          <a:latin typeface="+mn-lt"/>
                          <a:ea typeface="+mn-ea"/>
                          <a:cs typeface="+mn-cs"/>
                        </a:rPr>
                        <a:t>The Business Processes should reveal what needs to be done by DCS Officials and where external support is needed.</a:t>
                      </a:r>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1346817">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rtl="0" eaLnBrk="1" fontAlgn="auto" latinLnBrk="0" hangingPunct="1">
                        <a:spcBef>
                          <a:spcPts val="0"/>
                        </a:spcBef>
                        <a:spcAft>
                          <a:spcPts val="0"/>
                        </a:spcAft>
                      </a:pPr>
                      <a:r>
                        <a:rPr lang="en-ZA" sz="1800" b="0" i="0" u="none" strike="noStrike" kern="1200" dirty="0">
                          <a:solidFill>
                            <a:schemeClr val="tx1"/>
                          </a:solidFill>
                          <a:effectLst/>
                          <a:latin typeface="+mn-lt"/>
                        </a:rPr>
                        <a:t>All</a:t>
                      </a:r>
                      <a:r>
                        <a:rPr lang="en-ZA" sz="1800" b="1" i="0" u="none" strike="noStrike" kern="1200" dirty="0">
                          <a:solidFill>
                            <a:schemeClr val="tx1"/>
                          </a:solidFill>
                          <a:effectLst/>
                          <a:latin typeface="+mn-lt"/>
                        </a:rPr>
                        <a:t> Security </a:t>
                      </a:r>
                      <a:r>
                        <a:rPr lang="en-ZA" sz="1800" b="0" i="0" u="none" strike="noStrike" kern="1200" dirty="0">
                          <a:solidFill>
                            <a:schemeClr val="tx1"/>
                          </a:solidFill>
                          <a:effectLst/>
                          <a:latin typeface="+mn-lt"/>
                        </a:rPr>
                        <a:t>relating to the safe custody of inmates should be incorporated as a single function, ensuring that all sub functions, and enabling support services are integrated thereof</a:t>
                      </a:r>
                      <a:endParaRPr lang="en-ZA" sz="1800" b="0" i="0" u="none" strike="noStrike" dirty="0">
                        <a:solidFill>
                          <a:schemeClr val="tx1"/>
                        </a:solidFill>
                        <a:effectLst/>
                        <a:latin typeface="+mn-lt"/>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algn="l" rtl="0" eaLnBrk="1" fontAlgn="t" latinLnBrk="0" hangingPunct="1">
                        <a:spcBef>
                          <a:spcPts val="0"/>
                        </a:spcBef>
                        <a:spcAft>
                          <a:spcPts val="0"/>
                        </a:spcAft>
                      </a:pPr>
                      <a:r>
                        <a:rPr lang="en-ZA" sz="1800" b="0" i="0" u="none" strike="noStrike" kern="1200" dirty="0">
                          <a:solidFill>
                            <a:schemeClr val="tx1"/>
                          </a:solidFill>
                          <a:effectLst/>
                          <a:latin typeface="+mn-lt"/>
                        </a:rPr>
                        <a:t>Security services are rendered to all the services</a:t>
                      </a:r>
                      <a:r>
                        <a:rPr lang="en-ZA" sz="1800" b="0" i="0" u="none" strike="noStrike" kern="1200" baseline="0" dirty="0">
                          <a:solidFill>
                            <a:schemeClr val="tx1"/>
                          </a:solidFill>
                          <a:effectLst/>
                          <a:latin typeface="+mn-lt"/>
                        </a:rPr>
                        <a:t>. The focus should be to develop clear business processes for security related to Incarceration, Care, </a:t>
                      </a:r>
                      <a:r>
                        <a:rPr lang="en-ZA" sz="1800" b="0" i="0" u="none" strike="noStrike" kern="1200" baseline="0" dirty="0" smtClean="0">
                          <a:solidFill>
                            <a:schemeClr val="tx1"/>
                          </a:solidFill>
                          <a:effectLst/>
                          <a:latin typeface="+mn-lt"/>
                        </a:rPr>
                        <a:t>Rehabilitation, Facilities, Social Reintegration and all support functions</a:t>
                      </a:r>
                      <a:endParaRPr lang="en-ZA" sz="1800" b="0" i="0" u="none" strike="noStrike" dirty="0">
                        <a:solidFill>
                          <a:schemeClr val="tx1"/>
                        </a:solidFill>
                        <a:effectLst/>
                        <a:latin typeface="+mn-lt"/>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1564150">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685749" rtl="0" eaLnBrk="1" fontAlgn="auto" latinLnBrk="0" hangingPunct="1">
                        <a:lnSpc>
                          <a:spcPct val="100000"/>
                        </a:lnSpc>
                        <a:spcBef>
                          <a:spcPts val="0"/>
                        </a:spcBef>
                        <a:spcAft>
                          <a:spcPts val="0"/>
                        </a:spcAft>
                        <a:buClrTx/>
                        <a:buSzTx/>
                        <a:buFontTx/>
                        <a:buNone/>
                        <a:tabLst/>
                        <a:defRPr/>
                      </a:pPr>
                      <a:r>
                        <a:rPr lang="en-US" sz="1800" dirty="0" smtClean="0">
                          <a:latin typeface="+mn-lt"/>
                        </a:rPr>
                        <a:t>The </a:t>
                      </a:r>
                      <a:r>
                        <a:rPr lang="en-US" sz="1800" b="1" dirty="0" smtClean="0">
                          <a:latin typeface="+mn-lt"/>
                        </a:rPr>
                        <a:t>Facilities</a:t>
                      </a:r>
                      <a:r>
                        <a:rPr lang="en-US" sz="1800" dirty="0" smtClean="0">
                          <a:latin typeface="+mn-lt"/>
                        </a:rPr>
                        <a:t> function could further extend involvement of offenders in maintenance by ensuring that they gain the appropriate skills during their term and are overseen by artisans hired by the DCS</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US" sz="1800" kern="1200" dirty="0" smtClean="0">
                          <a:solidFill>
                            <a:schemeClr val="tx1"/>
                          </a:solidFill>
                          <a:latin typeface="+mn-lt"/>
                          <a:ea typeface="+mn-ea"/>
                          <a:cs typeface="+mn-cs"/>
                        </a:rPr>
                        <a:t>The  focus will be on utilizing own resources </a:t>
                      </a:r>
                      <a:r>
                        <a:rPr lang="en-US" sz="1800" kern="1200" dirty="0" smtClean="0">
                          <a:solidFill>
                            <a:schemeClr val="dk1"/>
                          </a:solidFill>
                          <a:latin typeface="+mn-lt"/>
                          <a:ea typeface="+mn-ea"/>
                          <a:cs typeface="+mn-cs"/>
                        </a:rPr>
                        <a:t>to maintain DCS facilities.</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Rectangle 3"/>
          <p:cNvSpPr/>
          <p:nvPr/>
        </p:nvSpPr>
        <p:spPr>
          <a:xfrm>
            <a:off x="645228" y="63589"/>
            <a:ext cx="7792518" cy="584775"/>
          </a:xfrm>
          <a:prstGeom prst="rect">
            <a:avLst/>
          </a:prstGeom>
        </p:spPr>
        <p:txBody>
          <a:bodyPr wrap="none">
            <a:spAutoFit/>
          </a:bodyPr>
          <a:lstStyle/>
          <a:p>
            <a:r>
              <a:rPr lang="en-US" sz="3200" b="1" dirty="0" smtClean="0">
                <a:solidFill>
                  <a:srgbClr val="000000"/>
                </a:solidFill>
                <a:latin typeface="Georgia"/>
                <a:ea typeface="+mj-ea"/>
                <a:cs typeface="+mj-cs"/>
              </a:rPr>
              <a:t>SDM value chain recommendations </a:t>
            </a:r>
            <a:endParaRPr lang="en-ZA" sz="3200" b="1" dirty="0">
              <a:solidFill>
                <a:srgbClr val="000000"/>
              </a:solidFill>
              <a:latin typeface="Georgia"/>
              <a:ea typeface="+mj-ea"/>
              <a:cs typeface="+mj-cs"/>
            </a:endParaRPr>
          </a:p>
        </p:txBody>
      </p:sp>
      <p:sp>
        <p:nvSpPr>
          <p:cNvPr id="5" name="TextBox 4">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224844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p:cNvGraphicFramePr>
            <a:graphicFrameLocks/>
          </p:cNvGraphicFramePr>
          <p:nvPr>
            <p:extLst>
              <p:ext uri="{D42A27DB-BD31-4B8C-83A1-F6EECF244321}">
                <p14:modId xmlns:p14="http://schemas.microsoft.com/office/powerpoint/2010/main" val="2269708493"/>
              </p:ext>
            </p:extLst>
          </p:nvPr>
        </p:nvGraphicFramePr>
        <p:xfrm>
          <a:off x="359229" y="1262743"/>
          <a:ext cx="11430000" cy="3646333"/>
        </p:xfrm>
        <a:graphic>
          <a:graphicData uri="http://schemas.openxmlformats.org/drawingml/2006/table">
            <a:tbl>
              <a:tblPr firstRow="1" bandRow="1"/>
              <a:tblGrid>
                <a:gridCol w="5124164"/>
                <a:gridCol w="311532"/>
                <a:gridCol w="5994304"/>
              </a:tblGrid>
              <a:tr h="619143">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Lato"/>
                          <a:ea typeface=""/>
                          <a:cs typeface=""/>
                        </a:rPr>
                        <a:t>Mode of delivery</a:t>
                      </a:r>
                      <a:endParaRPr kumimoji="0" lang="en-ZA" sz="1600" b="1" i="0" u="none" strike="noStrike" kern="1200" cap="none" spc="0" normalizeH="0" baseline="0" noProof="0" dirty="0" smtClean="0">
                        <a:ln>
                          <a:noFill/>
                        </a:ln>
                        <a:solidFill>
                          <a:prstClr val="white"/>
                        </a:solidFill>
                        <a:effectLst/>
                        <a:uLnTx/>
                        <a:uFillTx/>
                        <a:latin typeface="Lato"/>
                        <a:ea typeface=""/>
                        <a:cs typeface=""/>
                      </a:endParaRPr>
                    </a:p>
                    <a:p>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c>
                  <a:txBody>
                    <a:bodyPr/>
                    <a:lstStyle/>
                    <a:p>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r>
                        <a:rPr lang="en-ZA" sz="1600" dirty="0" smtClean="0"/>
                        <a:t>Focus</a:t>
                      </a:r>
                      <a:r>
                        <a:rPr lang="en-ZA" sz="1600" baseline="0" dirty="0" smtClean="0"/>
                        <a:t>  areas to be addressed during implementation</a:t>
                      </a:r>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r>
              <a:tr h="1405600">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685749"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mn-lt"/>
                        </a:rPr>
                        <a:t>The </a:t>
                      </a:r>
                      <a:r>
                        <a:rPr lang="en-US" sz="1800" b="1" dirty="0" smtClean="0">
                          <a:solidFill>
                            <a:schemeClr val="tx1"/>
                          </a:solidFill>
                          <a:latin typeface="+mn-lt"/>
                        </a:rPr>
                        <a:t>ICT function </a:t>
                      </a:r>
                      <a:r>
                        <a:rPr lang="en-US" sz="1800" dirty="0" smtClean="0">
                          <a:solidFill>
                            <a:schemeClr val="tx1"/>
                          </a:solidFill>
                          <a:latin typeface="+mn-lt"/>
                        </a:rPr>
                        <a:t>should be seen as a strategic partner across every element of the value chain eventually </a:t>
                      </a:r>
                      <a:r>
                        <a:rPr lang="en-US" sz="1800" dirty="0" err="1" smtClean="0">
                          <a:solidFill>
                            <a:schemeClr val="tx1"/>
                          </a:solidFill>
                          <a:latin typeface="+mn-lt"/>
                        </a:rPr>
                        <a:t>centralised</a:t>
                      </a:r>
                      <a:r>
                        <a:rPr lang="en-US" sz="1800" dirty="0" smtClean="0">
                          <a:solidFill>
                            <a:schemeClr val="tx1"/>
                          </a:solidFill>
                          <a:latin typeface="+mn-lt"/>
                        </a:rPr>
                        <a:t> through full automation of key services and functions</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IT services are rendered to all the services. The focus should be to develop clear business processes for IT services related to </a:t>
                      </a:r>
                      <a:r>
                        <a:rPr lang="en-ZA" sz="1800" b="0" i="0" u="none" strike="noStrike" kern="1200" baseline="0" dirty="0" smtClean="0">
                          <a:solidFill>
                            <a:schemeClr val="tx1"/>
                          </a:solidFill>
                          <a:effectLst/>
                          <a:latin typeface="+mn-lt"/>
                          <a:ea typeface=""/>
                          <a:cs typeface=""/>
                        </a:rPr>
                        <a:t>Incarceration, Care, Rehabilitation, Facilities, </a:t>
                      </a:r>
                      <a:r>
                        <a:rPr lang="en-ZA" sz="1800" kern="1200" dirty="0" smtClean="0">
                          <a:solidFill>
                            <a:schemeClr val="dk1"/>
                          </a:solidFill>
                          <a:latin typeface="+mn-lt"/>
                          <a:ea typeface="+mn-ea"/>
                          <a:cs typeface="+mn-cs"/>
                        </a:rPr>
                        <a:t>Social Reintegration and all support functions</a:t>
                      </a:r>
                    </a:p>
                    <a:p>
                      <a:endParaRPr lang="en-US" sz="1800" kern="1200" dirty="0" smtClean="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1564150">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US" sz="1800" dirty="0" smtClean="0">
                          <a:solidFill>
                            <a:schemeClr val="tx1"/>
                          </a:solidFill>
                          <a:latin typeface="+mn-lt"/>
                        </a:rPr>
                        <a:t>If the organisational</a:t>
                      </a:r>
                      <a:r>
                        <a:rPr lang="en-US" sz="1800" baseline="0" dirty="0" smtClean="0">
                          <a:solidFill>
                            <a:schemeClr val="tx1"/>
                          </a:solidFill>
                          <a:latin typeface="+mn-lt"/>
                        </a:rPr>
                        <a:t> </a:t>
                      </a:r>
                      <a:r>
                        <a:rPr lang="en-US" sz="1800" dirty="0" smtClean="0">
                          <a:solidFill>
                            <a:schemeClr val="tx1"/>
                          </a:solidFill>
                          <a:latin typeface="+mn-lt"/>
                        </a:rPr>
                        <a:t>structure(s) and resource constraints are not addressed, proposed future models will not be successful as administration functions are being leverages for gaps in security</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US" sz="1800" kern="1200" dirty="0" smtClean="0">
                          <a:solidFill>
                            <a:schemeClr val="dk1"/>
                          </a:solidFill>
                          <a:latin typeface="+mn-lt"/>
                          <a:ea typeface="+mn-ea"/>
                          <a:cs typeface="+mn-cs"/>
                        </a:rPr>
                        <a:t>The development of an informed micro </a:t>
                      </a:r>
                      <a:r>
                        <a:rPr lang="en-US" sz="1800" kern="1200" dirty="0" smtClean="0">
                          <a:solidFill>
                            <a:schemeClr val="tx1"/>
                          </a:solidFill>
                          <a:latin typeface="+mn-lt"/>
                          <a:ea typeface=""/>
                          <a:cs typeface=""/>
                        </a:rPr>
                        <a:t>organisational</a:t>
                      </a:r>
                      <a:r>
                        <a:rPr lang="en-US" sz="1800" kern="1200" dirty="0" smtClean="0">
                          <a:solidFill>
                            <a:schemeClr val="tx1"/>
                          </a:solidFill>
                          <a:latin typeface="+mn-lt"/>
                          <a:ea typeface="+mn-ea"/>
                          <a:cs typeface="+mn-cs"/>
                        </a:rPr>
                        <a:t> </a:t>
                      </a:r>
                      <a:r>
                        <a:rPr lang="en-US" sz="1800" kern="1200" dirty="0" smtClean="0">
                          <a:solidFill>
                            <a:schemeClr val="dk1"/>
                          </a:solidFill>
                          <a:latin typeface="+mn-lt"/>
                          <a:ea typeface="+mn-ea"/>
                          <a:cs typeface="+mn-cs"/>
                        </a:rPr>
                        <a:t>structure is the end result with all the preceding activities</a:t>
                      </a:r>
                    </a:p>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Rectangle 3"/>
          <p:cNvSpPr/>
          <p:nvPr/>
        </p:nvSpPr>
        <p:spPr>
          <a:xfrm>
            <a:off x="645228" y="63589"/>
            <a:ext cx="7792518" cy="584775"/>
          </a:xfrm>
          <a:prstGeom prst="rect">
            <a:avLst/>
          </a:prstGeom>
        </p:spPr>
        <p:txBody>
          <a:bodyPr wrap="none">
            <a:spAutoFit/>
          </a:bodyPr>
          <a:lstStyle/>
          <a:p>
            <a:r>
              <a:rPr lang="en-US" sz="3200" b="1" dirty="0" smtClean="0">
                <a:solidFill>
                  <a:srgbClr val="000000"/>
                </a:solidFill>
                <a:latin typeface="Georgia"/>
                <a:ea typeface="+mj-ea"/>
                <a:cs typeface="+mj-cs"/>
              </a:rPr>
              <a:t>SDM value chain recommendations </a:t>
            </a:r>
            <a:endParaRPr lang="en-ZA" sz="3200" b="1" dirty="0">
              <a:solidFill>
                <a:srgbClr val="000000"/>
              </a:solidFill>
              <a:latin typeface="Georgia"/>
              <a:ea typeface="+mj-ea"/>
              <a:cs typeface="+mj-cs"/>
            </a:endParaRPr>
          </a:p>
        </p:txBody>
      </p:sp>
      <p:sp>
        <p:nvSpPr>
          <p:cNvPr id="5" name="TextBox 4">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3470508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p:nvPr/>
        </p:nvCxnSpPr>
        <p:spPr>
          <a:xfrm flipH="1">
            <a:off x="6100240" y="1471286"/>
            <a:ext cx="2768" cy="4233588"/>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887682" y="4167840"/>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4" name="Rectangle 3"/>
          <p:cNvSpPr/>
          <p:nvPr/>
        </p:nvSpPr>
        <p:spPr>
          <a:xfrm rot="10800000">
            <a:off x="6778300" y="3975397"/>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5" name="Trapezoid 4"/>
          <p:cNvSpPr/>
          <p:nvPr/>
        </p:nvSpPr>
        <p:spPr>
          <a:xfrm rot="16200000">
            <a:off x="5887682" y="2509671"/>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6" name="Rectangle 5"/>
          <p:cNvSpPr/>
          <p:nvPr/>
        </p:nvSpPr>
        <p:spPr>
          <a:xfrm rot="10800000">
            <a:off x="6778301" y="2317229"/>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7" name="Trapezoid 6"/>
          <p:cNvSpPr/>
          <p:nvPr/>
        </p:nvSpPr>
        <p:spPr>
          <a:xfrm rot="5400000">
            <a:off x="5228573" y="3366125"/>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8" name="Rectangle 7"/>
          <p:cNvSpPr/>
          <p:nvPr/>
        </p:nvSpPr>
        <p:spPr>
          <a:xfrm>
            <a:off x="214670" y="3173684"/>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9" name="Donut 8"/>
          <p:cNvSpPr/>
          <p:nvPr/>
        </p:nvSpPr>
        <p:spPr>
          <a:xfrm>
            <a:off x="5515269" y="5633569"/>
            <a:ext cx="1211116" cy="1211116"/>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0" name="Oval 9"/>
          <p:cNvSpPr/>
          <p:nvPr/>
        </p:nvSpPr>
        <p:spPr>
          <a:xfrm>
            <a:off x="5872914" y="5991213"/>
            <a:ext cx="495827" cy="495827"/>
          </a:xfrm>
          <a:prstGeom prst="ellipse">
            <a:avLst/>
          </a:prstGeom>
          <a:solidFill>
            <a:srgbClr val="6A362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nvGrpSpPr>
          <p:cNvPr id="11" name="Group 10"/>
          <p:cNvGrpSpPr/>
          <p:nvPr/>
        </p:nvGrpSpPr>
        <p:grpSpPr>
          <a:xfrm>
            <a:off x="5922123" y="1153721"/>
            <a:ext cx="333992" cy="333992"/>
            <a:chOff x="5904774" y="6421576"/>
            <a:chExt cx="382452" cy="382452"/>
          </a:xfrm>
        </p:grpSpPr>
        <p:sp>
          <p:nvSpPr>
            <p:cNvPr id="12" name="Donut 11"/>
            <p:cNvSpPr/>
            <p:nvPr/>
          </p:nvSpPr>
          <p:spPr>
            <a:xfrm>
              <a:off x="5904774" y="6421576"/>
              <a:ext cx="382452" cy="382452"/>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3" name="Oval 12"/>
            <p:cNvSpPr/>
            <p:nvPr/>
          </p:nvSpPr>
          <p:spPr>
            <a:xfrm>
              <a:off x="6019380" y="6536182"/>
              <a:ext cx="153240" cy="153240"/>
            </a:xfrm>
            <a:prstGeom prst="ellipse">
              <a:avLst/>
            </a:prstGeom>
            <a:solidFill>
              <a:srgbClr val="6A362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sp>
        <p:nvSpPr>
          <p:cNvPr id="14" name="Oval 13"/>
          <p:cNvSpPr/>
          <p:nvPr/>
        </p:nvSpPr>
        <p:spPr>
          <a:xfrm>
            <a:off x="5882853" y="4258379"/>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a:rPr>
              <a:t>4</a:t>
            </a:r>
          </a:p>
        </p:txBody>
      </p:sp>
      <p:sp>
        <p:nvSpPr>
          <p:cNvPr id="15" name="Oval 14"/>
          <p:cNvSpPr/>
          <p:nvPr/>
        </p:nvSpPr>
        <p:spPr>
          <a:xfrm>
            <a:off x="5857608" y="3463392"/>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a:rPr>
              <a:t>3</a:t>
            </a:r>
          </a:p>
        </p:txBody>
      </p:sp>
      <p:sp>
        <p:nvSpPr>
          <p:cNvPr id="16" name="Oval 15"/>
          <p:cNvSpPr/>
          <p:nvPr/>
        </p:nvSpPr>
        <p:spPr>
          <a:xfrm>
            <a:off x="5849598" y="2565427"/>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a:rPr>
              <a:t>2</a:t>
            </a:r>
          </a:p>
        </p:txBody>
      </p:sp>
      <p:sp>
        <p:nvSpPr>
          <p:cNvPr id="17" name="Trapezoid 16"/>
          <p:cNvSpPr/>
          <p:nvPr/>
        </p:nvSpPr>
        <p:spPr>
          <a:xfrm rot="5400000">
            <a:off x="5187424" y="1735993"/>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18" name="Rectangle 17"/>
          <p:cNvSpPr/>
          <p:nvPr/>
        </p:nvSpPr>
        <p:spPr>
          <a:xfrm>
            <a:off x="245210" y="1543551"/>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19" name="Oval 18"/>
          <p:cNvSpPr/>
          <p:nvPr/>
        </p:nvSpPr>
        <p:spPr>
          <a:xfrm>
            <a:off x="5867988" y="1832136"/>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a:rPr>
              <a:t>1</a:t>
            </a:r>
          </a:p>
        </p:txBody>
      </p:sp>
      <p:sp>
        <p:nvSpPr>
          <p:cNvPr id="21" name="TextBox 20"/>
          <p:cNvSpPr txBox="1"/>
          <p:nvPr/>
        </p:nvSpPr>
        <p:spPr>
          <a:xfrm>
            <a:off x="214670" y="1600246"/>
            <a:ext cx="4075189" cy="861774"/>
          </a:xfrm>
          <a:prstGeom prst="rect">
            <a:avLst/>
          </a:prstGeom>
          <a:noFill/>
        </p:spPr>
        <p:txBody>
          <a:bodyPr wrap="square" lIns="0" tIns="0" rIns="0" bIns="0" rtlCol="0">
            <a:spAutoFit/>
          </a:bodyPr>
          <a:lstStyle/>
          <a:p>
            <a:pPr lvl="0" algn="r"/>
            <a:r>
              <a:rPr lang="en-US" sz="1400" kern="0" dirty="0"/>
              <a:t>Conduct Analysis and Develop Macro Structure</a:t>
            </a:r>
          </a:p>
          <a:p>
            <a:pPr lvl="0" algn="r"/>
            <a:r>
              <a:rPr lang="en-US" sz="1400" kern="0" dirty="0"/>
              <a:t>Informed by process maturity, strategy, the value chain and SDM, an ideal Macro structure should be developed in consultation with key </a:t>
            </a:r>
            <a:r>
              <a:rPr lang="en-US" sz="1400" kern="0" dirty="0" smtClean="0"/>
              <a:t>stakeholders</a:t>
            </a:r>
            <a:r>
              <a:rPr kumimoji="0" lang="en-US" sz="1400" b="0" i="0" u="none" strike="noStrike" kern="0" cap="none" spc="0" normalizeH="0" baseline="0" noProof="0" dirty="0" smtClean="0">
                <a:ln>
                  <a:noFill/>
                </a:ln>
                <a:effectLst/>
                <a:uLnTx/>
                <a:uFillTx/>
              </a:rPr>
              <a:t>. </a:t>
            </a:r>
          </a:p>
        </p:txBody>
      </p:sp>
      <p:grpSp>
        <p:nvGrpSpPr>
          <p:cNvPr id="23" name="Group 22"/>
          <p:cNvGrpSpPr/>
          <p:nvPr/>
        </p:nvGrpSpPr>
        <p:grpSpPr>
          <a:xfrm>
            <a:off x="4378491" y="1692002"/>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sp>
        <p:nvSpPr>
          <p:cNvPr id="27" name="TextBox 26"/>
          <p:cNvSpPr txBox="1"/>
          <p:nvPr/>
        </p:nvSpPr>
        <p:spPr>
          <a:xfrm>
            <a:off x="500743" y="3159990"/>
            <a:ext cx="3804336" cy="1107996"/>
          </a:xfrm>
          <a:prstGeom prst="rect">
            <a:avLst/>
          </a:prstGeom>
          <a:noFill/>
        </p:spPr>
        <p:txBody>
          <a:bodyPr wrap="square" lIns="0" tIns="0" rIns="0" bIns="0" rtlCol="0">
            <a:spAutoFit/>
          </a:bodyPr>
          <a:lstStyle/>
          <a:p>
            <a:pPr lvl="0" algn="r"/>
            <a:r>
              <a:rPr lang="en-US" sz="1200" kern="0" dirty="0"/>
              <a:t>Development of the Micro Structure</a:t>
            </a:r>
          </a:p>
          <a:p>
            <a:pPr lvl="0" algn="r"/>
            <a:r>
              <a:rPr lang="en-US" sz="1200" kern="0" dirty="0"/>
              <a:t>Flowing from the detailed BPM of the </a:t>
            </a:r>
            <a:r>
              <a:rPr lang="en-US" sz="1200" kern="0" dirty="0" err="1"/>
              <a:t>organisation</a:t>
            </a:r>
            <a:r>
              <a:rPr lang="en-US" sz="1200" kern="0" dirty="0"/>
              <a:t>, micro-structures can be developed. This is the ideal manner in which micro-structures are developed, as it’s informed by process requirements. However, micro-structures also inform the processes</a:t>
            </a:r>
            <a:endParaRPr kumimoji="0" lang="en-US" sz="1200" b="0" i="0" u="none" strike="noStrike" kern="0" cap="none" spc="0" normalizeH="0" baseline="0" noProof="0" dirty="0" smtClean="0">
              <a:ln>
                <a:noFill/>
              </a:ln>
              <a:effectLst/>
              <a:uLnTx/>
              <a:uFillTx/>
            </a:endParaRPr>
          </a:p>
        </p:txBody>
      </p:sp>
      <p:pic>
        <p:nvPicPr>
          <p:cNvPr id="29" name="Picture 28"/>
          <p:cNvPicPr>
            <a:picLocks noChangeAspect="1"/>
          </p:cNvPicPr>
          <p:nvPr/>
        </p:nvPicPr>
        <p:blipFill>
          <a:blip r:embed="rId3"/>
          <a:stretch>
            <a:fillRect/>
          </a:stretch>
        </p:blipFill>
        <p:spPr>
          <a:xfrm>
            <a:off x="4634704" y="3371989"/>
            <a:ext cx="604594" cy="688084"/>
          </a:xfrm>
          <a:prstGeom prst="rect">
            <a:avLst/>
          </a:prstGeom>
        </p:spPr>
      </p:pic>
      <p:grpSp>
        <p:nvGrpSpPr>
          <p:cNvPr id="35" name="Group 34"/>
          <p:cNvGrpSpPr/>
          <p:nvPr/>
        </p:nvGrpSpPr>
        <p:grpSpPr>
          <a:xfrm flipH="1">
            <a:off x="7850839" y="2359607"/>
            <a:ext cx="3973235" cy="923330"/>
            <a:chOff x="2649904" y="2490841"/>
            <a:chExt cx="2376031" cy="2519456"/>
          </a:xfrm>
        </p:grpSpPr>
        <p:sp>
          <p:nvSpPr>
            <p:cNvPr id="36" name="TextBox 35"/>
            <p:cNvSpPr txBox="1"/>
            <p:nvPr/>
          </p:nvSpPr>
          <p:spPr>
            <a:xfrm>
              <a:off x="2649904" y="2490841"/>
              <a:ext cx="2376031" cy="2519456"/>
            </a:xfrm>
            <a:prstGeom prst="rect">
              <a:avLst/>
            </a:prstGeom>
            <a:noFill/>
          </p:spPr>
          <p:txBody>
            <a:bodyPr wrap="square" lIns="0" tIns="0" rIns="0" bIns="0" rtlCol="0">
              <a:spAutoFit/>
            </a:bodyPr>
            <a:lstStyle/>
            <a:p>
              <a:pPr lvl="0"/>
              <a:r>
                <a:rPr lang="en-US" sz="1200" kern="0" dirty="0"/>
                <a:t>Define HR Strategy and OD interventions</a:t>
              </a:r>
            </a:p>
            <a:p>
              <a:pPr lvl="0"/>
              <a:r>
                <a:rPr lang="en-US" sz="1200" kern="0" dirty="0"/>
                <a:t>Refers to the defining of the culture, ideal correctional official and related strategic HR elements such as a defined HR strategy aligned to the SDM. Interventions for culture will be designed here and included within this </a:t>
              </a:r>
              <a:r>
                <a:rPr lang="en-US" sz="1200" kern="0" dirty="0" err="1"/>
                <a:t>workstream</a:t>
              </a:r>
              <a:r>
                <a:rPr lang="en-US" sz="1200" kern="0" dirty="0"/>
                <a:t>.</a:t>
              </a:r>
            </a:p>
          </p:txBody>
        </p:sp>
        <p:sp>
          <p:nvSpPr>
            <p:cNvPr id="37" name="TextBox 36"/>
            <p:cNvSpPr txBox="1"/>
            <p:nvPr/>
          </p:nvSpPr>
          <p:spPr>
            <a:xfrm>
              <a:off x="4170120" y="2783244"/>
              <a:ext cx="49" cy="671854"/>
            </a:xfrm>
            <a:prstGeom prst="rect">
              <a:avLst/>
            </a:prstGeom>
            <a:noFill/>
          </p:spPr>
          <p:txBody>
            <a:bodyPr wrap="none" lIns="0" tIns="0" rIns="0" bIns="0" rtlCol="0">
              <a:spAutoFit/>
            </a:bodyPr>
            <a:lstStyle>
              <a:defPPr>
                <a:defRPr lang="en-US"/>
              </a:defPPr>
              <a:lvl1pPr algn="ctr">
                <a:defRPr sz="1600">
                  <a:solidFill>
                    <a:schemeClr val="bg1"/>
                  </a:solidFill>
                  <a:latin typeface="+mj-lt"/>
                </a:defRPr>
              </a:lvl1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chemeClr val="tx1"/>
                </a:solidFill>
                <a:effectLst/>
                <a:uLnTx/>
                <a:uFillTx/>
                <a:latin typeface="Segoe UI Emoji"/>
              </a:endParaRPr>
            </a:p>
          </p:txBody>
        </p:sp>
      </p:grpSp>
      <p:grpSp>
        <p:nvGrpSpPr>
          <p:cNvPr id="38" name="Group 37"/>
          <p:cNvGrpSpPr/>
          <p:nvPr/>
        </p:nvGrpSpPr>
        <p:grpSpPr>
          <a:xfrm flipH="1">
            <a:off x="7726397" y="2468802"/>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grpSp>
        <p:nvGrpSpPr>
          <p:cNvPr id="41" name="Group 40"/>
          <p:cNvGrpSpPr/>
          <p:nvPr/>
        </p:nvGrpSpPr>
        <p:grpSpPr>
          <a:xfrm>
            <a:off x="6847911" y="4179811"/>
            <a:ext cx="675874" cy="675870"/>
            <a:chOff x="3613150" y="3706813"/>
            <a:chExt cx="420688" cy="420687"/>
          </a:xfrm>
        </p:grpSpPr>
        <p:sp>
          <p:nvSpPr>
            <p:cNvPr id="42" name="Freeform 10"/>
            <p:cNvSpPr>
              <a:spLocks noEditPoints="1"/>
            </p:cNvSpPr>
            <p:nvPr/>
          </p:nvSpPr>
          <p:spPr bwMode="auto">
            <a:xfrm>
              <a:off x="3613150" y="3930650"/>
              <a:ext cx="420688" cy="196850"/>
            </a:xfrm>
            <a:custGeom>
              <a:avLst/>
              <a:gdLst>
                <a:gd name="T0" fmla="*/ 1823 w 2048"/>
                <a:gd name="T1" fmla="*/ 528 h 960"/>
                <a:gd name="T2" fmla="*/ 1928 w 2048"/>
                <a:gd name="T3" fmla="*/ 300 h 960"/>
                <a:gd name="T4" fmla="*/ 1628 w 2048"/>
                <a:gd name="T5" fmla="*/ 0 h 960"/>
                <a:gd name="T6" fmla="*/ 1324 w 2048"/>
                <a:gd name="T7" fmla="*/ 300 h 960"/>
                <a:gd name="T8" fmla="*/ 1432 w 2048"/>
                <a:gd name="T9" fmla="*/ 528 h 960"/>
                <a:gd name="T10" fmla="*/ 1324 w 2048"/>
                <a:gd name="T11" fmla="*/ 606 h 960"/>
                <a:gd name="T12" fmla="*/ 1219 w 2048"/>
                <a:gd name="T13" fmla="*/ 528 h 960"/>
                <a:gd name="T14" fmla="*/ 1324 w 2048"/>
                <a:gd name="T15" fmla="*/ 300 h 960"/>
                <a:gd name="T16" fmla="*/ 1024 w 2048"/>
                <a:gd name="T17" fmla="*/ 0 h 960"/>
                <a:gd name="T18" fmla="*/ 724 w 2048"/>
                <a:gd name="T19" fmla="*/ 300 h 960"/>
                <a:gd name="T20" fmla="*/ 829 w 2048"/>
                <a:gd name="T21" fmla="*/ 528 h 960"/>
                <a:gd name="T22" fmla="*/ 724 w 2048"/>
                <a:gd name="T23" fmla="*/ 606 h 960"/>
                <a:gd name="T24" fmla="*/ 619 w 2048"/>
                <a:gd name="T25" fmla="*/ 528 h 960"/>
                <a:gd name="T26" fmla="*/ 724 w 2048"/>
                <a:gd name="T27" fmla="*/ 300 h 960"/>
                <a:gd name="T28" fmla="*/ 424 w 2048"/>
                <a:gd name="T29" fmla="*/ 0 h 960"/>
                <a:gd name="T30" fmla="*/ 124 w 2048"/>
                <a:gd name="T31" fmla="*/ 300 h 960"/>
                <a:gd name="T32" fmla="*/ 229 w 2048"/>
                <a:gd name="T33" fmla="*/ 527 h 960"/>
                <a:gd name="T34" fmla="*/ 0 w 2048"/>
                <a:gd name="T35" fmla="*/ 900 h 960"/>
                <a:gd name="T36" fmla="*/ 60 w 2048"/>
                <a:gd name="T37" fmla="*/ 960 h 960"/>
                <a:gd name="T38" fmla="*/ 1988 w 2048"/>
                <a:gd name="T39" fmla="*/ 960 h 960"/>
                <a:gd name="T40" fmla="*/ 2048 w 2048"/>
                <a:gd name="T41" fmla="*/ 900 h 960"/>
                <a:gd name="T42" fmla="*/ 1823 w 2048"/>
                <a:gd name="T43" fmla="*/ 528 h 960"/>
                <a:gd name="T44" fmla="*/ 424 w 2048"/>
                <a:gd name="T45" fmla="*/ 120 h 960"/>
                <a:gd name="T46" fmla="*/ 604 w 2048"/>
                <a:gd name="T47" fmla="*/ 300 h 960"/>
                <a:gd name="T48" fmla="*/ 424 w 2048"/>
                <a:gd name="T49" fmla="*/ 480 h 960"/>
                <a:gd name="T50" fmla="*/ 244 w 2048"/>
                <a:gd name="T51" fmla="*/ 300 h 960"/>
                <a:gd name="T52" fmla="*/ 424 w 2048"/>
                <a:gd name="T53" fmla="*/ 120 h 960"/>
                <a:gd name="T54" fmla="*/ 608 w 2048"/>
                <a:gd name="T55" fmla="*/ 840 h 960"/>
                <a:gd name="T56" fmla="*/ 126 w 2048"/>
                <a:gd name="T57" fmla="*/ 840 h 960"/>
                <a:gd name="T58" fmla="*/ 424 w 2048"/>
                <a:gd name="T59" fmla="*/ 600 h 960"/>
                <a:gd name="T60" fmla="*/ 652 w 2048"/>
                <a:gd name="T61" fmla="*/ 705 h 960"/>
                <a:gd name="T62" fmla="*/ 608 w 2048"/>
                <a:gd name="T63" fmla="*/ 840 h 960"/>
                <a:gd name="T64" fmla="*/ 1024 w 2048"/>
                <a:gd name="T65" fmla="*/ 120 h 960"/>
                <a:gd name="T66" fmla="*/ 1204 w 2048"/>
                <a:gd name="T67" fmla="*/ 300 h 960"/>
                <a:gd name="T68" fmla="*/ 1024 w 2048"/>
                <a:gd name="T69" fmla="*/ 480 h 960"/>
                <a:gd name="T70" fmla="*/ 844 w 2048"/>
                <a:gd name="T71" fmla="*/ 300 h 960"/>
                <a:gd name="T72" fmla="*/ 1024 w 2048"/>
                <a:gd name="T73" fmla="*/ 120 h 960"/>
                <a:gd name="T74" fmla="*/ 730 w 2048"/>
                <a:gd name="T75" fmla="*/ 840 h 960"/>
                <a:gd name="T76" fmla="*/ 1024 w 2048"/>
                <a:gd name="T77" fmla="*/ 600 h 960"/>
                <a:gd name="T78" fmla="*/ 1318 w 2048"/>
                <a:gd name="T79" fmla="*/ 840 h 960"/>
                <a:gd name="T80" fmla="*/ 730 w 2048"/>
                <a:gd name="T81" fmla="*/ 840 h 960"/>
                <a:gd name="T82" fmla="*/ 1628 w 2048"/>
                <a:gd name="T83" fmla="*/ 120 h 960"/>
                <a:gd name="T84" fmla="*/ 1808 w 2048"/>
                <a:gd name="T85" fmla="*/ 300 h 960"/>
                <a:gd name="T86" fmla="*/ 1628 w 2048"/>
                <a:gd name="T87" fmla="*/ 480 h 960"/>
                <a:gd name="T88" fmla="*/ 1444 w 2048"/>
                <a:gd name="T89" fmla="*/ 300 h 960"/>
                <a:gd name="T90" fmla="*/ 1628 w 2048"/>
                <a:gd name="T91" fmla="*/ 120 h 960"/>
                <a:gd name="T92" fmla="*/ 1440 w 2048"/>
                <a:gd name="T93" fmla="*/ 840 h 960"/>
                <a:gd name="T94" fmla="*/ 1396 w 2048"/>
                <a:gd name="T95" fmla="*/ 705 h 960"/>
                <a:gd name="T96" fmla="*/ 1628 w 2048"/>
                <a:gd name="T97" fmla="*/ 600 h 960"/>
                <a:gd name="T98" fmla="*/ 1922 w 2048"/>
                <a:gd name="T99" fmla="*/ 840 h 960"/>
                <a:gd name="T100" fmla="*/ 1440 w 2048"/>
                <a:gd name="T101" fmla="*/ 84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8" h="960">
                  <a:moveTo>
                    <a:pt x="1823" y="528"/>
                  </a:moveTo>
                  <a:cubicBezTo>
                    <a:pt x="1887" y="473"/>
                    <a:pt x="1928" y="391"/>
                    <a:pt x="1928" y="300"/>
                  </a:cubicBezTo>
                  <a:cubicBezTo>
                    <a:pt x="1928" y="135"/>
                    <a:pt x="1793" y="0"/>
                    <a:pt x="1628" y="0"/>
                  </a:cubicBezTo>
                  <a:cubicBezTo>
                    <a:pt x="1462" y="0"/>
                    <a:pt x="1324" y="134"/>
                    <a:pt x="1324" y="300"/>
                  </a:cubicBezTo>
                  <a:cubicBezTo>
                    <a:pt x="1324" y="387"/>
                    <a:pt x="1362" y="469"/>
                    <a:pt x="1432" y="528"/>
                  </a:cubicBezTo>
                  <a:cubicBezTo>
                    <a:pt x="1392" y="548"/>
                    <a:pt x="1355" y="575"/>
                    <a:pt x="1324" y="606"/>
                  </a:cubicBezTo>
                  <a:cubicBezTo>
                    <a:pt x="1293" y="575"/>
                    <a:pt x="1258" y="549"/>
                    <a:pt x="1219" y="528"/>
                  </a:cubicBezTo>
                  <a:cubicBezTo>
                    <a:pt x="1283" y="473"/>
                    <a:pt x="1324" y="391"/>
                    <a:pt x="1324" y="300"/>
                  </a:cubicBezTo>
                  <a:cubicBezTo>
                    <a:pt x="1324" y="135"/>
                    <a:pt x="1189" y="0"/>
                    <a:pt x="1024" y="0"/>
                  </a:cubicBezTo>
                  <a:cubicBezTo>
                    <a:pt x="859" y="0"/>
                    <a:pt x="724" y="135"/>
                    <a:pt x="724" y="300"/>
                  </a:cubicBezTo>
                  <a:cubicBezTo>
                    <a:pt x="724" y="391"/>
                    <a:pt x="765" y="473"/>
                    <a:pt x="829" y="528"/>
                  </a:cubicBezTo>
                  <a:cubicBezTo>
                    <a:pt x="790" y="548"/>
                    <a:pt x="755" y="575"/>
                    <a:pt x="724" y="606"/>
                  </a:cubicBezTo>
                  <a:cubicBezTo>
                    <a:pt x="693" y="574"/>
                    <a:pt x="658" y="548"/>
                    <a:pt x="619" y="528"/>
                  </a:cubicBezTo>
                  <a:cubicBezTo>
                    <a:pt x="683" y="473"/>
                    <a:pt x="724" y="391"/>
                    <a:pt x="724" y="300"/>
                  </a:cubicBezTo>
                  <a:cubicBezTo>
                    <a:pt x="724" y="135"/>
                    <a:pt x="589" y="0"/>
                    <a:pt x="424" y="0"/>
                  </a:cubicBezTo>
                  <a:cubicBezTo>
                    <a:pt x="259" y="0"/>
                    <a:pt x="124" y="135"/>
                    <a:pt x="124" y="300"/>
                  </a:cubicBezTo>
                  <a:cubicBezTo>
                    <a:pt x="124" y="391"/>
                    <a:pt x="165" y="472"/>
                    <a:pt x="229" y="527"/>
                  </a:cubicBezTo>
                  <a:cubicBezTo>
                    <a:pt x="93" y="597"/>
                    <a:pt x="0" y="738"/>
                    <a:pt x="0" y="900"/>
                  </a:cubicBezTo>
                  <a:cubicBezTo>
                    <a:pt x="0" y="933"/>
                    <a:pt x="27" y="960"/>
                    <a:pt x="60" y="960"/>
                  </a:cubicBezTo>
                  <a:cubicBezTo>
                    <a:pt x="70" y="960"/>
                    <a:pt x="1948" y="960"/>
                    <a:pt x="1988" y="960"/>
                  </a:cubicBezTo>
                  <a:cubicBezTo>
                    <a:pt x="2021" y="960"/>
                    <a:pt x="2048" y="933"/>
                    <a:pt x="2048" y="900"/>
                  </a:cubicBezTo>
                  <a:cubicBezTo>
                    <a:pt x="2048" y="739"/>
                    <a:pt x="1957" y="598"/>
                    <a:pt x="1823" y="528"/>
                  </a:cubicBezTo>
                  <a:close/>
                  <a:moveTo>
                    <a:pt x="424" y="120"/>
                  </a:moveTo>
                  <a:cubicBezTo>
                    <a:pt x="523" y="120"/>
                    <a:pt x="604" y="201"/>
                    <a:pt x="604" y="300"/>
                  </a:cubicBezTo>
                  <a:cubicBezTo>
                    <a:pt x="604" y="399"/>
                    <a:pt x="523" y="480"/>
                    <a:pt x="424" y="480"/>
                  </a:cubicBezTo>
                  <a:cubicBezTo>
                    <a:pt x="325" y="480"/>
                    <a:pt x="244" y="399"/>
                    <a:pt x="244" y="300"/>
                  </a:cubicBezTo>
                  <a:cubicBezTo>
                    <a:pt x="244" y="201"/>
                    <a:pt x="325" y="120"/>
                    <a:pt x="424" y="120"/>
                  </a:cubicBezTo>
                  <a:close/>
                  <a:moveTo>
                    <a:pt x="608" y="840"/>
                  </a:moveTo>
                  <a:cubicBezTo>
                    <a:pt x="126" y="840"/>
                    <a:pt x="126" y="840"/>
                    <a:pt x="126" y="840"/>
                  </a:cubicBezTo>
                  <a:cubicBezTo>
                    <a:pt x="154" y="703"/>
                    <a:pt x="277" y="600"/>
                    <a:pt x="424" y="600"/>
                  </a:cubicBezTo>
                  <a:cubicBezTo>
                    <a:pt x="512" y="600"/>
                    <a:pt x="595" y="639"/>
                    <a:pt x="652" y="705"/>
                  </a:cubicBezTo>
                  <a:cubicBezTo>
                    <a:pt x="630" y="746"/>
                    <a:pt x="615" y="792"/>
                    <a:pt x="608" y="840"/>
                  </a:cubicBezTo>
                  <a:close/>
                  <a:moveTo>
                    <a:pt x="1024" y="120"/>
                  </a:moveTo>
                  <a:cubicBezTo>
                    <a:pt x="1123" y="120"/>
                    <a:pt x="1204" y="201"/>
                    <a:pt x="1204" y="300"/>
                  </a:cubicBezTo>
                  <a:cubicBezTo>
                    <a:pt x="1204" y="399"/>
                    <a:pt x="1123" y="480"/>
                    <a:pt x="1024" y="480"/>
                  </a:cubicBezTo>
                  <a:cubicBezTo>
                    <a:pt x="925" y="480"/>
                    <a:pt x="844" y="399"/>
                    <a:pt x="844" y="300"/>
                  </a:cubicBezTo>
                  <a:cubicBezTo>
                    <a:pt x="844" y="201"/>
                    <a:pt x="925" y="120"/>
                    <a:pt x="1024" y="120"/>
                  </a:cubicBezTo>
                  <a:close/>
                  <a:moveTo>
                    <a:pt x="730" y="840"/>
                  </a:moveTo>
                  <a:cubicBezTo>
                    <a:pt x="758" y="703"/>
                    <a:pt x="879" y="600"/>
                    <a:pt x="1024" y="600"/>
                  </a:cubicBezTo>
                  <a:cubicBezTo>
                    <a:pt x="1169" y="600"/>
                    <a:pt x="1290" y="703"/>
                    <a:pt x="1318" y="840"/>
                  </a:cubicBezTo>
                  <a:cubicBezTo>
                    <a:pt x="1298" y="840"/>
                    <a:pt x="755" y="840"/>
                    <a:pt x="730" y="840"/>
                  </a:cubicBezTo>
                  <a:close/>
                  <a:moveTo>
                    <a:pt x="1628" y="120"/>
                  </a:moveTo>
                  <a:cubicBezTo>
                    <a:pt x="1727" y="120"/>
                    <a:pt x="1808" y="201"/>
                    <a:pt x="1808" y="300"/>
                  </a:cubicBezTo>
                  <a:cubicBezTo>
                    <a:pt x="1808" y="399"/>
                    <a:pt x="1727" y="480"/>
                    <a:pt x="1628" y="480"/>
                  </a:cubicBezTo>
                  <a:cubicBezTo>
                    <a:pt x="1528" y="480"/>
                    <a:pt x="1444" y="398"/>
                    <a:pt x="1444" y="300"/>
                  </a:cubicBezTo>
                  <a:cubicBezTo>
                    <a:pt x="1444" y="202"/>
                    <a:pt x="1528" y="120"/>
                    <a:pt x="1628" y="120"/>
                  </a:cubicBezTo>
                  <a:close/>
                  <a:moveTo>
                    <a:pt x="1440" y="840"/>
                  </a:moveTo>
                  <a:cubicBezTo>
                    <a:pt x="1433" y="792"/>
                    <a:pt x="1418" y="747"/>
                    <a:pt x="1396" y="705"/>
                  </a:cubicBezTo>
                  <a:cubicBezTo>
                    <a:pt x="1453" y="640"/>
                    <a:pt x="1539" y="600"/>
                    <a:pt x="1628" y="600"/>
                  </a:cubicBezTo>
                  <a:cubicBezTo>
                    <a:pt x="1773" y="600"/>
                    <a:pt x="1894" y="703"/>
                    <a:pt x="1922" y="840"/>
                  </a:cubicBezTo>
                  <a:lnTo>
                    <a:pt x="1440" y="8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3" name="Freeform 11"/>
            <p:cNvSpPr>
              <a:spLocks/>
            </p:cNvSpPr>
            <p:nvPr/>
          </p:nvSpPr>
          <p:spPr bwMode="auto">
            <a:xfrm>
              <a:off x="3784600" y="3768725"/>
              <a:ext cx="101600" cy="74612"/>
            </a:xfrm>
            <a:custGeom>
              <a:avLst/>
              <a:gdLst>
                <a:gd name="T0" fmla="*/ 468 w 492"/>
                <a:gd name="T1" fmla="*/ 24 h 366"/>
                <a:gd name="T2" fmla="*/ 384 w 492"/>
                <a:gd name="T3" fmla="*/ 24 h 366"/>
                <a:gd name="T4" fmla="*/ 186 w 492"/>
                <a:gd name="T5" fmla="*/ 221 h 366"/>
                <a:gd name="T6" fmla="*/ 108 w 492"/>
                <a:gd name="T7" fmla="*/ 144 h 366"/>
                <a:gd name="T8" fmla="*/ 24 w 492"/>
                <a:gd name="T9" fmla="*/ 144 h 366"/>
                <a:gd name="T10" fmla="*/ 24 w 492"/>
                <a:gd name="T11" fmla="*/ 228 h 366"/>
                <a:gd name="T12" fmla="*/ 144 w 492"/>
                <a:gd name="T13" fmla="*/ 348 h 366"/>
                <a:gd name="T14" fmla="*/ 186 w 492"/>
                <a:gd name="T15" fmla="*/ 366 h 366"/>
                <a:gd name="T16" fmla="*/ 228 w 492"/>
                <a:gd name="T17" fmla="*/ 348 h 366"/>
                <a:gd name="T18" fmla="*/ 468 w 492"/>
                <a:gd name="T19" fmla="*/ 108 h 366"/>
                <a:gd name="T20" fmla="*/ 468 w 492"/>
                <a:gd name="T21" fmla="*/ 24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366">
                  <a:moveTo>
                    <a:pt x="468" y="24"/>
                  </a:moveTo>
                  <a:cubicBezTo>
                    <a:pt x="445" y="0"/>
                    <a:pt x="407" y="0"/>
                    <a:pt x="384" y="24"/>
                  </a:cubicBezTo>
                  <a:cubicBezTo>
                    <a:pt x="186" y="221"/>
                    <a:pt x="186" y="221"/>
                    <a:pt x="186" y="221"/>
                  </a:cubicBezTo>
                  <a:cubicBezTo>
                    <a:pt x="108" y="144"/>
                    <a:pt x="108" y="144"/>
                    <a:pt x="108" y="144"/>
                  </a:cubicBezTo>
                  <a:cubicBezTo>
                    <a:pt x="85" y="120"/>
                    <a:pt x="47" y="120"/>
                    <a:pt x="24" y="144"/>
                  </a:cubicBezTo>
                  <a:cubicBezTo>
                    <a:pt x="0" y="167"/>
                    <a:pt x="0" y="205"/>
                    <a:pt x="24" y="228"/>
                  </a:cubicBezTo>
                  <a:cubicBezTo>
                    <a:pt x="144" y="348"/>
                    <a:pt x="144" y="348"/>
                    <a:pt x="144" y="348"/>
                  </a:cubicBezTo>
                  <a:cubicBezTo>
                    <a:pt x="155" y="360"/>
                    <a:pt x="171" y="366"/>
                    <a:pt x="186" y="366"/>
                  </a:cubicBezTo>
                  <a:cubicBezTo>
                    <a:pt x="201" y="366"/>
                    <a:pt x="217" y="360"/>
                    <a:pt x="228" y="348"/>
                  </a:cubicBezTo>
                  <a:cubicBezTo>
                    <a:pt x="468" y="108"/>
                    <a:pt x="468" y="108"/>
                    <a:pt x="468" y="108"/>
                  </a:cubicBezTo>
                  <a:cubicBezTo>
                    <a:pt x="492" y="85"/>
                    <a:pt x="492" y="47"/>
                    <a:pt x="46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4" name="Freeform 12"/>
            <p:cNvSpPr>
              <a:spLocks noEditPoints="1"/>
            </p:cNvSpPr>
            <p:nvPr/>
          </p:nvSpPr>
          <p:spPr bwMode="auto">
            <a:xfrm>
              <a:off x="3736975" y="3706813"/>
              <a:ext cx="198438" cy="198437"/>
            </a:xfrm>
            <a:custGeom>
              <a:avLst/>
              <a:gdLst>
                <a:gd name="T0" fmla="*/ 480 w 964"/>
                <a:gd name="T1" fmla="*/ 0 h 968"/>
                <a:gd name="T2" fmla="*/ 0 w 964"/>
                <a:gd name="T3" fmla="*/ 484 h 968"/>
                <a:gd name="T4" fmla="*/ 480 w 964"/>
                <a:gd name="T5" fmla="*/ 968 h 968"/>
                <a:gd name="T6" fmla="*/ 964 w 964"/>
                <a:gd name="T7" fmla="*/ 484 h 968"/>
                <a:gd name="T8" fmla="*/ 480 w 964"/>
                <a:gd name="T9" fmla="*/ 0 h 968"/>
                <a:gd name="T10" fmla="*/ 480 w 964"/>
                <a:gd name="T11" fmla="*/ 848 h 968"/>
                <a:gd name="T12" fmla="*/ 120 w 964"/>
                <a:gd name="T13" fmla="*/ 484 h 968"/>
                <a:gd name="T14" fmla="*/ 480 w 964"/>
                <a:gd name="T15" fmla="*/ 120 h 968"/>
                <a:gd name="T16" fmla="*/ 844 w 964"/>
                <a:gd name="T17" fmla="*/ 484 h 968"/>
                <a:gd name="T18" fmla="*/ 480 w 964"/>
                <a:gd name="T19" fmla="*/ 848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4" h="968">
                  <a:moveTo>
                    <a:pt x="480" y="0"/>
                  </a:moveTo>
                  <a:cubicBezTo>
                    <a:pt x="215" y="0"/>
                    <a:pt x="0" y="217"/>
                    <a:pt x="0" y="484"/>
                  </a:cubicBezTo>
                  <a:cubicBezTo>
                    <a:pt x="0" y="751"/>
                    <a:pt x="215" y="968"/>
                    <a:pt x="480" y="968"/>
                  </a:cubicBezTo>
                  <a:cubicBezTo>
                    <a:pt x="745" y="968"/>
                    <a:pt x="964" y="750"/>
                    <a:pt x="964" y="484"/>
                  </a:cubicBezTo>
                  <a:cubicBezTo>
                    <a:pt x="964" y="219"/>
                    <a:pt x="746" y="0"/>
                    <a:pt x="480" y="0"/>
                  </a:cubicBezTo>
                  <a:close/>
                  <a:moveTo>
                    <a:pt x="480" y="848"/>
                  </a:moveTo>
                  <a:cubicBezTo>
                    <a:pt x="281" y="848"/>
                    <a:pt x="120" y="685"/>
                    <a:pt x="120" y="484"/>
                  </a:cubicBezTo>
                  <a:cubicBezTo>
                    <a:pt x="120" y="283"/>
                    <a:pt x="281" y="120"/>
                    <a:pt x="480" y="120"/>
                  </a:cubicBezTo>
                  <a:cubicBezTo>
                    <a:pt x="677" y="120"/>
                    <a:pt x="844" y="287"/>
                    <a:pt x="844" y="484"/>
                  </a:cubicBezTo>
                  <a:cubicBezTo>
                    <a:pt x="844" y="681"/>
                    <a:pt x="677" y="848"/>
                    <a:pt x="480" y="8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sp>
        <p:nvSpPr>
          <p:cNvPr id="46" name="TextBox 45"/>
          <p:cNvSpPr txBox="1"/>
          <p:nvPr/>
        </p:nvSpPr>
        <p:spPr>
          <a:xfrm flipH="1">
            <a:off x="7925604" y="4008493"/>
            <a:ext cx="3898469" cy="923330"/>
          </a:xfrm>
          <a:prstGeom prst="rect">
            <a:avLst/>
          </a:prstGeom>
          <a:noFill/>
        </p:spPr>
        <p:txBody>
          <a:bodyPr wrap="square" lIns="0" tIns="0" rIns="0" bIns="0" rtlCol="0">
            <a:spAutoFit/>
          </a:bodyPr>
          <a:lstStyle/>
          <a:p>
            <a:pPr lvl="0"/>
            <a:r>
              <a:rPr lang="en-US" sz="1500" kern="0" dirty="0"/>
              <a:t>Competency Model/ Job Descriptions and Job </a:t>
            </a:r>
            <a:r>
              <a:rPr lang="en-US" sz="1500" kern="0" dirty="0" smtClean="0"/>
              <a:t>Evaluations.  Flowing </a:t>
            </a:r>
            <a:r>
              <a:rPr lang="en-US" sz="1500" kern="0" dirty="0"/>
              <a:t>from the microstructures, an </a:t>
            </a:r>
            <a:r>
              <a:rPr lang="en-US" sz="1500" kern="0" dirty="0" err="1"/>
              <a:t>organisational</a:t>
            </a:r>
            <a:r>
              <a:rPr lang="en-US" sz="1500" kern="0" dirty="0"/>
              <a:t> competency model, job descriptions and/or job evaluations </a:t>
            </a:r>
            <a:r>
              <a:rPr lang="en-US" sz="1500" kern="0" dirty="0" smtClean="0"/>
              <a:t>commence </a:t>
            </a:r>
            <a:endParaRPr kumimoji="0" lang="en-US" sz="1500" b="0" i="0" u="none" strike="noStrike" kern="0" cap="none" spc="0" normalizeH="0" baseline="0" noProof="0" dirty="0" smtClean="0">
              <a:ln>
                <a:noFill/>
              </a:ln>
              <a:effectLst/>
              <a:uLnTx/>
              <a:uFillTx/>
            </a:endParaRPr>
          </a:p>
        </p:txBody>
      </p:sp>
      <p:grpSp>
        <p:nvGrpSpPr>
          <p:cNvPr id="48" name="Group 47"/>
          <p:cNvGrpSpPr/>
          <p:nvPr/>
        </p:nvGrpSpPr>
        <p:grpSpPr>
          <a:xfrm flipH="1">
            <a:off x="7781683" y="4126972"/>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grpSp>
        <p:nvGrpSpPr>
          <p:cNvPr id="52" name="Group 51"/>
          <p:cNvGrpSpPr/>
          <p:nvPr/>
        </p:nvGrpSpPr>
        <p:grpSpPr>
          <a:xfrm>
            <a:off x="6025452" y="6128447"/>
            <a:ext cx="190751" cy="221360"/>
            <a:chOff x="-1892704" y="1944681"/>
            <a:chExt cx="3284538" cy="3811588"/>
          </a:xfrm>
        </p:grpSpPr>
        <p:sp>
          <p:nvSpPr>
            <p:cNvPr id="53" name="Freeform 5"/>
            <p:cNvSpPr>
              <a:spLocks noEditPoints="1"/>
            </p:cNvSpPr>
            <p:nvPr/>
          </p:nvSpPr>
          <p:spPr bwMode="auto">
            <a:xfrm>
              <a:off x="-1892704"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6"/>
            <p:cNvSpPr>
              <a:spLocks noEditPoints="1"/>
            </p:cNvSpPr>
            <p:nvPr/>
          </p:nvSpPr>
          <p:spPr bwMode="auto">
            <a:xfrm>
              <a:off x="-795751" y="2462197"/>
              <a:ext cx="1090616" cy="1039801"/>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4586902" y="1738469"/>
            <a:ext cx="639017" cy="639017"/>
            <a:chOff x="1389063" y="3748088"/>
            <a:chExt cx="336550" cy="336550"/>
          </a:xfrm>
          <a:solidFill>
            <a:schemeClr val="bg1"/>
          </a:solidFill>
        </p:grpSpPr>
        <p:sp>
          <p:nvSpPr>
            <p:cNvPr id="57"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4389594" y="3326191"/>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sp>
        <p:nvSpPr>
          <p:cNvPr id="62" name="Rectangle 61"/>
          <p:cNvSpPr/>
          <p:nvPr/>
        </p:nvSpPr>
        <p:spPr>
          <a:xfrm>
            <a:off x="645228" y="63589"/>
            <a:ext cx="9437199"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1</a:t>
            </a:r>
            <a:endParaRPr lang="en-ZA" sz="3200" b="1" dirty="0">
              <a:solidFill>
                <a:srgbClr val="000000"/>
              </a:solidFill>
              <a:latin typeface="Georgia"/>
              <a:ea typeface="+mj-ea"/>
              <a:cs typeface="+mj-cs"/>
            </a:endParaRPr>
          </a:p>
        </p:txBody>
      </p:sp>
      <p:sp>
        <p:nvSpPr>
          <p:cNvPr id="63" name="Trapezoid 62"/>
          <p:cNvSpPr/>
          <p:nvPr/>
        </p:nvSpPr>
        <p:spPr>
          <a:xfrm rot="5400000">
            <a:off x="5207986" y="4957946"/>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64" name="Rectangle 63"/>
          <p:cNvSpPr/>
          <p:nvPr/>
        </p:nvSpPr>
        <p:spPr>
          <a:xfrm>
            <a:off x="270905" y="4765505"/>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65" name="TextBox 64"/>
          <p:cNvSpPr txBox="1"/>
          <p:nvPr/>
        </p:nvSpPr>
        <p:spPr>
          <a:xfrm>
            <a:off x="267862" y="4822200"/>
            <a:ext cx="4075189" cy="923330"/>
          </a:xfrm>
          <a:prstGeom prst="rect">
            <a:avLst/>
          </a:prstGeom>
          <a:noFill/>
        </p:spPr>
        <p:txBody>
          <a:bodyPr wrap="square" lIns="0" tIns="0" rIns="0" bIns="0" rtlCol="0">
            <a:spAutoFit/>
          </a:bodyPr>
          <a:lstStyle/>
          <a:p>
            <a:pPr lvl="0" algn="r"/>
            <a:r>
              <a:rPr lang="en-US" sz="1200" kern="0" dirty="0"/>
              <a:t>Migration and roll-out</a:t>
            </a:r>
          </a:p>
          <a:p>
            <a:pPr lvl="0" algn="r"/>
            <a:r>
              <a:rPr lang="en-US" sz="1200" kern="0" dirty="0"/>
              <a:t>In positions that have substantially changed, migration of individuals in the current establishment must be moved into new positions in a fair and transparent manner, either through job-matching and placement or job advertising. </a:t>
            </a:r>
            <a:endParaRPr kumimoji="0" lang="en-US" sz="1200" b="0" i="0" u="none" strike="noStrike" kern="0" cap="none" spc="0" normalizeH="0" baseline="0" noProof="0" dirty="0" smtClean="0">
              <a:ln>
                <a:noFill/>
              </a:ln>
              <a:effectLst/>
              <a:uLnTx/>
              <a:uFillTx/>
            </a:endParaRP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grpSp>
      <p:grpSp>
        <p:nvGrpSpPr>
          <p:cNvPr id="69" name="Group 68"/>
          <p:cNvGrpSpPr/>
          <p:nvPr/>
        </p:nvGrpSpPr>
        <p:grpSpPr>
          <a:xfrm>
            <a:off x="4640094" y="4960423"/>
            <a:ext cx="639017" cy="639017"/>
            <a:chOff x="1389063" y="3748088"/>
            <a:chExt cx="336550" cy="336550"/>
          </a:xfrm>
          <a:solidFill>
            <a:schemeClr val="bg1"/>
          </a:solidFill>
        </p:grpSpPr>
        <p:sp>
          <p:nvSpPr>
            <p:cNvPr id="70"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2" name="Oval 71"/>
          <p:cNvSpPr/>
          <p:nvPr/>
        </p:nvSpPr>
        <p:spPr>
          <a:xfrm>
            <a:off x="5838476" y="5035780"/>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a:rPr>
              <a:t>5</a:t>
            </a:r>
          </a:p>
        </p:txBody>
      </p:sp>
      <p:sp>
        <p:nvSpPr>
          <p:cNvPr id="73" name="Freeform 10">
            <a:extLst>
              <a:ext uri="{FF2B5EF4-FFF2-40B4-BE49-F238E27FC236}">
                <a16:creationId xmlns:a16="http://schemas.microsoft.com/office/drawing/2014/main" xmlns="" id="{0E77D77A-0B6B-42F2-8649-E54BCBDD21D3}"/>
              </a:ext>
            </a:extLst>
          </p:cNvPr>
          <p:cNvSpPr>
            <a:spLocks/>
          </p:cNvSpPr>
          <p:nvPr/>
        </p:nvSpPr>
        <p:spPr bwMode="auto">
          <a:xfrm>
            <a:off x="6800052" y="2543202"/>
            <a:ext cx="751799" cy="707149"/>
          </a:xfrm>
          <a:custGeom>
            <a:avLst/>
            <a:gdLst>
              <a:gd name="T0" fmla="*/ 201 w 201"/>
              <a:gd name="T1" fmla="*/ 63 h 201"/>
              <a:gd name="T2" fmla="*/ 201 w 201"/>
              <a:gd name="T3" fmla="*/ 201 h 201"/>
              <a:gd name="T4" fmla="*/ 0 w 201"/>
              <a:gd name="T5" fmla="*/ 201 h 201"/>
              <a:gd name="T6" fmla="*/ 0 w 201"/>
              <a:gd name="T7" fmla="*/ 0 h 201"/>
              <a:gd name="T8" fmla="*/ 138 w 201"/>
              <a:gd name="T9" fmla="*/ 0 h 201"/>
            </a:gdLst>
            <a:ahLst/>
            <a:cxnLst>
              <a:cxn ang="0">
                <a:pos x="T0" y="T1"/>
              </a:cxn>
              <a:cxn ang="0">
                <a:pos x="T2" y="T3"/>
              </a:cxn>
              <a:cxn ang="0">
                <a:pos x="T4" y="T5"/>
              </a:cxn>
              <a:cxn ang="0">
                <a:pos x="T6" y="T7"/>
              </a:cxn>
              <a:cxn ang="0">
                <a:pos x="T8" y="T9"/>
              </a:cxn>
            </a:cxnLst>
            <a:rect l="0" t="0" r="r" b="b"/>
            <a:pathLst>
              <a:path w="201" h="201">
                <a:moveTo>
                  <a:pt x="201" y="63"/>
                </a:moveTo>
                <a:lnTo>
                  <a:pt x="201" y="201"/>
                </a:lnTo>
                <a:lnTo>
                  <a:pt x="0" y="201"/>
                </a:lnTo>
                <a:lnTo>
                  <a:pt x="0" y="0"/>
                </a:lnTo>
                <a:lnTo>
                  <a:pt x="138" y="0"/>
                </a:lnTo>
              </a:path>
            </a:pathLst>
          </a:custGeom>
          <a:noFill/>
          <a:ln w="571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bg1"/>
              </a:solidFill>
              <a:effectLst/>
              <a:uLnTx/>
              <a:uFillTx/>
            </a:endParaRPr>
          </a:p>
        </p:txBody>
      </p:sp>
      <p:sp>
        <p:nvSpPr>
          <p:cNvPr id="74" name="Freeform 13">
            <a:extLst>
              <a:ext uri="{FF2B5EF4-FFF2-40B4-BE49-F238E27FC236}">
                <a16:creationId xmlns:a16="http://schemas.microsoft.com/office/drawing/2014/main" xmlns="" id="{92153D2C-26C1-4CB1-8EC2-409F30DCF5EE}"/>
              </a:ext>
            </a:extLst>
          </p:cNvPr>
          <p:cNvSpPr>
            <a:spLocks/>
          </p:cNvSpPr>
          <p:nvPr/>
        </p:nvSpPr>
        <p:spPr bwMode="auto">
          <a:xfrm>
            <a:off x="6898478" y="2565427"/>
            <a:ext cx="463796" cy="436252"/>
          </a:xfrm>
          <a:custGeom>
            <a:avLst/>
            <a:gdLst>
              <a:gd name="T0" fmla="*/ 124 w 124"/>
              <a:gd name="T1" fmla="*/ 33 h 124"/>
              <a:gd name="T2" fmla="*/ 37 w 124"/>
              <a:gd name="T3" fmla="*/ 121 h 124"/>
              <a:gd name="T4" fmla="*/ 0 w 124"/>
              <a:gd name="T5" fmla="*/ 124 h 124"/>
              <a:gd name="T6" fmla="*/ 4 w 124"/>
              <a:gd name="T7" fmla="*/ 88 h 124"/>
              <a:gd name="T8" fmla="*/ 91 w 124"/>
              <a:gd name="T9" fmla="*/ 0 h 124"/>
              <a:gd name="T10" fmla="*/ 124 w 124"/>
              <a:gd name="T11" fmla="*/ 33 h 124"/>
            </a:gdLst>
            <a:ahLst/>
            <a:cxnLst>
              <a:cxn ang="0">
                <a:pos x="T0" y="T1"/>
              </a:cxn>
              <a:cxn ang="0">
                <a:pos x="T2" y="T3"/>
              </a:cxn>
              <a:cxn ang="0">
                <a:pos x="T4" y="T5"/>
              </a:cxn>
              <a:cxn ang="0">
                <a:pos x="T6" y="T7"/>
              </a:cxn>
              <a:cxn ang="0">
                <a:pos x="T8" y="T9"/>
              </a:cxn>
              <a:cxn ang="0">
                <a:pos x="T10" y="T11"/>
              </a:cxn>
            </a:cxnLst>
            <a:rect l="0" t="0" r="r" b="b"/>
            <a:pathLst>
              <a:path w="124" h="124">
                <a:moveTo>
                  <a:pt x="124" y="33"/>
                </a:moveTo>
                <a:lnTo>
                  <a:pt x="37" y="121"/>
                </a:lnTo>
                <a:lnTo>
                  <a:pt x="0" y="124"/>
                </a:lnTo>
                <a:lnTo>
                  <a:pt x="4" y="88"/>
                </a:lnTo>
                <a:lnTo>
                  <a:pt x="91" y="0"/>
                </a:lnTo>
                <a:lnTo>
                  <a:pt x="124" y="33"/>
                </a:lnTo>
                <a:close/>
              </a:path>
            </a:pathLst>
          </a:custGeom>
          <a:noFill/>
          <a:ln w="571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chemeClr val="bg1"/>
              </a:solidFill>
              <a:effectLst/>
              <a:uLnTx/>
              <a:uFillTx/>
            </a:endParaRPr>
          </a:p>
        </p:txBody>
      </p:sp>
      <p:sp>
        <p:nvSpPr>
          <p:cNvPr id="75" name="TextBox 74">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600991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p:nvPr/>
        </p:nvCxnSpPr>
        <p:spPr>
          <a:xfrm>
            <a:off x="6103008" y="1471286"/>
            <a:ext cx="2300" cy="4970298"/>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887682" y="4167840"/>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4" name="Rectangle 3"/>
          <p:cNvSpPr/>
          <p:nvPr/>
        </p:nvSpPr>
        <p:spPr>
          <a:xfrm rot="10800000">
            <a:off x="6778300" y="3975397"/>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5" name="Trapezoid 4"/>
          <p:cNvSpPr/>
          <p:nvPr/>
        </p:nvSpPr>
        <p:spPr>
          <a:xfrm rot="16200000">
            <a:off x="5887682" y="2509671"/>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 name="Rectangle 5"/>
          <p:cNvSpPr/>
          <p:nvPr/>
        </p:nvSpPr>
        <p:spPr>
          <a:xfrm rot="10800000">
            <a:off x="6778301" y="2317229"/>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7" name="Trapezoid 6"/>
          <p:cNvSpPr/>
          <p:nvPr/>
        </p:nvSpPr>
        <p:spPr>
          <a:xfrm rot="5400000">
            <a:off x="5228573" y="3366125"/>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8" name="Rectangle 7"/>
          <p:cNvSpPr/>
          <p:nvPr/>
        </p:nvSpPr>
        <p:spPr>
          <a:xfrm>
            <a:off x="214670" y="3173684"/>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grpSp>
        <p:nvGrpSpPr>
          <p:cNvPr id="11" name="Group 10"/>
          <p:cNvGrpSpPr/>
          <p:nvPr/>
        </p:nvGrpSpPr>
        <p:grpSpPr>
          <a:xfrm>
            <a:off x="5922123" y="1153721"/>
            <a:ext cx="333992" cy="333992"/>
            <a:chOff x="5904774" y="6421576"/>
            <a:chExt cx="382452" cy="382452"/>
          </a:xfrm>
        </p:grpSpPr>
        <p:sp>
          <p:nvSpPr>
            <p:cNvPr id="12" name="Donut 11"/>
            <p:cNvSpPr/>
            <p:nvPr/>
          </p:nvSpPr>
          <p:spPr>
            <a:xfrm>
              <a:off x="5904774" y="6421576"/>
              <a:ext cx="382452" cy="382452"/>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3" name="Oval 12"/>
            <p:cNvSpPr/>
            <p:nvPr/>
          </p:nvSpPr>
          <p:spPr>
            <a:xfrm>
              <a:off x="6019380" y="6536182"/>
              <a:ext cx="153240" cy="153240"/>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14" name="Oval 13"/>
          <p:cNvSpPr/>
          <p:nvPr/>
        </p:nvSpPr>
        <p:spPr>
          <a:xfrm>
            <a:off x="5882853" y="4258379"/>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4</a:t>
            </a:r>
          </a:p>
        </p:txBody>
      </p:sp>
      <p:sp>
        <p:nvSpPr>
          <p:cNvPr id="15" name="Oval 14"/>
          <p:cNvSpPr/>
          <p:nvPr/>
        </p:nvSpPr>
        <p:spPr>
          <a:xfrm>
            <a:off x="5857608" y="3463392"/>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3</a:t>
            </a:r>
          </a:p>
        </p:txBody>
      </p:sp>
      <p:sp>
        <p:nvSpPr>
          <p:cNvPr id="16" name="Oval 15"/>
          <p:cNvSpPr/>
          <p:nvPr/>
        </p:nvSpPr>
        <p:spPr>
          <a:xfrm>
            <a:off x="5849598" y="2565427"/>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2</a:t>
            </a:r>
          </a:p>
        </p:txBody>
      </p:sp>
      <p:sp>
        <p:nvSpPr>
          <p:cNvPr id="17" name="Trapezoid 16"/>
          <p:cNvSpPr/>
          <p:nvPr/>
        </p:nvSpPr>
        <p:spPr>
          <a:xfrm rot="5400000">
            <a:off x="5187424" y="1735993"/>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8" name="Rectangle 17"/>
          <p:cNvSpPr/>
          <p:nvPr/>
        </p:nvSpPr>
        <p:spPr>
          <a:xfrm>
            <a:off x="245210" y="1543551"/>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9" name="Oval 18"/>
          <p:cNvSpPr/>
          <p:nvPr/>
        </p:nvSpPr>
        <p:spPr>
          <a:xfrm>
            <a:off x="5867988" y="1832136"/>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1</a:t>
            </a:r>
          </a:p>
        </p:txBody>
      </p:sp>
      <p:sp>
        <p:nvSpPr>
          <p:cNvPr id="21" name="TextBox 20"/>
          <p:cNvSpPr txBox="1"/>
          <p:nvPr/>
        </p:nvSpPr>
        <p:spPr>
          <a:xfrm>
            <a:off x="7830564" y="2287549"/>
            <a:ext cx="4075189" cy="1077218"/>
          </a:xfrm>
          <a:prstGeom prst="rect">
            <a:avLst/>
          </a:prstGeom>
          <a:noFill/>
        </p:spPr>
        <p:txBody>
          <a:bodyPr wrap="square" lIns="0" tIns="0" rIns="0" bIns="0" rtlCol="0">
            <a:spAutoFit/>
          </a:bodyPr>
          <a:lstStyle/>
          <a:p>
            <a:r>
              <a:rPr lang="en-US" sz="1400" kern="0" dirty="0">
                <a:solidFill>
                  <a:prstClr val="black"/>
                </a:solidFill>
              </a:rPr>
              <a:t>Conduct AS-IS Process Analysis</a:t>
            </a:r>
          </a:p>
          <a:p>
            <a:r>
              <a:rPr lang="en-US" sz="1400" kern="0" dirty="0">
                <a:solidFill>
                  <a:prstClr val="black"/>
                </a:solidFill>
              </a:rPr>
              <a:t>Steps here entail gauging the process maturity of the </a:t>
            </a:r>
            <a:r>
              <a:rPr lang="en-US" sz="1400" kern="0" dirty="0" err="1">
                <a:solidFill>
                  <a:prstClr val="black"/>
                </a:solidFill>
              </a:rPr>
              <a:t>organisation</a:t>
            </a:r>
            <a:r>
              <a:rPr lang="en-US" sz="1400" kern="0" dirty="0">
                <a:solidFill>
                  <a:prstClr val="black"/>
                </a:solidFill>
              </a:rPr>
              <a:t> and understanding the processes that are in existence as well as critical gaps. This includes assessing the process maturity of the </a:t>
            </a:r>
            <a:r>
              <a:rPr lang="en-US" sz="1400" kern="0" dirty="0" err="1">
                <a:solidFill>
                  <a:prstClr val="black"/>
                </a:solidFill>
              </a:rPr>
              <a:t>organisation</a:t>
            </a:r>
            <a:r>
              <a:rPr lang="en-US" sz="1400" kern="0" dirty="0">
                <a:solidFill>
                  <a:prstClr val="black"/>
                </a:solidFill>
              </a:rPr>
              <a:t>.</a:t>
            </a:r>
          </a:p>
        </p:txBody>
      </p:sp>
      <p:grpSp>
        <p:nvGrpSpPr>
          <p:cNvPr id="23" name="Group 22"/>
          <p:cNvGrpSpPr/>
          <p:nvPr/>
        </p:nvGrpSpPr>
        <p:grpSpPr>
          <a:xfrm>
            <a:off x="4378491" y="1692002"/>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27" name="TextBox 26"/>
          <p:cNvSpPr txBox="1"/>
          <p:nvPr/>
        </p:nvSpPr>
        <p:spPr>
          <a:xfrm>
            <a:off x="376877" y="3229453"/>
            <a:ext cx="4038864" cy="923330"/>
          </a:xfrm>
          <a:prstGeom prst="rect">
            <a:avLst/>
          </a:prstGeom>
          <a:noFill/>
        </p:spPr>
        <p:txBody>
          <a:bodyPr wrap="square" lIns="0" tIns="0" rIns="0" bIns="0" rtlCol="0">
            <a:spAutoFit/>
          </a:bodyPr>
          <a:lstStyle/>
          <a:p>
            <a:pPr algn="r"/>
            <a:r>
              <a:rPr lang="en-US" sz="1200" kern="0" dirty="0">
                <a:solidFill>
                  <a:prstClr val="black"/>
                </a:solidFill>
              </a:rPr>
              <a:t>Conduct High-Level Business Process Management (BPM) </a:t>
            </a:r>
            <a:r>
              <a:rPr lang="en-US" sz="1200" kern="0" dirty="0" smtClean="0">
                <a:solidFill>
                  <a:prstClr val="black"/>
                </a:solidFill>
              </a:rPr>
              <a:t>Following </a:t>
            </a:r>
            <a:r>
              <a:rPr lang="en-US" sz="1200" kern="0" dirty="0">
                <a:solidFill>
                  <a:prstClr val="black"/>
                </a:solidFill>
              </a:rPr>
              <a:t>process analysis, a high-level workflow of the </a:t>
            </a:r>
            <a:r>
              <a:rPr lang="en-US" sz="1200" kern="0" dirty="0" err="1">
                <a:solidFill>
                  <a:prstClr val="black"/>
                </a:solidFill>
              </a:rPr>
              <a:t>organisation</a:t>
            </a:r>
            <a:r>
              <a:rPr lang="en-US" sz="1200" kern="0" dirty="0">
                <a:solidFill>
                  <a:prstClr val="black"/>
                </a:solidFill>
              </a:rPr>
              <a:t> is required, with up to level three processes developed and aligned to changes posed in the SDM. The high-level processes will confirm the feasibility of Macro structure</a:t>
            </a:r>
          </a:p>
        </p:txBody>
      </p:sp>
      <p:sp>
        <p:nvSpPr>
          <p:cNvPr id="37" name="TextBox 36"/>
          <p:cNvSpPr txBox="1"/>
          <p:nvPr/>
        </p:nvSpPr>
        <p:spPr>
          <a:xfrm flipH="1">
            <a:off x="9276633" y="2466766"/>
            <a:ext cx="82" cy="246221"/>
          </a:xfrm>
          <a:prstGeom prst="rect">
            <a:avLst/>
          </a:prstGeom>
          <a:noFill/>
        </p:spPr>
        <p:txBody>
          <a:bodyPr wrap="none" lIns="0" tIns="0" rIns="0" bIns="0" rtlCol="0">
            <a:spAutoFit/>
          </a:bodyPr>
          <a:lstStyle>
            <a:defPPr>
              <a:defRPr lang="en-US"/>
            </a:defPPr>
            <a:lvl1pPr algn="ctr">
              <a:defRPr sz="1600">
                <a:solidFill>
                  <a:schemeClr val="bg1"/>
                </a:solidFill>
                <a:latin typeface="+mj-lt"/>
              </a:defRPr>
            </a:lvl1pPr>
          </a:lstStyle>
          <a:p>
            <a:endParaRPr lang="en-US" kern="0" dirty="0">
              <a:solidFill>
                <a:prstClr val="black"/>
              </a:solidFill>
              <a:latin typeface="Segoe UI Emoji"/>
            </a:endParaRPr>
          </a:p>
        </p:txBody>
      </p:sp>
      <p:grpSp>
        <p:nvGrpSpPr>
          <p:cNvPr id="38" name="Group 37"/>
          <p:cNvGrpSpPr/>
          <p:nvPr/>
        </p:nvGrpSpPr>
        <p:grpSpPr>
          <a:xfrm flipH="1">
            <a:off x="7726397" y="2468802"/>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46" name="TextBox 45"/>
          <p:cNvSpPr txBox="1"/>
          <p:nvPr/>
        </p:nvSpPr>
        <p:spPr>
          <a:xfrm flipH="1">
            <a:off x="417880" y="1624732"/>
            <a:ext cx="3898469" cy="692497"/>
          </a:xfrm>
          <a:prstGeom prst="rect">
            <a:avLst/>
          </a:prstGeom>
          <a:noFill/>
        </p:spPr>
        <p:txBody>
          <a:bodyPr wrap="square" lIns="0" tIns="0" rIns="0" bIns="0" rtlCol="0">
            <a:spAutoFit/>
          </a:bodyPr>
          <a:lstStyle/>
          <a:p>
            <a:pPr algn="r"/>
            <a:r>
              <a:rPr lang="en-US" sz="1500" kern="0" dirty="0">
                <a:solidFill>
                  <a:prstClr val="black"/>
                </a:solidFill>
              </a:rPr>
              <a:t>Confirm ICT Strategy</a:t>
            </a:r>
          </a:p>
          <a:p>
            <a:pPr algn="r"/>
            <a:r>
              <a:rPr lang="en-US" sz="1500" kern="0" dirty="0">
                <a:solidFill>
                  <a:prstClr val="black"/>
                </a:solidFill>
              </a:rPr>
              <a:t>Confirm ICT strategy in relation to desired SDM Model</a:t>
            </a:r>
          </a:p>
        </p:txBody>
      </p:sp>
      <p:grpSp>
        <p:nvGrpSpPr>
          <p:cNvPr id="48" name="Group 47"/>
          <p:cNvGrpSpPr/>
          <p:nvPr/>
        </p:nvGrpSpPr>
        <p:grpSpPr>
          <a:xfrm flipH="1">
            <a:off x="7781683" y="4126972"/>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59" name="Group 58"/>
          <p:cNvGrpSpPr/>
          <p:nvPr/>
        </p:nvGrpSpPr>
        <p:grpSpPr>
          <a:xfrm>
            <a:off x="4389594" y="3326191"/>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62" name="Rectangle 61"/>
          <p:cNvSpPr/>
          <p:nvPr/>
        </p:nvSpPr>
        <p:spPr>
          <a:xfrm>
            <a:off x="645228" y="63589"/>
            <a:ext cx="9437199"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2</a:t>
            </a:r>
            <a:endParaRPr lang="en-ZA" sz="3200" b="1" dirty="0">
              <a:solidFill>
                <a:srgbClr val="000000"/>
              </a:solidFill>
              <a:latin typeface="Georgia"/>
              <a:ea typeface="+mj-ea"/>
              <a:cs typeface="+mj-cs"/>
            </a:endParaRPr>
          </a:p>
        </p:txBody>
      </p:sp>
      <p:sp>
        <p:nvSpPr>
          <p:cNvPr id="63" name="Trapezoid 62"/>
          <p:cNvSpPr/>
          <p:nvPr/>
        </p:nvSpPr>
        <p:spPr>
          <a:xfrm rot="5400000">
            <a:off x="5207986" y="4957946"/>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4" name="Rectangle 63"/>
          <p:cNvSpPr/>
          <p:nvPr/>
        </p:nvSpPr>
        <p:spPr>
          <a:xfrm>
            <a:off x="270905" y="4765505"/>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5" name="TextBox 64"/>
          <p:cNvSpPr txBox="1"/>
          <p:nvPr/>
        </p:nvSpPr>
        <p:spPr>
          <a:xfrm>
            <a:off x="7934546" y="3962722"/>
            <a:ext cx="4075189" cy="1107996"/>
          </a:xfrm>
          <a:prstGeom prst="rect">
            <a:avLst/>
          </a:prstGeom>
          <a:noFill/>
        </p:spPr>
        <p:txBody>
          <a:bodyPr wrap="square" lIns="0" tIns="0" rIns="0" bIns="0" rtlCol="0">
            <a:spAutoFit/>
          </a:bodyPr>
          <a:lstStyle/>
          <a:p>
            <a:r>
              <a:rPr lang="en-US" sz="1200" kern="0" dirty="0">
                <a:solidFill>
                  <a:prstClr val="black"/>
                </a:solidFill>
              </a:rPr>
              <a:t>Conduct Detailed Business Process Management and Develop Standard Operating </a:t>
            </a:r>
            <a:r>
              <a:rPr lang="en-US" sz="1200" kern="0" dirty="0" smtClean="0">
                <a:solidFill>
                  <a:prstClr val="black"/>
                </a:solidFill>
              </a:rPr>
              <a:t>Procedures.  Detailed </a:t>
            </a:r>
            <a:r>
              <a:rPr lang="en-US" sz="1200" kern="0" dirty="0">
                <a:solidFill>
                  <a:prstClr val="black"/>
                </a:solidFill>
              </a:rPr>
              <a:t>process design and modelling will take place, to firstly, </a:t>
            </a:r>
            <a:r>
              <a:rPr lang="en-US" sz="1200" kern="0" dirty="0" err="1">
                <a:solidFill>
                  <a:prstClr val="black"/>
                </a:solidFill>
              </a:rPr>
              <a:t>standardise</a:t>
            </a:r>
            <a:r>
              <a:rPr lang="en-US" sz="1200" kern="0" dirty="0">
                <a:solidFill>
                  <a:prstClr val="black"/>
                </a:solidFill>
              </a:rPr>
              <a:t> processes across the </a:t>
            </a:r>
            <a:r>
              <a:rPr lang="en-US" sz="1200" kern="0" dirty="0" err="1">
                <a:solidFill>
                  <a:prstClr val="black"/>
                </a:solidFill>
              </a:rPr>
              <a:t>organisation</a:t>
            </a:r>
            <a:r>
              <a:rPr lang="en-US" sz="1200" kern="0" dirty="0">
                <a:solidFill>
                  <a:prstClr val="black"/>
                </a:solidFill>
              </a:rPr>
              <a:t>, </a:t>
            </a:r>
            <a:r>
              <a:rPr lang="en-US" sz="1200" kern="0" dirty="0" err="1">
                <a:solidFill>
                  <a:prstClr val="black"/>
                </a:solidFill>
              </a:rPr>
              <a:t>optimise</a:t>
            </a:r>
            <a:r>
              <a:rPr lang="en-US" sz="1200" kern="0" dirty="0">
                <a:solidFill>
                  <a:prstClr val="black"/>
                </a:solidFill>
              </a:rPr>
              <a:t> them and communicate them in an easier understandable manner to guide employees during implementation</a:t>
            </a: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72" name="Oval 71"/>
          <p:cNvSpPr/>
          <p:nvPr/>
        </p:nvSpPr>
        <p:spPr>
          <a:xfrm>
            <a:off x="5838476" y="5035780"/>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5</a:t>
            </a:r>
          </a:p>
        </p:txBody>
      </p:sp>
      <p:sp>
        <p:nvSpPr>
          <p:cNvPr id="73" name="TextBox 72">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75" name="Rectangle 96">
            <a:extLst>
              <a:ext uri="{FF2B5EF4-FFF2-40B4-BE49-F238E27FC236}">
                <a16:creationId xmlns:a16="http://schemas.microsoft.com/office/drawing/2014/main" xmlns="" id="{3CA87130-3A12-44DA-8DFA-F1E850871B32}"/>
              </a:ext>
            </a:extLst>
          </p:cNvPr>
          <p:cNvSpPr>
            <a:spLocks noChangeArrowheads="1"/>
          </p:cNvSpPr>
          <p:nvPr/>
        </p:nvSpPr>
        <p:spPr bwMode="auto">
          <a:xfrm>
            <a:off x="4560411" y="1715847"/>
            <a:ext cx="761103" cy="690883"/>
          </a:xfrm>
          <a:prstGeom prst="rect">
            <a:avLst/>
          </a:prstGeom>
          <a:noFill/>
          <a:ln w="571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76" name="Rectangle 97">
            <a:extLst>
              <a:ext uri="{FF2B5EF4-FFF2-40B4-BE49-F238E27FC236}">
                <a16:creationId xmlns:a16="http://schemas.microsoft.com/office/drawing/2014/main" xmlns="" id="{7186FAD6-D74C-4307-A172-EE93DFAF7035}"/>
              </a:ext>
            </a:extLst>
          </p:cNvPr>
          <p:cNvSpPr>
            <a:spLocks noChangeArrowheads="1"/>
          </p:cNvSpPr>
          <p:nvPr/>
        </p:nvSpPr>
        <p:spPr bwMode="auto">
          <a:xfrm>
            <a:off x="4560411" y="1757122"/>
            <a:ext cx="729737" cy="188912"/>
          </a:xfrm>
          <a:prstGeom prst="rect">
            <a:avLst/>
          </a:prstGeom>
          <a:solidFill>
            <a:srgbClr val="DFECF6"/>
          </a:solidFill>
          <a:ln w="5715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77" name="Line 98">
            <a:extLst>
              <a:ext uri="{FF2B5EF4-FFF2-40B4-BE49-F238E27FC236}">
                <a16:creationId xmlns:a16="http://schemas.microsoft.com/office/drawing/2014/main" xmlns="" id="{FE398D5A-A731-4D12-ADDF-0C307A88EA42}"/>
              </a:ext>
            </a:extLst>
          </p:cNvPr>
          <p:cNvSpPr>
            <a:spLocks noChangeShapeType="1"/>
          </p:cNvSpPr>
          <p:nvPr/>
        </p:nvSpPr>
        <p:spPr bwMode="auto">
          <a:xfrm>
            <a:off x="4613888" y="2299757"/>
            <a:ext cx="183566" cy="0"/>
          </a:xfrm>
          <a:prstGeom prst="line">
            <a:avLst/>
          </a:prstGeom>
          <a:noFill/>
          <a:ln w="571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grpSp>
        <p:nvGrpSpPr>
          <p:cNvPr id="2" name="Group 1"/>
          <p:cNvGrpSpPr/>
          <p:nvPr/>
        </p:nvGrpSpPr>
        <p:grpSpPr>
          <a:xfrm>
            <a:off x="6709244" y="2406730"/>
            <a:ext cx="814541" cy="892452"/>
            <a:chOff x="4525400" y="1590348"/>
            <a:chExt cx="814541" cy="892452"/>
          </a:xfrm>
        </p:grpSpPr>
        <p:sp>
          <p:nvSpPr>
            <p:cNvPr id="84" name="Freeform 103">
              <a:extLst>
                <a:ext uri="{FF2B5EF4-FFF2-40B4-BE49-F238E27FC236}">
                  <a16:creationId xmlns:a16="http://schemas.microsoft.com/office/drawing/2014/main" xmlns="" id="{9290F2AD-9C5C-415F-A312-24F0C3F48AA7}"/>
                </a:ext>
              </a:extLst>
            </p:cNvPr>
            <p:cNvSpPr>
              <a:spLocks noEditPoints="1"/>
            </p:cNvSpPr>
            <p:nvPr/>
          </p:nvSpPr>
          <p:spPr bwMode="auto">
            <a:xfrm>
              <a:off x="4763410" y="1858465"/>
              <a:ext cx="334170" cy="353446"/>
            </a:xfrm>
            <a:custGeom>
              <a:avLst/>
              <a:gdLst>
                <a:gd name="T0" fmla="*/ 68 w 136"/>
                <a:gd name="T1" fmla="*/ 0 h 136"/>
                <a:gd name="T2" fmla="*/ 0 w 136"/>
                <a:gd name="T3" fmla="*/ 68 h 136"/>
                <a:gd name="T4" fmla="*/ 68 w 136"/>
                <a:gd name="T5" fmla="*/ 136 h 136"/>
                <a:gd name="T6" fmla="*/ 136 w 136"/>
                <a:gd name="T7" fmla="*/ 68 h 136"/>
                <a:gd name="T8" fmla="*/ 68 w 136"/>
                <a:gd name="T9" fmla="*/ 0 h 136"/>
                <a:gd name="T10" fmla="*/ 68 w 136"/>
                <a:gd name="T11" fmla="*/ 100 h 136"/>
                <a:gd name="T12" fmla="*/ 36 w 136"/>
                <a:gd name="T13" fmla="*/ 68 h 136"/>
                <a:gd name="T14" fmla="*/ 68 w 136"/>
                <a:gd name="T15" fmla="*/ 36 h 136"/>
                <a:gd name="T16" fmla="*/ 100 w 136"/>
                <a:gd name="T17" fmla="*/ 68 h 136"/>
                <a:gd name="T18" fmla="*/ 68 w 136"/>
                <a:gd name="T19" fmla="*/ 10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30" y="0"/>
                    <a:pt x="0" y="30"/>
                    <a:pt x="0" y="68"/>
                  </a:cubicBezTo>
                  <a:cubicBezTo>
                    <a:pt x="0" y="106"/>
                    <a:pt x="30" y="136"/>
                    <a:pt x="68" y="136"/>
                  </a:cubicBezTo>
                  <a:cubicBezTo>
                    <a:pt x="106" y="136"/>
                    <a:pt x="136" y="106"/>
                    <a:pt x="136" y="68"/>
                  </a:cubicBezTo>
                  <a:cubicBezTo>
                    <a:pt x="136" y="30"/>
                    <a:pt x="106" y="0"/>
                    <a:pt x="68" y="0"/>
                  </a:cubicBezTo>
                  <a:close/>
                  <a:moveTo>
                    <a:pt x="68" y="100"/>
                  </a:moveTo>
                  <a:cubicBezTo>
                    <a:pt x="50" y="100"/>
                    <a:pt x="36" y="86"/>
                    <a:pt x="36" y="68"/>
                  </a:cubicBezTo>
                  <a:cubicBezTo>
                    <a:pt x="36" y="50"/>
                    <a:pt x="50" y="36"/>
                    <a:pt x="68" y="36"/>
                  </a:cubicBezTo>
                  <a:cubicBezTo>
                    <a:pt x="86" y="36"/>
                    <a:pt x="100" y="50"/>
                    <a:pt x="100" y="68"/>
                  </a:cubicBezTo>
                  <a:cubicBezTo>
                    <a:pt x="100" y="86"/>
                    <a:pt x="86" y="100"/>
                    <a:pt x="68" y="100"/>
                  </a:cubicBezTo>
                  <a:close/>
                </a:path>
              </a:pathLst>
            </a:custGeom>
            <a:solidFill>
              <a:srgbClr val="DFECF6"/>
            </a:solidFill>
            <a:ln w="381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85" name="Freeform 105">
              <a:extLst>
                <a:ext uri="{FF2B5EF4-FFF2-40B4-BE49-F238E27FC236}">
                  <a16:creationId xmlns:a16="http://schemas.microsoft.com/office/drawing/2014/main" xmlns="" id="{B5AD7302-BEBA-4EA8-8C30-74D295A6A6A3}"/>
                </a:ext>
              </a:extLst>
            </p:cNvPr>
            <p:cNvSpPr>
              <a:spLocks/>
            </p:cNvSpPr>
            <p:nvPr/>
          </p:nvSpPr>
          <p:spPr bwMode="auto">
            <a:xfrm>
              <a:off x="4525400" y="1590348"/>
              <a:ext cx="814541" cy="892452"/>
            </a:xfrm>
            <a:custGeom>
              <a:avLst/>
              <a:gdLst>
                <a:gd name="T0" fmla="*/ 279 w 334"/>
                <a:gd name="T1" fmla="*/ 172 h 344"/>
                <a:gd name="T2" fmla="*/ 277 w 334"/>
                <a:gd name="T3" fmla="*/ 150 h 344"/>
                <a:gd name="T4" fmla="*/ 334 w 334"/>
                <a:gd name="T5" fmla="*/ 117 h 344"/>
                <a:gd name="T6" fmla="*/ 298 w 334"/>
                <a:gd name="T7" fmla="*/ 55 h 344"/>
                <a:gd name="T8" fmla="*/ 241 w 334"/>
                <a:gd name="T9" fmla="*/ 88 h 344"/>
                <a:gd name="T10" fmla="*/ 203 w 334"/>
                <a:gd name="T11" fmla="*/ 66 h 344"/>
                <a:gd name="T12" fmla="*/ 203 w 334"/>
                <a:gd name="T13" fmla="*/ 0 h 344"/>
                <a:gd name="T14" fmla="*/ 131 w 334"/>
                <a:gd name="T15" fmla="*/ 0 h 344"/>
                <a:gd name="T16" fmla="*/ 131 w 334"/>
                <a:gd name="T17" fmla="*/ 66 h 344"/>
                <a:gd name="T18" fmla="*/ 93 w 334"/>
                <a:gd name="T19" fmla="*/ 88 h 344"/>
                <a:gd name="T20" fmla="*/ 36 w 334"/>
                <a:gd name="T21" fmla="*/ 55 h 344"/>
                <a:gd name="T22" fmla="*/ 0 w 334"/>
                <a:gd name="T23" fmla="*/ 117 h 344"/>
                <a:gd name="T24" fmla="*/ 57 w 334"/>
                <a:gd name="T25" fmla="*/ 150 h 344"/>
                <a:gd name="T26" fmla="*/ 55 w 334"/>
                <a:gd name="T27" fmla="*/ 172 h 344"/>
                <a:gd name="T28" fmla="*/ 57 w 334"/>
                <a:gd name="T29" fmla="*/ 194 h 344"/>
                <a:gd name="T30" fmla="*/ 0 w 334"/>
                <a:gd name="T31" fmla="*/ 227 h 344"/>
                <a:gd name="T32" fmla="*/ 36 w 334"/>
                <a:gd name="T33" fmla="*/ 289 h 344"/>
                <a:gd name="T34" fmla="*/ 93 w 334"/>
                <a:gd name="T35" fmla="*/ 256 h 344"/>
                <a:gd name="T36" fmla="*/ 131 w 334"/>
                <a:gd name="T37" fmla="*/ 278 h 344"/>
                <a:gd name="T38" fmla="*/ 131 w 334"/>
                <a:gd name="T39" fmla="*/ 344 h 344"/>
                <a:gd name="T40" fmla="*/ 203 w 334"/>
                <a:gd name="T41" fmla="*/ 344 h 344"/>
                <a:gd name="T42" fmla="*/ 203 w 334"/>
                <a:gd name="T43" fmla="*/ 278 h 344"/>
                <a:gd name="T44" fmla="*/ 241 w 334"/>
                <a:gd name="T45" fmla="*/ 256 h 344"/>
                <a:gd name="T46" fmla="*/ 298 w 334"/>
                <a:gd name="T47" fmla="*/ 289 h 344"/>
                <a:gd name="T48" fmla="*/ 334 w 334"/>
                <a:gd name="T49" fmla="*/ 227 h 344"/>
                <a:gd name="T50" fmla="*/ 277 w 334"/>
                <a:gd name="T51" fmla="*/ 194 h 344"/>
                <a:gd name="T52" fmla="*/ 279 w 334"/>
                <a:gd name="T53"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4" h="344">
                  <a:moveTo>
                    <a:pt x="279" y="172"/>
                  </a:moveTo>
                  <a:cubicBezTo>
                    <a:pt x="279" y="165"/>
                    <a:pt x="278" y="157"/>
                    <a:pt x="277" y="150"/>
                  </a:cubicBezTo>
                  <a:cubicBezTo>
                    <a:pt x="334" y="117"/>
                    <a:pt x="334" y="117"/>
                    <a:pt x="334" y="117"/>
                  </a:cubicBezTo>
                  <a:cubicBezTo>
                    <a:pt x="298" y="55"/>
                    <a:pt x="298" y="55"/>
                    <a:pt x="298" y="55"/>
                  </a:cubicBezTo>
                  <a:cubicBezTo>
                    <a:pt x="241" y="88"/>
                    <a:pt x="241" y="88"/>
                    <a:pt x="241" y="88"/>
                  </a:cubicBezTo>
                  <a:cubicBezTo>
                    <a:pt x="230" y="78"/>
                    <a:pt x="217" y="71"/>
                    <a:pt x="203" y="66"/>
                  </a:cubicBezTo>
                  <a:cubicBezTo>
                    <a:pt x="203" y="0"/>
                    <a:pt x="203" y="0"/>
                    <a:pt x="203" y="0"/>
                  </a:cubicBezTo>
                  <a:cubicBezTo>
                    <a:pt x="131" y="0"/>
                    <a:pt x="131" y="0"/>
                    <a:pt x="131" y="0"/>
                  </a:cubicBezTo>
                  <a:cubicBezTo>
                    <a:pt x="131" y="66"/>
                    <a:pt x="131" y="66"/>
                    <a:pt x="131" y="66"/>
                  </a:cubicBezTo>
                  <a:cubicBezTo>
                    <a:pt x="117" y="71"/>
                    <a:pt x="104" y="78"/>
                    <a:pt x="93" y="88"/>
                  </a:cubicBezTo>
                  <a:cubicBezTo>
                    <a:pt x="36" y="55"/>
                    <a:pt x="36" y="55"/>
                    <a:pt x="36" y="55"/>
                  </a:cubicBezTo>
                  <a:cubicBezTo>
                    <a:pt x="0" y="117"/>
                    <a:pt x="0" y="117"/>
                    <a:pt x="0" y="117"/>
                  </a:cubicBezTo>
                  <a:cubicBezTo>
                    <a:pt x="57" y="150"/>
                    <a:pt x="57" y="150"/>
                    <a:pt x="57" y="150"/>
                  </a:cubicBezTo>
                  <a:cubicBezTo>
                    <a:pt x="56" y="157"/>
                    <a:pt x="55" y="165"/>
                    <a:pt x="55" y="172"/>
                  </a:cubicBezTo>
                  <a:cubicBezTo>
                    <a:pt x="55" y="179"/>
                    <a:pt x="56" y="187"/>
                    <a:pt x="57" y="194"/>
                  </a:cubicBezTo>
                  <a:cubicBezTo>
                    <a:pt x="0" y="227"/>
                    <a:pt x="0" y="227"/>
                    <a:pt x="0" y="227"/>
                  </a:cubicBezTo>
                  <a:cubicBezTo>
                    <a:pt x="36" y="289"/>
                    <a:pt x="36" y="289"/>
                    <a:pt x="36" y="289"/>
                  </a:cubicBezTo>
                  <a:cubicBezTo>
                    <a:pt x="93" y="256"/>
                    <a:pt x="93" y="256"/>
                    <a:pt x="93" y="256"/>
                  </a:cubicBezTo>
                  <a:cubicBezTo>
                    <a:pt x="104" y="266"/>
                    <a:pt x="117" y="273"/>
                    <a:pt x="131" y="278"/>
                  </a:cubicBezTo>
                  <a:cubicBezTo>
                    <a:pt x="131" y="344"/>
                    <a:pt x="131" y="344"/>
                    <a:pt x="131" y="344"/>
                  </a:cubicBezTo>
                  <a:cubicBezTo>
                    <a:pt x="203" y="344"/>
                    <a:pt x="203" y="344"/>
                    <a:pt x="203" y="344"/>
                  </a:cubicBezTo>
                  <a:cubicBezTo>
                    <a:pt x="203" y="278"/>
                    <a:pt x="203" y="278"/>
                    <a:pt x="203" y="278"/>
                  </a:cubicBezTo>
                  <a:cubicBezTo>
                    <a:pt x="217" y="273"/>
                    <a:pt x="230" y="266"/>
                    <a:pt x="241" y="256"/>
                  </a:cubicBezTo>
                  <a:cubicBezTo>
                    <a:pt x="298" y="289"/>
                    <a:pt x="298" y="289"/>
                    <a:pt x="298" y="289"/>
                  </a:cubicBezTo>
                  <a:cubicBezTo>
                    <a:pt x="334" y="227"/>
                    <a:pt x="334" y="227"/>
                    <a:pt x="334" y="227"/>
                  </a:cubicBezTo>
                  <a:cubicBezTo>
                    <a:pt x="277" y="194"/>
                    <a:pt x="277" y="194"/>
                    <a:pt x="277" y="194"/>
                  </a:cubicBezTo>
                  <a:cubicBezTo>
                    <a:pt x="278" y="187"/>
                    <a:pt x="279" y="179"/>
                    <a:pt x="279" y="172"/>
                  </a:cubicBezTo>
                  <a:close/>
                </a:path>
              </a:pathLst>
            </a:custGeom>
            <a:noFill/>
            <a:ln w="381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grpSp>
      <p:sp>
        <p:nvSpPr>
          <p:cNvPr id="86" name="TextBox 85"/>
          <p:cNvSpPr txBox="1"/>
          <p:nvPr/>
        </p:nvSpPr>
        <p:spPr>
          <a:xfrm>
            <a:off x="290575" y="4772982"/>
            <a:ext cx="4075189" cy="1077218"/>
          </a:xfrm>
          <a:prstGeom prst="rect">
            <a:avLst/>
          </a:prstGeom>
          <a:noFill/>
        </p:spPr>
        <p:txBody>
          <a:bodyPr wrap="square" lIns="0" tIns="0" rIns="0" bIns="0" rtlCol="0">
            <a:spAutoFit/>
          </a:bodyPr>
          <a:lstStyle/>
          <a:p>
            <a:pPr algn="r"/>
            <a:r>
              <a:rPr lang="en-US" sz="1400" kern="0" dirty="0">
                <a:solidFill>
                  <a:prstClr val="black"/>
                </a:solidFill>
              </a:rPr>
              <a:t>Develop/ revise the System Specifications</a:t>
            </a:r>
          </a:p>
          <a:p>
            <a:pPr algn="r"/>
            <a:r>
              <a:rPr lang="en-US" sz="1400" kern="0" dirty="0">
                <a:solidFill>
                  <a:prstClr val="black"/>
                </a:solidFill>
              </a:rPr>
              <a:t>Processes are a necessary component in informing system requirements</a:t>
            </a:r>
            <a:r>
              <a:rPr lang="en-US" sz="1400" kern="0" dirty="0" smtClean="0">
                <a:solidFill>
                  <a:prstClr val="black"/>
                </a:solidFill>
              </a:rPr>
              <a:t>. System </a:t>
            </a:r>
            <a:r>
              <a:rPr lang="en-US" sz="1400" kern="0" dirty="0">
                <a:solidFill>
                  <a:prstClr val="black"/>
                </a:solidFill>
              </a:rPr>
              <a:t>specifications commence in parallel to the processes, especially where the proposed system will inform </a:t>
            </a:r>
            <a:r>
              <a:rPr lang="en-US" sz="1400" kern="0" dirty="0" smtClean="0">
                <a:solidFill>
                  <a:prstClr val="black"/>
                </a:solidFill>
              </a:rPr>
              <a:t>processes</a:t>
            </a:r>
          </a:p>
        </p:txBody>
      </p:sp>
      <p:grpSp>
        <p:nvGrpSpPr>
          <p:cNvPr id="22" name="Group 21"/>
          <p:cNvGrpSpPr/>
          <p:nvPr/>
        </p:nvGrpSpPr>
        <p:grpSpPr>
          <a:xfrm>
            <a:off x="4598168" y="3299182"/>
            <a:ext cx="802259" cy="808558"/>
            <a:chOff x="5605463" y="3776663"/>
            <a:chExt cx="528637" cy="511175"/>
          </a:xfrm>
        </p:grpSpPr>
        <p:sp>
          <p:nvSpPr>
            <p:cNvPr id="87" name="Freeform 86"/>
            <p:cNvSpPr>
              <a:spLocks/>
            </p:cNvSpPr>
            <p:nvPr/>
          </p:nvSpPr>
          <p:spPr bwMode="auto">
            <a:xfrm>
              <a:off x="5605463" y="3776663"/>
              <a:ext cx="312738" cy="511175"/>
            </a:xfrm>
            <a:custGeom>
              <a:avLst/>
              <a:gdLst>
                <a:gd name="T0" fmla="*/ 52 w 52"/>
                <a:gd name="T1" fmla="*/ 57 h 85"/>
                <a:gd name="T2" fmla="*/ 52 w 52"/>
                <a:gd name="T3" fmla="*/ 79 h 85"/>
                <a:gd name="T4" fmla="*/ 46 w 52"/>
                <a:gd name="T5" fmla="*/ 85 h 85"/>
                <a:gd name="T6" fmla="*/ 6 w 52"/>
                <a:gd name="T7" fmla="*/ 85 h 85"/>
                <a:gd name="T8" fmla="*/ 0 w 52"/>
                <a:gd name="T9" fmla="*/ 79 h 85"/>
                <a:gd name="T10" fmla="*/ 0 w 52"/>
                <a:gd name="T11" fmla="*/ 6 h 85"/>
                <a:gd name="T12" fmla="*/ 6 w 52"/>
                <a:gd name="T13" fmla="*/ 0 h 85"/>
                <a:gd name="T14" fmla="*/ 46 w 52"/>
                <a:gd name="T15" fmla="*/ 0 h 85"/>
                <a:gd name="T16" fmla="*/ 52 w 52"/>
                <a:gd name="T17" fmla="*/ 6 h 85"/>
                <a:gd name="T18" fmla="*/ 52 w 52"/>
                <a:gd name="T19" fmla="*/ 1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85">
                  <a:moveTo>
                    <a:pt x="52" y="57"/>
                  </a:moveTo>
                  <a:cubicBezTo>
                    <a:pt x="52" y="79"/>
                    <a:pt x="52" y="79"/>
                    <a:pt x="52" y="79"/>
                  </a:cubicBezTo>
                  <a:cubicBezTo>
                    <a:pt x="52" y="83"/>
                    <a:pt x="49" y="85"/>
                    <a:pt x="46" y="85"/>
                  </a:cubicBezTo>
                  <a:cubicBezTo>
                    <a:pt x="6" y="85"/>
                    <a:pt x="6" y="85"/>
                    <a:pt x="6" y="85"/>
                  </a:cubicBezTo>
                  <a:cubicBezTo>
                    <a:pt x="3" y="85"/>
                    <a:pt x="0" y="83"/>
                    <a:pt x="0" y="79"/>
                  </a:cubicBezTo>
                  <a:cubicBezTo>
                    <a:pt x="0" y="6"/>
                    <a:pt x="0" y="6"/>
                    <a:pt x="0" y="6"/>
                  </a:cubicBezTo>
                  <a:cubicBezTo>
                    <a:pt x="0" y="3"/>
                    <a:pt x="3" y="0"/>
                    <a:pt x="6" y="0"/>
                  </a:cubicBezTo>
                  <a:cubicBezTo>
                    <a:pt x="46" y="0"/>
                    <a:pt x="46" y="0"/>
                    <a:pt x="46" y="0"/>
                  </a:cubicBezTo>
                  <a:cubicBezTo>
                    <a:pt x="49" y="0"/>
                    <a:pt x="52" y="3"/>
                    <a:pt x="52" y="6"/>
                  </a:cubicBezTo>
                  <a:cubicBezTo>
                    <a:pt x="52" y="17"/>
                    <a:pt x="52" y="17"/>
                    <a:pt x="52" y="17"/>
                  </a:cubicBez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307"/>
            <p:cNvSpPr>
              <a:spLocks noChangeShapeType="1"/>
            </p:cNvSpPr>
            <p:nvPr/>
          </p:nvSpPr>
          <p:spPr bwMode="auto">
            <a:xfrm>
              <a:off x="5605463" y="3836988"/>
              <a:ext cx="312738"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Rectangle 88"/>
            <p:cNvSpPr>
              <a:spLocks noChangeArrowheads="1"/>
            </p:cNvSpPr>
            <p:nvPr/>
          </p:nvSpPr>
          <p:spPr bwMode="auto">
            <a:xfrm>
              <a:off x="5803900" y="3921126"/>
              <a:ext cx="330200" cy="198438"/>
            </a:xfrm>
            <a:prstGeom prst="rect">
              <a:avLst/>
            </a:pr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311"/>
            <p:cNvSpPr>
              <a:spLocks noChangeShapeType="1"/>
            </p:cNvSpPr>
            <p:nvPr/>
          </p:nvSpPr>
          <p:spPr bwMode="auto">
            <a:xfrm>
              <a:off x="5803900" y="3981451"/>
              <a:ext cx="330200"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313"/>
            <p:cNvSpPr>
              <a:spLocks noChangeShapeType="1"/>
            </p:cNvSpPr>
            <p:nvPr/>
          </p:nvSpPr>
          <p:spPr bwMode="auto">
            <a:xfrm>
              <a:off x="5845175" y="4071938"/>
              <a:ext cx="73025"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p:cNvSpPr>
            <p:nvPr/>
          </p:nvSpPr>
          <p:spPr bwMode="auto">
            <a:xfrm>
              <a:off x="5665788" y="4029076"/>
              <a:ext cx="84138" cy="42863"/>
            </a:xfrm>
            <a:custGeom>
              <a:avLst/>
              <a:gdLst>
                <a:gd name="T0" fmla="*/ 0 w 53"/>
                <a:gd name="T1" fmla="*/ 0 h 27"/>
                <a:gd name="T2" fmla="*/ 26 w 53"/>
                <a:gd name="T3" fmla="*/ 27 h 27"/>
                <a:gd name="T4" fmla="*/ 53 w 53"/>
                <a:gd name="T5" fmla="*/ 0 h 27"/>
              </a:gdLst>
              <a:ahLst/>
              <a:cxnLst>
                <a:cxn ang="0">
                  <a:pos x="T0" y="T1"/>
                </a:cxn>
                <a:cxn ang="0">
                  <a:pos x="T2" y="T3"/>
                </a:cxn>
                <a:cxn ang="0">
                  <a:pos x="T4" y="T5"/>
                </a:cxn>
              </a:cxnLst>
              <a:rect l="0" t="0" r="r" b="b"/>
              <a:pathLst>
                <a:path w="53" h="27">
                  <a:moveTo>
                    <a:pt x="0" y="0"/>
                  </a:moveTo>
                  <a:lnTo>
                    <a:pt x="26" y="27"/>
                  </a:lnTo>
                  <a:lnTo>
                    <a:pt x="53" y="0"/>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881560" y="4215885"/>
            <a:ext cx="714459" cy="692636"/>
            <a:chOff x="3094038" y="1357313"/>
            <a:chExt cx="433388" cy="509588"/>
          </a:xfrm>
        </p:grpSpPr>
        <p:sp>
          <p:nvSpPr>
            <p:cNvPr id="94" name="Rectangle 93"/>
            <p:cNvSpPr>
              <a:spLocks noChangeArrowheads="1"/>
            </p:cNvSpPr>
            <p:nvPr/>
          </p:nvSpPr>
          <p:spPr bwMode="auto">
            <a:xfrm>
              <a:off x="3094038" y="1446213"/>
              <a:ext cx="306388" cy="420688"/>
            </a:xfrm>
            <a:prstGeom prst="rect">
              <a:avLst/>
            </a:pr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5" name="Freeform 94"/>
            <p:cNvSpPr>
              <a:spLocks/>
            </p:cNvSpPr>
            <p:nvPr/>
          </p:nvSpPr>
          <p:spPr bwMode="auto">
            <a:xfrm>
              <a:off x="3221038" y="1357313"/>
              <a:ext cx="306388" cy="419100"/>
            </a:xfrm>
            <a:custGeom>
              <a:avLst/>
              <a:gdLst>
                <a:gd name="T0" fmla="*/ 0 w 193"/>
                <a:gd name="T1" fmla="*/ 30 h 264"/>
                <a:gd name="T2" fmla="*/ 0 w 193"/>
                <a:gd name="T3" fmla="*/ 0 h 264"/>
                <a:gd name="T4" fmla="*/ 193 w 193"/>
                <a:gd name="T5" fmla="*/ 0 h 264"/>
                <a:gd name="T6" fmla="*/ 193 w 193"/>
                <a:gd name="T7" fmla="*/ 264 h 264"/>
                <a:gd name="T8" fmla="*/ 113 w 193"/>
                <a:gd name="T9" fmla="*/ 264 h 264"/>
              </a:gdLst>
              <a:ahLst/>
              <a:cxnLst>
                <a:cxn ang="0">
                  <a:pos x="T0" y="T1"/>
                </a:cxn>
                <a:cxn ang="0">
                  <a:pos x="T2" y="T3"/>
                </a:cxn>
                <a:cxn ang="0">
                  <a:pos x="T4" y="T5"/>
                </a:cxn>
                <a:cxn ang="0">
                  <a:pos x="T6" y="T7"/>
                </a:cxn>
                <a:cxn ang="0">
                  <a:pos x="T8" y="T9"/>
                </a:cxn>
              </a:cxnLst>
              <a:rect l="0" t="0" r="r" b="b"/>
              <a:pathLst>
                <a:path w="193" h="264">
                  <a:moveTo>
                    <a:pt x="0" y="30"/>
                  </a:moveTo>
                  <a:lnTo>
                    <a:pt x="0" y="0"/>
                  </a:lnTo>
                  <a:lnTo>
                    <a:pt x="193" y="0"/>
                  </a:lnTo>
                  <a:lnTo>
                    <a:pt x="193" y="264"/>
                  </a:lnTo>
                  <a:lnTo>
                    <a:pt x="113" y="264"/>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6" name="Freeform 95"/>
            <p:cNvSpPr>
              <a:spLocks/>
            </p:cNvSpPr>
            <p:nvPr/>
          </p:nvSpPr>
          <p:spPr bwMode="auto">
            <a:xfrm>
              <a:off x="3148013" y="1543051"/>
              <a:ext cx="66675" cy="36513"/>
            </a:xfrm>
            <a:custGeom>
              <a:avLst/>
              <a:gdLst>
                <a:gd name="T0" fmla="*/ 0 w 42"/>
                <a:gd name="T1" fmla="*/ 4 h 23"/>
                <a:gd name="T2" fmla="*/ 19 w 42"/>
                <a:gd name="T3" fmla="*/ 23 h 23"/>
                <a:gd name="T4" fmla="*/ 42 w 42"/>
                <a:gd name="T5" fmla="*/ 0 h 23"/>
              </a:gdLst>
              <a:ahLst/>
              <a:cxnLst>
                <a:cxn ang="0">
                  <a:pos x="T0" y="T1"/>
                </a:cxn>
                <a:cxn ang="0">
                  <a:pos x="T2" y="T3"/>
                </a:cxn>
                <a:cxn ang="0">
                  <a:pos x="T4" y="T5"/>
                </a:cxn>
              </a:cxnLst>
              <a:rect l="0" t="0" r="r" b="b"/>
              <a:pathLst>
                <a:path w="42" h="23">
                  <a:moveTo>
                    <a:pt x="0" y="4"/>
                  </a:moveTo>
                  <a:lnTo>
                    <a:pt x="19" y="23"/>
                  </a:lnTo>
                  <a:lnTo>
                    <a:pt x="42" y="0"/>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7" name="Line 233"/>
            <p:cNvSpPr>
              <a:spLocks noChangeShapeType="1"/>
            </p:cNvSpPr>
            <p:nvPr/>
          </p:nvSpPr>
          <p:spPr bwMode="auto">
            <a:xfrm>
              <a:off x="3255963" y="1566863"/>
              <a:ext cx="96838"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8" name="Freeform 97"/>
            <p:cNvSpPr>
              <a:spLocks/>
            </p:cNvSpPr>
            <p:nvPr/>
          </p:nvSpPr>
          <p:spPr bwMode="auto">
            <a:xfrm>
              <a:off x="3148013" y="1638301"/>
              <a:ext cx="66675" cy="36513"/>
            </a:xfrm>
            <a:custGeom>
              <a:avLst/>
              <a:gdLst>
                <a:gd name="T0" fmla="*/ 0 w 42"/>
                <a:gd name="T1" fmla="*/ 8 h 23"/>
                <a:gd name="T2" fmla="*/ 19 w 42"/>
                <a:gd name="T3" fmla="*/ 23 h 23"/>
                <a:gd name="T4" fmla="*/ 42 w 42"/>
                <a:gd name="T5" fmla="*/ 0 h 23"/>
              </a:gdLst>
              <a:ahLst/>
              <a:cxnLst>
                <a:cxn ang="0">
                  <a:pos x="T0" y="T1"/>
                </a:cxn>
                <a:cxn ang="0">
                  <a:pos x="T2" y="T3"/>
                </a:cxn>
                <a:cxn ang="0">
                  <a:pos x="T4" y="T5"/>
                </a:cxn>
              </a:cxnLst>
              <a:rect l="0" t="0" r="r" b="b"/>
              <a:pathLst>
                <a:path w="42" h="23">
                  <a:moveTo>
                    <a:pt x="0" y="8"/>
                  </a:moveTo>
                  <a:lnTo>
                    <a:pt x="19" y="23"/>
                  </a:lnTo>
                  <a:lnTo>
                    <a:pt x="42" y="0"/>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9" name="Line 235"/>
            <p:cNvSpPr>
              <a:spLocks noChangeShapeType="1"/>
            </p:cNvSpPr>
            <p:nvPr/>
          </p:nvSpPr>
          <p:spPr bwMode="auto">
            <a:xfrm>
              <a:off x="3255963" y="1663701"/>
              <a:ext cx="96838"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100" name="Freeform 99"/>
            <p:cNvSpPr>
              <a:spLocks/>
            </p:cNvSpPr>
            <p:nvPr/>
          </p:nvSpPr>
          <p:spPr bwMode="auto">
            <a:xfrm>
              <a:off x="3148013" y="1735138"/>
              <a:ext cx="66675" cy="41275"/>
            </a:xfrm>
            <a:custGeom>
              <a:avLst/>
              <a:gdLst>
                <a:gd name="T0" fmla="*/ 0 w 42"/>
                <a:gd name="T1" fmla="*/ 8 h 26"/>
                <a:gd name="T2" fmla="*/ 19 w 42"/>
                <a:gd name="T3" fmla="*/ 26 h 26"/>
                <a:gd name="T4" fmla="*/ 42 w 42"/>
                <a:gd name="T5" fmla="*/ 0 h 26"/>
              </a:gdLst>
              <a:ahLst/>
              <a:cxnLst>
                <a:cxn ang="0">
                  <a:pos x="T0" y="T1"/>
                </a:cxn>
                <a:cxn ang="0">
                  <a:pos x="T2" y="T3"/>
                </a:cxn>
                <a:cxn ang="0">
                  <a:pos x="T4" y="T5"/>
                </a:cxn>
              </a:cxnLst>
              <a:rect l="0" t="0" r="r" b="b"/>
              <a:pathLst>
                <a:path w="42" h="26">
                  <a:moveTo>
                    <a:pt x="0" y="8"/>
                  </a:moveTo>
                  <a:lnTo>
                    <a:pt x="19" y="26"/>
                  </a:lnTo>
                  <a:lnTo>
                    <a:pt x="42" y="0"/>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101" name="Line 238"/>
            <p:cNvSpPr>
              <a:spLocks noChangeShapeType="1"/>
            </p:cNvSpPr>
            <p:nvPr/>
          </p:nvSpPr>
          <p:spPr bwMode="auto">
            <a:xfrm>
              <a:off x="3400425" y="1476376"/>
              <a:ext cx="71438"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102" name="Line 239"/>
            <p:cNvSpPr>
              <a:spLocks noChangeShapeType="1"/>
            </p:cNvSpPr>
            <p:nvPr/>
          </p:nvSpPr>
          <p:spPr bwMode="auto">
            <a:xfrm>
              <a:off x="3400425" y="1573213"/>
              <a:ext cx="71438" cy="0"/>
            </a:xfrm>
            <a:prstGeom prst="line">
              <a:avLst/>
            </a:prstGeom>
            <a:noFill/>
            <a:ln w="381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grpSp>
        <p:nvGrpSpPr>
          <p:cNvPr id="28" name="Group 27"/>
          <p:cNvGrpSpPr/>
          <p:nvPr/>
        </p:nvGrpSpPr>
        <p:grpSpPr>
          <a:xfrm>
            <a:off x="4546650" y="4896519"/>
            <a:ext cx="829718" cy="640544"/>
            <a:chOff x="1869906" y="1960412"/>
            <a:chExt cx="319088" cy="263524"/>
          </a:xfrm>
        </p:grpSpPr>
        <p:sp>
          <p:nvSpPr>
            <p:cNvPr id="103" name="Rectangle 66">
              <a:extLst>
                <a:ext uri="{FF2B5EF4-FFF2-40B4-BE49-F238E27FC236}">
                  <a16:creationId xmlns:a16="http://schemas.microsoft.com/office/drawing/2014/main" xmlns="" id="{3478922A-91D8-4F98-954D-21A39E79B280}"/>
                </a:ext>
              </a:extLst>
            </p:cNvPr>
            <p:cNvSpPr>
              <a:spLocks noChangeArrowheads="1"/>
            </p:cNvSpPr>
            <p:nvPr/>
          </p:nvSpPr>
          <p:spPr bwMode="auto">
            <a:xfrm>
              <a:off x="1869906" y="1960412"/>
              <a:ext cx="319088" cy="223837"/>
            </a:xfrm>
            <a:prstGeom prst="rect">
              <a:avLst/>
            </a:prstGeom>
            <a:noFill/>
            <a:ln w="381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104" name="Line 68">
              <a:extLst>
                <a:ext uri="{FF2B5EF4-FFF2-40B4-BE49-F238E27FC236}">
                  <a16:creationId xmlns:a16="http://schemas.microsoft.com/office/drawing/2014/main" xmlns="" id="{CABF9230-44D2-4017-BF87-85B8074DA5C8}"/>
                </a:ext>
              </a:extLst>
            </p:cNvPr>
            <p:cNvSpPr>
              <a:spLocks noChangeShapeType="1"/>
            </p:cNvSpPr>
            <p:nvPr/>
          </p:nvSpPr>
          <p:spPr bwMode="auto">
            <a:xfrm flipV="1">
              <a:off x="2147718" y="2184249"/>
              <a:ext cx="0" cy="39687"/>
            </a:xfrm>
            <a:prstGeom prst="line">
              <a:avLst/>
            </a:prstGeom>
            <a:noFill/>
            <a:ln w="381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105" name="Line 69">
              <a:extLst>
                <a:ext uri="{FF2B5EF4-FFF2-40B4-BE49-F238E27FC236}">
                  <a16:creationId xmlns:a16="http://schemas.microsoft.com/office/drawing/2014/main" xmlns="" id="{89781E48-1893-4A9A-BF9F-D2BC8637BE80}"/>
                </a:ext>
              </a:extLst>
            </p:cNvPr>
            <p:cNvSpPr>
              <a:spLocks noChangeShapeType="1"/>
            </p:cNvSpPr>
            <p:nvPr/>
          </p:nvSpPr>
          <p:spPr bwMode="auto">
            <a:xfrm>
              <a:off x="1909593" y="2184249"/>
              <a:ext cx="0" cy="39687"/>
            </a:xfrm>
            <a:prstGeom prst="line">
              <a:avLst/>
            </a:prstGeom>
            <a:noFill/>
            <a:ln w="381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106" name="Oval 70">
              <a:extLst>
                <a:ext uri="{FF2B5EF4-FFF2-40B4-BE49-F238E27FC236}">
                  <a16:creationId xmlns:a16="http://schemas.microsoft.com/office/drawing/2014/main" xmlns="" id="{5041A57E-D142-4788-A892-E44BBF6E29C6}"/>
                </a:ext>
              </a:extLst>
            </p:cNvPr>
            <p:cNvSpPr>
              <a:spLocks noChangeArrowheads="1"/>
            </p:cNvSpPr>
            <p:nvPr/>
          </p:nvSpPr>
          <p:spPr bwMode="auto">
            <a:xfrm>
              <a:off x="1998493" y="2015974"/>
              <a:ext cx="112713" cy="112712"/>
            </a:xfrm>
            <a:prstGeom prst="ellipse">
              <a:avLst/>
            </a:prstGeom>
            <a:solidFill>
              <a:srgbClr val="DFECF6"/>
            </a:solidFill>
            <a:ln w="381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sp>
          <p:nvSpPr>
            <p:cNvPr id="107" name="Line 72">
              <a:extLst>
                <a:ext uri="{FF2B5EF4-FFF2-40B4-BE49-F238E27FC236}">
                  <a16:creationId xmlns:a16="http://schemas.microsoft.com/office/drawing/2014/main" xmlns="" id="{96642D6B-A050-4651-9D86-A98832F4106E}"/>
                </a:ext>
              </a:extLst>
            </p:cNvPr>
            <p:cNvSpPr>
              <a:spLocks noChangeShapeType="1"/>
            </p:cNvSpPr>
            <p:nvPr/>
          </p:nvSpPr>
          <p:spPr bwMode="auto">
            <a:xfrm flipH="1">
              <a:off x="1947693" y="2071537"/>
              <a:ext cx="22225" cy="0"/>
            </a:xfrm>
            <a:prstGeom prst="line">
              <a:avLst/>
            </a:prstGeom>
            <a:noFill/>
            <a:ln w="381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21032211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a:endCxn id="9" idx="0"/>
          </p:cNvCxnSpPr>
          <p:nvPr/>
        </p:nvCxnSpPr>
        <p:spPr>
          <a:xfrm>
            <a:off x="6103008" y="1471286"/>
            <a:ext cx="15622" cy="3679035"/>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887682" y="4167840"/>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4" name="Rectangle 3"/>
          <p:cNvSpPr/>
          <p:nvPr/>
        </p:nvSpPr>
        <p:spPr>
          <a:xfrm rot="10800000">
            <a:off x="6778300" y="3975397"/>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5" name="Trapezoid 4"/>
          <p:cNvSpPr/>
          <p:nvPr/>
        </p:nvSpPr>
        <p:spPr>
          <a:xfrm rot="16200000">
            <a:off x="5887682" y="2509671"/>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 name="Rectangle 5"/>
          <p:cNvSpPr/>
          <p:nvPr/>
        </p:nvSpPr>
        <p:spPr>
          <a:xfrm rot="10800000">
            <a:off x="6778301" y="2317229"/>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7" name="Trapezoid 6"/>
          <p:cNvSpPr/>
          <p:nvPr/>
        </p:nvSpPr>
        <p:spPr>
          <a:xfrm rot="5400000">
            <a:off x="5228573" y="3366125"/>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8" name="Rectangle 7"/>
          <p:cNvSpPr/>
          <p:nvPr/>
        </p:nvSpPr>
        <p:spPr>
          <a:xfrm>
            <a:off x="214670" y="3173684"/>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9" name="Donut 8"/>
          <p:cNvSpPr/>
          <p:nvPr/>
        </p:nvSpPr>
        <p:spPr>
          <a:xfrm>
            <a:off x="5513072" y="5150321"/>
            <a:ext cx="1211116" cy="1211116"/>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0" name="Oval 9"/>
          <p:cNvSpPr/>
          <p:nvPr/>
        </p:nvSpPr>
        <p:spPr>
          <a:xfrm>
            <a:off x="5863065" y="5489874"/>
            <a:ext cx="495827" cy="495827"/>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4" name="Oval 13"/>
          <p:cNvSpPr/>
          <p:nvPr/>
        </p:nvSpPr>
        <p:spPr>
          <a:xfrm>
            <a:off x="5882853" y="4258379"/>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9</a:t>
            </a:r>
          </a:p>
        </p:txBody>
      </p:sp>
      <p:sp>
        <p:nvSpPr>
          <p:cNvPr id="15" name="Oval 14"/>
          <p:cNvSpPr/>
          <p:nvPr/>
        </p:nvSpPr>
        <p:spPr>
          <a:xfrm>
            <a:off x="5857608" y="3463392"/>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8</a:t>
            </a:r>
          </a:p>
        </p:txBody>
      </p:sp>
      <p:sp>
        <p:nvSpPr>
          <p:cNvPr id="16" name="Oval 15"/>
          <p:cNvSpPr/>
          <p:nvPr/>
        </p:nvSpPr>
        <p:spPr>
          <a:xfrm>
            <a:off x="5849598" y="2565427"/>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7</a:t>
            </a:r>
          </a:p>
        </p:txBody>
      </p:sp>
      <p:sp>
        <p:nvSpPr>
          <p:cNvPr id="17" name="Trapezoid 16"/>
          <p:cNvSpPr/>
          <p:nvPr/>
        </p:nvSpPr>
        <p:spPr>
          <a:xfrm rot="5400000">
            <a:off x="5187424" y="1735994"/>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8" name="Rectangle 17"/>
          <p:cNvSpPr/>
          <p:nvPr/>
        </p:nvSpPr>
        <p:spPr>
          <a:xfrm>
            <a:off x="245210" y="1533257"/>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9" name="Oval 18"/>
          <p:cNvSpPr/>
          <p:nvPr/>
        </p:nvSpPr>
        <p:spPr>
          <a:xfrm>
            <a:off x="5867988" y="1832136"/>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6</a:t>
            </a:r>
          </a:p>
        </p:txBody>
      </p:sp>
      <p:sp>
        <p:nvSpPr>
          <p:cNvPr id="21" name="TextBox 20"/>
          <p:cNvSpPr txBox="1"/>
          <p:nvPr/>
        </p:nvSpPr>
        <p:spPr>
          <a:xfrm>
            <a:off x="224647" y="1558605"/>
            <a:ext cx="4087255" cy="1000274"/>
          </a:xfrm>
          <a:prstGeom prst="rect">
            <a:avLst/>
          </a:prstGeom>
          <a:noFill/>
        </p:spPr>
        <p:txBody>
          <a:bodyPr wrap="square" lIns="0" tIns="0" rIns="0" bIns="0" rtlCol="0">
            <a:spAutoFit/>
          </a:bodyPr>
          <a:lstStyle/>
          <a:p>
            <a:pPr algn="r"/>
            <a:r>
              <a:rPr lang="en-US" sz="1300" kern="0" dirty="0">
                <a:solidFill>
                  <a:prstClr val="black"/>
                </a:solidFill>
              </a:rPr>
              <a:t>Process Implementation and </a:t>
            </a:r>
            <a:r>
              <a:rPr lang="en-US" sz="1300" kern="0" dirty="0" smtClean="0">
                <a:solidFill>
                  <a:prstClr val="black"/>
                </a:solidFill>
              </a:rPr>
              <a:t>Training.  Once </a:t>
            </a:r>
            <a:r>
              <a:rPr lang="en-US" sz="1300" kern="0" dirty="0">
                <a:solidFill>
                  <a:prstClr val="black"/>
                </a:solidFill>
              </a:rPr>
              <a:t>processes have been signed off, they can be implemented in a staged manner unit by unit/ correctional </a:t>
            </a:r>
            <a:r>
              <a:rPr lang="en-US" sz="1300" kern="0" dirty="0" err="1">
                <a:solidFill>
                  <a:prstClr val="black"/>
                </a:solidFill>
              </a:rPr>
              <a:t>centre</a:t>
            </a:r>
            <a:r>
              <a:rPr lang="en-US" sz="1300" kern="0" dirty="0">
                <a:solidFill>
                  <a:prstClr val="black"/>
                </a:solidFill>
              </a:rPr>
              <a:t> by correctional </a:t>
            </a:r>
            <a:r>
              <a:rPr lang="en-US" sz="1300" kern="0" dirty="0" err="1">
                <a:solidFill>
                  <a:prstClr val="black"/>
                </a:solidFill>
              </a:rPr>
              <a:t>centre</a:t>
            </a:r>
            <a:r>
              <a:rPr lang="en-US" sz="1300" kern="0" dirty="0">
                <a:solidFill>
                  <a:prstClr val="black"/>
                </a:solidFill>
              </a:rPr>
              <a:t>. Mass coordination, training and change management is required here. </a:t>
            </a:r>
            <a:r>
              <a:rPr lang="en-US" sz="1300" kern="0" dirty="0" smtClean="0">
                <a:solidFill>
                  <a:prstClr val="black"/>
                </a:solidFill>
              </a:rPr>
              <a:t> </a:t>
            </a:r>
          </a:p>
        </p:txBody>
      </p:sp>
      <p:grpSp>
        <p:nvGrpSpPr>
          <p:cNvPr id="23" name="Group 22"/>
          <p:cNvGrpSpPr/>
          <p:nvPr/>
        </p:nvGrpSpPr>
        <p:grpSpPr>
          <a:xfrm>
            <a:off x="4378491" y="1692002"/>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27" name="TextBox 26"/>
          <p:cNvSpPr txBox="1"/>
          <p:nvPr/>
        </p:nvSpPr>
        <p:spPr>
          <a:xfrm>
            <a:off x="544328" y="3258645"/>
            <a:ext cx="3804336" cy="738664"/>
          </a:xfrm>
          <a:prstGeom prst="rect">
            <a:avLst/>
          </a:prstGeom>
          <a:noFill/>
        </p:spPr>
        <p:txBody>
          <a:bodyPr wrap="square" lIns="0" tIns="0" rIns="0" bIns="0" rtlCol="0">
            <a:spAutoFit/>
          </a:bodyPr>
          <a:lstStyle/>
          <a:p>
            <a:pPr algn="r"/>
            <a:r>
              <a:rPr lang="en-US" sz="1600" kern="0" dirty="0">
                <a:solidFill>
                  <a:prstClr val="black"/>
                </a:solidFill>
              </a:rPr>
              <a:t>Training employees on system</a:t>
            </a:r>
          </a:p>
          <a:p>
            <a:pPr algn="r"/>
            <a:r>
              <a:rPr lang="en-US" sz="1600" kern="0" dirty="0">
                <a:solidFill>
                  <a:prstClr val="black"/>
                </a:solidFill>
              </a:rPr>
              <a:t>To ensure adoption of the system, system manuals and training is critical.</a:t>
            </a:r>
          </a:p>
        </p:txBody>
      </p:sp>
      <p:grpSp>
        <p:nvGrpSpPr>
          <p:cNvPr id="38" name="Group 37"/>
          <p:cNvGrpSpPr/>
          <p:nvPr/>
        </p:nvGrpSpPr>
        <p:grpSpPr>
          <a:xfrm flipH="1">
            <a:off x="7726397" y="2468802"/>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46" name="TextBox 45"/>
          <p:cNvSpPr txBox="1"/>
          <p:nvPr/>
        </p:nvSpPr>
        <p:spPr>
          <a:xfrm flipH="1">
            <a:off x="7862545" y="2282495"/>
            <a:ext cx="3898469" cy="1154162"/>
          </a:xfrm>
          <a:prstGeom prst="rect">
            <a:avLst/>
          </a:prstGeom>
          <a:noFill/>
        </p:spPr>
        <p:txBody>
          <a:bodyPr wrap="square" lIns="0" tIns="0" rIns="0" bIns="0" rtlCol="0">
            <a:spAutoFit/>
          </a:bodyPr>
          <a:lstStyle/>
          <a:p>
            <a:r>
              <a:rPr lang="en-US" sz="1500" kern="0" dirty="0">
                <a:solidFill>
                  <a:prstClr val="black"/>
                </a:solidFill>
              </a:rPr>
              <a:t>Develop/ revise system changes and pilot </a:t>
            </a:r>
            <a:r>
              <a:rPr lang="en-US" sz="1500" kern="0" dirty="0" smtClean="0">
                <a:solidFill>
                  <a:prstClr val="black"/>
                </a:solidFill>
              </a:rPr>
              <a:t>implementation.  Incorporate </a:t>
            </a:r>
            <a:r>
              <a:rPr lang="en-US" sz="1500" kern="0" dirty="0">
                <a:solidFill>
                  <a:prstClr val="black"/>
                </a:solidFill>
              </a:rPr>
              <a:t>changes required into the system and pilot implementation to ensure full functionality of the system (or through testing modules</a:t>
            </a:r>
            <a:r>
              <a:rPr lang="en-US" sz="1500" kern="0" dirty="0" smtClean="0">
                <a:solidFill>
                  <a:prstClr val="black"/>
                </a:solidFill>
              </a:rPr>
              <a:t>)</a:t>
            </a:r>
            <a:endParaRPr lang="en-US" sz="1500" kern="0" dirty="0">
              <a:solidFill>
                <a:prstClr val="black"/>
              </a:solidFill>
            </a:endParaRPr>
          </a:p>
        </p:txBody>
      </p:sp>
      <p:grpSp>
        <p:nvGrpSpPr>
          <p:cNvPr id="48" name="Group 47"/>
          <p:cNvGrpSpPr/>
          <p:nvPr/>
        </p:nvGrpSpPr>
        <p:grpSpPr>
          <a:xfrm flipH="1">
            <a:off x="7781683" y="4126972"/>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52" name="Group 51"/>
          <p:cNvGrpSpPr/>
          <p:nvPr/>
        </p:nvGrpSpPr>
        <p:grpSpPr>
          <a:xfrm>
            <a:off x="6004864" y="5594195"/>
            <a:ext cx="190751" cy="221360"/>
            <a:chOff x="-1892704" y="1944681"/>
            <a:chExt cx="3284538" cy="3811588"/>
          </a:xfrm>
        </p:grpSpPr>
        <p:sp>
          <p:nvSpPr>
            <p:cNvPr id="53" name="Freeform 5"/>
            <p:cNvSpPr>
              <a:spLocks noEditPoints="1"/>
            </p:cNvSpPr>
            <p:nvPr/>
          </p:nvSpPr>
          <p:spPr bwMode="auto">
            <a:xfrm>
              <a:off x="-1892704"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4" name="Freeform 6"/>
            <p:cNvSpPr>
              <a:spLocks noEditPoints="1"/>
            </p:cNvSpPr>
            <p:nvPr/>
          </p:nvSpPr>
          <p:spPr bwMode="auto">
            <a:xfrm>
              <a:off x="-795751" y="2462197"/>
              <a:ext cx="1090616" cy="1039801"/>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59" name="Group 58"/>
          <p:cNvGrpSpPr/>
          <p:nvPr/>
        </p:nvGrpSpPr>
        <p:grpSpPr>
          <a:xfrm>
            <a:off x="4389594" y="3326191"/>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62" name="Rectangle 61"/>
          <p:cNvSpPr/>
          <p:nvPr/>
        </p:nvSpPr>
        <p:spPr>
          <a:xfrm>
            <a:off x="645228" y="63589"/>
            <a:ext cx="11400878"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2 </a:t>
            </a:r>
            <a:r>
              <a:rPr lang="en-US" sz="2000" b="1" dirty="0" smtClean="0">
                <a:solidFill>
                  <a:srgbClr val="000000"/>
                </a:solidFill>
                <a:latin typeface="Georgia"/>
                <a:ea typeface="+mj-ea"/>
                <a:cs typeface="+mj-cs"/>
              </a:rPr>
              <a:t>continued..</a:t>
            </a:r>
            <a:endParaRPr lang="en-ZA" sz="2000" b="1" dirty="0">
              <a:solidFill>
                <a:srgbClr val="000000"/>
              </a:solidFill>
              <a:latin typeface="Georgia"/>
              <a:ea typeface="+mj-ea"/>
              <a:cs typeface="+mj-cs"/>
            </a:endParaRP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69" name="Group 68"/>
          <p:cNvGrpSpPr/>
          <p:nvPr/>
        </p:nvGrpSpPr>
        <p:grpSpPr>
          <a:xfrm>
            <a:off x="4640094" y="4960423"/>
            <a:ext cx="639017" cy="639017"/>
            <a:chOff x="1389063" y="3748088"/>
            <a:chExt cx="336550" cy="336550"/>
          </a:xfrm>
          <a:solidFill>
            <a:schemeClr val="bg1"/>
          </a:solidFill>
        </p:grpSpPr>
        <p:sp>
          <p:nvSpPr>
            <p:cNvPr id="70"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1"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73" name="TextBox 72">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74" name="TextBox 73"/>
          <p:cNvSpPr txBox="1"/>
          <p:nvPr/>
        </p:nvSpPr>
        <p:spPr>
          <a:xfrm flipH="1">
            <a:off x="7925604" y="4008493"/>
            <a:ext cx="3898469" cy="923330"/>
          </a:xfrm>
          <a:prstGeom prst="rect">
            <a:avLst/>
          </a:prstGeom>
          <a:noFill/>
        </p:spPr>
        <p:txBody>
          <a:bodyPr wrap="square" lIns="0" tIns="0" rIns="0" bIns="0" rtlCol="0">
            <a:spAutoFit/>
          </a:bodyPr>
          <a:lstStyle/>
          <a:p>
            <a:r>
              <a:rPr lang="en-US" sz="1500" kern="0" dirty="0">
                <a:solidFill>
                  <a:prstClr val="black"/>
                </a:solidFill>
              </a:rPr>
              <a:t>Implement system in an agile manner</a:t>
            </a:r>
          </a:p>
          <a:p>
            <a:r>
              <a:rPr lang="en-US" sz="1500" kern="0" dirty="0">
                <a:solidFill>
                  <a:prstClr val="black"/>
                </a:solidFill>
              </a:rPr>
              <a:t>Implement systems through modules iterating with step 9 and 10, and roll-out across the </a:t>
            </a:r>
            <a:r>
              <a:rPr lang="en-US" sz="1500" kern="0" dirty="0" err="1">
                <a:solidFill>
                  <a:prstClr val="black"/>
                </a:solidFill>
              </a:rPr>
              <a:t>organisation</a:t>
            </a:r>
            <a:r>
              <a:rPr lang="en-US" sz="1500" kern="0" dirty="0" smtClean="0">
                <a:solidFill>
                  <a:prstClr val="black"/>
                </a:solidFill>
              </a:rPr>
              <a:t>.</a:t>
            </a:r>
            <a:endParaRPr lang="en-US" sz="1500" kern="0" dirty="0">
              <a:solidFill>
                <a:prstClr val="black"/>
              </a:solidFill>
            </a:endParaRPr>
          </a:p>
        </p:txBody>
      </p:sp>
      <p:grpSp>
        <p:nvGrpSpPr>
          <p:cNvPr id="20" name="Group 19"/>
          <p:cNvGrpSpPr/>
          <p:nvPr/>
        </p:nvGrpSpPr>
        <p:grpSpPr>
          <a:xfrm>
            <a:off x="4640094" y="1692002"/>
            <a:ext cx="622336" cy="749668"/>
            <a:chOff x="1881188" y="2552701"/>
            <a:chExt cx="341313" cy="539750"/>
          </a:xfrm>
        </p:grpSpPr>
        <p:sp>
          <p:nvSpPr>
            <p:cNvPr id="75" name="Oval 74"/>
            <p:cNvSpPr>
              <a:spLocks noChangeArrowheads="1"/>
            </p:cNvSpPr>
            <p:nvPr/>
          </p:nvSpPr>
          <p:spPr bwMode="auto">
            <a:xfrm>
              <a:off x="1970088" y="2552701"/>
              <a:ext cx="163513" cy="161925"/>
            </a:xfrm>
            <a:prstGeom prst="ellipse">
              <a:avLst/>
            </a:pr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881188" y="2768601"/>
              <a:ext cx="341313" cy="323850"/>
            </a:xfrm>
            <a:custGeom>
              <a:avLst/>
              <a:gdLst>
                <a:gd name="T0" fmla="*/ 42 w 57"/>
                <a:gd name="T1" fmla="*/ 54 h 54"/>
                <a:gd name="T2" fmla="*/ 57 w 57"/>
                <a:gd name="T3" fmla="*/ 29 h 54"/>
                <a:gd name="T4" fmla="*/ 29 w 57"/>
                <a:gd name="T5" fmla="*/ 0 h 54"/>
                <a:gd name="T6" fmla="*/ 0 w 57"/>
                <a:gd name="T7" fmla="*/ 29 h 54"/>
                <a:gd name="T8" fmla="*/ 15 w 57"/>
                <a:gd name="T9" fmla="*/ 54 h 54"/>
              </a:gdLst>
              <a:ahLst/>
              <a:cxnLst>
                <a:cxn ang="0">
                  <a:pos x="T0" y="T1"/>
                </a:cxn>
                <a:cxn ang="0">
                  <a:pos x="T2" y="T3"/>
                </a:cxn>
                <a:cxn ang="0">
                  <a:pos x="T4" y="T5"/>
                </a:cxn>
                <a:cxn ang="0">
                  <a:pos x="T6" y="T7"/>
                </a:cxn>
                <a:cxn ang="0">
                  <a:pos x="T8" y="T9"/>
                </a:cxn>
              </a:cxnLst>
              <a:rect l="0" t="0" r="r" b="b"/>
              <a:pathLst>
                <a:path w="57" h="54">
                  <a:moveTo>
                    <a:pt x="42" y="54"/>
                  </a:moveTo>
                  <a:cubicBezTo>
                    <a:pt x="42" y="32"/>
                    <a:pt x="57" y="29"/>
                    <a:pt x="57" y="29"/>
                  </a:cubicBezTo>
                  <a:cubicBezTo>
                    <a:pt x="57" y="13"/>
                    <a:pt x="45" y="0"/>
                    <a:pt x="29" y="0"/>
                  </a:cubicBezTo>
                  <a:cubicBezTo>
                    <a:pt x="13" y="0"/>
                    <a:pt x="0" y="13"/>
                    <a:pt x="0" y="29"/>
                  </a:cubicBezTo>
                  <a:cubicBezTo>
                    <a:pt x="0" y="29"/>
                    <a:pt x="15" y="32"/>
                    <a:pt x="15" y="54"/>
                  </a:cubicBez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2000250" y="2768601"/>
              <a:ext cx="103188" cy="161925"/>
            </a:xfrm>
            <a:custGeom>
              <a:avLst/>
              <a:gdLst>
                <a:gd name="T0" fmla="*/ 34 w 65"/>
                <a:gd name="T1" fmla="*/ 0 h 102"/>
                <a:gd name="T2" fmla="*/ 0 w 65"/>
                <a:gd name="T3" fmla="*/ 75 h 102"/>
                <a:gd name="T4" fmla="*/ 34 w 65"/>
                <a:gd name="T5" fmla="*/ 102 h 102"/>
                <a:gd name="T6" fmla="*/ 65 w 65"/>
                <a:gd name="T7" fmla="*/ 75 h 102"/>
                <a:gd name="T8" fmla="*/ 34 w 65"/>
                <a:gd name="T9" fmla="*/ 0 h 102"/>
              </a:gdLst>
              <a:ahLst/>
              <a:cxnLst>
                <a:cxn ang="0">
                  <a:pos x="T0" y="T1"/>
                </a:cxn>
                <a:cxn ang="0">
                  <a:pos x="T2" y="T3"/>
                </a:cxn>
                <a:cxn ang="0">
                  <a:pos x="T4" y="T5"/>
                </a:cxn>
                <a:cxn ang="0">
                  <a:pos x="T6" y="T7"/>
                </a:cxn>
                <a:cxn ang="0">
                  <a:pos x="T8" y="T9"/>
                </a:cxn>
              </a:cxnLst>
              <a:rect l="0" t="0" r="r" b="b"/>
              <a:pathLst>
                <a:path w="65" h="102">
                  <a:moveTo>
                    <a:pt x="34" y="0"/>
                  </a:moveTo>
                  <a:lnTo>
                    <a:pt x="0" y="75"/>
                  </a:lnTo>
                  <a:lnTo>
                    <a:pt x="34" y="102"/>
                  </a:lnTo>
                  <a:lnTo>
                    <a:pt x="65" y="75"/>
                  </a:lnTo>
                  <a:lnTo>
                    <a:pt x="34" y="0"/>
                  </a:lnTo>
                </a:path>
              </a:pathLst>
            </a:custGeom>
            <a:noFill/>
            <a:ln w="381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1177">
            <a:extLst>
              <a:ext uri="{FF2B5EF4-FFF2-40B4-BE49-F238E27FC236}">
                <a16:creationId xmlns="" xmlns:a16="http://schemas.microsoft.com/office/drawing/2014/main" id="{77BE45AF-EE60-40BA-9ADD-4D6D6DBEA8B0}"/>
              </a:ext>
            </a:extLst>
          </p:cNvPr>
          <p:cNvSpPr>
            <a:spLocks/>
          </p:cNvSpPr>
          <p:nvPr/>
        </p:nvSpPr>
        <p:spPr bwMode="auto">
          <a:xfrm>
            <a:off x="4878436" y="3699371"/>
            <a:ext cx="151535" cy="157307"/>
          </a:xfrm>
          <a:custGeom>
            <a:avLst/>
            <a:gdLst>
              <a:gd name="T0" fmla="*/ 56 w 56"/>
              <a:gd name="T1" fmla="*/ 25 h 58"/>
              <a:gd name="T2" fmla="*/ 23 w 56"/>
              <a:gd name="T3" fmla="*/ 58 h 58"/>
              <a:gd name="T4" fmla="*/ 7 w 56"/>
              <a:gd name="T5" fmla="*/ 54 h 58"/>
              <a:gd name="T6" fmla="*/ 0 w 56"/>
              <a:gd name="T7" fmla="*/ 34 h 58"/>
              <a:gd name="T8" fmla="*/ 33 w 56"/>
              <a:gd name="T9" fmla="*/ 0 h 58"/>
              <a:gd name="T10" fmla="*/ 49 w 56"/>
              <a:gd name="T11" fmla="*/ 4 h 58"/>
              <a:gd name="T12" fmla="*/ 56 w 56"/>
              <a:gd name="T13" fmla="*/ 25 h 58"/>
            </a:gdLst>
            <a:ahLst/>
            <a:cxnLst>
              <a:cxn ang="0">
                <a:pos x="T0" y="T1"/>
              </a:cxn>
              <a:cxn ang="0">
                <a:pos x="T2" y="T3"/>
              </a:cxn>
              <a:cxn ang="0">
                <a:pos x="T4" y="T5"/>
              </a:cxn>
              <a:cxn ang="0">
                <a:pos x="T6" y="T7"/>
              </a:cxn>
              <a:cxn ang="0">
                <a:pos x="T8" y="T9"/>
              </a:cxn>
              <a:cxn ang="0">
                <a:pos x="T10" y="T11"/>
              </a:cxn>
              <a:cxn ang="0">
                <a:pos x="T12" y="T13"/>
              </a:cxn>
            </a:cxnLst>
            <a:rect l="0" t="0" r="r" b="b"/>
            <a:pathLst>
              <a:path w="56" h="58">
                <a:moveTo>
                  <a:pt x="56" y="25"/>
                </a:moveTo>
                <a:cubicBezTo>
                  <a:pt x="56" y="43"/>
                  <a:pt x="42" y="58"/>
                  <a:pt x="23" y="58"/>
                </a:cubicBezTo>
                <a:cubicBezTo>
                  <a:pt x="17" y="58"/>
                  <a:pt x="12" y="57"/>
                  <a:pt x="7" y="54"/>
                </a:cubicBezTo>
                <a:cubicBezTo>
                  <a:pt x="3" y="49"/>
                  <a:pt x="0" y="41"/>
                  <a:pt x="0" y="34"/>
                </a:cubicBezTo>
                <a:cubicBezTo>
                  <a:pt x="0" y="15"/>
                  <a:pt x="15" y="0"/>
                  <a:pt x="33" y="0"/>
                </a:cubicBezTo>
                <a:cubicBezTo>
                  <a:pt x="39" y="0"/>
                  <a:pt x="45" y="2"/>
                  <a:pt x="49" y="4"/>
                </a:cubicBezTo>
                <a:cubicBezTo>
                  <a:pt x="54" y="10"/>
                  <a:pt x="56" y="17"/>
                  <a:pt x="56"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6" name="Freeform 1178">
            <a:extLst>
              <a:ext uri="{FF2B5EF4-FFF2-40B4-BE49-F238E27FC236}">
                <a16:creationId xmlns="" xmlns:a16="http://schemas.microsoft.com/office/drawing/2014/main" id="{431AB302-E3AB-42D6-898D-AB18C3B0387F}"/>
              </a:ext>
            </a:extLst>
          </p:cNvPr>
          <p:cNvSpPr>
            <a:spLocks/>
          </p:cNvSpPr>
          <p:nvPr/>
        </p:nvSpPr>
        <p:spPr bwMode="auto">
          <a:xfrm>
            <a:off x="4851015" y="3930280"/>
            <a:ext cx="209262" cy="210704"/>
          </a:xfrm>
          <a:custGeom>
            <a:avLst/>
            <a:gdLst>
              <a:gd name="T0" fmla="*/ 77 w 77"/>
              <a:gd name="T1" fmla="*/ 35 h 78"/>
              <a:gd name="T2" fmla="*/ 77 w 77"/>
              <a:gd name="T3" fmla="*/ 57 h 78"/>
              <a:gd name="T4" fmla="*/ 56 w 77"/>
              <a:gd name="T5" fmla="*/ 78 h 78"/>
              <a:gd name="T6" fmla="*/ 11 w 77"/>
              <a:gd name="T7" fmla="*/ 78 h 78"/>
              <a:gd name="T8" fmla="*/ 3 w 77"/>
              <a:gd name="T9" fmla="*/ 77 h 78"/>
              <a:gd name="T10" fmla="*/ 0 w 77"/>
              <a:gd name="T11" fmla="*/ 66 h 78"/>
              <a:gd name="T12" fmla="*/ 0 w 77"/>
              <a:gd name="T13" fmla="*/ 44 h 78"/>
              <a:gd name="T14" fmla="*/ 43 w 77"/>
              <a:gd name="T15" fmla="*/ 0 h 78"/>
              <a:gd name="T16" fmla="*/ 66 w 77"/>
              <a:gd name="T17" fmla="*/ 6 h 78"/>
              <a:gd name="T18" fmla="*/ 77 w 77"/>
              <a:gd name="T19"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8">
                <a:moveTo>
                  <a:pt x="77" y="35"/>
                </a:moveTo>
                <a:cubicBezTo>
                  <a:pt x="77" y="57"/>
                  <a:pt x="77" y="57"/>
                  <a:pt x="77" y="57"/>
                </a:cubicBezTo>
                <a:cubicBezTo>
                  <a:pt x="77" y="69"/>
                  <a:pt x="67" y="78"/>
                  <a:pt x="56" y="78"/>
                </a:cubicBezTo>
                <a:cubicBezTo>
                  <a:pt x="11" y="78"/>
                  <a:pt x="11" y="78"/>
                  <a:pt x="11" y="78"/>
                </a:cubicBezTo>
                <a:cubicBezTo>
                  <a:pt x="8" y="78"/>
                  <a:pt x="5" y="78"/>
                  <a:pt x="3" y="77"/>
                </a:cubicBezTo>
                <a:cubicBezTo>
                  <a:pt x="1" y="74"/>
                  <a:pt x="0" y="70"/>
                  <a:pt x="0" y="66"/>
                </a:cubicBezTo>
                <a:cubicBezTo>
                  <a:pt x="0" y="44"/>
                  <a:pt x="0" y="44"/>
                  <a:pt x="0" y="44"/>
                </a:cubicBezTo>
                <a:cubicBezTo>
                  <a:pt x="0" y="19"/>
                  <a:pt x="19" y="0"/>
                  <a:pt x="43" y="0"/>
                </a:cubicBezTo>
                <a:cubicBezTo>
                  <a:pt x="52" y="0"/>
                  <a:pt x="59" y="2"/>
                  <a:pt x="66" y="6"/>
                </a:cubicBezTo>
                <a:cubicBezTo>
                  <a:pt x="73" y="14"/>
                  <a:pt x="77" y="24"/>
                  <a:pt x="77" y="3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7" name="Freeform 1179">
            <a:extLst>
              <a:ext uri="{FF2B5EF4-FFF2-40B4-BE49-F238E27FC236}">
                <a16:creationId xmlns="" xmlns:a16="http://schemas.microsoft.com/office/drawing/2014/main" id="{10F75E09-38F8-4DC3-98A7-81A2B721CEC8}"/>
              </a:ext>
            </a:extLst>
          </p:cNvPr>
          <p:cNvSpPr>
            <a:spLocks/>
          </p:cNvSpPr>
          <p:nvPr/>
        </p:nvSpPr>
        <p:spPr bwMode="auto">
          <a:xfrm>
            <a:off x="4560936" y="3368882"/>
            <a:ext cx="151535" cy="157307"/>
          </a:xfrm>
          <a:custGeom>
            <a:avLst/>
            <a:gdLst>
              <a:gd name="T0" fmla="*/ 56 w 56"/>
              <a:gd name="T1" fmla="*/ 25 h 58"/>
              <a:gd name="T2" fmla="*/ 23 w 56"/>
              <a:gd name="T3" fmla="*/ 58 h 58"/>
              <a:gd name="T4" fmla="*/ 7 w 56"/>
              <a:gd name="T5" fmla="*/ 54 h 58"/>
              <a:gd name="T6" fmla="*/ 0 w 56"/>
              <a:gd name="T7" fmla="*/ 33 h 58"/>
              <a:gd name="T8" fmla="*/ 33 w 56"/>
              <a:gd name="T9" fmla="*/ 0 h 58"/>
              <a:gd name="T10" fmla="*/ 49 w 56"/>
              <a:gd name="T11" fmla="*/ 4 h 58"/>
              <a:gd name="T12" fmla="*/ 56 w 56"/>
              <a:gd name="T13" fmla="*/ 25 h 58"/>
            </a:gdLst>
            <a:ahLst/>
            <a:cxnLst>
              <a:cxn ang="0">
                <a:pos x="T0" y="T1"/>
              </a:cxn>
              <a:cxn ang="0">
                <a:pos x="T2" y="T3"/>
              </a:cxn>
              <a:cxn ang="0">
                <a:pos x="T4" y="T5"/>
              </a:cxn>
              <a:cxn ang="0">
                <a:pos x="T6" y="T7"/>
              </a:cxn>
              <a:cxn ang="0">
                <a:pos x="T8" y="T9"/>
              </a:cxn>
              <a:cxn ang="0">
                <a:pos x="T10" y="T11"/>
              </a:cxn>
              <a:cxn ang="0">
                <a:pos x="T12" y="T13"/>
              </a:cxn>
            </a:cxnLst>
            <a:rect l="0" t="0" r="r" b="b"/>
            <a:pathLst>
              <a:path w="56" h="58">
                <a:moveTo>
                  <a:pt x="56" y="25"/>
                </a:moveTo>
                <a:cubicBezTo>
                  <a:pt x="56" y="43"/>
                  <a:pt x="42" y="58"/>
                  <a:pt x="23" y="58"/>
                </a:cubicBezTo>
                <a:cubicBezTo>
                  <a:pt x="17" y="58"/>
                  <a:pt x="12" y="56"/>
                  <a:pt x="7" y="54"/>
                </a:cubicBezTo>
                <a:cubicBezTo>
                  <a:pt x="3" y="48"/>
                  <a:pt x="0" y="41"/>
                  <a:pt x="0" y="33"/>
                </a:cubicBezTo>
                <a:cubicBezTo>
                  <a:pt x="0" y="15"/>
                  <a:pt x="15" y="0"/>
                  <a:pt x="33" y="0"/>
                </a:cubicBezTo>
                <a:cubicBezTo>
                  <a:pt x="39" y="0"/>
                  <a:pt x="45" y="1"/>
                  <a:pt x="49" y="4"/>
                </a:cubicBezTo>
                <a:cubicBezTo>
                  <a:pt x="54" y="10"/>
                  <a:pt x="56" y="17"/>
                  <a:pt x="56"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8" name="Freeform 1180">
            <a:extLst>
              <a:ext uri="{FF2B5EF4-FFF2-40B4-BE49-F238E27FC236}">
                <a16:creationId xmlns="" xmlns:a16="http://schemas.microsoft.com/office/drawing/2014/main" id="{D3BA4A6A-905E-4A53-9A5B-0A99F1964A5F}"/>
              </a:ext>
            </a:extLst>
          </p:cNvPr>
          <p:cNvSpPr>
            <a:spLocks/>
          </p:cNvSpPr>
          <p:nvPr/>
        </p:nvSpPr>
        <p:spPr bwMode="auto">
          <a:xfrm>
            <a:off x="4533515" y="3598348"/>
            <a:ext cx="209262" cy="212148"/>
          </a:xfrm>
          <a:custGeom>
            <a:avLst/>
            <a:gdLst>
              <a:gd name="T0" fmla="*/ 77 w 77"/>
              <a:gd name="T1" fmla="*/ 34 h 78"/>
              <a:gd name="T2" fmla="*/ 77 w 77"/>
              <a:gd name="T3" fmla="*/ 57 h 78"/>
              <a:gd name="T4" fmla="*/ 56 w 77"/>
              <a:gd name="T5" fmla="*/ 78 h 78"/>
              <a:gd name="T6" fmla="*/ 11 w 77"/>
              <a:gd name="T7" fmla="*/ 78 h 78"/>
              <a:gd name="T8" fmla="*/ 3 w 77"/>
              <a:gd name="T9" fmla="*/ 76 h 78"/>
              <a:gd name="T10" fmla="*/ 0 w 77"/>
              <a:gd name="T11" fmla="*/ 66 h 78"/>
              <a:gd name="T12" fmla="*/ 0 w 77"/>
              <a:gd name="T13" fmla="*/ 43 h 78"/>
              <a:gd name="T14" fmla="*/ 43 w 77"/>
              <a:gd name="T15" fmla="*/ 0 h 78"/>
              <a:gd name="T16" fmla="*/ 66 w 77"/>
              <a:gd name="T17" fmla="*/ 6 h 78"/>
              <a:gd name="T18" fmla="*/ 77 w 77"/>
              <a:gd name="T19"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8">
                <a:moveTo>
                  <a:pt x="77" y="34"/>
                </a:moveTo>
                <a:cubicBezTo>
                  <a:pt x="77" y="57"/>
                  <a:pt x="77" y="57"/>
                  <a:pt x="77" y="57"/>
                </a:cubicBezTo>
                <a:cubicBezTo>
                  <a:pt x="77" y="69"/>
                  <a:pt x="67" y="78"/>
                  <a:pt x="56" y="78"/>
                </a:cubicBezTo>
                <a:cubicBezTo>
                  <a:pt x="11" y="78"/>
                  <a:pt x="11" y="78"/>
                  <a:pt x="11" y="78"/>
                </a:cubicBezTo>
                <a:cubicBezTo>
                  <a:pt x="8" y="78"/>
                  <a:pt x="5" y="77"/>
                  <a:pt x="3" y="76"/>
                </a:cubicBezTo>
                <a:cubicBezTo>
                  <a:pt x="1" y="73"/>
                  <a:pt x="0" y="70"/>
                  <a:pt x="0" y="66"/>
                </a:cubicBezTo>
                <a:cubicBezTo>
                  <a:pt x="0" y="43"/>
                  <a:pt x="0" y="43"/>
                  <a:pt x="0" y="43"/>
                </a:cubicBezTo>
                <a:cubicBezTo>
                  <a:pt x="0" y="19"/>
                  <a:pt x="19" y="0"/>
                  <a:pt x="43" y="0"/>
                </a:cubicBezTo>
                <a:cubicBezTo>
                  <a:pt x="52" y="0"/>
                  <a:pt x="59" y="2"/>
                  <a:pt x="66" y="6"/>
                </a:cubicBezTo>
                <a:cubicBezTo>
                  <a:pt x="73" y="14"/>
                  <a:pt x="77" y="24"/>
                  <a:pt x="77"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3" name="Freeform 1181">
            <a:extLst>
              <a:ext uri="{FF2B5EF4-FFF2-40B4-BE49-F238E27FC236}">
                <a16:creationId xmlns="" xmlns:a16="http://schemas.microsoft.com/office/drawing/2014/main" id="{2C5CB3C3-80A5-445F-8DA2-104B751869BF}"/>
              </a:ext>
            </a:extLst>
          </p:cNvPr>
          <p:cNvSpPr>
            <a:spLocks/>
          </p:cNvSpPr>
          <p:nvPr/>
        </p:nvSpPr>
        <p:spPr bwMode="auto">
          <a:xfrm>
            <a:off x="5195936" y="3368882"/>
            <a:ext cx="151535" cy="157307"/>
          </a:xfrm>
          <a:custGeom>
            <a:avLst/>
            <a:gdLst>
              <a:gd name="T0" fmla="*/ 56 w 56"/>
              <a:gd name="T1" fmla="*/ 25 h 58"/>
              <a:gd name="T2" fmla="*/ 23 w 56"/>
              <a:gd name="T3" fmla="*/ 58 h 58"/>
              <a:gd name="T4" fmla="*/ 7 w 56"/>
              <a:gd name="T5" fmla="*/ 54 h 58"/>
              <a:gd name="T6" fmla="*/ 0 w 56"/>
              <a:gd name="T7" fmla="*/ 33 h 58"/>
              <a:gd name="T8" fmla="*/ 33 w 56"/>
              <a:gd name="T9" fmla="*/ 0 h 58"/>
              <a:gd name="T10" fmla="*/ 49 w 56"/>
              <a:gd name="T11" fmla="*/ 4 h 58"/>
              <a:gd name="T12" fmla="*/ 56 w 56"/>
              <a:gd name="T13" fmla="*/ 25 h 58"/>
            </a:gdLst>
            <a:ahLst/>
            <a:cxnLst>
              <a:cxn ang="0">
                <a:pos x="T0" y="T1"/>
              </a:cxn>
              <a:cxn ang="0">
                <a:pos x="T2" y="T3"/>
              </a:cxn>
              <a:cxn ang="0">
                <a:pos x="T4" y="T5"/>
              </a:cxn>
              <a:cxn ang="0">
                <a:pos x="T6" y="T7"/>
              </a:cxn>
              <a:cxn ang="0">
                <a:pos x="T8" y="T9"/>
              </a:cxn>
              <a:cxn ang="0">
                <a:pos x="T10" y="T11"/>
              </a:cxn>
              <a:cxn ang="0">
                <a:pos x="T12" y="T13"/>
              </a:cxn>
            </a:cxnLst>
            <a:rect l="0" t="0" r="r" b="b"/>
            <a:pathLst>
              <a:path w="56" h="58">
                <a:moveTo>
                  <a:pt x="56" y="25"/>
                </a:moveTo>
                <a:cubicBezTo>
                  <a:pt x="56" y="43"/>
                  <a:pt x="42" y="58"/>
                  <a:pt x="23" y="58"/>
                </a:cubicBezTo>
                <a:cubicBezTo>
                  <a:pt x="17" y="58"/>
                  <a:pt x="12" y="56"/>
                  <a:pt x="7" y="54"/>
                </a:cubicBezTo>
                <a:cubicBezTo>
                  <a:pt x="3" y="48"/>
                  <a:pt x="0" y="41"/>
                  <a:pt x="0" y="33"/>
                </a:cubicBezTo>
                <a:cubicBezTo>
                  <a:pt x="0" y="15"/>
                  <a:pt x="15" y="0"/>
                  <a:pt x="33" y="0"/>
                </a:cubicBezTo>
                <a:cubicBezTo>
                  <a:pt x="39" y="0"/>
                  <a:pt x="45" y="1"/>
                  <a:pt x="49" y="4"/>
                </a:cubicBezTo>
                <a:cubicBezTo>
                  <a:pt x="54" y="10"/>
                  <a:pt x="56" y="17"/>
                  <a:pt x="56"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4" name="Freeform 1182">
            <a:extLst>
              <a:ext uri="{FF2B5EF4-FFF2-40B4-BE49-F238E27FC236}">
                <a16:creationId xmlns="" xmlns:a16="http://schemas.microsoft.com/office/drawing/2014/main" id="{F2AC4BE8-8BA1-44B3-A942-F6DF3006CBAF}"/>
              </a:ext>
            </a:extLst>
          </p:cNvPr>
          <p:cNvSpPr>
            <a:spLocks/>
          </p:cNvSpPr>
          <p:nvPr/>
        </p:nvSpPr>
        <p:spPr bwMode="auto">
          <a:xfrm>
            <a:off x="5168515" y="3598348"/>
            <a:ext cx="209262" cy="212148"/>
          </a:xfrm>
          <a:custGeom>
            <a:avLst/>
            <a:gdLst>
              <a:gd name="T0" fmla="*/ 77 w 77"/>
              <a:gd name="T1" fmla="*/ 34 h 78"/>
              <a:gd name="T2" fmla="*/ 77 w 77"/>
              <a:gd name="T3" fmla="*/ 57 h 78"/>
              <a:gd name="T4" fmla="*/ 56 w 77"/>
              <a:gd name="T5" fmla="*/ 78 h 78"/>
              <a:gd name="T6" fmla="*/ 11 w 77"/>
              <a:gd name="T7" fmla="*/ 78 h 78"/>
              <a:gd name="T8" fmla="*/ 3 w 77"/>
              <a:gd name="T9" fmla="*/ 76 h 78"/>
              <a:gd name="T10" fmla="*/ 0 w 77"/>
              <a:gd name="T11" fmla="*/ 66 h 78"/>
              <a:gd name="T12" fmla="*/ 0 w 77"/>
              <a:gd name="T13" fmla="*/ 43 h 78"/>
              <a:gd name="T14" fmla="*/ 43 w 77"/>
              <a:gd name="T15" fmla="*/ 0 h 78"/>
              <a:gd name="T16" fmla="*/ 66 w 77"/>
              <a:gd name="T17" fmla="*/ 6 h 78"/>
              <a:gd name="T18" fmla="*/ 77 w 77"/>
              <a:gd name="T19"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8">
                <a:moveTo>
                  <a:pt x="77" y="34"/>
                </a:moveTo>
                <a:cubicBezTo>
                  <a:pt x="77" y="57"/>
                  <a:pt x="77" y="57"/>
                  <a:pt x="77" y="57"/>
                </a:cubicBezTo>
                <a:cubicBezTo>
                  <a:pt x="77" y="69"/>
                  <a:pt x="67" y="78"/>
                  <a:pt x="56" y="78"/>
                </a:cubicBezTo>
                <a:cubicBezTo>
                  <a:pt x="11" y="78"/>
                  <a:pt x="11" y="78"/>
                  <a:pt x="11" y="78"/>
                </a:cubicBezTo>
                <a:cubicBezTo>
                  <a:pt x="8" y="78"/>
                  <a:pt x="5" y="77"/>
                  <a:pt x="3" y="76"/>
                </a:cubicBezTo>
                <a:cubicBezTo>
                  <a:pt x="1" y="73"/>
                  <a:pt x="0" y="70"/>
                  <a:pt x="0" y="66"/>
                </a:cubicBezTo>
                <a:cubicBezTo>
                  <a:pt x="0" y="43"/>
                  <a:pt x="0" y="43"/>
                  <a:pt x="0" y="43"/>
                </a:cubicBezTo>
                <a:cubicBezTo>
                  <a:pt x="0" y="19"/>
                  <a:pt x="19" y="0"/>
                  <a:pt x="43" y="0"/>
                </a:cubicBezTo>
                <a:cubicBezTo>
                  <a:pt x="52" y="0"/>
                  <a:pt x="59" y="2"/>
                  <a:pt x="66" y="6"/>
                </a:cubicBezTo>
                <a:cubicBezTo>
                  <a:pt x="73" y="14"/>
                  <a:pt x="77" y="24"/>
                  <a:pt x="77"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5" name="Freeform 164">
            <a:extLst>
              <a:ext uri="{FF2B5EF4-FFF2-40B4-BE49-F238E27FC236}">
                <a16:creationId xmlns="" xmlns:a16="http://schemas.microsoft.com/office/drawing/2014/main" id="{D3566D64-FA76-4F40-A64B-EA63E424ABEC}"/>
              </a:ext>
            </a:extLst>
          </p:cNvPr>
          <p:cNvSpPr>
            <a:spLocks/>
          </p:cNvSpPr>
          <p:nvPr/>
        </p:nvSpPr>
        <p:spPr bwMode="auto">
          <a:xfrm>
            <a:off x="6763051" y="2458662"/>
            <a:ext cx="827198" cy="336060"/>
          </a:xfrm>
          <a:custGeom>
            <a:avLst/>
            <a:gdLst>
              <a:gd name="T0" fmla="*/ 339 w 339"/>
              <a:gd name="T1" fmla="*/ 0 h 119"/>
              <a:gd name="T2" fmla="*/ 339 w 339"/>
              <a:gd name="T3" fmla="*/ 91 h 119"/>
              <a:gd name="T4" fmla="*/ 182 w 339"/>
              <a:gd name="T5" fmla="*/ 119 h 119"/>
              <a:gd name="T6" fmla="*/ 0 w 339"/>
              <a:gd name="T7" fmla="*/ 91 h 119"/>
              <a:gd name="T8" fmla="*/ 0 w 339"/>
              <a:gd name="T9" fmla="*/ 0 h 119"/>
              <a:gd name="T10" fmla="*/ 182 w 339"/>
              <a:gd name="T11" fmla="*/ 28 h 119"/>
              <a:gd name="T12" fmla="*/ 339 w 339"/>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339" h="119">
                <a:moveTo>
                  <a:pt x="339" y="0"/>
                </a:moveTo>
                <a:cubicBezTo>
                  <a:pt x="339" y="91"/>
                  <a:pt x="339" y="91"/>
                  <a:pt x="339" y="91"/>
                </a:cubicBezTo>
                <a:cubicBezTo>
                  <a:pt x="339" y="107"/>
                  <a:pt x="269" y="119"/>
                  <a:pt x="182" y="119"/>
                </a:cubicBezTo>
                <a:cubicBezTo>
                  <a:pt x="96" y="119"/>
                  <a:pt x="0" y="107"/>
                  <a:pt x="0" y="91"/>
                </a:cubicBezTo>
                <a:cubicBezTo>
                  <a:pt x="0" y="0"/>
                  <a:pt x="0" y="0"/>
                  <a:pt x="0" y="0"/>
                </a:cubicBezTo>
                <a:cubicBezTo>
                  <a:pt x="0" y="15"/>
                  <a:pt x="96" y="28"/>
                  <a:pt x="182" y="28"/>
                </a:cubicBezTo>
                <a:cubicBezTo>
                  <a:pt x="269" y="28"/>
                  <a:pt x="339" y="15"/>
                  <a:pt x="339" y="0"/>
                </a:cubicBezTo>
                <a:close/>
              </a:path>
            </a:pathLst>
          </a:custGeom>
          <a:solidFill>
            <a:srgbClr val="E19488"/>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2" name="Freeform 165">
            <a:extLst>
              <a:ext uri="{FF2B5EF4-FFF2-40B4-BE49-F238E27FC236}">
                <a16:creationId xmlns="" xmlns:a16="http://schemas.microsoft.com/office/drawing/2014/main" id="{8C7869F5-2612-4556-B234-3021D4979CC1}"/>
              </a:ext>
            </a:extLst>
          </p:cNvPr>
          <p:cNvSpPr>
            <a:spLocks/>
          </p:cNvSpPr>
          <p:nvPr/>
        </p:nvSpPr>
        <p:spPr bwMode="auto">
          <a:xfrm>
            <a:off x="6763051" y="2662616"/>
            <a:ext cx="827198" cy="339074"/>
          </a:xfrm>
          <a:custGeom>
            <a:avLst/>
            <a:gdLst>
              <a:gd name="T0" fmla="*/ 339 w 339"/>
              <a:gd name="T1" fmla="*/ 0 h 120"/>
              <a:gd name="T2" fmla="*/ 339 w 339"/>
              <a:gd name="T3" fmla="*/ 92 h 120"/>
              <a:gd name="T4" fmla="*/ 182 w 339"/>
              <a:gd name="T5" fmla="*/ 120 h 120"/>
              <a:gd name="T6" fmla="*/ 0 w 339"/>
              <a:gd name="T7" fmla="*/ 92 h 120"/>
              <a:gd name="T8" fmla="*/ 0 w 339"/>
              <a:gd name="T9" fmla="*/ 0 h 120"/>
              <a:gd name="T10" fmla="*/ 182 w 339"/>
              <a:gd name="T11" fmla="*/ 28 h 120"/>
              <a:gd name="T12" fmla="*/ 339 w 339"/>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339" h="120">
                <a:moveTo>
                  <a:pt x="339" y="0"/>
                </a:moveTo>
                <a:cubicBezTo>
                  <a:pt x="339" y="92"/>
                  <a:pt x="339" y="92"/>
                  <a:pt x="339" y="92"/>
                </a:cubicBezTo>
                <a:cubicBezTo>
                  <a:pt x="339" y="107"/>
                  <a:pt x="269" y="120"/>
                  <a:pt x="182" y="120"/>
                </a:cubicBezTo>
                <a:cubicBezTo>
                  <a:pt x="96" y="120"/>
                  <a:pt x="0" y="107"/>
                  <a:pt x="0" y="92"/>
                </a:cubicBezTo>
                <a:cubicBezTo>
                  <a:pt x="0" y="0"/>
                  <a:pt x="0" y="0"/>
                  <a:pt x="0" y="0"/>
                </a:cubicBezTo>
                <a:cubicBezTo>
                  <a:pt x="0" y="16"/>
                  <a:pt x="96" y="28"/>
                  <a:pt x="182" y="28"/>
                </a:cubicBezTo>
                <a:cubicBezTo>
                  <a:pt x="269" y="28"/>
                  <a:pt x="339" y="16"/>
                  <a:pt x="339" y="0"/>
                </a:cubicBezTo>
                <a:close/>
              </a:path>
            </a:pathLst>
          </a:custGeom>
          <a:solidFill>
            <a:srgbClr val="EDBFB8"/>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8" name="Freeform 166">
            <a:extLst>
              <a:ext uri="{FF2B5EF4-FFF2-40B4-BE49-F238E27FC236}">
                <a16:creationId xmlns="" xmlns:a16="http://schemas.microsoft.com/office/drawing/2014/main" id="{E4E9B498-341A-48FF-AC77-3C85B26D9533}"/>
              </a:ext>
            </a:extLst>
          </p:cNvPr>
          <p:cNvSpPr>
            <a:spLocks/>
          </p:cNvSpPr>
          <p:nvPr/>
        </p:nvSpPr>
        <p:spPr bwMode="auto">
          <a:xfrm>
            <a:off x="6763051" y="2867763"/>
            <a:ext cx="827198" cy="305920"/>
          </a:xfrm>
          <a:custGeom>
            <a:avLst/>
            <a:gdLst>
              <a:gd name="T0" fmla="*/ 339 w 339"/>
              <a:gd name="T1" fmla="*/ 0 h 108"/>
              <a:gd name="T2" fmla="*/ 339 w 339"/>
              <a:gd name="T3" fmla="*/ 80 h 108"/>
              <a:gd name="T4" fmla="*/ 182 w 339"/>
              <a:gd name="T5" fmla="*/ 108 h 108"/>
              <a:gd name="T6" fmla="*/ 0 w 339"/>
              <a:gd name="T7" fmla="*/ 80 h 108"/>
              <a:gd name="T8" fmla="*/ 0 w 339"/>
              <a:gd name="T9" fmla="*/ 0 h 108"/>
              <a:gd name="T10" fmla="*/ 182 w 339"/>
              <a:gd name="T11" fmla="*/ 28 h 108"/>
              <a:gd name="T12" fmla="*/ 339 w 339"/>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339" h="108">
                <a:moveTo>
                  <a:pt x="339" y="0"/>
                </a:moveTo>
                <a:cubicBezTo>
                  <a:pt x="339" y="80"/>
                  <a:pt x="339" y="80"/>
                  <a:pt x="339" y="80"/>
                </a:cubicBezTo>
                <a:cubicBezTo>
                  <a:pt x="339" y="95"/>
                  <a:pt x="269" y="108"/>
                  <a:pt x="182" y="108"/>
                </a:cubicBezTo>
                <a:cubicBezTo>
                  <a:pt x="96" y="108"/>
                  <a:pt x="0" y="95"/>
                  <a:pt x="0" y="80"/>
                </a:cubicBezTo>
                <a:cubicBezTo>
                  <a:pt x="0" y="0"/>
                  <a:pt x="0" y="0"/>
                  <a:pt x="0" y="0"/>
                </a:cubicBezTo>
                <a:cubicBezTo>
                  <a:pt x="0" y="15"/>
                  <a:pt x="96" y="28"/>
                  <a:pt x="182" y="28"/>
                </a:cubicBezTo>
                <a:cubicBezTo>
                  <a:pt x="269" y="28"/>
                  <a:pt x="339" y="15"/>
                  <a:pt x="339" y="0"/>
                </a:cubicBezTo>
                <a:close/>
              </a:path>
            </a:pathLst>
          </a:custGeom>
          <a:solidFill>
            <a:srgbClr val="E19488"/>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9" name="Freeform 172">
            <a:extLst>
              <a:ext uri="{FF2B5EF4-FFF2-40B4-BE49-F238E27FC236}">
                <a16:creationId xmlns="" xmlns:a16="http://schemas.microsoft.com/office/drawing/2014/main" id="{33E4F89A-DA45-46FF-AED9-F4FA6F4A1407}"/>
              </a:ext>
            </a:extLst>
          </p:cNvPr>
          <p:cNvSpPr>
            <a:spLocks noEditPoints="1"/>
          </p:cNvSpPr>
          <p:nvPr/>
        </p:nvSpPr>
        <p:spPr bwMode="auto">
          <a:xfrm>
            <a:off x="6926814" y="2586056"/>
            <a:ext cx="469233" cy="547039"/>
          </a:xfrm>
          <a:custGeom>
            <a:avLst/>
            <a:gdLst>
              <a:gd name="T0" fmla="*/ 177 w 177"/>
              <a:gd name="T1" fmla="*/ 104 h 177"/>
              <a:gd name="T2" fmla="*/ 177 w 177"/>
              <a:gd name="T3" fmla="*/ 73 h 177"/>
              <a:gd name="T4" fmla="*/ 156 w 177"/>
              <a:gd name="T5" fmla="*/ 73 h 177"/>
              <a:gd name="T6" fmla="*/ 147 w 177"/>
              <a:gd name="T7" fmla="*/ 52 h 177"/>
              <a:gd name="T8" fmla="*/ 162 w 177"/>
              <a:gd name="T9" fmla="*/ 37 h 177"/>
              <a:gd name="T10" fmla="*/ 140 w 177"/>
              <a:gd name="T11" fmla="*/ 15 h 177"/>
              <a:gd name="T12" fmla="*/ 125 w 177"/>
              <a:gd name="T13" fmla="*/ 30 h 177"/>
              <a:gd name="T14" fmla="*/ 119 w 177"/>
              <a:gd name="T15" fmla="*/ 26 h 177"/>
              <a:gd name="T16" fmla="*/ 104 w 177"/>
              <a:gd name="T17" fmla="*/ 21 h 177"/>
              <a:gd name="T18" fmla="*/ 104 w 177"/>
              <a:gd name="T19" fmla="*/ 0 h 177"/>
              <a:gd name="T20" fmla="*/ 73 w 177"/>
              <a:gd name="T21" fmla="*/ 0 h 177"/>
              <a:gd name="T22" fmla="*/ 73 w 177"/>
              <a:gd name="T23" fmla="*/ 21 h 177"/>
              <a:gd name="T24" fmla="*/ 52 w 177"/>
              <a:gd name="T25" fmla="*/ 30 h 177"/>
              <a:gd name="T26" fmla="*/ 37 w 177"/>
              <a:gd name="T27" fmla="*/ 15 h 177"/>
              <a:gd name="T28" fmla="*/ 15 w 177"/>
              <a:gd name="T29" fmla="*/ 37 h 177"/>
              <a:gd name="T30" fmla="*/ 30 w 177"/>
              <a:gd name="T31" fmla="*/ 52 h 177"/>
              <a:gd name="T32" fmla="*/ 21 w 177"/>
              <a:gd name="T33" fmla="*/ 73 h 177"/>
              <a:gd name="T34" fmla="*/ 0 w 177"/>
              <a:gd name="T35" fmla="*/ 73 h 177"/>
              <a:gd name="T36" fmla="*/ 0 w 177"/>
              <a:gd name="T37" fmla="*/ 104 h 177"/>
              <a:gd name="T38" fmla="*/ 21 w 177"/>
              <a:gd name="T39" fmla="*/ 104 h 177"/>
              <a:gd name="T40" fmla="*/ 30 w 177"/>
              <a:gd name="T41" fmla="*/ 125 h 177"/>
              <a:gd name="T42" fmla="*/ 15 w 177"/>
              <a:gd name="T43" fmla="*/ 140 h 177"/>
              <a:gd name="T44" fmla="*/ 15 w 177"/>
              <a:gd name="T45" fmla="*/ 140 h 177"/>
              <a:gd name="T46" fmla="*/ 15 w 177"/>
              <a:gd name="T47" fmla="*/ 140 h 177"/>
              <a:gd name="T48" fmla="*/ 37 w 177"/>
              <a:gd name="T49" fmla="*/ 162 h 177"/>
              <a:gd name="T50" fmla="*/ 52 w 177"/>
              <a:gd name="T51" fmla="*/ 147 h 177"/>
              <a:gd name="T52" fmla="*/ 60 w 177"/>
              <a:gd name="T53" fmla="*/ 151 h 177"/>
              <a:gd name="T54" fmla="*/ 73 w 177"/>
              <a:gd name="T55" fmla="*/ 156 h 177"/>
              <a:gd name="T56" fmla="*/ 73 w 177"/>
              <a:gd name="T57" fmla="*/ 177 h 177"/>
              <a:gd name="T58" fmla="*/ 104 w 177"/>
              <a:gd name="T59" fmla="*/ 177 h 177"/>
              <a:gd name="T60" fmla="*/ 104 w 177"/>
              <a:gd name="T61" fmla="*/ 156 h 177"/>
              <a:gd name="T62" fmla="*/ 125 w 177"/>
              <a:gd name="T63" fmla="*/ 147 h 177"/>
              <a:gd name="T64" fmla="*/ 140 w 177"/>
              <a:gd name="T65" fmla="*/ 162 h 177"/>
              <a:gd name="T66" fmla="*/ 162 w 177"/>
              <a:gd name="T67" fmla="*/ 140 h 177"/>
              <a:gd name="T68" fmla="*/ 147 w 177"/>
              <a:gd name="T69" fmla="*/ 125 h 177"/>
              <a:gd name="T70" fmla="*/ 156 w 177"/>
              <a:gd name="T71" fmla="*/ 104 h 177"/>
              <a:gd name="T72" fmla="*/ 177 w 177"/>
              <a:gd name="T73" fmla="*/ 104 h 177"/>
              <a:gd name="T74" fmla="*/ 93 w 177"/>
              <a:gd name="T75" fmla="*/ 132 h 177"/>
              <a:gd name="T76" fmla="*/ 88 w 177"/>
              <a:gd name="T77" fmla="*/ 132 h 177"/>
              <a:gd name="T78" fmla="*/ 45 w 177"/>
              <a:gd name="T79" fmla="*/ 88 h 177"/>
              <a:gd name="T80" fmla="*/ 88 w 177"/>
              <a:gd name="T81" fmla="*/ 45 h 177"/>
              <a:gd name="T82" fmla="*/ 100 w 177"/>
              <a:gd name="T83" fmla="*/ 46 h 177"/>
              <a:gd name="T84" fmla="*/ 132 w 177"/>
              <a:gd name="T85" fmla="*/ 88 h 177"/>
              <a:gd name="T86" fmla="*/ 93 w 177"/>
              <a:gd name="T87" fmla="*/ 13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77">
                <a:moveTo>
                  <a:pt x="177" y="104"/>
                </a:moveTo>
                <a:cubicBezTo>
                  <a:pt x="177" y="73"/>
                  <a:pt x="177" y="73"/>
                  <a:pt x="177" y="73"/>
                </a:cubicBezTo>
                <a:cubicBezTo>
                  <a:pt x="156" y="73"/>
                  <a:pt x="156" y="73"/>
                  <a:pt x="156" y="73"/>
                </a:cubicBezTo>
                <a:cubicBezTo>
                  <a:pt x="154" y="65"/>
                  <a:pt x="151" y="58"/>
                  <a:pt x="147" y="52"/>
                </a:cubicBezTo>
                <a:cubicBezTo>
                  <a:pt x="162" y="37"/>
                  <a:pt x="162" y="37"/>
                  <a:pt x="162" y="37"/>
                </a:cubicBezTo>
                <a:cubicBezTo>
                  <a:pt x="140" y="15"/>
                  <a:pt x="140" y="15"/>
                  <a:pt x="140" y="15"/>
                </a:cubicBezTo>
                <a:cubicBezTo>
                  <a:pt x="125" y="30"/>
                  <a:pt x="125" y="30"/>
                  <a:pt x="125" y="30"/>
                </a:cubicBezTo>
                <a:cubicBezTo>
                  <a:pt x="123" y="28"/>
                  <a:pt x="121" y="27"/>
                  <a:pt x="119" y="26"/>
                </a:cubicBezTo>
                <a:cubicBezTo>
                  <a:pt x="115" y="24"/>
                  <a:pt x="109" y="22"/>
                  <a:pt x="104" y="21"/>
                </a:cubicBezTo>
                <a:cubicBezTo>
                  <a:pt x="104" y="0"/>
                  <a:pt x="104" y="0"/>
                  <a:pt x="104" y="0"/>
                </a:cubicBezTo>
                <a:cubicBezTo>
                  <a:pt x="73" y="0"/>
                  <a:pt x="73" y="0"/>
                  <a:pt x="73" y="0"/>
                </a:cubicBezTo>
                <a:cubicBezTo>
                  <a:pt x="73" y="21"/>
                  <a:pt x="73" y="21"/>
                  <a:pt x="73" y="21"/>
                </a:cubicBezTo>
                <a:cubicBezTo>
                  <a:pt x="65" y="22"/>
                  <a:pt x="58" y="25"/>
                  <a:pt x="52" y="30"/>
                </a:cubicBezTo>
                <a:cubicBezTo>
                  <a:pt x="37" y="15"/>
                  <a:pt x="37" y="15"/>
                  <a:pt x="37" y="15"/>
                </a:cubicBezTo>
                <a:cubicBezTo>
                  <a:pt x="15" y="37"/>
                  <a:pt x="15" y="37"/>
                  <a:pt x="15" y="37"/>
                </a:cubicBezTo>
                <a:cubicBezTo>
                  <a:pt x="30" y="52"/>
                  <a:pt x="30" y="52"/>
                  <a:pt x="30" y="52"/>
                </a:cubicBezTo>
                <a:cubicBezTo>
                  <a:pt x="26" y="58"/>
                  <a:pt x="23" y="65"/>
                  <a:pt x="21" y="73"/>
                </a:cubicBezTo>
                <a:cubicBezTo>
                  <a:pt x="0" y="73"/>
                  <a:pt x="0" y="73"/>
                  <a:pt x="0" y="73"/>
                </a:cubicBezTo>
                <a:cubicBezTo>
                  <a:pt x="0" y="104"/>
                  <a:pt x="0" y="104"/>
                  <a:pt x="0" y="104"/>
                </a:cubicBezTo>
                <a:cubicBezTo>
                  <a:pt x="21" y="104"/>
                  <a:pt x="21" y="104"/>
                  <a:pt x="21" y="104"/>
                </a:cubicBezTo>
                <a:cubicBezTo>
                  <a:pt x="23" y="111"/>
                  <a:pt x="26" y="118"/>
                  <a:pt x="30" y="125"/>
                </a:cubicBezTo>
                <a:cubicBezTo>
                  <a:pt x="15" y="140"/>
                  <a:pt x="15" y="140"/>
                  <a:pt x="15" y="140"/>
                </a:cubicBezTo>
                <a:cubicBezTo>
                  <a:pt x="15" y="140"/>
                  <a:pt x="15" y="140"/>
                  <a:pt x="15" y="140"/>
                </a:cubicBezTo>
                <a:cubicBezTo>
                  <a:pt x="15" y="140"/>
                  <a:pt x="15" y="140"/>
                  <a:pt x="15" y="140"/>
                </a:cubicBezTo>
                <a:cubicBezTo>
                  <a:pt x="37" y="162"/>
                  <a:pt x="37" y="162"/>
                  <a:pt x="37" y="162"/>
                </a:cubicBezTo>
                <a:cubicBezTo>
                  <a:pt x="52" y="147"/>
                  <a:pt x="52" y="147"/>
                  <a:pt x="52" y="147"/>
                </a:cubicBezTo>
                <a:cubicBezTo>
                  <a:pt x="54" y="148"/>
                  <a:pt x="57" y="150"/>
                  <a:pt x="60" y="151"/>
                </a:cubicBezTo>
                <a:cubicBezTo>
                  <a:pt x="64" y="153"/>
                  <a:pt x="68" y="155"/>
                  <a:pt x="73" y="156"/>
                </a:cubicBezTo>
                <a:cubicBezTo>
                  <a:pt x="73" y="177"/>
                  <a:pt x="73" y="177"/>
                  <a:pt x="73" y="177"/>
                </a:cubicBezTo>
                <a:cubicBezTo>
                  <a:pt x="104" y="177"/>
                  <a:pt x="104" y="177"/>
                  <a:pt x="104" y="177"/>
                </a:cubicBezTo>
                <a:cubicBezTo>
                  <a:pt x="104" y="156"/>
                  <a:pt x="104" y="156"/>
                  <a:pt x="104" y="156"/>
                </a:cubicBezTo>
                <a:cubicBezTo>
                  <a:pt x="112" y="154"/>
                  <a:pt x="119" y="151"/>
                  <a:pt x="125" y="147"/>
                </a:cubicBezTo>
                <a:cubicBezTo>
                  <a:pt x="140" y="162"/>
                  <a:pt x="140" y="162"/>
                  <a:pt x="140" y="162"/>
                </a:cubicBezTo>
                <a:cubicBezTo>
                  <a:pt x="162" y="140"/>
                  <a:pt x="162" y="140"/>
                  <a:pt x="162" y="140"/>
                </a:cubicBezTo>
                <a:cubicBezTo>
                  <a:pt x="147" y="125"/>
                  <a:pt x="147" y="125"/>
                  <a:pt x="147" y="125"/>
                </a:cubicBezTo>
                <a:cubicBezTo>
                  <a:pt x="151" y="118"/>
                  <a:pt x="154" y="111"/>
                  <a:pt x="156" y="104"/>
                </a:cubicBezTo>
                <a:lnTo>
                  <a:pt x="177" y="104"/>
                </a:lnTo>
                <a:close/>
                <a:moveTo>
                  <a:pt x="93" y="132"/>
                </a:moveTo>
                <a:cubicBezTo>
                  <a:pt x="91" y="132"/>
                  <a:pt x="90" y="132"/>
                  <a:pt x="88" y="132"/>
                </a:cubicBezTo>
                <a:cubicBezTo>
                  <a:pt x="64" y="132"/>
                  <a:pt x="45" y="112"/>
                  <a:pt x="45" y="88"/>
                </a:cubicBezTo>
                <a:cubicBezTo>
                  <a:pt x="45" y="64"/>
                  <a:pt x="64" y="45"/>
                  <a:pt x="88" y="45"/>
                </a:cubicBezTo>
                <a:cubicBezTo>
                  <a:pt x="92" y="45"/>
                  <a:pt x="96" y="45"/>
                  <a:pt x="100" y="46"/>
                </a:cubicBezTo>
                <a:cubicBezTo>
                  <a:pt x="118" y="51"/>
                  <a:pt x="132" y="68"/>
                  <a:pt x="132" y="88"/>
                </a:cubicBezTo>
                <a:cubicBezTo>
                  <a:pt x="132" y="111"/>
                  <a:pt x="115" y="129"/>
                  <a:pt x="93" y="132"/>
                </a:cubicBezTo>
                <a:close/>
              </a:path>
            </a:pathLst>
          </a:custGeom>
          <a:solidFill>
            <a:schemeClr val="bg1"/>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0" name="Freeform 1396">
            <a:extLst>
              <a:ext uri="{FF2B5EF4-FFF2-40B4-BE49-F238E27FC236}">
                <a16:creationId xmlns="" xmlns:a16="http://schemas.microsoft.com/office/drawing/2014/main" id="{0DC21411-8459-4CF1-8791-7878B7AA828D}"/>
              </a:ext>
            </a:extLst>
          </p:cNvPr>
          <p:cNvSpPr>
            <a:spLocks/>
          </p:cNvSpPr>
          <p:nvPr/>
        </p:nvSpPr>
        <p:spPr bwMode="auto">
          <a:xfrm>
            <a:off x="6973547" y="4169452"/>
            <a:ext cx="581502" cy="618173"/>
          </a:xfrm>
          <a:custGeom>
            <a:avLst/>
            <a:gdLst>
              <a:gd name="T0" fmla="*/ 177 w 177"/>
              <a:gd name="T1" fmla="*/ 90 h 188"/>
              <a:gd name="T2" fmla="*/ 79 w 177"/>
              <a:gd name="T3" fmla="*/ 188 h 188"/>
              <a:gd name="T4" fmla="*/ 49 w 177"/>
              <a:gd name="T5" fmla="*/ 183 h 188"/>
              <a:gd name="T6" fmla="*/ 0 w 177"/>
              <a:gd name="T7" fmla="*/ 98 h 188"/>
              <a:gd name="T8" fmla="*/ 98 w 177"/>
              <a:gd name="T9" fmla="*/ 0 h 188"/>
              <a:gd name="T10" fmla="*/ 128 w 177"/>
              <a:gd name="T11" fmla="*/ 5 h 188"/>
              <a:gd name="T12" fmla="*/ 177 w 177"/>
              <a:gd name="T13" fmla="*/ 90 h 188"/>
            </a:gdLst>
            <a:ahLst/>
            <a:cxnLst>
              <a:cxn ang="0">
                <a:pos x="T0" y="T1"/>
              </a:cxn>
              <a:cxn ang="0">
                <a:pos x="T2" y="T3"/>
              </a:cxn>
              <a:cxn ang="0">
                <a:pos x="T4" y="T5"/>
              </a:cxn>
              <a:cxn ang="0">
                <a:pos x="T6" y="T7"/>
              </a:cxn>
              <a:cxn ang="0">
                <a:pos x="T8" y="T9"/>
              </a:cxn>
              <a:cxn ang="0">
                <a:pos x="T10" y="T11"/>
              </a:cxn>
              <a:cxn ang="0">
                <a:pos x="T12" y="T13"/>
              </a:cxn>
            </a:cxnLst>
            <a:rect l="0" t="0" r="r" b="b"/>
            <a:pathLst>
              <a:path w="177" h="188">
                <a:moveTo>
                  <a:pt x="177" y="90"/>
                </a:moveTo>
                <a:cubicBezTo>
                  <a:pt x="177" y="144"/>
                  <a:pt x="133" y="188"/>
                  <a:pt x="79" y="188"/>
                </a:cubicBezTo>
                <a:cubicBezTo>
                  <a:pt x="68" y="188"/>
                  <a:pt x="58" y="186"/>
                  <a:pt x="49" y="183"/>
                </a:cubicBezTo>
                <a:cubicBezTo>
                  <a:pt x="20" y="166"/>
                  <a:pt x="0" y="135"/>
                  <a:pt x="0" y="98"/>
                </a:cubicBezTo>
                <a:cubicBezTo>
                  <a:pt x="0" y="44"/>
                  <a:pt x="44" y="0"/>
                  <a:pt x="98" y="0"/>
                </a:cubicBezTo>
                <a:cubicBezTo>
                  <a:pt x="108" y="0"/>
                  <a:pt x="119" y="2"/>
                  <a:pt x="128" y="5"/>
                </a:cubicBezTo>
                <a:cubicBezTo>
                  <a:pt x="157" y="22"/>
                  <a:pt x="177" y="54"/>
                  <a:pt x="177" y="9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1" name="Oval 1398">
            <a:extLst>
              <a:ext uri="{FF2B5EF4-FFF2-40B4-BE49-F238E27FC236}">
                <a16:creationId xmlns="" xmlns:a16="http://schemas.microsoft.com/office/drawing/2014/main" id="{BD000A44-6131-4209-BC1D-16374EDD072F}"/>
              </a:ext>
            </a:extLst>
          </p:cNvPr>
          <p:cNvSpPr>
            <a:spLocks noChangeArrowheads="1"/>
          </p:cNvSpPr>
          <p:nvPr/>
        </p:nvSpPr>
        <p:spPr bwMode="auto">
          <a:xfrm>
            <a:off x="7174099" y="4143258"/>
            <a:ext cx="202565" cy="644367"/>
          </a:xfrm>
          <a:prstGeom prst="ellipse">
            <a:avLst/>
          </a:prstGeom>
          <a:noFill/>
          <a:ln w="23813" cap="rnd">
            <a:solidFill>
              <a:srgbClr val="2A1E2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2" name="Freeform 1400">
            <a:extLst>
              <a:ext uri="{FF2B5EF4-FFF2-40B4-BE49-F238E27FC236}">
                <a16:creationId xmlns="" xmlns:a16="http://schemas.microsoft.com/office/drawing/2014/main" id="{ADCC60E0-9DD4-4EAF-8358-AB6799190AE1}"/>
              </a:ext>
            </a:extLst>
          </p:cNvPr>
          <p:cNvSpPr>
            <a:spLocks/>
          </p:cNvSpPr>
          <p:nvPr/>
        </p:nvSpPr>
        <p:spPr bwMode="auto">
          <a:xfrm flipV="1">
            <a:off x="6970928" y="4340389"/>
            <a:ext cx="584121" cy="50068"/>
          </a:xfrm>
          <a:custGeom>
            <a:avLst/>
            <a:gdLst>
              <a:gd name="T0" fmla="*/ 179 w 179"/>
              <a:gd name="T1" fmla="*/ 0 h 1"/>
              <a:gd name="T2" fmla="*/ 0 w 179"/>
              <a:gd name="T3" fmla="*/ 0 h 1"/>
            </a:gdLst>
            <a:ahLst/>
            <a:cxnLst>
              <a:cxn ang="0">
                <a:pos x="T0" y="T1"/>
              </a:cxn>
              <a:cxn ang="0">
                <a:pos x="T2" y="T3"/>
              </a:cxn>
            </a:cxnLst>
            <a:rect l="0" t="0" r="r" b="b"/>
            <a:pathLst>
              <a:path w="179" h="1">
                <a:moveTo>
                  <a:pt x="179" y="0"/>
                </a:moveTo>
                <a:cubicBezTo>
                  <a:pt x="178" y="1"/>
                  <a:pt x="0" y="0"/>
                  <a:pt x="0" y="0"/>
                </a:cubicBezTo>
              </a:path>
            </a:pathLst>
          </a:custGeom>
          <a:noFill/>
          <a:ln w="23813" cap="rnd">
            <a:solidFill>
              <a:srgbClr val="2A1E2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3" name="Freeform 1399">
            <a:extLst>
              <a:ext uri="{FF2B5EF4-FFF2-40B4-BE49-F238E27FC236}">
                <a16:creationId xmlns="" xmlns:a16="http://schemas.microsoft.com/office/drawing/2014/main" id="{C7231929-418D-40E8-B885-15BFB1856B55}"/>
              </a:ext>
            </a:extLst>
          </p:cNvPr>
          <p:cNvSpPr>
            <a:spLocks/>
          </p:cNvSpPr>
          <p:nvPr/>
        </p:nvSpPr>
        <p:spPr bwMode="auto">
          <a:xfrm flipV="1">
            <a:off x="6992434" y="4541148"/>
            <a:ext cx="537371" cy="45719"/>
          </a:xfrm>
          <a:custGeom>
            <a:avLst/>
            <a:gdLst>
              <a:gd name="T0" fmla="*/ 179 w 179"/>
              <a:gd name="T1" fmla="*/ 0 h 1"/>
              <a:gd name="T2" fmla="*/ 0 w 179"/>
              <a:gd name="T3" fmla="*/ 0 h 1"/>
            </a:gdLst>
            <a:ahLst/>
            <a:cxnLst>
              <a:cxn ang="0">
                <a:pos x="T0" y="T1"/>
              </a:cxn>
              <a:cxn ang="0">
                <a:pos x="T2" y="T3"/>
              </a:cxn>
            </a:cxnLst>
            <a:rect l="0" t="0" r="r" b="b"/>
            <a:pathLst>
              <a:path w="179" h="1">
                <a:moveTo>
                  <a:pt x="179" y="0"/>
                </a:moveTo>
                <a:cubicBezTo>
                  <a:pt x="178" y="1"/>
                  <a:pt x="0" y="0"/>
                  <a:pt x="0" y="0"/>
                </a:cubicBezTo>
              </a:path>
            </a:pathLst>
          </a:custGeom>
          <a:noFill/>
          <a:ln w="23813" cap="rnd">
            <a:solidFill>
              <a:srgbClr val="2A1E2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06398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a:endCxn id="9" idx="0"/>
          </p:cNvCxnSpPr>
          <p:nvPr/>
        </p:nvCxnSpPr>
        <p:spPr>
          <a:xfrm>
            <a:off x="6103871" y="1361719"/>
            <a:ext cx="17819" cy="3990601"/>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952996" y="4395141"/>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4" name="Rectangle 3"/>
          <p:cNvSpPr/>
          <p:nvPr/>
        </p:nvSpPr>
        <p:spPr>
          <a:xfrm rot="10800000">
            <a:off x="6843614" y="4202698"/>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5" name="Trapezoid 4"/>
          <p:cNvSpPr/>
          <p:nvPr/>
        </p:nvSpPr>
        <p:spPr>
          <a:xfrm rot="16200000">
            <a:off x="5952996" y="2736972"/>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 name="Rectangle 5"/>
          <p:cNvSpPr/>
          <p:nvPr/>
        </p:nvSpPr>
        <p:spPr>
          <a:xfrm rot="10800000">
            <a:off x="6843615" y="2544530"/>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7" name="Trapezoid 6"/>
          <p:cNvSpPr/>
          <p:nvPr/>
        </p:nvSpPr>
        <p:spPr>
          <a:xfrm rot="5400000">
            <a:off x="5293887" y="3593426"/>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8" name="Rectangle 7"/>
          <p:cNvSpPr/>
          <p:nvPr/>
        </p:nvSpPr>
        <p:spPr>
          <a:xfrm>
            <a:off x="279984" y="3400985"/>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9" name="Donut 8"/>
          <p:cNvSpPr/>
          <p:nvPr/>
        </p:nvSpPr>
        <p:spPr>
          <a:xfrm>
            <a:off x="5516132" y="5352320"/>
            <a:ext cx="1211116" cy="1211116"/>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0" name="Oval 9"/>
          <p:cNvSpPr/>
          <p:nvPr/>
        </p:nvSpPr>
        <p:spPr>
          <a:xfrm>
            <a:off x="5873776" y="5679027"/>
            <a:ext cx="495827" cy="495827"/>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nvGrpSpPr>
          <p:cNvPr id="11" name="Group 10"/>
          <p:cNvGrpSpPr/>
          <p:nvPr/>
        </p:nvGrpSpPr>
        <p:grpSpPr>
          <a:xfrm>
            <a:off x="5922123" y="1153721"/>
            <a:ext cx="333992" cy="333992"/>
            <a:chOff x="5904774" y="6421576"/>
            <a:chExt cx="382452" cy="382452"/>
          </a:xfrm>
        </p:grpSpPr>
        <p:sp>
          <p:nvSpPr>
            <p:cNvPr id="12" name="Donut 11"/>
            <p:cNvSpPr/>
            <p:nvPr/>
          </p:nvSpPr>
          <p:spPr>
            <a:xfrm>
              <a:off x="5904774" y="6421576"/>
              <a:ext cx="382452" cy="382452"/>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3" name="Oval 12"/>
            <p:cNvSpPr/>
            <p:nvPr/>
          </p:nvSpPr>
          <p:spPr>
            <a:xfrm>
              <a:off x="6019380" y="6536182"/>
              <a:ext cx="153240" cy="153240"/>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14" name="Oval 13"/>
          <p:cNvSpPr/>
          <p:nvPr/>
        </p:nvSpPr>
        <p:spPr>
          <a:xfrm>
            <a:off x="5836234" y="4485630"/>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4</a:t>
            </a:r>
          </a:p>
        </p:txBody>
      </p:sp>
      <p:sp>
        <p:nvSpPr>
          <p:cNvPr id="15" name="Oval 14"/>
          <p:cNvSpPr/>
          <p:nvPr/>
        </p:nvSpPr>
        <p:spPr>
          <a:xfrm>
            <a:off x="5922922" y="3690693"/>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3</a:t>
            </a:r>
          </a:p>
        </p:txBody>
      </p:sp>
      <p:sp>
        <p:nvSpPr>
          <p:cNvPr id="16" name="Oval 15"/>
          <p:cNvSpPr/>
          <p:nvPr/>
        </p:nvSpPr>
        <p:spPr>
          <a:xfrm>
            <a:off x="5914912" y="2792728"/>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2</a:t>
            </a:r>
          </a:p>
        </p:txBody>
      </p:sp>
      <p:sp>
        <p:nvSpPr>
          <p:cNvPr id="17" name="Trapezoid 16"/>
          <p:cNvSpPr/>
          <p:nvPr/>
        </p:nvSpPr>
        <p:spPr>
          <a:xfrm rot="5400000">
            <a:off x="5252738" y="1963294"/>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8" name="Rectangle 17"/>
          <p:cNvSpPr/>
          <p:nvPr/>
        </p:nvSpPr>
        <p:spPr>
          <a:xfrm>
            <a:off x="310524" y="1770852"/>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9" name="Oval 18"/>
          <p:cNvSpPr/>
          <p:nvPr/>
        </p:nvSpPr>
        <p:spPr>
          <a:xfrm>
            <a:off x="5933302" y="2059437"/>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1</a:t>
            </a:r>
          </a:p>
        </p:txBody>
      </p:sp>
      <p:sp>
        <p:nvSpPr>
          <p:cNvPr id="21" name="TextBox 20"/>
          <p:cNvSpPr txBox="1"/>
          <p:nvPr/>
        </p:nvSpPr>
        <p:spPr>
          <a:xfrm>
            <a:off x="279984" y="1827547"/>
            <a:ext cx="4075189" cy="861774"/>
          </a:xfrm>
          <a:prstGeom prst="rect">
            <a:avLst/>
          </a:prstGeom>
          <a:noFill/>
        </p:spPr>
        <p:txBody>
          <a:bodyPr wrap="square" lIns="0" tIns="0" rIns="0" bIns="0" rtlCol="0">
            <a:spAutoFit/>
          </a:bodyPr>
          <a:lstStyle/>
          <a:p>
            <a:pPr algn="r"/>
            <a:r>
              <a:rPr lang="en-US" sz="1400" kern="0" dirty="0">
                <a:solidFill>
                  <a:prstClr val="black"/>
                </a:solidFill>
              </a:rPr>
              <a:t>Governance Framework and </a:t>
            </a:r>
            <a:r>
              <a:rPr lang="en-US" sz="1400" kern="0" dirty="0" smtClean="0">
                <a:solidFill>
                  <a:prstClr val="black"/>
                </a:solidFill>
              </a:rPr>
              <a:t>Policies.  Define </a:t>
            </a:r>
            <a:r>
              <a:rPr lang="en-US" sz="1400" kern="0" dirty="0">
                <a:solidFill>
                  <a:prstClr val="black"/>
                </a:solidFill>
              </a:rPr>
              <a:t>the Governance Framework and well as key policy documents aligned to the approved </a:t>
            </a:r>
            <a:r>
              <a:rPr lang="en-US" sz="1400" kern="0" dirty="0" err="1">
                <a:solidFill>
                  <a:prstClr val="black"/>
                </a:solidFill>
              </a:rPr>
              <a:t>organisational</a:t>
            </a:r>
            <a:r>
              <a:rPr lang="en-US" sz="1400" kern="0" dirty="0">
                <a:solidFill>
                  <a:prstClr val="black"/>
                </a:solidFill>
              </a:rPr>
              <a:t> structure and processes </a:t>
            </a:r>
            <a:r>
              <a:rPr lang="en-US" sz="1400" kern="0" dirty="0" smtClean="0">
                <a:solidFill>
                  <a:prstClr val="black"/>
                </a:solidFill>
              </a:rPr>
              <a:t>developed</a:t>
            </a:r>
            <a:endParaRPr lang="en-US" sz="1400" kern="0" dirty="0">
              <a:solidFill>
                <a:prstClr val="black"/>
              </a:solidFill>
            </a:endParaRPr>
          </a:p>
        </p:txBody>
      </p:sp>
      <p:grpSp>
        <p:nvGrpSpPr>
          <p:cNvPr id="23" name="Group 22"/>
          <p:cNvGrpSpPr/>
          <p:nvPr/>
        </p:nvGrpSpPr>
        <p:grpSpPr>
          <a:xfrm>
            <a:off x="4378491" y="1692002"/>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27" name="TextBox 26"/>
          <p:cNvSpPr txBox="1"/>
          <p:nvPr/>
        </p:nvSpPr>
        <p:spPr>
          <a:xfrm>
            <a:off x="566128" y="3549954"/>
            <a:ext cx="3804336" cy="553998"/>
          </a:xfrm>
          <a:prstGeom prst="rect">
            <a:avLst/>
          </a:prstGeom>
          <a:noFill/>
        </p:spPr>
        <p:txBody>
          <a:bodyPr wrap="square" lIns="0" tIns="0" rIns="0" bIns="0" rtlCol="0">
            <a:spAutoFit/>
          </a:bodyPr>
          <a:lstStyle/>
          <a:p>
            <a:pPr algn="r"/>
            <a:r>
              <a:rPr lang="en-US" kern="0" dirty="0">
                <a:solidFill>
                  <a:prstClr val="black"/>
                </a:solidFill>
              </a:rPr>
              <a:t>Update of the Delegations of Authority</a:t>
            </a:r>
          </a:p>
          <a:p>
            <a:pPr algn="r"/>
            <a:endParaRPr lang="en-US" kern="0" dirty="0" smtClean="0">
              <a:solidFill>
                <a:prstClr val="black"/>
              </a:solidFill>
            </a:endParaRPr>
          </a:p>
        </p:txBody>
      </p:sp>
      <p:pic>
        <p:nvPicPr>
          <p:cNvPr id="29" name="Picture 28"/>
          <p:cNvPicPr>
            <a:picLocks noChangeAspect="1"/>
          </p:cNvPicPr>
          <p:nvPr/>
        </p:nvPicPr>
        <p:blipFill>
          <a:blip r:embed="rId3"/>
          <a:stretch>
            <a:fillRect/>
          </a:stretch>
        </p:blipFill>
        <p:spPr>
          <a:xfrm>
            <a:off x="4700018" y="3599290"/>
            <a:ext cx="604594" cy="688084"/>
          </a:xfrm>
          <a:prstGeom prst="rect">
            <a:avLst/>
          </a:prstGeom>
        </p:spPr>
      </p:pic>
      <p:grpSp>
        <p:nvGrpSpPr>
          <p:cNvPr id="35" name="Group 34"/>
          <p:cNvGrpSpPr/>
          <p:nvPr/>
        </p:nvGrpSpPr>
        <p:grpSpPr>
          <a:xfrm flipH="1">
            <a:off x="7932083" y="2643266"/>
            <a:ext cx="3973235" cy="738664"/>
            <a:chOff x="2640378" y="2644623"/>
            <a:chExt cx="2376031" cy="2015565"/>
          </a:xfrm>
        </p:grpSpPr>
        <p:sp>
          <p:nvSpPr>
            <p:cNvPr id="36" name="TextBox 35"/>
            <p:cNvSpPr txBox="1"/>
            <p:nvPr/>
          </p:nvSpPr>
          <p:spPr>
            <a:xfrm>
              <a:off x="2640378" y="2644623"/>
              <a:ext cx="2376031" cy="2015565"/>
            </a:xfrm>
            <a:prstGeom prst="rect">
              <a:avLst/>
            </a:prstGeom>
            <a:noFill/>
          </p:spPr>
          <p:txBody>
            <a:bodyPr wrap="square" lIns="0" tIns="0" rIns="0" bIns="0" rtlCol="0">
              <a:spAutoFit/>
            </a:bodyPr>
            <a:lstStyle/>
            <a:p>
              <a:r>
                <a:rPr lang="en-US" sz="2400" kern="0" dirty="0">
                  <a:solidFill>
                    <a:prstClr val="black"/>
                  </a:solidFill>
                </a:rPr>
                <a:t>Update any affected policies</a:t>
              </a:r>
            </a:p>
            <a:p>
              <a:endParaRPr lang="en-US" sz="2400" kern="0" dirty="0">
                <a:solidFill>
                  <a:prstClr val="black"/>
                </a:solidFill>
              </a:endParaRPr>
            </a:p>
          </p:txBody>
        </p:sp>
        <p:sp>
          <p:nvSpPr>
            <p:cNvPr id="37" name="TextBox 36"/>
            <p:cNvSpPr txBox="1"/>
            <p:nvPr/>
          </p:nvSpPr>
          <p:spPr>
            <a:xfrm>
              <a:off x="4170120" y="2783244"/>
              <a:ext cx="49" cy="671854"/>
            </a:xfrm>
            <a:prstGeom prst="rect">
              <a:avLst/>
            </a:prstGeom>
            <a:noFill/>
          </p:spPr>
          <p:txBody>
            <a:bodyPr wrap="none" lIns="0" tIns="0" rIns="0" bIns="0" rtlCol="0">
              <a:spAutoFit/>
            </a:bodyPr>
            <a:lstStyle>
              <a:defPPr>
                <a:defRPr lang="en-US"/>
              </a:defPPr>
              <a:lvl1pPr algn="ctr">
                <a:defRPr sz="1600">
                  <a:solidFill>
                    <a:schemeClr val="bg1"/>
                  </a:solidFill>
                  <a:latin typeface="+mj-lt"/>
                </a:defRPr>
              </a:lvl1pPr>
            </a:lstStyle>
            <a:p>
              <a:endParaRPr lang="en-US" kern="0" dirty="0">
                <a:solidFill>
                  <a:prstClr val="black"/>
                </a:solidFill>
                <a:latin typeface="Segoe UI Emoji"/>
              </a:endParaRPr>
            </a:p>
          </p:txBody>
        </p:sp>
      </p:grpSp>
      <p:grpSp>
        <p:nvGrpSpPr>
          <p:cNvPr id="38" name="Group 37"/>
          <p:cNvGrpSpPr/>
          <p:nvPr/>
        </p:nvGrpSpPr>
        <p:grpSpPr>
          <a:xfrm flipH="1">
            <a:off x="7791711" y="2696103"/>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46" name="TextBox 45"/>
          <p:cNvSpPr txBox="1"/>
          <p:nvPr/>
        </p:nvSpPr>
        <p:spPr>
          <a:xfrm flipH="1">
            <a:off x="7990918" y="4235794"/>
            <a:ext cx="3898469" cy="615553"/>
          </a:xfrm>
          <a:prstGeom prst="rect">
            <a:avLst/>
          </a:prstGeom>
          <a:noFill/>
        </p:spPr>
        <p:txBody>
          <a:bodyPr wrap="square" lIns="0" tIns="0" rIns="0" bIns="0" rtlCol="0">
            <a:spAutoFit/>
          </a:bodyPr>
          <a:lstStyle/>
          <a:p>
            <a:r>
              <a:rPr lang="en-US" sz="2000" kern="0" dirty="0">
                <a:solidFill>
                  <a:prstClr val="black"/>
                </a:solidFill>
              </a:rPr>
              <a:t>Update the B-Order and ORP </a:t>
            </a:r>
          </a:p>
          <a:p>
            <a:endParaRPr lang="en-US" sz="2000" kern="0" dirty="0" smtClean="0">
              <a:solidFill>
                <a:prstClr val="black"/>
              </a:solidFill>
            </a:endParaRPr>
          </a:p>
        </p:txBody>
      </p:sp>
      <p:grpSp>
        <p:nvGrpSpPr>
          <p:cNvPr id="48" name="Group 47"/>
          <p:cNvGrpSpPr/>
          <p:nvPr/>
        </p:nvGrpSpPr>
        <p:grpSpPr>
          <a:xfrm flipH="1">
            <a:off x="7846997" y="4354273"/>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52" name="Group 51"/>
          <p:cNvGrpSpPr/>
          <p:nvPr/>
        </p:nvGrpSpPr>
        <p:grpSpPr>
          <a:xfrm>
            <a:off x="6021032" y="5834098"/>
            <a:ext cx="190751" cy="221360"/>
            <a:chOff x="-1892704" y="1944681"/>
            <a:chExt cx="3284538" cy="3811588"/>
          </a:xfrm>
        </p:grpSpPr>
        <p:sp>
          <p:nvSpPr>
            <p:cNvPr id="53" name="Freeform 5"/>
            <p:cNvSpPr>
              <a:spLocks noEditPoints="1"/>
            </p:cNvSpPr>
            <p:nvPr/>
          </p:nvSpPr>
          <p:spPr bwMode="auto">
            <a:xfrm>
              <a:off x="-1892704"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4" name="Freeform 6"/>
            <p:cNvSpPr>
              <a:spLocks noEditPoints="1"/>
            </p:cNvSpPr>
            <p:nvPr/>
          </p:nvSpPr>
          <p:spPr bwMode="auto">
            <a:xfrm>
              <a:off x="-795751" y="2462197"/>
              <a:ext cx="1090616" cy="1039801"/>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59" name="Group 58"/>
          <p:cNvGrpSpPr/>
          <p:nvPr/>
        </p:nvGrpSpPr>
        <p:grpSpPr>
          <a:xfrm>
            <a:off x="4454908" y="3553492"/>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62" name="Rectangle 61"/>
          <p:cNvSpPr/>
          <p:nvPr/>
        </p:nvSpPr>
        <p:spPr>
          <a:xfrm>
            <a:off x="645228" y="63589"/>
            <a:ext cx="9437199"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3</a:t>
            </a:r>
            <a:endParaRPr lang="en-ZA" sz="3200" b="1" dirty="0">
              <a:solidFill>
                <a:srgbClr val="000000"/>
              </a:solidFill>
              <a:latin typeface="Georgia"/>
              <a:ea typeface="+mj-ea"/>
              <a:cs typeface="+mj-cs"/>
            </a:endParaRP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69" name="Group 68"/>
          <p:cNvGrpSpPr/>
          <p:nvPr/>
        </p:nvGrpSpPr>
        <p:grpSpPr>
          <a:xfrm>
            <a:off x="4640094" y="4960423"/>
            <a:ext cx="639017" cy="639017"/>
            <a:chOff x="1389063" y="3748088"/>
            <a:chExt cx="336550" cy="336550"/>
          </a:xfrm>
          <a:solidFill>
            <a:schemeClr val="bg1"/>
          </a:solidFill>
        </p:grpSpPr>
        <p:sp>
          <p:nvSpPr>
            <p:cNvPr id="70"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1"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73" name="TextBox 72">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grpSp>
        <p:nvGrpSpPr>
          <p:cNvPr id="2" name="Group 1"/>
          <p:cNvGrpSpPr/>
          <p:nvPr/>
        </p:nvGrpSpPr>
        <p:grpSpPr>
          <a:xfrm>
            <a:off x="4526912" y="1825523"/>
            <a:ext cx="777648" cy="850404"/>
            <a:chOff x="4526912" y="1825523"/>
            <a:chExt cx="777648" cy="850404"/>
          </a:xfrm>
        </p:grpSpPr>
        <p:sp>
          <p:nvSpPr>
            <p:cNvPr id="63" name="Freeform 143">
              <a:extLst>
                <a:ext uri="{FF2B5EF4-FFF2-40B4-BE49-F238E27FC236}">
                  <a16:creationId xmlns="" xmlns:a16="http://schemas.microsoft.com/office/drawing/2014/main" id="{4073BA27-E29C-4138-854A-50AA6EE480B8}"/>
                </a:ext>
              </a:extLst>
            </p:cNvPr>
            <p:cNvSpPr>
              <a:spLocks/>
            </p:cNvSpPr>
            <p:nvPr/>
          </p:nvSpPr>
          <p:spPr bwMode="auto">
            <a:xfrm>
              <a:off x="4585355" y="1825523"/>
              <a:ext cx="672690" cy="817008"/>
            </a:xfrm>
            <a:custGeom>
              <a:avLst/>
              <a:gdLst>
                <a:gd name="T0" fmla="*/ 291 w 300"/>
                <a:gd name="T1" fmla="*/ 365 h 365"/>
                <a:gd name="T2" fmla="*/ 9 w 300"/>
                <a:gd name="T3" fmla="*/ 365 h 365"/>
                <a:gd name="T4" fmla="*/ 0 w 300"/>
                <a:gd name="T5" fmla="*/ 356 h 365"/>
                <a:gd name="T6" fmla="*/ 0 w 300"/>
                <a:gd name="T7" fmla="*/ 9 h 365"/>
                <a:gd name="T8" fmla="*/ 9 w 300"/>
                <a:gd name="T9" fmla="*/ 0 h 365"/>
                <a:gd name="T10" fmla="*/ 291 w 300"/>
                <a:gd name="T11" fmla="*/ 0 h 365"/>
                <a:gd name="T12" fmla="*/ 300 w 300"/>
                <a:gd name="T13" fmla="*/ 9 h 365"/>
                <a:gd name="T14" fmla="*/ 300 w 300"/>
                <a:gd name="T15" fmla="*/ 356 h 365"/>
                <a:gd name="T16" fmla="*/ 291 w 300"/>
                <a:gd name="T17"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365">
                  <a:moveTo>
                    <a:pt x="291" y="365"/>
                  </a:moveTo>
                  <a:cubicBezTo>
                    <a:pt x="9" y="365"/>
                    <a:pt x="9" y="365"/>
                    <a:pt x="9" y="365"/>
                  </a:cubicBezTo>
                  <a:cubicBezTo>
                    <a:pt x="4" y="365"/>
                    <a:pt x="0" y="361"/>
                    <a:pt x="0" y="356"/>
                  </a:cubicBezTo>
                  <a:cubicBezTo>
                    <a:pt x="0" y="9"/>
                    <a:pt x="0" y="9"/>
                    <a:pt x="0" y="9"/>
                  </a:cubicBezTo>
                  <a:cubicBezTo>
                    <a:pt x="0" y="4"/>
                    <a:pt x="4" y="0"/>
                    <a:pt x="9" y="0"/>
                  </a:cubicBezTo>
                  <a:cubicBezTo>
                    <a:pt x="291" y="0"/>
                    <a:pt x="291" y="0"/>
                    <a:pt x="291" y="0"/>
                  </a:cubicBezTo>
                  <a:cubicBezTo>
                    <a:pt x="296" y="0"/>
                    <a:pt x="300" y="4"/>
                    <a:pt x="300" y="9"/>
                  </a:cubicBezTo>
                  <a:cubicBezTo>
                    <a:pt x="300" y="356"/>
                    <a:pt x="300" y="356"/>
                    <a:pt x="300" y="356"/>
                  </a:cubicBezTo>
                  <a:cubicBezTo>
                    <a:pt x="300" y="361"/>
                    <a:pt x="296" y="365"/>
                    <a:pt x="291" y="365"/>
                  </a:cubicBezTo>
                  <a:close/>
                </a:path>
              </a:pathLst>
            </a:custGeom>
            <a:solidFill>
              <a:srgbClr val="FFFFF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4" name="Freeform 144">
              <a:extLst>
                <a:ext uri="{FF2B5EF4-FFF2-40B4-BE49-F238E27FC236}">
                  <a16:creationId xmlns="" xmlns:a16="http://schemas.microsoft.com/office/drawing/2014/main" id="{12B7CC9A-1E38-4E69-B27B-F06D9E5A7C6F}"/>
                </a:ext>
              </a:extLst>
            </p:cNvPr>
            <p:cNvSpPr>
              <a:spLocks/>
            </p:cNvSpPr>
            <p:nvPr/>
          </p:nvSpPr>
          <p:spPr bwMode="auto">
            <a:xfrm>
              <a:off x="4526912" y="2382520"/>
              <a:ext cx="777648" cy="293407"/>
            </a:xfrm>
            <a:custGeom>
              <a:avLst/>
              <a:gdLst>
                <a:gd name="T0" fmla="*/ 347 w 347"/>
                <a:gd name="T1" fmla="*/ 0 h 131"/>
                <a:gd name="T2" fmla="*/ 347 w 347"/>
                <a:gd name="T3" fmla="*/ 131 h 131"/>
                <a:gd name="T4" fmla="*/ 0 w 347"/>
                <a:gd name="T5" fmla="*/ 131 h 131"/>
                <a:gd name="T6" fmla="*/ 0 w 347"/>
                <a:gd name="T7" fmla="*/ 0 h 131"/>
                <a:gd name="T8" fmla="*/ 71 w 347"/>
                <a:gd name="T9" fmla="*/ 0 h 131"/>
                <a:gd name="T10" fmla="*/ 83 w 347"/>
                <a:gd name="T11" fmla="*/ 7 h 131"/>
                <a:gd name="T12" fmla="*/ 105 w 347"/>
                <a:gd name="T13" fmla="*/ 45 h 131"/>
                <a:gd name="T14" fmla="*/ 116 w 347"/>
                <a:gd name="T15" fmla="*/ 51 h 131"/>
                <a:gd name="T16" fmla="*/ 231 w 347"/>
                <a:gd name="T17" fmla="*/ 51 h 131"/>
                <a:gd name="T18" fmla="*/ 242 w 347"/>
                <a:gd name="T19" fmla="*/ 45 h 131"/>
                <a:gd name="T20" fmla="*/ 264 w 347"/>
                <a:gd name="T21" fmla="*/ 7 h 131"/>
                <a:gd name="T22" fmla="*/ 277 w 347"/>
                <a:gd name="T23" fmla="*/ 0 h 131"/>
                <a:gd name="T24" fmla="*/ 347 w 347"/>
                <a:gd name="T25"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131">
                  <a:moveTo>
                    <a:pt x="347" y="0"/>
                  </a:moveTo>
                  <a:cubicBezTo>
                    <a:pt x="347" y="131"/>
                    <a:pt x="347" y="131"/>
                    <a:pt x="347" y="131"/>
                  </a:cubicBezTo>
                  <a:cubicBezTo>
                    <a:pt x="0" y="131"/>
                    <a:pt x="0" y="131"/>
                    <a:pt x="0" y="131"/>
                  </a:cubicBezTo>
                  <a:cubicBezTo>
                    <a:pt x="0" y="0"/>
                    <a:pt x="0" y="0"/>
                    <a:pt x="0" y="0"/>
                  </a:cubicBezTo>
                  <a:cubicBezTo>
                    <a:pt x="71" y="0"/>
                    <a:pt x="71" y="0"/>
                    <a:pt x="71" y="0"/>
                  </a:cubicBezTo>
                  <a:cubicBezTo>
                    <a:pt x="76" y="0"/>
                    <a:pt x="81" y="2"/>
                    <a:pt x="83" y="7"/>
                  </a:cubicBezTo>
                  <a:cubicBezTo>
                    <a:pt x="105" y="45"/>
                    <a:pt x="105" y="45"/>
                    <a:pt x="105" y="45"/>
                  </a:cubicBezTo>
                  <a:cubicBezTo>
                    <a:pt x="107" y="49"/>
                    <a:pt x="112" y="51"/>
                    <a:pt x="116" y="51"/>
                  </a:cubicBezTo>
                  <a:cubicBezTo>
                    <a:pt x="231" y="51"/>
                    <a:pt x="231" y="51"/>
                    <a:pt x="231" y="51"/>
                  </a:cubicBezTo>
                  <a:cubicBezTo>
                    <a:pt x="236" y="51"/>
                    <a:pt x="240" y="49"/>
                    <a:pt x="242" y="45"/>
                  </a:cubicBezTo>
                  <a:cubicBezTo>
                    <a:pt x="264" y="7"/>
                    <a:pt x="264" y="7"/>
                    <a:pt x="264" y="7"/>
                  </a:cubicBezTo>
                  <a:cubicBezTo>
                    <a:pt x="267" y="2"/>
                    <a:pt x="272" y="0"/>
                    <a:pt x="277" y="0"/>
                  </a:cubicBezTo>
                  <a:lnTo>
                    <a:pt x="347" y="0"/>
                  </a:lnTo>
                  <a:close/>
                </a:path>
              </a:pathLst>
            </a:custGeom>
            <a:gradFill>
              <a:gsLst>
                <a:gs pos="0">
                  <a:srgbClr val="FFD45B"/>
                </a:gs>
                <a:gs pos="100000">
                  <a:srgbClr val="FFBB5B"/>
                </a:gs>
              </a:gsLst>
              <a:lin ang="5400000" scaled="1"/>
            </a:gra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5" name="Freeform 145">
              <a:extLst>
                <a:ext uri="{FF2B5EF4-FFF2-40B4-BE49-F238E27FC236}">
                  <a16:creationId xmlns="" xmlns:a16="http://schemas.microsoft.com/office/drawing/2014/main" id="{BD0A49EB-2E2D-4E2D-A28E-1E9EE70C5527}"/>
                </a:ext>
              </a:extLst>
            </p:cNvPr>
            <p:cNvSpPr>
              <a:spLocks/>
            </p:cNvSpPr>
            <p:nvPr/>
          </p:nvSpPr>
          <p:spPr bwMode="auto">
            <a:xfrm>
              <a:off x="4763069" y="1956721"/>
              <a:ext cx="403137" cy="27433"/>
            </a:xfrm>
            <a:custGeom>
              <a:avLst/>
              <a:gdLst>
                <a:gd name="T0" fmla="*/ 176 w 180"/>
                <a:gd name="T1" fmla="*/ 12 h 12"/>
                <a:gd name="T2" fmla="*/ 4 w 180"/>
                <a:gd name="T3" fmla="*/ 12 h 12"/>
                <a:gd name="T4" fmla="*/ 0 w 180"/>
                <a:gd name="T5" fmla="*/ 8 h 12"/>
                <a:gd name="T6" fmla="*/ 0 w 180"/>
                <a:gd name="T7" fmla="*/ 4 h 12"/>
                <a:gd name="T8" fmla="*/ 4 w 180"/>
                <a:gd name="T9" fmla="*/ 0 h 12"/>
                <a:gd name="T10" fmla="*/ 176 w 180"/>
                <a:gd name="T11" fmla="*/ 0 h 12"/>
                <a:gd name="T12" fmla="*/ 180 w 180"/>
                <a:gd name="T13" fmla="*/ 4 h 12"/>
                <a:gd name="T14" fmla="*/ 180 w 180"/>
                <a:gd name="T15" fmla="*/ 8 h 12"/>
                <a:gd name="T16" fmla="*/ 176 w 180"/>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2">
                  <a:moveTo>
                    <a:pt x="176" y="12"/>
                  </a:moveTo>
                  <a:cubicBezTo>
                    <a:pt x="4" y="12"/>
                    <a:pt x="4" y="12"/>
                    <a:pt x="4" y="12"/>
                  </a:cubicBezTo>
                  <a:cubicBezTo>
                    <a:pt x="2" y="12"/>
                    <a:pt x="0" y="10"/>
                    <a:pt x="0" y="8"/>
                  </a:cubicBezTo>
                  <a:cubicBezTo>
                    <a:pt x="0" y="4"/>
                    <a:pt x="0" y="4"/>
                    <a:pt x="0" y="4"/>
                  </a:cubicBezTo>
                  <a:cubicBezTo>
                    <a:pt x="0" y="1"/>
                    <a:pt x="2" y="0"/>
                    <a:pt x="4" y="0"/>
                  </a:cubicBezTo>
                  <a:cubicBezTo>
                    <a:pt x="176" y="0"/>
                    <a:pt x="176" y="0"/>
                    <a:pt x="176" y="0"/>
                  </a:cubicBezTo>
                  <a:cubicBezTo>
                    <a:pt x="178" y="0"/>
                    <a:pt x="180" y="1"/>
                    <a:pt x="180" y="4"/>
                  </a:cubicBezTo>
                  <a:cubicBezTo>
                    <a:pt x="180" y="8"/>
                    <a:pt x="180" y="8"/>
                    <a:pt x="180" y="8"/>
                  </a:cubicBezTo>
                  <a:cubicBezTo>
                    <a:pt x="180" y="10"/>
                    <a:pt x="178" y="12"/>
                    <a:pt x="176" y="12"/>
                  </a:cubicBezTo>
                  <a:close/>
                </a:path>
              </a:pathLst>
            </a:custGeom>
            <a:solidFill>
              <a:sysClr val="window" lastClr="FFFFFF">
                <a:lumMod val="7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2" name="Freeform 146">
              <a:extLst>
                <a:ext uri="{FF2B5EF4-FFF2-40B4-BE49-F238E27FC236}">
                  <a16:creationId xmlns="" xmlns:a16="http://schemas.microsoft.com/office/drawing/2014/main" id="{F648E68E-1591-4D20-AAC7-4231470F5DDE}"/>
                </a:ext>
              </a:extLst>
            </p:cNvPr>
            <p:cNvSpPr>
              <a:spLocks/>
            </p:cNvSpPr>
            <p:nvPr/>
          </p:nvSpPr>
          <p:spPr bwMode="auto">
            <a:xfrm>
              <a:off x="4674809" y="2040211"/>
              <a:ext cx="491397" cy="28625"/>
            </a:xfrm>
            <a:custGeom>
              <a:avLst/>
              <a:gdLst>
                <a:gd name="T0" fmla="*/ 215 w 219"/>
                <a:gd name="T1" fmla="*/ 13 h 13"/>
                <a:gd name="T2" fmla="*/ 4 w 219"/>
                <a:gd name="T3" fmla="*/ 13 h 13"/>
                <a:gd name="T4" fmla="*/ 0 w 219"/>
                <a:gd name="T5" fmla="*/ 9 h 13"/>
                <a:gd name="T6" fmla="*/ 0 w 219"/>
                <a:gd name="T7" fmla="*/ 4 h 13"/>
                <a:gd name="T8" fmla="*/ 4 w 219"/>
                <a:gd name="T9" fmla="*/ 0 h 13"/>
                <a:gd name="T10" fmla="*/ 215 w 219"/>
                <a:gd name="T11" fmla="*/ 0 h 13"/>
                <a:gd name="T12" fmla="*/ 219 w 219"/>
                <a:gd name="T13" fmla="*/ 4 h 13"/>
                <a:gd name="T14" fmla="*/ 219 w 219"/>
                <a:gd name="T15" fmla="*/ 9 h 13"/>
                <a:gd name="T16" fmla="*/ 215 w 2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3">
                  <a:moveTo>
                    <a:pt x="215" y="13"/>
                  </a:moveTo>
                  <a:cubicBezTo>
                    <a:pt x="4" y="13"/>
                    <a:pt x="4" y="13"/>
                    <a:pt x="4" y="13"/>
                  </a:cubicBezTo>
                  <a:cubicBezTo>
                    <a:pt x="2" y="13"/>
                    <a:pt x="0" y="11"/>
                    <a:pt x="0" y="9"/>
                  </a:cubicBezTo>
                  <a:cubicBezTo>
                    <a:pt x="0" y="4"/>
                    <a:pt x="0" y="4"/>
                    <a:pt x="0" y="4"/>
                  </a:cubicBezTo>
                  <a:cubicBezTo>
                    <a:pt x="0" y="2"/>
                    <a:pt x="2" y="0"/>
                    <a:pt x="4" y="0"/>
                  </a:cubicBezTo>
                  <a:cubicBezTo>
                    <a:pt x="215" y="0"/>
                    <a:pt x="215" y="0"/>
                    <a:pt x="215" y="0"/>
                  </a:cubicBezTo>
                  <a:cubicBezTo>
                    <a:pt x="217" y="0"/>
                    <a:pt x="219" y="2"/>
                    <a:pt x="219" y="4"/>
                  </a:cubicBezTo>
                  <a:cubicBezTo>
                    <a:pt x="219" y="9"/>
                    <a:pt x="219" y="9"/>
                    <a:pt x="219" y="9"/>
                  </a:cubicBezTo>
                  <a:cubicBezTo>
                    <a:pt x="219" y="11"/>
                    <a:pt x="217" y="13"/>
                    <a:pt x="215" y="13"/>
                  </a:cubicBezTo>
                  <a:close/>
                </a:path>
              </a:pathLst>
            </a:custGeom>
            <a:solidFill>
              <a:sysClr val="window" lastClr="FFFFFF">
                <a:lumMod val="7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4" name="Freeform 147">
              <a:extLst>
                <a:ext uri="{FF2B5EF4-FFF2-40B4-BE49-F238E27FC236}">
                  <a16:creationId xmlns="" xmlns:a16="http://schemas.microsoft.com/office/drawing/2014/main" id="{9270627E-7A14-4961-9E20-501322D1A73D}"/>
                </a:ext>
              </a:extLst>
            </p:cNvPr>
            <p:cNvSpPr>
              <a:spLocks/>
            </p:cNvSpPr>
            <p:nvPr/>
          </p:nvSpPr>
          <p:spPr bwMode="auto">
            <a:xfrm>
              <a:off x="4674809" y="2124894"/>
              <a:ext cx="491397" cy="27433"/>
            </a:xfrm>
            <a:custGeom>
              <a:avLst/>
              <a:gdLst>
                <a:gd name="T0" fmla="*/ 215 w 219"/>
                <a:gd name="T1" fmla="*/ 12 h 12"/>
                <a:gd name="T2" fmla="*/ 4 w 219"/>
                <a:gd name="T3" fmla="*/ 12 h 12"/>
                <a:gd name="T4" fmla="*/ 0 w 219"/>
                <a:gd name="T5" fmla="*/ 9 h 12"/>
                <a:gd name="T6" fmla="*/ 0 w 219"/>
                <a:gd name="T7" fmla="*/ 4 h 12"/>
                <a:gd name="T8" fmla="*/ 4 w 219"/>
                <a:gd name="T9" fmla="*/ 0 h 12"/>
                <a:gd name="T10" fmla="*/ 215 w 219"/>
                <a:gd name="T11" fmla="*/ 0 h 12"/>
                <a:gd name="T12" fmla="*/ 219 w 219"/>
                <a:gd name="T13" fmla="*/ 4 h 12"/>
                <a:gd name="T14" fmla="*/ 219 w 219"/>
                <a:gd name="T15" fmla="*/ 9 h 12"/>
                <a:gd name="T16" fmla="*/ 215 w 21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
                  <a:moveTo>
                    <a:pt x="215" y="12"/>
                  </a:moveTo>
                  <a:cubicBezTo>
                    <a:pt x="4" y="12"/>
                    <a:pt x="4" y="12"/>
                    <a:pt x="4" y="12"/>
                  </a:cubicBezTo>
                  <a:cubicBezTo>
                    <a:pt x="2" y="12"/>
                    <a:pt x="0" y="11"/>
                    <a:pt x="0" y="9"/>
                  </a:cubicBezTo>
                  <a:cubicBezTo>
                    <a:pt x="0" y="4"/>
                    <a:pt x="0" y="4"/>
                    <a:pt x="0" y="4"/>
                  </a:cubicBezTo>
                  <a:cubicBezTo>
                    <a:pt x="0" y="2"/>
                    <a:pt x="2" y="0"/>
                    <a:pt x="4" y="0"/>
                  </a:cubicBezTo>
                  <a:cubicBezTo>
                    <a:pt x="215" y="0"/>
                    <a:pt x="215" y="0"/>
                    <a:pt x="215" y="0"/>
                  </a:cubicBezTo>
                  <a:cubicBezTo>
                    <a:pt x="217" y="0"/>
                    <a:pt x="219" y="2"/>
                    <a:pt x="219" y="4"/>
                  </a:cubicBezTo>
                  <a:cubicBezTo>
                    <a:pt x="219" y="9"/>
                    <a:pt x="219" y="9"/>
                    <a:pt x="219" y="9"/>
                  </a:cubicBezTo>
                  <a:cubicBezTo>
                    <a:pt x="219" y="11"/>
                    <a:pt x="217" y="12"/>
                    <a:pt x="215" y="12"/>
                  </a:cubicBezTo>
                  <a:close/>
                </a:path>
              </a:pathLst>
            </a:custGeom>
            <a:solidFill>
              <a:sysClr val="window" lastClr="FFFFFF">
                <a:lumMod val="7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5" name="Freeform 148">
              <a:extLst>
                <a:ext uri="{FF2B5EF4-FFF2-40B4-BE49-F238E27FC236}">
                  <a16:creationId xmlns="" xmlns:a16="http://schemas.microsoft.com/office/drawing/2014/main" id="{AD910D9C-AD41-4C2E-A07B-0743CF715E0F}"/>
                </a:ext>
              </a:extLst>
            </p:cNvPr>
            <p:cNvSpPr>
              <a:spLocks/>
            </p:cNvSpPr>
            <p:nvPr/>
          </p:nvSpPr>
          <p:spPr bwMode="auto">
            <a:xfrm>
              <a:off x="4674809" y="2210770"/>
              <a:ext cx="491397" cy="26240"/>
            </a:xfrm>
            <a:custGeom>
              <a:avLst/>
              <a:gdLst>
                <a:gd name="T0" fmla="*/ 215 w 219"/>
                <a:gd name="T1" fmla="*/ 12 h 12"/>
                <a:gd name="T2" fmla="*/ 4 w 219"/>
                <a:gd name="T3" fmla="*/ 12 h 12"/>
                <a:gd name="T4" fmla="*/ 0 w 219"/>
                <a:gd name="T5" fmla="*/ 8 h 12"/>
                <a:gd name="T6" fmla="*/ 0 w 219"/>
                <a:gd name="T7" fmla="*/ 3 h 12"/>
                <a:gd name="T8" fmla="*/ 4 w 219"/>
                <a:gd name="T9" fmla="*/ 0 h 12"/>
                <a:gd name="T10" fmla="*/ 215 w 219"/>
                <a:gd name="T11" fmla="*/ 0 h 12"/>
                <a:gd name="T12" fmla="*/ 219 w 219"/>
                <a:gd name="T13" fmla="*/ 3 h 12"/>
                <a:gd name="T14" fmla="*/ 219 w 219"/>
                <a:gd name="T15" fmla="*/ 8 h 12"/>
                <a:gd name="T16" fmla="*/ 215 w 21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
                  <a:moveTo>
                    <a:pt x="215" y="12"/>
                  </a:moveTo>
                  <a:cubicBezTo>
                    <a:pt x="4" y="12"/>
                    <a:pt x="4" y="12"/>
                    <a:pt x="4" y="12"/>
                  </a:cubicBezTo>
                  <a:cubicBezTo>
                    <a:pt x="2" y="12"/>
                    <a:pt x="0" y="10"/>
                    <a:pt x="0" y="8"/>
                  </a:cubicBezTo>
                  <a:cubicBezTo>
                    <a:pt x="0" y="3"/>
                    <a:pt x="0" y="3"/>
                    <a:pt x="0" y="3"/>
                  </a:cubicBezTo>
                  <a:cubicBezTo>
                    <a:pt x="0" y="1"/>
                    <a:pt x="2" y="0"/>
                    <a:pt x="4" y="0"/>
                  </a:cubicBezTo>
                  <a:cubicBezTo>
                    <a:pt x="215" y="0"/>
                    <a:pt x="215" y="0"/>
                    <a:pt x="215" y="0"/>
                  </a:cubicBezTo>
                  <a:cubicBezTo>
                    <a:pt x="217" y="0"/>
                    <a:pt x="219" y="1"/>
                    <a:pt x="219" y="3"/>
                  </a:cubicBezTo>
                  <a:cubicBezTo>
                    <a:pt x="219" y="8"/>
                    <a:pt x="219" y="8"/>
                    <a:pt x="219" y="8"/>
                  </a:cubicBezTo>
                  <a:cubicBezTo>
                    <a:pt x="219" y="10"/>
                    <a:pt x="217" y="12"/>
                    <a:pt x="215" y="12"/>
                  </a:cubicBezTo>
                  <a:close/>
                </a:path>
              </a:pathLst>
            </a:custGeom>
            <a:solidFill>
              <a:sysClr val="window" lastClr="FFFFFF">
                <a:lumMod val="7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6" name="Freeform 149">
              <a:extLst>
                <a:ext uri="{FF2B5EF4-FFF2-40B4-BE49-F238E27FC236}">
                  <a16:creationId xmlns="" xmlns:a16="http://schemas.microsoft.com/office/drawing/2014/main" id="{DE7B8302-EB69-49B5-8BB3-A731BCE7C198}"/>
                </a:ext>
              </a:extLst>
            </p:cNvPr>
            <p:cNvSpPr>
              <a:spLocks/>
            </p:cNvSpPr>
            <p:nvPr/>
          </p:nvSpPr>
          <p:spPr bwMode="auto">
            <a:xfrm>
              <a:off x="4674809" y="2293066"/>
              <a:ext cx="491397" cy="28625"/>
            </a:xfrm>
            <a:custGeom>
              <a:avLst/>
              <a:gdLst>
                <a:gd name="T0" fmla="*/ 215 w 219"/>
                <a:gd name="T1" fmla="*/ 13 h 13"/>
                <a:gd name="T2" fmla="*/ 4 w 219"/>
                <a:gd name="T3" fmla="*/ 13 h 13"/>
                <a:gd name="T4" fmla="*/ 0 w 219"/>
                <a:gd name="T5" fmla="*/ 9 h 13"/>
                <a:gd name="T6" fmla="*/ 0 w 219"/>
                <a:gd name="T7" fmla="*/ 4 h 13"/>
                <a:gd name="T8" fmla="*/ 4 w 219"/>
                <a:gd name="T9" fmla="*/ 0 h 13"/>
                <a:gd name="T10" fmla="*/ 215 w 219"/>
                <a:gd name="T11" fmla="*/ 0 h 13"/>
                <a:gd name="T12" fmla="*/ 219 w 219"/>
                <a:gd name="T13" fmla="*/ 4 h 13"/>
                <a:gd name="T14" fmla="*/ 219 w 219"/>
                <a:gd name="T15" fmla="*/ 9 h 13"/>
                <a:gd name="T16" fmla="*/ 215 w 2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3">
                  <a:moveTo>
                    <a:pt x="215" y="13"/>
                  </a:moveTo>
                  <a:cubicBezTo>
                    <a:pt x="4" y="13"/>
                    <a:pt x="4" y="13"/>
                    <a:pt x="4" y="13"/>
                  </a:cubicBezTo>
                  <a:cubicBezTo>
                    <a:pt x="2" y="13"/>
                    <a:pt x="0" y="11"/>
                    <a:pt x="0" y="9"/>
                  </a:cubicBezTo>
                  <a:cubicBezTo>
                    <a:pt x="0" y="4"/>
                    <a:pt x="0" y="4"/>
                    <a:pt x="0" y="4"/>
                  </a:cubicBezTo>
                  <a:cubicBezTo>
                    <a:pt x="0" y="2"/>
                    <a:pt x="2" y="0"/>
                    <a:pt x="4" y="0"/>
                  </a:cubicBezTo>
                  <a:cubicBezTo>
                    <a:pt x="215" y="0"/>
                    <a:pt x="215" y="0"/>
                    <a:pt x="215" y="0"/>
                  </a:cubicBezTo>
                  <a:cubicBezTo>
                    <a:pt x="217" y="0"/>
                    <a:pt x="219" y="2"/>
                    <a:pt x="219" y="4"/>
                  </a:cubicBezTo>
                  <a:cubicBezTo>
                    <a:pt x="219" y="9"/>
                    <a:pt x="219" y="9"/>
                    <a:pt x="219" y="9"/>
                  </a:cubicBezTo>
                  <a:cubicBezTo>
                    <a:pt x="219" y="11"/>
                    <a:pt x="217" y="13"/>
                    <a:pt x="215" y="13"/>
                  </a:cubicBezTo>
                  <a:close/>
                </a:path>
              </a:pathLst>
            </a:custGeom>
            <a:solidFill>
              <a:sysClr val="window" lastClr="FFFFFF">
                <a:lumMod val="7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grpSp>
        <p:nvGrpSpPr>
          <p:cNvPr id="20" name="Group 19"/>
          <p:cNvGrpSpPr/>
          <p:nvPr/>
        </p:nvGrpSpPr>
        <p:grpSpPr>
          <a:xfrm>
            <a:off x="6985621" y="2635649"/>
            <a:ext cx="682231" cy="908847"/>
            <a:chOff x="6985621" y="2635649"/>
            <a:chExt cx="682231" cy="908847"/>
          </a:xfrm>
        </p:grpSpPr>
        <p:sp>
          <p:nvSpPr>
            <p:cNvPr id="77" name="Freeform 152">
              <a:extLst>
                <a:ext uri="{FF2B5EF4-FFF2-40B4-BE49-F238E27FC236}">
                  <a16:creationId xmlns="" xmlns:a16="http://schemas.microsoft.com/office/drawing/2014/main" id="{93E31697-689E-47CA-819C-BA2D01DB8251}"/>
                </a:ext>
              </a:extLst>
            </p:cNvPr>
            <p:cNvSpPr>
              <a:spLocks/>
            </p:cNvSpPr>
            <p:nvPr/>
          </p:nvSpPr>
          <p:spPr bwMode="auto">
            <a:xfrm>
              <a:off x="6985621" y="2689321"/>
              <a:ext cx="682231" cy="855175"/>
            </a:xfrm>
            <a:custGeom>
              <a:avLst/>
              <a:gdLst>
                <a:gd name="T0" fmla="*/ 304 w 304"/>
                <a:gd name="T1" fmla="*/ 113 h 382"/>
                <a:gd name="T2" fmla="*/ 304 w 304"/>
                <a:gd name="T3" fmla="*/ 360 h 382"/>
                <a:gd name="T4" fmla="*/ 282 w 304"/>
                <a:gd name="T5" fmla="*/ 382 h 382"/>
                <a:gd name="T6" fmla="*/ 21 w 304"/>
                <a:gd name="T7" fmla="*/ 382 h 382"/>
                <a:gd name="T8" fmla="*/ 0 w 304"/>
                <a:gd name="T9" fmla="*/ 360 h 382"/>
                <a:gd name="T10" fmla="*/ 0 w 304"/>
                <a:gd name="T11" fmla="*/ 22 h 382"/>
                <a:gd name="T12" fmla="*/ 21 w 304"/>
                <a:gd name="T13" fmla="*/ 0 h 382"/>
                <a:gd name="T14" fmla="*/ 214 w 304"/>
                <a:gd name="T15" fmla="*/ 0 h 382"/>
                <a:gd name="T16" fmla="*/ 304 w 304"/>
                <a:gd name="T17"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4" h="382">
                  <a:moveTo>
                    <a:pt x="304" y="113"/>
                  </a:moveTo>
                  <a:cubicBezTo>
                    <a:pt x="304" y="360"/>
                    <a:pt x="304" y="360"/>
                    <a:pt x="304" y="360"/>
                  </a:cubicBezTo>
                  <a:cubicBezTo>
                    <a:pt x="304" y="372"/>
                    <a:pt x="294" y="382"/>
                    <a:pt x="282" y="382"/>
                  </a:cubicBezTo>
                  <a:cubicBezTo>
                    <a:pt x="21" y="382"/>
                    <a:pt x="21" y="382"/>
                    <a:pt x="21" y="382"/>
                  </a:cubicBezTo>
                  <a:cubicBezTo>
                    <a:pt x="9" y="382"/>
                    <a:pt x="0" y="372"/>
                    <a:pt x="0" y="360"/>
                  </a:cubicBezTo>
                  <a:cubicBezTo>
                    <a:pt x="0" y="22"/>
                    <a:pt x="0" y="22"/>
                    <a:pt x="0" y="22"/>
                  </a:cubicBezTo>
                  <a:cubicBezTo>
                    <a:pt x="0" y="10"/>
                    <a:pt x="9" y="0"/>
                    <a:pt x="21" y="0"/>
                  </a:cubicBezTo>
                  <a:cubicBezTo>
                    <a:pt x="214" y="0"/>
                    <a:pt x="214" y="0"/>
                    <a:pt x="214" y="0"/>
                  </a:cubicBezTo>
                  <a:lnTo>
                    <a:pt x="304" y="113"/>
                  </a:lnTo>
                  <a:close/>
                </a:path>
              </a:pathLst>
            </a:custGeom>
            <a:solidFill>
              <a:srgbClr val="FFFFF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8" name="Freeform 153">
              <a:extLst>
                <a:ext uri="{FF2B5EF4-FFF2-40B4-BE49-F238E27FC236}">
                  <a16:creationId xmlns="" xmlns:a16="http://schemas.microsoft.com/office/drawing/2014/main" id="{53900FDB-A8A1-4527-9E76-D22D9B89D8D9}"/>
                </a:ext>
              </a:extLst>
            </p:cNvPr>
            <p:cNvSpPr>
              <a:spLocks/>
            </p:cNvSpPr>
            <p:nvPr/>
          </p:nvSpPr>
          <p:spPr bwMode="auto">
            <a:xfrm>
              <a:off x="7104892" y="2635649"/>
              <a:ext cx="156246" cy="275517"/>
            </a:xfrm>
            <a:custGeom>
              <a:avLst/>
              <a:gdLst>
                <a:gd name="T0" fmla="*/ 41 w 70"/>
                <a:gd name="T1" fmla="*/ 123 h 123"/>
                <a:gd name="T2" fmla="*/ 12 w 70"/>
                <a:gd name="T3" fmla="*/ 94 h 123"/>
                <a:gd name="T4" fmla="*/ 12 w 70"/>
                <a:gd name="T5" fmla="*/ 52 h 123"/>
                <a:gd name="T6" fmla="*/ 21 w 70"/>
                <a:gd name="T7" fmla="*/ 52 h 123"/>
                <a:gd name="T8" fmla="*/ 21 w 70"/>
                <a:gd name="T9" fmla="*/ 94 h 123"/>
                <a:gd name="T10" fmla="*/ 41 w 70"/>
                <a:gd name="T11" fmla="*/ 114 h 123"/>
                <a:gd name="T12" fmla="*/ 61 w 70"/>
                <a:gd name="T13" fmla="*/ 94 h 123"/>
                <a:gd name="T14" fmla="*/ 61 w 70"/>
                <a:gd name="T15" fmla="*/ 29 h 123"/>
                <a:gd name="T16" fmla="*/ 41 w 70"/>
                <a:gd name="T17" fmla="*/ 9 h 123"/>
                <a:gd name="T18" fmla="*/ 28 w 70"/>
                <a:gd name="T19" fmla="*/ 9 h 123"/>
                <a:gd name="T20" fmla="*/ 9 w 70"/>
                <a:gd name="T21" fmla="*/ 24 h 123"/>
                <a:gd name="T22" fmla="*/ 0 w 70"/>
                <a:gd name="T23" fmla="*/ 24 h 123"/>
                <a:gd name="T24" fmla="*/ 28 w 70"/>
                <a:gd name="T25" fmla="*/ 0 h 123"/>
                <a:gd name="T26" fmla="*/ 41 w 70"/>
                <a:gd name="T27" fmla="*/ 0 h 123"/>
                <a:gd name="T28" fmla="*/ 70 w 70"/>
                <a:gd name="T29" fmla="*/ 29 h 123"/>
                <a:gd name="T30" fmla="*/ 70 w 70"/>
                <a:gd name="T31" fmla="*/ 94 h 123"/>
                <a:gd name="T32" fmla="*/ 41 w 70"/>
                <a:gd name="T33"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3">
                  <a:moveTo>
                    <a:pt x="41" y="123"/>
                  </a:moveTo>
                  <a:cubicBezTo>
                    <a:pt x="25" y="123"/>
                    <a:pt x="12" y="110"/>
                    <a:pt x="12" y="94"/>
                  </a:cubicBezTo>
                  <a:cubicBezTo>
                    <a:pt x="12" y="52"/>
                    <a:pt x="12" y="52"/>
                    <a:pt x="12" y="52"/>
                  </a:cubicBezTo>
                  <a:cubicBezTo>
                    <a:pt x="21" y="52"/>
                    <a:pt x="21" y="52"/>
                    <a:pt x="21" y="52"/>
                  </a:cubicBezTo>
                  <a:cubicBezTo>
                    <a:pt x="21" y="94"/>
                    <a:pt x="21" y="94"/>
                    <a:pt x="21" y="94"/>
                  </a:cubicBezTo>
                  <a:cubicBezTo>
                    <a:pt x="21" y="105"/>
                    <a:pt x="30" y="114"/>
                    <a:pt x="41" y="114"/>
                  </a:cubicBezTo>
                  <a:cubicBezTo>
                    <a:pt x="52" y="114"/>
                    <a:pt x="61" y="105"/>
                    <a:pt x="61" y="94"/>
                  </a:cubicBezTo>
                  <a:cubicBezTo>
                    <a:pt x="61" y="29"/>
                    <a:pt x="61" y="29"/>
                    <a:pt x="61" y="29"/>
                  </a:cubicBezTo>
                  <a:cubicBezTo>
                    <a:pt x="61" y="18"/>
                    <a:pt x="52" y="9"/>
                    <a:pt x="41" y="9"/>
                  </a:cubicBezTo>
                  <a:cubicBezTo>
                    <a:pt x="28" y="9"/>
                    <a:pt x="28" y="9"/>
                    <a:pt x="28" y="9"/>
                  </a:cubicBezTo>
                  <a:cubicBezTo>
                    <a:pt x="19" y="9"/>
                    <a:pt x="11" y="15"/>
                    <a:pt x="9" y="24"/>
                  </a:cubicBezTo>
                  <a:cubicBezTo>
                    <a:pt x="0" y="24"/>
                    <a:pt x="0" y="24"/>
                    <a:pt x="0" y="24"/>
                  </a:cubicBezTo>
                  <a:cubicBezTo>
                    <a:pt x="3" y="11"/>
                    <a:pt x="15" y="0"/>
                    <a:pt x="28" y="0"/>
                  </a:cubicBezTo>
                  <a:cubicBezTo>
                    <a:pt x="41" y="0"/>
                    <a:pt x="41" y="0"/>
                    <a:pt x="41" y="0"/>
                  </a:cubicBezTo>
                  <a:cubicBezTo>
                    <a:pt x="57" y="0"/>
                    <a:pt x="70" y="13"/>
                    <a:pt x="70" y="29"/>
                  </a:cubicBezTo>
                  <a:cubicBezTo>
                    <a:pt x="70" y="94"/>
                    <a:pt x="70" y="94"/>
                    <a:pt x="70" y="94"/>
                  </a:cubicBezTo>
                  <a:cubicBezTo>
                    <a:pt x="70" y="110"/>
                    <a:pt x="57" y="123"/>
                    <a:pt x="41" y="123"/>
                  </a:cubicBezTo>
                  <a:close/>
                </a:path>
              </a:pathLst>
            </a:custGeom>
            <a:gradFill>
              <a:gsLst>
                <a:gs pos="0">
                  <a:srgbClr val="3A7DCE"/>
                </a:gs>
                <a:gs pos="100000">
                  <a:srgbClr val="3067A9"/>
                </a:gs>
              </a:gsLst>
              <a:lin ang="5400000" scaled="1"/>
            </a:gra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9" name="Rectangle 156">
              <a:extLst>
                <a:ext uri="{FF2B5EF4-FFF2-40B4-BE49-F238E27FC236}">
                  <a16:creationId xmlns="" xmlns:a16="http://schemas.microsoft.com/office/drawing/2014/main" id="{C82B6DE4-E75E-4DE7-92FF-AA84F228C274}"/>
                </a:ext>
              </a:extLst>
            </p:cNvPr>
            <p:cNvSpPr>
              <a:spLocks noChangeArrowheads="1"/>
            </p:cNvSpPr>
            <p:nvPr/>
          </p:nvSpPr>
          <p:spPr bwMode="auto">
            <a:xfrm>
              <a:off x="7110856" y="3130625"/>
              <a:ext cx="455616" cy="301757"/>
            </a:xfrm>
            <a:prstGeom prst="rect">
              <a:avLst/>
            </a:prstGeom>
            <a:solidFill>
              <a:sysClr val="window" lastClr="FFFFFF">
                <a:lumMod val="85000"/>
              </a:sysClr>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sp>
        <p:nvSpPr>
          <p:cNvPr id="80" name="Freeform 117">
            <a:extLst>
              <a:ext uri="{FF2B5EF4-FFF2-40B4-BE49-F238E27FC236}">
                <a16:creationId xmlns="" xmlns:a16="http://schemas.microsoft.com/office/drawing/2014/main" id="{911F859E-A3DA-4143-B866-C1528A883548}"/>
              </a:ext>
            </a:extLst>
          </p:cNvPr>
          <p:cNvSpPr>
            <a:spLocks/>
          </p:cNvSpPr>
          <p:nvPr/>
        </p:nvSpPr>
        <p:spPr bwMode="auto">
          <a:xfrm>
            <a:off x="6949246" y="4315164"/>
            <a:ext cx="793756" cy="720615"/>
          </a:xfrm>
          <a:custGeom>
            <a:avLst/>
            <a:gdLst>
              <a:gd name="T0" fmla="*/ 148 w 346"/>
              <a:gd name="T1" fmla="*/ 46 h 288"/>
              <a:gd name="T2" fmla="*/ 332 w 346"/>
              <a:gd name="T3" fmla="*/ 46 h 288"/>
              <a:gd name="T4" fmla="*/ 346 w 346"/>
              <a:gd name="T5" fmla="*/ 59 h 288"/>
              <a:gd name="T6" fmla="*/ 346 w 346"/>
              <a:gd name="T7" fmla="*/ 288 h 288"/>
              <a:gd name="T8" fmla="*/ 0 w 346"/>
              <a:gd name="T9" fmla="*/ 288 h 288"/>
              <a:gd name="T10" fmla="*/ 0 w 346"/>
              <a:gd name="T11" fmla="*/ 18 h 288"/>
              <a:gd name="T12" fmla="*/ 18 w 346"/>
              <a:gd name="T13" fmla="*/ 0 h 288"/>
              <a:gd name="T14" fmla="*/ 108 w 346"/>
              <a:gd name="T15" fmla="*/ 0 h 288"/>
              <a:gd name="T16" fmla="*/ 127 w 346"/>
              <a:gd name="T17" fmla="*/ 11 h 288"/>
              <a:gd name="T18" fmla="*/ 148 w 346"/>
              <a:gd name="T19" fmla="*/ 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88">
                <a:moveTo>
                  <a:pt x="148" y="46"/>
                </a:moveTo>
                <a:cubicBezTo>
                  <a:pt x="332" y="46"/>
                  <a:pt x="332" y="46"/>
                  <a:pt x="332" y="46"/>
                </a:cubicBezTo>
                <a:cubicBezTo>
                  <a:pt x="339" y="46"/>
                  <a:pt x="346" y="52"/>
                  <a:pt x="346" y="59"/>
                </a:cubicBezTo>
                <a:cubicBezTo>
                  <a:pt x="346" y="288"/>
                  <a:pt x="346" y="288"/>
                  <a:pt x="346" y="288"/>
                </a:cubicBezTo>
                <a:cubicBezTo>
                  <a:pt x="0" y="288"/>
                  <a:pt x="0" y="288"/>
                  <a:pt x="0" y="288"/>
                </a:cubicBezTo>
                <a:cubicBezTo>
                  <a:pt x="0" y="18"/>
                  <a:pt x="0" y="18"/>
                  <a:pt x="0" y="18"/>
                </a:cubicBezTo>
                <a:cubicBezTo>
                  <a:pt x="0" y="8"/>
                  <a:pt x="8" y="0"/>
                  <a:pt x="18" y="0"/>
                </a:cubicBezTo>
                <a:cubicBezTo>
                  <a:pt x="108" y="0"/>
                  <a:pt x="108" y="0"/>
                  <a:pt x="108" y="0"/>
                </a:cubicBezTo>
                <a:cubicBezTo>
                  <a:pt x="116" y="0"/>
                  <a:pt x="123" y="4"/>
                  <a:pt x="127" y="11"/>
                </a:cubicBezTo>
                <a:lnTo>
                  <a:pt x="148" y="46"/>
                </a:lnTo>
                <a:close/>
              </a:path>
            </a:pathLst>
          </a:custGeom>
          <a:solidFill>
            <a:srgbClr val="699DE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1" name="Freeform 123">
            <a:extLst>
              <a:ext uri="{FF2B5EF4-FFF2-40B4-BE49-F238E27FC236}">
                <a16:creationId xmlns="" xmlns:a16="http://schemas.microsoft.com/office/drawing/2014/main" id="{9060E5FF-30DB-4FAE-BDE9-FC0A770769A1}"/>
              </a:ext>
            </a:extLst>
          </p:cNvPr>
          <p:cNvSpPr>
            <a:spLocks noEditPoints="1"/>
          </p:cNvSpPr>
          <p:nvPr/>
        </p:nvSpPr>
        <p:spPr bwMode="auto">
          <a:xfrm>
            <a:off x="7133031" y="4514493"/>
            <a:ext cx="406648" cy="443558"/>
          </a:xfrm>
          <a:custGeom>
            <a:avLst/>
            <a:gdLst>
              <a:gd name="T0" fmla="*/ 177 w 177"/>
              <a:gd name="T1" fmla="*/ 104 h 177"/>
              <a:gd name="T2" fmla="*/ 177 w 177"/>
              <a:gd name="T3" fmla="*/ 73 h 177"/>
              <a:gd name="T4" fmla="*/ 156 w 177"/>
              <a:gd name="T5" fmla="*/ 73 h 177"/>
              <a:gd name="T6" fmla="*/ 147 w 177"/>
              <a:gd name="T7" fmla="*/ 52 h 177"/>
              <a:gd name="T8" fmla="*/ 162 w 177"/>
              <a:gd name="T9" fmla="*/ 37 h 177"/>
              <a:gd name="T10" fmla="*/ 140 w 177"/>
              <a:gd name="T11" fmla="*/ 15 h 177"/>
              <a:gd name="T12" fmla="*/ 125 w 177"/>
              <a:gd name="T13" fmla="*/ 30 h 177"/>
              <a:gd name="T14" fmla="*/ 120 w 177"/>
              <a:gd name="T15" fmla="*/ 26 h 177"/>
              <a:gd name="T16" fmla="*/ 104 w 177"/>
              <a:gd name="T17" fmla="*/ 21 h 177"/>
              <a:gd name="T18" fmla="*/ 104 w 177"/>
              <a:gd name="T19" fmla="*/ 0 h 177"/>
              <a:gd name="T20" fmla="*/ 73 w 177"/>
              <a:gd name="T21" fmla="*/ 0 h 177"/>
              <a:gd name="T22" fmla="*/ 73 w 177"/>
              <a:gd name="T23" fmla="*/ 21 h 177"/>
              <a:gd name="T24" fmla="*/ 52 w 177"/>
              <a:gd name="T25" fmla="*/ 30 h 177"/>
              <a:gd name="T26" fmla="*/ 37 w 177"/>
              <a:gd name="T27" fmla="*/ 15 h 177"/>
              <a:gd name="T28" fmla="*/ 15 w 177"/>
              <a:gd name="T29" fmla="*/ 37 h 177"/>
              <a:gd name="T30" fmla="*/ 30 w 177"/>
              <a:gd name="T31" fmla="*/ 52 h 177"/>
              <a:gd name="T32" fmla="*/ 21 w 177"/>
              <a:gd name="T33" fmla="*/ 73 h 177"/>
              <a:gd name="T34" fmla="*/ 0 w 177"/>
              <a:gd name="T35" fmla="*/ 73 h 177"/>
              <a:gd name="T36" fmla="*/ 0 w 177"/>
              <a:gd name="T37" fmla="*/ 104 h 177"/>
              <a:gd name="T38" fmla="*/ 21 w 177"/>
              <a:gd name="T39" fmla="*/ 104 h 177"/>
              <a:gd name="T40" fmla="*/ 30 w 177"/>
              <a:gd name="T41" fmla="*/ 125 h 177"/>
              <a:gd name="T42" fmla="*/ 15 w 177"/>
              <a:gd name="T43" fmla="*/ 140 h 177"/>
              <a:gd name="T44" fmla="*/ 15 w 177"/>
              <a:gd name="T45" fmla="*/ 140 h 177"/>
              <a:gd name="T46" fmla="*/ 15 w 177"/>
              <a:gd name="T47" fmla="*/ 140 h 177"/>
              <a:gd name="T48" fmla="*/ 37 w 177"/>
              <a:gd name="T49" fmla="*/ 162 h 177"/>
              <a:gd name="T50" fmla="*/ 52 w 177"/>
              <a:gd name="T51" fmla="*/ 147 h 177"/>
              <a:gd name="T52" fmla="*/ 60 w 177"/>
              <a:gd name="T53" fmla="*/ 151 h 177"/>
              <a:gd name="T54" fmla="*/ 73 w 177"/>
              <a:gd name="T55" fmla="*/ 156 h 177"/>
              <a:gd name="T56" fmla="*/ 73 w 177"/>
              <a:gd name="T57" fmla="*/ 177 h 177"/>
              <a:gd name="T58" fmla="*/ 104 w 177"/>
              <a:gd name="T59" fmla="*/ 177 h 177"/>
              <a:gd name="T60" fmla="*/ 104 w 177"/>
              <a:gd name="T61" fmla="*/ 156 h 177"/>
              <a:gd name="T62" fmla="*/ 125 w 177"/>
              <a:gd name="T63" fmla="*/ 147 h 177"/>
              <a:gd name="T64" fmla="*/ 140 w 177"/>
              <a:gd name="T65" fmla="*/ 162 h 177"/>
              <a:gd name="T66" fmla="*/ 162 w 177"/>
              <a:gd name="T67" fmla="*/ 140 h 177"/>
              <a:gd name="T68" fmla="*/ 147 w 177"/>
              <a:gd name="T69" fmla="*/ 125 h 177"/>
              <a:gd name="T70" fmla="*/ 156 w 177"/>
              <a:gd name="T71" fmla="*/ 104 h 177"/>
              <a:gd name="T72" fmla="*/ 177 w 177"/>
              <a:gd name="T73" fmla="*/ 104 h 177"/>
              <a:gd name="T74" fmla="*/ 93 w 177"/>
              <a:gd name="T75" fmla="*/ 132 h 177"/>
              <a:gd name="T76" fmla="*/ 89 w 177"/>
              <a:gd name="T77" fmla="*/ 132 h 177"/>
              <a:gd name="T78" fmla="*/ 45 w 177"/>
              <a:gd name="T79" fmla="*/ 88 h 177"/>
              <a:gd name="T80" fmla="*/ 89 w 177"/>
              <a:gd name="T81" fmla="*/ 45 h 177"/>
              <a:gd name="T82" fmla="*/ 100 w 177"/>
              <a:gd name="T83" fmla="*/ 46 h 177"/>
              <a:gd name="T84" fmla="*/ 132 w 177"/>
              <a:gd name="T85" fmla="*/ 88 h 177"/>
              <a:gd name="T86" fmla="*/ 93 w 177"/>
              <a:gd name="T87" fmla="*/ 13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77">
                <a:moveTo>
                  <a:pt x="177" y="104"/>
                </a:moveTo>
                <a:cubicBezTo>
                  <a:pt x="177" y="73"/>
                  <a:pt x="177" y="73"/>
                  <a:pt x="177" y="73"/>
                </a:cubicBezTo>
                <a:cubicBezTo>
                  <a:pt x="156" y="73"/>
                  <a:pt x="156" y="73"/>
                  <a:pt x="156" y="73"/>
                </a:cubicBezTo>
                <a:cubicBezTo>
                  <a:pt x="154" y="65"/>
                  <a:pt x="152" y="58"/>
                  <a:pt x="147" y="52"/>
                </a:cubicBezTo>
                <a:cubicBezTo>
                  <a:pt x="162" y="37"/>
                  <a:pt x="162" y="37"/>
                  <a:pt x="162" y="37"/>
                </a:cubicBezTo>
                <a:cubicBezTo>
                  <a:pt x="140" y="15"/>
                  <a:pt x="140" y="15"/>
                  <a:pt x="140" y="15"/>
                </a:cubicBezTo>
                <a:cubicBezTo>
                  <a:pt x="125" y="30"/>
                  <a:pt x="125" y="30"/>
                  <a:pt x="125" y="30"/>
                </a:cubicBezTo>
                <a:cubicBezTo>
                  <a:pt x="124" y="28"/>
                  <a:pt x="122" y="27"/>
                  <a:pt x="120" y="26"/>
                </a:cubicBezTo>
                <a:cubicBezTo>
                  <a:pt x="115" y="24"/>
                  <a:pt x="110" y="22"/>
                  <a:pt x="104" y="21"/>
                </a:cubicBezTo>
                <a:cubicBezTo>
                  <a:pt x="104" y="0"/>
                  <a:pt x="104" y="0"/>
                  <a:pt x="104" y="0"/>
                </a:cubicBezTo>
                <a:cubicBezTo>
                  <a:pt x="73" y="0"/>
                  <a:pt x="73" y="0"/>
                  <a:pt x="73" y="0"/>
                </a:cubicBezTo>
                <a:cubicBezTo>
                  <a:pt x="73" y="21"/>
                  <a:pt x="73" y="21"/>
                  <a:pt x="73" y="21"/>
                </a:cubicBezTo>
                <a:cubicBezTo>
                  <a:pt x="66" y="22"/>
                  <a:pt x="59" y="25"/>
                  <a:pt x="52" y="30"/>
                </a:cubicBezTo>
                <a:cubicBezTo>
                  <a:pt x="37" y="15"/>
                  <a:pt x="37" y="15"/>
                  <a:pt x="37" y="15"/>
                </a:cubicBezTo>
                <a:cubicBezTo>
                  <a:pt x="15" y="37"/>
                  <a:pt x="15" y="37"/>
                  <a:pt x="15" y="37"/>
                </a:cubicBezTo>
                <a:cubicBezTo>
                  <a:pt x="30" y="52"/>
                  <a:pt x="30" y="52"/>
                  <a:pt x="30" y="52"/>
                </a:cubicBezTo>
                <a:cubicBezTo>
                  <a:pt x="26" y="58"/>
                  <a:pt x="23" y="65"/>
                  <a:pt x="21" y="73"/>
                </a:cubicBezTo>
                <a:cubicBezTo>
                  <a:pt x="0" y="73"/>
                  <a:pt x="0" y="73"/>
                  <a:pt x="0" y="73"/>
                </a:cubicBezTo>
                <a:cubicBezTo>
                  <a:pt x="0" y="104"/>
                  <a:pt x="0" y="104"/>
                  <a:pt x="0" y="104"/>
                </a:cubicBezTo>
                <a:cubicBezTo>
                  <a:pt x="21" y="104"/>
                  <a:pt x="21" y="104"/>
                  <a:pt x="21" y="104"/>
                </a:cubicBezTo>
                <a:cubicBezTo>
                  <a:pt x="23" y="111"/>
                  <a:pt x="26" y="118"/>
                  <a:pt x="30" y="125"/>
                </a:cubicBezTo>
                <a:cubicBezTo>
                  <a:pt x="15" y="140"/>
                  <a:pt x="15" y="140"/>
                  <a:pt x="15" y="140"/>
                </a:cubicBezTo>
                <a:cubicBezTo>
                  <a:pt x="15" y="140"/>
                  <a:pt x="15" y="140"/>
                  <a:pt x="15" y="140"/>
                </a:cubicBezTo>
                <a:cubicBezTo>
                  <a:pt x="15" y="140"/>
                  <a:pt x="15" y="140"/>
                  <a:pt x="15" y="140"/>
                </a:cubicBezTo>
                <a:cubicBezTo>
                  <a:pt x="37" y="162"/>
                  <a:pt x="37" y="162"/>
                  <a:pt x="37" y="162"/>
                </a:cubicBezTo>
                <a:cubicBezTo>
                  <a:pt x="52" y="147"/>
                  <a:pt x="52" y="147"/>
                  <a:pt x="52" y="147"/>
                </a:cubicBezTo>
                <a:cubicBezTo>
                  <a:pt x="55" y="148"/>
                  <a:pt x="57" y="150"/>
                  <a:pt x="60" y="151"/>
                </a:cubicBezTo>
                <a:cubicBezTo>
                  <a:pt x="64" y="153"/>
                  <a:pt x="69" y="155"/>
                  <a:pt x="73" y="156"/>
                </a:cubicBezTo>
                <a:cubicBezTo>
                  <a:pt x="73" y="177"/>
                  <a:pt x="73" y="177"/>
                  <a:pt x="73" y="177"/>
                </a:cubicBezTo>
                <a:cubicBezTo>
                  <a:pt x="104" y="177"/>
                  <a:pt x="104" y="177"/>
                  <a:pt x="104" y="177"/>
                </a:cubicBezTo>
                <a:cubicBezTo>
                  <a:pt x="104" y="156"/>
                  <a:pt x="104" y="156"/>
                  <a:pt x="104" y="156"/>
                </a:cubicBezTo>
                <a:cubicBezTo>
                  <a:pt x="112" y="154"/>
                  <a:pt x="119" y="151"/>
                  <a:pt x="125" y="147"/>
                </a:cubicBezTo>
                <a:cubicBezTo>
                  <a:pt x="140" y="162"/>
                  <a:pt x="140" y="162"/>
                  <a:pt x="140" y="162"/>
                </a:cubicBezTo>
                <a:cubicBezTo>
                  <a:pt x="162" y="140"/>
                  <a:pt x="162" y="140"/>
                  <a:pt x="162" y="140"/>
                </a:cubicBezTo>
                <a:cubicBezTo>
                  <a:pt x="147" y="125"/>
                  <a:pt x="147" y="125"/>
                  <a:pt x="147" y="125"/>
                </a:cubicBezTo>
                <a:cubicBezTo>
                  <a:pt x="152" y="118"/>
                  <a:pt x="154" y="111"/>
                  <a:pt x="156" y="104"/>
                </a:cubicBezTo>
                <a:lnTo>
                  <a:pt x="177" y="104"/>
                </a:lnTo>
                <a:close/>
                <a:moveTo>
                  <a:pt x="93" y="132"/>
                </a:moveTo>
                <a:cubicBezTo>
                  <a:pt x="92" y="132"/>
                  <a:pt x="90" y="132"/>
                  <a:pt x="89" y="132"/>
                </a:cubicBezTo>
                <a:cubicBezTo>
                  <a:pt x="65" y="132"/>
                  <a:pt x="45" y="112"/>
                  <a:pt x="45" y="88"/>
                </a:cubicBezTo>
                <a:cubicBezTo>
                  <a:pt x="45" y="64"/>
                  <a:pt x="65" y="45"/>
                  <a:pt x="89" y="45"/>
                </a:cubicBezTo>
                <a:cubicBezTo>
                  <a:pt x="93" y="45"/>
                  <a:pt x="97" y="45"/>
                  <a:pt x="100" y="46"/>
                </a:cubicBezTo>
                <a:cubicBezTo>
                  <a:pt x="119" y="51"/>
                  <a:pt x="132" y="68"/>
                  <a:pt x="132" y="88"/>
                </a:cubicBezTo>
                <a:cubicBezTo>
                  <a:pt x="132" y="111"/>
                  <a:pt x="115" y="129"/>
                  <a:pt x="93" y="132"/>
                </a:cubicBezTo>
                <a:close/>
              </a:path>
            </a:pathLst>
          </a:custGeom>
          <a:solidFill>
            <a:schemeClr val="bg1"/>
          </a:solidFill>
          <a:ln w="11113"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82" name="Freeform 122">
            <a:extLst>
              <a:ext uri="{FF2B5EF4-FFF2-40B4-BE49-F238E27FC236}">
                <a16:creationId xmlns="" xmlns:a16="http://schemas.microsoft.com/office/drawing/2014/main" id="{8AEC9889-8D3A-416D-A736-E8BDE7C82603}"/>
              </a:ext>
            </a:extLst>
          </p:cNvPr>
          <p:cNvSpPr>
            <a:spLocks/>
          </p:cNvSpPr>
          <p:nvPr/>
        </p:nvSpPr>
        <p:spPr bwMode="auto">
          <a:xfrm>
            <a:off x="2335378" y="4134490"/>
            <a:ext cx="76334" cy="76334"/>
          </a:xfrm>
          <a:custGeom>
            <a:avLst/>
            <a:gdLst>
              <a:gd name="T0" fmla="*/ 34 w 34"/>
              <a:gd name="T1" fmla="*/ 17 h 34"/>
              <a:gd name="T2" fmla="*/ 30 w 34"/>
              <a:gd name="T3" fmla="*/ 28 h 34"/>
              <a:gd name="T4" fmla="*/ 23 w 34"/>
              <a:gd name="T5" fmla="*/ 33 h 34"/>
              <a:gd name="T6" fmla="*/ 17 w 34"/>
              <a:gd name="T7" fmla="*/ 34 h 34"/>
              <a:gd name="T8" fmla="*/ 0 w 34"/>
              <a:gd name="T9" fmla="*/ 17 h 34"/>
              <a:gd name="T10" fmla="*/ 17 w 34"/>
              <a:gd name="T11" fmla="*/ 0 h 34"/>
              <a:gd name="T12" fmla="*/ 26 w 34"/>
              <a:gd name="T13" fmla="*/ 3 h 34"/>
              <a:gd name="T14" fmla="*/ 34 w 34"/>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34" y="17"/>
                </a:moveTo>
                <a:cubicBezTo>
                  <a:pt x="34" y="21"/>
                  <a:pt x="32" y="25"/>
                  <a:pt x="30" y="28"/>
                </a:cubicBezTo>
                <a:cubicBezTo>
                  <a:pt x="28" y="30"/>
                  <a:pt x="26" y="32"/>
                  <a:pt x="23" y="33"/>
                </a:cubicBezTo>
                <a:cubicBezTo>
                  <a:pt x="21" y="34"/>
                  <a:pt x="19" y="34"/>
                  <a:pt x="17" y="34"/>
                </a:cubicBezTo>
                <a:cubicBezTo>
                  <a:pt x="7" y="34"/>
                  <a:pt x="0" y="27"/>
                  <a:pt x="0" y="17"/>
                </a:cubicBezTo>
                <a:cubicBezTo>
                  <a:pt x="0" y="8"/>
                  <a:pt x="7" y="0"/>
                  <a:pt x="17" y="0"/>
                </a:cubicBezTo>
                <a:cubicBezTo>
                  <a:pt x="20" y="0"/>
                  <a:pt x="23" y="1"/>
                  <a:pt x="26" y="3"/>
                </a:cubicBezTo>
                <a:cubicBezTo>
                  <a:pt x="31" y="6"/>
                  <a:pt x="34" y="11"/>
                  <a:pt x="34" y="17"/>
                </a:cubicBezTo>
                <a:close/>
              </a:path>
            </a:pathLst>
          </a:custGeom>
          <a:gradFill>
            <a:gsLst>
              <a:gs pos="0">
                <a:srgbClr val="FFD45B"/>
              </a:gs>
              <a:gs pos="100000">
                <a:srgbClr val="FFBB5B"/>
              </a:gs>
            </a:gsLst>
            <a:lin ang="5400000" scaled="1"/>
          </a:gra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Tree>
    <p:extLst>
      <p:ext uri="{BB962C8B-B14F-4D97-AF65-F5344CB8AC3E}">
        <p14:creationId xmlns:p14="http://schemas.microsoft.com/office/powerpoint/2010/main" val="15534098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a:endCxn id="9" idx="0"/>
          </p:cNvCxnSpPr>
          <p:nvPr/>
        </p:nvCxnSpPr>
        <p:spPr>
          <a:xfrm flipH="1">
            <a:off x="6100240" y="1471286"/>
            <a:ext cx="2768" cy="3871409"/>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876797" y="4336237"/>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4" name="Rectangle 3"/>
          <p:cNvSpPr/>
          <p:nvPr/>
        </p:nvSpPr>
        <p:spPr>
          <a:xfrm rot="10800000">
            <a:off x="6769051" y="4143795"/>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5" name="Trapezoid 4"/>
          <p:cNvSpPr/>
          <p:nvPr/>
        </p:nvSpPr>
        <p:spPr>
          <a:xfrm rot="16200000">
            <a:off x="5876797" y="2678068"/>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 name="Rectangle 5"/>
          <p:cNvSpPr/>
          <p:nvPr/>
        </p:nvSpPr>
        <p:spPr>
          <a:xfrm rot="10800000">
            <a:off x="6767416" y="2485626"/>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7" name="Trapezoid 6"/>
          <p:cNvSpPr/>
          <p:nvPr/>
        </p:nvSpPr>
        <p:spPr>
          <a:xfrm rot="5400000">
            <a:off x="5217688" y="3534522"/>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8" name="Rectangle 7"/>
          <p:cNvSpPr/>
          <p:nvPr/>
        </p:nvSpPr>
        <p:spPr>
          <a:xfrm>
            <a:off x="203785" y="3342081"/>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9" name="Donut 8"/>
          <p:cNvSpPr/>
          <p:nvPr/>
        </p:nvSpPr>
        <p:spPr>
          <a:xfrm>
            <a:off x="5494682" y="5342695"/>
            <a:ext cx="1211116" cy="1211116"/>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0" name="Oval 9"/>
          <p:cNvSpPr/>
          <p:nvPr/>
        </p:nvSpPr>
        <p:spPr>
          <a:xfrm>
            <a:off x="5852327" y="5700339"/>
            <a:ext cx="495827" cy="495827"/>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nvGrpSpPr>
          <p:cNvPr id="11" name="Group 10"/>
          <p:cNvGrpSpPr/>
          <p:nvPr/>
        </p:nvGrpSpPr>
        <p:grpSpPr>
          <a:xfrm>
            <a:off x="5922123" y="1153721"/>
            <a:ext cx="333992" cy="333992"/>
            <a:chOff x="5904774" y="6421576"/>
            <a:chExt cx="382452" cy="382452"/>
          </a:xfrm>
        </p:grpSpPr>
        <p:sp>
          <p:nvSpPr>
            <p:cNvPr id="12" name="Donut 11"/>
            <p:cNvSpPr/>
            <p:nvPr/>
          </p:nvSpPr>
          <p:spPr>
            <a:xfrm>
              <a:off x="5904774" y="6421576"/>
              <a:ext cx="382452" cy="382452"/>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3" name="Oval 12"/>
            <p:cNvSpPr/>
            <p:nvPr/>
          </p:nvSpPr>
          <p:spPr>
            <a:xfrm>
              <a:off x="6019380" y="6536182"/>
              <a:ext cx="153240" cy="153240"/>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14" name="Oval 13"/>
          <p:cNvSpPr/>
          <p:nvPr/>
        </p:nvSpPr>
        <p:spPr>
          <a:xfrm>
            <a:off x="5871968" y="4426776"/>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4</a:t>
            </a:r>
          </a:p>
        </p:txBody>
      </p:sp>
      <p:sp>
        <p:nvSpPr>
          <p:cNvPr id="15" name="Oval 14"/>
          <p:cNvSpPr/>
          <p:nvPr/>
        </p:nvSpPr>
        <p:spPr>
          <a:xfrm>
            <a:off x="5846723" y="3631789"/>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3</a:t>
            </a:r>
          </a:p>
        </p:txBody>
      </p:sp>
      <p:sp>
        <p:nvSpPr>
          <p:cNvPr id="16" name="Oval 15"/>
          <p:cNvSpPr/>
          <p:nvPr/>
        </p:nvSpPr>
        <p:spPr>
          <a:xfrm>
            <a:off x="5838713" y="2733824"/>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2</a:t>
            </a:r>
          </a:p>
        </p:txBody>
      </p:sp>
      <p:sp>
        <p:nvSpPr>
          <p:cNvPr id="17" name="Trapezoid 16"/>
          <p:cNvSpPr/>
          <p:nvPr/>
        </p:nvSpPr>
        <p:spPr>
          <a:xfrm rot="5400000">
            <a:off x="5176539" y="1904390"/>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8" name="Rectangle 17"/>
          <p:cNvSpPr/>
          <p:nvPr/>
        </p:nvSpPr>
        <p:spPr>
          <a:xfrm>
            <a:off x="234325" y="1711948"/>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9" name="Oval 18"/>
          <p:cNvSpPr/>
          <p:nvPr/>
        </p:nvSpPr>
        <p:spPr>
          <a:xfrm>
            <a:off x="5857103" y="2000533"/>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1</a:t>
            </a:r>
          </a:p>
        </p:txBody>
      </p:sp>
      <p:sp>
        <p:nvSpPr>
          <p:cNvPr id="21" name="TextBox 20"/>
          <p:cNvSpPr txBox="1"/>
          <p:nvPr/>
        </p:nvSpPr>
        <p:spPr>
          <a:xfrm>
            <a:off x="203785" y="1768643"/>
            <a:ext cx="4075189" cy="1077218"/>
          </a:xfrm>
          <a:prstGeom prst="rect">
            <a:avLst/>
          </a:prstGeom>
          <a:noFill/>
        </p:spPr>
        <p:txBody>
          <a:bodyPr wrap="square" lIns="0" tIns="0" rIns="0" bIns="0" rtlCol="0">
            <a:spAutoFit/>
          </a:bodyPr>
          <a:lstStyle/>
          <a:p>
            <a:pPr algn="r"/>
            <a:r>
              <a:rPr lang="en-US" sz="1400" kern="0" dirty="0">
                <a:solidFill>
                  <a:prstClr val="black"/>
                </a:solidFill>
              </a:rPr>
              <a:t>Change Management and Communications</a:t>
            </a:r>
          </a:p>
          <a:p>
            <a:pPr algn="r"/>
            <a:r>
              <a:rPr lang="en-US" sz="1400" kern="0" dirty="0">
                <a:solidFill>
                  <a:prstClr val="black"/>
                </a:solidFill>
              </a:rPr>
              <a:t>Commence as per section 2.5. Note: Change Management must be an iterative process to ensure effective management of change.</a:t>
            </a:r>
          </a:p>
          <a:p>
            <a:pPr algn="r"/>
            <a:r>
              <a:rPr lang="en-US" sz="1400" kern="0" dirty="0" smtClean="0">
                <a:solidFill>
                  <a:prstClr val="black"/>
                </a:solidFill>
              </a:rPr>
              <a:t>. </a:t>
            </a:r>
          </a:p>
        </p:txBody>
      </p:sp>
      <p:grpSp>
        <p:nvGrpSpPr>
          <p:cNvPr id="23" name="Group 22"/>
          <p:cNvGrpSpPr/>
          <p:nvPr/>
        </p:nvGrpSpPr>
        <p:grpSpPr>
          <a:xfrm>
            <a:off x="4367606" y="1860399"/>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27" name="TextBox 26"/>
          <p:cNvSpPr txBox="1"/>
          <p:nvPr/>
        </p:nvSpPr>
        <p:spPr>
          <a:xfrm>
            <a:off x="489857" y="3468442"/>
            <a:ext cx="3804336" cy="553998"/>
          </a:xfrm>
          <a:prstGeom prst="rect">
            <a:avLst/>
          </a:prstGeom>
          <a:noFill/>
        </p:spPr>
        <p:txBody>
          <a:bodyPr wrap="square" lIns="0" tIns="0" rIns="0" bIns="0" rtlCol="0">
            <a:spAutoFit/>
          </a:bodyPr>
          <a:lstStyle/>
          <a:p>
            <a:pPr algn="r"/>
            <a:r>
              <a:rPr lang="en-US" kern="0" dirty="0" smtClean="0">
                <a:solidFill>
                  <a:prstClr val="black"/>
                </a:solidFill>
              </a:rPr>
              <a:t>Selection </a:t>
            </a:r>
            <a:r>
              <a:rPr lang="en-US" kern="0" dirty="0">
                <a:solidFill>
                  <a:prstClr val="black"/>
                </a:solidFill>
              </a:rPr>
              <a:t>and Capacitation of Change Leaders and Change </a:t>
            </a:r>
            <a:r>
              <a:rPr lang="en-US" kern="0" dirty="0" smtClean="0">
                <a:solidFill>
                  <a:prstClr val="black"/>
                </a:solidFill>
              </a:rPr>
              <a:t>Champions</a:t>
            </a:r>
            <a:endParaRPr lang="en-US" kern="0" dirty="0">
              <a:solidFill>
                <a:prstClr val="black"/>
              </a:solidFill>
            </a:endParaRPr>
          </a:p>
        </p:txBody>
      </p:sp>
      <p:pic>
        <p:nvPicPr>
          <p:cNvPr id="29" name="Picture 28"/>
          <p:cNvPicPr>
            <a:picLocks noChangeAspect="1"/>
          </p:cNvPicPr>
          <p:nvPr/>
        </p:nvPicPr>
        <p:blipFill>
          <a:blip r:embed="rId3"/>
          <a:stretch>
            <a:fillRect/>
          </a:stretch>
        </p:blipFill>
        <p:spPr>
          <a:xfrm>
            <a:off x="4623819" y="3540386"/>
            <a:ext cx="604594" cy="688084"/>
          </a:xfrm>
          <a:prstGeom prst="rect">
            <a:avLst/>
          </a:prstGeom>
        </p:spPr>
      </p:pic>
      <p:grpSp>
        <p:nvGrpSpPr>
          <p:cNvPr id="35" name="Group 34"/>
          <p:cNvGrpSpPr/>
          <p:nvPr/>
        </p:nvGrpSpPr>
        <p:grpSpPr>
          <a:xfrm flipH="1">
            <a:off x="7884987" y="2525125"/>
            <a:ext cx="3973235" cy="830997"/>
            <a:chOff x="2622974" y="2482985"/>
            <a:chExt cx="2376031" cy="2267511"/>
          </a:xfrm>
        </p:grpSpPr>
        <p:sp>
          <p:nvSpPr>
            <p:cNvPr id="36" name="TextBox 35"/>
            <p:cNvSpPr txBox="1"/>
            <p:nvPr/>
          </p:nvSpPr>
          <p:spPr>
            <a:xfrm>
              <a:off x="2622974" y="2482985"/>
              <a:ext cx="2376031" cy="2267511"/>
            </a:xfrm>
            <a:prstGeom prst="rect">
              <a:avLst/>
            </a:prstGeom>
            <a:noFill/>
          </p:spPr>
          <p:txBody>
            <a:bodyPr wrap="square" lIns="0" tIns="0" rIns="0" bIns="0" rtlCol="0">
              <a:spAutoFit/>
            </a:bodyPr>
            <a:lstStyle/>
            <a:p>
              <a:r>
                <a:rPr lang="en-US" kern="0" dirty="0">
                  <a:solidFill>
                    <a:prstClr val="black"/>
                  </a:solidFill>
                </a:rPr>
                <a:t>Communication Strategy and Implementation Plan (</a:t>
              </a:r>
              <a:r>
                <a:rPr lang="en-US" kern="0" dirty="0" err="1">
                  <a:solidFill>
                    <a:prstClr val="black"/>
                  </a:solidFill>
                </a:rPr>
                <a:t>Comms</a:t>
              </a:r>
              <a:r>
                <a:rPr lang="en-US" kern="0" dirty="0">
                  <a:solidFill>
                    <a:prstClr val="black"/>
                  </a:solidFill>
                </a:rPr>
                <a:t>)</a:t>
              </a:r>
            </a:p>
            <a:p>
              <a:endParaRPr lang="en-US" kern="0" dirty="0">
                <a:solidFill>
                  <a:prstClr val="black"/>
                </a:solidFill>
              </a:endParaRPr>
            </a:p>
          </p:txBody>
        </p:sp>
        <p:sp>
          <p:nvSpPr>
            <p:cNvPr id="37" name="TextBox 36"/>
            <p:cNvSpPr txBox="1"/>
            <p:nvPr/>
          </p:nvSpPr>
          <p:spPr>
            <a:xfrm>
              <a:off x="4170120" y="2783244"/>
              <a:ext cx="49" cy="671854"/>
            </a:xfrm>
            <a:prstGeom prst="rect">
              <a:avLst/>
            </a:prstGeom>
            <a:noFill/>
          </p:spPr>
          <p:txBody>
            <a:bodyPr wrap="none" lIns="0" tIns="0" rIns="0" bIns="0" rtlCol="0">
              <a:spAutoFit/>
            </a:bodyPr>
            <a:lstStyle>
              <a:defPPr>
                <a:defRPr lang="en-US"/>
              </a:defPPr>
              <a:lvl1pPr algn="ctr">
                <a:defRPr sz="1600">
                  <a:solidFill>
                    <a:schemeClr val="bg1"/>
                  </a:solidFill>
                  <a:latin typeface="+mj-lt"/>
                </a:defRPr>
              </a:lvl1pPr>
            </a:lstStyle>
            <a:p>
              <a:endParaRPr lang="en-US" kern="0" dirty="0">
                <a:solidFill>
                  <a:prstClr val="black"/>
                </a:solidFill>
                <a:latin typeface="Segoe UI Emoji"/>
              </a:endParaRPr>
            </a:p>
          </p:txBody>
        </p:sp>
      </p:grpSp>
      <p:grpSp>
        <p:nvGrpSpPr>
          <p:cNvPr id="38" name="Group 37"/>
          <p:cNvGrpSpPr/>
          <p:nvPr/>
        </p:nvGrpSpPr>
        <p:grpSpPr>
          <a:xfrm flipH="1">
            <a:off x="7715512" y="2637199"/>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46" name="TextBox 45"/>
          <p:cNvSpPr txBox="1"/>
          <p:nvPr/>
        </p:nvSpPr>
        <p:spPr>
          <a:xfrm flipH="1">
            <a:off x="7914719" y="4176890"/>
            <a:ext cx="3898469" cy="369332"/>
          </a:xfrm>
          <a:prstGeom prst="rect">
            <a:avLst/>
          </a:prstGeom>
          <a:noFill/>
        </p:spPr>
        <p:txBody>
          <a:bodyPr wrap="square" lIns="0" tIns="0" rIns="0" bIns="0" rtlCol="0">
            <a:spAutoFit/>
          </a:bodyPr>
          <a:lstStyle/>
          <a:p>
            <a:r>
              <a:rPr lang="en-US" sz="2400" kern="0" dirty="0">
                <a:solidFill>
                  <a:prstClr val="black"/>
                </a:solidFill>
              </a:rPr>
              <a:t>Monitoring and Evaluation </a:t>
            </a:r>
          </a:p>
        </p:txBody>
      </p:sp>
      <p:grpSp>
        <p:nvGrpSpPr>
          <p:cNvPr id="48" name="Group 47"/>
          <p:cNvGrpSpPr/>
          <p:nvPr/>
        </p:nvGrpSpPr>
        <p:grpSpPr>
          <a:xfrm flipH="1">
            <a:off x="7770798" y="4295369"/>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52" name="Group 51"/>
          <p:cNvGrpSpPr/>
          <p:nvPr/>
        </p:nvGrpSpPr>
        <p:grpSpPr>
          <a:xfrm>
            <a:off x="6004865" y="5837573"/>
            <a:ext cx="190751" cy="221360"/>
            <a:chOff x="-1892704" y="1944681"/>
            <a:chExt cx="3284538" cy="3811588"/>
          </a:xfrm>
        </p:grpSpPr>
        <p:sp>
          <p:nvSpPr>
            <p:cNvPr id="53" name="Freeform 5"/>
            <p:cNvSpPr>
              <a:spLocks noEditPoints="1"/>
            </p:cNvSpPr>
            <p:nvPr/>
          </p:nvSpPr>
          <p:spPr bwMode="auto">
            <a:xfrm>
              <a:off x="-1892704"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4" name="Freeform 6"/>
            <p:cNvSpPr>
              <a:spLocks noEditPoints="1"/>
            </p:cNvSpPr>
            <p:nvPr/>
          </p:nvSpPr>
          <p:spPr bwMode="auto">
            <a:xfrm>
              <a:off x="-795751" y="2462197"/>
              <a:ext cx="1090616" cy="1039801"/>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59" name="Group 58"/>
          <p:cNvGrpSpPr/>
          <p:nvPr/>
        </p:nvGrpSpPr>
        <p:grpSpPr>
          <a:xfrm>
            <a:off x="4378709" y="3494588"/>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62" name="Rectangle 61"/>
          <p:cNvSpPr/>
          <p:nvPr/>
        </p:nvSpPr>
        <p:spPr>
          <a:xfrm>
            <a:off x="645228" y="63589"/>
            <a:ext cx="9437199"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a:t>
            </a:r>
            <a:r>
              <a:rPr lang="en-US" sz="3200" b="1" dirty="0">
                <a:solidFill>
                  <a:srgbClr val="000000"/>
                </a:solidFill>
                <a:latin typeface="Georgia"/>
                <a:ea typeface="+mj-ea"/>
                <a:cs typeface="+mj-cs"/>
              </a:rPr>
              <a:t>4</a:t>
            </a:r>
            <a:endParaRPr lang="en-ZA" sz="3200" b="1" dirty="0">
              <a:solidFill>
                <a:srgbClr val="000000"/>
              </a:solidFill>
              <a:latin typeface="Georgia"/>
              <a:ea typeface="+mj-ea"/>
              <a:cs typeface="+mj-cs"/>
            </a:endParaRP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69" name="Group 68"/>
          <p:cNvGrpSpPr/>
          <p:nvPr/>
        </p:nvGrpSpPr>
        <p:grpSpPr>
          <a:xfrm>
            <a:off x="4640094" y="4960423"/>
            <a:ext cx="639017" cy="639017"/>
            <a:chOff x="1389063" y="3748088"/>
            <a:chExt cx="336550" cy="336550"/>
          </a:xfrm>
          <a:solidFill>
            <a:schemeClr val="bg1"/>
          </a:solidFill>
        </p:grpSpPr>
        <p:sp>
          <p:nvSpPr>
            <p:cNvPr id="70"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1"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73" name="TextBox 72">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63" name="Freeform 1281">
            <a:extLst>
              <a:ext uri="{FF2B5EF4-FFF2-40B4-BE49-F238E27FC236}">
                <a16:creationId xmlns="" xmlns:a16="http://schemas.microsoft.com/office/drawing/2014/main" id="{8997C750-DC7D-4374-877F-153C17925B31}"/>
              </a:ext>
            </a:extLst>
          </p:cNvPr>
          <p:cNvSpPr>
            <a:spLocks noEditPoints="1"/>
          </p:cNvSpPr>
          <p:nvPr/>
        </p:nvSpPr>
        <p:spPr bwMode="auto">
          <a:xfrm>
            <a:off x="4649904" y="1768643"/>
            <a:ext cx="573088" cy="833438"/>
          </a:xfrm>
          <a:custGeom>
            <a:avLst/>
            <a:gdLst>
              <a:gd name="T0" fmla="*/ 163 w 192"/>
              <a:gd name="T1" fmla="*/ 20 h 279"/>
              <a:gd name="T2" fmla="*/ 100 w 192"/>
              <a:gd name="T3" fmla="*/ 2 h 279"/>
              <a:gd name="T4" fmla="*/ 13 w 192"/>
              <a:gd name="T5" fmla="*/ 93 h 279"/>
              <a:gd name="T6" fmla="*/ 14 w 192"/>
              <a:gd name="T7" fmla="*/ 111 h 279"/>
              <a:gd name="T8" fmla="*/ 12 w 192"/>
              <a:gd name="T9" fmla="*/ 137 h 279"/>
              <a:gd name="T10" fmla="*/ 0 w 192"/>
              <a:gd name="T11" fmla="*/ 177 h 279"/>
              <a:gd name="T12" fmla="*/ 6 w 192"/>
              <a:gd name="T13" fmla="*/ 177 h 279"/>
              <a:gd name="T14" fmla="*/ 14 w 192"/>
              <a:gd name="T15" fmla="*/ 178 h 279"/>
              <a:gd name="T16" fmla="*/ 26 w 192"/>
              <a:gd name="T17" fmla="*/ 229 h 279"/>
              <a:gd name="T18" fmla="*/ 28 w 192"/>
              <a:gd name="T19" fmla="*/ 234 h 279"/>
              <a:gd name="T20" fmla="*/ 40 w 192"/>
              <a:gd name="T21" fmla="*/ 234 h 279"/>
              <a:gd name="T22" fmla="*/ 73 w 192"/>
              <a:gd name="T23" fmla="*/ 222 h 279"/>
              <a:gd name="T24" fmla="*/ 71 w 192"/>
              <a:gd name="T25" fmla="*/ 235 h 279"/>
              <a:gd name="T26" fmla="*/ 67 w 192"/>
              <a:gd name="T27" fmla="*/ 279 h 279"/>
              <a:gd name="T28" fmla="*/ 78 w 192"/>
              <a:gd name="T29" fmla="*/ 279 h 279"/>
              <a:gd name="T30" fmla="*/ 178 w 192"/>
              <a:gd name="T31" fmla="*/ 277 h 279"/>
              <a:gd name="T32" fmla="*/ 169 w 192"/>
              <a:gd name="T33" fmla="*/ 204 h 279"/>
              <a:gd name="T34" fmla="*/ 171 w 192"/>
              <a:gd name="T35" fmla="*/ 172 h 279"/>
              <a:gd name="T36" fmla="*/ 185 w 192"/>
              <a:gd name="T37" fmla="*/ 124 h 279"/>
              <a:gd name="T38" fmla="*/ 190 w 192"/>
              <a:gd name="T39" fmla="*/ 105 h 279"/>
              <a:gd name="T40" fmla="*/ 192 w 192"/>
              <a:gd name="T41" fmla="*/ 88 h 279"/>
              <a:gd name="T42" fmla="*/ 163 w 192"/>
              <a:gd name="T43" fmla="*/ 20 h 279"/>
              <a:gd name="T44" fmla="*/ 109 w 192"/>
              <a:gd name="T45" fmla="*/ 20 h 279"/>
              <a:gd name="T46" fmla="*/ 43 w 192"/>
              <a:gd name="T47" fmla="*/ 77 h 279"/>
              <a:gd name="T48" fmla="*/ 69 w 192"/>
              <a:gd name="T49" fmla="*/ 123 h 279"/>
              <a:gd name="T50" fmla="*/ 32 w 192"/>
              <a:gd name="T51" fmla="*/ 71 h 279"/>
              <a:gd name="T52" fmla="*/ 97 w 192"/>
              <a:gd name="T53" fmla="*/ 14 h 279"/>
              <a:gd name="T54" fmla="*/ 136 w 192"/>
              <a:gd name="T55" fmla="*/ 26 h 279"/>
              <a:gd name="T56" fmla="*/ 109 w 192"/>
              <a:gd name="T57" fmla="*/ 2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79">
                <a:moveTo>
                  <a:pt x="163" y="20"/>
                </a:moveTo>
                <a:cubicBezTo>
                  <a:pt x="146" y="7"/>
                  <a:pt x="124" y="0"/>
                  <a:pt x="100" y="2"/>
                </a:cubicBezTo>
                <a:cubicBezTo>
                  <a:pt x="52" y="6"/>
                  <a:pt x="14" y="45"/>
                  <a:pt x="13" y="93"/>
                </a:cubicBezTo>
                <a:cubicBezTo>
                  <a:pt x="12" y="99"/>
                  <a:pt x="13" y="105"/>
                  <a:pt x="14" y="111"/>
                </a:cubicBezTo>
                <a:cubicBezTo>
                  <a:pt x="15" y="120"/>
                  <a:pt x="14" y="129"/>
                  <a:pt x="12" y="137"/>
                </a:cubicBezTo>
                <a:cubicBezTo>
                  <a:pt x="0" y="177"/>
                  <a:pt x="0" y="177"/>
                  <a:pt x="0" y="177"/>
                </a:cubicBezTo>
                <a:cubicBezTo>
                  <a:pt x="6" y="177"/>
                  <a:pt x="6" y="177"/>
                  <a:pt x="6" y="177"/>
                </a:cubicBezTo>
                <a:cubicBezTo>
                  <a:pt x="14" y="178"/>
                  <a:pt x="14" y="178"/>
                  <a:pt x="14" y="178"/>
                </a:cubicBezTo>
                <a:cubicBezTo>
                  <a:pt x="26" y="229"/>
                  <a:pt x="26" y="229"/>
                  <a:pt x="26" y="229"/>
                </a:cubicBezTo>
                <a:cubicBezTo>
                  <a:pt x="26" y="231"/>
                  <a:pt x="27" y="233"/>
                  <a:pt x="28" y="234"/>
                </a:cubicBezTo>
                <a:cubicBezTo>
                  <a:pt x="32" y="236"/>
                  <a:pt x="36" y="236"/>
                  <a:pt x="40" y="234"/>
                </a:cubicBezTo>
                <a:cubicBezTo>
                  <a:pt x="73" y="222"/>
                  <a:pt x="73" y="222"/>
                  <a:pt x="73" y="222"/>
                </a:cubicBezTo>
                <a:cubicBezTo>
                  <a:pt x="71" y="235"/>
                  <a:pt x="71" y="235"/>
                  <a:pt x="71" y="235"/>
                </a:cubicBezTo>
                <a:cubicBezTo>
                  <a:pt x="67" y="279"/>
                  <a:pt x="67" y="279"/>
                  <a:pt x="67" y="279"/>
                </a:cubicBezTo>
                <a:cubicBezTo>
                  <a:pt x="78" y="279"/>
                  <a:pt x="78" y="279"/>
                  <a:pt x="78" y="279"/>
                </a:cubicBezTo>
                <a:cubicBezTo>
                  <a:pt x="178" y="277"/>
                  <a:pt x="178" y="277"/>
                  <a:pt x="178" y="277"/>
                </a:cubicBezTo>
                <a:cubicBezTo>
                  <a:pt x="169" y="204"/>
                  <a:pt x="169" y="204"/>
                  <a:pt x="169" y="204"/>
                </a:cubicBezTo>
                <a:cubicBezTo>
                  <a:pt x="167" y="193"/>
                  <a:pt x="168" y="182"/>
                  <a:pt x="171" y="172"/>
                </a:cubicBezTo>
                <a:cubicBezTo>
                  <a:pt x="185" y="124"/>
                  <a:pt x="185" y="124"/>
                  <a:pt x="185" y="124"/>
                </a:cubicBezTo>
                <a:cubicBezTo>
                  <a:pt x="190" y="105"/>
                  <a:pt x="190" y="105"/>
                  <a:pt x="190" y="105"/>
                </a:cubicBezTo>
                <a:cubicBezTo>
                  <a:pt x="191" y="99"/>
                  <a:pt x="192" y="94"/>
                  <a:pt x="192" y="88"/>
                </a:cubicBezTo>
                <a:cubicBezTo>
                  <a:pt x="192" y="61"/>
                  <a:pt x="181" y="37"/>
                  <a:pt x="163" y="20"/>
                </a:cubicBezTo>
                <a:close/>
                <a:moveTo>
                  <a:pt x="109" y="20"/>
                </a:moveTo>
                <a:cubicBezTo>
                  <a:pt x="73" y="20"/>
                  <a:pt x="43" y="46"/>
                  <a:pt x="43" y="77"/>
                </a:cubicBezTo>
                <a:cubicBezTo>
                  <a:pt x="43" y="96"/>
                  <a:pt x="54" y="112"/>
                  <a:pt x="69" y="123"/>
                </a:cubicBezTo>
                <a:cubicBezTo>
                  <a:pt x="47" y="114"/>
                  <a:pt x="32" y="94"/>
                  <a:pt x="32" y="71"/>
                </a:cubicBezTo>
                <a:cubicBezTo>
                  <a:pt x="32" y="40"/>
                  <a:pt x="61" y="14"/>
                  <a:pt x="97" y="14"/>
                </a:cubicBezTo>
                <a:cubicBezTo>
                  <a:pt x="112" y="14"/>
                  <a:pt x="125" y="18"/>
                  <a:pt x="136" y="26"/>
                </a:cubicBezTo>
                <a:cubicBezTo>
                  <a:pt x="128" y="22"/>
                  <a:pt x="119" y="20"/>
                  <a:pt x="109" y="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4" name="Freeform 1283">
            <a:extLst>
              <a:ext uri="{FF2B5EF4-FFF2-40B4-BE49-F238E27FC236}">
                <a16:creationId xmlns="" xmlns:a16="http://schemas.microsoft.com/office/drawing/2014/main" id="{BFA08C10-E42D-4B09-B3EE-2483E87B0F39}"/>
              </a:ext>
            </a:extLst>
          </p:cNvPr>
          <p:cNvSpPr>
            <a:spLocks/>
          </p:cNvSpPr>
          <p:nvPr/>
        </p:nvSpPr>
        <p:spPr bwMode="auto">
          <a:xfrm>
            <a:off x="4736568" y="1808807"/>
            <a:ext cx="358775" cy="346075"/>
          </a:xfrm>
          <a:custGeom>
            <a:avLst/>
            <a:gdLst>
              <a:gd name="T0" fmla="*/ 117 w 120"/>
              <a:gd name="T1" fmla="*/ 98 h 116"/>
              <a:gd name="T2" fmla="*/ 99 w 120"/>
              <a:gd name="T3" fmla="*/ 116 h 116"/>
              <a:gd name="T4" fmla="*/ 96 w 120"/>
              <a:gd name="T5" fmla="*/ 116 h 116"/>
              <a:gd name="T6" fmla="*/ 86 w 120"/>
              <a:gd name="T7" fmla="*/ 111 h 116"/>
              <a:gd name="T8" fmla="*/ 81 w 120"/>
              <a:gd name="T9" fmla="*/ 103 h 116"/>
              <a:gd name="T10" fmla="*/ 54 w 120"/>
              <a:gd name="T11" fmla="*/ 108 h 116"/>
              <a:gd name="T12" fmla="*/ 26 w 120"/>
              <a:gd name="T13" fmla="*/ 103 h 116"/>
              <a:gd name="T14" fmla="*/ 0 w 120"/>
              <a:gd name="T15" fmla="*/ 57 h 116"/>
              <a:gd name="T16" fmla="*/ 66 w 120"/>
              <a:gd name="T17" fmla="*/ 0 h 116"/>
              <a:gd name="T18" fmla="*/ 93 w 120"/>
              <a:gd name="T19" fmla="*/ 6 h 116"/>
              <a:gd name="T20" fmla="*/ 120 w 120"/>
              <a:gd name="T21" fmla="*/ 51 h 116"/>
              <a:gd name="T22" fmla="*/ 109 w 120"/>
              <a:gd name="T23" fmla="*/ 82 h 116"/>
              <a:gd name="T24" fmla="*/ 117 w 120"/>
              <a:gd name="T25"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16">
                <a:moveTo>
                  <a:pt x="117" y="98"/>
                </a:moveTo>
                <a:cubicBezTo>
                  <a:pt x="117" y="108"/>
                  <a:pt x="109" y="116"/>
                  <a:pt x="99" y="116"/>
                </a:cubicBezTo>
                <a:cubicBezTo>
                  <a:pt x="98" y="116"/>
                  <a:pt x="97" y="116"/>
                  <a:pt x="96" y="116"/>
                </a:cubicBezTo>
                <a:cubicBezTo>
                  <a:pt x="93" y="115"/>
                  <a:pt x="89" y="114"/>
                  <a:pt x="86" y="111"/>
                </a:cubicBezTo>
                <a:cubicBezTo>
                  <a:pt x="84" y="109"/>
                  <a:pt x="82" y="106"/>
                  <a:pt x="81" y="103"/>
                </a:cubicBezTo>
                <a:cubicBezTo>
                  <a:pt x="73" y="106"/>
                  <a:pt x="64" y="108"/>
                  <a:pt x="54" y="108"/>
                </a:cubicBezTo>
                <a:cubicBezTo>
                  <a:pt x="44" y="108"/>
                  <a:pt x="35" y="106"/>
                  <a:pt x="26" y="103"/>
                </a:cubicBezTo>
                <a:cubicBezTo>
                  <a:pt x="11" y="92"/>
                  <a:pt x="0" y="76"/>
                  <a:pt x="0" y="57"/>
                </a:cubicBezTo>
                <a:cubicBezTo>
                  <a:pt x="0" y="26"/>
                  <a:pt x="30" y="0"/>
                  <a:pt x="66" y="0"/>
                </a:cubicBezTo>
                <a:cubicBezTo>
                  <a:pt x="76" y="0"/>
                  <a:pt x="85" y="2"/>
                  <a:pt x="93" y="6"/>
                </a:cubicBezTo>
                <a:cubicBezTo>
                  <a:pt x="109" y="16"/>
                  <a:pt x="120" y="32"/>
                  <a:pt x="120" y="51"/>
                </a:cubicBezTo>
                <a:cubicBezTo>
                  <a:pt x="120" y="63"/>
                  <a:pt x="116" y="73"/>
                  <a:pt x="109" y="82"/>
                </a:cubicBezTo>
                <a:cubicBezTo>
                  <a:pt x="114" y="86"/>
                  <a:pt x="117" y="91"/>
                  <a:pt x="117" y="98"/>
                </a:cubicBezTo>
                <a:close/>
              </a:path>
            </a:pathLst>
          </a:custGeom>
          <a:solidFill>
            <a:schemeClr val="accent1">
              <a:lumMod val="40000"/>
              <a:lumOff val="6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2" name="Freeform 134">
            <a:extLst>
              <a:ext uri="{FF2B5EF4-FFF2-40B4-BE49-F238E27FC236}">
                <a16:creationId xmlns="" xmlns:a16="http://schemas.microsoft.com/office/drawing/2014/main" id="{CB4C0DE1-7620-4DA0-A107-A63DF9840874}"/>
              </a:ext>
            </a:extLst>
          </p:cNvPr>
          <p:cNvSpPr>
            <a:spLocks/>
          </p:cNvSpPr>
          <p:nvPr/>
        </p:nvSpPr>
        <p:spPr bwMode="auto">
          <a:xfrm>
            <a:off x="6906748" y="2770403"/>
            <a:ext cx="632137" cy="633331"/>
          </a:xfrm>
          <a:custGeom>
            <a:avLst/>
            <a:gdLst>
              <a:gd name="T0" fmla="*/ 221 w 282"/>
              <a:gd name="T1" fmla="*/ 222 h 283"/>
              <a:gd name="T2" fmla="*/ 0 w 282"/>
              <a:gd name="T3" fmla="*/ 222 h 283"/>
              <a:gd name="T4" fmla="*/ 221 w 282"/>
              <a:gd name="T5" fmla="*/ 0 h 283"/>
              <a:gd name="T6" fmla="*/ 221 w 282"/>
              <a:gd name="T7" fmla="*/ 222 h 283"/>
            </a:gdLst>
            <a:ahLst/>
            <a:cxnLst>
              <a:cxn ang="0">
                <a:pos x="T0" y="T1"/>
              </a:cxn>
              <a:cxn ang="0">
                <a:pos x="T2" y="T3"/>
              </a:cxn>
              <a:cxn ang="0">
                <a:pos x="T4" y="T5"/>
              </a:cxn>
              <a:cxn ang="0">
                <a:pos x="T6" y="T7"/>
              </a:cxn>
            </a:cxnLst>
            <a:rect l="0" t="0" r="r" b="b"/>
            <a:pathLst>
              <a:path w="282" h="283">
                <a:moveTo>
                  <a:pt x="221" y="222"/>
                </a:moveTo>
                <a:cubicBezTo>
                  <a:pt x="160" y="283"/>
                  <a:pt x="61" y="283"/>
                  <a:pt x="0" y="222"/>
                </a:cubicBezTo>
                <a:cubicBezTo>
                  <a:pt x="221" y="0"/>
                  <a:pt x="221" y="0"/>
                  <a:pt x="221" y="0"/>
                </a:cubicBezTo>
                <a:cubicBezTo>
                  <a:pt x="282" y="61"/>
                  <a:pt x="282" y="160"/>
                  <a:pt x="221" y="222"/>
                </a:cubicBezTo>
                <a:close/>
              </a:path>
            </a:pathLst>
          </a:custGeom>
          <a:gradFill>
            <a:gsLst>
              <a:gs pos="1000">
                <a:sysClr val="windowText" lastClr="000000">
                  <a:alpha val="0"/>
                </a:sysClr>
              </a:gs>
              <a:gs pos="37000">
                <a:sysClr val="windowText" lastClr="000000">
                  <a:alpha val="16000"/>
                </a:sysClr>
              </a:gs>
            </a:gsLst>
            <a:lin ang="14400000" scaled="0"/>
          </a:gra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nvGrpSpPr>
          <p:cNvPr id="2" name="Group 1"/>
          <p:cNvGrpSpPr/>
          <p:nvPr/>
        </p:nvGrpSpPr>
        <p:grpSpPr>
          <a:xfrm>
            <a:off x="6761237" y="2599846"/>
            <a:ext cx="780034" cy="785998"/>
            <a:chOff x="6761237" y="2599846"/>
            <a:chExt cx="780034" cy="785998"/>
          </a:xfrm>
        </p:grpSpPr>
        <p:sp>
          <p:nvSpPr>
            <p:cNvPr id="65" name="Freeform 133">
              <a:extLst>
                <a:ext uri="{FF2B5EF4-FFF2-40B4-BE49-F238E27FC236}">
                  <a16:creationId xmlns="" xmlns:a16="http://schemas.microsoft.com/office/drawing/2014/main" id="{34FE496E-FA84-4F1F-B723-1C11BCCF6CF0}"/>
                </a:ext>
              </a:extLst>
            </p:cNvPr>
            <p:cNvSpPr>
              <a:spLocks/>
            </p:cNvSpPr>
            <p:nvPr/>
          </p:nvSpPr>
          <p:spPr bwMode="auto">
            <a:xfrm>
              <a:off x="6845920" y="2796643"/>
              <a:ext cx="481856" cy="510481"/>
            </a:xfrm>
            <a:custGeom>
              <a:avLst/>
              <a:gdLst>
                <a:gd name="T0" fmla="*/ 215 w 215"/>
                <a:gd name="T1" fmla="*/ 0 h 228"/>
                <a:gd name="T2" fmla="*/ 215 w 215"/>
                <a:gd name="T3" fmla="*/ 198 h 228"/>
                <a:gd name="T4" fmla="*/ 132 w 215"/>
                <a:gd name="T5" fmla="*/ 228 h 228"/>
                <a:gd name="T6" fmla="*/ 0 w 215"/>
                <a:gd name="T7" fmla="*/ 96 h 228"/>
                <a:gd name="T8" fmla="*/ 41 w 215"/>
                <a:gd name="T9" fmla="*/ 0 h 228"/>
                <a:gd name="T10" fmla="*/ 215 w 215"/>
                <a:gd name="T11" fmla="*/ 0 h 228"/>
              </a:gdLst>
              <a:ahLst/>
              <a:cxnLst>
                <a:cxn ang="0">
                  <a:pos x="T0" y="T1"/>
                </a:cxn>
                <a:cxn ang="0">
                  <a:pos x="T2" y="T3"/>
                </a:cxn>
                <a:cxn ang="0">
                  <a:pos x="T4" y="T5"/>
                </a:cxn>
                <a:cxn ang="0">
                  <a:pos x="T6" y="T7"/>
                </a:cxn>
                <a:cxn ang="0">
                  <a:pos x="T8" y="T9"/>
                </a:cxn>
                <a:cxn ang="0">
                  <a:pos x="T10" y="T11"/>
                </a:cxn>
              </a:cxnLst>
              <a:rect l="0" t="0" r="r" b="b"/>
              <a:pathLst>
                <a:path w="215" h="228">
                  <a:moveTo>
                    <a:pt x="215" y="0"/>
                  </a:moveTo>
                  <a:cubicBezTo>
                    <a:pt x="215" y="198"/>
                    <a:pt x="215" y="198"/>
                    <a:pt x="215" y="198"/>
                  </a:cubicBezTo>
                  <a:cubicBezTo>
                    <a:pt x="193" y="216"/>
                    <a:pt x="164" y="228"/>
                    <a:pt x="132" y="228"/>
                  </a:cubicBezTo>
                  <a:cubicBezTo>
                    <a:pt x="59" y="228"/>
                    <a:pt x="0" y="169"/>
                    <a:pt x="0" y="96"/>
                  </a:cubicBezTo>
                  <a:cubicBezTo>
                    <a:pt x="0" y="58"/>
                    <a:pt x="16" y="24"/>
                    <a:pt x="41" y="0"/>
                  </a:cubicBezTo>
                  <a:lnTo>
                    <a:pt x="215" y="0"/>
                  </a:lnTo>
                  <a:close/>
                </a:path>
              </a:pathLst>
            </a:custGeom>
            <a:solidFill>
              <a:srgbClr val="FFFFF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4" name="Freeform 136">
              <a:extLst>
                <a:ext uri="{FF2B5EF4-FFF2-40B4-BE49-F238E27FC236}">
                  <a16:creationId xmlns="" xmlns:a16="http://schemas.microsoft.com/office/drawing/2014/main" id="{17EAB22A-2D77-4B89-97DF-C2F21219042D}"/>
                </a:ext>
              </a:extLst>
            </p:cNvPr>
            <p:cNvSpPr>
              <a:spLocks noEditPoints="1"/>
            </p:cNvSpPr>
            <p:nvPr/>
          </p:nvSpPr>
          <p:spPr bwMode="auto">
            <a:xfrm>
              <a:off x="6761237" y="2599846"/>
              <a:ext cx="780034" cy="785998"/>
            </a:xfrm>
            <a:custGeom>
              <a:avLst/>
              <a:gdLst>
                <a:gd name="T0" fmla="*/ 316 w 348"/>
                <a:gd name="T1" fmla="*/ 101 h 351"/>
                <a:gd name="T2" fmla="*/ 288 w 348"/>
                <a:gd name="T3" fmla="*/ 65 h 351"/>
                <a:gd name="T4" fmla="*/ 51 w 348"/>
                <a:gd name="T5" fmla="*/ 65 h 351"/>
                <a:gd name="T6" fmla="*/ 35 w 348"/>
                <a:gd name="T7" fmla="*/ 85 h 351"/>
                <a:gd name="T8" fmla="*/ 32 w 348"/>
                <a:gd name="T9" fmla="*/ 88 h 351"/>
                <a:gd name="T10" fmla="*/ 30 w 348"/>
                <a:gd name="T11" fmla="*/ 92 h 351"/>
                <a:gd name="T12" fmla="*/ 29 w 348"/>
                <a:gd name="T13" fmla="*/ 93 h 351"/>
                <a:gd name="T14" fmla="*/ 21 w 348"/>
                <a:gd name="T15" fmla="*/ 107 h 351"/>
                <a:gd name="T16" fmla="*/ 3 w 348"/>
                <a:gd name="T17" fmla="*/ 174 h 351"/>
                <a:gd name="T18" fmla="*/ 51 w 348"/>
                <a:gd name="T19" fmla="*/ 302 h 351"/>
                <a:gd name="T20" fmla="*/ 59 w 348"/>
                <a:gd name="T21" fmla="*/ 309 h 351"/>
                <a:gd name="T22" fmla="*/ 112 w 348"/>
                <a:gd name="T23" fmla="*/ 341 h 351"/>
                <a:gd name="T24" fmla="*/ 166 w 348"/>
                <a:gd name="T25" fmla="*/ 351 h 351"/>
                <a:gd name="T26" fmla="*/ 170 w 348"/>
                <a:gd name="T27" fmla="*/ 351 h 351"/>
                <a:gd name="T28" fmla="*/ 228 w 348"/>
                <a:gd name="T29" fmla="*/ 341 h 351"/>
                <a:gd name="T30" fmla="*/ 253 w 348"/>
                <a:gd name="T31" fmla="*/ 329 h 351"/>
                <a:gd name="T32" fmla="*/ 272 w 348"/>
                <a:gd name="T33" fmla="*/ 317 h 351"/>
                <a:gd name="T34" fmla="*/ 273 w 348"/>
                <a:gd name="T35" fmla="*/ 316 h 351"/>
                <a:gd name="T36" fmla="*/ 288 w 348"/>
                <a:gd name="T37" fmla="*/ 303 h 351"/>
                <a:gd name="T38" fmla="*/ 288 w 348"/>
                <a:gd name="T39" fmla="*/ 302 h 351"/>
                <a:gd name="T40" fmla="*/ 302 w 348"/>
                <a:gd name="T41" fmla="*/ 287 h 351"/>
                <a:gd name="T42" fmla="*/ 303 w 348"/>
                <a:gd name="T43" fmla="*/ 285 h 351"/>
                <a:gd name="T44" fmla="*/ 316 w 348"/>
                <a:gd name="T45" fmla="*/ 101 h 351"/>
                <a:gd name="T46" fmla="*/ 286 w 348"/>
                <a:gd name="T47" fmla="*/ 273 h 351"/>
                <a:gd name="T48" fmla="*/ 274 w 348"/>
                <a:gd name="T49" fmla="*/ 288 h 351"/>
                <a:gd name="T50" fmla="*/ 272 w 348"/>
                <a:gd name="T51" fmla="*/ 289 h 351"/>
                <a:gd name="T52" fmla="*/ 259 w 348"/>
                <a:gd name="T53" fmla="*/ 300 h 351"/>
                <a:gd name="T54" fmla="*/ 253 w 348"/>
                <a:gd name="T55" fmla="*/ 304 h 351"/>
                <a:gd name="T56" fmla="*/ 166 w 348"/>
                <a:gd name="T57" fmla="*/ 330 h 351"/>
                <a:gd name="T58" fmla="*/ 75 w 348"/>
                <a:gd name="T59" fmla="*/ 296 h 351"/>
                <a:gd name="T60" fmla="*/ 66 w 348"/>
                <a:gd name="T61" fmla="*/ 288 h 351"/>
                <a:gd name="T62" fmla="*/ 24 w 348"/>
                <a:gd name="T63" fmla="*/ 174 h 351"/>
                <a:gd name="T64" fmla="*/ 51 w 348"/>
                <a:gd name="T65" fmla="*/ 98 h 351"/>
                <a:gd name="T66" fmla="*/ 59 w 348"/>
                <a:gd name="T67" fmla="*/ 88 h 351"/>
                <a:gd name="T68" fmla="*/ 66 w 348"/>
                <a:gd name="T69" fmla="*/ 80 h 351"/>
                <a:gd name="T70" fmla="*/ 170 w 348"/>
                <a:gd name="T71" fmla="*/ 37 h 351"/>
                <a:gd name="T72" fmla="*/ 274 w 348"/>
                <a:gd name="T73" fmla="*/ 80 h 351"/>
                <a:gd name="T74" fmla="*/ 299 w 348"/>
                <a:gd name="T75" fmla="*/ 114 h 351"/>
                <a:gd name="T76" fmla="*/ 286 w 348"/>
                <a:gd name="T77" fmla="*/ 27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351">
                  <a:moveTo>
                    <a:pt x="316" y="101"/>
                  </a:moveTo>
                  <a:cubicBezTo>
                    <a:pt x="308" y="88"/>
                    <a:pt x="299" y="76"/>
                    <a:pt x="288" y="65"/>
                  </a:cubicBezTo>
                  <a:cubicBezTo>
                    <a:pt x="223" y="0"/>
                    <a:pt x="117" y="0"/>
                    <a:pt x="51" y="65"/>
                  </a:cubicBezTo>
                  <a:cubicBezTo>
                    <a:pt x="45" y="71"/>
                    <a:pt x="40" y="78"/>
                    <a:pt x="35" y="85"/>
                  </a:cubicBezTo>
                  <a:cubicBezTo>
                    <a:pt x="34" y="86"/>
                    <a:pt x="33" y="87"/>
                    <a:pt x="32" y="88"/>
                  </a:cubicBezTo>
                  <a:cubicBezTo>
                    <a:pt x="32" y="89"/>
                    <a:pt x="31" y="90"/>
                    <a:pt x="30" y="92"/>
                  </a:cubicBezTo>
                  <a:cubicBezTo>
                    <a:pt x="30" y="92"/>
                    <a:pt x="29" y="92"/>
                    <a:pt x="29" y="93"/>
                  </a:cubicBezTo>
                  <a:cubicBezTo>
                    <a:pt x="21" y="107"/>
                    <a:pt x="21" y="107"/>
                    <a:pt x="21" y="107"/>
                  </a:cubicBezTo>
                  <a:cubicBezTo>
                    <a:pt x="10" y="128"/>
                    <a:pt x="4" y="151"/>
                    <a:pt x="3" y="174"/>
                  </a:cubicBezTo>
                  <a:cubicBezTo>
                    <a:pt x="0" y="220"/>
                    <a:pt x="16" y="267"/>
                    <a:pt x="51" y="302"/>
                  </a:cubicBezTo>
                  <a:cubicBezTo>
                    <a:pt x="54" y="305"/>
                    <a:pt x="56" y="307"/>
                    <a:pt x="59" y="309"/>
                  </a:cubicBezTo>
                  <a:cubicBezTo>
                    <a:pt x="75" y="323"/>
                    <a:pt x="93" y="334"/>
                    <a:pt x="112" y="341"/>
                  </a:cubicBezTo>
                  <a:cubicBezTo>
                    <a:pt x="129" y="348"/>
                    <a:pt x="148" y="351"/>
                    <a:pt x="166" y="351"/>
                  </a:cubicBezTo>
                  <a:cubicBezTo>
                    <a:pt x="167" y="351"/>
                    <a:pt x="169" y="351"/>
                    <a:pt x="170" y="351"/>
                  </a:cubicBezTo>
                  <a:cubicBezTo>
                    <a:pt x="190" y="351"/>
                    <a:pt x="209" y="348"/>
                    <a:pt x="228" y="341"/>
                  </a:cubicBezTo>
                  <a:cubicBezTo>
                    <a:pt x="237" y="338"/>
                    <a:pt x="245" y="334"/>
                    <a:pt x="253" y="329"/>
                  </a:cubicBezTo>
                  <a:cubicBezTo>
                    <a:pt x="260" y="326"/>
                    <a:pt x="266" y="322"/>
                    <a:pt x="272" y="317"/>
                  </a:cubicBezTo>
                  <a:cubicBezTo>
                    <a:pt x="272" y="317"/>
                    <a:pt x="272" y="317"/>
                    <a:pt x="273" y="316"/>
                  </a:cubicBezTo>
                  <a:cubicBezTo>
                    <a:pt x="278" y="312"/>
                    <a:pt x="283" y="307"/>
                    <a:pt x="288" y="303"/>
                  </a:cubicBezTo>
                  <a:cubicBezTo>
                    <a:pt x="288" y="302"/>
                    <a:pt x="288" y="302"/>
                    <a:pt x="288" y="302"/>
                  </a:cubicBezTo>
                  <a:cubicBezTo>
                    <a:pt x="293" y="297"/>
                    <a:pt x="298" y="292"/>
                    <a:pt x="302" y="287"/>
                  </a:cubicBezTo>
                  <a:cubicBezTo>
                    <a:pt x="302" y="286"/>
                    <a:pt x="303" y="286"/>
                    <a:pt x="303" y="285"/>
                  </a:cubicBezTo>
                  <a:cubicBezTo>
                    <a:pt x="345" y="231"/>
                    <a:pt x="348" y="158"/>
                    <a:pt x="316" y="101"/>
                  </a:cubicBezTo>
                  <a:close/>
                  <a:moveTo>
                    <a:pt x="286" y="273"/>
                  </a:moveTo>
                  <a:cubicBezTo>
                    <a:pt x="282" y="278"/>
                    <a:pt x="278" y="283"/>
                    <a:pt x="274" y="288"/>
                  </a:cubicBezTo>
                  <a:cubicBezTo>
                    <a:pt x="273" y="288"/>
                    <a:pt x="273" y="288"/>
                    <a:pt x="272" y="289"/>
                  </a:cubicBezTo>
                  <a:cubicBezTo>
                    <a:pt x="268" y="293"/>
                    <a:pt x="264" y="297"/>
                    <a:pt x="259" y="300"/>
                  </a:cubicBezTo>
                  <a:cubicBezTo>
                    <a:pt x="257" y="302"/>
                    <a:pt x="255" y="303"/>
                    <a:pt x="253" y="304"/>
                  </a:cubicBezTo>
                  <a:cubicBezTo>
                    <a:pt x="227" y="323"/>
                    <a:pt x="196" y="331"/>
                    <a:pt x="166" y="330"/>
                  </a:cubicBezTo>
                  <a:cubicBezTo>
                    <a:pt x="134" y="330"/>
                    <a:pt x="101" y="318"/>
                    <a:pt x="75" y="296"/>
                  </a:cubicBezTo>
                  <a:cubicBezTo>
                    <a:pt x="72" y="293"/>
                    <a:pt x="69" y="291"/>
                    <a:pt x="66" y="288"/>
                  </a:cubicBezTo>
                  <a:cubicBezTo>
                    <a:pt x="35" y="256"/>
                    <a:pt x="21" y="215"/>
                    <a:pt x="24" y="174"/>
                  </a:cubicBezTo>
                  <a:cubicBezTo>
                    <a:pt x="25" y="147"/>
                    <a:pt x="35" y="121"/>
                    <a:pt x="51" y="98"/>
                  </a:cubicBezTo>
                  <a:cubicBezTo>
                    <a:pt x="53" y="95"/>
                    <a:pt x="56" y="91"/>
                    <a:pt x="59" y="88"/>
                  </a:cubicBezTo>
                  <a:cubicBezTo>
                    <a:pt x="61" y="85"/>
                    <a:pt x="64" y="83"/>
                    <a:pt x="66" y="80"/>
                  </a:cubicBezTo>
                  <a:cubicBezTo>
                    <a:pt x="95" y="52"/>
                    <a:pt x="132" y="37"/>
                    <a:pt x="170" y="37"/>
                  </a:cubicBezTo>
                  <a:cubicBezTo>
                    <a:pt x="207" y="37"/>
                    <a:pt x="245" y="52"/>
                    <a:pt x="274" y="80"/>
                  </a:cubicBezTo>
                  <a:cubicBezTo>
                    <a:pt x="284" y="90"/>
                    <a:pt x="292" y="102"/>
                    <a:pt x="299" y="114"/>
                  </a:cubicBezTo>
                  <a:cubicBezTo>
                    <a:pt x="326" y="164"/>
                    <a:pt x="322" y="226"/>
                    <a:pt x="286" y="273"/>
                  </a:cubicBezTo>
                  <a:close/>
                </a:path>
              </a:pathLst>
            </a:custGeom>
            <a:solidFill>
              <a:srgbClr val="FFFFF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5" name="Freeform 140">
              <a:extLst>
                <a:ext uri="{FF2B5EF4-FFF2-40B4-BE49-F238E27FC236}">
                  <a16:creationId xmlns="" xmlns:a16="http://schemas.microsoft.com/office/drawing/2014/main" id="{EBF97304-2F1B-4247-8B47-A346A0D13012}"/>
                </a:ext>
              </a:extLst>
            </p:cNvPr>
            <p:cNvSpPr>
              <a:spLocks/>
            </p:cNvSpPr>
            <p:nvPr/>
          </p:nvSpPr>
          <p:spPr bwMode="auto">
            <a:xfrm>
              <a:off x="6867068" y="2869398"/>
              <a:ext cx="491397" cy="364970"/>
            </a:xfrm>
            <a:custGeom>
              <a:avLst/>
              <a:gdLst>
                <a:gd name="T0" fmla="*/ 412 w 412"/>
                <a:gd name="T1" fmla="*/ 53 h 306"/>
                <a:gd name="T2" fmla="*/ 209 w 412"/>
                <a:gd name="T3" fmla="*/ 255 h 306"/>
                <a:gd name="T4" fmla="*/ 158 w 412"/>
                <a:gd name="T5" fmla="*/ 306 h 306"/>
                <a:gd name="T6" fmla="*/ 108 w 412"/>
                <a:gd name="T7" fmla="*/ 255 h 306"/>
                <a:gd name="T8" fmla="*/ 0 w 412"/>
                <a:gd name="T9" fmla="*/ 150 h 306"/>
                <a:gd name="T10" fmla="*/ 51 w 412"/>
                <a:gd name="T11" fmla="*/ 99 h 306"/>
                <a:gd name="T12" fmla="*/ 158 w 412"/>
                <a:gd name="T13" fmla="*/ 205 h 306"/>
                <a:gd name="T14" fmla="*/ 361 w 412"/>
                <a:gd name="T15" fmla="*/ 0 h 306"/>
                <a:gd name="T16" fmla="*/ 412 w 412"/>
                <a:gd name="T17" fmla="*/ 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 h="306">
                  <a:moveTo>
                    <a:pt x="412" y="53"/>
                  </a:moveTo>
                  <a:lnTo>
                    <a:pt x="209" y="255"/>
                  </a:lnTo>
                  <a:lnTo>
                    <a:pt x="158" y="306"/>
                  </a:lnTo>
                  <a:lnTo>
                    <a:pt x="108" y="255"/>
                  </a:lnTo>
                  <a:lnTo>
                    <a:pt x="0" y="150"/>
                  </a:lnTo>
                  <a:lnTo>
                    <a:pt x="51" y="99"/>
                  </a:lnTo>
                  <a:lnTo>
                    <a:pt x="158" y="205"/>
                  </a:lnTo>
                  <a:lnTo>
                    <a:pt x="361" y="0"/>
                  </a:lnTo>
                  <a:lnTo>
                    <a:pt x="412" y="53"/>
                  </a:lnTo>
                  <a:close/>
                </a:path>
              </a:pathLst>
            </a:custGeom>
            <a:gradFill>
              <a:gsLst>
                <a:gs pos="0">
                  <a:srgbClr val="87D8CC"/>
                </a:gs>
                <a:gs pos="100000">
                  <a:srgbClr val="43BAB1"/>
                </a:gs>
              </a:gsLst>
              <a:lin ang="1800000" scaled="0"/>
            </a:gra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6769051" y="4316359"/>
            <a:ext cx="968482" cy="644065"/>
            <a:chOff x="6769051" y="4316359"/>
            <a:chExt cx="968482" cy="644065"/>
          </a:xfrm>
        </p:grpSpPr>
        <p:sp>
          <p:nvSpPr>
            <p:cNvPr id="76" name="Freeform 98">
              <a:extLst>
                <a:ext uri="{FF2B5EF4-FFF2-40B4-BE49-F238E27FC236}">
                  <a16:creationId xmlns="" xmlns:a16="http://schemas.microsoft.com/office/drawing/2014/main" id="{4DBDA987-6C65-441C-8D90-0FA89A1927E1}"/>
                </a:ext>
              </a:extLst>
            </p:cNvPr>
            <p:cNvSpPr>
              <a:spLocks/>
            </p:cNvSpPr>
            <p:nvPr/>
          </p:nvSpPr>
          <p:spPr bwMode="auto">
            <a:xfrm>
              <a:off x="6769051" y="4316359"/>
              <a:ext cx="775263" cy="644065"/>
            </a:xfrm>
            <a:custGeom>
              <a:avLst/>
              <a:gdLst>
                <a:gd name="T0" fmla="*/ 149 w 346"/>
                <a:gd name="T1" fmla="*/ 46 h 288"/>
                <a:gd name="T2" fmla="*/ 332 w 346"/>
                <a:gd name="T3" fmla="*/ 46 h 288"/>
                <a:gd name="T4" fmla="*/ 346 w 346"/>
                <a:gd name="T5" fmla="*/ 59 h 288"/>
                <a:gd name="T6" fmla="*/ 346 w 346"/>
                <a:gd name="T7" fmla="*/ 288 h 288"/>
                <a:gd name="T8" fmla="*/ 0 w 346"/>
                <a:gd name="T9" fmla="*/ 288 h 288"/>
                <a:gd name="T10" fmla="*/ 0 w 346"/>
                <a:gd name="T11" fmla="*/ 18 h 288"/>
                <a:gd name="T12" fmla="*/ 19 w 346"/>
                <a:gd name="T13" fmla="*/ 0 h 288"/>
                <a:gd name="T14" fmla="*/ 108 w 346"/>
                <a:gd name="T15" fmla="*/ 0 h 288"/>
                <a:gd name="T16" fmla="*/ 127 w 346"/>
                <a:gd name="T17" fmla="*/ 11 h 288"/>
                <a:gd name="T18" fmla="*/ 149 w 346"/>
                <a:gd name="T19" fmla="*/ 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88">
                  <a:moveTo>
                    <a:pt x="149" y="46"/>
                  </a:moveTo>
                  <a:cubicBezTo>
                    <a:pt x="332" y="46"/>
                    <a:pt x="332" y="46"/>
                    <a:pt x="332" y="46"/>
                  </a:cubicBezTo>
                  <a:cubicBezTo>
                    <a:pt x="340" y="46"/>
                    <a:pt x="346" y="52"/>
                    <a:pt x="346" y="59"/>
                  </a:cubicBezTo>
                  <a:cubicBezTo>
                    <a:pt x="346" y="288"/>
                    <a:pt x="346" y="288"/>
                    <a:pt x="346" y="288"/>
                  </a:cubicBezTo>
                  <a:cubicBezTo>
                    <a:pt x="0" y="288"/>
                    <a:pt x="0" y="288"/>
                    <a:pt x="0" y="288"/>
                  </a:cubicBezTo>
                  <a:cubicBezTo>
                    <a:pt x="0" y="18"/>
                    <a:pt x="0" y="18"/>
                    <a:pt x="0" y="18"/>
                  </a:cubicBezTo>
                  <a:cubicBezTo>
                    <a:pt x="0" y="8"/>
                    <a:pt x="8" y="0"/>
                    <a:pt x="19" y="0"/>
                  </a:cubicBezTo>
                  <a:cubicBezTo>
                    <a:pt x="108" y="0"/>
                    <a:pt x="108" y="0"/>
                    <a:pt x="108" y="0"/>
                  </a:cubicBezTo>
                  <a:cubicBezTo>
                    <a:pt x="116" y="0"/>
                    <a:pt x="123" y="4"/>
                    <a:pt x="127" y="11"/>
                  </a:cubicBezTo>
                  <a:lnTo>
                    <a:pt x="149" y="46"/>
                  </a:lnTo>
                  <a:close/>
                </a:path>
              </a:pathLst>
            </a:custGeom>
            <a:solidFill>
              <a:srgbClr val="FFD45B"/>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7" name="Freeform 99">
              <a:extLst>
                <a:ext uri="{FF2B5EF4-FFF2-40B4-BE49-F238E27FC236}">
                  <a16:creationId xmlns="" xmlns:a16="http://schemas.microsoft.com/office/drawing/2014/main" id="{D4E9AF36-4BFC-4264-9D6F-3EF6F1F2F5D7}"/>
                </a:ext>
              </a:extLst>
            </p:cNvPr>
            <p:cNvSpPr>
              <a:spLocks/>
            </p:cNvSpPr>
            <p:nvPr/>
          </p:nvSpPr>
          <p:spPr bwMode="auto">
            <a:xfrm>
              <a:off x="6769051" y="4506000"/>
              <a:ext cx="879029" cy="454424"/>
            </a:xfrm>
            <a:custGeom>
              <a:avLst/>
              <a:gdLst>
                <a:gd name="T0" fmla="*/ 737 w 737"/>
                <a:gd name="T1" fmla="*/ 0 h 381"/>
                <a:gd name="T2" fmla="*/ 650 w 737"/>
                <a:gd name="T3" fmla="*/ 381 h 381"/>
                <a:gd name="T4" fmla="*/ 0 w 737"/>
                <a:gd name="T5" fmla="*/ 381 h 381"/>
                <a:gd name="T6" fmla="*/ 86 w 737"/>
                <a:gd name="T7" fmla="*/ 0 h 381"/>
                <a:gd name="T8" fmla="*/ 737 w 737"/>
                <a:gd name="T9" fmla="*/ 0 h 381"/>
              </a:gdLst>
              <a:ahLst/>
              <a:cxnLst>
                <a:cxn ang="0">
                  <a:pos x="T0" y="T1"/>
                </a:cxn>
                <a:cxn ang="0">
                  <a:pos x="T2" y="T3"/>
                </a:cxn>
                <a:cxn ang="0">
                  <a:pos x="T4" y="T5"/>
                </a:cxn>
                <a:cxn ang="0">
                  <a:pos x="T6" y="T7"/>
                </a:cxn>
                <a:cxn ang="0">
                  <a:pos x="T8" y="T9"/>
                </a:cxn>
              </a:cxnLst>
              <a:rect l="0" t="0" r="r" b="b"/>
              <a:pathLst>
                <a:path w="737" h="381">
                  <a:moveTo>
                    <a:pt x="737" y="0"/>
                  </a:moveTo>
                  <a:lnTo>
                    <a:pt x="650" y="381"/>
                  </a:lnTo>
                  <a:lnTo>
                    <a:pt x="0" y="381"/>
                  </a:lnTo>
                  <a:lnTo>
                    <a:pt x="86" y="0"/>
                  </a:lnTo>
                  <a:lnTo>
                    <a:pt x="737" y="0"/>
                  </a:lnTo>
                  <a:close/>
                </a:path>
              </a:pathLst>
            </a:custGeom>
            <a:solidFill>
              <a:srgbClr val="FFFFFF"/>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8" name="Freeform 100">
              <a:extLst>
                <a:ext uri="{FF2B5EF4-FFF2-40B4-BE49-F238E27FC236}">
                  <a16:creationId xmlns="" xmlns:a16="http://schemas.microsoft.com/office/drawing/2014/main" id="{46066FB9-572D-41DC-BA65-4E5317D2443D}"/>
                </a:ext>
              </a:extLst>
            </p:cNvPr>
            <p:cNvSpPr>
              <a:spLocks/>
            </p:cNvSpPr>
            <p:nvPr/>
          </p:nvSpPr>
          <p:spPr bwMode="auto">
            <a:xfrm>
              <a:off x="6769051" y="4573984"/>
              <a:ext cx="968482" cy="386439"/>
            </a:xfrm>
            <a:custGeom>
              <a:avLst/>
              <a:gdLst>
                <a:gd name="T0" fmla="*/ 100 w 432"/>
                <a:gd name="T1" fmla="*/ 0 h 173"/>
                <a:gd name="T2" fmla="*/ 415 w 432"/>
                <a:gd name="T3" fmla="*/ 0 h 173"/>
                <a:gd name="T4" fmla="*/ 427 w 432"/>
                <a:gd name="T5" fmla="*/ 19 h 173"/>
                <a:gd name="T6" fmla="*/ 346 w 432"/>
                <a:gd name="T7" fmla="*/ 173 h 173"/>
                <a:gd name="T8" fmla="*/ 0 w 432"/>
                <a:gd name="T9" fmla="*/ 173 h 173"/>
                <a:gd name="T10" fmla="*/ 88 w 432"/>
                <a:gd name="T11" fmla="*/ 7 h 173"/>
                <a:gd name="T12" fmla="*/ 100 w 432"/>
                <a:gd name="T13" fmla="*/ 0 h 173"/>
              </a:gdLst>
              <a:ahLst/>
              <a:cxnLst>
                <a:cxn ang="0">
                  <a:pos x="T0" y="T1"/>
                </a:cxn>
                <a:cxn ang="0">
                  <a:pos x="T2" y="T3"/>
                </a:cxn>
                <a:cxn ang="0">
                  <a:pos x="T4" y="T5"/>
                </a:cxn>
                <a:cxn ang="0">
                  <a:pos x="T6" y="T7"/>
                </a:cxn>
                <a:cxn ang="0">
                  <a:pos x="T8" y="T9"/>
                </a:cxn>
                <a:cxn ang="0">
                  <a:pos x="T10" y="T11"/>
                </a:cxn>
                <a:cxn ang="0">
                  <a:pos x="T12" y="T13"/>
                </a:cxn>
              </a:cxnLst>
              <a:rect l="0" t="0" r="r" b="b"/>
              <a:pathLst>
                <a:path w="432" h="173">
                  <a:moveTo>
                    <a:pt x="100" y="0"/>
                  </a:moveTo>
                  <a:cubicBezTo>
                    <a:pt x="415" y="0"/>
                    <a:pt x="415" y="0"/>
                    <a:pt x="415" y="0"/>
                  </a:cubicBezTo>
                  <a:cubicBezTo>
                    <a:pt x="425" y="0"/>
                    <a:pt x="432" y="10"/>
                    <a:pt x="427" y="19"/>
                  </a:cubicBezTo>
                  <a:cubicBezTo>
                    <a:pt x="346" y="173"/>
                    <a:pt x="346" y="173"/>
                    <a:pt x="346" y="173"/>
                  </a:cubicBezTo>
                  <a:cubicBezTo>
                    <a:pt x="0" y="173"/>
                    <a:pt x="0" y="173"/>
                    <a:pt x="0" y="173"/>
                  </a:cubicBezTo>
                  <a:cubicBezTo>
                    <a:pt x="88" y="7"/>
                    <a:pt x="88" y="7"/>
                    <a:pt x="88" y="7"/>
                  </a:cubicBezTo>
                  <a:cubicBezTo>
                    <a:pt x="90" y="2"/>
                    <a:pt x="95" y="0"/>
                    <a:pt x="100" y="0"/>
                  </a:cubicBezTo>
                  <a:close/>
                </a:path>
              </a:pathLst>
            </a:custGeom>
            <a:solidFill>
              <a:srgbClr val="BFA144"/>
            </a:solidFill>
            <a:ln w="1111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14043108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a:endCxn id="9" idx="0"/>
          </p:cNvCxnSpPr>
          <p:nvPr/>
        </p:nvCxnSpPr>
        <p:spPr>
          <a:xfrm flipH="1">
            <a:off x="6089118" y="1153721"/>
            <a:ext cx="13704" cy="4177603"/>
          </a:xfrm>
          <a:prstGeom prst="line">
            <a:avLst/>
          </a:prstGeom>
          <a:noFill/>
          <a:ln w="9525" cap="flat">
            <a:solidFill>
              <a:srgbClr val="502310"/>
            </a:solidFill>
            <a:prstDash val="solid"/>
            <a:miter lim="800000"/>
            <a:headEnd/>
            <a:tailEnd/>
          </a:ln>
          <a:extLst>
            <a:ext uri="{909E8E84-426E-40DD-AFC4-6F175D3DCCD1}">
              <a14:hiddenFill xmlns:a14="http://schemas.microsoft.com/office/drawing/2010/main">
                <a:solidFill>
                  <a:srgbClr val="FFFFFF"/>
                </a:solidFill>
              </a14:hiddenFill>
            </a:ext>
          </a:extLst>
        </p:spPr>
      </p:cxnSp>
      <p:sp>
        <p:nvSpPr>
          <p:cNvPr id="3" name="Trapezoid 2"/>
          <p:cNvSpPr/>
          <p:nvPr/>
        </p:nvSpPr>
        <p:spPr>
          <a:xfrm rot="16200000">
            <a:off x="5907798" y="4346914"/>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4" name="Rectangle 3"/>
          <p:cNvSpPr/>
          <p:nvPr/>
        </p:nvSpPr>
        <p:spPr>
          <a:xfrm rot="10800000">
            <a:off x="6807648" y="4151937"/>
            <a:ext cx="5045773"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5" name="Trapezoid 4"/>
          <p:cNvSpPr/>
          <p:nvPr/>
        </p:nvSpPr>
        <p:spPr>
          <a:xfrm rot="16200000">
            <a:off x="5889317" y="2696933"/>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6" name="Rectangle 5"/>
          <p:cNvSpPr/>
          <p:nvPr/>
        </p:nvSpPr>
        <p:spPr>
          <a:xfrm rot="10800000">
            <a:off x="6779936" y="2504491"/>
            <a:ext cx="428396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7" name="Trapezoid 6"/>
          <p:cNvSpPr/>
          <p:nvPr/>
        </p:nvSpPr>
        <p:spPr>
          <a:xfrm rot="5400000">
            <a:off x="5230208" y="3553387"/>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8" name="Rectangle 7"/>
          <p:cNvSpPr/>
          <p:nvPr/>
        </p:nvSpPr>
        <p:spPr>
          <a:xfrm>
            <a:off x="216305" y="3360946"/>
            <a:ext cx="5207979"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9" name="Donut 8"/>
          <p:cNvSpPr/>
          <p:nvPr/>
        </p:nvSpPr>
        <p:spPr>
          <a:xfrm>
            <a:off x="5483560" y="5331324"/>
            <a:ext cx="1211116" cy="1211116"/>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0" name="Oval 9"/>
          <p:cNvSpPr/>
          <p:nvPr/>
        </p:nvSpPr>
        <p:spPr>
          <a:xfrm>
            <a:off x="5861971" y="5676192"/>
            <a:ext cx="495827" cy="495827"/>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nvGrpSpPr>
          <p:cNvPr id="11" name="Group 10"/>
          <p:cNvGrpSpPr/>
          <p:nvPr/>
        </p:nvGrpSpPr>
        <p:grpSpPr>
          <a:xfrm>
            <a:off x="5922123" y="1153721"/>
            <a:ext cx="333992" cy="333992"/>
            <a:chOff x="5904774" y="6421576"/>
            <a:chExt cx="382452" cy="382452"/>
          </a:xfrm>
        </p:grpSpPr>
        <p:sp>
          <p:nvSpPr>
            <p:cNvPr id="12" name="Donut 11"/>
            <p:cNvSpPr/>
            <p:nvPr/>
          </p:nvSpPr>
          <p:spPr>
            <a:xfrm>
              <a:off x="5904774" y="6421576"/>
              <a:ext cx="382452" cy="382452"/>
            </a:xfrm>
            <a:prstGeom prst="donut">
              <a:avLst>
                <a:gd name="adj" fmla="val 21670"/>
              </a:avLst>
            </a:prstGeom>
            <a:gradFill flip="none" rotWithShape="1">
              <a:gsLst>
                <a:gs pos="0">
                  <a:srgbClr val="2F9D8D"/>
                </a:gs>
                <a:gs pos="100000">
                  <a:srgbClr val="E9875D"/>
                </a:gs>
              </a:gsLst>
              <a:lin ang="0" scaled="1"/>
              <a:tileRect/>
            </a:gradFill>
            <a:ln w="12700" cap="flat" cmpd="sng" algn="ctr">
              <a:noFill/>
              <a:prstDash val="solid"/>
              <a:miter lim="800000"/>
            </a:ln>
            <a:effectLst/>
          </p:spPr>
          <p:txBody>
            <a:bodyPr rtlCol="0" anchor="ctr"/>
            <a:lstStyle/>
            <a:p>
              <a:pPr algn="ctr"/>
              <a:endParaRPr lang="en-US" kern="0" smtClean="0">
                <a:solidFill>
                  <a:prstClr val="black"/>
                </a:solidFill>
              </a:endParaRPr>
            </a:p>
          </p:txBody>
        </p:sp>
        <p:sp>
          <p:nvSpPr>
            <p:cNvPr id="13" name="Oval 12"/>
            <p:cNvSpPr/>
            <p:nvPr/>
          </p:nvSpPr>
          <p:spPr>
            <a:xfrm>
              <a:off x="6019380" y="6536182"/>
              <a:ext cx="153240" cy="153240"/>
            </a:xfrm>
            <a:prstGeom prst="ellipse">
              <a:avLst/>
            </a:prstGeom>
            <a:solidFill>
              <a:srgbClr val="6A3620"/>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14" name="Oval 13"/>
          <p:cNvSpPr/>
          <p:nvPr/>
        </p:nvSpPr>
        <p:spPr>
          <a:xfrm>
            <a:off x="5884488" y="4445641"/>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4</a:t>
            </a:r>
          </a:p>
        </p:txBody>
      </p:sp>
      <p:sp>
        <p:nvSpPr>
          <p:cNvPr id="15" name="Oval 14"/>
          <p:cNvSpPr/>
          <p:nvPr/>
        </p:nvSpPr>
        <p:spPr>
          <a:xfrm>
            <a:off x="5859243" y="3650654"/>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3</a:t>
            </a:r>
          </a:p>
        </p:txBody>
      </p:sp>
      <p:sp>
        <p:nvSpPr>
          <p:cNvPr id="16" name="Oval 15"/>
          <p:cNvSpPr/>
          <p:nvPr/>
        </p:nvSpPr>
        <p:spPr>
          <a:xfrm>
            <a:off x="5838476" y="2807967"/>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2</a:t>
            </a:r>
          </a:p>
        </p:txBody>
      </p:sp>
      <p:sp>
        <p:nvSpPr>
          <p:cNvPr id="17" name="Trapezoid 16"/>
          <p:cNvSpPr/>
          <p:nvPr/>
        </p:nvSpPr>
        <p:spPr>
          <a:xfrm rot="5400000">
            <a:off x="5189059" y="1923255"/>
            <a:ext cx="1084695" cy="699812"/>
          </a:xfrm>
          <a:prstGeom prst="trapezoid">
            <a:avLst>
              <a:gd name="adj" fmla="val 41222"/>
            </a:avLst>
          </a:prstGeom>
          <a:gradFill flip="none" rotWithShape="1">
            <a:gsLst>
              <a:gs pos="100000">
                <a:srgbClr val="2F9D8D"/>
              </a:gs>
              <a:gs pos="0">
                <a:srgbClr val="E9875D"/>
              </a:gs>
            </a:gsLst>
            <a:lin ang="540000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8" name="Rectangle 17"/>
          <p:cNvSpPr/>
          <p:nvPr/>
        </p:nvSpPr>
        <p:spPr>
          <a:xfrm>
            <a:off x="266698" y="1730813"/>
            <a:ext cx="5131157" cy="1084695"/>
          </a:xfrm>
          <a:prstGeom prst="rect">
            <a:avLst/>
          </a:prstGeom>
          <a:gradFill flip="none" rotWithShape="1">
            <a:gsLst>
              <a:gs pos="0">
                <a:srgbClr val="EAE4DD">
                  <a:alpha val="0"/>
                </a:srgbClr>
              </a:gs>
              <a:gs pos="44000">
                <a:srgbClr val="6FB5A8"/>
              </a:gs>
              <a:gs pos="100000">
                <a:srgbClr val="2F9D8D"/>
              </a:gs>
            </a:gsLst>
            <a:lin ang="0" scaled="1"/>
            <a:tileRect/>
          </a:gradFill>
          <a:ln w="12700" cap="flat" cmpd="sng" algn="ctr">
            <a:noFill/>
            <a:prstDash val="solid"/>
            <a:miter lim="800000"/>
          </a:ln>
          <a:effectLst/>
        </p:spPr>
        <p:txBody>
          <a:bodyPr rtlCol="0" anchor="ctr"/>
          <a:lstStyle/>
          <a:p>
            <a:pPr algn="ctr"/>
            <a:endParaRPr lang="en-US" kern="0" smtClean="0">
              <a:solidFill>
                <a:prstClr val="white"/>
              </a:solidFill>
            </a:endParaRPr>
          </a:p>
        </p:txBody>
      </p:sp>
      <p:sp>
        <p:nvSpPr>
          <p:cNvPr id="19" name="Oval 18"/>
          <p:cNvSpPr/>
          <p:nvPr/>
        </p:nvSpPr>
        <p:spPr>
          <a:xfrm>
            <a:off x="5869623" y="2019398"/>
            <a:ext cx="501284" cy="501283"/>
          </a:xfrm>
          <a:prstGeom prst="ellipse">
            <a:avLst/>
          </a:prstGeom>
          <a:solidFill>
            <a:srgbClr val="6A3620"/>
          </a:solidFill>
          <a:ln w="12700" cap="flat" cmpd="sng" algn="ctr">
            <a:noFill/>
            <a:prstDash val="solid"/>
            <a:miter lim="800000"/>
          </a:ln>
          <a:effectLst>
            <a:outerShdw blurRad="50800" dist="38100" dir="8100000" algn="tr" rotWithShape="0">
              <a:prstClr val="black">
                <a:alpha val="40000"/>
              </a:prstClr>
            </a:outerShdw>
          </a:effectLst>
        </p:spPr>
        <p:txBody>
          <a:bodyPr lIns="0" tIns="0" rIns="0" bIns="0" rtlCol="0" anchor="ctr"/>
          <a:lstStyle/>
          <a:p>
            <a:pPr algn="ctr"/>
            <a:r>
              <a:rPr lang="en-US" sz="1100" kern="0" dirty="0" smtClean="0">
                <a:solidFill>
                  <a:prstClr val="white"/>
                </a:solidFill>
              </a:rPr>
              <a:t>1</a:t>
            </a:r>
          </a:p>
        </p:txBody>
      </p:sp>
      <p:sp>
        <p:nvSpPr>
          <p:cNvPr id="21" name="TextBox 20"/>
          <p:cNvSpPr txBox="1"/>
          <p:nvPr/>
        </p:nvSpPr>
        <p:spPr>
          <a:xfrm>
            <a:off x="216305" y="1787508"/>
            <a:ext cx="4075189" cy="830997"/>
          </a:xfrm>
          <a:prstGeom prst="rect">
            <a:avLst/>
          </a:prstGeom>
          <a:noFill/>
        </p:spPr>
        <p:txBody>
          <a:bodyPr wrap="square" lIns="0" tIns="0" rIns="0" bIns="0" rtlCol="0">
            <a:spAutoFit/>
          </a:bodyPr>
          <a:lstStyle/>
          <a:p>
            <a:pPr algn="r"/>
            <a:r>
              <a:rPr lang="en-US" kern="0" dirty="0">
                <a:solidFill>
                  <a:prstClr val="black"/>
                </a:solidFill>
              </a:rPr>
              <a:t>Defining the value of self sufficiency in support of self sustenance and revenue </a:t>
            </a:r>
            <a:r>
              <a:rPr lang="en-US" kern="0" dirty="0" smtClean="0">
                <a:solidFill>
                  <a:prstClr val="black"/>
                </a:solidFill>
              </a:rPr>
              <a:t>generation. </a:t>
            </a:r>
          </a:p>
        </p:txBody>
      </p:sp>
      <p:grpSp>
        <p:nvGrpSpPr>
          <p:cNvPr id="23" name="Group 22"/>
          <p:cNvGrpSpPr/>
          <p:nvPr/>
        </p:nvGrpSpPr>
        <p:grpSpPr>
          <a:xfrm>
            <a:off x="4380126" y="1879264"/>
            <a:ext cx="39926" cy="781549"/>
            <a:chOff x="4054908" y="2381250"/>
            <a:chExt cx="45719" cy="894946"/>
          </a:xfrm>
        </p:grpSpPr>
        <p:cxnSp>
          <p:nvCxnSpPr>
            <p:cNvPr id="24" name="Straight Connector 23"/>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25" name="Isosceles Triangle 24"/>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27" name="TextBox 26"/>
          <p:cNvSpPr txBox="1"/>
          <p:nvPr/>
        </p:nvSpPr>
        <p:spPr>
          <a:xfrm>
            <a:off x="467301" y="3465616"/>
            <a:ext cx="3804336" cy="984885"/>
          </a:xfrm>
          <a:prstGeom prst="rect">
            <a:avLst/>
          </a:prstGeom>
          <a:noFill/>
        </p:spPr>
        <p:txBody>
          <a:bodyPr wrap="square" lIns="0" tIns="0" rIns="0" bIns="0" rtlCol="0">
            <a:spAutoFit/>
          </a:bodyPr>
          <a:lstStyle/>
          <a:p>
            <a:pPr algn="r"/>
            <a:r>
              <a:rPr lang="en-US" b="1" kern="0" dirty="0" smtClean="0">
                <a:solidFill>
                  <a:prstClr val="black"/>
                </a:solidFill>
              </a:rPr>
              <a:t>Agriculture: </a:t>
            </a:r>
            <a:r>
              <a:rPr lang="en-GB" dirty="0" smtClean="0"/>
              <a:t>Conduct </a:t>
            </a:r>
            <a:r>
              <a:rPr lang="en-GB" dirty="0"/>
              <a:t>a detailed (as-is) analysis in agriculture</a:t>
            </a:r>
            <a:r>
              <a:rPr lang="en-GB" dirty="0" smtClean="0"/>
              <a:t>. Expansion of  agriculture </a:t>
            </a:r>
            <a:r>
              <a:rPr lang="en-GB" dirty="0"/>
              <a:t>production</a:t>
            </a:r>
            <a:r>
              <a:rPr lang="en-GB" sz="2800" dirty="0" smtClean="0"/>
              <a:t>.</a:t>
            </a:r>
            <a:r>
              <a:rPr lang="en-US" sz="2800" kern="0" dirty="0" smtClean="0">
                <a:solidFill>
                  <a:prstClr val="black"/>
                </a:solidFill>
              </a:rPr>
              <a:t> </a:t>
            </a:r>
          </a:p>
        </p:txBody>
      </p:sp>
      <p:grpSp>
        <p:nvGrpSpPr>
          <p:cNvPr id="38" name="Group 37"/>
          <p:cNvGrpSpPr/>
          <p:nvPr/>
        </p:nvGrpSpPr>
        <p:grpSpPr>
          <a:xfrm flipH="1">
            <a:off x="7761290" y="2607420"/>
            <a:ext cx="39926" cy="781549"/>
            <a:chOff x="4054908" y="2381250"/>
            <a:chExt cx="45719" cy="894946"/>
          </a:xfrm>
        </p:grpSpPr>
        <p:cxnSp>
          <p:nvCxnSpPr>
            <p:cNvPr id="39" name="Straight Connector 3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40" name="Isosceles Triangle 3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46" name="TextBox 45"/>
          <p:cNvSpPr txBox="1"/>
          <p:nvPr/>
        </p:nvSpPr>
        <p:spPr>
          <a:xfrm flipH="1">
            <a:off x="7927238" y="4195755"/>
            <a:ext cx="3959204" cy="1000274"/>
          </a:xfrm>
          <a:prstGeom prst="rect">
            <a:avLst/>
          </a:prstGeom>
          <a:noFill/>
        </p:spPr>
        <p:txBody>
          <a:bodyPr wrap="square" lIns="0" tIns="0" rIns="0" bIns="0" rtlCol="0">
            <a:spAutoFit/>
          </a:bodyPr>
          <a:lstStyle/>
          <a:p>
            <a:r>
              <a:rPr lang="en-US" sz="1300" b="1" kern="0" dirty="0">
                <a:solidFill>
                  <a:prstClr val="black"/>
                </a:solidFill>
              </a:rPr>
              <a:t>Financial </a:t>
            </a:r>
            <a:r>
              <a:rPr lang="en-US" sz="1300" b="1" kern="0" dirty="0" smtClean="0">
                <a:solidFill>
                  <a:prstClr val="black"/>
                </a:solidFill>
              </a:rPr>
              <a:t>sustainability</a:t>
            </a:r>
            <a:r>
              <a:rPr lang="en-US" sz="1300" kern="0" dirty="0" smtClean="0">
                <a:solidFill>
                  <a:prstClr val="black"/>
                </a:solidFill>
              </a:rPr>
              <a:t>: </a:t>
            </a:r>
            <a:r>
              <a:rPr lang="en-US" sz="1300" kern="0" dirty="0">
                <a:solidFill>
                  <a:prstClr val="black"/>
                </a:solidFill>
              </a:rPr>
              <a:t>Ongoing re-allocation of financial resources specifically for ongoing self sustainability enhancing </a:t>
            </a:r>
            <a:r>
              <a:rPr lang="en-US" sz="1300" kern="0" dirty="0" smtClean="0">
                <a:solidFill>
                  <a:prstClr val="black"/>
                </a:solidFill>
              </a:rPr>
              <a:t>portfolios. </a:t>
            </a:r>
            <a:r>
              <a:rPr lang="en-ZA" sz="1300" kern="0" dirty="0">
                <a:solidFill>
                  <a:prstClr val="black"/>
                </a:solidFill>
                <a:cs typeface="Calibri" pitchFamily="34" charset="0"/>
              </a:rPr>
              <a:t>Enhance revenue generating </a:t>
            </a:r>
            <a:r>
              <a:rPr lang="en-ZA" sz="1300" kern="0" dirty="0" smtClean="0">
                <a:solidFill>
                  <a:prstClr val="black"/>
                </a:solidFill>
                <a:cs typeface="Calibri" pitchFamily="34" charset="0"/>
              </a:rPr>
              <a:t>initiatives. </a:t>
            </a:r>
            <a:r>
              <a:rPr lang="en-US" sz="1300" dirty="0">
                <a:solidFill>
                  <a:prstClr val="black"/>
                </a:solidFill>
                <a:cs typeface="Arial" pitchFamily="34" charset="0"/>
              </a:rPr>
              <a:t>Development of a Business Case for a mechanism for revenue generation and </a:t>
            </a:r>
            <a:r>
              <a:rPr lang="en-US" sz="1300" dirty="0" smtClean="0">
                <a:solidFill>
                  <a:prstClr val="black"/>
                </a:solidFill>
                <a:cs typeface="Arial" pitchFamily="34" charset="0"/>
              </a:rPr>
              <a:t>retention</a:t>
            </a:r>
            <a:endParaRPr lang="en-US" sz="1300" kern="0" dirty="0">
              <a:solidFill>
                <a:prstClr val="black"/>
              </a:solidFill>
            </a:endParaRPr>
          </a:p>
        </p:txBody>
      </p:sp>
      <p:grpSp>
        <p:nvGrpSpPr>
          <p:cNvPr id="48" name="Group 47"/>
          <p:cNvGrpSpPr/>
          <p:nvPr/>
        </p:nvGrpSpPr>
        <p:grpSpPr>
          <a:xfrm flipH="1">
            <a:off x="7783318" y="4314234"/>
            <a:ext cx="39926" cy="781549"/>
            <a:chOff x="4054908" y="2381250"/>
            <a:chExt cx="45719" cy="894946"/>
          </a:xfrm>
        </p:grpSpPr>
        <p:cxnSp>
          <p:nvCxnSpPr>
            <p:cNvPr id="49" name="Straight Connector 48"/>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50" name="Isosceles Triangle 49"/>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52" name="Group 51"/>
          <p:cNvGrpSpPr/>
          <p:nvPr/>
        </p:nvGrpSpPr>
        <p:grpSpPr>
          <a:xfrm>
            <a:off x="6014508" y="5779404"/>
            <a:ext cx="190751" cy="221360"/>
            <a:chOff x="-1892704" y="1944681"/>
            <a:chExt cx="3284538" cy="3811588"/>
          </a:xfrm>
        </p:grpSpPr>
        <p:sp>
          <p:nvSpPr>
            <p:cNvPr id="53" name="Freeform 5"/>
            <p:cNvSpPr>
              <a:spLocks noEditPoints="1"/>
            </p:cNvSpPr>
            <p:nvPr/>
          </p:nvSpPr>
          <p:spPr bwMode="auto">
            <a:xfrm>
              <a:off x="-1892704"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4" name="Freeform 6"/>
            <p:cNvSpPr>
              <a:spLocks noEditPoints="1"/>
            </p:cNvSpPr>
            <p:nvPr/>
          </p:nvSpPr>
          <p:spPr bwMode="auto">
            <a:xfrm>
              <a:off x="-795751" y="2462197"/>
              <a:ext cx="1090616" cy="1039801"/>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59" name="Group 58"/>
          <p:cNvGrpSpPr/>
          <p:nvPr/>
        </p:nvGrpSpPr>
        <p:grpSpPr>
          <a:xfrm>
            <a:off x="4391229" y="3513453"/>
            <a:ext cx="39926" cy="781549"/>
            <a:chOff x="4054908" y="2381250"/>
            <a:chExt cx="45719" cy="894946"/>
          </a:xfrm>
        </p:grpSpPr>
        <p:cxnSp>
          <p:nvCxnSpPr>
            <p:cNvPr id="60" name="Straight Connector 59"/>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1" name="Isosceles Triangle 60"/>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sp>
        <p:nvSpPr>
          <p:cNvPr id="62" name="Rectangle 61"/>
          <p:cNvSpPr/>
          <p:nvPr/>
        </p:nvSpPr>
        <p:spPr>
          <a:xfrm>
            <a:off x="702414" y="138836"/>
            <a:ext cx="9437199"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 of </a:t>
            </a:r>
            <a:r>
              <a:rPr lang="en-US" sz="3200" b="1" dirty="0" err="1" smtClean="0">
                <a:solidFill>
                  <a:srgbClr val="000000"/>
                </a:solidFill>
                <a:latin typeface="Georgia"/>
                <a:ea typeface="+mj-ea"/>
                <a:cs typeface="+mj-cs"/>
              </a:rPr>
              <a:t>Workstream</a:t>
            </a:r>
            <a:r>
              <a:rPr lang="en-US" sz="3200" b="1" dirty="0" smtClean="0">
                <a:solidFill>
                  <a:srgbClr val="000000"/>
                </a:solidFill>
                <a:latin typeface="Georgia"/>
                <a:ea typeface="+mj-ea"/>
                <a:cs typeface="+mj-cs"/>
              </a:rPr>
              <a:t> 5</a:t>
            </a:r>
            <a:endParaRPr lang="en-ZA" sz="3200" b="1" dirty="0">
              <a:solidFill>
                <a:srgbClr val="000000"/>
              </a:solidFill>
              <a:latin typeface="Georgia"/>
              <a:ea typeface="+mj-ea"/>
              <a:cs typeface="+mj-cs"/>
            </a:endParaRPr>
          </a:p>
        </p:txBody>
      </p:sp>
      <p:grpSp>
        <p:nvGrpSpPr>
          <p:cNvPr id="66" name="Group 65"/>
          <p:cNvGrpSpPr/>
          <p:nvPr/>
        </p:nvGrpSpPr>
        <p:grpSpPr>
          <a:xfrm>
            <a:off x="4431683" y="4913956"/>
            <a:ext cx="39926" cy="781549"/>
            <a:chOff x="4054908" y="2381250"/>
            <a:chExt cx="45719" cy="894946"/>
          </a:xfrm>
        </p:grpSpPr>
        <p:cxnSp>
          <p:nvCxnSpPr>
            <p:cNvPr id="67" name="Straight Connector 66"/>
            <p:cNvCxnSpPr/>
            <p:nvPr/>
          </p:nvCxnSpPr>
          <p:spPr>
            <a:xfrm>
              <a:off x="4100627" y="2381250"/>
              <a:ext cx="0" cy="894946"/>
            </a:xfrm>
            <a:prstGeom prst="line">
              <a:avLst/>
            </a:prstGeom>
            <a:noFill/>
            <a:ln w="6350" cap="flat" cmpd="sng" algn="ctr">
              <a:solidFill>
                <a:sysClr val="window" lastClr="FFFFFF"/>
              </a:solidFill>
              <a:prstDash val="solid"/>
              <a:miter lim="800000"/>
            </a:ln>
            <a:effectLst/>
          </p:spPr>
        </p:cxnSp>
        <p:sp>
          <p:nvSpPr>
            <p:cNvPr id="68" name="Isosceles Triangle 67"/>
            <p:cNvSpPr/>
            <p:nvPr/>
          </p:nvSpPr>
          <p:spPr>
            <a:xfrm rot="16200000">
              <a:off x="4023274" y="2805864"/>
              <a:ext cx="108988" cy="45719"/>
            </a:xfrm>
            <a:prstGeom prst="triangle">
              <a:avLst/>
            </a:prstGeom>
            <a:solidFill>
              <a:sysClr val="window" lastClr="FFFFFF"/>
            </a:solidFill>
            <a:ln w="12700" cap="flat" cmpd="sng" algn="ctr">
              <a:noFill/>
              <a:prstDash val="solid"/>
              <a:miter lim="800000"/>
            </a:ln>
            <a:effectLst/>
          </p:spPr>
          <p:txBody>
            <a:bodyPr rtlCol="0" anchor="ctr"/>
            <a:lstStyle/>
            <a:p>
              <a:pPr algn="ctr"/>
              <a:endParaRPr lang="en-US" kern="0" smtClean="0">
                <a:solidFill>
                  <a:prstClr val="white"/>
                </a:solidFill>
              </a:endParaRPr>
            </a:p>
          </p:txBody>
        </p:sp>
      </p:grpSp>
      <p:grpSp>
        <p:nvGrpSpPr>
          <p:cNvPr id="69" name="Group 68"/>
          <p:cNvGrpSpPr/>
          <p:nvPr/>
        </p:nvGrpSpPr>
        <p:grpSpPr>
          <a:xfrm>
            <a:off x="4640094" y="4960423"/>
            <a:ext cx="639017" cy="639017"/>
            <a:chOff x="1389063" y="3748088"/>
            <a:chExt cx="336550" cy="336550"/>
          </a:xfrm>
          <a:solidFill>
            <a:schemeClr val="bg1"/>
          </a:solidFill>
        </p:grpSpPr>
        <p:sp>
          <p:nvSpPr>
            <p:cNvPr id="70" name="Freeform 5"/>
            <p:cNvSpPr>
              <a:spLocks/>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1"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73" name="TextBox 72">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grpSp>
        <p:nvGrpSpPr>
          <p:cNvPr id="63" name="Group 62">
            <a:extLst>
              <a:ext uri="{FF2B5EF4-FFF2-40B4-BE49-F238E27FC236}">
                <a16:creationId xmlns="" xmlns:a16="http://schemas.microsoft.com/office/drawing/2014/main" id="{FDF1DC68-7C9E-48BF-A5BF-835C5B702C50}"/>
              </a:ext>
            </a:extLst>
          </p:cNvPr>
          <p:cNvGrpSpPr/>
          <p:nvPr/>
        </p:nvGrpSpPr>
        <p:grpSpPr>
          <a:xfrm>
            <a:off x="6962896" y="4326168"/>
            <a:ext cx="787400" cy="709612"/>
            <a:chOff x="-9394825" y="3482976"/>
            <a:chExt cx="787400" cy="709612"/>
          </a:xfrm>
          <a:solidFill>
            <a:schemeClr val="bg1"/>
          </a:solidFill>
        </p:grpSpPr>
        <p:sp>
          <p:nvSpPr>
            <p:cNvPr id="64" name="Rectangle 60">
              <a:extLst>
                <a:ext uri="{FF2B5EF4-FFF2-40B4-BE49-F238E27FC236}">
                  <a16:creationId xmlns="" xmlns:a16="http://schemas.microsoft.com/office/drawing/2014/main" id="{0955D9F7-FC76-4464-A1BA-BC8007ACBA0E}"/>
                </a:ext>
              </a:extLst>
            </p:cNvPr>
            <p:cNvSpPr>
              <a:spLocks noChangeArrowheads="1"/>
            </p:cNvSpPr>
            <p:nvPr/>
          </p:nvSpPr>
          <p:spPr bwMode="auto">
            <a:xfrm>
              <a:off x="-9394825" y="3902076"/>
              <a:ext cx="95250" cy="263525"/>
            </a:xfrm>
            <a:prstGeom prst="rect">
              <a:avLst/>
            </a:prstGeom>
            <a:grpFill/>
            <a:ln w="23813" cap="rnd">
              <a:solidFill>
                <a:srgbClr val="24004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solidFill>
                  <a:prstClr val="black"/>
                </a:solidFill>
                <a:latin typeface="Segoe UI Light"/>
              </a:endParaRPr>
            </a:p>
          </p:txBody>
        </p:sp>
        <p:sp>
          <p:nvSpPr>
            <p:cNvPr id="65" name="Freeform 61">
              <a:extLst>
                <a:ext uri="{FF2B5EF4-FFF2-40B4-BE49-F238E27FC236}">
                  <a16:creationId xmlns="" xmlns:a16="http://schemas.microsoft.com/office/drawing/2014/main" id="{194C0FB1-1067-43BE-80F5-AF731F6DF0A0}"/>
                </a:ext>
              </a:extLst>
            </p:cNvPr>
            <p:cNvSpPr>
              <a:spLocks/>
            </p:cNvSpPr>
            <p:nvPr/>
          </p:nvSpPr>
          <p:spPr bwMode="auto">
            <a:xfrm>
              <a:off x="-9299575" y="3830638"/>
              <a:ext cx="692150" cy="361950"/>
            </a:xfrm>
            <a:custGeom>
              <a:avLst/>
              <a:gdLst>
                <a:gd name="T0" fmla="*/ 232 w 232"/>
                <a:gd name="T1" fmla="*/ 54 h 121"/>
                <a:gd name="T2" fmla="*/ 232 w 232"/>
                <a:gd name="T3" fmla="*/ 54 h 121"/>
                <a:gd name="T4" fmla="*/ 223 w 232"/>
                <a:gd name="T5" fmla="*/ 68 h 121"/>
                <a:gd name="T6" fmla="*/ 108 w 232"/>
                <a:gd name="T7" fmla="*/ 119 h 121"/>
                <a:gd name="T8" fmla="*/ 99 w 232"/>
                <a:gd name="T9" fmla="*/ 120 h 121"/>
                <a:gd name="T10" fmla="*/ 4 w 232"/>
                <a:gd name="T11" fmla="*/ 104 h 121"/>
                <a:gd name="T12" fmla="*/ 0 w 232"/>
                <a:gd name="T13" fmla="*/ 104 h 121"/>
                <a:gd name="T14" fmla="*/ 0 w 232"/>
                <a:gd name="T15" fmla="*/ 36 h 121"/>
                <a:gd name="T16" fmla="*/ 48 w 232"/>
                <a:gd name="T17" fmla="*/ 3 h 121"/>
                <a:gd name="T18" fmla="*/ 57 w 232"/>
                <a:gd name="T19" fmla="*/ 0 h 121"/>
                <a:gd name="T20" fmla="*/ 138 w 232"/>
                <a:gd name="T21" fmla="*/ 8 h 121"/>
                <a:gd name="T22" fmla="*/ 148 w 232"/>
                <a:gd name="T23" fmla="*/ 18 h 121"/>
                <a:gd name="T24" fmla="*/ 148 w 232"/>
                <a:gd name="T25" fmla="*/ 18 h 121"/>
                <a:gd name="T26" fmla="*/ 138 w 232"/>
                <a:gd name="T27" fmla="*/ 29 h 121"/>
                <a:gd name="T28" fmla="*/ 76 w 232"/>
                <a:gd name="T29" fmla="*/ 36 h 121"/>
                <a:gd name="T30" fmla="*/ 76 w 232"/>
                <a:gd name="T31" fmla="*/ 44 h 121"/>
                <a:gd name="T32" fmla="*/ 104 w 232"/>
                <a:gd name="T33" fmla="*/ 53 h 121"/>
                <a:gd name="T34" fmla="*/ 215 w 232"/>
                <a:gd name="T35" fmla="*/ 38 h 121"/>
                <a:gd name="T36" fmla="*/ 232 w 232"/>
                <a:gd name="T37" fmla="*/ 5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121">
                  <a:moveTo>
                    <a:pt x="232" y="54"/>
                  </a:moveTo>
                  <a:cubicBezTo>
                    <a:pt x="232" y="54"/>
                    <a:pt x="232" y="54"/>
                    <a:pt x="232" y="54"/>
                  </a:cubicBezTo>
                  <a:cubicBezTo>
                    <a:pt x="232" y="60"/>
                    <a:pt x="228" y="66"/>
                    <a:pt x="223" y="68"/>
                  </a:cubicBezTo>
                  <a:cubicBezTo>
                    <a:pt x="108" y="119"/>
                    <a:pt x="108" y="119"/>
                    <a:pt x="108" y="119"/>
                  </a:cubicBezTo>
                  <a:cubicBezTo>
                    <a:pt x="106" y="120"/>
                    <a:pt x="102" y="121"/>
                    <a:pt x="99" y="120"/>
                  </a:cubicBezTo>
                  <a:cubicBezTo>
                    <a:pt x="4" y="104"/>
                    <a:pt x="4" y="104"/>
                    <a:pt x="4" y="104"/>
                  </a:cubicBezTo>
                  <a:cubicBezTo>
                    <a:pt x="0" y="104"/>
                    <a:pt x="0" y="104"/>
                    <a:pt x="0" y="104"/>
                  </a:cubicBezTo>
                  <a:cubicBezTo>
                    <a:pt x="0" y="36"/>
                    <a:pt x="0" y="36"/>
                    <a:pt x="0" y="36"/>
                  </a:cubicBezTo>
                  <a:cubicBezTo>
                    <a:pt x="48" y="3"/>
                    <a:pt x="48" y="3"/>
                    <a:pt x="48" y="3"/>
                  </a:cubicBezTo>
                  <a:cubicBezTo>
                    <a:pt x="51" y="1"/>
                    <a:pt x="54" y="0"/>
                    <a:pt x="57" y="0"/>
                  </a:cubicBezTo>
                  <a:cubicBezTo>
                    <a:pt x="138" y="8"/>
                    <a:pt x="138" y="8"/>
                    <a:pt x="138" y="8"/>
                  </a:cubicBezTo>
                  <a:cubicBezTo>
                    <a:pt x="143" y="8"/>
                    <a:pt x="148" y="13"/>
                    <a:pt x="148" y="18"/>
                  </a:cubicBezTo>
                  <a:cubicBezTo>
                    <a:pt x="148" y="18"/>
                    <a:pt x="148" y="18"/>
                    <a:pt x="148" y="18"/>
                  </a:cubicBezTo>
                  <a:cubicBezTo>
                    <a:pt x="148" y="24"/>
                    <a:pt x="144" y="28"/>
                    <a:pt x="138" y="29"/>
                  </a:cubicBezTo>
                  <a:cubicBezTo>
                    <a:pt x="76" y="36"/>
                    <a:pt x="76" y="36"/>
                    <a:pt x="76" y="36"/>
                  </a:cubicBezTo>
                  <a:cubicBezTo>
                    <a:pt x="76" y="44"/>
                    <a:pt x="76" y="44"/>
                    <a:pt x="76" y="44"/>
                  </a:cubicBezTo>
                  <a:cubicBezTo>
                    <a:pt x="104" y="53"/>
                    <a:pt x="104" y="53"/>
                    <a:pt x="104" y="53"/>
                  </a:cubicBezTo>
                  <a:cubicBezTo>
                    <a:pt x="215" y="38"/>
                    <a:pt x="215" y="38"/>
                    <a:pt x="215" y="38"/>
                  </a:cubicBezTo>
                  <a:cubicBezTo>
                    <a:pt x="224" y="37"/>
                    <a:pt x="232" y="44"/>
                    <a:pt x="232" y="54"/>
                  </a:cubicBezTo>
                  <a:close/>
                </a:path>
              </a:pathLst>
            </a:custGeom>
            <a:grpFill/>
            <a:ln w="23813" cap="rnd">
              <a:solidFill>
                <a:srgbClr val="24004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solidFill>
                  <a:prstClr val="black"/>
                </a:solidFill>
                <a:latin typeface="Segoe UI Light"/>
              </a:endParaRPr>
            </a:p>
          </p:txBody>
        </p:sp>
        <p:sp>
          <p:nvSpPr>
            <p:cNvPr id="72" name="Oval 62">
              <a:extLst>
                <a:ext uri="{FF2B5EF4-FFF2-40B4-BE49-F238E27FC236}">
                  <a16:creationId xmlns="" xmlns:a16="http://schemas.microsoft.com/office/drawing/2014/main" id="{99D8385F-7E70-4771-8811-365B4D6FB016}"/>
                </a:ext>
              </a:extLst>
            </p:cNvPr>
            <p:cNvSpPr>
              <a:spLocks noChangeArrowheads="1"/>
            </p:cNvSpPr>
            <p:nvPr/>
          </p:nvSpPr>
          <p:spPr bwMode="auto">
            <a:xfrm>
              <a:off x="-9144000" y="3482976"/>
              <a:ext cx="261937" cy="263525"/>
            </a:xfrm>
            <a:prstGeom prst="ellipse">
              <a:avLst/>
            </a:prstGeom>
            <a:grpFill/>
            <a:ln w="23813" cap="rnd">
              <a:solidFill>
                <a:srgbClr val="24004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solidFill>
                  <a:prstClr val="black"/>
                </a:solidFill>
                <a:latin typeface="Segoe UI Light"/>
              </a:endParaRPr>
            </a:p>
          </p:txBody>
        </p:sp>
        <p:sp>
          <p:nvSpPr>
            <p:cNvPr id="74" name="Freeform 63">
              <a:extLst>
                <a:ext uri="{FF2B5EF4-FFF2-40B4-BE49-F238E27FC236}">
                  <a16:creationId xmlns="" xmlns:a16="http://schemas.microsoft.com/office/drawing/2014/main" id="{84A5CB80-58BE-4DC1-8753-14A408515109}"/>
                </a:ext>
              </a:extLst>
            </p:cNvPr>
            <p:cNvSpPr>
              <a:spLocks/>
            </p:cNvSpPr>
            <p:nvPr/>
          </p:nvSpPr>
          <p:spPr bwMode="auto">
            <a:xfrm>
              <a:off x="-9072563" y="3556001"/>
              <a:ext cx="119062" cy="119063"/>
            </a:xfrm>
            <a:custGeom>
              <a:avLst/>
              <a:gdLst>
                <a:gd name="T0" fmla="*/ 40 w 40"/>
                <a:gd name="T1" fmla="*/ 8 h 40"/>
                <a:gd name="T2" fmla="*/ 40 w 40"/>
                <a:gd name="T3" fmla="*/ 8 h 40"/>
                <a:gd name="T4" fmla="*/ 32 w 40"/>
                <a:gd name="T5" fmla="*/ 0 h 40"/>
                <a:gd name="T6" fmla="*/ 8 w 40"/>
                <a:gd name="T7" fmla="*/ 0 h 40"/>
                <a:gd name="T8" fmla="*/ 0 w 40"/>
                <a:gd name="T9" fmla="*/ 8 h 40"/>
                <a:gd name="T10" fmla="*/ 0 w 40"/>
                <a:gd name="T11" fmla="*/ 12 h 40"/>
                <a:gd name="T12" fmla="*/ 8 w 40"/>
                <a:gd name="T13" fmla="*/ 20 h 40"/>
                <a:gd name="T14" fmla="*/ 32 w 40"/>
                <a:gd name="T15" fmla="*/ 20 h 40"/>
                <a:gd name="T16" fmla="*/ 40 w 40"/>
                <a:gd name="T17" fmla="*/ 28 h 40"/>
                <a:gd name="T18" fmla="*/ 40 w 40"/>
                <a:gd name="T19" fmla="*/ 32 h 40"/>
                <a:gd name="T20" fmla="*/ 32 w 40"/>
                <a:gd name="T21" fmla="*/ 40 h 40"/>
                <a:gd name="T22" fmla="*/ 8 w 40"/>
                <a:gd name="T23" fmla="*/ 40 h 40"/>
                <a:gd name="T24" fmla="*/ 0 w 40"/>
                <a:gd name="T25" fmla="*/ 32 h 40"/>
                <a:gd name="T26" fmla="*/ 0 w 40"/>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0">
                  <a:moveTo>
                    <a:pt x="40" y="8"/>
                  </a:moveTo>
                  <a:cubicBezTo>
                    <a:pt x="40" y="8"/>
                    <a:pt x="40" y="8"/>
                    <a:pt x="40" y="8"/>
                  </a:cubicBezTo>
                  <a:cubicBezTo>
                    <a:pt x="40" y="4"/>
                    <a:pt x="36" y="0"/>
                    <a:pt x="32" y="0"/>
                  </a:cubicBezTo>
                  <a:cubicBezTo>
                    <a:pt x="8" y="0"/>
                    <a:pt x="8" y="0"/>
                    <a:pt x="8" y="0"/>
                  </a:cubicBezTo>
                  <a:cubicBezTo>
                    <a:pt x="4" y="0"/>
                    <a:pt x="0" y="4"/>
                    <a:pt x="0" y="8"/>
                  </a:cubicBezTo>
                  <a:cubicBezTo>
                    <a:pt x="0" y="12"/>
                    <a:pt x="0" y="12"/>
                    <a:pt x="0" y="12"/>
                  </a:cubicBezTo>
                  <a:cubicBezTo>
                    <a:pt x="0" y="16"/>
                    <a:pt x="4" y="20"/>
                    <a:pt x="8" y="20"/>
                  </a:cubicBezTo>
                  <a:cubicBezTo>
                    <a:pt x="32" y="20"/>
                    <a:pt x="32" y="20"/>
                    <a:pt x="32" y="20"/>
                  </a:cubicBezTo>
                  <a:cubicBezTo>
                    <a:pt x="36" y="20"/>
                    <a:pt x="40" y="24"/>
                    <a:pt x="40" y="28"/>
                  </a:cubicBezTo>
                  <a:cubicBezTo>
                    <a:pt x="40" y="32"/>
                    <a:pt x="40" y="32"/>
                    <a:pt x="40" y="32"/>
                  </a:cubicBezTo>
                  <a:cubicBezTo>
                    <a:pt x="40" y="36"/>
                    <a:pt x="36" y="40"/>
                    <a:pt x="32" y="40"/>
                  </a:cubicBezTo>
                  <a:cubicBezTo>
                    <a:pt x="8" y="40"/>
                    <a:pt x="8" y="40"/>
                    <a:pt x="8" y="40"/>
                  </a:cubicBezTo>
                  <a:cubicBezTo>
                    <a:pt x="4" y="40"/>
                    <a:pt x="0" y="36"/>
                    <a:pt x="0" y="32"/>
                  </a:cubicBezTo>
                  <a:cubicBezTo>
                    <a:pt x="0" y="32"/>
                    <a:pt x="0" y="32"/>
                    <a:pt x="0" y="32"/>
                  </a:cubicBezTo>
                </a:path>
              </a:pathLst>
            </a:custGeom>
            <a:grpFill/>
            <a:ln w="23813" cap="rnd">
              <a:solidFill>
                <a:srgbClr val="24004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solidFill>
                  <a:prstClr val="black"/>
                </a:solidFill>
                <a:latin typeface="Segoe UI Light"/>
              </a:endParaRPr>
            </a:p>
          </p:txBody>
        </p:sp>
        <p:sp>
          <p:nvSpPr>
            <p:cNvPr id="75" name="Line 64">
              <a:extLst>
                <a:ext uri="{FF2B5EF4-FFF2-40B4-BE49-F238E27FC236}">
                  <a16:creationId xmlns="" xmlns:a16="http://schemas.microsoft.com/office/drawing/2014/main" id="{355FAC15-FFFF-432E-8BFC-CA57BFCC4D44}"/>
                </a:ext>
              </a:extLst>
            </p:cNvPr>
            <p:cNvSpPr>
              <a:spLocks noChangeShapeType="1"/>
            </p:cNvSpPr>
            <p:nvPr/>
          </p:nvSpPr>
          <p:spPr bwMode="auto">
            <a:xfrm>
              <a:off x="-9013825" y="3530601"/>
              <a:ext cx="0" cy="168275"/>
            </a:xfrm>
            <a:prstGeom prst="line">
              <a:avLst/>
            </a:prstGeom>
            <a:grpFill/>
            <a:ln w="23813" cap="rnd">
              <a:solidFill>
                <a:srgbClr val="24004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solidFill>
                  <a:prstClr val="black"/>
                </a:solidFill>
                <a:latin typeface="Segoe UI Light"/>
              </a:endParaRPr>
            </a:p>
          </p:txBody>
        </p:sp>
      </p:grpSp>
      <p:grpSp>
        <p:nvGrpSpPr>
          <p:cNvPr id="20" name="Group 19"/>
          <p:cNvGrpSpPr/>
          <p:nvPr/>
        </p:nvGrpSpPr>
        <p:grpSpPr>
          <a:xfrm>
            <a:off x="4646207" y="1824022"/>
            <a:ext cx="642192" cy="905740"/>
            <a:chOff x="4646207" y="1824022"/>
            <a:chExt cx="642192" cy="905740"/>
          </a:xfrm>
        </p:grpSpPr>
        <p:sp>
          <p:nvSpPr>
            <p:cNvPr id="76" name="Oval 18">
              <a:extLst>
                <a:ext uri="{FF2B5EF4-FFF2-40B4-BE49-F238E27FC236}">
                  <a16:creationId xmlns="" xmlns:a16="http://schemas.microsoft.com/office/drawing/2014/main" id="{41A45F9B-2D47-4345-B184-8AB4423B6C7B}"/>
                </a:ext>
              </a:extLst>
            </p:cNvPr>
            <p:cNvSpPr>
              <a:spLocks noChangeArrowheads="1"/>
            </p:cNvSpPr>
            <p:nvPr/>
          </p:nvSpPr>
          <p:spPr bwMode="auto">
            <a:xfrm>
              <a:off x="4646207" y="2136990"/>
              <a:ext cx="263525" cy="263525"/>
            </a:xfrm>
            <a:prstGeom prst="ellipse">
              <a:avLst/>
            </a:pr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0">
              <a:extLst>
                <a:ext uri="{FF2B5EF4-FFF2-40B4-BE49-F238E27FC236}">
                  <a16:creationId xmlns="" xmlns:a16="http://schemas.microsoft.com/office/drawing/2014/main" id="{F358265A-4EF3-41C8-9BC8-5B5F703C3EC8}"/>
                </a:ext>
              </a:extLst>
            </p:cNvPr>
            <p:cNvSpPr>
              <a:spLocks noChangeShapeType="1"/>
            </p:cNvSpPr>
            <p:nvPr/>
          </p:nvSpPr>
          <p:spPr bwMode="auto">
            <a:xfrm>
              <a:off x="4768055" y="2177656"/>
              <a:ext cx="0" cy="168275"/>
            </a:xfrm>
            <a:prstGeom prst="line">
              <a:avLst/>
            </a:prstGeom>
            <a:noFill/>
            <a:ln w="238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4708255" y="1824022"/>
              <a:ext cx="580144" cy="905740"/>
              <a:chOff x="4576014" y="1890977"/>
              <a:chExt cx="580144" cy="905740"/>
            </a:xfrm>
          </p:grpSpPr>
          <p:sp>
            <p:nvSpPr>
              <p:cNvPr id="78" name="Rectangle 21">
                <a:extLst>
                  <a:ext uri="{FF2B5EF4-FFF2-40B4-BE49-F238E27FC236}">
                    <a16:creationId xmlns="" xmlns:a16="http://schemas.microsoft.com/office/drawing/2014/main" id="{8B8A2969-0738-45D1-BB11-C70D34797861}"/>
                  </a:ext>
                </a:extLst>
              </p:cNvPr>
              <p:cNvSpPr>
                <a:spLocks noChangeArrowheads="1"/>
              </p:cNvSpPr>
              <p:nvPr/>
            </p:nvSpPr>
            <p:spPr bwMode="auto">
              <a:xfrm>
                <a:off x="4646253" y="2724717"/>
                <a:ext cx="509905" cy="72000"/>
              </a:xfrm>
              <a:prstGeom prst="rect">
                <a:avLst/>
              </a:pr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Rectangle 22">
                <a:extLst>
                  <a:ext uri="{FF2B5EF4-FFF2-40B4-BE49-F238E27FC236}">
                    <a16:creationId xmlns="" xmlns:a16="http://schemas.microsoft.com/office/drawing/2014/main" id="{D1FE35D7-D332-4DDA-A768-624AF359650C}"/>
                  </a:ext>
                </a:extLst>
              </p:cNvPr>
              <p:cNvSpPr>
                <a:spLocks noChangeArrowheads="1"/>
              </p:cNvSpPr>
              <p:nvPr/>
            </p:nvSpPr>
            <p:spPr bwMode="auto">
              <a:xfrm>
                <a:off x="4677876" y="1890977"/>
                <a:ext cx="444259" cy="68585"/>
              </a:xfrm>
              <a:prstGeom prst="rect">
                <a:avLst/>
              </a:pr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23">
                <a:extLst>
                  <a:ext uri="{FF2B5EF4-FFF2-40B4-BE49-F238E27FC236}">
                    <a16:creationId xmlns="" xmlns:a16="http://schemas.microsoft.com/office/drawing/2014/main" id="{32FD8B7F-8DDB-451A-B3AA-435EDE29F97C}"/>
                  </a:ext>
                </a:extLst>
              </p:cNvPr>
              <p:cNvSpPr>
                <a:spLocks/>
              </p:cNvSpPr>
              <p:nvPr/>
            </p:nvSpPr>
            <p:spPr bwMode="auto">
              <a:xfrm>
                <a:off x="4684900" y="1959254"/>
                <a:ext cx="430212" cy="382588"/>
              </a:xfrm>
              <a:custGeom>
                <a:avLst/>
                <a:gdLst>
                  <a:gd name="T0" fmla="*/ 271 w 271"/>
                  <a:gd name="T1" fmla="*/ 91 h 241"/>
                  <a:gd name="T2" fmla="*/ 135 w 271"/>
                  <a:gd name="T3" fmla="*/ 241 h 241"/>
                  <a:gd name="T4" fmla="*/ 0 w 271"/>
                  <a:gd name="T5" fmla="*/ 91 h 241"/>
                  <a:gd name="T6" fmla="*/ 0 w 271"/>
                  <a:gd name="T7" fmla="*/ 0 h 241"/>
                  <a:gd name="T8" fmla="*/ 271 w 271"/>
                  <a:gd name="T9" fmla="*/ 0 h 241"/>
                  <a:gd name="T10" fmla="*/ 271 w 271"/>
                  <a:gd name="T11" fmla="*/ 91 h 241"/>
                </a:gdLst>
                <a:ahLst/>
                <a:cxnLst>
                  <a:cxn ang="0">
                    <a:pos x="T0" y="T1"/>
                  </a:cxn>
                  <a:cxn ang="0">
                    <a:pos x="T2" y="T3"/>
                  </a:cxn>
                  <a:cxn ang="0">
                    <a:pos x="T4" y="T5"/>
                  </a:cxn>
                  <a:cxn ang="0">
                    <a:pos x="T6" y="T7"/>
                  </a:cxn>
                  <a:cxn ang="0">
                    <a:pos x="T8" y="T9"/>
                  </a:cxn>
                  <a:cxn ang="0">
                    <a:pos x="T10" y="T11"/>
                  </a:cxn>
                </a:cxnLst>
                <a:rect l="0" t="0" r="r" b="b"/>
                <a:pathLst>
                  <a:path w="271" h="241">
                    <a:moveTo>
                      <a:pt x="271" y="91"/>
                    </a:moveTo>
                    <a:lnTo>
                      <a:pt x="135" y="241"/>
                    </a:lnTo>
                    <a:lnTo>
                      <a:pt x="0" y="91"/>
                    </a:lnTo>
                    <a:lnTo>
                      <a:pt x="0" y="0"/>
                    </a:lnTo>
                    <a:lnTo>
                      <a:pt x="271" y="0"/>
                    </a:lnTo>
                    <a:lnTo>
                      <a:pt x="271" y="91"/>
                    </a:lnTo>
                    <a:close/>
                  </a:path>
                </a:pathLst>
              </a:cu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24">
                <a:extLst>
                  <a:ext uri="{FF2B5EF4-FFF2-40B4-BE49-F238E27FC236}">
                    <a16:creationId xmlns="" xmlns:a16="http://schemas.microsoft.com/office/drawing/2014/main" id="{167CA4DD-7E9C-47DC-B30E-2A7A6E924448}"/>
                  </a:ext>
                </a:extLst>
              </p:cNvPr>
              <p:cNvSpPr>
                <a:spLocks/>
              </p:cNvSpPr>
              <p:nvPr/>
            </p:nvSpPr>
            <p:spPr bwMode="auto">
              <a:xfrm>
                <a:off x="4645395" y="2340096"/>
                <a:ext cx="510763" cy="382588"/>
              </a:xfrm>
              <a:custGeom>
                <a:avLst/>
                <a:gdLst>
                  <a:gd name="T0" fmla="*/ 271 w 271"/>
                  <a:gd name="T1" fmla="*/ 241 h 241"/>
                  <a:gd name="T2" fmla="*/ 0 w 271"/>
                  <a:gd name="T3" fmla="*/ 241 h 241"/>
                  <a:gd name="T4" fmla="*/ 0 w 271"/>
                  <a:gd name="T5" fmla="*/ 151 h 241"/>
                  <a:gd name="T6" fmla="*/ 135 w 271"/>
                  <a:gd name="T7" fmla="*/ 0 h 241"/>
                  <a:gd name="T8" fmla="*/ 271 w 271"/>
                  <a:gd name="T9" fmla="*/ 151 h 241"/>
                  <a:gd name="T10" fmla="*/ 271 w 271"/>
                  <a:gd name="T11" fmla="*/ 241 h 241"/>
                </a:gdLst>
                <a:ahLst/>
                <a:cxnLst>
                  <a:cxn ang="0">
                    <a:pos x="T0" y="T1"/>
                  </a:cxn>
                  <a:cxn ang="0">
                    <a:pos x="T2" y="T3"/>
                  </a:cxn>
                  <a:cxn ang="0">
                    <a:pos x="T4" y="T5"/>
                  </a:cxn>
                  <a:cxn ang="0">
                    <a:pos x="T6" y="T7"/>
                  </a:cxn>
                  <a:cxn ang="0">
                    <a:pos x="T8" y="T9"/>
                  </a:cxn>
                  <a:cxn ang="0">
                    <a:pos x="T10" y="T11"/>
                  </a:cxn>
                </a:cxnLst>
                <a:rect l="0" t="0" r="r" b="b"/>
                <a:pathLst>
                  <a:path w="271" h="241">
                    <a:moveTo>
                      <a:pt x="271" y="241"/>
                    </a:moveTo>
                    <a:lnTo>
                      <a:pt x="0" y="241"/>
                    </a:lnTo>
                    <a:lnTo>
                      <a:pt x="0" y="151"/>
                    </a:lnTo>
                    <a:lnTo>
                      <a:pt x="135" y="0"/>
                    </a:lnTo>
                    <a:lnTo>
                      <a:pt x="271" y="151"/>
                    </a:lnTo>
                    <a:lnTo>
                      <a:pt x="271" y="241"/>
                    </a:lnTo>
                    <a:close/>
                  </a:path>
                </a:pathLst>
              </a:cu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Line 27">
                <a:extLst>
                  <a:ext uri="{FF2B5EF4-FFF2-40B4-BE49-F238E27FC236}">
                    <a16:creationId xmlns="" xmlns:a16="http://schemas.microsoft.com/office/drawing/2014/main" id="{38CDDA42-4777-4D2E-8406-F5137211071C}"/>
                  </a:ext>
                </a:extLst>
              </p:cNvPr>
              <p:cNvSpPr>
                <a:spLocks noChangeShapeType="1"/>
              </p:cNvSpPr>
              <p:nvPr/>
            </p:nvSpPr>
            <p:spPr bwMode="auto">
              <a:xfrm>
                <a:off x="4860566" y="2495671"/>
                <a:ext cx="0" cy="60325"/>
              </a:xfrm>
              <a:prstGeom prst="line">
                <a:avLst/>
              </a:prstGeom>
              <a:noFill/>
              <a:ln w="238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9">
                <a:extLst>
                  <a:ext uri="{FF2B5EF4-FFF2-40B4-BE49-F238E27FC236}">
                    <a16:creationId xmlns="" xmlns:a16="http://schemas.microsoft.com/office/drawing/2014/main" id="{739DF73E-23CC-4F55-94D9-13191D7E276C}"/>
                  </a:ext>
                </a:extLst>
              </p:cNvPr>
              <p:cNvSpPr>
                <a:spLocks/>
              </p:cNvSpPr>
              <p:nvPr/>
            </p:nvSpPr>
            <p:spPr bwMode="auto">
              <a:xfrm>
                <a:off x="4576014" y="2256331"/>
                <a:ext cx="120650" cy="120650"/>
              </a:xfrm>
              <a:custGeom>
                <a:avLst/>
                <a:gdLst>
                  <a:gd name="T0" fmla="*/ 40 w 40"/>
                  <a:gd name="T1" fmla="*/ 8 h 40"/>
                  <a:gd name="T2" fmla="*/ 40 w 40"/>
                  <a:gd name="T3" fmla="*/ 8 h 40"/>
                  <a:gd name="T4" fmla="*/ 32 w 40"/>
                  <a:gd name="T5" fmla="*/ 0 h 40"/>
                  <a:gd name="T6" fmla="*/ 8 w 40"/>
                  <a:gd name="T7" fmla="*/ 0 h 40"/>
                  <a:gd name="T8" fmla="*/ 0 w 40"/>
                  <a:gd name="T9" fmla="*/ 8 h 40"/>
                  <a:gd name="T10" fmla="*/ 0 w 40"/>
                  <a:gd name="T11" fmla="*/ 12 h 40"/>
                  <a:gd name="T12" fmla="*/ 8 w 40"/>
                  <a:gd name="T13" fmla="*/ 20 h 40"/>
                  <a:gd name="T14" fmla="*/ 32 w 40"/>
                  <a:gd name="T15" fmla="*/ 20 h 40"/>
                  <a:gd name="T16" fmla="*/ 40 w 40"/>
                  <a:gd name="T17" fmla="*/ 28 h 40"/>
                  <a:gd name="T18" fmla="*/ 40 w 40"/>
                  <a:gd name="T19" fmla="*/ 32 h 40"/>
                  <a:gd name="T20" fmla="*/ 32 w 40"/>
                  <a:gd name="T21" fmla="*/ 40 h 40"/>
                  <a:gd name="T22" fmla="*/ 8 w 40"/>
                  <a:gd name="T23" fmla="*/ 40 h 40"/>
                  <a:gd name="T24" fmla="*/ 0 w 40"/>
                  <a:gd name="T25" fmla="*/ 32 h 40"/>
                  <a:gd name="T26" fmla="*/ 0 w 40"/>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0">
                    <a:moveTo>
                      <a:pt x="40" y="8"/>
                    </a:moveTo>
                    <a:cubicBezTo>
                      <a:pt x="40" y="8"/>
                      <a:pt x="40" y="8"/>
                      <a:pt x="40" y="8"/>
                    </a:cubicBezTo>
                    <a:cubicBezTo>
                      <a:pt x="40" y="4"/>
                      <a:pt x="36" y="0"/>
                      <a:pt x="32" y="0"/>
                    </a:cubicBezTo>
                    <a:cubicBezTo>
                      <a:pt x="8" y="0"/>
                      <a:pt x="8" y="0"/>
                      <a:pt x="8" y="0"/>
                    </a:cubicBezTo>
                    <a:cubicBezTo>
                      <a:pt x="4" y="0"/>
                      <a:pt x="0" y="4"/>
                      <a:pt x="0" y="8"/>
                    </a:cubicBezTo>
                    <a:cubicBezTo>
                      <a:pt x="0" y="12"/>
                      <a:pt x="0" y="12"/>
                      <a:pt x="0" y="12"/>
                    </a:cubicBezTo>
                    <a:cubicBezTo>
                      <a:pt x="0" y="16"/>
                      <a:pt x="4" y="20"/>
                      <a:pt x="8" y="20"/>
                    </a:cubicBezTo>
                    <a:cubicBezTo>
                      <a:pt x="32" y="20"/>
                      <a:pt x="32" y="20"/>
                      <a:pt x="32" y="20"/>
                    </a:cubicBezTo>
                    <a:cubicBezTo>
                      <a:pt x="36" y="20"/>
                      <a:pt x="40" y="24"/>
                      <a:pt x="40" y="28"/>
                    </a:cubicBezTo>
                    <a:cubicBezTo>
                      <a:pt x="40" y="32"/>
                      <a:pt x="40" y="32"/>
                      <a:pt x="40" y="32"/>
                    </a:cubicBezTo>
                    <a:cubicBezTo>
                      <a:pt x="40" y="36"/>
                      <a:pt x="36" y="40"/>
                      <a:pt x="32" y="40"/>
                    </a:cubicBezTo>
                    <a:cubicBezTo>
                      <a:pt x="8" y="40"/>
                      <a:pt x="8" y="40"/>
                      <a:pt x="8" y="40"/>
                    </a:cubicBezTo>
                    <a:cubicBezTo>
                      <a:pt x="4" y="40"/>
                      <a:pt x="0" y="36"/>
                      <a:pt x="0" y="32"/>
                    </a:cubicBezTo>
                    <a:cubicBezTo>
                      <a:pt x="0" y="32"/>
                      <a:pt x="0" y="32"/>
                      <a:pt x="0" y="32"/>
                    </a:cubicBezTo>
                  </a:path>
                </a:pathLst>
              </a:custGeom>
              <a:noFill/>
              <a:ln w="2381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26">
                <a:extLst>
                  <a:ext uri="{FF2B5EF4-FFF2-40B4-BE49-F238E27FC236}">
                    <a16:creationId xmlns="" xmlns:a16="http://schemas.microsoft.com/office/drawing/2014/main" id="{F67D2BA8-FE12-4402-8562-E579E401BFC8}"/>
                  </a:ext>
                </a:extLst>
              </p:cNvPr>
              <p:cNvSpPr>
                <a:spLocks noChangeShapeType="1"/>
              </p:cNvSpPr>
              <p:nvPr/>
            </p:nvSpPr>
            <p:spPr bwMode="auto">
              <a:xfrm>
                <a:off x="4964071" y="2459159"/>
                <a:ext cx="0" cy="60325"/>
              </a:xfrm>
              <a:prstGeom prst="line">
                <a:avLst/>
              </a:prstGeom>
              <a:noFill/>
              <a:ln w="238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8">
                <a:extLst>
                  <a:ext uri="{FF2B5EF4-FFF2-40B4-BE49-F238E27FC236}">
                    <a16:creationId xmlns="" xmlns:a16="http://schemas.microsoft.com/office/drawing/2014/main" id="{178AB4ED-0C14-47A9-89C4-7DA53E9B2F7F}"/>
                  </a:ext>
                </a:extLst>
              </p:cNvPr>
              <p:cNvSpPr>
                <a:spLocks noChangeShapeType="1"/>
              </p:cNvSpPr>
              <p:nvPr/>
            </p:nvSpPr>
            <p:spPr bwMode="auto">
              <a:xfrm>
                <a:off x="4992328" y="2543296"/>
                <a:ext cx="0" cy="60325"/>
              </a:xfrm>
              <a:prstGeom prst="line">
                <a:avLst/>
              </a:prstGeom>
              <a:noFill/>
              <a:ln w="238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7" name="Group 86">
            <a:extLst>
              <a:ext uri="{FF2B5EF4-FFF2-40B4-BE49-F238E27FC236}">
                <a16:creationId xmlns:lc="http://schemas.openxmlformats.org/drawingml/2006/lockedCanvas" xmlns:a16="http://schemas.microsoft.com/office/drawing/2014/main" xmlns="" id="{99188499-E8CA-42A5-B14B-7518FB176B6E}"/>
              </a:ext>
            </a:extLst>
          </p:cNvPr>
          <p:cNvGrpSpPr/>
          <p:nvPr/>
        </p:nvGrpSpPr>
        <p:grpSpPr>
          <a:xfrm>
            <a:off x="4575076" y="3472203"/>
            <a:ext cx="778736" cy="743872"/>
            <a:chOff x="8736013" y="2536825"/>
            <a:chExt cx="287338" cy="249238"/>
          </a:xfrm>
          <a:solidFill>
            <a:sysClr val="window" lastClr="FFFFFF"/>
          </a:solidFill>
        </p:grpSpPr>
        <p:sp>
          <p:nvSpPr>
            <p:cNvPr id="88" name="Freeform 87">
              <a:extLst>
                <a:ext uri="{FF2B5EF4-FFF2-40B4-BE49-F238E27FC236}">
                  <a16:creationId xmlns:lc="http://schemas.openxmlformats.org/drawingml/2006/lockedCanvas" xmlns:a16="http://schemas.microsoft.com/office/drawing/2014/main" xmlns="" id="{582DAFB5-84A4-42ED-9162-D9BB8289B0A5}"/>
                </a:ext>
              </a:extLst>
            </p:cNvPr>
            <p:cNvSpPr>
              <a:spLocks noEditPoints="1"/>
            </p:cNvSpPr>
            <p:nvPr/>
          </p:nvSpPr>
          <p:spPr bwMode="auto">
            <a:xfrm>
              <a:off x="8793163" y="2632075"/>
              <a:ext cx="230188" cy="153988"/>
            </a:xfrm>
            <a:custGeom>
              <a:avLst/>
              <a:gdLst>
                <a:gd name="T0" fmla="*/ 621 w 722"/>
                <a:gd name="T1" fmla="*/ 368 h 481"/>
                <a:gd name="T2" fmla="*/ 588 w 722"/>
                <a:gd name="T3" fmla="*/ 338 h 481"/>
                <a:gd name="T4" fmla="*/ 557 w 722"/>
                <a:gd name="T5" fmla="*/ 331 h 481"/>
                <a:gd name="T6" fmla="*/ 525 w 722"/>
                <a:gd name="T7" fmla="*/ 338 h 481"/>
                <a:gd name="T8" fmla="*/ 493 w 722"/>
                <a:gd name="T9" fmla="*/ 368 h 481"/>
                <a:gd name="T10" fmla="*/ 451 w 722"/>
                <a:gd name="T11" fmla="*/ 391 h 481"/>
                <a:gd name="T12" fmla="*/ 557 w 722"/>
                <a:gd name="T13" fmla="*/ 451 h 481"/>
                <a:gd name="T14" fmla="*/ 520 w 722"/>
                <a:gd name="T15" fmla="*/ 432 h 481"/>
                <a:gd name="T16" fmla="*/ 515 w 722"/>
                <a:gd name="T17" fmla="*/ 389 h 481"/>
                <a:gd name="T18" fmla="*/ 547 w 722"/>
                <a:gd name="T19" fmla="*/ 362 h 481"/>
                <a:gd name="T20" fmla="*/ 588 w 722"/>
                <a:gd name="T21" fmla="*/ 374 h 481"/>
                <a:gd name="T22" fmla="*/ 601 w 722"/>
                <a:gd name="T23" fmla="*/ 415 h 481"/>
                <a:gd name="T24" fmla="*/ 574 w 722"/>
                <a:gd name="T25" fmla="*/ 448 h 481"/>
                <a:gd name="T26" fmla="*/ 451 w 722"/>
                <a:gd name="T27" fmla="*/ 241 h 481"/>
                <a:gd name="T28" fmla="*/ 163 w 722"/>
                <a:gd name="T29" fmla="*/ 448 h 481"/>
                <a:gd name="T30" fmla="*/ 136 w 722"/>
                <a:gd name="T31" fmla="*/ 415 h 481"/>
                <a:gd name="T32" fmla="*/ 149 w 722"/>
                <a:gd name="T33" fmla="*/ 374 h 481"/>
                <a:gd name="T34" fmla="*/ 190 w 722"/>
                <a:gd name="T35" fmla="*/ 362 h 481"/>
                <a:gd name="T36" fmla="*/ 222 w 722"/>
                <a:gd name="T37" fmla="*/ 389 h 481"/>
                <a:gd name="T38" fmla="*/ 219 w 722"/>
                <a:gd name="T39" fmla="*/ 431 h 481"/>
                <a:gd name="T40" fmla="*/ 181 w 722"/>
                <a:gd name="T41" fmla="*/ 451 h 481"/>
                <a:gd name="T42" fmla="*/ 565 w 722"/>
                <a:gd name="T43" fmla="*/ 94 h 481"/>
                <a:gd name="T44" fmla="*/ 451 w 722"/>
                <a:gd name="T45" fmla="*/ 15 h 481"/>
                <a:gd name="T46" fmla="*/ 445 w 722"/>
                <a:gd name="T47" fmla="*/ 3 h 481"/>
                <a:gd name="T48" fmla="*/ 253 w 722"/>
                <a:gd name="T49" fmla="*/ 0 h 481"/>
                <a:gd name="T50" fmla="*/ 242 w 722"/>
                <a:gd name="T51" fmla="*/ 10 h 481"/>
                <a:gd name="T52" fmla="*/ 243 w 722"/>
                <a:gd name="T53" fmla="*/ 24 h 481"/>
                <a:gd name="T54" fmla="*/ 256 w 722"/>
                <a:gd name="T55" fmla="*/ 30 h 481"/>
                <a:gd name="T56" fmla="*/ 251 w 722"/>
                <a:gd name="T57" fmla="*/ 378 h 481"/>
                <a:gd name="T58" fmla="*/ 224 w 722"/>
                <a:gd name="T59" fmla="*/ 344 h 481"/>
                <a:gd name="T60" fmla="*/ 194 w 722"/>
                <a:gd name="T61" fmla="*/ 332 h 481"/>
                <a:gd name="T62" fmla="*/ 161 w 722"/>
                <a:gd name="T63" fmla="*/ 334 h 481"/>
                <a:gd name="T64" fmla="*/ 133 w 722"/>
                <a:gd name="T65" fmla="*/ 349 h 481"/>
                <a:gd name="T66" fmla="*/ 108 w 722"/>
                <a:gd name="T67" fmla="*/ 385 h 481"/>
                <a:gd name="T68" fmla="*/ 29 w 722"/>
                <a:gd name="T69" fmla="*/ 115 h 481"/>
                <a:gd name="T70" fmla="*/ 18 w 722"/>
                <a:gd name="T71" fmla="*/ 106 h 481"/>
                <a:gd name="T72" fmla="*/ 4 w 722"/>
                <a:gd name="T73" fmla="*/ 110 h 481"/>
                <a:gd name="T74" fmla="*/ 0 w 722"/>
                <a:gd name="T75" fmla="*/ 406 h 481"/>
                <a:gd name="T76" fmla="*/ 6 w 722"/>
                <a:gd name="T77" fmla="*/ 419 h 481"/>
                <a:gd name="T78" fmla="*/ 108 w 722"/>
                <a:gd name="T79" fmla="*/ 428 h 481"/>
                <a:gd name="T80" fmla="*/ 133 w 722"/>
                <a:gd name="T81" fmla="*/ 464 h 481"/>
                <a:gd name="T82" fmla="*/ 161 w 722"/>
                <a:gd name="T83" fmla="*/ 479 h 481"/>
                <a:gd name="T84" fmla="*/ 194 w 722"/>
                <a:gd name="T85" fmla="*/ 480 h 481"/>
                <a:gd name="T86" fmla="*/ 224 w 722"/>
                <a:gd name="T87" fmla="*/ 468 h 481"/>
                <a:gd name="T88" fmla="*/ 251 w 722"/>
                <a:gd name="T89" fmla="*/ 434 h 481"/>
                <a:gd name="T90" fmla="*/ 484 w 722"/>
                <a:gd name="T91" fmla="*/ 428 h 481"/>
                <a:gd name="T92" fmla="*/ 509 w 722"/>
                <a:gd name="T93" fmla="*/ 464 h 481"/>
                <a:gd name="T94" fmla="*/ 537 w 722"/>
                <a:gd name="T95" fmla="*/ 479 h 481"/>
                <a:gd name="T96" fmla="*/ 570 w 722"/>
                <a:gd name="T97" fmla="*/ 480 h 481"/>
                <a:gd name="T98" fmla="*/ 599 w 722"/>
                <a:gd name="T99" fmla="*/ 468 h 481"/>
                <a:gd name="T100" fmla="*/ 627 w 722"/>
                <a:gd name="T101" fmla="*/ 434 h 481"/>
                <a:gd name="T102" fmla="*/ 712 w 722"/>
                <a:gd name="T103" fmla="*/ 420 h 481"/>
                <a:gd name="T104" fmla="*/ 722 w 722"/>
                <a:gd name="T105" fmla="*/ 410 h 481"/>
                <a:gd name="T106" fmla="*/ 721 w 722"/>
                <a:gd name="T107" fmla="*/ 2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2" h="481">
                  <a:moveTo>
                    <a:pt x="630" y="391"/>
                  </a:moveTo>
                  <a:lnTo>
                    <a:pt x="629" y="385"/>
                  </a:lnTo>
                  <a:lnTo>
                    <a:pt x="627" y="378"/>
                  </a:lnTo>
                  <a:lnTo>
                    <a:pt x="623" y="373"/>
                  </a:lnTo>
                  <a:lnTo>
                    <a:pt x="621" y="368"/>
                  </a:lnTo>
                  <a:lnTo>
                    <a:pt x="614" y="357"/>
                  </a:lnTo>
                  <a:lnTo>
                    <a:pt x="604" y="349"/>
                  </a:lnTo>
                  <a:lnTo>
                    <a:pt x="599" y="344"/>
                  </a:lnTo>
                  <a:lnTo>
                    <a:pt x="593" y="341"/>
                  </a:lnTo>
                  <a:lnTo>
                    <a:pt x="588" y="338"/>
                  </a:lnTo>
                  <a:lnTo>
                    <a:pt x="583" y="336"/>
                  </a:lnTo>
                  <a:lnTo>
                    <a:pt x="576" y="334"/>
                  </a:lnTo>
                  <a:lnTo>
                    <a:pt x="570" y="332"/>
                  </a:lnTo>
                  <a:lnTo>
                    <a:pt x="563" y="331"/>
                  </a:lnTo>
                  <a:lnTo>
                    <a:pt x="557" y="331"/>
                  </a:lnTo>
                  <a:lnTo>
                    <a:pt x="550" y="331"/>
                  </a:lnTo>
                  <a:lnTo>
                    <a:pt x="543" y="332"/>
                  </a:lnTo>
                  <a:lnTo>
                    <a:pt x="537" y="334"/>
                  </a:lnTo>
                  <a:lnTo>
                    <a:pt x="530" y="336"/>
                  </a:lnTo>
                  <a:lnTo>
                    <a:pt x="525" y="338"/>
                  </a:lnTo>
                  <a:lnTo>
                    <a:pt x="520" y="341"/>
                  </a:lnTo>
                  <a:lnTo>
                    <a:pt x="514" y="344"/>
                  </a:lnTo>
                  <a:lnTo>
                    <a:pt x="509" y="349"/>
                  </a:lnTo>
                  <a:lnTo>
                    <a:pt x="499" y="357"/>
                  </a:lnTo>
                  <a:lnTo>
                    <a:pt x="493" y="368"/>
                  </a:lnTo>
                  <a:lnTo>
                    <a:pt x="490" y="373"/>
                  </a:lnTo>
                  <a:lnTo>
                    <a:pt x="486" y="378"/>
                  </a:lnTo>
                  <a:lnTo>
                    <a:pt x="484" y="385"/>
                  </a:lnTo>
                  <a:lnTo>
                    <a:pt x="483" y="391"/>
                  </a:lnTo>
                  <a:lnTo>
                    <a:pt x="451" y="391"/>
                  </a:lnTo>
                  <a:lnTo>
                    <a:pt x="451" y="271"/>
                  </a:lnTo>
                  <a:lnTo>
                    <a:pt x="692" y="271"/>
                  </a:lnTo>
                  <a:lnTo>
                    <a:pt x="692" y="391"/>
                  </a:lnTo>
                  <a:lnTo>
                    <a:pt x="630" y="391"/>
                  </a:lnTo>
                  <a:close/>
                  <a:moveTo>
                    <a:pt x="557" y="451"/>
                  </a:moveTo>
                  <a:lnTo>
                    <a:pt x="547" y="450"/>
                  </a:lnTo>
                  <a:lnTo>
                    <a:pt x="539" y="448"/>
                  </a:lnTo>
                  <a:lnTo>
                    <a:pt x="531" y="444"/>
                  </a:lnTo>
                  <a:lnTo>
                    <a:pt x="525" y="438"/>
                  </a:lnTo>
                  <a:lnTo>
                    <a:pt x="520" y="432"/>
                  </a:lnTo>
                  <a:lnTo>
                    <a:pt x="515" y="423"/>
                  </a:lnTo>
                  <a:lnTo>
                    <a:pt x="512" y="415"/>
                  </a:lnTo>
                  <a:lnTo>
                    <a:pt x="511" y="406"/>
                  </a:lnTo>
                  <a:lnTo>
                    <a:pt x="512" y="398"/>
                  </a:lnTo>
                  <a:lnTo>
                    <a:pt x="515" y="389"/>
                  </a:lnTo>
                  <a:lnTo>
                    <a:pt x="520" y="381"/>
                  </a:lnTo>
                  <a:lnTo>
                    <a:pt x="525" y="374"/>
                  </a:lnTo>
                  <a:lnTo>
                    <a:pt x="531" y="369"/>
                  </a:lnTo>
                  <a:lnTo>
                    <a:pt x="539" y="365"/>
                  </a:lnTo>
                  <a:lnTo>
                    <a:pt x="547" y="362"/>
                  </a:lnTo>
                  <a:lnTo>
                    <a:pt x="557" y="361"/>
                  </a:lnTo>
                  <a:lnTo>
                    <a:pt x="566" y="362"/>
                  </a:lnTo>
                  <a:lnTo>
                    <a:pt x="574" y="365"/>
                  </a:lnTo>
                  <a:lnTo>
                    <a:pt x="582" y="369"/>
                  </a:lnTo>
                  <a:lnTo>
                    <a:pt x="588" y="374"/>
                  </a:lnTo>
                  <a:lnTo>
                    <a:pt x="593" y="381"/>
                  </a:lnTo>
                  <a:lnTo>
                    <a:pt x="598" y="389"/>
                  </a:lnTo>
                  <a:lnTo>
                    <a:pt x="601" y="398"/>
                  </a:lnTo>
                  <a:lnTo>
                    <a:pt x="602" y="406"/>
                  </a:lnTo>
                  <a:lnTo>
                    <a:pt x="601" y="415"/>
                  </a:lnTo>
                  <a:lnTo>
                    <a:pt x="598" y="423"/>
                  </a:lnTo>
                  <a:lnTo>
                    <a:pt x="593" y="431"/>
                  </a:lnTo>
                  <a:lnTo>
                    <a:pt x="588" y="438"/>
                  </a:lnTo>
                  <a:lnTo>
                    <a:pt x="582" y="444"/>
                  </a:lnTo>
                  <a:lnTo>
                    <a:pt x="574" y="448"/>
                  </a:lnTo>
                  <a:lnTo>
                    <a:pt x="566" y="450"/>
                  </a:lnTo>
                  <a:lnTo>
                    <a:pt x="557" y="451"/>
                  </a:lnTo>
                  <a:close/>
                  <a:moveTo>
                    <a:pt x="551" y="120"/>
                  </a:moveTo>
                  <a:lnTo>
                    <a:pt x="671" y="241"/>
                  </a:lnTo>
                  <a:lnTo>
                    <a:pt x="451" y="241"/>
                  </a:lnTo>
                  <a:lnTo>
                    <a:pt x="451" y="120"/>
                  </a:lnTo>
                  <a:lnTo>
                    <a:pt x="551" y="120"/>
                  </a:lnTo>
                  <a:close/>
                  <a:moveTo>
                    <a:pt x="181" y="451"/>
                  </a:moveTo>
                  <a:lnTo>
                    <a:pt x="171" y="450"/>
                  </a:lnTo>
                  <a:lnTo>
                    <a:pt x="163" y="448"/>
                  </a:lnTo>
                  <a:lnTo>
                    <a:pt x="155" y="444"/>
                  </a:lnTo>
                  <a:lnTo>
                    <a:pt x="149" y="438"/>
                  </a:lnTo>
                  <a:lnTo>
                    <a:pt x="144" y="432"/>
                  </a:lnTo>
                  <a:lnTo>
                    <a:pt x="139" y="423"/>
                  </a:lnTo>
                  <a:lnTo>
                    <a:pt x="136" y="415"/>
                  </a:lnTo>
                  <a:lnTo>
                    <a:pt x="136" y="406"/>
                  </a:lnTo>
                  <a:lnTo>
                    <a:pt x="136" y="398"/>
                  </a:lnTo>
                  <a:lnTo>
                    <a:pt x="139" y="389"/>
                  </a:lnTo>
                  <a:lnTo>
                    <a:pt x="144" y="381"/>
                  </a:lnTo>
                  <a:lnTo>
                    <a:pt x="149" y="374"/>
                  </a:lnTo>
                  <a:lnTo>
                    <a:pt x="155" y="369"/>
                  </a:lnTo>
                  <a:lnTo>
                    <a:pt x="163" y="365"/>
                  </a:lnTo>
                  <a:lnTo>
                    <a:pt x="171" y="362"/>
                  </a:lnTo>
                  <a:lnTo>
                    <a:pt x="181" y="361"/>
                  </a:lnTo>
                  <a:lnTo>
                    <a:pt x="190" y="362"/>
                  </a:lnTo>
                  <a:lnTo>
                    <a:pt x="198" y="365"/>
                  </a:lnTo>
                  <a:lnTo>
                    <a:pt x="206" y="369"/>
                  </a:lnTo>
                  <a:lnTo>
                    <a:pt x="212" y="374"/>
                  </a:lnTo>
                  <a:lnTo>
                    <a:pt x="219" y="381"/>
                  </a:lnTo>
                  <a:lnTo>
                    <a:pt x="222" y="389"/>
                  </a:lnTo>
                  <a:lnTo>
                    <a:pt x="225" y="398"/>
                  </a:lnTo>
                  <a:lnTo>
                    <a:pt x="226" y="406"/>
                  </a:lnTo>
                  <a:lnTo>
                    <a:pt x="225" y="415"/>
                  </a:lnTo>
                  <a:lnTo>
                    <a:pt x="222" y="423"/>
                  </a:lnTo>
                  <a:lnTo>
                    <a:pt x="219" y="431"/>
                  </a:lnTo>
                  <a:lnTo>
                    <a:pt x="212" y="438"/>
                  </a:lnTo>
                  <a:lnTo>
                    <a:pt x="206" y="444"/>
                  </a:lnTo>
                  <a:lnTo>
                    <a:pt x="198" y="448"/>
                  </a:lnTo>
                  <a:lnTo>
                    <a:pt x="190" y="450"/>
                  </a:lnTo>
                  <a:lnTo>
                    <a:pt x="181" y="451"/>
                  </a:lnTo>
                  <a:close/>
                  <a:moveTo>
                    <a:pt x="721" y="250"/>
                  </a:moveTo>
                  <a:lnTo>
                    <a:pt x="720" y="248"/>
                  </a:lnTo>
                  <a:lnTo>
                    <a:pt x="718" y="246"/>
                  </a:lnTo>
                  <a:lnTo>
                    <a:pt x="568" y="95"/>
                  </a:lnTo>
                  <a:lnTo>
                    <a:pt x="565" y="94"/>
                  </a:lnTo>
                  <a:lnTo>
                    <a:pt x="562" y="91"/>
                  </a:lnTo>
                  <a:lnTo>
                    <a:pt x="559" y="91"/>
                  </a:lnTo>
                  <a:lnTo>
                    <a:pt x="557" y="90"/>
                  </a:lnTo>
                  <a:lnTo>
                    <a:pt x="451" y="90"/>
                  </a:lnTo>
                  <a:lnTo>
                    <a:pt x="451" y="15"/>
                  </a:lnTo>
                  <a:lnTo>
                    <a:pt x="451" y="12"/>
                  </a:lnTo>
                  <a:lnTo>
                    <a:pt x="450" y="10"/>
                  </a:lnTo>
                  <a:lnTo>
                    <a:pt x="449" y="7"/>
                  </a:lnTo>
                  <a:lnTo>
                    <a:pt x="447" y="5"/>
                  </a:lnTo>
                  <a:lnTo>
                    <a:pt x="445" y="3"/>
                  </a:lnTo>
                  <a:lnTo>
                    <a:pt x="442" y="1"/>
                  </a:lnTo>
                  <a:lnTo>
                    <a:pt x="439" y="0"/>
                  </a:lnTo>
                  <a:lnTo>
                    <a:pt x="436" y="0"/>
                  </a:lnTo>
                  <a:lnTo>
                    <a:pt x="256" y="0"/>
                  </a:lnTo>
                  <a:lnTo>
                    <a:pt x="253" y="0"/>
                  </a:lnTo>
                  <a:lnTo>
                    <a:pt x="250" y="1"/>
                  </a:lnTo>
                  <a:lnTo>
                    <a:pt x="247" y="3"/>
                  </a:lnTo>
                  <a:lnTo>
                    <a:pt x="245" y="5"/>
                  </a:lnTo>
                  <a:lnTo>
                    <a:pt x="243" y="7"/>
                  </a:lnTo>
                  <a:lnTo>
                    <a:pt x="242" y="10"/>
                  </a:lnTo>
                  <a:lnTo>
                    <a:pt x="241" y="12"/>
                  </a:lnTo>
                  <a:lnTo>
                    <a:pt x="241" y="15"/>
                  </a:lnTo>
                  <a:lnTo>
                    <a:pt x="241" y="19"/>
                  </a:lnTo>
                  <a:lnTo>
                    <a:pt x="242" y="22"/>
                  </a:lnTo>
                  <a:lnTo>
                    <a:pt x="243" y="24"/>
                  </a:lnTo>
                  <a:lnTo>
                    <a:pt x="245" y="26"/>
                  </a:lnTo>
                  <a:lnTo>
                    <a:pt x="247" y="28"/>
                  </a:lnTo>
                  <a:lnTo>
                    <a:pt x="250" y="29"/>
                  </a:lnTo>
                  <a:lnTo>
                    <a:pt x="253" y="30"/>
                  </a:lnTo>
                  <a:lnTo>
                    <a:pt x="256" y="30"/>
                  </a:lnTo>
                  <a:lnTo>
                    <a:pt x="421" y="30"/>
                  </a:lnTo>
                  <a:lnTo>
                    <a:pt x="421" y="391"/>
                  </a:lnTo>
                  <a:lnTo>
                    <a:pt x="254" y="391"/>
                  </a:lnTo>
                  <a:lnTo>
                    <a:pt x="253" y="385"/>
                  </a:lnTo>
                  <a:lnTo>
                    <a:pt x="251" y="378"/>
                  </a:lnTo>
                  <a:lnTo>
                    <a:pt x="249" y="373"/>
                  </a:lnTo>
                  <a:lnTo>
                    <a:pt x="245" y="368"/>
                  </a:lnTo>
                  <a:lnTo>
                    <a:pt x="238" y="357"/>
                  </a:lnTo>
                  <a:lnTo>
                    <a:pt x="228" y="349"/>
                  </a:lnTo>
                  <a:lnTo>
                    <a:pt x="224" y="344"/>
                  </a:lnTo>
                  <a:lnTo>
                    <a:pt x="219" y="341"/>
                  </a:lnTo>
                  <a:lnTo>
                    <a:pt x="212" y="338"/>
                  </a:lnTo>
                  <a:lnTo>
                    <a:pt x="207" y="336"/>
                  </a:lnTo>
                  <a:lnTo>
                    <a:pt x="200" y="334"/>
                  </a:lnTo>
                  <a:lnTo>
                    <a:pt x="194" y="332"/>
                  </a:lnTo>
                  <a:lnTo>
                    <a:pt x="187" y="331"/>
                  </a:lnTo>
                  <a:lnTo>
                    <a:pt x="181" y="331"/>
                  </a:lnTo>
                  <a:lnTo>
                    <a:pt x="174" y="331"/>
                  </a:lnTo>
                  <a:lnTo>
                    <a:pt x="167" y="332"/>
                  </a:lnTo>
                  <a:lnTo>
                    <a:pt x="161" y="334"/>
                  </a:lnTo>
                  <a:lnTo>
                    <a:pt x="155" y="336"/>
                  </a:lnTo>
                  <a:lnTo>
                    <a:pt x="149" y="338"/>
                  </a:lnTo>
                  <a:lnTo>
                    <a:pt x="144" y="341"/>
                  </a:lnTo>
                  <a:lnTo>
                    <a:pt x="138" y="344"/>
                  </a:lnTo>
                  <a:lnTo>
                    <a:pt x="133" y="349"/>
                  </a:lnTo>
                  <a:lnTo>
                    <a:pt x="124" y="357"/>
                  </a:lnTo>
                  <a:lnTo>
                    <a:pt x="117" y="368"/>
                  </a:lnTo>
                  <a:lnTo>
                    <a:pt x="114" y="373"/>
                  </a:lnTo>
                  <a:lnTo>
                    <a:pt x="110" y="378"/>
                  </a:lnTo>
                  <a:lnTo>
                    <a:pt x="108" y="385"/>
                  </a:lnTo>
                  <a:lnTo>
                    <a:pt x="107" y="391"/>
                  </a:lnTo>
                  <a:lnTo>
                    <a:pt x="30" y="391"/>
                  </a:lnTo>
                  <a:lnTo>
                    <a:pt x="30" y="120"/>
                  </a:lnTo>
                  <a:lnTo>
                    <a:pt x="30" y="117"/>
                  </a:lnTo>
                  <a:lnTo>
                    <a:pt x="29" y="115"/>
                  </a:lnTo>
                  <a:lnTo>
                    <a:pt x="28" y="112"/>
                  </a:lnTo>
                  <a:lnTo>
                    <a:pt x="26" y="110"/>
                  </a:lnTo>
                  <a:lnTo>
                    <a:pt x="24" y="109"/>
                  </a:lnTo>
                  <a:lnTo>
                    <a:pt x="21" y="106"/>
                  </a:lnTo>
                  <a:lnTo>
                    <a:pt x="18" y="106"/>
                  </a:lnTo>
                  <a:lnTo>
                    <a:pt x="15" y="105"/>
                  </a:lnTo>
                  <a:lnTo>
                    <a:pt x="12" y="106"/>
                  </a:lnTo>
                  <a:lnTo>
                    <a:pt x="10" y="106"/>
                  </a:lnTo>
                  <a:lnTo>
                    <a:pt x="6" y="109"/>
                  </a:lnTo>
                  <a:lnTo>
                    <a:pt x="4" y="110"/>
                  </a:lnTo>
                  <a:lnTo>
                    <a:pt x="3" y="112"/>
                  </a:lnTo>
                  <a:lnTo>
                    <a:pt x="1" y="115"/>
                  </a:lnTo>
                  <a:lnTo>
                    <a:pt x="1" y="117"/>
                  </a:lnTo>
                  <a:lnTo>
                    <a:pt x="0" y="120"/>
                  </a:lnTo>
                  <a:lnTo>
                    <a:pt x="0" y="406"/>
                  </a:lnTo>
                  <a:lnTo>
                    <a:pt x="1" y="410"/>
                  </a:lnTo>
                  <a:lnTo>
                    <a:pt x="1" y="412"/>
                  </a:lnTo>
                  <a:lnTo>
                    <a:pt x="3" y="415"/>
                  </a:lnTo>
                  <a:lnTo>
                    <a:pt x="4" y="417"/>
                  </a:lnTo>
                  <a:lnTo>
                    <a:pt x="6" y="419"/>
                  </a:lnTo>
                  <a:lnTo>
                    <a:pt x="10" y="420"/>
                  </a:lnTo>
                  <a:lnTo>
                    <a:pt x="12" y="421"/>
                  </a:lnTo>
                  <a:lnTo>
                    <a:pt x="15" y="421"/>
                  </a:lnTo>
                  <a:lnTo>
                    <a:pt x="107" y="421"/>
                  </a:lnTo>
                  <a:lnTo>
                    <a:pt x="108" y="428"/>
                  </a:lnTo>
                  <a:lnTo>
                    <a:pt x="110" y="434"/>
                  </a:lnTo>
                  <a:lnTo>
                    <a:pt x="114" y="440"/>
                  </a:lnTo>
                  <a:lnTo>
                    <a:pt x="117" y="445"/>
                  </a:lnTo>
                  <a:lnTo>
                    <a:pt x="124" y="456"/>
                  </a:lnTo>
                  <a:lnTo>
                    <a:pt x="133" y="464"/>
                  </a:lnTo>
                  <a:lnTo>
                    <a:pt x="138" y="468"/>
                  </a:lnTo>
                  <a:lnTo>
                    <a:pt x="144" y="472"/>
                  </a:lnTo>
                  <a:lnTo>
                    <a:pt x="149" y="475"/>
                  </a:lnTo>
                  <a:lnTo>
                    <a:pt x="155" y="477"/>
                  </a:lnTo>
                  <a:lnTo>
                    <a:pt x="161" y="479"/>
                  </a:lnTo>
                  <a:lnTo>
                    <a:pt x="167" y="480"/>
                  </a:lnTo>
                  <a:lnTo>
                    <a:pt x="174" y="481"/>
                  </a:lnTo>
                  <a:lnTo>
                    <a:pt x="181" y="481"/>
                  </a:lnTo>
                  <a:lnTo>
                    <a:pt x="187" y="481"/>
                  </a:lnTo>
                  <a:lnTo>
                    <a:pt x="194" y="480"/>
                  </a:lnTo>
                  <a:lnTo>
                    <a:pt x="200" y="479"/>
                  </a:lnTo>
                  <a:lnTo>
                    <a:pt x="207" y="477"/>
                  </a:lnTo>
                  <a:lnTo>
                    <a:pt x="212" y="475"/>
                  </a:lnTo>
                  <a:lnTo>
                    <a:pt x="219" y="472"/>
                  </a:lnTo>
                  <a:lnTo>
                    <a:pt x="224" y="468"/>
                  </a:lnTo>
                  <a:lnTo>
                    <a:pt x="228" y="464"/>
                  </a:lnTo>
                  <a:lnTo>
                    <a:pt x="238" y="456"/>
                  </a:lnTo>
                  <a:lnTo>
                    <a:pt x="245" y="445"/>
                  </a:lnTo>
                  <a:lnTo>
                    <a:pt x="249" y="440"/>
                  </a:lnTo>
                  <a:lnTo>
                    <a:pt x="251" y="434"/>
                  </a:lnTo>
                  <a:lnTo>
                    <a:pt x="253" y="428"/>
                  </a:lnTo>
                  <a:lnTo>
                    <a:pt x="254" y="421"/>
                  </a:lnTo>
                  <a:lnTo>
                    <a:pt x="436" y="421"/>
                  </a:lnTo>
                  <a:lnTo>
                    <a:pt x="483" y="421"/>
                  </a:lnTo>
                  <a:lnTo>
                    <a:pt x="484" y="428"/>
                  </a:lnTo>
                  <a:lnTo>
                    <a:pt x="486" y="434"/>
                  </a:lnTo>
                  <a:lnTo>
                    <a:pt x="490" y="440"/>
                  </a:lnTo>
                  <a:lnTo>
                    <a:pt x="493" y="445"/>
                  </a:lnTo>
                  <a:lnTo>
                    <a:pt x="499" y="456"/>
                  </a:lnTo>
                  <a:lnTo>
                    <a:pt x="509" y="464"/>
                  </a:lnTo>
                  <a:lnTo>
                    <a:pt x="514" y="468"/>
                  </a:lnTo>
                  <a:lnTo>
                    <a:pt x="520" y="472"/>
                  </a:lnTo>
                  <a:lnTo>
                    <a:pt x="525" y="475"/>
                  </a:lnTo>
                  <a:lnTo>
                    <a:pt x="530" y="477"/>
                  </a:lnTo>
                  <a:lnTo>
                    <a:pt x="537" y="479"/>
                  </a:lnTo>
                  <a:lnTo>
                    <a:pt x="543" y="480"/>
                  </a:lnTo>
                  <a:lnTo>
                    <a:pt x="550" y="481"/>
                  </a:lnTo>
                  <a:lnTo>
                    <a:pt x="557" y="481"/>
                  </a:lnTo>
                  <a:lnTo>
                    <a:pt x="563" y="481"/>
                  </a:lnTo>
                  <a:lnTo>
                    <a:pt x="570" y="480"/>
                  </a:lnTo>
                  <a:lnTo>
                    <a:pt x="576" y="479"/>
                  </a:lnTo>
                  <a:lnTo>
                    <a:pt x="583" y="477"/>
                  </a:lnTo>
                  <a:lnTo>
                    <a:pt x="588" y="475"/>
                  </a:lnTo>
                  <a:lnTo>
                    <a:pt x="593" y="472"/>
                  </a:lnTo>
                  <a:lnTo>
                    <a:pt x="599" y="468"/>
                  </a:lnTo>
                  <a:lnTo>
                    <a:pt x="604" y="464"/>
                  </a:lnTo>
                  <a:lnTo>
                    <a:pt x="614" y="456"/>
                  </a:lnTo>
                  <a:lnTo>
                    <a:pt x="621" y="445"/>
                  </a:lnTo>
                  <a:lnTo>
                    <a:pt x="623" y="440"/>
                  </a:lnTo>
                  <a:lnTo>
                    <a:pt x="627" y="434"/>
                  </a:lnTo>
                  <a:lnTo>
                    <a:pt x="629" y="428"/>
                  </a:lnTo>
                  <a:lnTo>
                    <a:pt x="630" y="421"/>
                  </a:lnTo>
                  <a:lnTo>
                    <a:pt x="707" y="421"/>
                  </a:lnTo>
                  <a:lnTo>
                    <a:pt x="710" y="421"/>
                  </a:lnTo>
                  <a:lnTo>
                    <a:pt x="712" y="420"/>
                  </a:lnTo>
                  <a:lnTo>
                    <a:pt x="716" y="419"/>
                  </a:lnTo>
                  <a:lnTo>
                    <a:pt x="718" y="417"/>
                  </a:lnTo>
                  <a:lnTo>
                    <a:pt x="720" y="415"/>
                  </a:lnTo>
                  <a:lnTo>
                    <a:pt x="721" y="412"/>
                  </a:lnTo>
                  <a:lnTo>
                    <a:pt x="722" y="410"/>
                  </a:lnTo>
                  <a:lnTo>
                    <a:pt x="722" y="406"/>
                  </a:lnTo>
                  <a:lnTo>
                    <a:pt x="722" y="256"/>
                  </a:lnTo>
                  <a:lnTo>
                    <a:pt x="722" y="253"/>
                  </a:lnTo>
                  <a:lnTo>
                    <a:pt x="721" y="250"/>
                  </a:lnTo>
                  <a:lnTo>
                    <a:pt x="721"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sp>
          <p:nvSpPr>
            <p:cNvPr id="89" name="Freeform 88">
              <a:extLst>
                <a:ext uri="{FF2B5EF4-FFF2-40B4-BE49-F238E27FC236}">
                  <a16:creationId xmlns:lc="http://schemas.openxmlformats.org/drawingml/2006/lockedCanvas" xmlns:a16="http://schemas.microsoft.com/office/drawing/2014/main" xmlns="" id="{9D756DC0-1AD3-4A7C-B746-F19244273BDF}"/>
                </a:ext>
              </a:extLst>
            </p:cNvPr>
            <p:cNvSpPr>
              <a:spLocks/>
            </p:cNvSpPr>
            <p:nvPr/>
          </p:nvSpPr>
          <p:spPr bwMode="auto">
            <a:xfrm>
              <a:off x="8793163" y="2565400"/>
              <a:ext cx="28575" cy="38100"/>
            </a:xfrm>
            <a:custGeom>
              <a:avLst/>
              <a:gdLst>
                <a:gd name="T0" fmla="*/ 15 w 90"/>
                <a:gd name="T1" fmla="*/ 120 h 120"/>
                <a:gd name="T2" fmla="*/ 75 w 90"/>
                <a:gd name="T3" fmla="*/ 120 h 120"/>
                <a:gd name="T4" fmla="*/ 78 w 90"/>
                <a:gd name="T5" fmla="*/ 120 h 120"/>
                <a:gd name="T6" fmla="*/ 81 w 90"/>
                <a:gd name="T7" fmla="*/ 119 h 120"/>
                <a:gd name="T8" fmla="*/ 84 w 90"/>
                <a:gd name="T9" fmla="*/ 117 h 120"/>
                <a:gd name="T10" fmla="*/ 86 w 90"/>
                <a:gd name="T11" fmla="*/ 116 h 120"/>
                <a:gd name="T12" fmla="*/ 88 w 90"/>
                <a:gd name="T13" fmla="*/ 114 h 120"/>
                <a:gd name="T14" fmla="*/ 89 w 90"/>
                <a:gd name="T15" fmla="*/ 111 h 120"/>
                <a:gd name="T16" fmla="*/ 90 w 90"/>
                <a:gd name="T17" fmla="*/ 109 h 120"/>
                <a:gd name="T18" fmla="*/ 90 w 90"/>
                <a:gd name="T19" fmla="*/ 105 h 120"/>
                <a:gd name="T20" fmla="*/ 90 w 90"/>
                <a:gd name="T21" fmla="*/ 102 h 120"/>
                <a:gd name="T22" fmla="*/ 89 w 90"/>
                <a:gd name="T23" fmla="*/ 99 h 120"/>
                <a:gd name="T24" fmla="*/ 88 w 90"/>
                <a:gd name="T25" fmla="*/ 97 h 120"/>
                <a:gd name="T26" fmla="*/ 86 w 90"/>
                <a:gd name="T27" fmla="*/ 95 h 120"/>
                <a:gd name="T28" fmla="*/ 84 w 90"/>
                <a:gd name="T29" fmla="*/ 93 h 120"/>
                <a:gd name="T30" fmla="*/ 81 w 90"/>
                <a:gd name="T31" fmla="*/ 91 h 120"/>
                <a:gd name="T32" fmla="*/ 78 w 90"/>
                <a:gd name="T33" fmla="*/ 90 h 120"/>
                <a:gd name="T34" fmla="*/ 75 w 90"/>
                <a:gd name="T35" fmla="*/ 90 h 120"/>
                <a:gd name="T36" fmla="*/ 30 w 90"/>
                <a:gd name="T37" fmla="*/ 90 h 120"/>
                <a:gd name="T38" fmla="*/ 30 w 90"/>
                <a:gd name="T39" fmla="*/ 15 h 120"/>
                <a:gd name="T40" fmla="*/ 30 w 90"/>
                <a:gd name="T41" fmla="*/ 12 h 120"/>
                <a:gd name="T42" fmla="*/ 29 w 90"/>
                <a:gd name="T43" fmla="*/ 9 h 120"/>
                <a:gd name="T44" fmla="*/ 28 w 90"/>
                <a:gd name="T45" fmla="*/ 7 h 120"/>
                <a:gd name="T46" fmla="*/ 26 w 90"/>
                <a:gd name="T47" fmla="*/ 5 h 120"/>
                <a:gd name="T48" fmla="*/ 24 w 90"/>
                <a:gd name="T49" fmla="*/ 3 h 120"/>
                <a:gd name="T50" fmla="*/ 21 w 90"/>
                <a:gd name="T51" fmla="*/ 1 h 120"/>
                <a:gd name="T52" fmla="*/ 18 w 90"/>
                <a:gd name="T53" fmla="*/ 0 h 120"/>
                <a:gd name="T54" fmla="*/ 15 w 90"/>
                <a:gd name="T55" fmla="*/ 0 h 120"/>
                <a:gd name="T56" fmla="*/ 12 w 90"/>
                <a:gd name="T57" fmla="*/ 0 h 120"/>
                <a:gd name="T58" fmla="*/ 10 w 90"/>
                <a:gd name="T59" fmla="*/ 1 h 120"/>
                <a:gd name="T60" fmla="*/ 6 w 90"/>
                <a:gd name="T61" fmla="*/ 3 h 120"/>
                <a:gd name="T62" fmla="*/ 4 w 90"/>
                <a:gd name="T63" fmla="*/ 5 h 120"/>
                <a:gd name="T64" fmla="*/ 3 w 90"/>
                <a:gd name="T65" fmla="*/ 7 h 120"/>
                <a:gd name="T66" fmla="*/ 1 w 90"/>
                <a:gd name="T67" fmla="*/ 9 h 120"/>
                <a:gd name="T68" fmla="*/ 1 w 90"/>
                <a:gd name="T69" fmla="*/ 12 h 120"/>
                <a:gd name="T70" fmla="*/ 0 w 90"/>
                <a:gd name="T71" fmla="*/ 15 h 120"/>
                <a:gd name="T72" fmla="*/ 0 w 90"/>
                <a:gd name="T73" fmla="*/ 105 h 120"/>
                <a:gd name="T74" fmla="*/ 1 w 90"/>
                <a:gd name="T75" fmla="*/ 109 h 120"/>
                <a:gd name="T76" fmla="*/ 1 w 90"/>
                <a:gd name="T77" fmla="*/ 111 h 120"/>
                <a:gd name="T78" fmla="*/ 3 w 90"/>
                <a:gd name="T79" fmla="*/ 114 h 120"/>
                <a:gd name="T80" fmla="*/ 4 w 90"/>
                <a:gd name="T81" fmla="*/ 116 h 120"/>
                <a:gd name="T82" fmla="*/ 6 w 90"/>
                <a:gd name="T83" fmla="*/ 117 h 120"/>
                <a:gd name="T84" fmla="*/ 10 w 90"/>
                <a:gd name="T85" fmla="*/ 119 h 120"/>
                <a:gd name="T86" fmla="*/ 13 w 90"/>
                <a:gd name="T87" fmla="*/ 120 h 120"/>
                <a:gd name="T88" fmla="*/ 15 w 90"/>
                <a:gd name="T8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0" h="120">
                  <a:moveTo>
                    <a:pt x="15" y="120"/>
                  </a:moveTo>
                  <a:lnTo>
                    <a:pt x="75" y="120"/>
                  </a:lnTo>
                  <a:lnTo>
                    <a:pt x="78" y="120"/>
                  </a:lnTo>
                  <a:lnTo>
                    <a:pt x="81" y="119"/>
                  </a:lnTo>
                  <a:lnTo>
                    <a:pt x="84" y="117"/>
                  </a:lnTo>
                  <a:lnTo>
                    <a:pt x="86" y="116"/>
                  </a:lnTo>
                  <a:lnTo>
                    <a:pt x="88" y="114"/>
                  </a:lnTo>
                  <a:lnTo>
                    <a:pt x="89" y="111"/>
                  </a:lnTo>
                  <a:lnTo>
                    <a:pt x="90" y="109"/>
                  </a:lnTo>
                  <a:lnTo>
                    <a:pt x="90" y="105"/>
                  </a:lnTo>
                  <a:lnTo>
                    <a:pt x="90" y="102"/>
                  </a:lnTo>
                  <a:lnTo>
                    <a:pt x="89" y="99"/>
                  </a:lnTo>
                  <a:lnTo>
                    <a:pt x="88" y="97"/>
                  </a:lnTo>
                  <a:lnTo>
                    <a:pt x="86" y="95"/>
                  </a:lnTo>
                  <a:lnTo>
                    <a:pt x="84" y="93"/>
                  </a:lnTo>
                  <a:lnTo>
                    <a:pt x="81" y="91"/>
                  </a:lnTo>
                  <a:lnTo>
                    <a:pt x="78" y="90"/>
                  </a:lnTo>
                  <a:lnTo>
                    <a:pt x="75" y="90"/>
                  </a:lnTo>
                  <a:lnTo>
                    <a:pt x="30" y="90"/>
                  </a:lnTo>
                  <a:lnTo>
                    <a:pt x="30" y="15"/>
                  </a:lnTo>
                  <a:lnTo>
                    <a:pt x="30" y="12"/>
                  </a:lnTo>
                  <a:lnTo>
                    <a:pt x="29" y="9"/>
                  </a:lnTo>
                  <a:lnTo>
                    <a:pt x="28" y="7"/>
                  </a:lnTo>
                  <a:lnTo>
                    <a:pt x="26" y="5"/>
                  </a:lnTo>
                  <a:lnTo>
                    <a:pt x="24" y="3"/>
                  </a:lnTo>
                  <a:lnTo>
                    <a:pt x="21" y="1"/>
                  </a:lnTo>
                  <a:lnTo>
                    <a:pt x="18" y="0"/>
                  </a:lnTo>
                  <a:lnTo>
                    <a:pt x="15" y="0"/>
                  </a:lnTo>
                  <a:lnTo>
                    <a:pt x="12" y="0"/>
                  </a:lnTo>
                  <a:lnTo>
                    <a:pt x="10" y="1"/>
                  </a:lnTo>
                  <a:lnTo>
                    <a:pt x="6" y="3"/>
                  </a:lnTo>
                  <a:lnTo>
                    <a:pt x="4" y="5"/>
                  </a:lnTo>
                  <a:lnTo>
                    <a:pt x="3" y="7"/>
                  </a:lnTo>
                  <a:lnTo>
                    <a:pt x="1" y="9"/>
                  </a:lnTo>
                  <a:lnTo>
                    <a:pt x="1" y="12"/>
                  </a:lnTo>
                  <a:lnTo>
                    <a:pt x="0" y="15"/>
                  </a:lnTo>
                  <a:lnTo>
                    <a:pt x="0" y="105"/>
                  </a:lnTo>
                  <a:lnTo>
                    <a:pt x="1" y="109"/>
                  </a:lnTo>
                  <a:lnTo>
                    <a:pt x="1" y="111"/>
                  </a:lnTo>
                  <a:lnTo>
                    <a:pt x="3" y="114"/>
                  </a:lnTo>
                  <a:lnTo>
                    <a:pt x="4" y="116"/>
                  </a:lnTo>
                  <a:lnTo>
                    <a:pt x="6" y="117"/>
                  </a:lnTo>
                  <a:lnTo>
                    <a:pt x="10" y="119"/>
                  </a:lnTo>
                  <a:lnTo>
                    <a:pt x="13" y="120"/>
                  </a:lnTo>
                  <a:lnTo>
                    <a:pt x="15"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sp>
          <p:nvSpPr>
            <p:cNvPr id="90" name="Freeform 89">
              <a:extLst>
                <a:ext uri="{FF2B5EF4-FFF2-40B4-BE49-F238E27FC236}">
                  <a16:creationId xmlns:lc="http://schemas.openxmlformats.org/drawingml/2006/lockedCanvas" xmlns:a16="http://schemas.microsoft.com/office/drawing/2014/main" xmlns="" id="{A823BBB9-45AF-47A5-A858-07EE4A80D58D}"/>
                </a:ext>
              </a:extLst>
            </p:cNvPr>
            <p:cNvSpPr>
              <a:spLocks/>
            </p:cNvSpPr>
            <p:nvPr/>
          </p:nvSpPr>
          <p:spPr bwMode="auto">
            <a:xfrm>
              <a:off x="8736013" y="2698750"/>
              <a:ext cx="47625" cy="11113"/>
            </a:xfrm>
            <a:custGeom>
              <a:avLst/>
              <a:gdLst>
                <a:gd name="T0" fmla="*/ 135 w 150"/>
                <a:gd name="T1" fmla="*/ 0 h 31"/>
                <a:gd name="T2" fmla="*/ 15 w 150"/>
                <a:gd name="T3" fmla="*/ 0 h 31"/>
                <a:gd name="T4" fmla="*/ 12 w 150"/>
                <a:gd name="T5" fmla="*/ 1 h 31"/>
                <a:gd name="T6" fmla="*/ 9 w 150"/>
                <a:gd name="T7" fmla="*/ 2 h 31"/>
                <a:gd name="T8" fmla="*/ 6 w 150"/>
                <a:gd name="T9" fmla="*/ 4 h 31"/>
                <a:gd name="T10" fmla="*/ 4 w 150"/>
                <a:gd name="T11" fmla="*/ 6 h 31"/>
                <a:gd name="T12" fmla="*/ 2 w 150"/>
                <a:gd name="T13" fmla="*/ 8 h 31"/>
                <a:gd name="T14" fmla="*/ 1 w 150"/>
                <a:gd name="T15" fmla="*/ 10 h 31"/>
                <a:gd name="T16" fmla="*/ 0 w 150"/>
                <a:gd name="T17" fmla="*/ 13 h 31"/>
                <a:gd name="T18" fmla="*/ 0 w 150"/>
                <a:gd name="T19" fmla="*/ 16 h 31"/>
                <a:gd name="T20" fmla="*/ 0 w 150"/>
                <a:gd name="T21" fmla="*/ 19 h 31"/>
                <a:gd name="T22" fmla="*/ 1 w 150"/>
                <a:gd name="T23" fmla="*/ 22 h 31"/>
                <a:gd name="T24" fmla="*/ 2 w 150"/>
                <a:gd name="T25" fmla="*/ 24 h 31"/>
                <a:gd name="T26" fmla="*/ 4 w 150"/>
                <a:gd name="T27" fmla="*/ 26 h 31"/>
                <a:gd name="T28" fmla="*/ 6 w 150"/>
                <a:gd name="T29" fmla="*/ 28 h 31"/>
                <a:gd name="T30" fmla="*/ 9 w 150"/>
                <a:gd name="T31" fmla="*/ 29 h 31"/>
                <a:gd name="T32" fmla="*/ 12 w 150"/>
                <a:gd name="T33" fmla="*/ 30 h 31"/>
                <a:gd name="T34" fmla="*/ 15 w 150"/>
                <a:gd name="T35" fmla="*/ 31 h 31"/>
                <a:gd name="T36" fmla="*/ 135 w 150"/>
                <a:gd name="T37" fmla="*/ 31 h 31"/>
                <a:gd name="T38" fmla="*/ 138 w 150"/>
                <a:gd name="T39" fmla="*/ 30 h 31"/>
                <a:gd name="T40" fmla="*/ 141 w 150"/>
                <a:gd name="T41" fmla="*/ 29 h 31"/>
                <a:gd name="T42" fmla="*/ 144 w 150"/>
                <a:gd name="T43" fmla="*/ 28 h 31"/>
                <a:gd name="T44" fmla="*/ 146 w 150"/>
                <a:gd name="T45" fmla="*/ 26 h 31"/>
                <a:gd name="T46" fmla="*/ 148 w 150"/>
                <a:gd name="T47" fmla="*/ 24 h 31"/>
                <a:gd name="T48" fmla="*/ 149 w 150"/>
                <a:gd name="T49" fmla="*/ 22 h 31"/>
                <a:gd name="T50" fmla="*/ 150 w 150"/>
                <a:gd name="T51" fmla="*/ 19 h 31"/>
                <a:gd name="T52" fmla="*/ 150 w 150"/>
                <a:gd name="T53" fmla="*/ 16 h 31"/>
                <a:gd name="T54" fmla="*/ 150 w 150"/>
                <a:gd name="T55" fmla="*/ 13 h 31"/>
                <a:gd name="T56" fmla="*/ 149 w 150"/>
                <a:gd name="T57" fmla="*/ 10 h 31"/>
                <a:gd name="T58" fmla="*/ 148 w 150"/>
                <a:gd name="T59" fmla="*/ 8 h 31"/>
                <a:gd name="T60" fmla="*/ 146 w 150"/>
                <a:gd name="T61" fmla="*/ 6 h 31"/>
                <a:gd name="T62" fmla="*/ 144 w 150"/>
                <a:gd name="T63" fmla="*/ 4 h 31"/>
                <a:gd name="T64" fmla="*/ 141 w 150"/>
                <a:gd name="T65" fmla="*/ 2 h 31"/>
                <a:gd name="T66" fmla="*/ 138 w 150"/>
                <a:gd name="T67" fmla="*/ 1 h 31"/>
                <a:gd name="T68" fmla="*/ 135 w 150"/>
                <a:gd name="T6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31">
                  <a:moveTo>
                    <a:pt x="135" y="0"/>
                  </a:moveTo>
                  <a:lnTo>
                    <a:pt x="15" y="0"/>
                  </a:lnTo>
                  <a:lnTo>
                    <a:pt x="12" y="1"/>
                  </a:lnTo>
                  <a:lnTo>
                    <a:pt x="9" y="2"/>
                  </a:lnTo>
                  <a:lnTo>
                    <a:pt x="6" y="4"/>
                  </a:lnTo>
                  <a:lnTo>
                    <a:pt x="4" y="6"/>
                  </a:lnTo>
                  <a:lnTo>
                    <a:pt x="2" y="8"/>
                  </a:lnTo>
                  <a:lnTo>
                    <a:pt x="1" y="10"/>
                  </a:lnTo>
                  <a:lnTo>
                    <a:pt x="0" y="13"/>
                  </a:lnTo>
                  <a:lnTo>
                    <a:pt x="0" y="16"/>
                  </a:lnTo>
                  <a:lnTo>
                    <a:pt x="0" y="19"/>
                  </a:lnTo>
                  <a:lnTo>
                    <a:pt x="1" y="22"/>
                  </a:lnTo>
                  <a:lnTo>
                    <a:pt x="2" y="24"/>
                  </a:lnTo>
                  <a:lnTo>
                    <a:pt x="4" y="26"/>
                  </a:lnTo>
                  <a:lnTo>
                    <a:pt x="6" y="28"/>
                  </a:lnTo>
                  <a:lnTo>
                    <a:pt x="9" y="29"/>
                  </a:lnTo>
                  <a:lnTo>
                    <a:pt x="12" y="30"/>
                  </a:lnTo>
                  <a:lnTo>
                    <a:pt x="15" y="31"/>
                  </a:lnTo>
                  <a:lnTo>
                    <a:pt x="135" y="31"/>
                  </a:lnTo>
                  <a:lnTo>
                    <a:pt x="138" y="30"/>
                  </a:lnTo>
                  <a:lnTo>
                    <a:pt x="141" y="29"/>
                  </a:lnTo>
                  <a:lnTo>
                    <a:pt x="144" y="28"/>
                  </a:lnTo>
                  <a:lnTo>
                    <a:pt x="146" y="26"/>
                  </a:lnTo>
                  <a:lnTo>
                    <a:pt x="148" y="24"/>
                  </a:lnTo>
                  <a:lnTo>
                    <a:pt x="149" y="22"/>
                  </a:lnTo>
                  <a:lnTo>
                    <a:pt x="150" y="19"/>
                  </a:lnTo>
                  <a:lnTo>
                    <a:pt x="150" y="16"/>
                  </a:lnTo>
                  <a:lnTo>
                    <a:pt x="150" y="13"/>
                  </a:lnTo>
                  <a:lnTo>
                    <a:pt x="149" y="10"/>
                  </a:lnTo>
                  <a:lnTo>
                    <a:pt x="148" y="8"/>
                  </a:lnTo>
                  <a:lnTo>
                    <a:pt x="146" y="6"/>
                  </a:lnTo>
                  <a:lnTo>
                    <a:pt x="144" y="4"/>
                  </a:lnTo>
                  <a:lnTo>
                    <a:pt x="141" y="2"/>
                  </a:lnTo>
                  <a:lnTo>
                    <a:pt x="138" y="1"/>
                  </a:ln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sp>
          <p:nvSpPr>
            <p:cNvPr id="91" name="Freeform 90">
              <a:extLst>
                <a:ext uri="{FF2B5EF4-FFF2-40B4-BE49-F238E27FC236}">
                  <a16:creationId xmlns:lc="http://schemas.openxmlformats.org/drawingml/2006/lockedCanvas" xmlns:a16="http://schemas.microsoft.com/office/drawing/2014/main" xmlns="" id="{D8943E9B-13A7-44A3-8106-8DB2177921F3}"/>
                </a:ext>
              </a:extLst>
            </p:cNvPr>
            <p:cNvSpPr>
              <a:spLocks/>
            </p:cNvSpPr>
            <p:nvPr/>
          </p:nvSpPr>
          <p:spPr bwMode="auto">
            <a:xfrm>
              <a:off x="8755063" y="2719388"/>
              <a:ext cx="28575" cy="9525"/>
            </a:xfrm>
            <a:custGeom>
              <a:avLst/>
              <a:gdLst>
                <a:gd name="T0" fmla="*/ 75 w 90"/>
                <a:gd name="T1" fmla="*/ 0 h 30"/>
                <a:gd name="T2" fmla="*/ 15 w 90"/>
                <a:gd name="T3" fmla="*/ 0 h 30"/>
                <a:gd name="T4" fmla="*/ 12 w 90"/>
                <a:gd name="T5" fmla="*/ 0 h 30"/>
                <a:gd name="T6" fmla="*/ 10 w 90"/>
                <a:gd name="T7" fmla="*/ 1 h 30"/>
                <a:gd name="T8" fmla="*/ 6 w 90"/>
                <a:gd name="T9" fmla="*/ 3 h 30"/>
                <a:gd name="T10" fmla="*/ 4 w 90"/>
                <a:gd name="T11" fmla="*/ 5 h 30"/>
                <a:gd name="T12" fmla="*/ 2 w 90"/>
                <a:gd name="T13" fmla="*/ 7 h 30"/>
                <a:gd name="T14" fmla="*/ 1 w 90"/>
                <a:gd name="T15" fmla="*/ 9 h 30"/>
                <a:gd name="T16" fmla="*/ 0 w 90"/>
                <a:gd name="T17" fmla="*/ 12 h 30"/>
                <a:gd name="T18" fmla="*/ 0 w 90"/>
                <a:gd name="T19" fmla="*/ 15 h 30"/>
                <a:gd name="T20" fmla="*/ 0 w 90"/>
                <a:gd name="T21" fmla="*/ 19 h 30"/>
                <a:gd name="T22" fmla="*/ 1 w 90"/>
                <a:gd name="T23" fmla="*/ 21 h 30"/>
                <a:gd name="T24" fmla="*/ 2 w 90"/>
                <a:gd name="T25" fmla="*/ 24 h 30"/>
                <a:gd name="T26" fmla="*/ 4 w 90"/>
                <a:gd name="T27" fmla="*/ 26 h 30"/>
                <a:gd name="T28" fmla="*/ 6 w 90"/>
                <a:gd name="T29" fmla="*/ 27 h 30"/>
                <a:gd name="T30" fmla="*/ 10 w 90"/>
                <a:gd name="T31" fmla="*/ 29 h 30"/>
                <a:gd name="T32" fmla="*/ 12 w 90"/>
                <a:gd name="T33" fmla="*/ 29 h 30"/>
                <a:gd name="T34" fmla="*/ 15 w 90"/>
                <a:gd name="T35" fmla="*/ 30 h 30"/>
                <a:gd name="T36" fmla="*/ 75 w 90"/>
                <a:gd name="T37" fmla="*/ 30 h 30"/>
                <a:gd name="T38" fmla="*/ 78 w 90"/>
                <a:gd name="T39" fmla="*/ 29 h 30"/>
                <a:gd name="T40" fmla="*/ 81 w 90"/>
                <a:gd name="T41" fmla="*/ 29 h 30"/>
                <a:gd name="T42" fmla="*/ 84 w 90"/>
                <a:gd name="T43" fmla="*/ 27 h 30"/>
                <a:gd name="T44" fmla="*/ 86 w 90"/>
                <a:gd name="T45" fmla="*/ 26 h 30"/>
                <a:gd name="T46" fmla="*/ 88 w 90"/>
                <a:gd name="T47" fmla="*/ 24 h 30"/>
                <a:gd name="T48" fmla="*/ 89 w 90"/>
                <a:gd name="T49" fmla="*/ 21 h 30"/>
                <a:gd name="T50" fmla="*/ 90 w 90"/>
                <a:gd name="T51" fmla="*/ 19 h 30"/>
                <a:gd name="T52" fmla="*/ 90 w 90"/>
                <a:gd name="T53" fmla="*/ 15 h 30"/>
                <a:gd name="T54" fmla="*/ 90 w 90"/>
                <a:gd name="T55" fmla="*/ 12 h 30"/>
                <a:gd name="T56" fmla="*/ 89 w 90"/>
                <a:gd name="T57" fmla="*/ 9 h 30"/>
                <a:gd name="T58" fmla="*/ 88 w 90"/>
                <a:gd name="T59" fmla="*/ 7 h 30"/>
                <a:gd name="T60" fmla="*/ 86 w 90"/>
                <a:gd name="T61" fmla="*/ 5 h 30"/>
                <a:gd name="T62" fmla="*/ 84 w 90"/>
                <a:gd name="T63" fmla="*/ 3 h 30"/>
                <a:gd name="T64" fmla="*/ 81 w 90"/>
                <a:gd name="T65" fmla="*/ 1 h 30"/>
                <a:gd name="T66" fmla="*/ 78 w 90"/>
                <a:gd name="T67" fmla="*/ 0 h 30"/>
                <a:gd name="T68" fmla="*/ 75 w 90"/>
                <a:gd name="T69" fmla="*/ 0 h 30"/>
                <a:gd name="T70" fmla="*/ 75 w 90"/>
                <a:gd name="T7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 h="30">
                  <a:moveTo>
                    <a:pt x="75" y="0"/>
                  </a:moveTo>
                  <a:lnTo>
                    <a:pt x="15" y="0"/>
                  </a:lnTo>
                  <a:lnTo>
                    <a:pt x="12" y="0"/>
                  </a:lnTo>
                  <a:lnTo>
                    <a:pt x="10" y="1"/>
                  </a:lnTo>
                  <a:lnTo>
                    <a:pt x="6" y="3"/>
                  </a:lnTo>
                  <a:lnTo>
                    <a:pt x="4" y="5"/>
                  </a:lnTo>
                  <a:lnTo>
                    <a:pt x="2" y="7"/>
                  </a:lnTo>
                  <a:lnTo>
                    <a:pt x="1" y="9"/>
                  </a:lnTo>
                  <a:lnTo>
                    <a:pt x="0" y="12"/>
                  </a:lnTo>
                  <a:lnTo>
                    <a:pt x="0" y="15"/>
                  </a:lnTo>
                  <a:lnTo>
                    <a:pt x="0" y="19"/>
                  </a:lnTo>
                  <a:lnTo>
                    <a:pt x="1" y="21"/>
                  </a:lnTo>
                  <a:lnTo>
                    <a:pt x="2" y="24"/>
                  </a:lnTo>
                  <a:lnTo>
                    <a:pt x="4" y="26"/>
                  </a:lnTo>
                  <a:lnTo>
                    <a:pt x="6" y="27"/>
                  </a:lnTo>
                  <a:lnTo>
                    <a:pt x="10" y="29"/>
                  </a:lnTo>
                  <a:lnTo>
                    <a:pt x="12" y="29"/>
                  </a:lnTo>
                  <a:lnTo>
                    <a:pt x="15" y="30"/>
                  </a:lnTo>
                  <a:lnTo>
                    <a:pt x="75" y="30"/>
                  </a:lnTo>
                  <a:lnTo>
                    <a:pt x="78" y="29"/>
                  </a:lnTo>
                  <a:lnTo>
                    <a:pt x="81" y="29"/>
                  </a:lnTo>
                  <a:lnTo>
                    <a:pt x="84" y="27"/>
                  </a:lnTo>
                  <a:lnTo>
                    <a:pt x="86" y="26"/>
                  </a:lnTo>
                  <a:lnTo>
                    <a:pt x="88" y="24"/>
                  </a:lnTo>
                  <a:lnTo>
                    <a:pt x="89" y="21"/>
                  </a:lnTo>
                  <a:lnTo>
                    <a:pt x="90" y="19"/>
                  </a:lnTo>
                  <a:lnTo>
                    <a:pt x="90" y="15"/>
                  </a:lnTo>
                  <a:lnTo>
                    <a:pt x="90" y="12"/>
                  </a:lnTo>
                  <a:lnTo>
                    <a:pt x="89" y="9"/>
                  </a:lnTo>
                  <a:lnTo>
                    <a:pt x="88" y="7"/>
                  </a:lnTo>
                  <a:lnTo>
                    <a:pt x="86" y="5"/>
                  </a:lnTo>
                  <a:lnTo>
                    <a:pt x="84" y="3"/>
                  </a:lnTo>
                  <a:lnTo>
                    <a:pt x="81" y="1"/>
                  </a:lnTo>
                  <a:lnTo>
                    <a:pt x="78" y="0"/>
                  </a:lnTo>
                  <a:lnTo>
                    <a:pt x="75" y="0"/>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sp>
          <p:nvSpPr>
            <p:cNvPr id="92" name="Freeform 91">
              <a:extLst>
                <a:ext uri="{FF2B5EF4-FFF2-40B4-BE49-F238E27FC236}">
                  <a16:creationId xmlns:lc="http://schemas.openxmlformats.org/drawingml/2006/lockedCanvas" xmlns:a16="http://schemas.microsoft.com/office/drawing/2014/main" xmlns="" id="{BAE05976-EA62-4265-AA3B-11B840AD6FA4}"/>
                </a:ext>
              </a:extLst>
            </p:cNvPr>
            <p:cNvSpPr>
              <a:spLocks/>
            </p:cNvSpPr>
            <p:nvPr/>
          </p:nvSpPr>
          <p:spPr bwMode="auto">
            <a:xfrm>
              <a:off x="8764588" y="2738438"/>
              <a:ext cx="19050" cy="9525"/>
            </a:xfrm>
            <a:custGeom>
              <a:avLst/>
              <a:gdLst>
                <a:gd name="T0" fmla="*/ 45 w 60"/>
                <a:gd name="T1" fmla="*/ 0 h 30"/>
                <a:gd name="T2" fmla="*/ 15 w 60"/>
                <a:gd name="T3" fmla="*/ 0 h 30"/>
                <a:gd name="T4" fmla="*/ 12 w 60"/>
                <a:gd name="T5" fmla="*/ 0 h 30"/>
                <a:gd name="T6" fmla="*/ 10 w 60"/>
                <a:gd name="T7" fmla="*/ 1 h 30"/>
                <a:gd name="T8" fmla="*/ 6 w 60"/>
                <a:gd name="T9" fmla="*/ 3 h 30"/>
                <a:gd name="T10" fmla="*/ 4 w 60"/>
                <a:gd name="T11" fmla="*/ 5 h 30"/>
                <a:gd name="T12" fmla="*/ 2 w 60"/>
                <a:gd name="T13" fmla="*/ 7 h 30"/>
                <a:gd name="T14" fmla="*/ 1 w 60"/>
                <a:gd name="T15" fmla="*/ 9 h 30"/>
                <a:gd name="T16" fmla="*/ 0 w 60"/>
                <a:gd name="T17" fmla="*/ 12 h 30"/>
                <a:gd name="T18" fmla="*/ 0 w 60"/>
                <a:gd name="T19" fmla="*/ 15 h 30"/>
                <a:gd name="T20" fmla="*/ 0 w 60"/>
                <a:gd name="T21" fmla="*/ 19 h 30"/>
                <a:gd name="T22" fmla="*/ 1 w 60"/>
                <a:gd name="T23" fmla="*/ 21 h 30"/>
                <a:gd name="T24" fmla="*/ 2 w 60"/>
                <a:gd name="T25" fmla="*/ 24 h 30"/>
                <a:gd name="T26" fmla="*/ 4 w 60"/>
                <a:gd name="T27" fmla="*/ 26 h 30"/>
                <a:gd name="T28" fmla="*/ 6 w 60"/>
                <a:gd name="T29" fmla="*/ 27 h 30"/>
                <a:gd name="T30" fmla="*/ 10 w 60"/>
                <a:gd name="T31" fmla="*/ 29 h 30"/>
                <a:gd name="T32" fmla="*/ 12 w 60"/>
                <a:gd name="T33" fmla="*/ 30 h 30"/>
                <a:gd name="T34" fmla="*/ 15 w 60"/>
                <a:gd name="T35" fmla="*/ 30 h 30"/>
                <a:gd name="T36" fmla="*/ 45 w 60"/>
                <a:gd name="T37" fmla="*/ 30 h 30"/>
                <a:gd name="T38" fmla="*/ 48 w 60"/>
                <a:gd name="T39" fmla="*/ 30 h 30"/>
                <a:gd name="T40" fmla="*/ 51 w 60"/>
                <a:gd name="T41" fmla="*/ 29 h 30"/>
                <a:gd name="T42" fmla="*/ 54 w 60"/>
                <a:gd name="T43" fmla="*/ 27 h 30"/>
                <a:gd name="T44" fmla="*/ 56 w 60"/>
                <a:gd name="T45" fmla="*/ 26 h 30"/>
                <a:gd name="T46" fmla="*/ 58 w 60"/>
                <a:gd name="T47" fmla="*/ 24 h 30"/>
                <a:gd name="T48" fmla="*/ 59 w 60"/>
                <a:gd name="T49" fmla="*/ 21 h 30"/>
                <a:gd name="T50" fmla="*/ 60 w 60"/>
                <a:gd name="T51" fmla="*/ 19 h 30"/>
                <a:gd name="T52" fmla="*/ 60 w 60"/>
                <a:gd name="T53" fmla="*/ 15 h 30"/>
                <a:gd name="T54" fmla="*/ 60 w 60"/>
                <a:gd name="T55" fmla="*/ 12 h 30"/>
                <a:gd name="T56" fmla="*/ 59 w 60"/>
                <a:gd name="T57" fmla="*/ 9 h 30"/>
                <a:gd name="T58" fmla="*/ 58 w 60"/>
                <a:gd name="T59" fmla="*/ 7 h 30"/>
                <a:gd name="T60" fmla="*/ 56 w 60"/>
                <a:gd name="T61" fmla="*/ 5 h 30"/>
                <a:gd name="T62" fmla="*/ 54 w 60"/>
                <a:gd name="T63" fmla="*/ 3 h 30"/>
                <a:gd name="T64" fmla="*/ 51 w 60"/>
                <a:gd name="T65" fmla="*/ 1 h 30"/>
                <a:gd name="T66" fmla="*/ 48 w 60"/>
                <a:gd name="T67" fmla="*/ 0 h 30"/>
                <a:gd name="T68" fmla="*/ 45 w 60"/>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30">
                  <a:moveTo>
                    <a:pt x="45" y="0"/>
                  </a:moveTo>
                  <a:lnTo>
                    <a:pt x="15" y="0"/>
                  </a:lnTo>
                  <a:lnTo>
                    <a:pt x="12" y="0"/>
                  </a:lnTo>
                  <a:lnTo>
                    <a:pt x="10" y="1"/>
                  </a:lnTo>
                  <a:lnTo>
                    <a:pt x="6" y="3"/>
                  </a:lnTo>
                  <a:lnTo>
                    <a:pt x="4" y="5"/>
                  </a:lnTo>
                  <a:lnTo>
                    <a:pt x="2" y="7"/>
                  </a:lnTo>
                  <a:lnTo>
                    <a:pt x="1" y="9"/>
                  </a:lnTo>
                  <a:lnTo>
                    <a:pt x="0" y="12"/>
                  </a:lnTo>
                  <a:lnTo>
                    <a:pt x="0" y="15"/>
                  </a:lnTo>
                  <a:lnTo>
                    <a:pt x="0" y="19"/>
                  </a:lnTo>
                  <a:lnTo>
                    <a:pt x="1" y="21"/>
                  </a:lnTo>
                  <a:lnTo>
                    <a:pt x="2" y="24"/>
                  </a:lnTo>
                  <a:lnTo>
                    <a:pt x="4" y="26"/>
                  </a:lnTo>
                  <a:lnTo>
                    <a:pt x="6" y="27"/>
                  </a:lnTo>
                  <a:lnTo>
                    <a:pt x="10" y="29"/>
                  </a:lnTo>
                  <a:lnTo>
                    <a:pt x="12" y="30"/>
                  </a:lnTo>
                  <a:lnTo>
                    <a:pt x="15" y="30"/>
                  </a:lnTo>
                  <a:lnTo>
                    <a:pt x="45" y="30"/>
                  </a:lnTo>
                  <a:lnTo>
                    <a:pt x="48" y="30"/>
                  </a:lnTo>
                  <a:lnTo>
                    <a:pt x="51" y="29"/>
                  </a:lnTo>
                  <a:lnTo>
                    <a:pt x="54" y="27"/>
                  </a:lnTo>
                  <a:lnTo>
                    <a:pt x="56" y="26"/>
                  </a:lnTo>
                  <a:lnTo>
                    <a:pt x="58" y="24"/>
                  </a:lnTo>
                  <a:lnTo>
                    <a:pt x="59" y="21"/>
                  </a:lnTo>
                  <a:lnTo>
                    <a:pt x="60" y="19"/>
                  </a:lnTo>
                  <a:lnTo>
                    <a:pt x="60" y="15"/>
                  </a:lnTo>
                  <a:lnTo>
                    <a:pt x="60" y="12"/>
                  </a:lnTo>
                  <a:lnTo>
                    <a:pt x="59" y="9"/>
                  </a:lnTo>
                  <a:lnTo>
                    <a:pt x="58" y="7"/>
                  </a:lnTo>
                  <a:lnTo>
                    <a:pt x="56" y="5"/>
                  </a:lnTo>
                  <a:lnTo>
                    <a:pt x="54" y="3"/>
                  </a:lnTo>
                  <a:lnTo>
                    <a:pt x="51" y="1"/>
                  </a:lnTo>
                  <a:lnTo>
                    <a:pt x="48" y="0"/>
                  </a:ln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sp>
          <p:nvSpPr>
            <p:cNvPr id="93" name="Freeform 92">
              <a:extLst>
                <a:ext uri="{FF2B5EF4-FFF2-40B4-BE49-F238E27FC236}">
                  <a16:creationId xmlns:lc="http://schemas.openxmlformats.org/drawingml/2006/lockedCanvas" xmlns:a16="http://schemas.microsoft.com/office/drawing/2014/main" xmlns="" id="{9E34AA18-4106-436C-9667-07809F9EAF81}"/>
                </a:ext>
              </a:extLst>
            </p:cNvPr>
            <p:cNvSpPr>
              <a:spLocks noEditPoints="1"/>
            </p:cNvSpPr>
            <p:nvPr/>
          </p:nvSpPr>
          <p:spPr bwMode="auto">
            <a:xfrm>
              <a:off x="8740775" y="2536825"/>
              <a:ext cx="115888" cy="114300"/>
            </a:xfrm>
            <a:custGeom>
              <a:avLst/>
              <a:gdLst>
                <a:gd name="T0" fmla="*/ 211 w 361"/>
                <a:gd name="T1" fmla="*/ 34 h 361"/>
                <a:gd name="T2" fmla="*/ 252 w 361"/>
                <a:gd name="T3" fmla="*/ 49 h 361"/>
                <a:gd name="T4" fmla="*/ 286 w 361"/>
                <a:gd name="T5" fmla="*/ 75 h 361"/>
                <a:gd name="T6" fmla="*/ 313 w 361"/>
                <a:gd name="T7" fmla="*/ 110 h 361"/>
                <a:gd name="T8" fmla="*/ 328 w 361"/>
                <a:gd name="T9" fmla="*/ 151 h 361"/>
                <a:gd name="T10" fmla="*/ 330 w 361"/>
                <a:gd name="T11" fmla="*/ 196 h 361"/>
                <a:gd name="T12" fmla="*/ 319 w 361"/>
                <a:gd name="T13" fmla="*/ 239 h 361"/>
                <a:gd name="T14" fmla="*/ 297 w 361"/>
                <a:gd name="T15" fmla="*/ 277 h 361"/>
                <a:gd name="T16" fmla="*/ 265 w 361"/>
                <a:gd name="T17" fmla="*/ 306 h 361"/>
                <a:gd name="T18" fmla="*/ 225 w 361"/>
                <a:gd name="T19" fmla="*/ 325 h 361"/>
                <a:gd name="T20" fmla="*/ 180 w 361"/>
                <a:gd name="T21" fmla="*/ 331 h 361"/>
                <a:gd name="T22" fmla="*/ 136 w 361"/>
                <a:gd name="T23" fmla="*/ 325 h 361"/>
                <a:gd name="T24" fmla="*/ 96 w 361"/>
                <a:gd name="T25" fmla="*/ 306 h 361"/>
                <a:gd name="T26" fmla="*/ 64 w 361"/>
                <a:gd name="T27" fmla="*/ 277 h 361"/>
                <a:gd name="T28" fmla="*/ 42 w 361"/>
                <a:gd name="T29" fmla="*/ 239 h 361"/>
                <a:gd name="T30" fmla="*/ 31 w 361"/>
                <a:gd name="T31" fmla="*/ 196 h 361"/>
                <a:gd name="T32" fmla="*/ 33 w 361"/>
                <a:gd name="T33" fmla="*/ 151 h 361"/>
                <a:gd name="T34" fmla="*/ 48 w 361"/>
                <a:gd name="T35" fmla="*/ 110 h 361"/>
                <a:gd name="T36" fmla="*/ 74 w 361"/>
                <a:gd name="T37" fmla="*/ 75 h 361"/>
                <a:gd name="T38" fmla="*/ 108 w 361"/>
                <a:gd name="T39" fmla="*/ 49 h 361"/>
                <a:gd name="T40" fmla="*/ 150 w 361"/>
                <a:gd name="T41" fmla="*/ 34 h 361"/>
                <a:gd name="T42" fmla="*/ 180 w 361"/>
                <a:gd name="T43" fmla="*/ 30 h 361"/>
                <a:gd name="T44" fmla="*/ 216 w 361"/>
                <a:gd name="T45" fmla="*/ 358 h 361"/>
                <a:gd name="T46" fmla="*/ 267 w 361"/>
                <a:gd name="T47" fmla="*/ 340 h 361"/>
                <a:gd name="T48" fmla="*/ 307 w 361"/>
                <a:gd name="T49" fmla="*/ 309 h 361"/>
                <a:gd name="T50" fmla="*/ 339 w 361"/>
                <a:gd name="T51" fmla="*/ 267 h 361"/>
                <a:gd name="T52" fmla="*/ 357 w 361"/>
                <a:gd name="T53" fmla="*/ 218 h 361"/>
                <a:gd name="T54" fmla="*/ 360 w 361"/>
                <a:gd name="T55" fmla="*/ 163 h 361"/>
                <a:gd name="T56" fmla="*/ 346 w 361"/>
                <a:gd name="T57" fmla="*/ 111 h 361"/>
                <a:gd name="T58" fmla="*/ 319 w 361"/>
                <a:gd name="T59" fmla="*/ 67 h 361"/>
                <a:gd name="T60" fmla="*/ 281 w 361"/>
                <a:gd name="T61" fmla="*/ 31 h 361"/>
                <a:gd name="T62" fmla="*/ 234 w 361"/>
                <a:gd name="T63" fmla="*/ 9 h 361"/>
                <a:gd name="T64" fmla="*/ 180 w 361"/>
                <a:gd name="T65" fmla="*/ 0 h 361"/>
                <a:gd name="T66" fmla="*/ 126 w 361"/>
                <a:gd name="T67" fmla="*/ 9 h 361"/>
                <a:gd name="T68" fmla="*/ 79 w 361"/>
                <a:gd name="T69" fmla="*/ 31 h 361"/>
                <a:gd name="T70" fmla="*/ 41 w 361"/>
                <a:gd name="T71" fmla="*/ 67 h 361"/>
                <a:gd name="T72" fmla="*/ 14 w 361"/>
                <a:gd name="T73" fmla="*/ 111 h 361"/>
                <a:gd name="T74" fmla="*/ 1 w 361"/>
                <a:gd name="T75" fmla="*/ 163 h 361"/>
                <a:gd name="T76" fmla="*/ 3 w 361"/>
                <a:gd name="T77" fmla="*/ 218 h 361"/>
                <a:gd name="T78" fmla="*/ 21 w 361"/>
                <a:gd name="T79" fmla="*/ 267 h 361"/>
                <a:gd name="T80" fmla="*/ 53 w 361"/>
                <a:gd name="T81" fmla="*/ 309 h 361"/>
                <a:gd name="T82" fmla="*/ 94 w 361"/>
                <a:gd name="T83" fmla="*/ 340 h 361"/>
                <a:gd name="T84" fmla="*/ 144 w 361"/>
                <a:gd name="T85" fmla="*/ 35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 h="361">
                  <a:moveTo>
                    <a:pt x="180" y="30"/>
                  </a:moveTo>
                  <a:lnTo>
                    <a:pt x="196" y="31"/>
                  </a:lnTo>
                  <a:lnTo>
                    <a:pt x="211" y="34"/>
                  </a:lnTo>
                  <a:lnTo>
                    <a:pt x="225" y="38"/>
                  </a:lnTo>
                  <a:lnTo>
                    <a:pt x="239" y="42"/>
                  </a:lnTo>
                  <a:lnTo>
                    <a:pt x="252" y="49"/>
                  </a:lnTo>
                  <a:lnTo>
                    <a:pt x="265" y="56"/>
                  </a:lnTo>
                  <a:lnTo>
                    <a:pt x="276" y="65"/>
                  </a:lnTo>
                  <a:lnTo>
                    <a:pt x="286" y="75"/>
                  </a:lnTo>
                  <a:lnTo>
                    <a:pt x="297" y="85"/>
                  </a:lnTo>
                  <a:lnTo>
                    <a:pt x="305" y="97"/>
                  </a:lnTo>
                  <a:lnTo>
                    <a:pt x="313" y="110"/>
                  </a:lnTo>
                  <a:lnTo>
                    <a:pt x="319" y="122"/>
                  </a:lnTo>
                  <a:lnTo>
                    <a:pt x="324" y="136"/>
                  </a:lnTo>
                  <a:lnTo>
                    <a:pt x="328" y="151"/>
                  </a:lnTo>
                  <a:lnTo>
                    <a:pt x="330" y="165"/>
                  </a:lnTo>
                  <a:lnTo>
                    <a:pt x="331" y="181"/>
                  </a:lnTo>
                  <a:lnTo>
                    <a:pt x="330" y="196"/>
                  </a:lnTo>
                  <a:lnTo>
                    <a:pt x="328" y="211"/>
                  </a:lnTo>
                  <a:lnTo>
                    <a:pt x="324" y="225"/>
                  </a:lnTo>
                  <a:lnTo>
                    <a:pt x="319" y="239"/>
                  </a:lnTo>
                  <a:lnTo>
                    <a:pt x="313" y="253"/>
                  </a:lnTo>
                  <a:lnTo>
                    <a:pt x="305" y="265"/>
                  </a:lnTo>
                  <a:lnTo>
                    <a:pt x="297" y="277"/>
                  </a:lnTo>
                  <a:lnTo>
                    <a:pt x="286" y="287"/>
                  </a:lnTo>
                  <a:lnTo>
                    <a:pt x="276" y="297"/>
                  </a:lnTo>
                  <a:lnTo>
                    <a:pt x="265" y="306"/>
                  </a:lnTo>
                  <a:lnTo>
                    <a:pt x="252" y="313"/>
                  </a:lnTo>
                  <a:lnTo>
                    <a:pt x="239" y="320"/>
                  </a:lnTo>
                  <a:lnTo>
                    <a:pt x="225" y="325"/>
                  </a:lnTo>
                  <a:lnTo>
                    <a:pt x="211" y="328"/>
                  </a:lnTo>
                  <a:lnTo>
                    <a:pt x="196" y="330"/>
                  </a:lnTo>
                  <a:lnTo>
                    <a:pt x="180" y="331"/>
                  </a:lnTo>
                  <a:lnTo>
                    <a:pt x="165" y="330"/>
                  </a:lnTo>
                  <a:lnTo>
                    <a:pt x="150" y="328"/>
                  </a:lnTo>
                  <a:lnTo>
                    <a:pt x="136" y="325"/>
                  </a:lnTo>
                  <a:lnTo>
                    <a:pt x="122" y="320"/>
                  </a:lnTo>
                  <a:lnTo>
                    <a:pt x="108" y="313"/>
                  </a:lnTo>
                  <a:lnTo>
                    <a:pt x="96" y="306"/>
                  </a:lnTo>
                  <a:lnTo>
                    <a:pt x="85" y="297"/>
                  </a:lnTo>
                  <a:lnTo>
                    <a:pt x="74" y="287"/>
                  </a:lnTo>
                  <a:lnTo>
                    <a:pt x="64" y="277"/>
                  </a:lnTo>
                  <a:lnTo>
                    <a:pt x="56" y="265"/>
                  </a:lnTo>
                  <a:lnTo>
                    <a:pt x="48" y="253"/>
                  </a:lnTo>
                  <a:lnTo>
                    <a:pt x="42" y="239"/>
                  </a:lnTo>
                  <a:lnTo>
                    <a:pt x="36" y="225"/>
                  </a:lnTo>
                  <a:lnTo>
                    <a:pt x="33" y="211"/>
                  </a:lnTo>
                  <a:lnTo>
                    <a:pt x="31" y="196"/>
                  </a:lnTo>
                  <a:lnTo>
                    <a:pt x="30" y="181"/>
                  </a:lnTo>
                  <a:lnTo>
                    <a:pt x="31" y="165"/>
                  </a:lnTo>
                  <a:lnTo>
                    <a:pt x="33" y="151"/>
                  </a:lnTo>
                  <a:lnTo>
                    <a:pt x="36" y="136"/>
                  </a:lnTo>
                  <a:lnTo>
                    <a:pt x="42" y="122"/>
                  </a:lnTo>
                  <a:lnTo>
                    <a:pt x="48" y="110"/>
                  </a:lnTo>
                  <a:lnTo>
                    <a:pt x="56" y="97"/>
                  </a:lnTo>
                  <a:lnTo>
                    <a:pt x="64" y="86"/>
                  </a:lnTo>
                  <a:lnTo>
                    <a:pt x="74" y="75"/>
                  </a:lnTo>
                  <a:lnTo>
                    <a:pt x="85" y="65"/>
                  </a:lnTo>
                  <a:lnTo>
                    <a:pt x="96" y="56"/>
                  </a:lnTo>
                  <a:lnTo>
                    <a:pt x="108" y="49"/>
                  </a:lnTo>
                  <a:lnTo>
                    <a:pt x="122" y="42"/>
                  </a:lnTo>
                  <a:lnTo>
                    <a:pt x="136" y="38"/>
                  </a:lnTo>
                  <a:lnTo>
                    <a:pt x="150" y="34"/>
                  </a:lnTo>
                  <a:lnTo>
                    <a:pt x="165" y="31"/>
                  </a:lnTo>
                  <a:lnTo>
                    <a:pt x="180" y="30"/>
                  </a:lnTo>
                  <a:lnTo>
                    <a:pt x="180" y="30"/>
                  </a:lnTo>
                  <a:close/>
                  <a:moveTo>
                    <a:pt x="180" y="361"/>
                  </a:moveTo>
                  <a:lnTo>
                    <a:pt x="199" y="360"/>
                  </a:lnTo>
                  <a:lnTo>
                    <a:pt x="216" y="358"/>
                  </a:lnTo>
                  <a:lnTo>
                    <a:pt x="234" y="354"/>
                  </a:lnTo>
                  <a:lnTo>
                    <a:pt x="251" y="347"/>
                  </a:lnTo>
                  <a:lnTo>
                    <a:pt x="267" y="340"/>
                  </a:lnTo>
                  <a:lnTo>
                    <a:pt x="281" y="330"/>
                  </a:lnTo>
                  <a:lnTo>
                    <a:pt x="295" y="321"/>
                  </a:lnTo>
                  <a:lnTo>
                    <a:pt x="307" y="309"/>
                  </a:lnTo>
                  <a:lnTo>
                    <a:pt x="319" y="296"/>
                  </a:lnTo>
                  <a:lnTo>
                    <a:pt x="330" y="282"/>
                  </a:lnTo>
                  <a:lnTo>
                    <a:pt x="339" y="267"/>
                  </a:lnTo>
                  <a:lnTo>
                    <a:pt x="346" y="251"/>
                  </a:lnTo>
                  <a:lnTo>
                    <a:pt x="352" y="235"/>
                  </a:lnTo>
                  <a:lnTo>
                    <a:pt x="357" y="218"/>
                  </a:lnTo>
                  <a:lnTo>
                    <a:pt x="360" y="200"/>
                  </a:lnTo>
                  <a:lnTo>
                    <a:pt x="361" y="181"/>
                  </a:lnTo>
                  <a:lnTo>
                    <a:pt x="360" y="163"/>
                  </a:lnTo>
                  <a:lnTo>
                    <a:pt x="357" y="145"/>
                  </a:lnTo>
                  <a:lnTo>
                    <a:pt x="352" y="128"/>
                  </a:lnTo>
                  <a:lnTo>
                    <a:pt x="346" y="111"/>
                  </a:lnTo>
                  <a:lnTo>
                    <a:pt x="339" y="96"/>
                  </a:lnTo>
                  <a:lnTo>
                    <a:pt x="330" y="81"/>
                  </a:lnTo>
                  <a:lnTo>
                    <a:pt x="319" y="67"/>
                  </a:lnTo>
                  <a:lnTo>
                    <a:pt x="307" y="54"/>
                  </a:lnTo>
                  <a:lnTo>
                    <a:pt x="295" y="42"/>
                  </a:lnTo>
                  <a:lnTo>
                    <a:pt x="281" y="31"/>
                  </a:lnTo>
                  <a:lnTo>
                    <a:pt x="267" y="23"/>
                  </a:lnTo>
                  <a:lnTo>
                    <a:pt x="251" y="15"/>
                  </a:lnTo>
                  <a:lnTo>
                    <a:pt x="234" y="9"/>
                  </a:lnTo>
                  <a:lnTo>
                    <a:pt x="216" y="5"/>
                  </a:lnTo>
                  <a:lnTo>
                    <a:pt x="199" y="1"/>
                  </a:lnTo>
                  <a:lnTo>
                    <a:pt x="180" y="0"/>
                  </a:lnTo>
                  <a:lnTo>
                    <a:pt x="162" y="1"/>
                  </a:lnTo>
                  <a:lnTo>
                    <a:pt x="144" y="5"/>
                  </a:lnTo>
                  <a:lnTo>
                    <a:pt x="126" y="9"/>
                  </a:lnTo>
                  <a:lnTo>
                    <a:pt x="110" y="15"/>
                  </a:lnTo>
                  <a:lnTo>
                    <a:pt x="94" y="23"/>
                  </a:lnTo>
                  <a:lnTo>
                    <a:pt x="79" y="31"/>
                  </a:lnTo>
                  <a:lnTo>
                    <a:pt x="65" y="42"/>
                  </a:lnTo>
                  <a:lnTo>
                    <a:pt x="53" y="54"/>
                  </a:lnTo>
                  <a:lnTo>
                    <a:pt x="41" y="67"/>
                  </a:lnTo>
                  <a:lnTo>
                    <a:pt x="31" y="81"/>
                  </a:lnTo>
                  <a:lnTo>
                    <a:pt x="21" y="96"/>
                  </a:lnTo>
                  <a:lnTo>
                    <a:pt x="14" y="111"/>
                  </a:lnTo>
                  <a:lnTo>
                    <a:pt x="8" y="128"/>
                  </a:lnTo>
                  <a:lnTo>
                    <a:pt x="3" y="145"/>
                  </a:lnTo>
                  <a:lnTo>
                    <a:pt x="1" y="163"/>
                  </a:lnTo>
                  <a:lnTo>
                    <a:pt x="0" y="181"/>
                  </a:lnTo>
                  <a:lnTo>
                    <a:pt x="1" y="200"/>
                  </a:lnTo>
                  <a:lnTo>
                    <a:pt x="3" y="218"/>
                  </a:lnTo>
                  <a:lnTo>
                    <a:pt x="8" y="235"/>
                  </a:lnTo>
                  <a:lnTo>
                    <a:pt x="14" y="251"/>
                  </a:lnTo>
                  <a:lnTo>
                    <a:pt x="21" y="267"/>
                  </a:lnTo>
                  <a:lnTo>
                    <a:pt x="31" y="282"/>
                  </a:lnTo>
                  <a:lnTo>
                    <a:pt x="41" y="296"/>
                  </a:lnTo>
                  <a:lnTo>
                    <a:pt x="53" y="309"/>
                  </a:lnTo>
                  <a:lnTo>
                    <a:pt x="65" y="321"/>
                  </a:lnTo>
                  <a:lnTo>
                    <a:pt x="79" y="330"/>
                  </a:lnTo>
                  <a:lnTo>
                    <a:pt x="94" y="340"/>
                  </a:lnTo>
                  <a:lnTo>
                    <a:pt x="110" y="347"/>
                  </a:lnTo>
                  <a:lnTo>
                    <a:pt x="126" y="354"/>
                  </a:lnTo>
                  <a:lnTo>
                    <a:pt x="144" y="358"/>
                  </a:lnTo>
                  <a:lnTo>
                    <a:pt x="162" y="360"/>
                  </a:lnTo>
                  <a:lnTo>
                    <a:pt x="180"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Segoe UI"/>
              </a:endParaRPr>
            </a:p>
          </p:txBody>
        </p:sp>
      </p:grpSp>
      <p:sp>
        <p:nvSpPr>
          <p:cNvPr id="94" name="Freeform 1204">
            <a:extLst>
              <a:ext uri="{FF2B5EF4-FFF2-40B4-BE49-F238E27FC236}">
                <a16:creationId xmlns="" xmlns:a16="http://schemas.microsoft.com/office/drawing/2014/main" id="{7CE5B86D-63BF-489B-9A82-F82677A92B9F}"/>
              </a:ext>
            </a:extLst>
          </p:cNvPr>
          <p:cNvSpPr>
            <a:spLocks/>
          </p:cNvSpPr>
          <p:nvPr/>
        </p:nvSpPr>
        <p:spPr bwMode="auto">
          <a:xfrm>
            <a:off x="6945318" y="2729762"/>
            <a:ext cx="664436" cy="659207"/>
          </a:xfrm>
          <a:custGeom>
            <a:avLst/>
            <a:gdLst>
              <a:gd name="T0" fmla="*/ 174 w 174"/>
              <a:gd name="T1" fmla="*/ 80 h 171"/>
              <a:gd name="T2" fmla="*/ 83 w 174"/>
              <a:gd name="T3" fmla="*/ 171 h 171"/>
              <a:gd name="T4" fmla="*/ 15 w 174"/>
              <a:gd name="T5" fmla="*/ 140 h 171"/>
              <a:gd name="T6" fmla="*/ 0 w 174"/>
              <a:gd name="T7" fmla="*/ 90 h 171"/>
              <a:gd name="T8" fmla="*/ 91 w 174"/>
              <a:gd name="T9" fmla="*/ 0 h 171"/>
              <a:gd name="T10" fmla="*/ 159 w 174"/>
              <a:gd name="T11" fmla="*/ 30 h 171"/>
              <a:gd name="T12" fmla="*/ 174 w 174"/>
              <a:gd name="T13" fmla="*/ 80 h 171"/>
            </a:gdLst>
            <a:ahLst/>
            <a:cxnLst>
              <a:cxn ang="0">
                <a:pos x="T0" y="T1"/>
              </a:cxn>
              <a:cxn ang="0">
                <a:pos x="T2" y="T3"/>
              </a:cxn>
              <a:cxn ang="0">
                <a:pos x="T4" y="T5"/>
              </a:cxn>
              <a:cxn ang="0">
                <a:pos x="T6" y="T7"/>
              </a:cxn>
              <a:cxn ang="0">
                <a:pos x="T8" y="T9"/>
              </a:cxn>
              <a:cxn ang="0">
                <a:pos x="T10" y="T11"/>
              </a:cxn>
              <a:cxn ang="0">
                <a:pos x="T12" y="T13"/>
              </a:cxn>
            </a:cxnLst>
            <a:rect l="0" t="0" r="r" b="b"/>
            <a:pathLst>
              <a:path w="174" h="171">
                <a:moveTo>
                  <a:pt x="174" y="80"/>
                </a:moveTo>
                <a:cubicBezTo>
                  <a:pt x="174" y="130"/>
                  <a:pt x="133" y="171"/>
                  <a:pt x="83" y="171"/>
                </a:cubicBezTo>
                <a:cubicBezTo>
                  <a:pt x="56" y="171"/>
                  <a:pt x="31" y="159"/>
                  <a:pt x="15" y="140"/>
                </a:cubicBezTo>
                <a:cubicBezTo>
                  <a:pt x="5" y="125"/>
                  <a:pt x="0" y="108"/>
                  <a:pt x="0" y="90"/>
                </a:cubicBezTo>
                <a:cubicBezTo>
                  <a:pt x="0" y="40"/>
                  <a:pt x="41" y="0"/>
                  <a:pt x="91" y="0"/>
                </a:cubicBezTo>
                <a:cubicBezTo>
                  <a:pt x="118" y="0"/>
                  <a:pt x="142" y="11"/>
                  <a:pt x="159" y="30"/>
                </a:cubicBezTo>
                <a:cubicBezTo>
                  <a:pt x="168" y="45"/>
                  <a:pt x="174" y="62"/>
                  <a:pt x="174" y="8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endParaRPr>
          </a:p>
        </p:txBody>
      </p:sp>
      <p:sp>
        <p:nvSpPr>
          <p:cNvPr id="95" name="Oval 1205">
            <a:extLst>
              <a:ext uri="{FF2B5EF4-FFF2-40B4-BE49-F238E27FC236}">
                <a16:creationId xmlns="" xmlns:a16="http://schemas.microsoft.com/office/drawing/2014/main" id="{BE800142-B47B-4616-9A41-5A945C116F05}"/>
              </a:ext>
            </a:extLst>
          </p:cNvPr>
          <p:cNvSpPr>
            <a:spLocks noChangeArrowheads="1"/>
          </p:cNvSpPr>
          <p:nvPr/>
        </p:nvSpPr>
        <p:spPr bwMode="auto">
          <a:xfrm>
            <a:off x="6931344" y="2737058"/>
            <a:ext cx="684625" cy="659042"/>
          </a:xfrm>
          <a:prstGeom prst="ellipse">
            <a:avLst/>
          </a:prstGeom>
          <a:noFill/>
          <a:ln w="23813" cap="rnd">
            <a:solidFill>
              <a:srgbClr val="2A1E2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6" name="Line 1207">
            <a:extLst>
              <a:ext uri="{FF2B5EF4-FFF2-40B4-BE49-F238E27FC236}">
                <a16:creationId xmlns="" xmlns:a16="http://schemas.microsoft.com/office/drawing/2014/main" id="{59CC015B-37CA-4DFD-8AEE-60B5594A7CA3}"/>
              </a:ext>
            </a:extLst>
          </p:cNvPr>
          <p:cNvSpPr>
            <a:spLocks noChangeShapeType="1"/>
          </p:cNvSpPr>
          <p:nvPr/>
        </p:nvSpPr>
        <p:spPr bwMode="auto">
          <a:xfrm>
            <a:off x="7285158" y="2970500"/>
            <a:ext cx="0" cy="123329"/>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7" name="Line 1211">
            <a:extLst>
              <a:ext uri="{FF2B5EF4-FFF2-40B4-BE49-F238E27FC236}">
                <a16:creationId xmlns="" xmlns:a16="http://schemas.microsoft.com/office/drawing/2014/main" id="{DBFF1BEA-85EA-4B42-8413-26338597D83F}"/>
              </a:ext>
            </a:extLst>
          </p:cNvPr>
          <p:cNvSpPr>
            <a:spLocks noChangeShapeType="1"/>
          </p:cNvSpPr>
          <p:nvPr/>
        </p:nvSpPr>
        <p:spPr bwMode="auto">
          <a:xfrm>
            <a:off x="7475658" y="3045784"/>
            <a:ext cx="234372" cy="0"/>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8" name="Line 1212">
            <a:extLst>
              <a:ext uri="{FF2B5EF4-FFF2-40B4-BE49-F238E27FC236}">
                <a16:creationId xmlns="" xmlns:a16="http://schemas.microsoft.com/office/drawing/2014/main" id="{E7F25AE7-236A-48F3-9E8A-809722FDB983}"/>
              </a:ext>
            </a:extLst>
          </p:cNvPr>
          <p:cNvSpPr>
            <a:spLocks noChangeShapeType="1"/>
          </p:cNvSpPr>
          <p:nvPr/>
        </p:nvSpPr>
        <p:spPr bwMode="auto">
          <a:xfrm flipV="1">
            <a:off x="7285158" y="2686339"/>
            <a:ext cx="0" cy="192702"/>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99" name="Line 1213">
            <a:extLst>
              <a:ext uri="{FF2B5EF4-FFF2-40B4-BE49-F238E27FC236}">
                <a16:creationId xmlns="" xmlns:a16="http://schemas.microsoft.com/office/drawing/2014/main" id="{58E27273-F662-4FDF-AFAF-EA72AD91DE25}"/>
              </a:ext>
            </a:extLst>
          </p:cNvPr>
          <p:cNvSpPr>
            <a:spLocks noChangeShapeType="1"/>
          </p:cNvSpPr>
          <p:nvPr/>
        </p:nvSpPr>
        <p:spPr bwMode="auto">
          <a:xfrm flipH="1">
            <a:off x="6779936" y="3045784"/>
            <a:ext cx="282051" cy="0"/>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100" name="Line 1214">
            <a:extLst>
              <a:ext uri="{FF2B5EF4-FFF2-40B4-BE49-F238E27FC236}">
                <a16:creationId xmlns="" xmlns:a16="http://schemas.microsoft.com/office/drawing/2014/main" id="{2766F62F-05F3-4E4E-9F18-86A1B0F5975D}"/>
              </a:ext>
            </a:extLst>
          </p:cNvPr>
          <p:cNvSpPr>
            <a:spLocks noChangeShapeType="1"/>
          </p:cNvSpPr>
          <p:nvPr/>
        </p:nvSpPr>
        <p:spPr bwMode="auto">
          <a:xfrm>
            <a:off x="7285158" y="3263444"/>
            <a:ext cx="0" cy="194630"/>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101" name="Line 1206">
            <a:extLst>
              <a:ext uri="{FF2B5EF4-FFF2-40B4-BE49-F238E27FC236}">
                <a16:creationId xmlns="" xmlns:a16="http://schemas.microsoft.com/office/drawing/2014/main" id="{EFE157F5-03FC-4850-AEF1-CA2F26086B21}"/>
              </a:ext>
            </a:extLst>
          </p:cNvPr>
          <p:cNvSpPr>
            <a:spLocks noChangeShapeType="1"/>
          </p:cNvSpPr>
          <p:nvPr/>
        </p:nvSpPr>
        <p:spPr bwMode="auto">
          <a:xfrm flipH="1">
            <a:off x="7232136" y="3035623"/>
            <a:ext cx="101600" cy="0"/>
          </a:xfrm>
          <a:prstGeom prst="line">
            <a:avLst/>
          </a:prstGeom>
          <a:noFill/>
          <a:ln w="23813" cap="rnd">
            <a:solidFill>
              <a:srgbClr val="2A1E2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TextBox 21"/>
          <p:cNvSpPr txBox="1"/>
          <p:nvPr/>
        </p:nvSpPr>
        <p:spPr>
          <a:xfrm>
            <a:off x="7786129" y="2485567"/>
            <a:ext cx="4020921" cy="1384995"/>
          </a:xfrm>
          <a:prstGeom prst="rect">
            <a:avLst/>
          </a:prstGeom>
          <a:noFill/>
        </p:spPr>
        <p:txBody>
          <a:bodyPr wrap="square" rtlCol="0">
            <a:spAutoFit/>
          </a:bodyPr>
          <a:lstStyle/>
          <a:p>
            <a:r>
              <a:rPr lang="en-US" sz="1400" b="1" dirty="0"/>
              <a:t>Production workshops: </a:t>
            </a:r>
            <a:r>
              <a:rPr lang="en-US" sz="1400" dirty="0"/>
              <a:t>Conduct a detailed (as-is) analysis on    the state of  Production Workshops and develop self- sufficiency strategy. Determine feasibility of self manufacturing  of goods for internal consumption.</a:t>
            </a:r>
          </a:p>
          <a:p>
            <a:endParaRPr lang="en-ZA" sz="1400" dirty="0"/>
          </a:p>
        </p:txBody>
      </p:sp>
    </p:spTree>
    <p:extLst>
      <p:ext uri="{BB962C8B-B14F-4D97-AF65-F5344CB8AC3E}">
        <p14:creationId xmlns:p14="http://schemas.microsoft.com/office/powerpoint/2010/main" val="1275980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702414" y="1338943"/>
            <a:ext cx="10853058" cy="3853543"/>
          </a:xfrm>
          <a:prstGeom prst="rect">
            <a:avLst/>
          </a:prstGeom>
        </p:spPr>
        <p:txBody>
          <a:bodyPr vert="horz" lIns="91440" tIns="45720" rIns="91440" bIns="45720" rtlCol="0">
            <a:normAutofit/>
          </a:bodyPr>
          <a:lstStyle>
            <a:lvl1pPr marL="171437" indent="-171437" algn="l" defTabSz="685749" rtl="0" eaLnBrk="1" latinLnBrk="0" hangingPunct="1">
              <a:lnSpc>
                <a:spcPct val="90000"/>
              </a:lnSpc>
              <a:spcBef>
                <a:spcPts val="750"/>
              </a:spcBef>
              <a:buFont typeface="Arial" panose="020B0604020202020204" pitchFamily="34" charset="0"/>
              <a:buChar char="•"/>
              <a:defRPr sz="1578" kern="1200">
                <a:solidFill>
                  <a:schemeClr val="tx1"/>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749"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en-ZA" sz="2400" b="0" i="0" u="none" strike="noStrike" kern="1200" cap="none" spc="0" normalizeH="0" baseline="0" noProof="0" dirty="0" smtClean="0">
                <a:ln>
                  <a:noFill/>
                </a:ln>
                <a:solidFill>
                  <a:sysClr val="windowText" lastClr="000000"/>
                </a:solidFill>
                <a:effectLst/>
                <a:uLnTx/>
                <a:uFillTx/>
                <a:latin typeface="Lato"/>
              </a:rPr>
              <a:t>The implementation of the Service Delivery Model includes other areas that need the administrative attention the of the different Branches</a:t>
            </a:r>
          </a:p>
          <a:p>
            <a:pPr marL="358775" marR="0" lvl="0" indent="-358775" algn="just" defTabSz="685749" rtl="0" eaLnBrk="1" fontAlgn="auto" latinLnBrk="0" hangingPunct="1">
              <a:lnSpc>
                <a:spcPct val="120000"/>
              </a:lnSpc>
              <a:spcBef>
                <a:spcPts val="75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latin typeface="Lato"/>
              </a:rPr>
              <a:t>Function specific Strategy</a:t>
            </a:r>
            <a:r>
              <a:rPr kumimoji="0" lang="en-US" sz="2400" b="0" i="0" u="none" strike="noStrike" kern="1200" cap="none" spc="0" normalizeH="0" noProof="0" dirty="0" smtClean="0">
                <a:ln>
                  <a:noFill/>
                </a:ln>
                <a:solidFill>
                  <a:sysClr val="windowText" lastClr="000000"/>
                </a:solidFill>
                <a:effectLst/>
                <a:uLnTx/>
                <a:uFillTx/>
                <a:latin typeface="Lato"/>
              </a:rPr>
              <a:t> / Framework to </a:t>
            </a:r>
            <a:r>
              <a:rPr lang="en-US" sz="2400" dirty="0" smtClean="0">
                <a:solidFill>
                  <a:sysClr val="windowText" lastClr="000000"/>
                </a:solidFill>
                <a:latin typeface="Lato"/>
              </a:rPr>
              <a:t>implement </a:t>
            </a:r>
            <a:r>
              <a:rPr kumimoji="0" lang="en-US" sz="2400" b="0" i="0" u="none" strike="noStrike" kern="1200" cap="none" spc="0" normalizeH="0" noProof="0" dirty="0" smtClean="0">
                <a:ln>
                  <a:noFill/>
                </a:ln>
                <a:solidFill>
                  <a:sysClr val="windowText" lastClr="000000"/>
                </a:solidFill>
                <a:effectLst/>
                <a:uLnTx/>
                <a:uFillTx/>
                <a:latin typeface="Lato"/>
              </a:rPr>
              <a:t>future modes of delivery</a:t>
            </a:r>
            <a:endParaRPr kumimoji="0" lang="en-ZA" sz="2400" b="0" i="0" u="none" strike="noStrike" kern="1200" cap="none" spc="0" normalizeH="0" baseline="0" noProof="0" dirty="0" smtClean="0">
              <a:ln>
                <a:noFill/>
              </a:ln>
              <a:solidFill>
                <a:sysClr val="windowText" lastClr="000000"/>
              </a:solidFill>
              <a:effectLst/>
              <a:uLnTx/>
              <a:uFillTx/>
              <a:latin typeface="Lato"/>
            </a:endParaRPr>
          </a:p>
          <a:p>
            <a:pPr marL="358775" marR="0" lvl="0" indent="-358775" algn="just" defTabSz="685749" rtl="0" eaLnBrk="1" fontAlgn="auto" latinLnBrk="0" hangingPunct="1">
              <a:lnSpc>
                <a:spcPct val="120000"/>
              </a:lnSpc>
              <a:spcBef>
                <a:spcPts val="750"/>
              </a:spcBef>
              <a:spcAft>
                <a:spcPts val="0"/>
              </a:spcAft>
              <a:buClrTx/>
              <a:buSzTx/>
              <a:buFont typeface="Arial" panose="020B0604020202020204" pitchFamily="34" charset="0"/>
              <a:buChar char="•"/>
              <a:tabLst/>
              <a:defRPr/>
            </a:pPr>
            <a:r>
              <a:rPr kumimoji="0" lang="en-ZA" sz="2400" b="0" i="0" u="none" strike="noStrike" kern="1200" cap="none" spc="0" normalizeH="0" baseline="0" noProof="0" dirty="0" smtClean="0">
                <a:ln>
                  <a:noFill/>
                </a:ln>
                <a:effectLst/>
                <a:uLnTx/>
                <a:uFillTx/>
                <a:latin typeface="Lato"/>
              </a:rPr>
              <a:t>Strategic Partnerships regarding Care</a:t>
            </a:r>
          </a:p>
          <a:p>
            <a:pPr marL="358775" lvl="0" indent="-358775" algn="just">
              <a:lnSpc>
                <a:spcPct val="120000"/>
              </a:lnSpc>
              <a:defRPr/>
            </a:pPr>
            <a:r>
              <a:rPr lang="en-ZA" sz="2400" dirty="0">
                <a:latin typeface="Lato"/>
              </a:rPr>
              <a:t>Strategic </a:t>
            </a:r>
            <a:r>
              <a:rPr kumimoji="0" lang="en-ZA" sz="2400" b="0" i="0" u="none" strike="noStrike" kern="1200" cap="none" spc="0" normalizeH="0" baseline="0" noProof="0" dirty="0" smtClean="0">
                <a:ln>
                  <a:noFill/>
                </a:ln>
                <a:solidFill>
                  <a:sysClr val="windowText" lastClr="000000"/>
                </a:solidFill>
                <a:effectLst/>
                <a:uLnTx/>
                <a:uFillTx/>
                <a:latin typeface="Lato"/>
              </a:rPr>
              <a:t>Partnerships regarding Rehabilitation</a:t>
            </a:r>
          </a:p>
        </p:txBody>
      </p:sp>
      <p:sp>
        <p:nvSpPr>
          <p:cNvPr id="4" name="TextBox 3">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5" name="Rectangle 4"/>
          <p:cNvSpPr/>
          <p:nvPr/>
        </p:nvSpPr>
        <p:spPr>
          <a:xfrm>
            <a:off x="702414" y="138836"/>
            <a:ext cx="5822428" cy="584775"/>
          </a:xfrm>
          <a:prstGeom prst="rect">
            <a:avLst/>
          </a:prstGeom>
        </p:spPr>
        <p:txBody>
          <a:bodyPr wrap="none">
            <a:spAutoFit/>
          </a:bodyPr>
          <a:lstStyle/>
          <a:p>
            <a:r>
              <a:rPr lang="en-US" sz="3200" b="1" dirty="0" smtClean="0">
                <a:solidFill>
                  <a:srgbClr val="000000"/>
                </a:solidFill>
                <a:latin typeface="Georgia"/>
                <a:ea typeface="+mj-ea"/>
                <a:cs typeface="+mj-cs"/>
              </a:rPr>
              <a:t>SDM Implementation Plan</a:t>
            </a:r>
            <a:endParaRPr lang="en-ZA" sz="3200" b="1" dirty="0">
              <a:solidFill>
                <a:srgbClr val="000000"/>
              </a:solidFill>
              <a:latin typeface="Georgia"/>
              <a:ea typeface="+mj-ea"/>
              <a:cs typeface="+mj-cs"/>
            </a:endParaRPr>
          </a:p>
        </p:txBody>
      </p:sp>
    </p:spTree>
    <p:extLst>
      <p:ext uri="{BB962C8B-B14F-4D97-AF65-F5344CB8AC3E}">
        <p14:creationId xmlns:p14="http://schemas.microsoft.com/office/powerpoint/2010/main" val="3500405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452072540"/>
              </p:ext>
            </p:extLst>
          </p:nvPr>
        </p:nvGraphicFramePr>
        <p:xfrm>
          <a:off x="338606" y="1149689"/>
          <a:ext cx="11646564" cy="5544866"/>
        </p:xfrm>
        <a:graphic>
          <a:graphicData uri="http://schemas.openxmlformats.org/drawingml/2006/table">
            <a:tbl>
              <a:tblPr/>
              <a:tblGrid>
                <a:gridCol w="2148647"/>
                <a:gridCol w="2243491"/>
                <a:gridCol w="2049404"/>
                <a:gridCol w="1585431"/>
                <a:gridCol w="815965"/>
                <a:gridCol w="509978"/>
                <a:gridCol w="696827"/>
                <a:gridCol w="554730"/>
                <a:gridCol w="1042091"/>
              </a:tblGrid>
              <a:tr h="453097">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baseline="0" dirty="0" smtClean="0">
                          <a:solidFill>
                            <a:srgbClr val="000000"/>
                          </a:solidFill>
                          <a:effectLst/>
                          <a:latin typeface="Lato"/>
                        </a:rPr>
                        <a:t>Risk Descriptor </a:t>
                      </a:r>
                      <a:endParaRPr lang="en-ZA" sz="1400" b="1" i="0" u="none" strike="noStrike" dirty="0">
                        <a:solidFill>
                          <a:srgbClr val="000000"/>
                        </a:solidFill>
                        <a:effectLst/>
                        <a:latin typeface="Lato"/>
                      </a:endParaRPr>
                    </a:p>
                  </a:txBody>
                  <a:tcPr marL="2838" marR="2838" marT="2838"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Risk Description</a:t>
                      </a:r>
                      <a:endParaRPr lang="en-ZA" sz="1400" b="1" i="0" u="none" strike="noStrike" dirty="0">
                        <a:solidFill>
                          <a:srgbClr val="000000"/>
                        </a:solidFill>
                        <a:effectLst/>
                        <a:latin typeface="Lato"/>
                      </a:endParaRPr>
                    </a:p>
                  </a:txBody>
                  <a:tcPr marL="2838" marR="2838" marT="28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Cause</a:t>
                      </a:r>
                      <a:endParaRPr lang="en-ZA" sz="1400" b="1" i="0" u="none" strike="noStrike" dirty="0">
                        <a:solidFill>
                          <a:srgbClr val="000000"/>
                        </a:solidFill>
                        <a:effectLst/>
                        <a:latin typeface="Lato"/>
                      </a:endParaRPr>
                    </a:p>
                  </a:txBody>
                  <a:tcPr marL="2838" marR="2838" marT="28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Consequence</a:t>
                      </a:r>
                      <a:endParaRPr lang="en-ZA" sz="1400" b="1" i="0" u="none" strike="noStrike" dirty="0">
                        <a:solidFill>
                          <a:srgbClr val="000000"/>
                        </a:solidFill>
                        <a:effectLst/>
                        <a:latin typeface="Lato"/>
                      </a:endParaRPr>
                    </a:p>
                  </a:txBody>
                  <a:tcPr marL="2838" marR="2838" marT="28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gridSpan="4">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Inherent risk</a:t>
                      </a:r>
                      <a:endParaRPr lang="en-ZA" sz="1400" b="1" i="0" u="none" strike="noStrike" dirty="0">
                        <a:solidFill>
                          <a:srgbClr val="000000"/>
                        </a:solidFill>
                        <a:effectLst/>
                        <a:latin typeface="Lato"/>
                      </a:endParaRPr>
                    </a:p>
                  </a:txBody>
                  <a:tcPr marL="2838" marR="2838" marT="28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hMerge="1">
                  <a:txBody>
                    <a:bodyPr/>
                    <a:lstStyle/>
                    <a:p>
                      <a:endParaRPr lang="en-ZA"/>
                    </a:p>
                  </a:txBody>
                  <a:tcPr/>
                </a:tc>
                <a:tc hMerge="1">
                  <a:txBody>
                    <a:bodyPr/>
                    <a:lstStyle/>
                    <a:p>
                      <a:endParaRPr lang="en-ZA"/>
                    </a:p>
                  </a:txBody>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Inherent Risk exposure</a:t>
                      </a:r>
                      <a:endParaRPr lang="en-ZA" sz="1400" b="1" i="0" u="none" strike="noStrike" dirty="0">
                        <a:solidFill>
                          <a:srgbClr val="000000"/>
                        </a:solidFill>
                        <a:effectLst/>
                        <a:latin typeface="Lato"/>
                      </a:endParaRPr>
                    </a:p>
                  </a:txBody>
                  <a:tcPr marL="2838" marR="2838" marT="2838"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r>
              <a:tr h="461885">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grid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Impact</a:t>
                      </a:r>
                      <a:endParaRPr lang="en-ZA" sz="1400" b="1" i="0" u="none" strike="noStrike" dirty="0">
                        <a:solidFill>
                          <a:srgbClr val="000000"/>
                        </a:solidFill>
                        <a:effectLst/>
                        <a:latin typeface="Lato"/>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grid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u="none" strike="noStrike" dirty="0">
                          <a:effectLst/>
                          <a:latin typeface="Lato"/>
                        </a:rPr>
                        <a:t>Likelihood</a:t>
                      </a:r>
                      <a:endParaRPr lang="en-ZA" sz="1400" b="1" i="0" u="none" strike="noStrike" dirty="0">
                        <a:solidFill>
                          <a:srgbClr val="000000"/>
                        </a:solidFill>
                        <a:effectLst/>
                        <a:latin typeface="Lato"/>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vMerge="1">
                  <a:txBody>
                    <a:bodyPr/>
                    <a:lstStyle/>
                    <a:p>
                      <a:endParaRPr lang="en-ZA"/>
                    </a:p>
                  </a:txBody>
                  <a:tcPr/>
                </a:tc>
              </a:tr>
              <a:tr h="975603">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dirty="0" smtClean="0">
                          <a:solidFill>
                            <a:srgbClr val="000000"/>
                          </a:solidFill>
                          <a:effectLst/>
                          <a:latin typeface="Lato"/>
                        </a:rPr>
                        <a:t>Funding</a:t>
                      </a:r>
                      <a:r>
                        <a:rPr lang="en-ZA" sz="1400" b="1" i="0" u="none" strike="noStrike" baseline="0" dirty="0" smtClean="0">
                          <a:solidFill>
                            <a:srgbClr val="000000"/>
                          </a:solidFill>
                          <a:effectLst/>
                          <a:latin typeface="Lato"/>
                        </a:rPr>
                        <a:t> </a:t>
                      </a:r>
                      <a:endParaRPr lang="en-ZA" sz="1400" b="1" i="0" u="none" strike="noStrike" dirty="0">
                        <a:solidFill>
                          <a:srgbClr val="000000"/>
                        </a:solidFill>
                        <a:effectLst/>
                        <a:latin typeface="Lato"/>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algn="ctr" defTabSz="914331" rtl="0" eaLnBrk="1" fontAlgn="ctr" latinLnBrk="0" hangingPunct="1"/>
                      <a:r>
                        <a:rPr lang="en-ZA" sz="1400" b="1" i="0" u="none" strike="noStrike" kern="1200" dirty="0" smtClean="0">
                          <a:solidFill>
                            <a:srgbClr val="000000"/>
                          </a:solidFill>
                          <a:effectLst/>
                          <a:latin typeface="Lato"/>
                          <a:ea typeface="+mn-ea"/>
                          <a:cs typeface="+mn-cs"/>
                        </a:rPr>
                        <a:t>Limited Funding</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ZA" sz="1400" b="0"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Constrained fiscus </a:t>
                      </a:r>
                    </a:p>
                    <a:p>
                      <a:pPr marL="0" algn="l" defTabSz="914400" rtl="0" eaLnBrk="1" fontAlgn="ctr" latinLnBrk="0" hangingPunct="1"/>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ZA" sz="1400" b="0" i="0" u="none" strike="noStrike" dirty="0" smtClean="0">
                        <a:solidFill>
                          <a:srgbClr val="000000"/>
                        </a:solidFill>
                        <a:effectLst/>
                        <a:latin typeface="Lato"/>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Major</a:t>
                      </a:r>
                      <a:r>
                        <a:rPr lang="en-ZA" sz="1400" b="1" i="0" u="none" strike="noStrike" kern="1200" baseline="0" dirty="0" smtClean="0">
                          <a:solidFill>
                            <a:srgbClr val="000000"/>
                          </a:solidFill>
                          <a:effectLst/>
                          <a:latin typeface="Lato"/>
                          <a:ea typeface="+mn-ea"/>
                          <a:cs typeface="+mn-cs"/>
                        </a:rPr>
                        <a:t> Project delays</a:t>
                      </a: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20000"/>
                        <a:lumOff val="8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25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r h="1218094">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Information Technology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IT Constraints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Lack of Business Process Mapping IT Tools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Major Project delays</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20000"/>
                        <a:lumOff val="8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25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r h="1460584">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Human Resources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Inadequate</a:t>
                      </a:r>
                      <a:r>
                        <a:rPr lang="en-ZA" sz="1400" b="1" i="0" u="none" strike="noStrike" kern="1200" baseline="0" dirty="0" smtClean="0">
                          <a:solidFill>
                            <a:srgbClr val="000000"/>
                          </a:solidFill>
                          <a:effectLst/>
                          <a:latin typeface="Lato"/>
                          <a:ea typeface="+mn-ea"/>
                          <a:cs typeface="+mn-cs"/>
                        </a:rPr>
                        <a:t> internal business process capacity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smtClean="0">
                          <a:solidFill>
                            <a:srgbClr val="000000"/>
                          </a:solidFill>
                          <a:effectLst/>
                          <a:latin typeface="Lato"/>
                          <a:ea typeface="+mn-ea"/>
                          <a:cs typeface="+mn-cs"/>
                        </a:rPr>
                        <a:t>Limited number of Business process  Management skills </a:t>
                      </a:r>
                    </a:p>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Major Project delays</a:t>
                      </a: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20000"/>
                        <a:lumOff val="8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25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r h="975603">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Conflicting Priorities by Project Team Members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Unavailability and lack of commitment </a:t>
                      </a:r>
                      <a:r>
                        <a:rPr lang="en-ZA" sz="1400" b="1" i="0" u="none" strike="noStrike" kern="1200" baseline="0" dirty="0" smtClean="0">
                          <a:solidFill>
                            <a:srgbClr val="000000"/>
                          </a:solidFill>
                          <a:effectLst/>
                          <a:latin typeface="Lato"/>
                          <a:ea typeface="+mn-ea"/>
                          <a:cs typeface="+mn-cs"/>
                        </a:rPr>
                        <a:t> to the Project</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Current operational commitment</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Major Project delays</a:t>
                      </a: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lumMod val="20000"/>
                        <a:lumOff val="8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25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0000"/>
                    </a:solidFill>
                  </a:tcPr>
                </a:tc>
              </a:tr>
            </a:tbl>
          </a:graphicData>
        </a:graphic>
      </p:graphicFrame>
      <p:sp>
        <p:nvSpPr>
          <p:cNvPr id="4" name="Rectangle 3"/>
          <p:cNvSpPr/>
          <p:nvPr/>
        </p:nvSpPr>
        <p:spPr>
          <a:xfrm>
            <a:off x="702414" y="138836"/>
            <a:ext cx="11525912" cy="584775"/>
          </a:xfrm>
          <a:prstGeom prst="rect">
            <a:avLst/>
          </a:prstGeom>
        </p:spPr>
        <p:txBody>
          <a:bodyPr wrap="none">
            <a:spAutoFit/>
          </a:bodyPr>
          <a:lstStyle/>
          <a:p>
            <a:r>
              <a:rPr lang="en-US" sz="3200" b="1" dirty="0" smtClean="0">
                <a:solidFill>
                  <a:srgbClr val="000000"/>
                </a:solidFill>
                <a:latin typeface="Georgia"/>
                <a:ea typeface="+mj-ea"/>
                <a:cs typeface="+mj-cs"/>
              </a:rPr>
              <a:t>Phase II Risks related to the Operation Design Project</a:t>
            </a:r>
            <a:endParaRPr lang="en-ZA" sz="3200" b="1" dirty="0">
              <a:solidFill>
                <a:srgbClr val="000000"/>
              </a:solidFill>
              <a:latin typeface="Georgia"/>
              <a:ea typeface="+mj-ea"/>
              <a:cs typeface="+mj-cs"/>
            </a:endParaRPr>
          </a:p>
        </p:txBody>
      </p:sp>
    </p:spTree>
    <p:extLst>
      <p:ext uri="{BB962C8B-B14F-4D97-AF65-F5344CB8AC3E}">
        <p14:creationId xmlns:p14="http://schemas.microsoft.com/office/powerpoint/2010/main" val="3635040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a16="http://schemas.microsoft.com/office/drawing/2014/main" xmlns=""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0" name="Rectangle 9">
            <a:extLst>
              <a:ext uri="{FF2B5EF4-FFF2-40B4-BE49-F238E27FC236}">
                <a16:creationId xmlns:a16="http://schemas.microsoft.com/office/drawing/2014/main" xmlns=""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ectangle 10">
            <a:extLst>
              <a:ext uri="{FF2B5EF4-FFF2-40B4-BE49-F238E27FC236}">
                <a16:creationId xmlns:a16="http://schemas.microsoft.com/office/drawing/2014/main" xmlns=""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30" name="Title 1">
            <a:extLst>
              <a:ext uri="{FF2B5EF4-FFF2-40B4-BE49-F238E27FC236}">
                <a16:creationId xmlns:a16="http://schemas.microsoft.com/office/drawing/2014/main" xmlns=""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defRPr/>
            </a:pPr>
            <a:r>
              <a:rPr lang="en-US" sz="3200" i="1" dirty="0" smtClean="0">
                <a:solidFill>
                  <a:srgbClr val="FFFFFF"/>
                </a:solidFill>
                <a:latin typeface="Georgia"/>
              </a:rPr>
              <a:t>Presentation outline</a:t>
            </a:r>
            <a:endParaRPr lang="en-US" sz="3200" i="1" dirty="0">
              <a:solidFill>
                <a:srgbClr val="FFFFFF"/>
              </a:solidFill>
              <a:latin typeface="Georgia"/>
            </a:endParaRPr>
          </a:p>
        </p:txBody>
      </p:sp>
      <p:cxnSp>
        <p:nvCxnSpPr>
          <p:cNvPr id="31" name="Straight Connector 30">
            <a:extLst>
              <a:ext uri="{FF2B5EF4-FFF2-40B4-BE49-F238E27FC236}">
                <a16:creationId xmlns:a16="http://schemas.microsoft.com/office/drawing/2014/main" xmlns=""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a16="http://schemas.microsoft.com/office/drawing/2014/main" xmlns=""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a16="http://schemas.microsoft.com/office/drawing/2014/main" xmlns=""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4" name="Freeform 33">
              <a:extLst>
                <a:ext uri="{FF2B5EF4-FFF2-40B4-BE49-F238E27FC236}">
                  <a16:creationId xmlns:a16="http://schemas.microsoft.com/office/drawing/2014/main" xmlns=""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5" name="Freeform 34">
              <a:extLst>
                <a:ext uri="{FF2B5EF4-FFF2-40B4-BE49-F238E27FC236}">
                  <a16:creationId xmlns:a16="http://schemas.microsoft.com/office/drawing/2014/main" xmlns=""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6" name="Line 8">
              <a:extLst>
                <a:ext uri="{FF2B5EF4-FFF2-40B4-BE49-F238E27FC236}">
                  <a16:creationId xmlns:a16="http://schemas.microsoft.com/office/drawing/2014/main" xmlns=""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7" name="Line 9">
              <a:extLst>
                <a:ext uri="{FF2B5EF4-FFF2-40B4-BE49-F238E27FC236}">
                  <a16:creationId xmlns:a16="http://schemas.microsoft.com/office/drawing/2014/main" xmlns=""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8" name="Line 10">
              <a:extLst>
                <a:ext uri="{FF2B5EF4-FFF2-40B4-BE49-F238E27FC236}">
                  <a16:creationId xmlns:a16="http://schemas.microsoft.com/office/drawing/2014/main" xmlns=""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39" name="Freeform 38">
              <a:extLst>
                <a:ext uri="{FF2B5EF4-FFF2-40B4-BE49-F238E27FC236}">
                  <a16:creationId xmlns:a16="http://schemas.microsoft.com/office/drawing/2014/main" xmlns=""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40" name="Freeform 39">
              <a:extLst>
                <a:ext uri="{FF2B5EF4-FFF2-40B4-BE49-F238E27FC236}">
                  <a16:creationId xmlns:a16="http://schemas.microsoft.com/office/drawing/2014/main" xmlns=""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41" name="Freeform 40">
              <a:extLst>
                <a:ext uri="{FF2B5EF4-FFF2-40B4-BE49-F238E27FC236}">
                  <a16:creationId xmlns:a16="http://schemas.microsoft.com/office/drawing/2014/main" xmlns=""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42" name="Line 14">
              <a:extLst>
                <a:ext uri="{FF2B5EF4-FFF2-40B4-BE49-F238E27FC236}">
                  <a16:creationId xmlns:a16="http://schemas.microsoft.com/office/drawing/2014/main" xmlns=""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43" name="Line 15">
              <a:extLst>
                <a:ext uri="{FF2B5EF4-FFF2-40B4-BE49-F238E27FC236}">
                  <a16:creationId xmlns:a16="http://schemas.microsoft.com/office/drawing/2014/main" xmlns=""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sp>
          <p:nvSpPr>
            <p:cNvPr id="44" name="Freeform 43">
              <a:extLst>
                <a:ext uri="{FF2B5EF4-FFF2-40B4-BE49-F238E27FC236}">
                  <a16:creationId xmlns:a16="http://schemas.microsoft.com/office/drawing/2014/main" xmlns=""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id-ID" kern="0">
                <a:solidFill>
                  <a:srgbClr val="000000"/>
                </a:solidFill>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2590313820"/>
              </p:ext>
            </p:extLst>
          </p:nvPr>
        </p:nvGraphicFramePr>
        <p:xfrm>
          <a:off x="2209799" y="134470"/>
          <a:ext cx="8216154" cy="6362670"/>
        </p:xfrm>
        <a:graphic>
          <a:graphicData uri="http://schemas.openxmlformats.org/drawingml/2006/table">
            <a:tbl>
              <a:tblPr firstRow="1" bandRow="1">
                <a:tableStyleId>{5C22544A-7EE6-4342-B048-85BDC9FD1C3A}</a:tableStyleId>
              </a:tblPr>
              <a:tblGrid>
                <a:gridCol w="2327693"/>
                <a:gridCol w="5888461"/>
              </a:tblGrid>
              <a:tr h="7772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Background</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DCS Operations Management Framework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DCS Approved Value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SDM challenges and opportunities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Implementation Plan for the SDM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Risks associated with the SDM Implementation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7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Conclusion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505938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17766280"/>
              </p:ext>
            </p:extLst>
          </p:nvPr>
        </p:nvGraphicFramePr>
        <p:xfrm>
          <a:off x="371264" y="1432717"/>
          <a:ext cx="11385308" cy="2128970"/>
        </p:xfrm>
        <a:graphic>
          <a:graphicData uri="http://schemas.openxmlformats.org/drawingml/2006/table">
            <a:tbl>
              <a:tblPr/>
              <a:tblGrid>
                <a:gridCol w="2100449"/>
                <a:gridCol w="2193165"/>
                <a:gridCol w="2003431"/>
                <a:gridCol w="1848989"/>
                <a:gridCol w="708875"/>
                <a:gridCol w="427110"/>
                <a:gridCol w="542287"/>
                <a:gridCol w="542287"/>
                <a:gridCol w="1018715"/>
              </a:tblGrid>
              <a:tr h="438871">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smtClean="0">
                          <a:solidFill>
                            <a:srgbClr val="000000"/>
                          </a:solidFill>
                          <a:effectLst/>
                          <a:latin typeface="Lato"/>
                          <a:ea typeface="+mn-ea"/>
                          <a:cs typeface="+mn-cs"/>
                        </a:rPr>
                        <a:t>Risk Descriptor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Risk Description</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Cause</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Consequence</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gridSpan="4">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Inherent risk</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hMerge="1">
                  <a:txBody>
                    <a:bodyPr/>
                    <a:lstStyle/>
                    <a:p>
                      <a:endParaRPr lang="en-ZA"/>
                    </a:p>
                  </a:txBody>
                  <a:tcPr/>
                </a:tc>
                <a:tc hMerge="1">
                  <a:txBody>
                    <a:bodyPr/>
                    <a:lstStyle/>
                    <a:p>
                      <a:endParaRPr lang="en-ZA"/>
                    </a:p>
                  </a:txBody>
                  <a:tcPr/>
                </a:tc>
                <a:tc row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Inherent Risk exposure</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r>
              <a:tr h="447383">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grid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Impact</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gridSpan="2">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a:solidFill>
                            <a:srgbClr val="000000"/>
                          </a:solidFill>
                          <a:effectLst/>
                          <a:latin typeface="Lato"/>
                          <a:ea typeface="+mn-ea"/>
                          <a:cs typeface="+mn-cs"/>
                        </a:rPr>
                        <a:t>Likelihood</a:t>
                      </a:r>
                    </a:p>
                  </a:txBody>
                  <a:tcPr marL="2838" marR="2838" marT="2838"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EE4B4"/>
                    </a:solidFill>
                  </a:tcPr>
                </a:tc>
                <a:tc hMerge="1">
                  <a:txBody>
                    <a:bodyPr/>
                    <a:lstStyle/>
                    <a:p>
                      <a:endParaRPr lang="en-ZA"/>
                    </a:p>
                  </a:txBody>
                  <a:tcPr/>
                </a:tc>
                <a:tc vMerge="1">
                  <a:txBody>
                    <a:bodyPr/>
                    <a:lstStyle/>
                    <a:p>
                      <a:endParaRPr lang="en-ZA"/>
                    </a:p>
                  </a:txBody>
                  <a:tcPr/>
                </a:tc>
              </a:tr>
              <a:tr h="1242716">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algn="ctr" fontAlgn="ctr"/>
                      <a:r>
                        <a:rPr lang="en-ZA" sz="1400" b="1" i="0" u="none" strike="noStrike" kern="1200" dirty="0" smtClean="0">
                          <a:solidFill>
                            <a:srgbClr val="000000"/>
                          </a:solidFill>
                          <a:effectLst/>
                          <a:latin typeface="Lato"/>
                          <a:ea typeface="+mn-ea"/>
                          <a:cs typeface="+mn-cs"/>
                        </a:rPr>
                        <a:t>Change Management</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algn="ctr" defTabSz="914331" rtl="0" eaLnBrk="1" fontAlgn="ctr" latinLnBrk="0" hangingPunct="1"/>
                      <a:r>
                        <a:rPr lang="en-ZA" sz="1400" b="1" i="0" u="none" strike="noStrike" kern="1200" dirty="0" smtClean="0">
                          <a:solidFill>
                            <a:srgbClr val="000000"/>
                          </a:solidFill>
                          <a:effectLst/>
                          <a:latin typeface="Lato"/>
                          <a:ea typeface="+mn-ea"/>
                          <a:cs typeface="+mn-cs"/>
                        </a:rPr>
                        <a:t>Inadequate change management support to all work streams</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Lack of change management strategy and support</a:t>
                      </a:r>
                    </a:p>
                    <a:p>
                      <a:pPr marL="0" algn="l" defTabSz="914400" rtl="0" eaLnBrk="1" fontAlgn="ctr" latinLnBrk="0" hangingPunct="1"/>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ZA" sz="1400" b="1" i="0" u="none" strike="noStrike" kern="1200" dirty="0" smtClean="0">
                        <a:solidFill>
                          <a:srgbClr val="000000"/>
                        </a:solidFill>
                        <a:effectLst/>
                        <a:latin typeface="Lato"/>
                        <a:ea typeface="+mn-ea"/>
                        <a:cs typeface="+mn-cs"/>
                      </a:endParaRPr>
                    </a:p>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Major Project delays</a:t>
                      </a:r>
                    </a:p>
                    <a:p>
                      <a:pPr marL="0" marR="0" lvl="0" indent="0" algn="ctr" defTabSz="914331" rtl="0" eaLnBrk="1" fontAlgn="ctr" latinLnBrk="0" hangingPunct="1">
                        <a:lnSpc>
                          <a:spcPct val="100000"/>
                        </a:lnSpc>
                        <a:spcBef>
                          <a:spcPts val="0"/>
                        </a:spcBef>
                        <a:spcAft>
                          <a:spcPts val="0"/>
                        </a:spcAft>
                        <a:buClrTx/>
                        <a:buSzTx/>
                        <a:buFontTx/>
                        <a:buNone/>
                        <a:tabLst/>
                        <a:defRPr/>
                      </a:pP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20000"/>
                        <a:lumOff val="8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High </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ea typeface=""/>
                          <a:cs typeface="Arial"/>
                        </a:defRPr>
                      </a:lvl1pPr>
                      <a:lvl2pPr marL="457200" algn="l" defTabSz="914400" rtl="0" eaLnBrk="1" latinLnBrk="0" hangingPunct="1">
                        <a:defRPr sz="1800" kern="1200">
                          <a:solidFill>
                            <a:schemeClr val="dk1"/>
                          </a:solidFill>
                          <a:latin typeface="Arial"/>
                          <a:ea typeface=""/>
                          <a:cs typeface="Arial"/>
                        </a:defRPr>
                      </a:lvl2pPr>
                      <a:lvl3pPr marL="914400" algn="l" defTabSz="914400" rtl="0" eaLnBrk="1" latinLnBrk="0" hangingPunct="1">
                        <a:defRPr sz="1800" kern="1200">
                          <a:solidFill>
                            <a:schemeClr val="dk1"/>
                          </a:solidFill>
                          <a:latin typeface="Arial"/>
                          <a:ea typeface=""/>
                          <a:cs typeface="Arial"/>
                        </a:defRPr>
                      </a:lvl3pPr>
                      <a:lvl4pPr marL="1371600" algn="l" defTabSz="914400" rtl="0" eaLnBrk="1" latinLnBrk="0" hangingPunct="1">
                        <a:defRPr sz="1800" kern="1200">
                          <a:solidFill>
                            <a:schemeClr val="dk1"/>
                          </a:solidFill>
                          <a:latin typeface="Arial"/>
                          <a:ea typeface=""/>
                          <a:cs typeface="Arial"/>
                        </a:defRPr>
                      </a:lvl4pPr>
                      <a:lvl5pPr marL="1828800" algn="l" defTabSz="914400" rtl="0" eaLnBrk="1" latinLnBrk="0" hangingPunct="1">
                        <a:defRPr sz="1800" kern="1200">
                          <a:solidFill>
                            <a:schemeClr val="dk1"/>
                          </a:solidFill>
                          <a:latin typeface="Arial"/>
                          <a:ea typeface=""/>
                          <a:cs typeface="Arial"/>
                        </a:defRPr>
                      </a:lvl5pPr>
                      <a:lvl6pPr marL="2286000" algn="l" defTabSz="914400" rtl="0" eaLnBrk="1" latinLnBrk="0" hangingPunct="1">
                        <a:defRPr sz="1800" kern="1200">
                          <a:solidFill>
                            <a:schemeClr val="dk1"/>
                          </a:solidFill>
                          <a:latin typeface="Arial"/>
                          <a:ea typeface=""/>
                          <a:cs typeface="Arial"/>
                        </a:defRPr>
                      </a:lvl6pPr>
                      <a:lvl7pPr marL="2743200" algn="l" defTabSz="914400" rtl="0" eaLnBrk="1" latinLnBrk="0" hangingPunct="1">
                        <a:defRPr sz="1800" kern="1200">
                          <a:solidFill>
                            <a:schemeClr val="dk1"/>
                          </a:solidFill>
                          <a:latin typeface="Arial"/>
                          <a:ea typeface=""/>
                          <a:cs typeface="Arial"/>
                        </a:defRPr>
                      </a:lvl7pPr>
                      <a:lvl8pPr marL="3200400" algn="l" defTabSz="914400" rtl="0" eaLnBrk="1" latinLnBrk="0" hangingPunct="1">
                        <a:defRPr sz="1800" kern="1200">
                          <a:solidFill>
                            <a:schemeClr val="dk1"/>
                          </a:solidFill>
                          <a:latin typeface="Arial"/>
                          <a:ea typeface=""/>
                          <a:cs typeface="Arial"/>
                        </a:defRPr>
                      </a:lvl8pPr>
                      <a:lvl9pPr marL="3657600" algn="l" defTabSz="914400" rtl="0" eaLnBrk="1" latinLnBrk="0" hangingPunct="1">
                        <a:defRPr sz="1800" kern="1200">
                          <a:solidFill>
                            <a:schemeClr val="dk1"/>
                          </a:solidFill>
                          <a:latin typeface="Arial"/>
                          <a:ea typeface=""/>
                          <a:cs typeface="Arial"/>
                        </a:defRPr>
                      </a:lvl9pPr>
                    </a:lstStyle>
                    <a:p>
                      <a:pPr marL="0" marR="0" lvl="0" indent="0" algn="ctr" defTabSz="914331" rtl="0" eaLnBrk="1" fontAlgn="ctr" latinLnBrk="0" hangingPunct="1">
                        <a:lnSpc>
                          <a:spcPct val="100000"/>
                        </a:lnSpc>
                        <a:spcBef>
                          <a:spcPts val="0"/>
                        </a:spcBef>
                        <a:spcAft>
                          <a:spcPts val="0"/>
                        </a:spcAft>
                        <a:buClrTx/>
                        <a:buSzTx/>
                        <a:buFontTx/>
                        <a:buNone/>
                        <a:tabLst/>
                        <a:defRPr/>
                      </a:pPr>
                      <a:r>
                        <a:rPr lang="en-ZA" sz="1400" b="1" i="0" u="none" strike="noStrike" kern="1200" dirty="0" smtClean="0">
                          <a:solidFill>
                            <a:srgbClr val="000000"/>
                          </a:solidFill>
                          <a:effectLst/>
                          <a:latin typeface="Lato"/>
                          <a:ea typeface="+mn-ea"/>
                          <a:cs typeface="+mn-cs"/>
                        </a:rPr>
                        <a:t>25</a:t>
                      </a:r>
                      <a:endParaRPr lang="en-ZA" sz="1400" b="1" i="0" u="none" strike="noStrike" kern="1200" dirty="0">
                        <a:solidFill>
                          <a:srgbClr val="000000"/>
                        </a:solidFill>
                        <a:effectLst/>
                        <a:latin typeface="Lato"/>
                        <a:ea typeface="+mn-ea"/>
                        <a:cs typeface="+mn-cs"/>
                      </a:endParaRPr>
                    </a:p>
                  </a:txBody>
                  <a:tcPr marL="2838" marR="2838" marT="2838" marB="0" anchor="ctr">
                    <a:lnL w="12700" cmpd="sng">
                      <a:solidFill>
                        <a:srgbClr val="FFFFFF"/>
                      </a:solid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bl>
          </a:graphicData>
        </a:graphic>
      </p:graphicFrame>
      <p:sp>
        <p:nvSpPr>
          <p:cNvPr id="4" name="Rectangle 3"/>
          <p:cNvSpPr/>
          <p:nvPr/>
        </p:nvSpPr>
        <p:spPr>
          <a:xfrm>
            <a:off x="702414" y="138836"/>
            <a:ext cx="11525912" cy="584775"/>
          </a:xfrm>
          <a:prstGeom prst="rect">
            <a:avLst/>
          </a:prstGeom>
        </p:spPr>
        <p:txBody>
          <a:bodyPr wrap="none">
            <a:spAutoFit/>
          </a:bodyPr>
          <a:lstStyle/>
          <a:p>
            <a:r>
              <a:rPr lang="en-US" sz="3200" b="1" dirty="0">
                <a:solidFill>
                  <a:srgbClr val="000000"/>
                </a:solidFill>
                <a:latin typeface="Georgia"/>
              </a:rPr>
              <a:t>Phase II Risks related to the Operation Design Project</a:t>
            </a:r>
            <a:endParaRPr lang="en-ZA" sz="3200" b="1" dirty="0">
              <a:solidFill>
                <a:srgbClr val="000000"/>
              </a:solidFill>
              <a:latin typeface="Georgia"/>
            </a:endParaRPr>
          </a:p>
        </p:txBody>
      </p:sp>
    </p:spTree>
    <p:extLst>
      <p:ext uri="{BB962C8B-B14F-4D97-AF65-F5344CB8AC3E}">
        <p14:creationId xmlns:p14="http://schemas.microsoft.com/office/powerpoint/2010/main" val="715077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a:solidFill>
                  <a:srgbClr val="FFFFFF"/>
                </a:solidFill>
                <a:latin typeface="Segoe UI Light"/>
                <a:cs typeface="Segoe UI" panose="020B0502040204020203" pitchFamily="34" charset="0"/>
              </a:rPr>
              <a:t>OMF Phase II (Workstream </a:t>
            </a:r>
            <a:r>
              <a:rPr lang="da-DK" sz="1400" b="1" dirty="0" smtClean="0">
                <a:solidFill>
                  <a:srgbClr val="FFFFFF"/>
                </a:solidFill>
                <a:latin typeface="Segoe UI Light"/>
                <a:cs typeface="Segoe UI" panose="020B0502040204020203" pitchFamily="34" charset="0"/>
              </a:rPr>
              <a:t>2)</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14737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Conclusion</a:t>
            </a:r>
            <a:endParaRPr lang="en-US" sz="4000" dirty="0">
              <a:solidFill>
                <a:srgbClr val="000000"/>
              </a:solidFill>
              <a:latin typeface="Georgia"/>
            </a:endParaRPr>
          </a:p>
        </p:txBody>
      </p:sp>
      <p:sp>
        <p:nvSpPr>
          <p:cNvPr id="7" name="Content Placeholder 2"/>
          <p:cNvSpPr txBox="1">
            <a:spLocks/>
          </p:cNvSpPr>
          <p:nvPr/>
        </p:nvSpPr>
        <p:spPr>
          <a:xfrm>
            <a:off x="610974" y="1247504"/>
            <a:ext cx="11141012" cy="5153296"/>
          </a:xfrm>
          <a:prstGeom prst="rect">
            <a:avLst/>
          </a:prstGeom>
        </p:spPr>
        <p:txBody>
          <a:bodyPr vert="horz" lIns="91440" tIns="45720" rIns="91440" bIns="45720" rtlCol="0">
            <a:noAutofit/>
          </a:bodyPr>
          <a:lstStyle>
            <a:lvl1pPr marL="171437" indent="-171437" algn="l" defTabSz="685749" rtl="0" eaLnBrk="1" latinLnBrk="0" hangingPunct="1">
              <a:lnSpc>
                <a:spcPct val="90000"/>
              </a:lnSpc>
              <a:spcBef>
                <a:spcPts val="750"/>
              </a:spcBef>
              <a:buFont typeface="Arial" panose="020B0604020202020204" pitchFamily="34" charset="0"/>
              <a:buChar char="•"/>
              <a:defRPr sz="1578" kern="1200">
                <a:solidFill>
                  <a:schemeClr val="tx1"/>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5600" indent="-355600" algn="just">
              <a:lnSpc>
                <a:spcPct val="120000"/>
              </a:lnSpc>
              <a:defRPr/>
            </a:pPr>
            <a:r>
              <a:rPr lang="en-ZA" sz="2300" dirty="0" smtClean="0">
                <a:solidFill>
                  <a:sysClr val="windowText" lastClr="000000"/>
                </a:solidFill>
                <a:latin typeface="Lato"/>
              </a:rPr>
              <a:t>There is a need to relook at the timeframes in the Project Charter to be aligned with the work done to date and to determine revised timeframes where required.</a:t>
            </a:r>
          </a:p>
          <a:p>
            <a:pPr marL="355600" indent="-355600" algn="just">
              <a:lnSpc>
                <a:spcPct val="120000"/>
              </a:lnSpc>
              <a:defRPr/>
            </a:pPr>
            <a:r>
              <a:rPr lang="en-ZA" sz="2300" dirty="0" smtClean="0">
                <a:solidFill>
                  <a:sysClr val="windowText" lastClr="000000"/>
                </a:solidFill>
                <a:latin typeface="Lato"/>
              </a:rPr>
              <a:t>The COVID 19 </a:t>
            </a:r>
            <a:r>
              <a:rPr lang="en-ZA" sz="2300" dirty="0">
                <a:solidFill>
                  <a:sysClr val="windowText" lastClr="000000"/>
                </a:solidFill>
                <a:latin typeface="Lato"/>
              </a:rPr>
              <a:t>epidemic </a:t>
            </a:r>
            <a:r>
              <a:rPr lang="en-ZA" sz="2300" dirty="0" smtClean="0">
                <a:solidFill>
                  <a:sysClr val="windowText" lastClr="000000"/>
                </a:solidFill>
                <a:latin typeface="Lato"/>
              </a:rPr>
              <a:t>has negatively </a:t>
            </a:r>
            <a:r>
              <a:rPr lang="en-ZA" sz="2300" dirty="0">
                <a:solidFill>
                  <a:sysClr val="windowText" lastClr="000000"/>
                </a:solidFill>
                <a:latin typeface="Lato"/>
              </a:rPr>
              <a:t>impacted on the implementation of the Service Delivery Model and it is still doing so. </a:t>
            </a:r>
          </a:p>
          <a:p>
            <a:pPr marL="355600" indent="-355600" algn="just">
              <a:lnSpc>
                <a:spcPct val="120000"/>
              </a:lnSpc>
              <a:defRPr/>
            </a:pPr>
            <a:r>
              <a:rPr lang="en-ZA" sz="2300" dirty="0">
                <a:solidFill>
                  <a:sysClr val="windowText" lastClr="000000"/>
                </a:solidFill>
                <a:latin typeface="Lato"/>
              </a:rPr>
              <a:t>The current weak economic situation </a:t>
            </a:r>
            <a:r>
              <a:rPr lang="en-ZA" sz="2300" dirty="0" smtClean="0">
                <a:solidFill>
                  <a:sysClr val="windowText" lastClr="000000"/>
                </a:solidFill>
                <a:latin typeface="Lato"/>
              </a:rPr>
              <a:t>has a significant influence on the </a:t>
            </a:r>
            <a:r>
              <a:rPr lang="en-ZA" sz="2300" dirty="0">
                <a:solidFill>
                  <a:sysClr val="windowText" lastClr="000000"/>
                </a:solidFill>
                <a:latin typeface="Lato"/>
              </a:rPr>
              <a:t>implementation of the Service Delivery Model which is focussing on better service delivery </a:t>
            </a:r>
            <a:r>
              <a:rPr lang="en-ZA" sz="2300" dirty="0" smtClean="0">
                <a:solidFill>
                  <a:sysClr val="windowText" lastClr="000000"/>
                </a:solidFill>
                <a:latin typeface="Lato"/>
              </a:rPr>
              <a:t>with the right capacity in the right places which is also confirmed by the business process mapping. </a:t>
            </a:r>
          </a:p>
          <a:p>
            <a:pPr marL="355600" indent="-355600" algn="just">
              <a:lnSpc>
                <a:spcPct val="120000"/>
              </a:lnSpc>
              <a:defRPr/>
            </a:pPr>
            <a:r>
              <a:rPr lang="en-ZA" sz="2300" dirty="0" smtClean="0">
                <a:solidFill>
                  <a:sysClr val="windowText" lastClr="000000"/>
                </a:solidFill>
                <a:latin typeface="Lato"/>
              </a:rPr>
              <a:t>The </a:t>
            </a:r>
            <a:r>
              <a:rPr lang="en-ZA" sz="2300" dirty="0">
                <a:solidFill>
                  <a:sysClr val="windowText" lastClr="000000"/>
                </a:solidFill>
                <a:latin typeface="Lato"/>
              </a:rPr>
              <a:t>rollout of all the projects is hindered by the fact that DCS does not have a dedicated Project Management Office to oversee the deliverables of each </a:t>
            </a:r>
            <a:r>
              <a:rPr lang="en-ZA" sz="2300" dirty="0" err="1">
                <a:solidFill>
                  <a:sysClr val="windowText" lastClr="000000"/>
                </a:solidFill>
                <a:latin typeface="Lato"/>
              </a:rPr>
              <a:t>workstream</a:t>
            </a:r>
            <a:r>
              <a:rPr lang="en-ZA" sz="2300" dirty="0">
                <a:solidFill>
                  <a:sysClr val="windowText" lastClr="000000"/>
                </a:solidFill>
                <a:latin typeface="Lato"/>
              </a:rPr>
              <a:t> and align the respective outputs. </a:t>
            </a:r>
          </a:p>
          <a:p>
            <a:pPr marL="0" indent="0" algn="just">
              <a:lnSpc>
                <a:spcPct val="120000"/>
              </a:lnSpc>
              <a:buNone/>
              <a:defRPr/>
            </a:pPr>
            <a:endParaRPr lang="en-ZA" sz="2300" dirty="0">
              <a:solidFill>
                <a:sysClr val="windowText" lastClr="000000"/>
              </a:solidFill>
              <a:latin typeface="Lato"/>
            </a:endParaRPr>
          </a:p>
        </p:txBody>
      </p:sp>
    </p:spTree>
    <p:extLst>
      <p:ext uri="{BB962C8B-B14F-4D97-AF65-F5344CB8AC3E}">
        <p14:creationId xmlns:p14="http://schemas.microsoft.com/office/powerpoint/2010/main" val="3163140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a:solidFill>
                  <a:srgbClr val="FFFFFF"/>
                </a:solidFill>
                <a:latin typeface="Segoe UI Light"/>
                <a:cs typeface="Segoe UI" panose="020B0502040204020203" pitchFamily="34" charset="0"/>
              </a:rPr>
              <a:t>OMF Phase II (Workstream </a:t>
            </a:r>
            <a:r>
              <a:rPr lang="da-DK" sz="1400" b="1" dirty="0" smtClean="0">
                <a:solidFill>
                  <a:srgbClr val="FFFFFF"/>
                </a:solidFill>
                <a:latin typeface="Segoe UI Light"/>
                <a:cs typeface="Segoe UI" panose="020B0502040204020203" pitchFamily="34" charset="0"/>
              </a:rPr>
              <a:t>2)</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14737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Conclusion, </a:t>
            </a:r>
            <a:r>
              <a:rPr lang="en-US" sz="2000" dirty="0" smtClean="0">
                <a:solidFill>
                  <a:srgbClr val="000000"/>
                </a:solidFill>
                <a:latin typeface="Georgia"/>
              </a:rPr>
              <a:t>continued</a:t>
            </a:r>
            <a:endParaRPr lang="en-US" sz="2000" dirty="0">
              <a:solidFill>
                <a:srgbClr val="000000"/>
              </a:solidFill>
              <a:latin typeface="Georgia"/>
            </a:endParaRPr>
          </a:p>
        </p:txBody>
      </p:sp>
      <p:sp>
        <p:nvSpPr>
          <p:cNvPr id="7" name="Content Placeholder 2"/>
          <p:cNvSpPr txBox="1">
            <a:spLocks/>
          </p:cNvSpPr>
          <p:nvPr/>
        </p:nvSpPr>
        <p:spPr>
          <a:xfrm>
            <a:off x="702414" y="1338944"/>
            <a:ext cx="11062866" cy="5350614"/>
          </a:xfrm>
          <a:prstGeom prst="rect">
            <a:avLst/>
          </a:prstGeom>
        </p:spPr>
        <p:txBody>
          <a:bodyPr vert="horz" lIns="91440" tIns="45720" rIns="91440" bIns="45720" rtlCol="0">
            <a:normAutofit fontScale="92500"/>
          </a:bodyPr>
          <a:lstStyle>
            <a:lvl1pPr marL="171437" indent="-171437" algn="l" defTabSz="685749" rtl="0" eaLnBrk="1" latinLnBrk="0" hangingPunct="1">
              <a:lnSpc>
                <a:spcPct val="90000"/>
              </a:lnSpc>
              <a:spcBef>
                <a:spcPts val="750"/>
              </a:spcBef>
              <a:buFont typeface="Arial" panose="020B0604020202020204" pitchFamily="34" charset="0"/>
              <a:buChar char="•"/>
              <a:defRPr sz="1578" kern="1200">
                <a:solidFill>
                  <a:schemeClr val="tx1"/>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5600" indent="-355600" algn="just">
              <a:lnSpc>
                <a:spcPct val="120000"/>
              </a:lnSpc>
              <a:defRPr/>
            </a:pPr>
            <a:r>
              <a:rPr lang="en-ZA" sz="2800" dirty="0" smtClean="0">
                <a:solidFill>
                  <a:sysClr val="windowText" lastClr="000000"/>
                </a:solidFill>
                <a:latin typeface="Lato"/>
              </a:rPr>
              <a:t>The </a:t>
            </a:r>
            <a:r>
              <a:rPr lang="en-ZA" sz="2800" dirty="0">
                <a:solidFill>
                  <a:sysClr val="windowText" lastClr="000000"/>
                </a:solidFill>
                <a:latin typeface="Lato"/>
              </a:rPr>
              <a:t>adopted </a:t>
            </a:r>
            <a:r>
              <a:rPr lang="en-ZA" sz="2800" dirty="0" smtClean="0">
                <a:solidFill>
                  <a:sysClr val="windowText" lastClr="000000"/>
                </a:solidFill>
                <a:latin typeface="Lato"/>
              </a:rPr>
              <a:t>“task-team approach” </a:t>
            </a:r>
            <a:r>
              <a:rPr lang="en-ZA" sz="2800" dirty="0">
                <a:solidFill>
                  <a:sysClr val="windowText" lastClr="000000"/>
                </a:solidFill>
                <a:latin typeface="Lato"/>
              </a:rPr>
              <a:t>worked well before  the </a:t>
            </a:r>
            <a:r>
              <a:rPr lang="en-ZA" sz="2800" dirty="0" smtClean="0">
                <a:solidFill>
                  <a:sysClr val="windowText" lastClr="000000"/>
                </a:solidFill>
                <a:latin typeface="Lato"/>
              </a:rPr>
              <a:t>COVID 19  </a:t>
            </a:r>
            <a:r>
              <a:rPr lang="en-ZA" sz="2800" dirty="0">
                <a:solidFill>
                  <a:sysClr val="windowText" lastClr="000000"/>
                </a:solidFill>
                <a:latin typeface="Lato"/>
              </a:rPr>
              <a:t>lockdown period but thereafter it was difficult for the teams to work in a synchronised </a:t>
            </a:r>
            <a:r>
              <a:rPr lang="en-ZA" sz="2800" dirty="0" smtClean="0">
                <a:solidFill>
                  <a:sysClr val="windowText" lastClr="000000"/>
                </a:solidFill>
                <a:latin typeface="Lato"/>
              </a:rPr>
              <a:t>way because of the different restrictions. </a:t>
            </a:r>
          </a:p>
          <a:p>
            <a:pPr marL="355600" indent="-355600" algn="just">
              <a:lnSpc>
                <a:spcPct val="120000"/>
              </a:lnSpc>
              <a:defRPr/>
            </a:pPr>
            <a:r>
              <a:rPr lang="en-ZA" sz="2800" dirty="0" smtClean="0">
                <a:solidFill>
                  <a:sysClr val="windowText" lastClr="000000"/>
                </a:solidFill>
                <a:latin typeface="Lato"/>
              </a:rPr>
              <a:t>Change </a:t>
            </a:r>
            <a:r>
              <a:rPr lang="en-ZA" sz="2800" dirty="0">
                <a:solidFill>
                  <a:sysClr val="windowText" lastClr="000000"/>
                </a:solidFill>
                <a:latin typeface="Lato"/>
              </a:rPr>
              <a:t>M</a:t>
            </a:r>
            <a:r>
              <a:rPr lang="en-ZA" sz="2800" dirty="0" smtClean="0">
                <a:solidFill>
                  <a:sysClr val="windowText" lastClr="000000"/>
                </a:solidFill>
                <a:latin typeface="Lato"/>
              </a:rPr>
              <a:t>anagement </a:t>
            </a:r>
            <a:r>
              <a:rPr lang="en-ZA" sz="2800" dirty="0">
                <a:solidFill>
                  <a:sysClr val="windowText" lastClr="000000"/>
                </a:solidFill>
                <a:latin typeface="Lato"/>
              </a:rPr>
              <a:t>should be </a:t>
            </a:r>
            <a:r>
              <a:rPr lang="en-ZA" sz="2800" dirty="0" smtClean="0">
                <a:solidFill>
                  <a:sysClr val="windowText" lastClr="000000"/>
                </a:solidFill>
                <a:latin typeface="Lato"/>
              </a:rPr>
              <a:t>reviewed </a:t>
            </a:r>
            <a:r>
              <a:rPr lang="en-ZA" sz="2800" dirty="0">
                <a:solidFill>
                  <a:sysClr val="windowText" lastClr="000000"/>
                </a:solidFill>
                <a:latin typeface="Lato"/>
              </a:rPr>
              <a:t>ensure that the implementation of the Service Delivery Model  is well received at </a:t>
            </a:r>
            <a:r>
              <a:rPr lang="en-ZA" sz="2800" dirty="0" smtClean="0">
                <a:solidFill>
                  <a:sysClr val="windowText" lastClr="000000"/>
                </a:solidFill>
                <a:latin typeface="Lato"/>
              </a:rPr>
              <a:t>the coalface.</a:t>
            </a:r>
          </a:p>
          <a:p>
            <a:pPr marL="355600" indent="-355600" algn="just">
              <a:lnSpc>
                <a:spcPct val="120000"/>
              </a:lnSpc>
              <a:defRPr/>
            </a:pPr>
            <a:r>
              <a:rPr lang="en-US" sz="2800" dirty="0">
                <a:solidFill>
                  <a:sysClr val="windowText" lastClr="000000"/>
                </a:solidFill>
                <a:latin typeface="Lato"/>
              </a:rPr>
              <a:t>The implementation of the Service Delivery Model as part of the bigger Operations Management Framework concept needs focused attention from a dedicated  “Process Centre of Excellence” as it is known in the business process management environment. </a:t>
            </a:r>
          </a:p>
          <a:p>
            <a:pPr marL="355600" indent="-355600" algn="just">
              <a:lnSpc>
                <a:spcPct val="120000"/>
              </a:lnSpc>
              <a:buNone/>
              <a:defRPr/>
            </a:pPr>
            <a:endParaRPr lang="en-ZA" sz="2800" dirty="0">
              <a:solidFill>
                <a:sysClr val="windowText" lastClr="000000"/>
              </a:solidFill>
              <a:latin typeface="Lato"/>
            </a:endParaRPr>
          </a:p>
          <a:p>
            <a:pPr algn="just">
              <a:lnSpc>
                <a:spcPct val="120000"/>
              </a:lnSpc>
              <a:defRPr/>
            </a:pPr>
            <a:endParaRPr lang="en-ZA" sz="2800" dirty="0">
              <a:solidFill>
                <a:sysClr val="windowText" lastClr="000000"/>
              </a:solidFill>
              <a:latin typeface="Lato"/>
            </a:endParaRPr>
          </a:p>
          <a:p>
            <a:pPr algn="just">
              <a:lnSpc>
                <a:spcPct val="120000"/>
              </a:lnSpc>
              <a:defRPr/>
            </a:pPr>
            <a:endParaRPr kumimoji="0" lang="en-ZA" sz="2800" b="0" i="0" u="none" strike="noStrike" kern="1200" cap="none" spc="0" normalizeH="0" baseline="0" noProof="0" dirty="0" smtClean="0">
              <a:ln>
                <a:noFill/>
              </a:ln>
              <a:solidFill>
                <a:sysClr val="windowText" lastClr="000000"/>
              </a:solidFill>
              <a:effectLst/>
              <a:uLnTx/>
              <a:uFillTx/>
              <a:latin typeface="Lato"/>
            </a:endParaRPr>
          </a:p>
          <a:p>
            <a:pPr algn="just">
              <a:lnSpc>
                <a:spcPct val="120000"/>
              </a:lnSpc>
              <a:defRPr/>
            </a:pPr>
            <a:endParaRPr kumimoji="0" lang="en-ZA" sz="2400" b="0" i="0" u="none" strike="noStrike" kern="1200" cap="none" spc="0" normalizeH="0" baseline="0" noProof="0" dirty="0" smtClean="0">
              <a:ln>
                <a:noFill/>
              </a:ln>
              <a:solidFill>
                <a:sysClr val="windowText" lastClr="000000"/>
              </a:solidFill>
              <a:effectLst/>
              <a:uLnTx/>
              <a:uFillTx/>
              <a:latin typeface="Lato"/>
            </a:endParaRPr>
          </a:p>
        </p:txBody>
      </p:sp>
    </p:spTree>
    <p:extLst>
      <p:ext uri="{BB962C8B-B14F-4D97-AF65-F5344CB8AC3E}">
        <p14:creationId xmlns:p14="http://schemas.microsoft.com/office/powerpoint/2010/main" val="22900692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DBE75937-E151-4B2B-8C64-9A22524FD06C}"/>
              </a:ext>
            </a:extLst>
          </p:cNvPr>
          <p:cNvSpPr/>
          <p:nvPr/>
        </p:nvSpPr>
        <p:spPr>
          <a:xfrm>
            <a:off x="0" y="5909529"/>
            <a:ext cx="2430272" cy="11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a:extLst>
              <a:ext uri="{FF2B5EF4-FFF2-40B4-BE49-F238E27FC236}">
                <a16:creationId xmlns="" xmlns:a16="http://schemas.microsoft.com/office/drawing/2014/main" id="{343C31C0-A678-488B-954D-3C31F9292F64}"/>
              </a:ext>
            </a:extLst>
          </p:cNvPr>
          <p:cNvSpPr/>
          <p:nvPr/>
        </p:nvSpPr>
        <p:spPr>
          <a:xfrm>
            <a:off x="2430271" y="1"/>
            <a:ext cx="9761728" cy="6857999"/>
          </a:xfrm>
          <a:prstGeom prst="rect">
            <a:avLst/>
          </a:prstGeom>
          <a:solidFill>
            <a:schemeClr val="accent6">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a:extLst>
              <a:ext uri="{FF2B5EF4-FFF2-40B4-BE49-F238E27FC236}">
                <a16:creationId xmlns="" xmlns:a16="http://schemas.microsoft.com/office/drawing/2014/main" id="{38DC1846-0E46-4E7D-93F6-E862AC9D9881}"/>
              </a:ext>
            </a:extLst>
          </p:cNvPr>
          <p:cNvSpPr/>
          <p:nvPr/>
        </p:nvSpPr>
        <p:spPr>
          <a:xfrm>
            <a:off x="0" y="-1"/>
            <a:ext cx="2311400" cy="5909529"/>
          </a:xfrm>
          <a:prstGeom prst="rect">
            <a:avLst/>
          </a:prstGeom>
          <a:solidFill>
            <a:schemeClr val="accent6">
              <a:lumMod val="7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a:extLst>
              <a:ext uri="{FF2B5EF4-FFF2-40B4-BE49-F238E27FC236}">
                <a16:creationId xmlns="" xmlns:a16="http://schemas.microsoft.com/office/drawing/2014/main" id="{07492E08-0E2F-4761-9D2E-B3813C92F001}"/>
              </a:ext>
            </a:extLst>
          </p:cNvPr>
          <p:cNvSpPr/>
          <p:nvPr/>
        </p:nvSpPr>
        <p:spPr>
          <a:xfrm>
            <a:off x="3385470" y="2751890"/>
            <a:ext cx="7851332" cy="1354217"/>
          </a:xfrm>
          <a:prstGeom prst="rect">
            <a:avLst/>
          </a:prstGeom>
        </p:spPr>
        <p:txBody>
          <a:bodyPr wrap="square" lIns="0" tIns="0" rIns="0" bIns="0" anchor="ctr">
            <a:spAutoFit/>
          </a:bodyPr>
          <a:lstStyle/>
          <a:p>
            <a:pPr algn="ctr"/>
            <a:r>
              <a:rPr lang="en-US" sz="8800" dirty="0">
                <a:solidFill>
                  <a:prstClr val="white"/>
                </a:solidFill>
                <a:latin typeface="Consolas" panose="020B0609020204030204"/>
              </a:rPr>
              <a:t>THANK YOU</a:t>
            </a:r>
          </a:p>
        </p:txBody>
      </p:sp>
      <p:sp>
        <p:nvSpPr>
          <p:cNvPr id="6" name="Rectangle 5">
            <a:extLst>
              <a:ext uri="{FF2B5EF4-FFF2-40B4-BE49-F238E27FC236}">
                <a16:creationId xmlns="" xmlns:a16="http://schemas.microsoft.com/office/drawing/2014/main" id="{D9DE8BFE-FE5B-4B85-95C6-4BC24BEA18CB}"/>
              </a:ext>
            </a:extLst>
          </p:cNvPr>
          <p:cNvSpPr/>
          <p:nvPr/>
        </p:nvSpPr>
        <p:spPr>
          <a:xfrm>
            <a:off x="2237362" y="0"/>
            <a:ext cx="1929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50964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bwMode="auto">
          <a:xfrm>
            <a:off x="493059" y="1510553"/>
            <a:ext cx="11232776" cy="4912114"/>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R="0" lvl="0" algn="just" defTabSz="914400" rtl="0" eaLnBrk="0" fontAlgn="base" latinLnBrk="0" hangingPunct="0">
              <a:lnSpc>
                <a:spcPct val="90000"/>
              </a:lnSpc>
              <a:spcBef>
                <a:spcPts val="1200"/>
              </a:spcBef>
              <a:spcAft>
                <a:spcPts val="1200"/>
              </a:spcAft>
              <a:buClrTx/>
              <a:buSzTx/>
              <a:buFont typeface="Arial" panose="020B0604020202020204" pitchFamily="34" charset="0"/>
              <a:buChar char="•"/>
              <a:tabLst/>
              <a:defRPr/>
            </a:pPr>
            <a:r>
              <a:rPr lang="en-ZA" sz="2400" dirty="0"/>
              <a:t>The Public Service Regulations 2016, Chapter 3, Part 3, 36 (a), states </a:t>
            </a:r>
            <a:r>
              <a:rPr lang="en-ZA" sz="2400" dirty="0" smtClean="0"/>
              <a:t>that: </a:t>
            </a:r>
            <a:r>
              <a:rPr lang="en-ZA" sz="2400" dirty="0"/>
              <a:t>“- an executing authority shall establish and maintain an Operations Management Framework which shall include an approved Service Delivery Model”.</a:t>
            </a:r>
          </a:p>
          <a:p>
            <a:pPr marL="342900" marR="0" lvl="1" indent="-342900" algn="just" defTabSz="914400" rtl="0" eaLnBrk="0" fontAlgn="base" latinLnBrk="0" hangingPunct="0">
              <a:lnSpc>
                <a:spcPct val="90000"/>
              </a:lnSpc>
              <a:spcBef>
                <a:spcPts val="1200"/>
              </a:spcBef>
              <a:spcAft>
                <a:spcPts val="1200"/>
              </a:spcAft>
              <a:buClrTx/>
              <a:buSzTx/>
              <a:buFont typeface="Arial" panose="020B0604020202020204" pitchFamily="34" charset="0"/>
              <a:buChar char="•"/>
              <a:tabLst/>
              <a:defRPr/>
            </a:pPr>
            <a:r>
              <a:rPr lang="en-ZA" sz="2400" dirty="0"/>
              <a:t>Emanating from the Public Service Regulations the DPSA developed the Public Service Operations Management Framework (OMF) to capacitate Departments to develop service delivery models, conduct business process management, and develop standard operating procedures, service level standards, service delivery improvement plans and organisational development.</a:t>
            </a:r>
          </a:p>
          <a:p>
            <a:pPr marL="342900" marR="0" lvl="1" indent="-342900" algn="just" defTabSz="914400" rtl="0" eaLnBrk="0" fontAlgn="base" latinLnBrk="0" hangingPunct="0">
              <a:lnSpc>
                <a:spcPct val="90000"/>
              </a:lnSpc>
              <a:spcBef>
                <a:spcPts val="1200"/>
              </a:spcBef>
              <a:spcAft>
                <a:spcPts val="1200"/>
              </a:spcAft>
              <a:buClrTx/>
              <a:buSzTx/>
              <a:buFont typeface="Arial" panose="020B0604020202020204" pitchFamily="34" charset="0"/>
              <a:buChar char="•"/>
              <a:tabLst/>
              <a:defRPr/>
            </a:pPr>
            <a:r>
              <a:rPr lang="en-ZA" sz="2400" dirty="0"/>
              <a:t>A Champion and Task Team </a:t>
            </a:r>
            <a:r>
              <a:rPr lang="en-ZA" sz="2400" dirty="0" smtClean="0"/>
              <a:t>was appointed </a:t>
            </a:r>
            <a:r>
              <a:rPr lang="en-ZA" sz="2400" dirty="0"/>
              <a:t>in the DCS to </a:t>
            </a:r>
            <a:r>
              <a:rPr lang="en-ZA" sz="2400" dirty="0" smtClean="0"/>
              <a:t>participate in the </a:t>
            </a:r>
            <a:r>
              <a:rPr lang="en-ZA" sz="2400" dirty="0"/>
              <a:t>development of the Service Delivery Model and the other building blocks within the OMF.  </a:t>
            </a:r>
            <a:endParaRPr lang="en-ZA" sz="2400" dirty="0" smtClean="0"/>
          </a:p>
          <a:p>
            <a:pPr marL="342900" marR="0" lvl="1" indent="-342900" algn="just" defTabSz="914400" rtl="0" eaLnBrk="0" fontAlgn="base" latinLnBrk="0" hangingPunct="0">
              <a:lnSpc>
                <a:spcPct val="90000"/>
              </a:lnSpc>
              <a:spcBef>
                <a:spcPts val="1200"/>
              </a:spcBef>
              <a:spcAft>
                <a:spcPts val="1200"/>
              </a:spcAft>
              <a:buClrTx/>
              <a:buSzTx/>
              <a:buFont typeface="Arial" panose="020B0604020202020204" pitchFamily="34" charset="0"/>
              <a:buChar char="•"/>
              <a:tabLst/>
              <a:defRPr/>
            </a:pPr>
            <a:r>
              <a:rPr lang="en-ZA" sz="2400" dirty="0" smtClean="0"/>
              <a:t>This </a:t>
            </a:r>
            <a:r>
              <a:rPr lang="en-ZA" sz="2400" dirty="0"/>
              <a:t>was made up of representatives were from Head Office, Regional Offices and Management Areas</a:t>
            </a:r>
          </a:p>
        </p:txBody>
      </p:sp>
      <p:sp>
        <p:nvSpPr>
          <p:cNvPr id="4" name="TextBox 3">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5"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Background</a:t>
            </a:r>
            <a:endParaRPr lang="en-US" sz="4000" dirty="0">
              <a:solidFill>
                <a:srgbClr val="000000"/>
              </a:solidFill>
              <a:latin typeface="Georgia"/>
            </a:endParaRPr>
          </a:p>
        </p:txBody>
      </p:sp>
    </p:spTree>
    <p:extLst>
      <p:ext uri="{BB962C8B-B14F-4D97-AF65-F5344CB8AC3E}">
        <p14:creationId xmlns:p14="http://schemas.microsoft.com/office/powerpoint/2010/main" val="1698299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What is the DCS SDM </a:t>
            </a:r>
            <a:endParaRPr lang="en-US" sz="4000" dirty="0">
              <a:solidFill>
                <a:srgbClr val="000000"/>
              </a:solidFill>
              <a:latin typeface="Georgia"/>
            </a:endParaRPr>
          </a:p>
        </p:txBody>
      </p:sp>
      <p:sp>
        <p:nvSpPr>
          <p:cNvPr id="5" name="TextBox 4"/>
          <p:cNvSpPr txBox="1"/>
          <p:nvPr/>
        </p:nvSpPr>
        <p:spPr>
          <a:xfrm>
            <a:off x="453687" y="1242000"/>
            <a:ext cx="11284626" cy="5724644"/>
          </a:xfrm>
          <a:prstGeom prst="rect">
            <a:avLst/>
          </a:prstGeom>
          <a:noFill/>
        </p:spPr>
        <p:txBody>
          <a:bodyPr wrap="square" rtlCol="0">
            <a:spAutoFit/>
          </a:bodyPr>
          <a:lstStyle/>
          <a:p>
            <a:pPr marL="457200" indent="-457200" algn="just">
              <a:spcAft>
                <a:spcPts val="600"/>
              </a:spcAft>
              <a:buFont typeface="Arial" panose="020B0604020202020204" pitchFamily="34" charset="0"/>
              <a:buChar char="•"/>
            </a:pPr>
            <a:r>
              <a:rPr lang="en-US" sz="2800" dirty="0"/>
              <a:t>The strategic plan of a department unpacks and describes “what” a department will be embarking upon during a number of years, usually three or five </a:t>
            </a:r>
            <a:r>
              <a:rPr lang="en-US" sz="2800" dirty="0" smtClean="0"/>
              <a:t>years</a:t>
            </a:r>
          </a:p>
          <a:p>
            <a:pPr marL="457200" indent="-457200" algn="just">
              <a:spcAft>
                <a:spcPts val="600"/>
              </a:spcAft>
              <a:buFont typeface="Arial" panose="020B0604020202020204" pitchFamily="34" charset="0"/>
              <a:buChar char="•"/>
            </a:pPr>
            <a:r>
              <a:rPr lang="en-US" sz="2800" dirty="0" smtClean="0"/>
              <a:t>As </a:t>
            </a:r>
            <a:r>
              <a:rPr lang="en-US" sz="2800" dirty="0"/>
              <a:t>a minimum requirement, the Service Delivery Model contains the following </a:t>
            </a:r>
            <a:r>
              <a:rPr lang="en-US" sz="2800" dirty="0" smtClean="0"/>
              <a:t>information</a:t>
            </a:r>
          </a:p>
          <a:p>
            <a:pPr marL="457200" indent="-457200" algn="just">
              <a:spcAft>
                <a:spcPts val="600"/>
              </a:spcAft>
              <a:buFont typeface="Arial" panose="020B0604020202020204" pitchFamily="34" charset="0"/>
              <a:buChar char="•"/>
            </a:pPr>
            <a:endParaRPr lang="en-US" sz="2800" dirty="0"/>
          </a:p>
          <a:p>
            <a:pPr marL="457200" indent="-457200" algn="just">
              <a:spcAft>
                <a:spcPts val="600"/>
              </a:spcAft>
              <a:buFont typeface="Arial" panose="020B0604020202020204" pitchFamily="34" charset="0"/>
              <a:buChar char="•"/>
            </a:pPr>
            <a:endParaRPr lang="en-US" sz="2800" dirty="0" smtClean="0"/>
          </a:p>
          <a:p>
            <a:pPr marL="457200" indent="-457200" algn="just">
              <a:spcAft>
                <a:spcPts val="600"/>
              </a:spcAft>
              <a:buFont typeface="Arial" panose="020B0604020202020204" pitchFamily="34" charset="0"/>
              <a:buChar char="•"/>
            </a:pPr>
            <a:endParaRPr lang="en-US" sz="2800" dirty="0"/>
          </a:p>
          <a:p>
            <a:pPr marL="457200" indent="-457200" algn="just">
              <a:spcAft>
                <a:spcPts val="600"/>
              </a:spcAft>
              <a:buFont typeface="Arial" panose="020B0604020202020204" pitchFamily="34" charset="0"/>
              <a:buChar char="•"/>
            </a:pPr>
            <a:r>
              <a:rPr lang="en-US" sz="2800" dirty="0"/>
              <a:t>The Service Delivery Model explores </a:t>
            </a:r>
            <a:r>
              <a:rPr lang="en-US" sz="2800" dirty="0" smtClean="0"/>
              <a:t>“how” </a:t>
            </a:r>
            <a:r>
              <a:rPr lang="en-US" sz="2800" dirty="0"/>
              <a:t>better to deliver internal and external services from a short, medium and long term perspective, </a:t>
            </a:r>
            <a:r>
              <a:rPr lang="en-US" sz="2800" dirty="0" smtClean="0"/>
              <a:t>to inform </a:t>
            </a:r>
            <a:r>
              <a:rPr lang="en-US" sz="2800" dirty="0"/>
              <a:t>resource considerations, business processes and systems.</a:t>
            </a:r>
            <a:endParaRPr lang="en-US" sz="2800" dirty="0" smtClean="0"/>
          </a:p>
          <a:p>
            <a:pPr algn="just"/>
            <a:endParaRPr lang="en-ZA" sz="2800" dirty="0"/>
          </a:p>
        </p:txBody>
      </p:sp>
      <p:graphicFrame>
        <p:nvGraphicFramePr>
          <p:cNvPr id="8" name="Diagram 7"/>
          <p:cNvGraphicFramePr/>
          <p:nvPr>
            <p:extLst>
              <p:ext uri="{D42A27DB-BD31-4B8C-83A1-F6EECF244321}">
                <p14:modId xmlns:p14="http://schemas.microsoft.com/office/powerpoint/2010/main" val="3198270974"/>
              </p:ext>
            </p:extLst>
          </p:nvPr>
        </p:nvGraphicFramePr>
        <p:xfrm>
          <a:off x="608012" y="3514090"/>
          <a:ext cx="11130301" cy="1475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4169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635046" y="-16223"/>
            <a:ext cx="11485237"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DCS Operations Management Framework</a:t>
            </a:r>
            <a:endParaRPr lang="en-US" sz="4000" dirty="0">
              <a:solidFill>
                <a:srgbClr val="000000"/>
              </a:solidFill>
              <a:latin typeface="Georgia"/>
            </a:endParaRPr>
          </a:p>
        </p:txBody>
      </p:sp>
      <p:sp>
        <p:nvSpPr>
          <p:cNvPr id="9" name="Rectangle 8">
            <a:extLst>
              <a:ext uri="{FF2B5EF4-FFF2-40B4-BE49-F238E27FC236}">
                <a16:creationId xmlns:a16="http://schemas.microsoft.com/office/drawing/2014/main" xmlns="" id="{ED0021AF-2298-418B-ADAD-F94098EE4C9E}"/>
              </a:ext>
            </a:extLst>
          </p:cNvPr>
          <p:cNvSpPr/>
          <p:nvPr/>
        </p:nvSpPr>
        <p:spPr>
          <a:xfrm>
            <a:off x="194494" y="1246030"/>
            <a:ext cx="900000" cy="5220000"/>
          </a:xfrm>
          <a:prstGeom prst="rect">
            <a:avLst/>
          </a:prstGeom>
          <a:solidFill>
            <a:sysClr val="windowText" lastClr="000000">
              <a:lumMod val="65000"/>
              <a:lumOff val="35000"/>
            </a:sysClr>
          </a:solidFill>
          <a:ln w="12700" cap="flat" cmpd="sng" algn="ctr">
            <a:solidFill>
              <a:srgbClr val="005427">
                <a:shade val="50000"/>
              </a:srgbClr>
            </a:solidFill>
            <a:prstDash val="solid"/>
            <a:miter lim="800000"/>
          </a:ln>
          <a:effectLst/>
        </p:spPr>
        <p:txBody>
          <a:bodyPr vert="vert27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smtClean="0">
                <a:ln>
                  <a:noFill/>
                </a:ln>
                <a:solidFill>
                  <a:prstClr val="white"/>
                </a:solidFill>
                <a:effectLst/>
                <a:uLnTx/>
                <a:uFillTx/>
                <a:latin typeface="Lato"/>
              </a:rPr>
              <a:t>DCS  STRATEGY</a:t>
            </a:r>
          </a:p>
        </p:txBody>
      </p:sp>
      <p:sp>
        <p:nvSpPr>
          <p:cNvPr id="14" name="Rectangle 13">
            <a:extLst>
              <a:ext uri="{FF2B5EF4-FFF2-40B4-BE49-F238E27FC236}">
                <a16:creationId xmlns:a16="http://schemas.microsoft.com/office/drawing/2014/main" xmlns="" id="{6BFFC864-4FE4-4C1F-B92B-73CA4072F6DE}"/>
              </a:ext>
            </a:extLst>
          </p:cNvPr>
          <p:cNvSpPr/>
          <p:nvPr/>
        </p:nvSpPr>
        <p:spPr>
          <a:xfrm>
            <a:off x="10505438" y="1246030"/>
            <a:ext cx="900000" cy="5220000"/>
          </a:xfrm>
          <a:prstGeom prst="rect">
            <a:avLst/>
          </a:prstGeom>
          <a:solidFill>
            <a:sysClr val="windowText" lastClr="000000">
              <a:lumMod val="65000"/>
              <a:lumOff val="35000"/>
            </a:sysClr>
          </a:solidFill>
          <a:ln w="12700" cap="flat" cmpd="sng" algn="ctr">
            <a:solidFill>
              <a:srgbClr val="005427">
                <a:shade val="50000"/>
              </a:srgbClr>
            </a:solidFill>
            <a:prstDash val="solid"/>
            <a:miter lim="800000"/>
          </a:ln>
          <a:effectLst/>
        </p:spPr>
        <p:txBody>
          <a:bodyPr vert="vert27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smtClean="0">
                <a:ln>
                  <a:noFill/>
                </a:ln>
                <a:solidFill>
                  <a:prstClr val="white"/>
                </a:solidFill>
                <a:effectLst/>
                <a:uLnTx/>
                <a:uFillTx/>
                <a:latin typeface="Lato"/>
              </a:rPr>
              <a:t>OPERATIONS</a:t>
            </a:r>
          </a:p>
        </p:txBody>
      </p:sp>
      <p:sp>
        <p:nvSpPr>
          <p:cNvPr id="15" name="Right Triangle 14">
            <a:extLst>
              <a:ext uri="{FF2B5EF4-FFF2-40B4-BE49-F238E27FC236}">
                <a16:creationId xmlns:a16="http://schemas.microsoft.com/office/drawing/2014/main" xmlns="" id="{0D7031F6-71BD-4220-AE5D-7059D4DAF729}"/>
              </a:ext>
            </a:extLst>
          </p:cNvPr>
          <p:cNvSpPr/>
          <p:nvPr/>
        </p:nvSpPr>
        <p:spPr>
          <a:xfrm rot="13462307">
            <a:off x="10058977" y="3270923"/>
            <a:ext cx="316154" cy="316154"/>
          </a:xfrm>
          <a:prstGeom prst="rtTriangle">
            <a:avLst/>
          </a:prstGeom>
          <a:solidFill>
            <a:srgbClr val="005427"/>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smtClean="0">
              <a:ln>
                <a:noFill/>
              </a:ln>
              <a:solidFill>
                <a:prstClr val="white"/>
              </a:solidFill>
              <a:effectLst/>
              <a:uLnTx/>
              <a:uFillTx/>
              <a:latin typeface="Lato"/>
            </a:endParaRPr>
          </a:p>
        </p:txBody>
      </p:sp>
      <p:grpSp>
        <p:nvGrpSpPr>
          <p:cNvPr id="17" name="Group 16">
            <a:extLst>
              <a:ext uri="{FF2B5EF4-FFF2-40B4-BE49-F238E27FC236}">
                <a16:creationId xmlns:a16="http://schemas.microsoft.com/office/drawing/2014/main" xmlns="" id="{083DC72C-B575-4404-A0E9-6278514725D5}"/>
              </a:ext>
            </a:extLst>
          </p:cNvPr>
          <p:cNvGrpSpPr/>
          <p:nvPr/>
        </p:nvGrpSpPr>
        <p:grpSpPr>
          <a:xfrm>
            <a:off x="1656822" y="1612072"/>
            <a:ext cx="1343100" cy="4853958"/>
            <a:chOff x="1087671" y="2152140"/>
            <a:chExt cx="1343100" cy="4068000"/>
          </a:xfrm>
        </p:grpSpPr>
        <p:sp>
          <p:nvSpPr>
            <p:cNvPr id="18" name="Rectangle 17">
              <a:extLst>
                <a:ext uri="{FF2B5EF4-FFF2-40B4-BE49-F238E27FC236}">
                  <a16:creationId xmlns:a16="http://schemas.microsoft.com/office/drawing/2014/main" xmlns="" id="{9C83A900-61C4-4EDC-AE04-91B389F27CB4}"/>
                </a:ext>
              </a:extLst>
            </p:cNvPr>
            <p:cNvSpPr/>
            <p:nvPr/>
          </p:nvSpPr>
          <p:spPr>
            <a:xfrm>
              <a:off x="1087671" y="2152140"/>
              <a:ext cx="1343100" cy="406800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200" b="0" i="0" u="none" strike="noStrike" kern="0" cap="none" spc="0" normalizeH="0" baseline="0" noProof="0" smtClean="0">
                  <a:ln>
                    <a:noFill/>
                  </a:ln>
                  <a:solidFill>
                    <a:prstClr val="white"/>
                  </a:solidFill>
                  <a:effectLst/>
                  <a:uLnTx/>
                  <a:uFillTx/>
                  <a:latin typeface="Lato"/>
                </a:rPr>
                <a:t> </a:t>
              </a:r>
            </a:p>
          </p:txBody>
        </p:sp>
        <p:sp>
          <p:nvSpPr>
            <p:cNvPr id="19" name="TextBox 18">
              <a:extLst>
                <a:ext uri="{FF2B5EF4-FFF2-40B4-BE49-F238E27FC236}">
                  <a16:creationId xmlns:a16="http://schemas.microsoft.com/office/drawing/2014/main" xmlns="" id="{01B61983-4E34-40B6-8D1D-5D682B0E975C}"/>
                </a:ext>
              </a:extLst>
            </p:cNvPr>
            <p:cNvSpPr txBox="1"/>
            <p:nvPr/>
          </p:nvSpPr>
          <p:spPr>
            <a:xfrm>
              <a:off x="1169220" y="2856917"/>
              <a:ext cx="1102244" cy="1246192"/>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1" i="0" u="none" strike="noStrike" kern="0" cap="none" spc="0" normalizeH="0" baseline="0" noProof="0" smtClean="0">
                  <a:ln>
                    <a:noFill/>
                  </a:ln>
                  <a:solidFill>
                    <a:prstClr val="black"/>
                  </a:solidFill>
                  <a:effectLst/>
                  <a:uLnTx/>
                  <a:uFillTx/>
                  <a:latin typeface="Lato"/>
                </a:rPr>
                <a:t>Transformed Resources</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050" b="0" i="0" u="none" strike="noStrike" kern="0" cap="none" spc="0" normalizeH="0" baseline="0" noProof="0" smtClean="0">
                <a:ln>
                  <a:noFill/>
                </a:ln>
                <a:solidFill>
                  <a:prstClr val="black"/>
                </a:solidFill>
                <a:effectLst/>
                <a:uLnTx/>
                <a:uFillTx/>
                <a:latin typeface="Lato"/>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0" i="0" u="none" strike="noStrike" kern="0" cap="none" spc="0" normalizeH="0" baseline="0" noProof="0" smtClean="0">
                  <a:ln>
                    <a:noFill/>
                  </a:ln>
                  <a:solidFill>
                    <a:prstClr val="black"/>
                  </a:solidFill>
                  <a:effectLst/>
                  <a:uLnTx/>
                  <a:uFillTx/>
                  <a:latin typeface="Lato"/>
                </a:rPr>
                <a:t>Material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0" i="0" u="none" strike="noStrike" kern="0" cap="none" spc="0" normalizeH="0" baseline="0" noProof="0" smtClean="0">
                  <a:ln>
                    <a:noFill/>
                  </a:ln>
                  <a:solidFill>
                    <a:prstClr val="black"/>
                  </a:solidFill>
                  <a:effectLst/>
                  <a:uLnTx/>
                  <a:uFillTx/>
                  <a:latin typeface="Lato"/>
                </a:rPr>
                <a:t>Information</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0" i="0" u="none" strike="noStrike" kern="0" cap="none" spc="0" normalizeH="0" baseline="0" noProof="0" smtClean="0">
                  <a:ln>
                    <a:noFill/>
                  </a:ln>
                  <a:solidFill>
                    <a:prstClr val="black"/>
                  </a:solidFill>
                  <a:effectLst/>
                  <a:uLnTx/>
                  <a:uFillTx/>
                  <a:latin typeface="Lato"/>
                </a:rPr>
                <a:t>Service Beneficiaries </a:t>
              </a:r>
            </a:p>
          </p:txBody>
        </p:sp>
        <p:sp>
          <p:nvSpPr>
            <p:cNvPr id="20" name="TextBox 19">
              <a:extLst>
                <a:ext uri="{FF2B5EF4-FFF2-40B4-BE49-F238E27FC236}">
                  <a16:creationId xmlns:a16="http://schemas.microsoft.com/office/drawing/2014/main" xmlns="" id="{F56D82B4-4328-4898-A263-BF26CBE70E3B}"/>
                </a:ext>
              </a:extLst>
            </p:cNvPr>
            <p:cNvSpPr txBox="1"/>
            <p:nvPr/>
          </p:nvSpPr>
          <p:spPr>
            <a:xfrm>
              <a:off x="1195514" y="4624838"/>
              <a:ext cx="1102244" cy="752418"/>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1" i="0" u="none" strike="noStrike" kern="0" cap="none" spc="0" normalizeH="0" baseline="0" noProof="0" smtClean="0">
                  <a:ln>
                    <a:noFill/>
                  </a:ln>
                  <a:solidFill>
                    <a:prstClr val="black"/>
                  </a:solidFill>
                  <a:effectLst/>
                  <a:uLnTx/>
                  <a:uFillTx/>
                  <a:latin typeface="Lato"/>
                </a:rPr>
                <a:t>Transformed Resources</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0" i="0" u="none" strike="noStrike" kern="0" cap="none" spc="0" normalizeH="0" baseline="0" noProof="0" smtClean="0">
                  <a:ln>
                    <a:noFill/>
                  </a:ln>
                  <a:solidFill>
                    <a:prstClr val="black"/>
                  </a:solidFill>
                  <a:effectLst/>
                  <a:uLnTx/>
                  <a:uFillTx/>
                  <a:latin typeface="Lato"/>
                </a:rPr>
                <a:t>Facilities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50" b="0" i="0" u="none" strike="noStrike" kern="0" cap="none" spc="0" normalizeH="0" baseline="0" noProof="0" smtClean="0">
                  <a:ln>
                    <a:noFill/>
                  </a:ln>
                  <a:solidFill>
                    <a:prstClr val="black"/>
                  </a:solidFill>
                  <a:effectLst/>
                  <a:uLnTx/>
                  <a:uFillTx/>
                  <a:latin typeface="Lato"/>
                </a:rPr>
                <a:t>Officials </a:t>
              </a:r>
            </a:p>
          </p:txBody>
        </p:sp>
      </p:grpSp>
      <p:sp>
        <p:nvSpPr>
          <p:cNvPr id="21" name="Rectangle 20">
            <a:extLst>
              <a:ext uri="{FF2B5EF4-FFF2-40B4-BE49-F238E27FC236}">
                <a16:creationId xmlns:a16="http://schemas.microsoft.com/office/drawing/2014/main" xmlns="" id="{53AA095B-690C-4FE3-8200-6098B129A73F}"/>
              </a:ext>
            </a:extLst>
          </p:cNvPr>
          <p:cNvSpPr/>
          <p:nvPr/>
        </p:nvSpPr>
        <p:spPr>
          <a:xfrm>
            <a:off x="1444651" y="1274894"/>
            <a:ext cx="8672362" cy="337178"/>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000" b="1" i="0" u="none" strike="noStrike" kern="0" cap="none" spc="0" normalizeH="0" baseline="0" noProof="0" dirty="0" smtClean="0">
                <a:ln>
                  <a:noFill/>
                </a:ln>
                <a:solidFill>
                  <a:prstClr val="white"/>
                </a:solidFill>
                <a:effectLst/>
                <a:uLnTx/>
                <a:uFillTx/>
                <a:latin typeface="Lato"/>
              </a:rPr>
              <a:t> National Development Plan  |  Medium-Term Strategic Framework   |  Strategic plan   |  Annual Operational Plan   | Annual Performance Plan   </a:t>
            </a:r>
          </a:p>
        </p:txBody>
      </p:sp>
      <p:sp>
        <p:nvSpPr>
          <p:cNvPr id="22" name="Rectangle 21">
            <a:extLst>
              <a:ext uri="{FF2B5EF4-FFF2-40B4-BE49-F238E27FC236}">
                <a16:creationId xmlns:a16="http://schemas.microsoft.com/office/drawing/2014/main" xmlns="" id="{D3288799-B031-4896-9236-7EF76372C3B6}"/>
              </a:ext>
            </a:extLst>
          </p:cNvPr>
          <p:cNvSpPr/>
          <p:nvPr/>
        </p:nvSpPr>
        <p:spPr>
          <a:xfrm>
            <a:off x="8525628" y="6078760"/>
            <a:ext cx="1374429" cy="409559"/>
          </a:xfrm>
          <a:prstGeom prst="rect">
            <a:avLst/>
          </a:prstGeom>
          <a:solidFill>
            <a:srgbClr val="CAAE5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100" b="1" i="0" u="none" strike="noStrike" kern="0" cap="none" spc="0" normalizeH="0" baseline="0" noProof="0" smtClean="0">
                <a:ln>
                  <a:noFill/>
                </a:ln>
                <a:solidFill>
                  <a:prstClr val="black"/>
                </a:solidFill>
                <a:effectLst/>
                <a:uLnTx/>
                <a:uFillTx/>
                <a:latin typeface="Lato"/>
              </a:rPr>
              <a:t>Goods &amp; Services</a:t>
            </a:r>
          </a:p>
        </p:txBody>
      </p:sp>
      <p:grpSp>
        <p:nvGrpSpPr>
          <p:cNvPr id="23" name="Group 22">
            <a:extLst>
              <a:ext uri="{FF2B5EF4-FFF2-40B4-BE49-F238E27FC236}">
                <a16:creationId xmlns:a16="http://schemas.microsoft.com/office/drawing/2014/main" xmlns="" id="{691203DD-8195-43AC-AE2A-7B9B652FB2EA}"/>
              </a:ext>
            </a:extLst>
          </p:cNvPr>
          <p:cNvGrpSpPr/>
          <p:nvPr/>
        </p:nvGrpSpPr>
        <p:grpSpPr>
          <a:xfrm>
            <a:off x="3211254" y="6071889"/>
            <a:ext cx="2520000" cy="409559"/>
            <a:chOff x="2546660" y="5927500"/>
            <a:chExt cx="3156012" cy="288000"/>
          </a:xfrm>
        </p:grpSpPr>
        <p:sp>
          <p:nvSpPr>
            <p:cNvPr id="24" name="Pentagon 20">
              <a:extLst>
                <a:ext uri="{FF2B5EF4-FFF2-40B4-BE49-F238E27FC236}">
                  <a16:creationId xmlns:a16="http://schemas.microsoft.com/office/drawing/2014/main" xmlns="" id="{B47AA623-4A73-43F1-8D11-A8F95EA759EB}"/>
                </a:ext>
              </a:extLst>
            </p:cNvPr>
            <p:cNvSpPr/>
            <p:nvPr/>
          </p:nvSpPr>
          <p:spPr>
            <a:xfrm>
              <a:off x="2546660" y="5929678"/>
              <a:ext cx="2880000" cy="280800"/>
            </a:xfrm>
            <a:prstGeom prst="homePlate">
              <a:avLst>
                <a:gd name="adj" fmla="val 29946"/>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smtClean="0">
                  <a:ln>
                    <a:noFill/>
                  </a:ln>
                  <a:solidFill>
                    <a:prstClr val="white"/>
                  </a:solidFill>
                  <a:effectLst/>
                  <a:uLnTx/>
                  <a:uFillTx/>
                  <a:latin typeface="Lato"/>
                </a:rPr>
                <a:t>Transformation </a:t>
              </a:r>
            </a:p>
          </p:txBody>
        </p:sp>
        <p:sp>
          <p:nvSpPr>
            <p:cNvPr id="25" name="Chevron 22">
              <a:extLst>
                <a:ext uri="{FF2B5EF4-FFF2-40B4-BE49-F238E27FC236}">
                  <a16:creationId xmlns:a16="http://schemas.microsoft.com/office/drawing/2014/main" xmlns="" id="{F04A6ABC-8408-4D83-823B-B058FE01FB1C}"/>
                </a:ext>
              </a:extLst>
            </p:cNvPr>
            <p:cNvSpPr/>
            <p:nvPr/>
          </p:nvSpPr>
          <p:spPr>
            <a:xfrm>
              <a:off x="5432216" y="5927500"/>
              <a:ext cx="270456" cy="288000"/>
            </a:xfrm>
            <a:prstGeom prst="chevron">
              <a:avLst>
                <a:gd name="adj" fmla="val 34504"/>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smtClean="0">
                <a:ln>
                  <a:noFill/>
                </a:ln>
                <a:solidFill>
                  <a:prstClr val="black"/>
                </a:solidFill>
                <a:effectLst/>
                <a:uLnTx/>
                <a:uFillTx/>
                <a:latin typeface="Lato"/>
              </a:endParaRPr>
            </a:p>
          </p:txBody>
        </p:sp>
      </p:grpSp>
      <p:grpSp>
        <p:nvGrpSpPr>
          <p:cNvPr id="26" name="Group 25">
            <a:extLst>
              <a:ext uri="{FF2B5EF4-FFF2-40B4-BE49-F238E27FC236}">
                <a16:creationId xmlns:a16="http://schemas.microsoft.com/office/drawing/2014/main" xmlns="" id="{554E16FC-6AE1-4AA1-AC50-719858AE956B}"/>
              </a:ext>
            </a:extLst>
          </p:cNvPr>
          <p:cNvGrpSpPr/>
          <p:nvPr/>
        </p:nvGrpSpPr>
        <p:grpSpPr>
          <a:xfrm>
            <a:off x="5773126" y="6063871"/>
            <a:ext cx="2520000" cy="415030"/>
            <a:chOff x="5832444" y="5921105"/>
            <a:chExt cx="3154581" cy="291847"/>
          </a:xfrm>
        </p:grpSpPr>
        <p:sp>
          <p:nvSpPr>
            <p:cNvPr id="27" name="Pentagon 21">
              <a:extLst>
                <a:ext uri="{FF2B5EF4-FFF2-40B4-BE49-F238E27FC236}">
                  <a16:creationId xmlns:a16="http://schemas.microsoft.com/office/drawing/2014/main" xmlns="" id="{E08D963D-0505-438D-AAF2-862650C2D2BA}"/>
                </a:ext>
              </a:extLst>
            </p:cNvPr>
            <p:cNvSpPr/>
            <p:nvPr/>
          </p:nvSpPr>
          <p:spPr>
            <a:xfrm>
              <a:off x="5832444" y="5930249"/>
              <a:ext cx="2880000" cy="281490"/>
            </a:xfrm>
            <a:prstGeom prst="homePlate">
              <a:avLst>
                <a:gd name="adj" fmla="val 34375"/>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smtClean="0">
                  <a:ln>
                    <a:noFill/>
                  </a:ln>
                  <a:solidFill>
                    <a:prstClr val="white"/>
                  </a:solidFill>
                  <a:effectLst/>
                  <a:uLnTx/>
                  <a:uFillTx/>
                  <a:latin typeface="Lato"/>
                </a:rPr>
                <a:t>Output</a:t>
              </a:r>
              <a:r>
                <a:rPr kumimoji="0" lang="en-ZA" sz="1200" b="0" i="0" u="none" strike="noStrike" kern="0" cap="none" spc="0" normalizeH="0" baseline="0" noProof="0" smtClean="0">
                  <a:ln>
                    <a:noFill/>
                  </a:ln>
                  <a:solidFill>
                    <a:prstClr val="white"/>
                  </a:solidFill>
                  <a:effectLst/>
                  <a:uLnTx/>
                  <a:uFillTx/>
                  <a:latin typeface="Lato"/>
                </a:rPr>
                <a:t> </a:t>
              </a:r>
            </a:p>
          </p:txBody>
        </p:sp>
        <p:sp>
          <p:nvSpPr>
            <p:cNvPr id="28" name="Chevron 22">
              <a:extLst>
                <a:ext uri="{FF2B5EF4-FFF2-40B4-BE49-F238E27FC236}">
                  <a16:creationId xmlns:a16="http://schemas.microsoft.com/office/drawing/2014/main" xmlns="" id="{E0383F9F-2D01-4F8D-9F7B-E5AD5DCD42F8}"/>
                </a:ext>
              </a:extLst>
            </p:cNvPr>
            <p:cNvSpPr/>
            <p:nvPr/>
          </p:nvSpPr>
          <p:spPr>
            <a:xfrm>
              <a:off x="8716569" y="5921105"/>
              <a:ext cx="270456" cy="291847"/>
            </a:xfrm>
            <a:prstGeom prst="chevron">
              <a:avLst>
                <a:gd name="adj" fmla="val 34504"/>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smtClean="0">
                <a:ln>
                  <a:noFill/>
                </a:ln>
                <a:solidFill>
                  <a:prstClr val="black"/>
                </a:solidFill>
                <a:effectLst/>
                <a:uLnTx/>
                <a:uFillTx/>
                <a:latin typeface="Lato"/>
              </a:endParaRPr>
            </a:p>
          </p:txBody>
        </p:sp>
      </p:grpSp>
      <p:grpSp>
        <p:nvGrpSpPr>
          <p:cNvPr id="29" name="Group 28">
            <a:extLst>
              <a:ext uri="{FF2B5EF4-FFF2-40B4-BE49-F238E27FC236}">
                <a16:creationId xmlns:a16="http://schemas.microsoft.com/office/drawing/2014/main" xmlns="" id="{A3F45854-9B57-42EC-BB88-2180D3CD1B36}"/>
              </a:ext>
            </a:extLst>
          </p:cNvPr>
          <p:cNvGrpSpPr/>
          <p:nvPr/>
        </p:nvGrpSpPr>
        <p:grpSpPr>
          <a:xfrm>
            <a:off x="3095455" y="1873584"/>
            <a:ext cx="3383417" cy="1823420"/>
            <a:chOff x="1390949" y="2235488"/>
            <a:chExt cx="4082847" cy="1483345"/>
          </a:xfrm>
        </p:grpSpPr>
        <p:sp>
          <p:nvSpPr>
            <p:cNvPr id="30" name="Rounded Rectangle 32">
              <a:extLst>
                <a:ext uri="{FF2B5EF4-FFF2-40B4-BE49-F238E27FC236}">
                  <a16:creationId xmlns:a16="http://schemas.microsoft.com/office/drawing/2014/main" xmlns="" id="{AE87992D-F644-465C-A920-596854403B2A}"/>
                </a:ext>
              </a:extLst>
            </p:cNvPr>
            <p:cNvSpPr/>
            <p:nvPr/>
          </p:nvSpPr>
          <p:spPr>
            <a:xfrm>
              <a:off x="1477128" y="2254540"/>
              <a:ext cx="3996668" cy="1464293"/>
            </a:xfrm>
            <a:prstGeom prst="roundRect">
              <a:avLst>
                <a:gd name="adj" fmla="val 12109"/>
              </a:avLst>
            </a:prstGeom>
            <a:solidFill>
              <a:srgbClr val="CAAE5F">
                <a:lumMod val="20000"/>
                <a:lumOff val="80000"/>
              </a:srgbClr>
            </a:solidFill>
            <a:ln w="9525" cap="flat" cmpd="sng" algn="ctr">
              <a:solidFill>
                <a:srgbClr val="A9711B"/>
              </a:solidFill>
              <a:prstDash val="solid"/>
              <a:round/>
              <a:headEnd type="none" w="med" len="med"/>
              <a:tailEnd type="none" w="med" len="me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rgbClr val="CAAE5F"/>
                </a:solidFill>
                <a:effectLst/>
                <a:uLnTx/>
                <a:uFillTx/>
                <a:latin typeface="Lato"/>
              </a:endParaRPr>
            </a:p>
          </p:txBody>
        </p:sp>
        <p:sp>
          <p:nvSpPr>
            <p:cNvPr id="31" name="TextBox 30">
              <a:extLst>
                <a:ext uri="{FF2B5EF4-FFF2-40B4-BE49-F238E27FC236}">
                  <a16:creationId xmlns:a16="http://schemas.microsoft.com/office/drawing/2014/main" xmlns="" id="{F85D0172-221C-4EC0-BD51-53A7C68FD14F}"/>
                </a:ext>
              </a:extLst>
            </p:cNvPr>
            <p:cNvSpPr txBox="1"/>
            <p:nvPr/>
          </p:nvSpPr>
          <p:spPr>
            <a:xfrm>
              <a:off x="1860606" y="2275660"/>
              <a:ext cx="2474894" cy="1404131"/>
            </a:xfrm>
            <a:prstGeom prst="rect">
              <a:avLst/>
            </a:prstGeom>
            <a:noFill/>
          </p:spPr>
          <p:txBody>
            <a:bodyPr wrap="square" rtlCol="0" anchor="ctr">
              <a:spAutoFit/>
            </a:bodyPr>
            <a:lstStyle/>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err="1" smtClean="0">
                  <a:ln>
                    <a:noFill/>
                  </a:ln>
                  <a:solidFill>
                    <a:prstClr val="black"/>
                  </a:solidFill>
                  <a:effectLst/>
                  <a:uLnTx/>
                  <a:uFillTx/>
                  <a:latin typeface="Lato"/>
                </a:rPr>
                <a:t>Organisational</a:t>
              </a:r>
              <a:r>
                <a:rPr kumimoji="0" lang="en-US" sz="1100" b="0" i="0" u="none" strike="noStrike" kern="0" cap="none" spc="0" normalizeH="0" baseline="0" noProof="0" dirty="0" smtClean="0">
                  <a:ln>
                    <a:noFill/>
                  </a:ln>
                  <a:solidFill>
                    <a:prstClr val="black"/>
                  </a:solidFill>
                  <a:effectLst/>
                  <a:uLnTx/>
                  <a:uFillTx/>
                  <a:latin typeface="Lato"/>
                </a:rPr>
                <a:t> Functionality Assessment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Productivity Measurement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Service Delivery Improvement Plan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Learning and Knowledge Management </a:t>
              </a:r>
            </a:p>
          </p:txBody>
        </p:sp>
        <p:sp>
          <p:nvSpPr>
            <p:cNvPr id="32" name="Rounded Rectangle 2">
              <a:extLst>
                <a:ext uri="{FF2B5EF4-FFF2-40B4-BE49-F238E27FC236}">
                  <a16:creationId xmlns:a16="http://schemas.microsoft.com/office/drawing/2014/main" xmlns="" id="{3A2350FF-4F84-4DED-ACB4-920239162F0E}"/>
                </a:ext>
              </a:extLst>
            </p:cNvPr>
            <p:cNvSpPr/>
            <p:nvPr/>
          </p:nvSpPr>
          <p:spPr>
            <a:xfrm>
              <a:off x="1390949" y="2235488"/>
              <a:ext cx="593606" cy="472598"/>
            </a:xfrm>
            <a:prstGeom prst="round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3000" b="0" i="0" u="none" strike="noStrike" kern="0" cap="none" spc="0" normalizeH="0" baseline="0" noProof="0" dirty="0" smtClean="0">
                  <a:ln>
                    <a:noFill/>
                  </a:ln>
                  <a:solidFill>
                    <a:srgbClr val="103959"/>
                  </a:solidFill>
                  <a:effectLst/>
                  <a:uLnTx/>
                  <a:uFillTx/>
                  <a:latin typeface="Lato"/>
                </a:rPr>
                <a:t>4</a:t>
              </a:r>
            </a:p>
          </p:txBody>
        </p:sp>
      </p:grpSp>
      <p:grpSp>
        <p:nvGrpSpPr>
          <p:cNvPr id="33" name="Group 32">
            <a:extLst>
              <a:ext uri="{FF2B5EF4-FFF2-40B4-BE49-F238E27FC236}">
                <a16:creationId xmlns:a16="http://schemas.microsoft.com/office/drawing/2014/main" xmlns="" id="{37DCC14A-C51D-49F3-B9DC-A64A96F8773B}"/>
              </a:ext>
            </a:extLst>
          </p:cNvPr>
          <p:cNvGrpSpPr/>
          <p:nvPr/>
        </p:nvGrpSpPr>
        <p:grpSpPr>
          <a:xfrm>
            <a:off x="3122707" y="3933975"/>
            <a:ext cx="3384686" cy="1840522"/>
            <a:chOff x="2075594" y="4163657"/>
            <a:chExt cx="3393318" cy="1361986"/>
          </a:xfrm>
        </p:grpSpPr>
        <p:sp>
          <p:nvSpPr>
            <p:cNvPr id="34" name="Rounded Rectangle 32">
              <a:extLst>
                <a:ext uri="{FF2B5EF4-FFF2-40B4-BE49-F238E27FC236}">
                  <a16:creationId xmlns:a16="http://schemas.microsoft.com/office/drawing/2014/main" xmlns="" id="{13C9E889-6AAE-44BE-A769-275EAF827743}"/>
                </a:ext>
              </a:extLst>
            </p:cNvPr>
            <p:cNvSpPr/>
            <p:nvPr/>
          </p:nvSpPr>
          <p:spPr>
            <a:xfrm>
              <a:off x="2148466" y="4193643"/>
              <a:ext cx="3320446" cy="1332000"/>
            </a:xfrm>
            <a:prstGeom prst="roundRect">
              <a:avLst>
                <a:gd name="adj" fmla="val 12109"/>
              </a:avLst>
            </a:prstGeom>
            <a:solidFill>
              <a:srgbClr val="CAAE5F">
                <a:lumMod val="20000"/>
                <a:lumOff val="80000"/>
              </a:srgbClr>
            </a:solidFill>
            <a:ln w="9525" cap="flat" cmpd="sng" algn="ctr">
              <a:solidFill>
                <a:srgbClr val="A9711B"/>
              </a:solidFill>
              <a:prstDash val="solid"/>
              <a:round/>
              <a:headEnd type="none" w="med" len="med"/>
              <a:tailEnd type="none" w="med" len="me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rgbClr val="CAAE5F"/>
                </a:solidFill>
                <a:effectLst/>
                <a:uLnTx/>
                <a:uFillTx/>
                <a:latin typeface="Lato"/>
              </a:endParaRPr>
            </a:p>
          </p:txBody>
        </p:sp>
        <p:sp>
          <p:nvSpPr>
            <p:cNvPr id="35" name="TextBox 34">
              <a:extLst>
                <a:ext uri="{FF2B5EF4-FFF2-40B4-BE49-F238E27FC236}">
                  <a16:creationId xmlns:a16="http://schemas.microsoft.com/office/drawing/2014/main" xmlns="" id="{1A373202-1EE9-42CB-9D5E-74021D23C57B}"/>
                </a:ext>
              </a:extLst>
            </p:cNvPr>
            <p:cNvSpPr txBox="1"/>
            <p:nvPr/>
          </p:nvSpPr>
          <p:spPr>
            <a:xfrm>
              <a:off x="2550431" y="4589361"/>
              <a:ext cx="2258576" cy="769441"/>
            </a:xfrm>
            <a:prstGeom prst="rect">
              <a:avLst/>
            </a:prstGeom>
            <a:noFill/>
          </p:spPr>
          <p:txBody>
            <a:bodyPr wrap="square" rtlCol="0">
              <a:spAutoFit/>
            </a:bodyPr>
            <a:lstStyle/>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smtClean="0">
                  <a:ln>
                    <a:noFill/>
                  </a:ln>
                  <a:solidFill>
                    <a:prstClr val="black"/>
                  </a:solidFill>
                  <a:effectLst/>
                  <a:uLnTx/>
                  <a:uFillTx/>
                  <a:latin typeface="Lato"/>
                </a:rPr>
                <a:t>Operational Forecasting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smtClean="0">
                  <a:ln>
                    <a:noFill/>
                  </a:ln>
                  <a:solidFill>
                    <a:prstClr val="black"/>
                  </a:solidFill>
                  <a:effectLst/>
                  <a:uLnTx/>
                  <a:uFillTx/>
                  <a:latin typeface="Lato"/>
                </a:rPr>
                <a:t>Operational Planning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smtClean="0">
                  <a:ln>
                    <a:noFill/>
                  </a:ln>
                  <a:solidFill>
                    <a:prstClr val="black"/>
                  </a:solidFill>
                  <a:effectLst/>
                  <a:uLnTx/>
                  <a:uFillTx/>
                  <a:latin typeface="Lato"/>
                </a:rPr>
                <a:t>Operational Control &amp; Adjustments  </a:t>
              </a:r>
            </a:p>
          </p:txBody>
        </p:sp>
        <p:sp>
          <p:nvSpPr>
            <p:cNvPr id="36" name="Rounded Rectangle 52">
              <a:extLst>
                <a:ext uri="{FF2B5EF4-FFF2-40B4-BE49-F238E27FC236}">
                  <a16:creationId xmlns:a16="http://schemas.microsoft.com/office/drawing/2014/main" xmlns="" id="{D314FFF9-E1EB-401E-83B8-9E6FAA8D89A4}"/>
                </a:ext>
              </a:extLst>
            </p:cNvPr>
            <p:cNvSpPr/>
            <p:nvPr/>
          </p:nvSpPr>
          <p:spPr>
            <a:xfrm>
              <a:off x="2075594" y="4163657"/>
              <a:ext cx="593607" cy="472598"/>
            </a:xfrm>
            <a:prstGeom prst="round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3000" b="0" i="0" u="none" strike="noStrike" kern="0" cap="none" spc="0" normalizeH="0" baseline="0" noProof="0" dirty="0" smtClean="0">
                  <a:ln>
                    <a:noFill/>
                  </a:ln>
                  <a:solidFill>
                    <a:srgbClr val="103959"/>
                  </a:solidFill>
                  <a:effectLst/>
                  <a:uLnTx/>
                  <a:uFillTx/>
                  <a:latin typeface="Lato"/>
                </a:rPr>
                <a:t>3</a:t>
              </a:r>
            </a:p>
          </p:txBody>
        </p:sp>
      </p:grpSp>
      <p:grpSp>
        <p:nvGrpSpPr>
          <p:cNvPr id="37" name="Group 36">
            <a:extLst>
              <a:ext uri="{FF2B5EF4-FFF2-40B4-BE49-F238E27FC236}">
                <a16:creationId xmlns:a16="http://schemas.microsoft.com/office/drawing/2014/main" xmlns="" id="{68D558AA-15F3-4AEA-848F-3750CF0474C9}"/>
              </a:ext>
            </a:extLst>
          </p:cNvPr>
          <p:cNvGrpSpPr/>
          <p:nvPr/>
        </p:nvGrpSpPr>
        <p:grpSpPr>
          <a:xfrm>
            <a:off x="6571238" y="1889031"/>
            <a:ext cx="3312000" cy="1800000"/>
            <a:chOff x="6159833" y="2234057"/>
            <a:chExt cx="5096696" cy="1833360"/>
          </a:xfrm>
        </p:grpSpPr>
        <p:sp>
          <p:nvSpPr>
            <p:cNvPr id="38" name="Rounded Rectangle 32">
              <a:extLst>
                <a:ext uri="{FF2B5EF4-FFF2-40B4-BE49-F238E27FC236}">
                  <a16:creationId xmlns:a16="http://schemas.microsoft.com/office/drawing/2014/main" xmlns="" id="{39643DDB-1B1B-4728-AE2C-A177C9C3B7E8}"/>
                </a:ext>
              </a:extLst>
            </p:cNvPr>
            <p:cNvSpPr/>
            <p:nvPr/>
          </p:nvSpPr>
          <p:spPr>
            <a:xfrm>
              <a:off x="6159833" y="2234057"/>
              <a:ext cx="5096696" cy="1833360"/>
            </a:xfrm>
            <a:prstGeom prst="roundRect">
              <a:avLst>
                <a:gd name="adj" fmla="val 12109"/>
              </a:avLst>
            </a:prstGeom>
            <a:solidFill>
              <a:srgbClr val="679F81">
                <a:lumMod val="20000"/>
                <a:lumOff val="80000"/>
              </a:srgbClr>
            </a:solidFill>
            <a:ln w="9525" cap="flat" cmpd="sng" algn="ctr">
              <a:solidFill>
                <a:srgbClr val="005427"/>
              </a:solidFill>
              <a:prstDash val="solid"/>
              <a:round/>
              <a:headEnd type="none" w="med" len="med"/>
              <a:tailEnd type="none" w="med" len="me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rgbClr val="CAAE5F"/>
                </a:solidFill>
                <a:effectLst/>
                <a:uLnTx/>
                <a:uFillTx/>
                <a:latin typeface="Lato"/>
              </a:endParaRPr>
            </a:p>
          </p:txBody>
        </p:sp>
        <p:sp>
          <p:nvSpPr>
            <p:cNvPr id="39" name="TextBox 38">
              <a:extLst>
                <a:ext uri="{FF2B5EF4-FFF2-40B4-BE49-F238E27FC236}">
                  <a16:creationId xmlns:a16="http://schemas.microsoft.com/office/drawing/2014/main" xmlns="" id="{8B1C0361-2367-4A23-92CF-B9EA5EFB4FF0}"/>
                </a:ext>
              </a:extLst>
            </p:cNvPr>
            <p:cNvSpPr txBox="1"/>
            <p:nvPr/>
          </p:nvSpPr>
          <p:spPr>
            <a:xfrm>
              <a:off x="7868696" y="3020658"/>
              <a:ext cx="2183109" cy="826064"/>
            </a:xfrm>
            <a:prstGeom prst="rect">
              <a:avLst/>
            </a:prstGeom>
            <a:noFill/>
          </p:spPr>
          <p:txBody>
            <a:bodyPr wrap="square" rtlCol="0">
              <a:spAutoFit/>
            </a:bodyPr>
            <a:lstStyle/>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smtClean="0">
                  <a:ln>
                    <a:noFill/>
                  </a:ln>
                  <a:solidFill>
                    <a:prstClr val="black"/>
                  </a:solidFill>
                  <a:effectLst/>
                  <a:uLnTx/>
                  <a:uFillTx/>
                  <a:latin typeface="Lato"/>
                </a:rPr>
                <a:t>Service Delivery Model (SM)  - completed</a:t>
              </a:r>
            </a:p>
          </p:txBody>
        </p:sp>
        <p:sp>
          <p:nvSpPr>
            <p:cNvPr id="40" name="Rounded Rectangle 61">
              <a:extLst>
                <a:ext uri="{FF2B5EF4-FFF2-40B4-BE49-F238E27FC236}">
                  <a16:creationId xmlns:a16="http://schemas.microsoft.com/office/drawing/2014/main" xmlns="" id="{73D78754-999E-4542-8010-E7C6D868B8C9}"/>
                </a:ext>
              </a:extLst>
            </p:cNvPr>
            <p:cNvSpPr/>
            <p:nvPr/>
          </p:nvSpPr>
          <p:spPr>
            <a:xfrm>
              <a:off x="10662921" y="2248687"/>
              <a:ext cx="593607" cy="472598"/>
            </a:xfrm>
            <a:prstGeom prst="roundRect">
              <a:avLst/>
            </a:prstGeom>
            <a:noFill/>
            <a:ln w="12700" cap="flat" cmpd="sng" algn="ctr">
              <a:noFill/>
              <a:prstDash val="solid"/>
              <a:miter lim="800000"/>
            </a:ln>
            <a:effectLst/>
          </p:spPr>
          <p:txBody>
            <a:bodyPr rtlCol="0" anchor="ctr">
              <a:scene3d>
                <a:camera prst="orthographicFront"/>
                <a:lightRig rig="threePt" dir="t"/>
              </a:scene3d>
              <a:sp3d extrusionH="57150">
                <a:bevelT w="38100" h="38100"/>
              </a:sp3d>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3000" b="0" i="0" u="none" strike="noStrike" kern="0" cap="none" spc="0" normalizeH="0" baseline="0" noProof="0" dirty="0" smtClean="0">
                  <a:ln>
                    <a:noFill/>
                  </a:ln>
                  <a:solidFill>
                    <a:srgbClr val="103959"/>
                  </a:solidFill>
                  <a:effectLst/>
                  <a:uLnTx/>
                  <a:uFillTx/>
                  <a:latin typeface="Lato"/>
                </a:rPr>
                <a:t>1</a:t>
              </a:r>
            </a:p>
          </p:txBody>
        </p:sp>
      </p:grpSp>
      <p:grpSp>
        <p:nvGrpSpPr>
          <p:cNvPr id="41" name="Group 40">
            <a:extLst>
              <a:ext uri="{FF2B5EF4-FFF2-40B4-BE49-F238E27FC236}">
                <a16:creationId xmlns:a16="http://schemas.microsoft.com/office/drawing/2014/main" xmlns="" id="{E37A9C33-6387-4AE3-A3AF-B529158C6237}"/>
              </a:ext>
            </a:extLst>
          </p:cNvPr>
          <p:cNvGrpSpPr/>
          <p:nvPr/>
        </p:nvGrpSpPr>
        <p:grpSpPr>
          <a:xfrm>
            <a:off x="6618325" y="3990721"/>
            <a:ext cx="3312000" cy="1682837"/>
            <a:chOff x="5920624" y="3783418"/>
            <a:chExt cx="5096694" cy="1948349"/>
          </a:xfrm>
        </p:grpSpPr>
        <p:sp>
          <p:nvSpPr>
            <p:cNvPr id="42" name="Rounded Rectangle 32">
              <a:extLst>
                <a:ext uri="{FF2B5EF4-FFF2-40B4-BE49-F238E27FC236}">
                  <a16:creationId xmlns:a16="http://schemas.microsoft.com/office/drawing/2014/main" xmlns="" id="{76C0F64F-DA16-41CB-8EB1-2BC82EBF0642}"/>
                </a:ext>
              </a:extLst>
            </p:cNvPr>
            <p:cNvSpPr/>
            <p:nvPr/>
          </p:nvSpPr>
          <p:spPr>
            <a:xfrm>
              <a:off x="5920624" y="3783418"/>
              <a:ext cx="5096694" cy="1948349"/>
            </a:xfrm>
            <a:prstGeom prst="roundRect">
              <a:avLst>
                <a:gd name="adj" fmla="val 12109"/>
              </a:avLst>
            </a:prstGeom>
            <a:solidFill>
              <a:srgbClr val="F4EFDF"/>
            </a:solidFill>
            <a:ln w="9525" cap="flat" cmpd="sng" algn="ctr">
              <a:solidFill>
                <a:srgbClr val="A9711B"/>
              </a:solidFill>
              <a:prstDash val="solid"/>
              <a:round/>
              <a:headEnd type="none" w="med" len="med"/>
              <a:tailEnd type="none" w="med" len="me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rgbClr val="CAAE5F"/>
                </a:solidFill>
                <a:effectLst/>
                <a:uLnTx/>
                <a:uFillTx/>
                <a:latin typeface="Lato"/>
              </a:endParaRPr>
            </a:p>
          </p:txBody>
        </p:sp>
        <p:sp>
          <p:nvSpPr>
            <p:cNvPr id="43" name="TextBox 42">
              <a:extLst>
                <a:ext uri="{FF2B5EF4-FFF2-40B4-BE49-F238E27FC236}">
                  <a16:creationId xmlns:a16="http://schemas.microsoft.com/office/drawing/2014/main" xmlns="" id="{572DB3DB-8916-4B96-B918-118E1BFC9D6E}"/>
                </a:ext>
              </a:extLst>
            </p:cNvPr>
            <p:cNvSpPr txBox="1"/>
            <p:nvPr/>
          </p:nvSpPr>
          <p:spPr>
            <a:xfrm>
              <a:off x="7615413" y="3841551"/>
              <a:ext cx="3196067" cy="1799499"/>
            </a:xfrm>
            <a:prstGeom prst="rect">
              <a:avLst/>
            </a:prstGeom>
            <a:noFill/>
          </p:spPr>
          <p:txBody>
            <a:bodyPr wrap="square" rtlCol="0">
              <a:spAutoFit/>
            </a:bodyPr>
            <a:lstStyle/>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100" b="0" i="0" u="none" strike="noStrike" kern="0" cap="none" spc="0" normalizeH="0" baseline="0" noProof="0" dirty="0" smtClean="0">
                <a:ln>
                  <a:noFill/>
                </a:ln>
                <a:solidFill>
                  <a:prstClr val="black"/>
                </a:solidFill>
                <a:effectLst/>
                <a:uLnTx/>
                <a:uFillTx/>
                <a:latin typeface="Lato"/>
              </a:endParaRP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Business Process Management  - in progress</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Standard Operating Procedure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smtClean="0">
                  <a:ln>
                    <a:noFill/>
                  </a:ln>
                  <a:solidFill>
                    <a:prstClr val="black"/>
                  </a:solidFill>
                  <a:effectLst/>
                  <a:uLnTx/>
                  <a:uFillTx/>
                  <a:latin typeface="Lato"/>
                </a:rPr>
                <a:t>Service Standards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err="1" smtClean="0">
                  <a:ln>
                    <a:noFill/>
                  </a:ln>
                  <a:solidFill>
                    <a:prstClr val="black"/>
                  </a:solidFill>
                  <a:effectLst/>
                  <a:uLnTx/>
                  <a:uFillTx/>
                  <a:latin typeface="Lato"/>
                </a:rPr>
                <a:t>Organisational</a:t>
              </a:r>
              <a:r>
                <a:rPr kumimoji="0" lang="en-US" sz="1100" b="0" i="0" u="none" strike="noStrike" kern="0" cap="none" spc="0" normalizeH="0" baseline="0" noProof="0" dirty="0" smtClean="0">
                  <a:ln>
                    <a:noFill/>
                  </a:ln>
                  <a:solidFill>
                    <a:prstClr val="black"/>
                  </a:solidFill>
                  <a:effectLst/>
                  <a:uLnTx/>
                  <a:uFillTx/>
                  <a:latin typeface="Lato"/>
                </a:rPr>
                <a:t> Development </a:t>
              </a: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700" b="0" i="0" u="none" strike="noStrike" kern="0" cap="none" spc="0" normalizeH="0" baseline="0" noProof="0" dirty="0" smtClean="0">
                <a:ln>
                  <a:noFill/>
                </a:ln>
                <a:solidFill>
                  <a:prstClr val="black"/>
                </a:solidFill>
                <a:effectLst/>
                <a:uLnTx/>
                <a:uFillTx/>
                <a:latin typeface="Lato"/>
              </a:endParaRPr>
            </a:p>
          </p:txBody>
        </p:sp>
        <p:sp>
          <p:nvSpPr>
            <p:cNvPr id="44" name="Rounded Rectangle 62">
              <a:extLst>
                <a:ext uri="{FF2B5EF4-FFF2-40B4-BE49-F238E27FC236}">
                  <a16:creationId xmlns:a16="http://schemas.microsoft.com/office/drawing/2014/main" xmlns="" id="{49AB7C24-4F07-4753-BD82-B6030A5E7574}"/>
                </a:ext>
              </a:extLst>
            </p:cNvPr>
            <p:cNvSpPr/>
            <p:nvPr/>
          </p:nvSpPr>
          <p:spPr>
            <a:xfrm>
              <a:off x="10351251" y="3891355"/>
              <a:ext cx="593606" cy="362475"/>
            </a:xfrm>
            <a:prstGeom prst="round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3000" b="0" i="0" u="none" strike="noStrike" kern="0" cap="none" spc="0" normalizeH="0" baseline="0" noProof="0" dirty="0" smtClean="0">
                  <a:ln>
                    <a:noFill/>
                  </a:ln>
                  <a:solidFill>
                    <a:srgbClr val="103959"/>
                  </a:solidFill>
                  <a:effectLst/>
                  <a:uLnTx/>
                  <a:uFillTx/>
                  <a:latin typeface="Lato"/>
                </a:rPr>
                <a:t>2</a:t>
              </a:r>
            </a:p>
          </p:txBody>
        </p:sp>
      </p:grpSp>
      <p:grpSp>
        <p:nvGrpSpPr>
          <p:cNvPr id="45" name="Group 44">
            <a:extLst>
              <a:ext uri="{FF2B5EF4-FFF2-40B4-BE49-F238E27FC236}">
                <a16:creationId xmlns:a16="http://schemas.microsoft.com/office/drawing/2014/main" xmlns="" id="{7922CFCF-25D6-44D3-9B7C-3AC81360B3A5}"/>
              </a:ext>
            </a:extLst>
          </p:cNvPr>
          <p:cNvGrpSpPr/>
          <p:nvPr/>
        </p:nvGrpSpPr>
        <p:grpSpPr>
          <a:xfrm>
            <a:off x="5154148" y="2529590"/>
            <a:ext cx="2834297" cy="2791056"/>
            <a:chOff x="4459452" y="2727996"/>
            <a:chExt cx="2626039" cy="2500175"/>
          </a:xfrm>
        </p:grpSpPr>
        <p:grpSp>
          <p:nvGrpSpPr>
            <p:cNvPr id="46" name="Group 45">
              <a:extLst>
                <a:ext uri="{FF2B5EF4-FFF2-40B4-BE49-F238E27FC236}">
                  <a16:creationId xmlns:a16="http://schemas.microsoft.com/office/drawing/2014/main" xmlns="" id="{639BCC6F-8D78-4ACE-84AE-5CCCAFEC2E94}"/>
                </a:ext>
              </a:extLst>
            </p:cNvPr>
            <p:cNvGrpSpPr/>
            <p:nvPr/>
          </p:nvGrpSpPr>
          <p:grpSpPr>
            <a:xfrm>
              <a:off x="4459452" y="2727996"/>
              <a:ext cx="2626039" cy="2500175"/>
              <a:chOff x="4203258" y="2438086"/>
              <a:chExt cx="3111782" cy="2982021"/>
            </a:xfrm>
          </p:grpSpPr>
          <p:sp>
            <p:nvSpPr>
              <p:cNvPr id="50" name="Freeform: Shape 148">
                <a:extLst>
                  <a:ext uri="{FF2B5EF4-FFF2-40B4-BE49-F238E27FC236}">
                    <a16:creationId xmlns:a16="http://schemas.microsoft.com/office/drawing/2014/main" xmlns="" id="{9DF535FC-929C-4EC7-9E2E-4605DBDF7B24}"/>
                  </a:ext>
                </a:extLst>
              </p:cNvPr>
              <p:cNvSpPr/>
              <p:nvPr/>
            </p:nvSpPr>
            <p:spPr>
              <a:xfrm>
                <a:off x="4203258" y="2438086"/>
                <a:ext cx="1497969" cy="1459001"/>
              </a:xfrm>
              <a:custGeom>
                <a:avLst/>
                <a:gdLst>
                  <a:gd name="connsiteX0" fmla="*/ 0 w 1469545"/>
                  <a:gd name="connsiteY0" fmla="*/ 1469545 h 1469545"/>
                  <a:gd name="connsiteX1" fmla="*/ 1469545 w 1469545"/>
                  <a:gd name="connsiteY1" fmla="*/ 0 h 1469545"/>
                  <a:gd name="connsiteX2" fmla="*/ 1469545 w 1469545"/>
                  <a:gd name="connsiteY2" fmla="*/ 1469545 h 1469545"/>
                  <a:gd name="connsiteX3" fmla="*/ 0 w 1469545"/>
                  <a:gd name="connsiteY3" fmla="*/ 1469545 h 1469545"/>
                </a:gdLst>
                <a:ahLst/>
                <a:cxnLst>
                  <a:cxn ang="0">
                    <a:pos x="connsiteX0" y="connsiteY0"/>
                  </a:cxn>
                  <a:cxn ang="0">
                    <a:pos x="connsiteX1" y="connsiteY1"/>
                  </a:cxn>
                  <a:cxn ang="0">
                    <a:pos x="connsiteX2" y="connsiteY2"/>
                  </a:cxn>
                  <a:cxn ang="0">
                    <a:pos x="connsiteX3" y="connsiteY3"/>
                  </a:cxn>
                </a:cxnLst>
                <a:rect l="l" t="t" r="r" b="b"/>
                <a:pathLst>
                  <a:path w="1469545" h="1469545">
                    <a:moveTo>
                      <a:pt x="0" y="1469545"/>
                    </a:moveTo>
                    <a:cubicBezTo>
                      <a:pt x="0" y="657938"/>
                      <a:pt x="657938" y="0"/>
                      <a:pt x="1469545" y="0"/>
                    </a:cubicBezTo>
                    <a:lnTo>
                      <a:pt x="1469545" y="1469545"/>
                    </a:lnTo>
                    <a:lnTo>
                      <a:pt x="0" y="1469545"/>
                    </a:lnTo>
                    <a:close/>
                  </a:path>
                </a:pathLst>
              </a:custGeom>
              <a:solidFill>
                <a:srgbClr val="A9711B"/>
              </a:solidFill>
              <a:ln w="12700" cap="flat" cmpd="sng" algn="ctr">
                <a:noFill/>
                <a:prstDash val="solid"/>
                <a:miter lim="800000"/>
              </a:ln>
              <a:effectLst/>
            </p:spPr>
            <p:txBody>
              <a:bodyPr spcFirstLastPara="0" vert="horz" wrap="square" lIns="508652" tIns="508652" rIns="78232" bIns="78232"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endParaRPr kumimoji="0" lang="en-US" sz="1400" b="1" i="0" u="none" strike="noStrike" kern="0" cap="none" spc="0" normalizeH="0" baseline="0" noProof="0" smtClean="0">
                  <a:ln>
                    <a:noFill/>
                  </a:ln>
                  <a:solidFill>
                    <a:prstClr val="white"/>
                  </a:solidFill>
                  <a:effectLst/>
                  <a:uLnTx/>
                  <a:uFillTx/>
                  <a:latin typeface="Lato"/>
                </a:endParaRPr>
              </a:p>
            </p:txBody>
          </p:sp>
          <p:sp>
            <p:nvSpPr>
              <p:cNvPr id="51" name="Freeform: Shape 149">
                <a:extLst>
                  <a:ext uri="{FF2B5EF4-FFF2-40B4-BE49-F238E27FC236}">
                    <a16:creationId xmlns:a16="http://schemas.microsoft.com/office/drawing/2014/main" xmlns="" id="{A83ADA8C-34DD-4D38-BEED-F449BD79791D}"/>
                  </a:ext>
                </a:extLst>
              </p:cNvPr>
              <p:cNvSpPr/>
              <p:nvPr/>
            </p:nvSpPr>
            <p:spPr>
              <a:xfrm>
                <a:off x="5769101" y="2438086"/>
                <a:ext cx="1545939" cy="1459896"/>
              </a:xfrm>
              <a:custGeom>
                <a:avLst/>
                <a:gdLst>
                  <a:gd name="connsiteX0" fmla="*/ 0 w 1469545"/>
                  <a:gd name="connsiteY0" fmla="*/ 1469545 h 1469545"/>
                  <a:gd name="connsiteX1" fmla="*/ 1469545 w 1469545"/>
                  <a:gd name="connsiteY1" fmla="*/ 0 h 1469545"/>
                  <a:gd name="connsiteX2" fmla="*/ 1469545 w 1469545"/>
                  <a:gd name="connsiteY2" fmla="*/ 1469545 h 1469545"/>
                  <a:gd name="connsiteX3" fmla="*/ 0 w 1469545"/>
                  <a:gd name="connsiteY3" fmla="*/ 1469545 h 1469545"/>
                </a:gdLst>
                <a:ahLst/>
                <a:cxnLst>
                  <a:cxn ang="0">
                    <a:pos x="connsiteX0" y="connsiteY0"/>
                  </a:cxn>
                  <a:cxn ang="0">
                    <a:pos x="connsiteX1" y="connsiteY1"/>
                  </a:cxn>
                  <a:cxn ang="0">
                    <a:pos x="connsiteX2" y="connsiteY2"/>
                  </a:cxn>
                  <a:cxn ang="0">
                    <a:pos x="connsiteX3" y="connsiteY3"/>
                  </a:cxn>
                </a:cxnLst>
                <a:rect l="l" t="t" r="r" b="b"/>
                <a:pathLst>
                  <a:path w="1469545" h="1469545">
                    <a:moveTo>
                      <a:pt x="0" y="0"/>
                    </a:moveTo>
                    <a:cubicBezTo>
                      <a:pt x="811607" y="0"/>
                      <a:pt x="1469545" y="657938"/>
                      <a:pt x="1469545" y="1469545"/>
                    </a:cubicBezTo>
                    <a:lnTo>
                      <a:pt x="0" y="1469545"/>
                    </a:lnTo>
                    <a:lnTo>
                      <a:pt x="0" y="0"/>
                    </a:lnTo>
                    <a:close/>
                  </a:path>
                </a:pathLst>
              </a:custGeom>
              <a:solidFill>
                <a:srgbClr val="005427"/>
              </a:solidFill>
              <a:ln w="12700" cap="flat" cmpd="sng" algn="ctr">
                <a:noFill/>
                <a:prstDash val="solid"/>
                <a:miter lim="800000"/>
              </a:ln>
              <a:effectLst>
                <a:outerShdw blurRad="50800" dist="38100" dir="2700000" algn="tl" rotWithShape="0">
                  <a:prstClr val="black">
                    <a:alpha val="40000"/>
                  </a:prstClr>
                </a:outerShdw>
              </a:effectLst>
            </p:spPr>
            <p:txBody>
              <a:bodyPr spcFirstLastPara="0" vert="horz" wrap="square" lIns="78232" tIns="508652" rIns="508652" bIns="78232"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Lato"/>
                  </a:rPr>
                  <a:t>Operations Strategy</a:t>
                </a:r>
              </a:p>
              <a:p>
                <a:pPr marL="0" marR="0" lvl="0" indent="0" algn="ctr" defTabSz="466725" eaLnBrk="1" fontAlgn="auto" latinLnBrk="0" hangingPunct="1">
                  <a:lnSpc>
                    <a:spcPct val="90000"/>
                  </a:lnSpc>
                  <a:spcBef>
                    <a:spcPct val="0"/>
                  </a:spcBef>
                  <a:spcAft>
                    <a:spcPct val="35000"/>
                  </a:spcAft>
                  <a:buClrTx/>
                  <a:buSzTx/>
                  <a:buFontTx/>
                  <a:buNone/>
                  <a:tabLst/>
                  <a:defRPr/>
                </a:pPr>
                <a:endParaRPr kumimoji="0" lang="en-US" sz="1000" b="1" i="0" u="none" strike="noStrike" kern="0" cap="none" spc="0" normalizeH="0" baseline="0" noProof="0" dirty="0" smtClean="0">
                  <a:ln>
                    <a:noFill/>
                  </a:ln>
                  <a:solidFill>
                    <a:prstClr val="white"/>
                  </a:solidFill>
                  <a:effectLst/>
                  <a:uLnTx/>
                  <a:uFillTx/>
                  <a:latin typeface="Lato"/>
                </a:endParaRPr>
              </a:p>
            </p:txBody>
          </p:sp>
          <p:sp>
            <p:nvSpPr>
              <p:cNvPr id="52" name="Freeform: Shape 150">
                <a:extLst>
                  <a:ext uri="{FF2B5EF4-FFF2-40B4-BE49-F238E27FC236}">
                    <a16:creationId xmlns:a16="http://schemas.microsoft.com/office/drawing/2014/main" xmlns="" id="{B7BB2A57-DD67-478D-B9A3-47EA25A0ABF0}"/>
                  </a:ext>
                </a:extLst>
              </p:cNvPr>
              <p:cNvSpPr/>
              <p:nvPr/>
            </p:nvSpPr>
            <p:spPr>
              <a:xfrm>
                <a:off x="5769102" y="3951497"/>
                <a:ext cx="1545937" cy="1468610"/>
              </a:xfrm>
              <a:custGeom>
                <a:avLst/>
                <a:gdLst>
                  <a:gd name="connsiteX0" fmla="*/ 0 w 1469545"/>
                  <a:gd name="connsiteY0" fmla="*/ 1469545 h 1469545"/>
                  <a:gd name="connsiteX1" fmla="*/ 1469545 w 1469545"/>
                  <a:gd name="connsiteY1" fmla="*/ 0 h 1469545"/>
                  <a:gd name="connsiteX2" fmla="*/ 1469545 w 1469545"/>
                  <a:gd name="connsiteY2" fmla="*/ 1469545 h 1469545"/>
                  <a:gd name="connsiteX3" fmla="*/ 0 w 1469545"/>
                  <a:gd name="connsiteY3" fmla="*/ 1469545 h 1469545"/>
                </a:gdLst>
                <a:ahLst/>
                <a:cxnLst>
                  <a:cxn ang="0">
                    <a:pos x="connsiteX0" y="connsiteY0"/>
                  </a:cxn>
                  <a:cxn ang="0">
                    <a:pos x="connsiteX1" y="connsiteY1"/>
                  </a:cxn>
                  <a:cxn ang="0">
                    <a:pos x="connsiteX2" y="connsiteY2"/>
                  </a:cxn>
                  <a:cxn ang="0">
                    <a:pos x="connsiteX3" y="connsiteY3"/>
                  </a:cxn>
                </a:cxnLst>
                <a:rect l="l" t="t" r="r" b="b"/>
                <a:pathLst>
                  <a:path w="1469545" h="1469545">
                    <a:moveTo>
                      <a:pt x="1469545" y="0"/>
                    </a:moveTo>
                    <a:cubicBezTo>
                      <a:pt x="1469545" y="811607"/>
                      <a:pt x="811607" y="1469545"/>
                      <a:pt x="0" y="1469545"/>
                    </a:cubicBezTo>
                    <a:lnTo>
                      <a:pt x="0" y="0"/>
                    </a:lnTo>
                    <a:lnTo>
                      <a:pt x="1469545" y="0"/>
                    </a:lnTo>
                    <a:close/>
                  </a:path>
                </a:pathLst>
              </a:custGeom>
              <a:solidFill>
                <a:srgbClr val="CAAE5F"/>
              </a:solidFill>
              <a:ln w="12700" cap="flat" cmpd="sng" algn="ctr">
                <a:noFill/>
                <a:prstDash val="solid"/>
                <a:miter lim="800000"/>
              </a:ln>
              <a:effectLst/>
            </p:spPr>
            <p:txBody>
              <a:bodyPr spcFirstLastPara="0" vert="horz" wrap="square" lIns="92456" tIns="92457" rIns="522876" bIns="522876" numCol="1" spcCol="1270" anchor="ctr" anchorCtr="0">
                <a:noAutofit/>
              </a:bodyPr>
              <a:lstStyle/>
              <a:p>
                <a:pPr marL="0" marR="0" lvl="0" indent="0" algn="ctr" defTabSz="577850" eaLnBrk="1" fontAlgn="auto" latinLnBrk="0" hangingPunct="1">
                  <a:lnSpc>
                    <a:spcPct val="90000"/>
                  </a:lnSpc>
                  <a:spcBef>
                    <a:spcPct val="0"/>
                  </a:spcBef>
                  <a:spcAft>
                    <a:spcPct val="35000"/>
                  </a:spcAft>
                  <a:buClrTx/>
                  <a:buSzTx/>
                  <a:buFontTx/>
                  <a:buNone/>
                  <a:tabLst/>
                  <a:defRPr/>
                </a:pPr>
                <a:endParaRPr kumimoji="0" lang="en-US" sz="1200" b="1" i="0" u="none" strike="noStrike" kern="0" cap="none" spc="0" normalizeH="0" baseline="0" noProof="0" smtClean="0">
                  <a:ln>
                    <a:noFill/>
                  </a:ln>
                  <a:solidFill>
                    <a:prstClr val="white"/>
                  </a:solidFill>
                  <a:effectLst/>
                  <a:uLnTx/>
                  <a:uFillTx/>
                  <a:latin typeface="Lato"/>
                </a:endParaRPr>
              </a:p>
            </p:txBody>
          </p:sp>
          <p:sp>
            <p:nvSpPr>
              <p:cNvPr id="53" name="Freeform: Shape 151">
                <a:extLst>
                  <a:ext uri="{FF2B5EF4-FFF2-40B4-BE49-F238E27FC236}">
                    <a16:creationId xmlns:a16="http://schemas.microsoft.com/office/drawing/2014/main" xmlns="" id="{D1768F41-29C2-4900-99F4-58DB2A4EEB77}"/>
                  </a:ext>
                </a:extLst>
              </p:cNvPr>
              <p:cNvSpPr/>
              <p:nvPr/>
            </p:nvSpPr>
            <p:spPr>
              <a:xfrm>
                <a:off x="4203258" y="3960211"/>
                <a:ext cx="1499666" cy="1459896"/>
              </a:xfrm>
              <a:custGeom>
                <a:avLst/>
                <a:gdLst>
                  <a:gd name="connsiteX0" fmla="*/ 0 w 1469545"/>
                  <a:gd name="connsiteY0" fmla="*/ 1469545 h 1469545"/>
                  <a:gd name="connsiteX1" fmla="*/ 1469545 w 1469545"/>
                  <a:gd name="connsiteY1" fmla="*/ 0 h 1469545"/>
                  <a:gd name="connsiteX2" fmla="*/ 1469545 w 1469545"/>
                  <a:gd name="connsiteY2" fmla="*/ 1469545 h 1469545"/>
                  <a:gd name="connsiteX3" fmla="*/ 0 w 1469545"/>
                  <a:gd name="connsiteY3" fmla="*/ 1469545 h 1469545"/>
                </a:gdLst>
                <a:ahLst/>
                <a:cxnLst>
                  <a:cxn ang="0">
                    <a:pos x="connsiteX0" y="connsiteY0"/>
                  </a:cxn>
                  <a:cxn ang="0">
                    <a:pos x="connsiteX1" y="connsiteY1"/>
                  </a:cxn>
                  <a:cxn ang="0">
                    <a:pos x="connsiteX2" y="connsiteY2"/>
                  </a:cxn>
                  <a:cxn ang="0">
                    <a:pos x="connsiteX3" y="connsiteY3"/>
                  </a:cxn>
                </a:cxnLst>
                <a:rect l="l" t="t" r="r" b="b"/>
                <a:pathLst>
                  <a:path w="1469545" h="1469545">
                    <a:moveTo>
                      <a:pt x="1469545" y="1469545"/>
                    </a:moveTo>
                    <a:cubicBezTo>
                      <a:pt x="657938" y="1469545"/>
                      <a:pt x="0" y="811607"/>
                      <a:pt x="0" y="0"/>
                    </a:cubicBezTo>
                    <a:lnTo>
                      <a:pt x="1469545" y="0"/>
                    </a:lnTo>
                    <a:lnTo>
                      <a:pt x="1469545" y="1469545"/>
                    </a:lnTo>
                    <a:close/>
                  </a:path>
                </a:pathLst>
              </a:custGeom>
              <a:solidFill>
                <a:srgbClr val="E9A43F"/>
              </a:solidFill>
              <a:ln w="12700" cap="flat" cmpd="sng" algn="ctr">
                <a:noFill/>
                <a:prstDash val="solid"/>
                <a:miter lim="800000"/>
              </a:ln>
              <a:effectLst/>
            </p:spPr>
            <p:txBody>
              <a:bodyPr spcFirstLastPara="0" vert="horz" wrap="square" lIns="508652" tIns="78232" rIns="78232" bIns="508652"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Lato"/>
                </a:endParaRPr>
              </a:p>
            </p:txBody>
          </p:sp>
        </p:grpSp>
        <p:sp>
          <p:nvSpPr>
            <p:cNvPr id="47" name="Rectangle 46">
              <a:extLst>
                <a:ext uri="{FF2B5EF4-FFF2-40B4-BE49-F238E27FC236}">
                  <a16:creationId xmlns:a16="http://schemas.microsoft.com/office/drawing/2014/main" xmlns="" id="{A3CD0288-42B6-414B-A77C-DA8B9FBEB6C8}"/>
                </a:ext>
              </a:extLst>
            </p:cNvPr>
            <p:cNvSpPr/>
            <p:nvPr/>
          </p:nvSpPr>
          <p:spPr>
            <a:xfrm>
              <a:off x="4568233" y="2988993"/>
              <a:ext cx="1197876" cy="998252"/>
            </a:xfrm>
            <a:prstGeom prst="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smtClean="0">
                  <a:ln>
                    <a:noFill/>
                  </a:ln>
                  <a:solidFill>
                    <a:prstClr val="white"/>
                  </a:solidFill>
                  <a:effectLst/>
                  <a:uLnTx/>
                  <a:uFillTx/>
                  <a:latin typeface="Lato"/>
                </a:rPr>
                <a:t>Operations Analysis &amp; Improvement</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smtClean="0">
                <a:ln>
                  <a:noFill/>
                </a:ln>
                <a:solidFill>
                  <a:prstClr val="white"/>
                </a:solidFill>
                <a:effectLst/>
                <a:uLnTx/>
                <a:uFillTx/>
                <a:latin typeface="Lato"/>
              </a:endParaRPr>
            </a:p>
          </p:txBody>
        </p:sp>
        <p:sp>
          <p:nvSpPr>
            <p:cNvPr id="48" name="Rectangle 47">
              <a:extLst>
                <a:ext uri="{FF2B5EF4-FFF2-40B4-BE49-F238E27FC236}">
                  <a16:creationId xmlns:a16="http://schemas.microsoft.com/office/drawing/2014/main" xmlns="" id="{0FA3A61A-A710-4E36-A2F7-36B226CDD6B6}"/>
                </a:ext>
              </a:extLst>
            </p:cNvPr>
            <p:cNvSpPr/>
            <p:nvPr/>
          </p:nvSpPr>
          <p:spPr>
            <a:xfrm>
              <a:off x="5858761" y="4213327"/>
              <a:ext cx="878671" cy="540241"/>
            </a:xfrm>
            <a:prstGeom prst="rect">
              <a:avLst/>
            </a:prstGeom>
            <a:solidFill>
              <a:srgbClr val="CAAE5F"/>
            </a:solidFill>
            <a:ln w="12700" cap="flat" cmpd="sng" algn="ctr">
              <a:noFill/>
              <a:prstDash val="solid"/>
              <a:miter lim="800000"/>
            </a:ln>
            <a:effectLst/>
          </p:spPr>
          <p:txBody>
            <a:bodyPr rtlCol="0" anchor="ctr"/>
            <a:lstStyle/>
            <a:p>
              <a:pPr marL="0" marR="0" lvl="0" indent="0" algn="ctr" defTabSz="577850" eaLnBrk="1" fontAlgn="auto" latinLnBrk="0" hangingPunct="1">
                <a:lnSpc>
                  <a:spcPct val="90000"/>
                </a:lnSpc>
                <a:spcBef>
                  <a:spcPct val="0"/>
                </a:spcBef>
                <a:spcAft>
                  <a:spcPct val="35000"/>
                </a:spcAft>
                <a:buClrTx/>
                <a:buSzTx/>
                <a:buFontTx/>
                <a:buNone/>
                <a:tabLst/>
                <a:defRPr/>
              </a:pPr>
              <a:endParaRPr kumimoji="0" lang="en-US" sz="1000" b="1" i="0" u="none" strike="noStrike" kern="0" cap="none" spc="0" normalizeH="0" baseline="0" noProof="0" dirty="0" smtClean="0">
                <a:ln>
                  <a:noFill/>
                </a:ln>
                <a:solidFill>
                  <a:prstClr val="white"/>
                </a:solidFill>
                <a:effectLst/>
                <a:uLnTx/>
                <a:uFillTx/>
                <a:latin typeface="Lato"/>
              </a:endParaRPr>
            </a:p>
            <a:p>
              <a:pPr marL="0" marR="0" lvl="0" indent="0" algn="ctr" defTabSz="577850" eaLnBrk="1" fontAlgn="auto" latinLnBrk="0" hangingPunct="1">
                <a:lnSpc>
                  <a:spcPct val="90000"/>
                </a:lnSpc>
                <a:spcBef>
                  <a:spcPct val="0"/>
                </a:spcBef>
                <a:spcAft>
                  <a:spcPct val="3500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Lato"/>
                </a:rPr>
                <a:t>Operations Design</a:t>
              </a:r>
            </a:p>
          </p:txBody>
        </p:sp>
        <p:sp>
          <p:nvSpPr>
            <p:cNvPr id="49" name="Rectangle 48">
              <a:extLst>
                <a:ext uri="{FF2B5EF4-FFF2-40B4-BE49-F238E27FC236}">
                  <a16:creationId xmlns:a16="http://schemas.microsoft.com/office/drawing/2014/main" xmlns="" id="{DE3CFF7D-DB00-47AB-920F-8E4BDA73F8C4}"/>
                </a:ext>
              </a:extLst>
            </p:cNvPr>
            <p:cNvSpPr/>
            <p:nvPr/>
          </p:nvSpPr>
          <p:spPr>
            <a:xfrm>
              <a:off x="4815121" y="4272060"/>
              <a:ext cx="957376" cy="529136"/>
            </a:xfrm>
            <a:prstGeom prst="rect">
              <a:avLst/>
            </a:prstGeom>
            <a:noFill/>
            <a:ln w="12700" cap="flat" cmpd="sng" algn="ctr">
              <a:noFill/>
              <a:prstDash val="solid"/>
              <a:miter lim="800000"/>
            </a:ln>
            <a:effectLst/>
          </p:spPr>
          <p:txBody>
            <a:bodyPr rtlCol="0" anchor="ctr"/>
            <a:lstStyle/>
            <a:p>
              <a:pPr marL="0" marR="0" lvl="0" indent="0" algn="ctr" defTabSz="466725" eaLnBrk="1" fontAlgn="auto" latinLnBrk="0" hangingPunct="1">
                <a:lnSpc>
                  <a:spcPct val="90000"/>
                </a:lnSpc>
                <a:spcBef>
                  <a:spcPct val="0"/>
                </a:spcBef>
                <a:spcAft>
                  <a:spcPct val="35000"/>
                </a:spcAft>
                <a:buClrTx/>
                <a:buSzTx/>
                <a:buFontTx/>
                <a:buNone/>
                <a:tabLst/>
                <a:defRPr/>
              </a:pPr>
              <a:endParaRPr kumimoji="0" lang="en-US" sz="1000" b="1" i="0" u="none" strike="noStrike" kern="0" cap="none" spc="0" normalizeH="0" baseline="0" noProof="0" dirty="0" smtClean="0">
                <a:ln>
                  <a:noFill/>
                </a:ln>
                <a:solidFill>
                  <a:prstClr val="white"/>
                </a:solidFill>
                <a:effectLst/>
                <a:uLnTx/>
                <a:uFillTx/>
                <a:latin typeface="Lato"/>
              </a:endParaRPr>
            </a:p>
            <a:p>
              <a:pPr marL="0" marR="0" lvl="0" indent="0" algn="ctr" defTabSz="466725" eaLnBrk="1" fontAlgn="auto" latinLnBrk="0" hangingPunct="1">
                <a:lnSpc>
                  <a:spcPct val="90000"/>
                </a:lnSpc>
                <a:spcBef>
                  <a:spcPct val="0"/>
                </a:spcBef>
                <a:spcAft>
                  <a:spcPct val="3500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Lato"/>
                </a:rPr>
                <a:t>Operations Planning &amp; Control</a:t>
              </a:r>
            </a:p>
          </p:txBody>
        </p:sp>
      </p:grpSp>
      <p:sp>
        <p:nvSpPr>
          <p:cNvPr id="54" name="Right Triangle 53">
            <a:extLst>
              <a:ext uri="{FF2B5EF4-FFF2-40B4-BE49-F238E27FC236}">
                <a16:creationId xmlns:a16="http://schemas.microsoft.com/office/drawing/2014/main" xmlns="" id="{D5EDD26C-9B2F-4E66-9678-0CB94302702D}"/>
              </a:ext>
            </a:extLst>
          </p:cNvPr>
          <p:cNvSpPr/>
          <p:nvPr/>
        </p:nvSpPr>
        <p:spPr>
          <a:xfrm rot="13462307">
            <a:off x="1035534" y="3270923"/>
            <a:ext cx="316154" cy="316154"/>
          </a:xfrm>
          <a:prstGeom prst="rtTriangle">
            <a:avLst/>
          </a:prstGeom>
          <a:solidFill>
            <a:srgbClr val="005427"/>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smtClean="0">
              <a:ln>
                <a:noFill/>
              </a:ln>
              <a:solidFill>
                <a:prstClr val="white"/>
              </a:solidFill>
              <a:effectLst/>
              <a:uLnTx/>
              <a:uFillTx/>
              <a:latin typeface="Lato"/>
            </a:endParaRPr>
          </a:p>
        </p:txBody>
      </p:sp>
      <p:grpSp>
        <p:nvGrpSpPr>
          <p:cNvPr id="55" name="Group 54">
            <a:extLst>
              <a:ext uri="{FF2B5EF4-FFF2-40B4-BE49-F238E27FC236}">
                <a16:creationId xmlns:a16="http://schemas.microsoft.com/office/drawing/2014/main" xmlns="" id="{7EFC7C22-DF75-4BE4-8686-F62067292CAC}"/>
              </a:ext>
            </a:extLst>
          </p:cNvPr>
          <p:cNvGrpSpPr/>
          <p:nvPr/>
        </p:nvGrpSpPr>
        <p:grpSpPr>
          <a:xfrm>
            <a:off x="6222897" y="3619041"/>
            <a:ext cx="668371" cy="664026"/>
            <a:chOff x="6102333" y="3850392"/>
            <a:chExt cx="668371" cy="664026"/>
          </a:xfrm>
        </p:grpSpPr>
        <p:sp>
          <p:nvSpPr>
            <p:cNvPr id="56" name="Oval 55">
              <a:extLst>
                <a:ext uri="{FF2B5EF4-FFF2-40B4-BE49-F238E27FC236}">
                  <a16:creationId xmlns:a16="http://schemas.microsoft.com/office/drawing/2014/main" xmlns="" id="{94035112-A169-4449-A917-A94FC567ED3E}"/>
                </a:ext>
              </a:extLst>
            </p:cNvPr>
            <p:cNvSpPr/>
            <p:nvPr/>
          </p:nvSpPr>
          <p:spPr>
            <a:xfrm>
              <a:off x="6102333" y="3850392"/>
              <a:ext cx="668371" cy="664026"/>
            </a:xfrm>
            <a:prstGeom prst="ellipse">
              <a:avLst/>
            </a:prstGeom>
            <a:solidFill>
              <a:srgbClr val="11151A">
                <a:lumMod val="50000"/>
                <a:lumOff val="5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000" b="1" i="0" u="none" strike="noStrike" kern="0" cap="none" spc="0" normalizeH="0" baseline="0" noProof="0" smtClean="0">
                <a:ln>
                  <a:noFill/>
                </a:ln>
                <a:solidFill>
                  <a:prstClr val="white"/>
                </a:solidFill>
                <a:effectLst/>
                <a:uLnTx/>
                <a:uFillTx/>
                <a:latin typeface="Lato"/>
              </a:endParaRPr>
            </a:p>
          </p:txBody>
        </p:sp>
        <p:sp>
          <p:nvSpPr>
            <p:cNvPr id="57" name="Rectangle 56">
              <a:extLst>
                <a:ext uri="{FF2B5EF4-FFF2-40B4-BE49-F238E27FC236}">
                  <a16:creationId xmlns:a16="http://schemas.microsoft.com/office/drawing/2014/main" xmlns="" id="{9E1DE38A-6463-4145-82CA-40A2CE9A4337}"/>
                </a:ext>
              </a:extLst>
            </p:cNvPr>
            <p:cNvSpPr/>
            <p:nvPr/>
          </p:nvSpPr>
          <p:spPr>
            <a:xfrm>
              <a:off x="6128498" y="3951573"/>
              <a:ext cx="616041" cy="461665"/>
            </a:xfrm>
            <a:prstGeom prst="rect">
              <a:avLst/>
            </a:prstGeom>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smtClean="0">
                  <a:ln>
                    <a:noFill/>
                  </a:ln>
                  <a:solidFill>
                    <a:prstClr val="white"/>
                  </a:solidFill>
                  <a:effectLst/>
                  <a:uLnTx/>
                  <a:uFillTx/>
                  <a:latin typeface="Lato"/>
                </a:rPr>
                <a:t>Batho Pele</a:t>
              </a:r>
            </a:p>
          </p:txBody>
        </p:sp>
      </p:grpSp>
      <p:sp>
        <p:nvSpPr>
          <p:cNvPr id="58" name="Bent-Up Arrow 16">
            <a:extLst>
              <a:ext uri="{FF2B5EF4-FFF2-40B4-BE49-F238E27FC236}">
                <a16:creationId xmlns:a16="http://schemas.microsoft.com/office/drawing/2014/main" xmlns="" id="{34EA5132-6B23-49F0-A824-0AD5FD416208}"/>
              </a:ext>
            </a:extLst>
          </p:cNvPr>
          <p:cNvSpPr/>
          <p:nvPr/>
        </p:nvSpPr>
        <p:spPr>
          <a:xfrm rot="5400000">
            <a:off x="-639490" y="3685270"/>
            <a:ext cx="4853960" cy="684000"/>
          </a:xfrm>
          <a:prstGeom prst="bentUpArrow">
            <a:avLst>
              <a:gd name="adj1" fmla="val 42291"/>
              <a:gd name="adj2" fmla="val 19957"/>
              <a:gd name="adj3" fmla="val 1368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9" name="Chevron 22">
            <a:extLst>
              <a:ext uri="{FF2B5EF4-FFF2-40B4-BE49-F238E27FC236}">
                <a16:creationId xmlns:a16="http://schemas.microsoft.com/office/drawing/2014/main" xmlns="" id="{AB39CBD8-36EA-45A3-B094-60BD8FD48413}"/>
              </a:ext>
            </a:extLst>
          </p:cNvPr>
          <p:cNvSpPr/>
          <p:nvPr/>
        </p:nvSpPr>
        <p:spPr>
          <a:xfrm>
            <a:off x="2107053" y="6129579"/>
            <a:ext cx="252000" cy="348233"/>
          </a:xfrm>
          <a:prstGeom prst="chevron">
            <a:avLst>
              <a:gd name="adj" fmla="val 34504"/>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60" name="Rectangle 59">
            <a:extLst>
              <a:ext uri="{FF2B5EF4-FFF2-40B4-BE49-F238E27FC236}">
                <a16:creationId xmlns:a16="http://schemas.microsoft.com/office/drawing/2014/main" xmlns="" id="{BE33C92E-D405-4424-A6AE-440783F35AFE}"/>
              </a:ext>
            </a:extLst>
          </p:cNvPr>
          <p:cNvSpPr/>
          <p:nvPr/>
        </p:nvSpPr>
        <p:spPr>
          <a:xfrm>
            <a:off x="6558041" y="3820759"/>
            <a:ext cx="3435472" cy="1993730"/>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726509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a:solidFill>
                <a:srgbClr val="FFFFFF"/>
              </a:solidFill>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flipV="1">
            <a:off x="4173166"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DCS Approved Value Chain</a:t>
            </a:r>
            <a:endParaRPr lang="en-US" sz="4000" dirty="0">
              <a:solidFill>
                <a:srgbClr val="000000"/>
              </a:solidFill>
              <a:latin typeface="Georgia"/>
            </a:endParaRPr>
          </a:p>
        </p:txBody>
      </p:sp>
      <p:sp>
        <p:nvSpPr>
          <p:cNvPr id="5" name="TextBox 4"/>
          <p:cNvSpPr txBox="1"/>
          <p:nvPr/>
        </p:nvSpPr>
        <p:spPr>
          <a:xfrm>
            <a:off x="377016" y="1242000"/>
            <a:ext cx="11284626" cy="400110"/>
          </a:xfrm>
          <a:prstGeom prst="rect">
            <a:avLst/>
          </a:prstGeom>
          <a:noFill/>
        </p:spPr>
        <p:txBody>
          <a:bodyPr wrap="square" rtlCol="0">
            <a:spAutoFit/>
          </a:bodyPr>
          <a:lstStyle/>
          <a:p>
            <a:pPr algn="just"/>
            <a:r>
              <a:rPr lang="en-US" sz="2000" dirty="0" smtClean="0">
                <a:solidFill>
                  <a:prstClr val="black"/>
                </a:solidFill>
              </a:rPr>
              <a:t>xx</a:t>
            </a:r>
            <a:endParaRPr lang="en-ZA" sz="2000" dirty="0">
              <a:solidFill>
                <a:srgbClr val="FF0000"/>
              </a:solidFill>
            </a:endParaRPr>
          </a:p>
        </p:txBody>
      </p:sp>
      <p:grpSp>
        <p:nvGrpSpPr>
          <p:cNvPr id="22" name="Group 21">
            <a:extLst>
              <a:ext uri="{FF2B5EF4-FFF2-40B4-BE49-F238E27FC236}">
                <a16:creationId xmlns="" xmlns:a16="http://schemas.microsoft.com/office/drawing/2014/main" id="{06E5FE37-D64A-4CBB-94F0-5A89119A78EB}"/>
              </a:ext>
            </a:extLst>
          </p:cNvPr>
          <p:cNvGrpSpPr/>
          <p:nvPr/>
        </p:nvGrpSpPr>
        <p:grpSpPr>
          <a:xfrm>
            <a:off x="371769" y="1225824"/>
            <a:ext cx="10069963" cy="5295992"/>
            <a:chOff x="154692" y="1181007"/>
            <a:chExt cx="10069963" cy="5295992"/>
          </a:xfrm>
        </p:grpSpPr>
        <p:sp>
          <p:nvSpPr>
            <p:cNvPr id="23" name="Rectangle 22">
              <a:extLst>
                <a:ext uri="{FF2B5EF4-FFF2-40B4-BE49-F238E27FC236}">
                  <a16:creationId xmlns="" xmlns:a16="http://schemas.microsoft.com/office/drawing/2014/main" id="{3715295D-4478-4013-ABB2-B1716BC1B5C1}"/>
                </a:ext>
              </a:extLst>
            </p:cNvPr>
            <p:cNvSpPr/>
            <p:nvPr/>
          </p:nvSpPr>
          <p:spPr>
            <a:xfrm>
              <a:off x="177800" y="1225824"/>
              <a:ext cx="10046855" cy="5251175"/>
            </a:xfrm>
            <a:prstGeom prst="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400" b="0" i="0" u="none" strike="noStrike" kern="0" cap="none" spc="0" normalizeH="0" baseline="0" noProof="0">
                <a:ln>
                  <a:noFill/>
                </a:ln>
                <a:solidFill>
                  <a:prstClr val="white"/>
                </a:solidFill>
                <a:effectLst/>
                <a:uLnTx/>
                <a:uFillTx/>
                <a:latin typeface="Lato"/>
              </a:endParaRPr>
            </a:p>
          </p:txBody>
        </p:sp>
        <p:sp>
          <p:nvSpPr>
            <p:cNvPr id="24" name="Rectangle 23">
              <a:extLst>
                <a:ext uri="{FF2B5EF4-FFF2-40B4-BE49-F238E27FC236}">
                  <a16:creationId xmlns="" xmlns:a16="http://schemas.microsoft.com/office/drawing/2014/main" id="{642944E4-0313-466D-A620-2FE162BD06BA}"/>
                </a:ext>
              </a:extLst>
            </p:cNvPr>
            <p:cNvSpPr/>
            <p:nvPr/>
          </p:nvSpPr>
          <p:spPr>
            <a:xfrm>
              <a:off x="586691" y="5858337"/>
              <a:ext cx="1413101"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STRATEGY &amp; PLANNING</a:t>
              </a:r>
            </a:p>
          </p:txBody>
        </p:sp>
        <p:sp>
          <p:nvSpPr>
            <p:cNvPr id="25" name="Rectangle 24">
              <a:extLst>
                <a:ext uri="{FF2B5EF4-FFF2-40B4-BE49-F238E27FC236}">
                  <a16:creationId xmlns="" xmlns:a16="http://schemas.microsoft.com/office/drawing/2014/main" id="{CD3DCCB3-9AD2-4DBB-8167-9389DB7E5ED7}"/>
                </a:ext>
              </a:extLst>
            </p:cNvPr>
            <p:cNvSpPr/>
            <p:nvPr/>
          </p:nvSpPr>
          <p:spPr>
            <a:xfrm>
              <a:off x="2051791" y="5858337"/>
              <a:ext cx="1524307"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POLICY &amp; PROGRAMMES</a:t>
              </a:r>
            </a:p>
          </p:txBody>
        </p:sp>
        <p:sp>
          <p:nvSpPr>
            <p:cNvPr id="26" name="Rectangle 25">
              <a:extLst>
                <a:ext uri="{FF2B5EF4-FFF2-40B4-BE49-F238E27FC236}">
                  <a16:creationId xmlns="" xmlns:a16="http://schemas.microsoft.com/office/drawing/2014/main" id="{3FA950C9-B9B1-47F1-B34A-E591AE43F566}"/>
                </a:ext>
              </a:extLst>
            </p:cNvPr>
            <p:cNvSpPr/>
            <p:nvPr/>
          </p:nvSpPr>
          <p:spPr>
            <a:xfrm>
              <a:off x="3628097" y="5858337"/>
              <a:ext cx="1524307"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RISK &amp; GOVERNANCE</a:t>
              </a:r>
            </a:p>
          </p:txBody>
        </p:sp>
        <p:sp>
          <p:nvSpPr>
            <p:cNvPr id="27" name="Rectangle 26">
              <a:extLst>
                <a:ext uri="{FF2B5EF4-FFF2-40B4-BE49-F238E27FC236}">
                  <a16:creationId xmlns="" xmlns:a16="http://schemas.microsoft.com/office/drawing/2014/main" id="{36A5224F-156B-421C-9DD8-F38C34FE0891}"/>
                </a:ext>
              </a:extLst>
            </p:cNvPr>
            <p:cNvSpPr/>
            <p:nvPr/>
          </p:nvSpPr>
          <p:spPr>
            <a:xfrm>
              <a:off x="7860789" y="5858337"/>
              <a:ext cx="1573808"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MONITORING &amp; EVALUATION</a:t>
              </a:r>
            </a:p>
          </p:txBody>
        </p:sp>
        <p:sp>
          <p:nvSpPr>
            <p:cNvPr id="28" name="Rectangle 27">
              <a:extLst>
                <a:ext uri="{FF2B5EF4-FFF2-40B4-BE49-F238E27FC236}">
                  <a16:creationId xmlns="" xmlns:a16="http://schemas.microsoft.com/office/drawing/2014/main" id="{08918069-22AE-4DB7-AB01-D7C0083AEB3C}"/>
                </a:ext>
              </a:extLst>
            </p:cNvPr>
            <p:cNvSpPr/>
            <p:nvPr/>
          </p:nvSpPr>
          <p:spPr>
            <a:xfrm>
              <a:off x="5204403" y="5858337"/>
              <a:ext cx="1573808"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dirty="0">
                  <a:ln>
                    <a:noFill/>
                  </a:ln>
                  <a:solidFill>
                    <a:prstClr val="black"/>
                  </a:solidFill>
                  <a:effectLst/>
                  <a:uLnTx/>
                  <a:uFillTx/>
                  <a:latin typeface="Lato"/>
                </a:rPr>
                <a:t>STRATEGIC PARTNERSHIPS</a:t>
              </a:r>
            </a:p>
          </p:txBody>
        </p:sp>
        <p:sp>
          <p:nvSpPr>
            <p:cNvPr id="29" name="TextBox 28">
              <a:extLst>
                <a:ext uri="{FF2B5EF4-FFF2-40B4-BE49-F238E27FC236}">
                  <a16:creationId xmlns="" xmlns:a16="http://schemas.microsoft.com/office/drawing/2014/main" id="{C98E91B9-D3B3-4848-959D-3850B7D5E4F1}"/>
                </a:ext>
              </a:extLst>
            </p:cNvPr>
            <p:cNvSpPr txBox="1"/>
            <p:nvPr/>
          </p:nvSpPr>
          <p:spPr>
            <a:xfrm>
              <a:off x="154692" y="1181007"/>
              <a:ext cx="2616061" cy="307777"/>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sz="1400" b="1" i="0" u="sng" strike="noStrike" kern="0" cap="none" spc="0" normalizeH="0" baseline="0" noProof="0" dirty="0">
                  <a:ln>
                    <a:noFill/>
                  </a:ln>
                  <a:solidFill>
                    <a:prstClr val="black"/>
                  </a:solidFill>
                  <a:effectLst/>
                  <a:uLnTx/>
                  <a:uFillTx/>
                  <a:latin typeface="Lato"/>
                </a:rPr>
                <a:t>CENTRE OF EXCELLENCE</a:t>
              </a:r>
            </a:p>
          </p:txBody>
        </p:sp>
        <p:sp>
          <p:nvSpPr>
            <p:cNvPr id="30" name="Rectangle 29">
              <a:extLst>
                <a:ext uri="{FF2B5EF4-FFF2-40B4-BE49-F238E27FC236}">
                  <a16:creationId xmlns="" xmlns:a16="http://schemas.microsoft.com/office/drawing/2014/main" id="{605CD42E-361A-4D07-BF27-6AC34659ECED}"/>
                </a:ext>
              </a:extLst>
            </p:cNvPr>
            <p:cNvSpPr/>
            <p:nvPr/>
          </p:nvSpPr>
          <p:spPr>
            <a:xfrm>
              <a:off x="6830210" y="5858337"/>
              <a:ext cx="978582" cy="540000"/>
            </a:xfrm>
            <a:prstGeom prst="rect">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FINANCE</a:t>
              </a:r>
            </a:p>
          </p:txBody>
        </p:sp>
      </p:grpSp>
      <p:grpSp>
        <p:nvGrpSpPr>
          <p:cNvPr id="31" name="Group 30">
            <a:extLst>
              <a:ext uri="{FF2B5EF4-FFF2-40B4-BE49-F238E27FC236}">
                <a16:creationId xmlns="" xmlns:a16="http://schemas.microsoft.com/office/drawing/2014/main" id="{66467F07-EF4F-43DB-9C36-6727B028ACCE}"/>
              </a:ext>
            </a:extLst>
          </p:cNvPr>
          <p:cNvGrpSpPr/>
          <p:nvPr/>
        </p:nvGrpSpPr>
        <p:grpSpPr>
          <a:xfrm>
            <a:off x="902978" y="1533601"/>
            <a:ext cx="9030651" cy="4236160"/>
            <a:chOff x="468736" y="1449708"/>
            <a:chExt cx="9030651" cy="4236160"/>
          </a:xfrm>
        </p:grpSpPr>
        <p:sp>
          <p:nvSpPr>
            <p:cNvPr id="32" name="Rectangle 31">
              <a:extLst>
                <a:ext uri="{FF2B5EF4-FFF2-40B4-BE49-F238E27FC236}">
                  <a16:creationId xmlns="" xmlns:a16="http://schemas.microsoft.com/office/drawing/2014/main" id="{AE981F96-9A03-406A-8818-FEEAD6DA580C}"/>
                </a:ext>
              </a:extLst>
            </p:cNvPr>
            <p:cNvSpPr/>
            <p:nvPr/>
          </p:nvSpPr>
          <p:spPr>
            <a:xfrm>
              <a:off x="586691" y="1449708"/>
              <a:ext cx="8912696" cy="3997911"/>
            </a:xfrm>
            <a:prstGeom prst="rect">
              <a:avLst/>
            </a:prstGeom>
            <a:solidFill>
              <a:sysClr val="window" lastClr="FFFFFF"/>
            </a:solidFill>
            <a:ln w="12700" cap="flat" cmpd="sng" algn="ctr">
              <a:solidFill>
                <a:srgbClr val="005427">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grpSp>
          <p:nvGrpSpPr>
            <p:cNvPr id="33" name="Group 32">
              <a:extLst>
                <a:ext uri="{FF2B5EF4-FFF2-40B4-BE49-F238E27FC236}">
                  <a16:creationId xmlns="" xmlns:a16="http://schemas.microsoft.com/office/drawing/2014/main" id="{7A444096-2CAE-4C7D-B654-6EED8300864A}"/>
                </a:ext>
              </a:extLst>
            </p:cNvPr>
            <p:cNvGrpSpPr/>
            <p:nvPr/>
          </p:nvGrpSpPr>
          <p:grpSpPr>
            <a:xfrm>
              <a:off x="468736" y="1449708"/>
              <a:ext cx="8830184" cy="4236160"/>
              <a:chOff x="468736" y="1449708"/>
              <a:chExt cx="8830184" cy="4236160"/>
            </a:xfrm>
          </p:grpSpPr>
          <p:sp>
            <p:nvSpPr>
              <p:cNvPr id="34" name="Rectangle 33">
                <a:extLst>
                  <a:ext uri="{FF2B5EF4-FFF2-40B4-BE49-F238E27FC236}">
                    <a16:creationId xmlns="" xmlns:a16="http://schemas.microsoft.com/office/drawing/2014/main" id="{278CE2E0-F7EE-46B1-A6CE-25428FDD2CEF}"/>
                  </a:ext>
                </a:extLst>
              </p:cNvPr>
              <p:cNvSpPr/>
              <p:nvPr/>
            </p:nvSpPr>
            <p:spPr>
              <a:xfrm>
                <a:off x="1096220" y="5145868"/>
                <a:ext cx="1867355" cy="540000"/>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white"/>
                    </a:solidFill>
                    <a:effectLst/>
                    <a:uLnTx/>
                    <a:uFillTx/>
                    <a:latin typeface="Lato"/>
                  </a:rPr>
                  <a:t>FACILITIES</a:t>
                </a:r>
              </a:p>
            </p:txBody>
          </p:sp>
          <p:grpSp>
            <p:nvGrpSpPr>
              <p:cNvPr id="35" name="Group 34">
                <a:extLst>
                  <a:ext uri="{FF2B5EF4-FFF2-40B4-BE49-F238E27FC236}">
                    <a16:creationId xmlns="" xmlns:a16="http://schemas.microsoft.com/office/drawing/2014/main" id="{2E5B71E8-3B3B-476F-8F22-2FE7B619B880}"/>
                  </a:ext>
                </a:extLst>
              </p:cNvPr>
              <p:cNvGrpSpPr/>
              <p:nvPr/>
            </p:nvGrpSpPr>
            <p:grpSpPr>
              <a:xfrm>
                <a:off x="468736" y="1449708"/>
                <a:ext cx="8830184" cy="4236160"/>
                <a:chOff x="468736" y="1449708"/>
                <a:chExt cx="8830184" cy="4236160"/>
              </a:xfrm>
            </p:grpSpPr>
            <p:sp>
              <p:nvSpPr>
                <p:cNvPr id="36" name="Rectangle 35">
                  <a:extLst>
                    <a:ext uri="{FF2B5EF4-FFF2-40B4-BE49-F238E27FC236}">
                      <a16:creationId xmlns="" xmlns:a16="http://schemas.microsoft.com/office/drawing/2014/main" id="{1EFA72AA-064B-47AB-BEF1-F95135F7ECA8}"/>
                    </a:ext>
                  </a:extLst>
                </p:cNvPr>
                <p:cNvSpPr/>
                <p:nvPr/>
              </p:nvSpPr>
              <p:spPr>
                <a:xfrm>
                  <a:off x="3208002" y="5145868"/>
                  <a:ext cx="1867355" cy="540000"/>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white"/>
                      </a:solidFill>
                      <a:effectLst/>
                      <a:uLnTx/>
                      <a:uFillTx/>
                      <a:latin typeface="Lato"/>
                    </a:rPr>
                    <a:t>ICT</a:t>
                  </a:r>
                </a:p>
              </p:txBody>
            </p:sp>
            <p:sp>
              <p:nvSpPr>
                <p:cNvPr id="37" name="Rectangle 36">
                  <a:extLst>
                    <a:ext uri="{FF2B5EF4-FFF2-40B4-BE49-F238E27FC236}">
                      <a16:creationId xmlns="" xmlns:a16="http://schemas.microsoft.com/office/drawing/2014/main" id="{739F001C-4BDA-4318-B7C2-6B46D50B3B74}"/>
                    </a:ext>
                  </a:extLst>
                </p:cNvPr>
                <p:cNvSpPr/>
                <p:nvPr/>
              </p:nvSpPr>
              <p:spPr>
                <a:xfrm>
                  <a:off x="5319784" y="5145868"/>
                  <a:ext cx="1867355" cy="540000"/>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white"/>
                      </a:solidFill>
                      <a:effectLst/>
                      <a:uLnTx/>
                      <a:uFillTx/>
                      <a:latin typeface="Lato"/>
                    </a:rPr>
                    <a:t>HUMAN RESOURCES</a:t>
                  </a:r>
                </a:p>
              </p:txBody>
            </p:sp>
            <p:sp>
              <p:nvSpPr>
                <p:cNvPr id="38" name="Rectangle 37">
                  <a:extLst>
                    <a:ext uri="{FF2B5EF4-FFF2-40B4-BE49-F238E27FC236}">
                      <a16:creationId xmlns="" xmlns:a16="http://schemas.microsoft.com/office/drawing/2014/main" id="{EFF4D943-921D-467C-BDD7-F2622B4D658F}"/>
                    </a:ext>
                  </a:extLst>
                </p:cNvPr>
                <p:cNvSpPr/>
                <p:nvPr/>
              </p:nvSpPr>
              <p:spPr>
                <a:xfrm>
                  <a:off x="7431565" y="5145868"/>
                  <a:ext cx="1867355" cy="540000"/>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white"/>
                      </a:solidFill>
                      <a:effectLst/>
                      <a:uLnTx/>
                      <a:uFillTx/>
                      <a:latin typeface="Lato"/>
                    </a:rPr>
                    <a:t>SUPPLY CHAIN</a:t>
                  </a:r>
                </a:p>
              </p:txBody>
            </p:sp>
            <p:sp>
              <p:nvSpPr>
                <p:cNvPr id="39" name="TextBox 38">
                  <a:extLst>
                    <a:ext uri="{FF2B5EF4-FFF2-40B4-BE49-F238E27FC236}">
                      <a16:creationId xmlns="" xmlns:a16="http://schemas.microsoft.com/office/drawing/2014/main" id="{E7639507-1729-4FF5-BBA8-D9A1390A6DE7}"/>
                    </a:ext>
                  </a:extLst>
                </p:cNvPr>
                <p:cNvSpPr txBox="1"/>
                <p:nvPr/>
              </p:nvSpPr>
              <p:spPr>
                <a:xfrm>
                  <a:off x="468736" y="1449708"/>
                  <a:ext cx="2616061" cy="30777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sng" strike="noStrike" kern="0" cap="none" spc="0" normalizeH="0" baseline="0" noProof="0" dirty="0">
                      <a:ln>
                        <a:noFill/>
                      </a:ln>
                      <a:solidFill>
                        <a:prstClr val="black"/>
                      </a:solidFill>
                      <a:effectLst/>
                      <a:uLnTx/>
                      <a:uFillTx/>
                      <a:latin typeface="Lato"/>
                    </a:rPr>
                    <a:t>THEATRE OF OPERATIONS</a:t>
                  </a:r>
                </a:p>
              </p:txBody>
            </p:sp>
          </p:grpSp>
        </p:grpSp>
      </p:grpSp>
      <p:sp>
        <p:nvSpPr>
          <p:cNvPr id="40" name="Arrow: Chevron 86">
            <a:extLst>
              <a:ext uri="{FF2B5EF4-FFF2-40B4-BE49-F238E27FC236}">
                <a16:creationId xmlns="" xmlns:a16="http://schemas.microsoft.com/office/drawing/2014/main" id="{68119177-EAA8-4775-B53B-CE15B84C946C}"/>
              </a:ext>
            </a:extLst>
          </p:cNvPr>
          <p:cNvSpPr/>
          <p:nvPr/>
        </p:nvSpPr>
        <p:spPr>
          <a:xfrm>
            <a:off x="10134293" y="1262978"/>
            <a:ext cx="1524307" cy="5258838"/>
          </a:xfrm>
          <a:prstGeom prst="chevron">
            <a:avLst>
              <a:gd name="adj" fmla="val 20395"/>
            </a:avLst>
          </a:prstGeom>
          <a:solidFill>
            <a:sysClr val="windowText" lastClr="000000"/>
          </a:solidFill>
          <a:ln w="12700" cap="flat" cmpd="sng" algn="ctr">
            <a:solidFill>
              <a:sysClr val="windowText" lastClr="000000"/>
            </a:solidFill>
            <a:prstDash val="solid"/>
            <a:miter lim="800000"/>
          </a:ln>
          <a:effectLst/>
        </p:spPr>
        <p:txBody>
          <a:bodyPr vert="vert27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Lato"/>
              </a:rPr>
              <a:t>Providing the best Correctional Services for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Lato"/>
              </a:rPr>
              <a:t>a safer South Africa</a:t>
            </a:r>
          </a:p>
        </p:txBody>
      </p:sp>
      <p:sp>
        <p:nvSpPr>
          <p:cNvPr id="50" name="Rectangle 49">
            <a:extLst>
              <a:ext uri="{FF2B5EF4-FFF2-40B4-BE49-F238E27FC236}">
                <a16:creationId xmlns="" xmlns:a16="http://schemas.microsoft.com/office/drawing/2014/main" id="{968F7E7C-BAC6-4408-959E-A1963ED09D60}"/>
              </a:ext>
            </a:extLst>
          </p:cNvPr>
          <p:cNvSpPr/>
          <p:nvPr/>
        </p:nvSpPr>
        <p:spPr>
          <a:xfrm rot="16200000">
            <a:off x="-382281" y="3263202"/>
            <a:ext cx="2496447" cy="2246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chemeClr val="tx1"/>
                </a:solidFill>
              </a:rPr>
              <a:t>CORE SERVICES</a:t>
            </a:r>
          </a:p>
        </p:txBody>
      </p:sp>
      <p:grpSp>
        <p:nvGrpSpPr>
          <p:cNvPr id="51" name="Group 50">
            <a:extLst>
              <a:ext uri="{FF2B5EF4-FFF2-40B4-BE49-F238E27FC236}">
                <a16:creationId xmlns="" xmlns:a16="http://schemas.microsoft.com/office/drawing/2014/main" id="{68605464-CAEF-4373-8568-CBC4638CB34C}"/>
              </a:ext>
            </a:extLst>
          </p:cNvPr>
          <p:cNvGrpSpPr/>
          <p:nvPr/>
        </p:nvGrpSpPr>
        <p:grpSpPr>
          <a:xfrm>
            <a:off x="1190812" y="1820928"/>
            <a:ext cx="8357337" cy="2977293"/>
            <a:chOff x="1060051" y="1769993"/>
            <a:chExt cx="8357337" cy="3019993"/>
          </a:xfrm>
          <a:effectLst>
            <a:outerShdw blurRad="50800" dist="38100" dir="2700000" algn="tl" rotWithShape="0">
              <a:prstClr val="black">
                <a:alpha val="40000"/>
              </a:prstClr>
            </a:outerShdw>
          </a:effectLst>
        </p:grpSpPr>
        <p:grpSp>
          <p:nvGrpSpPr>
            <p:cNvPr id="52" name="Group 51">
              <a:extLst>
                <a:ext uri="{FF2B5EF4-FFF2-40B4-BE49-F238E27FC236}">
                  <a16:creationId xmlns="" xmlns:a16="http://schemas.microsoft.com/office/drawing/2014/main" id="{73C385D3-69F0-48D5-8F0A-F4B96BA144E0}"/>
                </a:ext>
              </a:extLst>
            </p:cNvPr>
            <p:cNvGrpSpPr/>
            <p:nvPr/>
          </p:nvGrpSpPr>
          <p:grpSpPr>
            <a:xfrm>
              <a:off x="1060051" y="1769993"/>
              <a:ext cx="8334991" cy="3019993"/>
              <a:chOff x="-8597734" y="-623069"/>
              <a:chExt cx="7139589" cy="3215335"/>
            </a:xfrm>
            <a:gradFill>
              <a:gsLst>
                <a:gs pos="0">
                  <a:schemeClr val="accent1">
                    <a:lumMod val="10000"/>
                    <a:lumOff val="90000"/>
                  </a:schemeClr>
                </a:gs>
                <a:gs pos="75000">
                  <a:schemeClr val="accent2"/>
                </a:gs>
                <a:gs pos="100000">
                  <a:schemeClr val="accent1"/>
                </a:gs>
              </a:gsLst>
              <a:lin ang="0" scaled="1"/>
            </a:gradFill>
            <a:effectLst>
              <a:outerShdw blurRad="50800" dist="38100" dir="2700000" algn="tl" rotWithShape="0">
                <a:prstClr val="black">
                  <a:alpha val="40000"/>
                </a:prstClr>
              </a:outerShdw>
            </a:effectLst>
          </p:grpSpPr>
          <p:sp>
            <p:nvSpPr>
              <p:cNvPr id="54" name="Arrow: Chevron 90">
                <a:extLst>
                  <a:ext uri="{FF2B5EF4-FFF2-40B4-BE49-F238E27FC236}">
                    <a16:creationId xmlns="" xmlns:a16="http://schemas.microsoft.com/office/drawing/2014/main" id="{ACB69551-DB30-4721-A02D-3E4BA3F9DA18}"/>
                  </a:ext>
                </a:extLst>
              </p:cNvPr>
              <p:cNvSpPr/>
              <p:nvPr/>
            </p:nvSpPr>
            <p:spPr>
              <a:xfrm>
                <a:off x="-2831752" y="-623069"/>
                <a:ext cx="1373607" cy="3215335"/>
              </a:xfrm>
              <a:prstGeom prst="chevron">
                <a:avLst>
                  <a:gd name="adj" fmla="val 26742"/>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500">
                  <a:solidFill>
                    <a:schemeClr val="tx1"/>
                  </a:solidFill>
                </a:endParaRPr>
              </a:p>
            </p:txBody>
          </p:sp>
          <p:sp>
            <p:nvSpPr>
              <p:cNvPr id="55" name="Arrow: Pentagon 91">
                <a:extLst>
                  <a:ext uri="{FF2B5EF4-FFF2-40B4-BE49-F238E27FC236}">
                    <a16:creationId xmlns="" xmlns:a16="http://schemas.microsoft.com/office/drawing/2014/main" id="{9E4AEC3E-8FD8-4AA4-853F-360E204E8E4F}"/>
                  </a:ext>
                </a:extLst>
              </p:cNvPr>
              <p:cNvSpPr/>
              <p:nvPr/>
            </p:nvSpPr>
            <p:spPr>
              <a:xfrm>
                <a:off x="-8597734" y="-623068"/>
                <a:ext cx="6489179" cy="328187"/>
              </a:xfrm>
              <a:prstGeom prst="homePlate">
                <a:avLst>
                  <a:gd name="adj" fmla="val 228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400" b="1">
                  <a:solidFill>
                    <a:schemeClr val="tx1"/>
                  </a:solidFill>
                </a:endParaRPr>
              </a:p>
            </p:txBody>
          </p:sp>
        </p:grpSp>
        <p:sp>
          <p:nvSpPr>
            <p:cNvPr id="53" name="Rectangle 52">
              <a:extLst>
                <a:ext uri="{FF2B5EF4-FFF2-40B4-BE49-F238E27FC236}">
                  <a16:creationId xmlns="" xmlns:a16="http://schemas.microsoft.com/office/drawing/2014/main" id="{C01430E0-90FF-43C7-8885-B561AF180B19}"/>
                </a:ext>
              </a:extLst>
            </p:cNvPr>
            <p:cNvSpPr/>
            <p:nvPr/>
          </p:nvSpPr>
          <p:spPr>
            <a:xfrm>
              <a:off x="8048557" y="2938347"/>
              <a:ext cx="1368831" cy="646331"/>
            </a:xfrm>
            <a:prstGeom prst="rect">
              <a:avLst/>
            </a:prstGeom>
          </p:spPr>
          <p:txBody>
            <a:bodyPr wrap="square">
              <a:spAutoFit/>
            </a:bodyPr>
            <a:lstStyle/>
            <a:p>
              <a:pPr algn="ctr"/>
              <a:r>
                <a:rPr lang="en-ZA" sz="1200" b="1">
                  <a:solidFill>
                    <a:schemeClr val="bg1"/>
                  </a:solidFill>
                </a:rPr>
                <a:t>SOCIAL</a:t>
              </a:r>
            </a:p>
            <a:p>
              <a:pPr algn="ctr"/>
              <a:r>
                <a:rPr lang="en-ZA" sz="1200" b="1">
                  <a:solidFill>
                    <a:schemeClr val="bg1"/>
                  </a:solidFill>
                </a:rPr>
                <a:t> RE-INTEGRATION</a:t>
              </a:r>
            </a:p>
          </p:txBody>
        </p:sp>
      </p:grpSp>
      <p:sp>
        <p:nvSpPr>
          <p:cNvPr id="56" name="Rectangle 55">
            <a:extLst>
              <a:ext uri="{FF2B5EF4-FFF2-40B4-BE49-F238E27FC236}">
                <a16:creationId xmlns="" xmlns:a16="http://schemas.microsoft.com/office/drawing/2014/main" id="{1421400C-B9DC-4118-8A71-3BC252AC5997}"/>
              </a:ext>
            </a:extLst>
          </p:cNvPr>
          <p:cNvSpPr/>
          <p:nvPr/>
        </p:nvSpPr>
        <p:spPr>
          <a:xfrm rot="16200000">
            <a:off x="85969" y="4625416"/>
            <a:ext cx="1275063" cy="5095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chemeClr val="tx1"/>
                </a:solidFill>
              </a:rPr>
              <a:t>OPERATIONAL</a:t>
            </a:r>
          </a:p>
        </p:txBody>
      </p:sp>
      <p:grpSp>
        <p:nvGrpSpPr>
          <p:cNvPr id="62" name="Group 61">
            <a:extLst>
              <a:ext uri="{FF2B5EF4-FFF2-40B4-BE49-F238E27FC236}">
                <a16:creationId xmlns="" xmlns:a16="http://schemas.microsoft.com/office/drawing/2014/main" id="{FDA36743-105F-4D8F-867F-B2DC40B1B7FA}"/>
              </a:ext>
            </a:extLst>
          </p:cNvPr>
          <p:cNvGrpSpPr/>
          <p:nvPr/>
        </p:nvGrpSpPr>
        <p:grpSpPr>
          <a:xfrm>
            <a:off x="1487824" y="2128887"/>
            <a:ext cx="5505670" cy="311755"/>
            <a:chOff x="1487824" y="2079727"/>
            <a:chExt cx="5505670" cy="311755"/>
          </a:xfrm>
        </p:grpSpPr>
        <p:sp>
          <p:nvSpPr>
            <p:cNvPr id="63" name="Arrow: Up 74">
              <a:extLst>
                <a:ext uri="{FF2B5EF4-FFF2-40B4-BE49-F238E27FC236}">
                  <a16:creationId xmlns="" xmlns:a16="http://schemas.microsoft.com/office/drawing/2014/main" id="{3029A188-5459-443E-B6A0-272F261A06AC}"/>
                </a:ext>
              </a:extLst>
            </p:cNvPr>
            <p:cNvSpPr/>
            <p:nvPr/>
          </p:nvSpPr>
          <p:spPr>
            <a:xfrm>
              <a:off x="1487824" y="2083235"/>
              <a:ext cx="594841" cy="308247"/>
            </a:xfrm>
            <a:prstGeom prst="upArrow">
              <a:avLst/>
            </a:prstGeom>
            <a:solidFill>
              <a:srgbClr val="CAAE5F">
                <a:lumMod val="40000"/>
                <a:lumOff val="60000"/>
              </a:srgb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sp>
          <p:nvSpPr>
            <p:cNvPr id="64" name="Arrow: Up 75">
              <a:extLst>
                <a:ext uri="{FF2B5EF4-FFF2-40B4-BE49-F238E27FC236}">
                  <a16:creationId xmlns="" xmlns:a16="http://schemas.microsoft.com/office/drawing/2014/main" id="{EAC3B7A3-4889-45F0-AB2E-9DE024D4287D}"/>
                </a:ext>
              </a:extLst>
            </p:cNvPr>
            <p:cNvSpPr/>
            <p:nvPr/>
          </p:nvSpPr>
          <p:spPr>
            <a:xfrm rot="10800000">
              <a:off x="2975698" y="2083235"/>
              <a:ext cx="594841" cy="308247"/>
            </a:xfrm>
            <a:prstGeom prst="upArrow">
              <a:avLst/>
            </a:prstGeom>
            <a:solidFill>
              <a:srgbClr val="679F81">
                <a:lumMod val="60000"/>
                <a:lumOff val="40000"/>
              </a:srgb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sp>
          <p:nvSpPr>
            <p:cNvPr id="65" name="Arrow: Up 76">
              <a:extLst>
                <a:ext uri="{FF2B5EF4-FFF2-40B4-BE49-F238E27FC236}">
                  <a16:creationId xmlns="" xmlns:a16="http://schemas.microsoft.com/office/drawing/2014/main" id="{69535468-4A12-4FE0-8AEB-BA8878050FE0}"/>
                </a:ext>
              </a:extLst>
            </p:cNvPr>
            <p:cNvSpPr/>
            <p:nvPr/>
          </p:nvSpPr>
          <p:spPr>
            <a:xfrm>
              <a:off x="5208200" y="2079727"/>
              <a:ext cx="594841" cy="308247"/>
            </a:xfrm>
            <a:prstGeom prst="upArrow">
              <a:avLst/>
            </a:prstGeom>
            <a:solidFill>
              <a:srgbClr val="CAAE5F">
                <a:lumMod val="60000"/>
                <a:lumOff val="40000"/>
              </a:srgb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sp>
          <p:nvSpPr>
            <p:cNvPr id="66" name="Arrow: Up 77">
              <a:extLst>
                <a:ext uri="{FF2B5EF4-FFF2-40B4-BE49-F238E27FC236}">
                  <a16:creationId xmlns="" xmlns:a16="http://schemas.microsoft.com/office/drawing/2014/main" id="{76AB7436-676F-42D6-8DC3-25634D637DFE}"/>
                </a:ext>
              </a:extLst>
            </p:cNvPr>
            <p:cNvSpPr/>
            <p:nvPr/>
          </p:nvSpPr>
          <p:spPr>
            <a:xfrm>
              <a:off x="5803427" y="2079727"/>
              <a:ext cx="594841" cy="308247"/>
            </a:xfrm>
            <a:prstGeom prst="upArrow">
              <a:avLst/>
            </a:prstGeom>
            <a:solidFill>
              <a:srgbClr val="CAAE5F">
                <a:lumMod val="60000"/>
                <a:lumOff val="40000"/>
              </a:srgb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sp>
          <p:nvSpPr>
            <p:cNvPr id="67" name="Arrow: Up 78">
              <a:extLst>
                <a:ext uri="{FF2B5EF4-FFF2-40B4-BE49-F238E27FC236}">
                  <a16:creationId xmlns="" xmlns:a16="http://schemas.microsoft.com/office/drawing/2014/main" id="{694679B6-CBFE-4B8D-9C22-0EA09ECAE53D}"/>
                </a:ext>
              </a:extLst>
            </p:cNvPr>
            <p:cNvSpPr/>
            <p:nvPr/>
          </p:nvSpPr>
          <p:spPr>
            <a:xfrm>
              <a:off x="6398653" y="2079727"/>
              <a:ext cx="594841" cy="308247"/>
            </a:xfrm>
            <a:prstGeom prst="upArrow">
              <a:avLst/>
            </a:prstGeom>
            <a:solidFill>
              <a:srgbClr val="CAAE5F">
                <a:lumMod val="60000"/>
                <a:lumOff val="40000"/>
              </a:srgb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prstClr val="white"/>
                </a:solidFill>
                <a:effectLst/>
                <a:uLnTx/>
                <a:uFillTx/>
                <a:latin typeface="Lato"/>
              </a:endParaRPr>
            </a:p>
          </p:txBody>
        </p:sp>
      </p:grpSp>
      <p:grpSp>
        <p:nvGrpSpPr>
          <p:cNvPr id="68" name="Group 67">
            <a:extLst>
              <a:ext uri="{FF2B5EF4-FFF2-40B4-BE49-F238E27FC236}">
                <a16:creationId xmlns="" xmlns:a16="http://schemas.microsoft.com/office/drawing/2014/main" id="{29CE1EC3-DCA5-4CB4-A395-0428BE115E97}"/>
              </a:ext>
            </a:extLst>
          </p:cNvPr>
          <p:cNvGrpSpPr/>
          <p:nvPr/>
        </p:nvGrpSpPr>
        <p:grpSpPr>
          <a:xfrm>
            <a:off x="1060053" y="2443400"/>
            <a:ext cx="6897645" cy="2342963"/>
            <a:chOff x="1060053" y="2394240"/>
            <a:chExt cx="6897645" cy="2342963"/>
          </a:xfrm>
          <a:effectLst>
            <a:outerShdw blurRad="50800" dist="38100" dir="2700000" algn="tl" rotWithShape="0">
              <a:prstClr val="black">
                <a:alpha val="40000"/>
              </a:prstClr>
            </a:outerShdw>
          </a:effectLst>
        </p:grpSpPr>
        <p:sp>
          <p:nvSpPr>
            <p:cNvPr id="69" name="Arrow: Pentagon 81">
              <a:extLst>
                <a:ext uri="{FF2B5EF4-FFF2-40B4-BE49-F238E27FC236}">
                  <a16:creationId xmlns="" xmlns:a16="http://schemas.microsoft.com/office/drawing/2014/main" id="{4CEED67E-AC2E-4977-AEF9-2737471FFC73}"/>
                </a:ext>
              </a:extLst>
            </p:cNvPr>
            <p:cNvSpPr/>
            <p:nvPr/>
          </p:nvSpPr>
          <p:spPr>
            <a:xfrm>
              <a:off x="1060053" y="2396035"/>
              <a:ext cx="3409113" cy="682081"/>
            </a:xfrm>
            <a:prstGeom prst="homePlate">
              <a:avLst>
                <a:gd name="adj" fmla="val 25947"/>
              </a:avLst>
            </a:prstGeom>
            <a:gradFill>
              <a:gsLst>
                <a:gs pos="100000">
                  <a:srgbClr val="679F81"/>
                </a:gs>
                <a:gs pos="0">
                  <a:srgbClr val="CAAE5F">
                    <a:lumMod val="40000"/>
                    <a:lumOff val="60000"/>
                  </a:srgbClr>
                </a:gs>
                <a:gs pos="88000">
                  <a:srgbClr val="CAAE5F"/>
                </a:gs>
              </a:gsLst>
              <a:lin ang="0" scaled="1"/>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INCARCERATION</a:t>
              </a:r>
            </a:p>
          </p:txBody>
        </p:sp>
        <p:grpSp>
          <p:nvGrpSpPr>
            <p:cNvPr id="70" name="Group 69">
              <a:extLst>
                <a:ext uri="{FF2B5EF4-FFF2-40B4-BE49-F238E27FC236}">
                  <a16:creationId xmlns="" xmlns:a16="http://schemas.microsoft.com/office/drawing/2014/main" id="{83724478-BE88-41E2-A522-931FC8D42574}"/>
                </a:ext>
              </a:extLst>
            </p:cNvPr>
            <p:cNvGrpSpPr/>
            <p:nvPr/>
          </p:nvGrpSpPr>
          <p:grpSpPr>
            <a:xfrm>
              <a:off x="1060053" y="2394240"/>
              <a:ext cx="6897645" cy="2342963"/>
              <a:chOff x="1076526" y="2115919"/>
              <a:chExt cx="6897645" cy="2342963"/>
            </a:xfrm>
            <a:effectLst>
              <a:outerShdw blurRad="50800" dist="38100" dir="2700000" algn="tl" rotWithShape="0">
                <a:prstClr val="black">
                  <a:alpha val="40000"/>
                </a:prstClr>
              </a:outerShdw>
            </a:effectLst>
          </p:grpSpPr>
          <p:sp>
            <p:nvSpPr>
              <p:cNvPr id="71" name="Arrow: Chevron 83">
                <a:extLst>
                  <a:ext uri="{FF2B5EF4-FFF2-40B4-BE49-F238E27FC236}">
                    <a16:creationId xmlns="" xmlns:a16="http://schemas.microsoft.com/office/drawing/2014/main" id="{E457D512-B7C9-4CAB-B6E0-09E1ABAD56B1}"/>
                  </a:ext>
                </a:extLst>
              </p:cNvPr>
              <p:cNvSpPr/>
              <p:nvPr/>
            </p:nvSpPr>
            <p:spPr>
              <a:xfrm>
                <a:off x="4398808" y="2115919"/>
                <a:ext cx="3575363" cy="682081"/>
              </a:xfrm>
              <a:prstGeom prst="chevron">
                <a:avLst>
                  <a:gd name="adj" fmla="val 26704"/>
                </a:avLst>
              </a:prstGeom>
              <a:gradFill>
                <a:gsLst>
                  <a:gs pos="100000">
                    <a:srgbClr val="679F81"/>
                  </a:gs>
                  <a:gs pos="0">
                    <a:srgbClr val="CAAE5F">
                      <a:lumMod val="40000"/>
                      <a:lumOff val="60000"/>
                    </a:srgbClr>
                  </a:gs>
                  <a:gs pos="88000">
                    <a:srgbClr val="CAAE5F"/>
                  </a:gs>
                </a:gsLst>
                <a:lin ang="0" scaled="1"/>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REHABILITATION</a:t>
                </a:r>
              </a:p>
            </p:txBody>
          </p:sp>
          <p:sp>
            <p:nvSpPr>
              <p:cNvPr id="72" name="Arrow: Pentagon 84">
                <a:extLst>
                  <a:ext uri="{FF2B5EF4-FFF2-40B4-BE49-F238E27FC236}">
                    <a16:creationId xmlns="" xmlns:a16="http://schemas.microsoft.com/office/drawing/2014/main" id="{A1A46C57-29AF-44C7-A5F1-D34A88A83E1F}"/>
                  </a:ext>
                </a:extLst>
              </p:cNvPr>
              <p:cNvSpPr/>
              <p:nvPr/>
            </p:nvSpPr>
            <p:spPr>
              <a:xfrm>
                <a:off x="1076526" y="2947257"/>
                <a:ext cx="6897645" cy="682081"/>
              </a:xfrm>
              <a:prstGeom prst="homePlate">
                <a:avLst>
                  <a:gd name="adj" fmla="val 16066"/>
                </a:avLst>
              </a:prstGeom>
              <a:gradFill>
                <a:gsLst>
                  <a:gs pos="100000">
                    <a:srgbClr val="679F81"/>
                  </a:gs>
                  <a:gs pos="0">
                    <a:srgbClr val="CAAE5F">
                      <a:lumMod val="40000"/>
                      <a:lumOff val="60000"/>
                    </a:srgbClr>
                  </a:gs>
                  <a:gs pos="88000">
                    <a:srgbClr val="CAAE5F"/>
                  </a:gs>
                </a:gsLst>
                <a:lin ang="0" scaled="1"/>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SECURITY</a:t>
                </a:r>
              </a:p>
            </p:txBody>
          </p:sp>
          <p:sp>
            <p:nvSpPr>
              <p:cNvPr id="73" name="Arrow: Pentagon 85">
                <a:extLst>
                  <a:ext uri="{FF2B5EF4-FFF2-40B4-BE49-F238E27FC236}">
                    <a16:creationId xmlns="" xmlns:a16="http://schemas.microsoft.com/office/drawing/2014/main" id="{4B4B3D1D-D80A-4052-8057-360E3D7DC9C3}"/>
                  </a:ext>
                </a:extLst>
              </p:cNvPr>
              <p:cNvSpPr/>
              <p:nvPr/>
            </p:nvSpPr>
            <p:spPr>
              <a:xfrm>
                <a:off x="1076526" y="3776801"/>
                <a:ext cx="6897645" cy="682081"/>
              </a:xfrm>
              <a:prstGeom prst="homePlate">
                <a:avLst>
                  <a:gd name="adj" fmla="val 14709"/>
                </a:avLst>
              </a:prstGeom>
              <a:gradFill>
                <a:gsLst>
                  <a:gs pos="100000">
                    <a:srgbClr val="679F81"/>
                  </a:gs>
                  <a:gs pos="0">
                    <a:srgbClr val="CAAE5F">
                      <a:lumMod val="40000"/>
                      <a:lumOff val="60000"/>
                    </a:srgbClr>
                  </a:gs>
                  <a:gs pos="88000">
                    <a:srgbClr val="CAAE5F"/>
                  </a:gs>
                </a:gsLst>
                <a:lin ang="0" scaled="1"/>
              </a:gra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a:ln>
                      <a:noFill/>
                    </a:ln>
                    <a:solidFill>
                      <a:prstClr val="black"/>
                    </a:solidFill>
                    <a:effectLst/>
                    <a:uLnTx/>
                    <a:uFillTx/>
                    <a:latin typeface="Lato"/>
                  </a:rPr>
                  <a:t>CARE</a:t>
                </a:r>
              </a:p>
            </p:txBody>
          </p:sp>
        </p:grpSp>
      </p:grpSp>
      <p:sp>
        <p:nvSpPr>
          <p:cNvPr id="46" name="TextBox 45">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4278123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3ADBEC64-F574-4262-B2A1-73700282A70B}"/>
              </a:ext>
            </a:extLst>
          </p:cNvPr>
          <p:cNvSpPr txBox="1">
            <a:spLocks/>
          </p:cNvSpPr>
          <p:nvPr/>
        </p:nvSpPr>
        <p:spPr>
          <a:xfrm>
            <a:off x="212008" y="0"/>
            <a:ext cx="11782766" cy="753993"/>
          </a:xfrm>
          <a:prstGeom prst="rect">
            <a:avLst/>
          </a:prstGeom>
        </p:spPr>
        <p:txBody>
          <a:bodyPr vert="horz" lIns="91440" tIns="45720" rIns="91440" bIns="45720" rtlCol="0" anchor="ctr">
            <a:noAutofit/>
          </a:bodyPr>
          <a:lstStyle>
            <a:lvl1pPr algn="l" defTabSz="685749" rtl="0" eaLnBrk="1" latinLnBrk="0" hangingPunct="1">
              <a:lnSpc>
                <a:spcPct val="90000"/>
              </a:lnSpc>
              <a:spcBef>
                <a:spcPct val="0"/>
              </a:spcBef>
              <a:buNone/>
              <a:defRPr sz="1815" b="1" kern="1200">
                <a:solidFill>
                  <a:schemeClr val="tx1"/>
                </a:solidFill>
                <a:latin typeface="+mj-lt"/>
                <a:ea typeface="+mj-ea"/>
                <a:cs typeface="+mj-cs"/>
              </a:defRPr>
            </a:lvl1pPr>
          </a:lstStyle>
          <a:p>
            <a:pPr marL="0" marR="0" lvl="0" indent="0" algn="l" defTabSz="685749" rtl="0" eaLnBrk="1" fontAlgn="auto" latinLnBrk="0" hangingPunct="1">
              <a:lnSpc>
                <a:spcPct val="90000"/>
              </a:lnSpc>
              <a:spcBef>
                <a:spcPct val="0"/>
              </a:spcBef>
              <a:spcAft>
                <a:spcPts val="0"/>
              </a:spcAft>
              <a:buClrTx/>
              <a:buSzTx/>
              <a:buFontTx/>
              <a:buNone/>
              <a:tabLst/>
              <a:defRPr/>
            </a:pPr>
            <a:r>
              <a:rPr lang="en-ZA" sz="4000" dirty="0">
                <a:solidFill>
                  <a:srgbClr val="000000"/>
                </a:solidFill>
                <a:latin typeface="Georgia"/>
              </a:rPr>
              <a:t>SDM challenges and opportunities</a:t>
            </a:r>
          </a:p>
        </p:txBody>
      </p:sp>
      <p:sp>
        <p:nvSpPr>
          <p:cNvPr id="4" name="Content Placeholder 2">
            <a:extLst>
              <a:ext uri="{FF2B5EF4-FFF2-40B4-BE49-F238E27FC236}">
                <a16:creationId xmlns:a16="http://schemas.microsoft.com/office/drawing/2014/main" xmlns="" id="{B9B9D788-C25D-4179-BC0D-EA3A911AFC2E}"/>
              </a:ext>
            </a:extLst>
          </p:cNvPr>
          <p:cNvSpPr txBox="1">
            <a:spLocks/>
          </p:cNvSpPr>
          <p:nvPr/>
        </p:nvSpPr>
        <p:spPr>
          <a:xfrm>
            <a:off x="140291" y="1299882"/>
            <a:ext cx="8833379" cy="4491318"/>
          </a:xfrm>
          <a:prstGeom prst="rect">
            <a:avLst/>
          </a:prstGeom>
        </p:spPr>
        <p:txBody>
          <a:bodyPr vert="horz" lIns="91440" tIns="45720" rIns="91440" bIns="45720" rtlCol="0">
            <a:noAutofit/>
          </a:bodyPr>
          <a:lstStyle>
            <a:lvl1pPr marL="171437" indent="-171437" algn="l" defTabSz="685749" rtl="0" eaLnBrk="1" latinLnBrk="0" hangingPunct="1">
              <a:lnSpc>
                <a:spcPct val="90000"/>
              </a:lnSpc>
              <a:spcBef>
                <a:spcPts val="750"/>
              </a:spcBef>
              <a:buFont typeface="Arial" panose="020B0604020202020204" pitchFamily="34" charset="0"/>
              <a:buChar char="•"/>
              <a:defRPr sz="1578" kern="1200">
                <a:solidFill>
                  <a:schemeClr val="tx1"/>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Gaps in Legislation and inconsistencies due to large body of inter-related acts</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Scope of the DCS not fully reflected operationally and via budget</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Inconsistent understanding and application of legislation</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Lack of organisational alignment between Strategy, Value Chain, Operations, and Organisational Structure</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Reactive responses due to structural challenges, including resource capacity and competencies</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Relationship and governance protocols between HO &amp; Regions require greater alignment</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Organisational culture that is uncertain of what it wants to be: a rehabilitator or an incarcerator?</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Insufficient central co-ordination in terms of inter-governmental relationships</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Old, outdated and manual processes, with limited system integration</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ZA" sz="2000" dirty="0"/>
              <a:t>Opportunities exist to leverage resources to improve self-sufficiency</a:t>
            </a: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ZA" sz="1262" b="0" i="0" u="none" strike="noStrike" kern="1200" cap="none" spc="0" normalizeH="0" baseline="0" noProof="0" dirty="0" smtClean="0">
              <a:ln>
                <a:noFill/>
              </a:ln>
              <a:solidFill>
                <a:sysClr val="windowText" lastClr="000000"/>
              </a:solidFill>
              <a:effectLst/>
              <a:uLnTx/>
              <a:uFillTx/>
              <a:latin typeface="Lato"/>
            </a:endParaRPr>
          </a:p>
          <a:p>
            <a:pPr marL="171437" marR="0" lvl="0" indent="-171437" algn="l" defTabSz="685749"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ZA" sz="1262" b="0" i="0" u="none" strike="noStrike" kern="1200" cap="none" spc="0" normalizeH="0" baseline="0" noProof="0" dirty="0">
              <a:ln>
                <a:noFill/>
              </a:ln>
              <a:solidFill>
                <a:sysClr val="windowText" lastClr="000000"/>
              </a:solidFill>
              <a:effectLst/>
              <a:uLnTx/>
              <a:uFillTx/>
              <a:latin typeface="Lato"/>
            </a:endParaRPr>
          </a:p>
        </p:txBody>
      </p:sp>
      <p:sp>
        <p:nvSpPr>
          <p:cNvPr id="5" name="Text Placeholder 4">
            <a:extLst>
              <a:ext uri="{FF2B5EF4-FFF2-40B4-BE49-F238E27FC236}">
                <a16:creationId xmlns:a16="http://schemas.microsoft.com/office/drawing/2014/main" xmlns="" id="{9CA4EC27-EB1D-430E-B884-162375E1F3A0}"/>
              </a:ext>
            </a:extLst>
          </p:cNvPr>
          <p:cNvSpPr txBox="1">
            <a:spLocks/>
          </p:cNvSpPr>
          <p:nvPr/>
        </p:nvSpPr>
        <p:spPr>
          <a:xfrm>
            <a:off x="7391" y="5750960"/>
            <a:ext cx="12192000" cy="664900"/>
          </a:xfrm>
          <a:prstGeom prst="rect">
            <a:avLst/>
          </a:prstGeom>
          <a:solidFill>
            <a:srgbClr val="CAAE5F"/>
          </a:solidFill>
          <a:ln>
            <a:noFill/>
          </a:ln>
        </p:spPr>
        <p:txBody>
          <a:bodyPr vert="horz" lIns="91440" tIns="45720" rIns="91440" bIns="45720" rtlCol="0" anchor="ctr">
            <a:normAutofit/>
          </a:bodyPr>
          <a:lstStyle>
            <a:lvl1pPr marL="0" indent="0" algn="ctr" defTabSz="685749" rtl="0" eaLnBrk="1" latinLnBrk="0" hangingPunct="1">
              <a:lnSpc>
                <a:spcPct val="90000"/>
              </a:lnSpc>
              <a:spcBef>
                <a:spcPts val="750"/>
              </a:spcBef>
              <a:buFont typeface="Arial" panose="020B0604020202020204" pitchFamily="34" charset="0"/>
              <a:buNone/>
              <a:defRPr sz="1262" b="1" kern="1200">
                <a:solidFill>
                  <a:sysClr val="windowText" lastClr="000000"/>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49"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ZA" sz="2000" b="1" i="0" u="none" strike="noStrike" kern="1200" cap="none" spc="0" normalizeH="0" baseline="0" noProof="0" dirty="0" smtClean="0">
                <a:ln>
                  <a:noFill/>
                </a:ln>
                <a:solidFill>
                  <a:sysClr val="windowText" lastClr="000000"/>
                </a:solidFill>
                <a:effectLst/>
                <a:uLnTx/>
                <a:uFillTx/>
                <a:latin typeface="Lato"/>
              </a:rPr>
              <a:t>The DCS has outdated modes of delivery in response to a very dynamic and progressive legislation</a:t>
            </a:r>
            <a:endParaRPr kumimoji="0" lang="en-ZA" sz="2000" b="1" i="0" u="none" strike="noStrike" kern="1200" cap="none" spc="0" normalizeH="0" baseline="0" noProof="0" dirty="0">
              <a:ln>
                <a:noFill/>
              </a:ln>
              <a:solidFill>
                <a:sysClr val="windowText" lastClr="000000"/>
              </a:solidFill>
              <a:effectLst/>
              <a:uLnTx/>
              <a:uFillTx/>
              <a:latin typeface="Lato"/>
            </a:endParaRPr>
          </a:p>
        </p:txBody>
      </p:sp>
      <p:sp>
        <p:nvSpPr>
          <p:cNvPr id="6" name="Rectangle 5">
            <a:extLst>
              <a:ext uri="{FF2B5EF4-FFF2-40B4-BE49-F238E27FC236}">
                <a16:creationId xmlns:a16="http://schemas.microsoft.com/office/drawing/2014/main" xmlns="" id="{B77A6F34-38C8-4E02-81DE-F677B85C312B}"/>
              </a:ext>
            </a:extLst>
          </p:cNvPr>
          <p:cNvSpPr/>
          <p:nvPr/>
        </p:nvSpPr>
        <p:spPr>
          <a:xfrm>
            <a:off x="9144000" y="1626611"/>
            <a:ext cx="2533475" cy="564468"/>
          </a:xfrm>
          <a:prstGeom prst="rect">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360731" eaLnBrk="1" fontAlgn="auto" latinLnBrk="0" hangingPunct="1">
              <a:lnSpc>
                <a:spcPct val="100000"/>
              </a:lnSpc>
              <a:spcBef>
                <a:spcPts val="0"/>
              </a:spcBef>
              <a:spcAft>
                <a:spcPts val="0"/>
              </a:spcAft>
              <a:buClrTx/>
              <a:buSzTx/>
              <a:buFontTx/>
              <a:buNone/>
              <a:tabLst/>
              <a:defRPr/>
            </a:pPr>
            <a:r>
              <a:rPr kumimoji="0" lang="en-ZA" sz="1420" b="1" i="1" u="none" strike="noStrike" kern="0" cap="none" spc="0" normalizeH="0" baseline="0" noProof="0" smtClean="0">
                <a:ln>
                  <a:noFill/>
                </a:ln>
                <a:solidFill>
                  <a:prstClr val="white"/>
                </a:solidFill>
                <a:effectLst/>
                <a:uLnTx/>
                <a:uFillTx/>
                <a:latin typeface="Lato"/>
              </a:rPr>
              <a:t>Legislative Gaps</a:t>
            </a:r>
          </a:p>
        </p:txBody>
      </p:sp>
      <p:sp>
        <p:nvSpPr>
          <p:cNvPr id="7" name="Rectangle 6">
            <a:extLst>
              <a:ext uri="{FF2B5EF4-FFF2-40B4-BE49-F238E27FC236}">
                <a16:creationId xmlns:a16="http://schemas.microsoft.com/office/drawing/2014/main" xmlns="" id="{E9776E78-506C-4CE2-AC59-5EB473AD3D38}"/>
              </a:ext>
            </a:extLst>
          </p:cNvPr>
          <p:cNvSpPr/>
          <p:nvPr/>
        </p:nvSpPr>
        <p:spPr>
          <a:xfrm>
            <a:off x="9144000" y="2358913"/>
            <a:ext cx="2533475" cy="564468"/>
          </a:xfrm>
          <a:prstGeom prst="rect">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360731" eaLnBrk="1" fontAlgn="auto" latinLnBrk="0" hangingPunct="1">
              <a:lnSpc>
                <a:spcPct val="100000"/>
              </a:lnSpc>
              <a:spcBef>
                <a:spcPts val="0"/>
              </a:spcBef>
              <a:spcAft>
                <a:spcPts val="0"/>
              </a:spcAft>
              <a:buClrTx/>
              <a:buSzTx/>
              <a:buFontTx/>
              <a:buNone/>
              <a:tabLst/>
              <a:defRPr/>
            </a:pPr>
            <a:r>
              <a:rPr kumimoji="0" lang="en-ZA" sz="1420" b="1" i="1" u="none" strike="noStrike" kern="0" cap="none" spc="0" normalizeH="0" baseline="0" noProof="0" smtClean="0">
                <a:ln>
                  <a:noFill/>
                </a:ln>
                <a:solidFill>
                  <a:prstClr val="white"/>
                </a:solidFill>
                <a:effectLst/>
                <a:uLnTx/>
                <a:uFillTx/>
                <a:latin typeface="Lato"/>
              </a:rPr>
              <a:t>Organisational Alignment</a:t>
            </a:r>
          </a:p>
        </p:txBody>
      </p:sp>
      <p:sp>
        <p:nvSpPr>
          <p:cNvPr id="8" name="Rectangle 7">
            <a:extLst>
              <a:ext uri="{FF2B5EF4-FFF2-40B4-BE49-F238E27FC236}">
                <a16:creationId xmlns:a16="http://schemas.microsoft.com/office/drawing/2014/main" xmlns="" id="{592F4F21-DE3E-4B6B-9CE0-E721E020E902}"/>
              </a:ext>
            </a:extLst>
          </p:cNvPr>
          <p:cNvSpPr/>
          <p:nvPr/>
        </p:nvSpPr>
        <p:spPr>
          <a:xfrm>
            <a:off x="9144000" y="3091215"/>
            <a:ext cx="2533475" cy="564468"/>
          </a:xfrm>
          <a:prstGeom prst="rect">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360731" eaLnBrk="1" fontAlgn="auto" latinLnBrk="0" hangingPunct="1">
              <a:lnSpc>
                <a:spcPct val="100000"/>
              </a:lnSpc>
              <a:spcBef>
                <a:spcPts val="0"/>
              </a:spcBef>
              <a:spcAft>
                <a:spcPts val="0"/>
              </a:spcAft>
              <a:buClrTx/>
              <a:buSzTx/>
              <a:buFontTx/>
              <a:buNone/>
              <a:tabLst/>
              <a:defRPr/>
            </a:pPr>
            <a:r>
              <a:rPr kumimoji="0" lang="en-ZA" sz="1420" b="1" i="1" u="none" strike="noStrike" kern="0" cap="none" spc="0" normalizeH="0" baseline="0" noProof="0" smtClean="0">
                <a:ln>
                  <a:noFill/>
                </a:ln>
                <a:solidFill>
                  <a:prstClr val="white"/>
                </a:solidFill>
                <a:effectLst/>
                <a:uLnTx/>
                <a:uFillTx/>
                <a:latin typeface="Lato"/>
              </a:rPr>
              <a:t>Self-sufficiency</a:t>
            </a:r>
          </a:p>
        </p:txBody>
      </p:sp>
      <p:sp>
        <p:nvSpPr>
          <p:cNvPr id="9" name="Rectangle 8">
            <a:extLst>
              <a:ext uri="{FF2B5EF4-FFF2-40B4-BE49-F238E27FC236}">
                <a16:creationId xmlns:a16="http://schemas.microsoft.com/office/drawing/2014/main" xmlns="" id="{98B815BE-580A-4D20-928F-0060EDF41E31}"/>
              </a:ext>
            </a:extLst>
          </p:cNvPr>
          <p:cNvSpPr/>
          <p:nvPr/>
        </p:nvSpPr>
        <p:spPr>
          <a:xfrm>
            <a:off x="9144000" y="3823517"/>
            <a:ext cx="2533475" cy="564468"/>
          </a:xfrm>
          <a:prstGeom prst="rect">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360731" eaLnBrk="1" fontAlgn="auto" latinLnBrk="0" hangingPunct="1">
              <a:lnSpc>
                <a:spcPct val="100000"/>
              </a:lnSpc>
              <a:spcBef>
                <a:spcPts val="0"/>
              </a:spcBef>
              <a:spcAft>
                <a:spcPts val="0"/>
              </a:spcAft>
              <a:buClrTx/>
              <a:buSzTx/>
              <a:buFontTx/>
              <a:buNone/>
              <a:tabLst/>
              <a:defRPr/>
            </a:pPr>
            <a:r>
              <a:rPr kumimoji="0" lang="en-ZA" sz="1420" b="1" i="1" u="none" strike="noStrike" kern="0" cap="none" spc="0" normalizeH="0" baseline="0" noProof="0" smtClean="0">
                <a:ln>
                  <a:noFill/>
                </a:ln>
                <a:solidFill>
                  <a:prstClr val="white"/>
                </a:solidFill>
                <a:effectLst/>
                <a:uLnTx/>
                <a:uFillTx/>
                <a:latin typeface="Lato"/>
              </a:rPr>
              <a:t>People: Skills &amp; Culture</a:t>
            </a:r>
          </a:p>
        </p:txBody>
      </p:sp>
      <p:sp>
        <p:nvSpPr>
          <p:cNvPr id="10" name="Rectangle 9">
            <a:extLst>
              <a:ext uri="{FF2B5EF4-FFF2-40B4-BE49-F238E27FC236}">
                <a16:creationId xmlns:a16="http://schemas.microsoft.com/office/drawing/2014/main" xmlns="" id="{5337B683-337E-4B91-B7BB-86C56AEC0A03}"/>
              </a:ext>
            </a:extLst>
          </p:cNvPr>
          <p:cNvSpPr/>
          <p:nvPr/>
        </p:nvSpPr>
        <p:spPr>
          <a:xfrm>
            <a:off x="9147601" y="4555818"/>
            <a:ext cx="2533475" cy="564468"/>
          </a:xfrm>
          <a:prstGeom prst="rect">
            <a:avLst/>
          </a:prstGeom>
          <a:solidFill>
            <a:sysClr val="windowText" lastClr="000000"/>
          </a:solidFill>
          <a:ln w="12700" cap="flat" cmpd="sng" algn="ctr">
            <a:solidFill>
              <a:srgbClr val="005427">
                <a:shade val="50000"/>
              </a:srgbClr>
            </a:solidFill>
            <a:prstDash val="solid"/>
            <a:miter lim="800000"/>
          </a:ln>
          <a:effectLst/>
        </p:spPr>
        <p:txBody>
          <a:bodyPr rtlCol="0" anchor="ctr"/>
          <a:lstStyle/>
          <a:p>
            <a:pPr marL="0" marR="0" lvl="0" indent="0" algn="ctr" defTabSz="360731" eaLnBrk="1" fontAlgn="auto" latinLnBrk="0" hangingPunct="1">
              <a:lnSpc>
                <a:spcPct val="100000"/>
              </a:lnSpc>
              <a:spcBef>
                <a:spcPts val="0"/>
              </a:spcBef>
              <a:spcAft>
                <a:spcPts val="0"/>
              </a:spcAft>
              <a:buClrTx/>
              <a:buSzTx/>
              <a:buFontTx/>
              <a:buNone/>
              <a:tabLst/>
              <a:defRPr/>
            </a:pPr>
            <a:r>
              <a:rPr kumimoji="0" lang="en-ZA" sz="1420" b="1" i="1" u="none" strike="noStrike" kern="0" cap="none" spc="0" normalizeH="0" baseline="0" noProof="0" smtClean="0">
                <a:ln>
                  <a:noFill/>
                </a:ln>
                <a:solidFill>
                  <a:prstClr val="white"/>
                </a:solidFill>
                <a:effectLst/>
                <a:uLnTx/>
                <a:uFillTx/>
                <a:latin typeface="Lato"/>
              </a:rPr>
              <a:t>Process, Systems &amp; Data</a:t>
            </a:r>
          </a:p>
        </p:txBody>
      </p:sp>
      <p:sp>
        <p:nvSpPr>
          <p:cNvPr id="11" name="TextBox 10">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1120894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87680" y="1151536"/>
            <a:ext cx="11145520" cy="5562600"/>
          </a:xfrm>
          <a:prstGeom prst="rect">
            <a:avLst/>
          </a:prstGeom>
        </p:spPr>
        <p:txBody>
          <a:bodyPr vert="horz" lIns="91440" tIns="45720" rIns="91440" bIns="45720" rtlCol="0">
            <a:noAutofit/>
          </a:bodyPr>
          <a:lstStyle>
            <a:lvl1pPr marL="171437" indent="-171437" algn="l" defTabSz="685749" rtl="0" eaLnBrk="1" latinLnBrk="0" hangingPunct="1">
              <a:lnSpc>
                <a:spcPct val="90000"/>
              </a:lnSpc>
              <a:spcBef>
                <a:spcPts val="750"/>
              </a:spcBef>
              <a:buFont typeface="Arial" panose="020B0604020202020204" pitchFamily="34" charset="0"/>
              <a:buChar char="•"/>
              <a:defRPr sz="1578" kern="1200">
                <a:solidFill>
                  <a:schemeClr val="tx1"/>
                </a:solidFill>
                <a:latin typeface="+mn-lt"/>
                <a:ea typeface="+mn-ea"/>
                <a:cs typeface="+mn-cs"/>
              </a:defRPr>
            </a:lvl1pPr>
            <a:lvl2pPr marL="514312" indent="-171437" algn="l" defTabSz="685749" rtl="0" eaLnBrk="1" latinLnBrk="0" hangingPunct="1">
              <a:lnSpc>
                <a:spcPct val="90000"/>
              </a:lnSpc>
              <a:spcBef>
                <a:spcPts val="375"/>
              </a:spcBef>
              <a:buFont typeface="Arial" panose="020B0604020202020204" pitchFamily="34" charset="0"/>
              <a:buChar char="•"/>
              <a:defRPr sz="1420" kern="1200">
                <a:solidFill>
                  <a:schemeClr val="tx1"/>
                </a:solidFill>
                <a:latin typeface="+mn-lt"/>
                <a:ea typeface="+mn-ea"/>
                <a:cs typeface="+mn-cs"/>
              </a:defRPr>
            </a:lvl2pPr>
            <a:lvl3pPr marL="857187" indent="-171437" algn="l" defTabSz="685749" rtl="0" eaLnBrk="1" latinLnBrk="0" hangingPunct="1">
              <a:lnSpc>
                <a:spcPct val="90000"/>
              </a:lnSpc>
              <a:spcBef>
                <a:spcPts val="375"/>
              </a:spcBef>
              <a:buFont typeface="Arial" panose="020B0604020202020204" pitchFamily="34" charset="0"/>
              <a:buChar char="•"/>
              <a:defRPr sz="1262" kern="1200">
                <a:solidFill>
                  <a:schemeClr val="tx1"/>
                </a:solidFill>
                <a:latin typeface="+mn-lt"/>
                <a:ea typeface="+mn-ea"/>
                <a:cs typeface="+mn-cs"/>
              </a:defRPr>
            </a:lvl3pPr>
            <a:lvl4pPr marL="1200061"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4pPr>
            <a:lvl5pPr marL="1542936" indent="-171437" algn="l" defTabSz="685749" rtl="0" eaLnBrk="1" latinLnBrk="0" hangingPunct="1">
              <a:lnSpc>
                <a:spcPct val="90000"/>
              </a:lnSpc>
              <a:spcBef>
                <a:spcPts val="375"/>
              </a:spcBef>
              <a:buFont typeface="Arial" panose="020B0604020202020204" pitchFamily="34" charset="0"/>
              <a:buChar char="•"/>
              <a:defRPr sz="1105" kern="1200">
                <a:solidFill>
                  <a:schemeClr val="tx1"/>
                </a:solidFill>
                <a:latin typeface="+mn-lt"/>
                <a:ea typeface="+mn-ea"/>
                <a:cs typeface="+mn-cs"/>
              </a:defRPr>
            </a:lvl5pPr>
            <a:lvl6pPr marL="188581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5"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60"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4" indent="-171437"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749" rtl="0" eaLnBrk="1" fontAlgn="auto" latinLnBrk="0" hangingPunct="1">
              <a:lnSpc>
                <a:spcPct val="100000"/>
              </a:lnSpc>
              <a:spcBef>
                <a:spcPts val="750"/>
              </a:spcBef>
              <a:spcAft>
                <a:spcPts val="0"/>
              </a:spcAft>
              <a:buClrTx/>
              <a:buSzTx/>
              <a:buFont typeface="Arial" panose="020B0604020202020204" pitchFamily="34" charset="0"/>
              <a:buNone/>
              <a:tabLst/>
              <a:defRPr/>
            </a:pPr>
            <a:r>
              <a:rPr kumimoji="0" lang="en-GB" sz="2000" b="0" i="0" u="none" strike="noStrike" kern="1200" cap="none" spc="0" normalizeH="0" baseline="0" noProof="0" dirty="0" smtClean="0">
                <a:ln>
                  <a:noFill/>
                </a:ln>
                <a:solidFill>
                  <a:sysClr val="windowText" lastClr="000000"/>
                </a:solidFill>
                <a:effectLst/>
                <a:uLnTx/>
                <a:uFillTx/>
              </a:rPr>
              <a:t>The </a:t>
            </a:r>
            <a:r>
              <a:rPr lang="en-GB" sz="2000" dirty="0" smtClean="0">
                <a:solidFill>
                  <a:sysClr val="windowText" lastClr="000000"/>
                </a:solidFill>
              </a:rPr>
              <a:t>recommendations </a:t>
            </a:r>
            <a:r>
              <a:rPr kumimoji="0" lang="en-GB" sz="2000" b="0" i="0" u="none" strike="noStrike" kern="1200" cap="none" spc="0" normalizeH="0" baseline="0" noProof="0" dirty="0" smtClean="0">
                <a:ln>
                  <a:noFill/>
                </a:ln>
                <a:solidFill>
                  <a:sysClr val="windowText" lastClr="000000"/>
                </a:solidFill>
                <a:effectLst/>
                <a:uLnTx/>
                <a:uFillTx/>
              </a:rPr>
              <a:t>from the Service Delivery Model guides the implementation thereof in line with the DPSA, 2016 Operations Management Framework:</a:t>
            </a:r>
            <a:endParaRPr kumimoji="0" lang="en-ZA" sz="2000" b="0" i="0" u="none" strike="noStrike" kern="1200" cap="none" spc="0" normalizeH="0" baseline="0" noProof="0" dirty="0" smtClean="0">
              <a:ln>
                <a:noFill/>
              </a:ln>
              <a:solidFill>
                <a:sysClr val="windowText" lastClr="000000"/>
              </a:solidFill>
              <a:effectLst/>
              <a:uLnTx/>
              <a:uFillTx/>
            </a:endParaRPr>
          </a:p>
          <a:p>
            <a:pPr marL="171437" marR="0" lvl="0" indent="-171437" algn="just" defTabSz="685749" rtl="0" eaLnBrk="1" fontAlgn="auto" latinLnBrk="0" hangingPunct="1">
              <a:lnSpc>
                <a:spcPct val="100000"/>
              </a:lnSpc>
              <a:spcBef>
                <a:spcPts val="75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smtClean="0">
                <a:ln>
                  <a:noFill/>
                </a:ln>
                <a:solidFill>
                  <a:sysClr val="windowText" lastClr="000000"/>
                </a:solidFill>
                <a:effectLst/>
                <a:uLnTx/>
                <a:uFillTx/>
              </a:rPr>
              <a:t>The implementation framework must ensure the re-alignment of the elements considered to deliver the </a:t>
            </a:r>
            <a:r>
              <a:rPr kumimoji="0" lang="en-GB" sz="2000" b="1" i="0" u="none" strike="noStrike" kern="1200" cap="none" spc="0" normalizeH="0" baseline="0" noProof="0" dirty="0" smtClean="0">
                <a:ln>
                  <a:noFill/>
                </a:ln>
                <a:solidFill>
                  <a:sysClr val="windowText" lastClr="000000"/>
                </a:solidFill>
                <a:effectLst/>
                <a:uLnTx/>
                <a:uFillTx/>
              </a:rPr>
              <a:t>‘what’ </a:t>
            </a:r>
            <a:r>
              <a:rPr kumimoji="0" lang="en-GB" sz="2000" b="0" i="0" u="none" strike="noStrike" kern="1200" cap="none" spc="0" normalizeH="0" baseline="0" noProof="0" dirty="0" smtClean="0">
                <a:ln>
                  <a:noFill/>
                </a:ln>
                <a:solidFill>
                  <a:sysClr val="windowText" lastClr="000000"/>
                </a:solidFill>
                <a:effectLst/>
                <a:uLnTx/>
                <a:uFillTx/>
              </a:rPr>
              <a:t>through the </a:t>
            </a:r>
            <a:r>
              <a:rPr kumimoji="0" lang="en-GB" sz="2000" b="1" i="0" u="none" strike="noStrike" kern="1200" cap="none" spc="0" normalizeH="0" baseline="0" noProof="0" dirty="0" smtClean="0">
                <a:ln>
                  <a:noFill/>
                </a:ln>
                <a:solidFill>
                  <a:sysClr val="windowText" lastClr="000000"/>
                </a:solidFill>
                <a:effectLst/>
                <a:uLnTx/>
                <a:uFillTx/>
              </a:rPr>
              <a:t>‘how’, </a:t>
            </a:r>
            <a:r>
              <a:rPr kumimoji="0" lang="en-GB" sz="2000" b="0" i="0" u="none" strike="noStrike" kern="1200" cap="none" spc="0" normalizeH="0" baseline="0" noProof="0" dirty="0" smtClean="0">
                <a:ln>
                  <a:noFill/>
                </a:ln>
                <a:solidFill>
                  <a:sysClr val="windowText" lastClr="000000"/>
                </a:solidFill>
                <a:effectLst/>
                <a:uLnTx/>
                <a:uFillTx/>
              </a:rPr>
              <a:t>i.e. implementing changes with processes, people, facilities, technology and culture.</a:t>
            </a:r>
            <a:endParaRPr kumimoji="0" lang="en-ZA" sz="2000" b="0" i="0" u="none" strike="noStrike" kern="1200" cap="none" spc="0" normalizeH="0" baseline="0" noProof="0" dirty="0" smtClean="0">
              <a:ln>
                <a:noFill/>
              </a:ln>
              <a:solidFill>
                <a:sysClr val="windowText" lastClr="000000"/>
              </a:solidFill>
              <a:effectLst/>
              <a:uLnTx/>
              <a:uFillTx/>
            </a:endParaRPr>
          </a:p>
          <a:p>
            <a:pPr marL="171437" marR="0" lvl="0" indent="-171437" algn="just" defTabSz="685749" rtl="0" eaLnBrk="1" fontAlgn="auto" latinLnBrk="0" hangingPunct="1">
              <a:lnSpc>
                <a:spcPct val="100000"/>
              </a:lnSpc>
              <a:spcBef>
                <a:spcPts val="75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smtClean="0">
                <a:ln>
                  <a:noFill/>
                </a:ln>
                <a:solidFill>
                  <a:sysClr val="windowText" lastClr="000000"/>
                </a:solidFill>
                <a:effectLst/>
                <a:uLnTx/>
                <a:uFillTx/>
              </a:rPr>
              <a:t>The next step is to include “designing the form, shape and processes, and is crucial to the operation’s activities”. This includes the development of: </a:t>
            </a:r>
          </a:p>
          <a:p>
            <a:pPr marL="619125" marR="0" lvl="0" indent="-342900" algn="just" defTabSz="685749" rtl="0" eaLnBrk="1" fontAlgn="auto" latinLnBrk="0" hangingPunct="1">
              <a:lnSpc>
                <a:spcPct val="100000"/>
              </a:lnSpc>
              <a:spcBef>
                <a:spcPts val="750"/>
              </a:spcBef>
              <a:spcAft>
                <a:spcPts val="0"/>
              </a:spcAft>
              <a:buClrTx/>
              <a:buSzTx/>
              <a:buFont typeface="Courier New" panose="02070309020205020404" pitchFamily="49" charset="0"/>
              <a:buChar char="o"/>
              <a:tabLst/>
              <a:defRPr/>
            </a:pPr>
            <a:r>
              <a:rPr kumimoji="0" lang="en-GB" sz="2000" b="0" i="0" u="none" strike="noStrike" kern="1200" cap="none" spc="0" normalizeH="0" baseline="0" noProof="0" dirty="0" smtClean="0">
                <a:ln>
                  <a:noFill/>
                </a:ln>
                <a:solidFill>
                  <a:sysClr val="windowText" lastClr="000000"/>
                </a:solidFill>
                <a:effectLst/>
                <a:uLnTx/>
                <a:uFillTx/>
              </a:rPr>
              <a:t>business process maps;</a:t>
            </a:r>
          </a:p>
          <a:p>
            <a:pPr marL="619125" marR="0" lvl="0" indent="-342900" algn="just" defTabSz="685749" rtl="0" eaLnBrk="1" fontAlgn="auto" latinLnBrk="0" hangingPunct="1">
              <a:lnSpc>
                <a:spcPct val="100000"/>
              </a:lnSpc>
              <a:spcBef>
                <a:spcPts val="750"/>
              </a:spcBef>
              <a:spcAft>
                <a:spcPts val="0"/>
              </a:spcAft>
              <a:buClrTx/>
              <a:buSzTx/>
              <a:buFont typeface="Courier New" panose="02070309020205020404" pitchFamily="49" charset="0"/>
              <a:buChar char="o"/>
              <a:tabLst/>
              <a:defRPr/>
            </a:pPr>
            <a:r>
              <a:rPr kumimoji="0" lang="en-GB" sz="2000" b="0" i="0" u="none" strike="noStrike" kern="1200" cap="none" spc="0" normalizeH="0" baseline="0" noProof="0" dirty="0" smtClean="0">
                <a:ln>
                  <a:noFill/>
                </a:ln>
                <a:solidFill>
                  <a:sysClr val="windowText" lastClr="000000"/>
                </a:solidFill>
                <a:effectLst/>
                <a:uLnTx/>
                <a:uFillTx/>
              </a:rPr>
              <a:t>standard operating procedures aligned to the Service Delivery Model;</a:t>
            </a:r>
          </a:p>
          <a:p>
            <a:pPr marL="619125" indent="-342900" algn="just">
              <a:lnSpc>
                <a:spcPct val="100000"/>
              </a:lnSpc>
              <a:buFont typeface="Courier New" panose="02070309020205020404" pitchFamily="49" charset="0"/>
              <a:buChar char="o"/>
              <a:defRPr/>
            </a:pPr>
            <a:r>
              <a:rPr kumimoji="0" lang="en-GB" sz="2000" b="0" i="0" u="none" strike="noStrike" kern="1200" cap="none" spc="0" normalizeH="0" baseline="0" noProof="0" dirty="0" smtClean="0">
                <a:ln>
                  <a:noFill/>
                </a:ln>
                <a:solidFill>
                  <a:sysClr val="windowText" lastClr="000000"/>
                </a:solidFill>
                <a:effectLst/>
                <a:uLnTx/>
                <a:uFillTx/>
              </a:rPr>
              <a:t>defined and </a:t>
            </a:r>
            <a:r>
              <a:rPr kumimoji="0" lang="en-GB" sz="2000" b="0" i="0" u="none" strike="noStrike" kern="1200" cap="none" spc="0" normalizeH="0" baseline="0" noProof="0" dirty="0" smtClean="0">
                <a:ln>
                  <a:noFill/>
                </a:ln>
                <a:effectLst/>
                <a:uLnTx/>
                <a:uFillTx/>
              </a:rPr>
              <a:t>consulted service level standards; a clear and concise service delivery charter; </a:t>
            </a:r>
          </a:p>
          <a:p>
            <a:pPr marL="619125" indent="-342900" algn="just">
              <a:lnSpc>
                <a:spcPct val="100000"/>
              </a:lnSpc>
              <a:buFont typeface="Courier New" panose="02070309020205020404" pitchFamily="49" charset="0"/>
              <a:buChar char="o"/>
              <a:defRPr/>
            </a:pPr>
            <a:r>
              <a:rPr lang="en-GB" sz="2000" dirty="0" smtClean="0"/>
              <a:t>a </a:t>
            </a:r>
            <a:r>
              <a:rPr lang="en-GB" sz="2000" noProof="0" dirty="0" smtClean="0"/>
              <a:t>S</a:t>
            </a:r>
            <a:r>
              <a:rPr kumimoji="0" lang="en-GB" sz="2000" b="0" i="0" u="none" kern="1200" cap="none" spc="0" normalizeH="0" baseline="0" noProof="0" dirty="0" smtClean="0">
                <a:ln>
                  <a:noFill/>
                </a:ln>
                <a:effectLst/>
                <a:uLnTx/>
                <a:uFillTx/>
              </a:rPr>
              <a:t>ervice Delivery Improvement Plan</a:t>
            </a:r>
            <a:r>
              <a:rPr kumimoji="0" lang="en-GB" sz="2000" b="0" i="0" u="none" kern="1200" cap="none" spc="0" normalizeH="0" noProof="0" dirty="0" smtClean="0">
                <a:ln>
                  <a:noFill/>
                </a:ln>
                <a:effectLst/>
                <a:uLnTx/>
                <a:uFillTx/>
              </a:rPr>
              <a:t> ;</a:t>
            </a:r>
            <a:r>
              <a:rPr lang="en-GB" sz="2000" dirty="0" smtClean="0"/>
              <a:t> and</a:t>
            </a:r>
            <a:endParaRPr lang="en-GB" sz="2000" dirty="0"/>
          </a:p>
          <a:p>
            <a:pPr marL="619125" indent="-342900" algn="just">
              <a:lnSpc>
                <a:spcPct val="110000"/>
              </a:lnSpc>
              <a:buFont typeface="Courier New" panose="02070309020205020404" pitchFamily="49" charset="0"/>
              <a:buChar char="o"/>
              <a:defRPr/>
            </a:pPr>
            <a:r>
              <a:rPr lang="en-GB" sz="2000" dirty="0" smtClean="0"/>
              <a:t>organisational development (macro and micro organisational structure, competency model, job evaluation and descriptions etc..)</a:t>
            </a:r>
            <a:endParaRPr lang="en-GB" sz="2000" dirty="0"/>
          </a:p>
          <a:p>
            <a:pPr algn="just">
              <a:lnSpc>
                <a:spcPct val="100000"/>
              </a:lnSpc>
              <a:defRPr/>
            </a:pPr>
            <a:r>
              <a:rPr kumimoji="0" lang="en-ZA" sz="2000" b="0" i="0" u="none" strike="noStrike" kern="1200" cap="none" spc="0" normalizeH="0" baseline="0" noProof="0" dirty="0" smtClean="0">
                <a:ln>
                  <a:noFill/>
                </a:ln>
                <a:solidFill>
                  <a:sysClr val="windowText" lastClr="000000"/>
                </a:solidFill>
                <a:effectLst/>
                <a:uLnTx/>
                <a:uFillTx/>
              </a:rPr>
              <a:t>The following slides are a summary of the findings in the Service Delivery Model as well as the Planned Focus Areas to be addressed during implementation of the Service Delivery Model:</a:t>
            </a:r>
            <a:r>
              <a:rPr kumimoji="0" lang="en-ZA" sz="2000" b="0" i="0" u="none" strike="noStrike" kern="1200" cap="none" spc="0" normalizeH="0" noProof="0" dirty="0" smtClean="0">
                <a:ln>
                  <a:noFill/>
                </a:ln>
                <a:solidFill>
                  <a:sysClr val="windowText" lastClr="000000"/>
                </a:solidFill>
                <a:effectLst/>
                <a:uLnTx/>
                <a:uFillTx/>
              </a:rPr>
              <a:t> </a:t>
            </a:r>
            <a:endParaRPr kumimoji="0" lang="en-ZA" sz="2000" b="0" i="0" u="none" strike="noStrike" kern="1200" cap="none" spc="0" normalizeH="0" baseline="0" noProof="0" dirty="0" smtClean="0">
              <a:ln>
                <a:noFill/>
              </a:ln>
              <a:solidFill>
                <a:sysClr val="windowText" lastClr="000000"/>
              </a:solidFill>
              <a:effectLst/>
              <a:uLnTx/>
              <a:uFillTx/>
            </a:endParaRPr>
          </a:p>
        </p:txBody>
      </p:sp>
      <p:sp>
        <p:nvSpPr>
          <p:cNvPr id="4" name="TextBox 3">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
        <p:nvSpPr>
          <p:cNvPr id="5" name="Rectangle 4"/>
          <p:cNvSpPr/>
          <p:nvPr/>
        </p:nvSpPr>
        <p:spPr>
          <a:xfrm>
            <a:off x="645228" y="63589"/>
            <a:ext cx="9998250" cy="584775"/>
          </a:xfrm>
          <a:prstGeom prst="rect">
            <a:avLst/>
          </a:prstGeom>
        </p:spPr>
        <p:txBody>
          <a:bodyPr wrap="none">
            <a:spAutoFit/>
          </a:bodyPr>
          <a:lstStyle/>
          <a:p>
            <a:r>
              <a:rPr lang="en-US" sz="3200" b="1" dirty="0">
                <a:solidFill>
                  <a:srgbClr val="000000"/>
                </a:solidFill>
                <a:latin typeface="Georgia"/>
                <a:ea typeface="+mj-ea"/>
                <a:cs typeface="+mj-cs"/>
              </a:rPr>
              <a:t>Implementation of the Service Delivery Model </a:t>
            </a:r>
            <a:endParaRPr lang="en-ZA" sz="3200" b="1" dirty="0">
              <a:solidFill>
                <a:srgbClr val="000000"/>
              </a:solidFill>
              <a:latin typeface="Georgia"/>
              <a:ea typeface="+mj-ea"/>
              <a:cs typeface="+mj-cs"/>
            </a:endParaRPr>
          </a:p>
        </p:txBody>
      </p:sp>
    </p:spTree>
    <p:extLst>
      <p:ext uri="{BB962C8B-B14F-4D97-AF65-F5344CB8AC3E}">
        <p14:creationId xmlns:p14="http://schemas.microsoft.com/office/powerpoint/2010/main" val="188043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p:cNvGraphicFramePr>
            <a:graphicFrameLocks/>
          </p:cNvGraphicFramePr>
          <p:nvPr>
            <p:extLst>
              <p:ext uri="{D42A27DB-BD31-4B8C-83A1-F6EECF244321}">
                <p14:modId xmlns:p14="http://schemas.microsoft.com/office/powerpoint/2010/main" val="70971546"/>
              </p:ext>
            </p:extLst>
          </p:nvPr>
        </p:nvGraphicFramePr>
        <p:xfrm>
          <a:off x="477519" y="1262743"/>
          <a:ext cx="11311709" cy="5116286"/>
        </p:xfrm>
        <a:graphic>
          <a:graphicData uri="http://schemas.openxmlformats.org/drawingml/2006/table">
            <a:tbl>
              <a:tblPr firstRow="1" bandRow="1"/>
              <a:tblGrid>
                <a:gridCol w="5071133"/>
                <a:gridCol w="308308"/>
                <a:gridCol w="5932268"/>
              </a:tblGrid>
              <a:tr h="619143">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r>
                        <a:rPr lang="en-US" sz="1600" dirty="0" smtClean="0"/>
                        <a:t>Mode</a:t>
                      </a:r>
                      <a:r>
                        <a:rPr lang="en-US" sz="1600" baseline="0" dirty="0" smtClean="0"/>
                        <a:t> of delivery</a:t>
                      </a:r>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c>
                  <a:txBody>
                    <a:bodyPr/>
                    <a:lstStyle/>
                    <a:p>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r>
                        <a:rPr lang="en-ZA" sz="1600" dirty="0" smtClean="0"/>
                        <a:t>Focus</a:t>
                      </a:r>
                      <a:r>
                        <a:rPr lang="en-ZA" sz="1600" baseline="0" dirty="0" smtClean="0"/>
                        <a:t>  areas to be addressed during implementation</a:t>
                      </a:r>
                      <a:endParaRPr lang="en-ZA" sz="160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5427"/>
                    </a:solidFill>
                  </a:tcPr>
                </a:tc>
              </a:tr>
              <a:tr h="1270872">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685749" rtl="0" eaLnBrk="1" fontAlgn="auto" latinLnBrk="0" hangingPunct="1">
                        <a:lnSpc>
                          <a:spcPct val="100000"/>
                        </a:lnSpc>
                        <a:spcBef>
                          <a:spcPts val="0"/>
                        </a:spcBef>
                        <a:spcAft>
                          <a:spcPts val="0"/>
                        </a:spcAft>
                        <a:buClrTx/>
                        <a:buSzTx/>
                        <a:buFontTx/>
                        <a:buNone/>
                        <a:tabLst/>
                        <a:defRPr/>
                      </a:pPr>
                      <a:r>
                        <a:rPr lang="en-ZA" sz="1800" dirty="0" smtClean="0">
                          <a:latin typeface="+mn-lt"/>
                        </a:rPr>
                        <a:t>The</a:t>
                      </a:r>
                      <a:r>
                        <a:rPr lang="en-ZA" sz="1800" b="1" dirty="0" smtClean="0">
                          <a:latin typeface="+mn-lt"/>
                        </a:rPr>
                        <a:t> incarceration </a:t>
                      </a:r>
                      <a:r>
                        <a:rPr lang="en-ZA" sz="1800" dirty="0" smtClean="0">
                          <a:latin typeface="+mn-lt"/>
                        </a:rPr>
                        <a:t>function remains decentralised and insourced (with the exception of 2 PPP’s) and focuses on custodial services</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ZA" sz="1800" kern="1200" dirty="0" smtClean="0">
                          <a:solidFill>
                            <a:schemeClr val="dk1"/>
                          </a:solidFill>
                          <a:latin typeface="+mn-lt"/>
                          <a:ea typeface="+mn-ea"/>
                          <a:cs typeface="+mn-cs"/>
                        </a:rPr>
                        <a:t>The foundation for incarceration is effective functional unit management with</a:t>
                      </a:r>
                      <a:r>
                        <a:rPr lang="en-ZA" sz="1800" kern="1200" baseline="0" dirty="0" smtClean="0">
                          <a:solidFill>
                            <a:schemeClr val="dk1"/>
                          </a:solidFill>
                          <a:latin typeface="+mn-lt"/>
                          <a:ea typeface="+mn-ea"/>
                          <a:cs typeface="+mn-cs"/>
                        </a:rPr>
                        <a:t> proper delegated powers to the Unit Managers and the business processes should display the situation. </a:t>
                      </a:r>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1564150">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ZA" sz="1800" b="1" dirty="0" smtClean="0">
                          <a:latin typeface="+mn-lt"/>
                        </a:rPr>
                        <a:t>Rehabilitation</a:t>
                      </a:r>
                      <a:r>
                        <a:rPr lang="en-ZA" sz="1800" dirty="0" smtClean="0">
                          <a:latin typeface="+mn-lt"/>
                        </a:rPr>
                        <a:t> is proposed toward a balanced outsourced function, maximising the outputs of production and a more  centralised function leveraging off strategic partnership arrangements regarding skills development and entity setup</a:t>
                      </a:r>
                      <a:endParaRPr lang="en-ZA" sz="1800" dirty="0">
                        <a:latin typeface="+mn-lt"/>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ZA" sz="1800" kern="1200" dirty="0" smtClean="0">
                          <a:solidFill>
                            <a:schemeClr val="dk1"/>
                          </a:solidFill>
                          <a:latin typeface="+mn-lt"/>
                          <a:ea typeface="+mn-ea"/>
                          <a:cs typeface="+mn-cs"/>
                        </a:rPr>
                        <a:t>Rehabilitation</a:t>
                      </a:r>
                      <a:r>
                        <a:rPr lang="en-ZA" sz="1800" kern="1200" baseline="0" dirty="0" smtClean="0">
                          <a:solidFill>
                            <a:schemeClr val="dk1"/>
                          </a:solidFill>
                          <a:latin typeface="+mn-lt"/>
                          <a:ea typeface="+mn-ea"/>
                          <a:cs typeface="+mn-cs"/>
                        </a:rPr>
                        <a:t> is the main focus area of the </a:t>
                      </a:r>
                      <a:r>
                        <a:rPr lang="en-ZA" sz="1800" kern="1200" baseline="0" dirty="0" err="1" smtClean="0">
                          <a:solidFill>
                            <a:schemeClr val="dk1"/>
                          </a:solidFill>
                          <a:latin typeface="+mn-lt"/>
                          <a:ea typeface="+mn-ea"/>
                          <a:cs typeface="+mn-cs"/>
                        </a:rPr>
                        <a:t>ORP</a:t>
                      </a:r>
                      <a:r>
                        <a:rPr lang="en-ZA" sz="1800" kern="1200" baseline="0" dirty="0" smtClean="0">
                          <a:solidFill>
                            <a:schemeClr val="dk1"/>
                          </a:solidFill>
                          <a:latin typeface="+mn-lt"/>
                          <a:ea typeface="+mn-ea"/>
                          <a:cs typeface="+mn-cs"/>
                        </a:rPr>
                        <a:t> and with the help of the compiled Business Processes it should be able to display what can be done by own resources and which activities can be outsourced or supported by partnerships</a:t>
                      </a:r>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1662121">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685749" rtl="0" eaLnBrk="1" fontAlgn="auto" latinLnBrk="0" hangingPunct="1">
                        <a:lnSpc>
                          <a:spcPct val="100000"/>
                        </a:lnSpc>
                        <a:spcBef>
                          <a:spcPts val="0"/>
                        </a:spcBef>
                        <a:spcAft>
                          <a:spcPts val="0"/>
                        </a:spcAft>
                        <a:buClrTx/>
                        <a:buSzTx/>
                        <a:buFontTx/>
                        <a:buNone/>
                        <a:tabLst/>
                        <a:defRPr/>
                      </a:pPr>
                      <a:r>
                        <a:rPr lang="en-ZA" sz="1800" b="1" dirty="0" smtClean="0">
                          <a:latin typeface="+mn-lt"/>
                        </a:rPr>
                        <a:t>Care services </a:t>
                      </a:r>
                      <a:r>
                        <a:rPr lang="en-ZA" sz="1800" dirty="0" smtClean="0">
                          <a:latin typeface="+mn-lt"/>
                        </a:rPr>
                        <a:t>could evolve toward a more outsourced and partner-leveraged model overlapping with Rehabilitation partners, its inputs could also be sourced from the outputs of a production entity in the future</a:t>
                      </a: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en-ZA" sz="1800" kern="1200" dirty="0" smtClean="0">
                          <a:solidFill>
                            <a:schemeClr val="dk1"/>
                          </a:solidFill>
                          <a:latin typeface="+mn-lt"/>
                          <a:ea typeface="+mn-ea"/>
                          <a:cs typeface="+mn-cs"/>
                        </a:rPr>
                        <a:t>The focus is to establish</a:t>
                      </a:r>
                      <a:r>
                        <a:rPr lang="en-ZA" sz="1800" kern="1200" baseline="0" dirty="0" smtClean="0">
                          <a:solidFill>
                            <a:schemeClr val="dk1"/>
                          </a:solidFill>
                          <a:latin typeface="+mn-lt"/>
                          <a:ea typeface="+mn-ea"/>
                          <a:cs typeface="+mn-cs"/>
                        </a:rPr>
                        <a:t> effective internal care services that are enriched by external partnerships</a:t>
                      </a:r>
                      <a:endParaRPr lang="en-ZA" sz="1800" kern="1200" dirty="0">
                        <a:solidFill>
                          <a:schemeClr val="dk1"/>
                        </a:solidFill>
                        <a:latin typeface="+mn-lt"/>
                        <a:ea typeface="+mn-ea"/>
                        <a:cs typeface="+mn-cs"/>
                      </a:endParaRPr>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Rectangle 3"/>
          <p:cNvSpPr/>
          <p:nvPr/>
        </p:nvSpPr>
        <p:spPr>
          <a:xfrm>
            <a:off x="645228" y="63589"/>
            <a:ext cx="7792518" cy="584775"/>
          </a:xfrm>
          <a:prstGeom prst="rect">
            <a:avLst/>
          </a:prstGeom>
        </p:spPr>
        <p:txBody>
          <a:bodyPr wrap="none">
            <a:spAutoFit/>
          </a:bodyPr>
          <a:lstStyle/>
          <a:p>
            <a:r>
              <a:rPr lang="en-US" sz="3200" b="1" dirty="0" smtClean="0">
                <a:solidFill>
                  <a:srgbClr val="000000"/>
                </a:solidFill>
                <a:latin typeface="Georgia"/>
                <a:ea typeface="+mj-ea"/>
                <a:cs typeface="+mj-cs"/>
              </a:rPr>
              <a:t>SDM value chain recommendations </a:t>
            </a:r>
            <a:endParaRPr lang="en-ZA" sz="3200" b="1" dirty="0">
              <a:solidFill>
                <a:srgbClr val="000000"/>
              </a:solidFill>
              <a:latin typeface="Georgia"/>
              <a:ea typeface="+mj-ea"/>
              <a:cs typeface="+mj-cs"/>
            </a:endParaRPr>
          </a:p>
        </p:txBody>
      </p:sp>
      <p:sp>
        <p:nvSpPr>
          <p:cNvPr id="5" name="TextBox 4">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DCS SDM</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1759106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Custom 94">
      <a:dk1>
        <a:sysClr val="windowText" lastClr="000000"/>
      </a:dk1>
      <a:lt1>
        <a:sysClr val="window" lastClr="FFFFFF"/>
      </a:lt1>
      <a:dk2>
        <a:srgbClr val="44546A"/>
      </a:dk2>
      <a:lt2>
        <a:srgbClr val="E7E6E6"/>
      </a:lt2>
      <a:accent1>
        <a:srgbClr val="AFABAB"/>
      </a:accent1>
      <a:accent2>
        <a:srgbClr val="E2583D"/>
      </a:accent2>
      <a:accent3>
        <a:srgbClr val="78D2D2"/>
      </a:accent3>
      <a:accent4>
        <a:srgbClr val="3B3939"/>
      </a:accent4>
      <a:accent5>
        <a:srgbClr val="4472C4"/>
      </a:accent5>
      <a:accent6>
        <a:srgbClr val="70AD47"/>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Custom 94">
      <a:dk1>
        <a:sysClr val="windowText" lastClr="000000"/>
      </a:dk1>
      <a:lt1>
        <a:sysClr val="window" lastClr="FFFFFF"/>
      </a:lt1>
      <a:dk2>
        <a:srgbClr val="44546A"/>
      </a:dk2>
      <a:lt2>
        <a:srgbClr val="E7E6E6"/>
      </a:lt2>
      <a:accent1>
        <a:srgbClr val="AFABAB"/>
      </a:accent1>
      <a:accent2>
        <a:srgbClr val="E2583D"/>
      </a:accent2>
      <a:accent3>
        <a:srgbClr val="78D2D2"/>
      </a:accent3>
      <a:accent4>
        <a:srgbClr val="3B3939"/>
      </a:accent4>
      <a:accent5>
        <a:srgbClr val="4472C4"/>
      </a:accent5>
      <a:accent6>
        <a:srgbClr val="70AD47"/>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1443</TotalTime>
  <Words>2718</Words>
  <Application>Microsoft Office PowerPoint</Application>
  <PresentationFormat>Widescreen</PresentationFormat>
  <Paragraphs>349</Paragraphs>
  <Slides>23</Slides>
  <Notes>13</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23</vt:i4>
      </vt:variant>
    </vt:vector>
  </HeadingPairs>
  <TitlesOfParts>
    <vt:vector size="38" baseType="lpstr">
      <vt:lpstr>Arial</vt:lpstr>
      <vt:lpstr>Calibri</vt:lpstr>
      <vt:lpstr>Calibri Light</vt:lpstr>
      <vt:lpstr>Consolas</vt:lpstr>
      <vt:lpstr>Courier New</vt:lpstr>
      <vt:lpstr>Georgia</vt:lpstr>
      <vt:lpstr>Lato</vt:lpstr>
      <vt:lpstr>Segoe UI</vt:lpstr>
      <vt:lpstr>Segoe UI Emoji</vt:lpstr>
      <vt:lpstr>Segoe UI Light</vt:lpstr>
      <vt:lpstr>Verdana</vt:lpstr>
      <vt:lpstr>2_Office Theme</vt:lpstr>
      <vt:lpstr>Office Theme</vt:lpstr>
      <vt:lpstr>3_Office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Department of Correctional Services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Anbigay Naicker</dc:creator>
  <cp:lastModifiedBy>Anbigay Naicker</cp:lastModifiedBy>
  <cp:revision>186</cp:revision>
  <dcterms:created xsi:type="dcterms:W3CDTF">2020-09-29T12:34:43Z</dcterms:created>
  <dcterms:modified xsi:type="dcterms:W3CDTF">2020-11-17T12:13:40Z</dcterms:modified>
</cp:coreProperties>
</file>