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3.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handoutMasterIdLst>
    <p:handoutMasterId r:id="rId27"/>
  </p:handoutMasterIdLst>
  <p:sldIdLst>
    <p:sldId id="280" r:id="rId3"/>
    <p:sldId id="257" r:id="rId4"/>
    <p:sldId id="269" r:id="rId5"/>
    <p:sldId id="310" r:id="rId6"/>
    <p:sldId id="321" r:id="rId7"/>
    <p:sldId id="311" r:id="rId8"/>
    <p:sldId id="312" r:id="rId9"/>
    <p:sldId id="270" r:id="rId10"/>
    <p:sldId id="307" r:id="rId11"/>
    <p:sldId id="313" r:id="rId12"/>
    <p:sldId id="314" r:id="rId13"/>
    <p:sldId id="262" r:id="rId14"/>
    <p:sldId id="299" r:id="rId15"/>
    <p:sldId id="284" r:id="rId16"/>
    <p:sldId id="309" r:id="rId17"/>
    <p:sldId id="304" r:id="rId18"/>
    <p:sldId id="316" r:id="rId19"/>
    <p:sldId id="291" r:id="rId20"/>
    <p:sldId id="274" r:id="rId21"/>
    <p:sldId id="317" r:id="rId22"/>
    <p:sldId id="320" r:id="rId23"/>
    <p:sldId id="319" r:id="rId24"/>
    <p:sldId id="281" r:id="rId2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5482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20" autoAdjust="0"/>
    <p:restoredTop sz="91582" autoAdjust="0"/>
  </p:normalViewPr>
  <p:slideViewPr>
    <p:cSldViewPr snapToGrid="0">
      <p:cViewPr varScale="1">
        <p:scale>
          <a:sx n="64" d="100"/>
          <a:sy n="64" d="100"/>
        </p:scale>
        <p:origin x="1004" y="40"/>
      </p:cViewPr>
      <p:guideLst>
        <p:guide orient="horz" pos="2160"/>
        <p:guide pos="3840"/>
      </p:guideLst>
    </p:cSldViewPr>
  </p:slideViewPr>
  <p:notesTextViewPr>
    <p:cViewPr>
      <p:scale>
        <a:sx n="1" d="1"/>
        <a:sy n="1" d="1"/>
      </p:scale>
      <p:origin x="0" y="0"/>
    </p:cViewPr>
  </p:notesTextViewPr>
  <p:sorterViewPr>
    <p:cViewPr>
      <p:scale>
        <a:sx n="100" d="100"/>
        <a:sy n="100" d="100"/>
      </p:scale>
      <p:origin x="0" y="-78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7E2514-9C40-4410-8AFD-706DE87E662F}"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ZA"/>
        </a:p>
      </dgm:t>
    </dgm:pt>
    <dgm:pt modelId="{9A0A9D7D-8D7F-45EA-B092-3ED91AF27A6D}">
      <dgm:prSet phldrT="[Text]" custT="1"/>
      <dgm:spPr>
        <a:xfrm>
          <a:off x="18596" y="6750"/>
          <a:ext cx="9792002" cy="879619"/>
        </a:xfrm>
        <a:solidFill>
          <a:srgbClr val="679F81"/>
        </a:solidFill>
        <a:ln w="12700" cap="flat" cmpd="sng" algn="ctr">
          <a:solidFill>
            <a:sysClr val="window" lastClr="FFFFFF">
              <a:hueOff val="0"/>
              <a:satOff val="0"/>
              <a:lumOff val="0"/>
              <a:alphaOff val="0"/>
            </a:sysClr>
          </a:solidFill>
          <a:prstDash val="solid"/>
          <a:miter lim="800000"/>
        </a:ln>
        <a:effectLst/>
      </dgm:spPr>
      <dgm:t>
        <a:bodyPr/>
        <a:lstStyle/>
        <a:p>
          <a:r>
            <a:rPr lang="en-ZA" sz="2400" b="1" dirty="0" smtClean="0">
              <a:solidFill>
                <a:sysClr val="window" lastClr="FFFFFF"/>
              </a:solidFill>
              <a:latin typeface="Arial Narrow" panose="020B0606020202030204" pitchFamily="34" charset="0"/>
              <a:ea typeface="+mn-ea"/>
              <a:cs typeface="+mn-cs"/>
            </a:rPr>
            <a:t>Problem Statement Incarceration:</a:t>
          </a:r>
        </a:p>
        <a:p>
          <a:r>
            <a:rPr lang="en-ZA" sz="2400" b="1" dirty="0" smtClean="0">
              <a:solidFill>
                <a:sysClr val="window" lastClr="FFFFFF"/>
              </a:solidFill>
              <a:latin typeface="Arial Narrow" panose="020B0606020202030204" pitchFamily="34" charset="0"/>
              <a:ea typeface="+mn-ea"/>
              <a:cs typeface="+mn-cs"/>
            </a:rPr>
            <a:t>Inefficient implementation of case management processes</a:t>
          </a:r>
          <a:endParaRPr lang="en-ZA" sz="2400" b="1" dirty="0">
            <a:solidFill>
              <a:sysClr val="window" lastClr="FFFFFF"/>
            </a:solidFill>
            <a:latin typeface="Arial Narrow" panose="020B0606020202030204" pitchFamily="34" charset="0"/>
            <a:ea typeface="+mn-ea"/>
            <a:cs typeface="+mn-cs"/>
          </a:endParaRPr>
        </a:p>
      </dgm:t>
    </dgm:pt>
    <dgm:pt modelId="{CE218FA5-FB7F-486A-8EA2-CCA2D9082D60}" type="parTrans" cxnId="{56B2E3C8-9218-4F54-B233-3BB378EBC9BC}">
      <dgm:prSet/>
      <dgm:spPr/>
      <dgm:t>
        <a:bodyPr/>
        <a:lstStyle/>
        <a:p>
          <a:endParaRPr lang="en-ZA"/>
        </a:p>
      </dgm:t>
    </dgm:pt>
    <dgm:pt modelId="{76507630-0B14-4FDE-827C-DA97479E7CAE}" type="sibTrans" cxnId="{56B2E3C8-9218-4F54-B233-3BB378EBC9BC}">
      <dgm:prSet/>
      <dgm:spPr/>
      <dgm:t>
        <a:bodyPr/>
        <a:lstStyle/>
        <a:p>
          <a:endParaRPr lang="en-ZA"/>
        </a:p>
      </dgm:t>
    </dgm:pt>
    <dgm:pt modelId="{846349D9-39B4-4890-86DA-1308CC68D88E}">
      <dgm:prSet phldrT="[Text]" custT="1"/>
      <dgm:spPr>
        <a:xfrm>
          <a:off x="0" y="1172161"/>
          <a:ext cx="5337570" cy="678970"/>
        </a:xfrm>
        <a:solidFill>
          <a:srgbClr val="679F81">
            <a:lumMod val="20000"/>
            <a:lumOff val="80000"/>
          </a:srgbClr>
        </a:solidFill>
        <a:ln w="12700" cap="flat" cmpd="sng" algn="ctr">
          <a:solidFill>
            <a:srgbClr val="CCFFFF"/>
          </a:solidFill>
          <a:prstDash val="solid"/>
          <a:miter lim="800000"/>
        </a:ln>
        <a:effectLst/>
      </dgm:spPr>
      <dgm:t>
        <a:bodyPr/>
        <a:lstStyle/>
        <a:p>
          <a:r>
            <a:rPr lang="en-ZA" sz="1700" b="1" dirty="0" smtClean="0">
              <a:solidFill>
                <a:sysClr val="windowText" lastClr="000000"/>
              </a:solidFill>
              <a:latin typeface="Lato"/>
              <a:ea typeface="+mn-ea"/>
              <a:cs typeface="+mn-cs"/>
            </a:rPr>
            <a:t>Direct cause:</a:t>
          </a:r>
        </a:p>
        <a:p>
          <a:r>
            <a:rPr lang="en-ZA" sz="1700" b="1" dirty="0" smtClean="0">
              <a:solidFill>
                <a:sysClr val="windowText" lastClr="000000"/>
              </a:solidFill>
              <a:latin typeface="Lato"/>
              <a:ea typeface="+mn-ea"/>
              <a:cs typeface="+mn-cs"/>
            </a:rPr>
            <a:t>Inadequate case management  systems and processes</a:t>
          </a:r>
          <a:endParaRPr lang="en-ZA" sz="1700" b="1" dirty="0">
            <a:solidFill>
              <a:sysClr val="windowText" lastClr="000000"/>
            </a:solidFill>
            <a:latin typeface="Lato"/>
            <a:ea typeface="+mn-ea"/>
            <a:cs typeface="+mn-cs"/>
          </a:endParaRPr>
        </a:p>
      </dgm:t>
    </dgm:pt>
    <dgm:pt modelId="{B9FBDFBB-8CA1-4008-A3E3-0582E2DDC5D6}" type="parTrans" cxnId="{ED7410E0-2610-4E97-AE94-B8AF237D31C2}">
      <dgm:prSet/>
      <dgm:spPr>
        <a:xfrm>
          <a:off x="2668785" y="886370"/>
          <a:ext cx="2245812" cy="285791"/>
        </a:xfrm>
        <a:noFill/>
        <a:ln w="12700" cap="flat" cmpd="sng" algn="ctr">
          <a:noFill/>
          <a:prstDash val="solid"/>
          <a:miter lim="800000"/>
        </a:ln>
        <a:effectLst/>
      </dgm:spPr>
      <dgm:t>
        <a:bodyPr/>
        <a:lstStyle/>
        <a:p>
          <a:endParaRPr lang="en-ZA"/>
        </a:p>
      </dgm:t>
    </dgm:pt>
    <dgm:pt modelId="{594939C9-EA12-407D-8A2A-DE8D64CA6394}" type="sibTrans" cxnId="{ED7410E0-2610-4E97-AE94-B8AF237D31C2}">
      <dgm:prSet/>
      <dgm:spPr/>
      <dgm:t>
        <a:bodyPr/>
        <a:lstStyle/>
        <a:p>
          <a:endParaRPr lang="en-ZA"/>
        </a:p>
      </dgm:t>
    </dgm:pt>
    <dgm:pt modelId="{9E2B1299-54D5-4402-A1C0-B14F374D2B80}">
      <dgm:prSet custT="1"/>
      <dgm:spPr>
        <a:xfrm>
          <a:off x="5535636" y="1172161"/>
          <a:ext cx="5337570" cy="678970"/>
        </a:xfrm>
        <a:solidFill>
          <a:srgbClr val="679F81">
            <a:lumMod val="20000"/>
            <a:lumOff val="80000"/>
          </a:srgbClr>
        </a:solidFill>
        <a:ln w="12700" cap="flat" cmpd="sng" algn="ctr">
          <a:solidFill>
            <a:srgbClr val="CCFFFF"/>
          </a:solidFill>
          <a:prstDash val="solid"/>
          <a:miter lim="800000"/>
        </a:ln>
        <a:effectLst/>
      </dgm:spPr>
      <dgm:t>
        <a:bodyPr/>
        <a:lstStyle/>
        <a:p>
          <a:r>
            <a:rPr lang="en-ZA" sz="1700" b="1" dirty="0" smtClean="0">
              <a:solidFill>
                <a:sysClr val="windowText" lastClr="000000"/>
              </a:solidFill>
              <a:latin typeface="Lato"/>
              <a:ea typeface="+mn-ea"/>
              <a:cs typeface="+mn-cs"/>
            </a:rPr>
            <a:t>Direct cause:</a:t>
          </a:r>
        </a:p>
        <a:p>
          <a:r>
            <a:rPr lang="en-ZA" sz="1700" b="1" dirty="0" smtClean="0">
              <a:solidFill>
                <a:sysClr val="windowText" lastClr="000000"/>
              </a:solidFill>
              <a:latin typeface="Lato"/>
              <a:ea typeface="+mn-ea"/>
              <a:cs typeface="+mn-cs"/>
            </a:rPr>
            <a:t>Overcrowding</a:t>
          </a:r>
          <a:endParaRPr lang="en-ZA" sz="1700" b="1" dirty="0">
            <a:solidFill>
              <a:sysClr val="windowText" lastClr="000000"/>
            </a:solidFill>
            <a:latin typeface="Lato"/>
            <a:ea typeface="+mn-ea"/>
            <a:cs typeface="+mn-cs"/>
          </a:endParaRPr>
        </a:p>
      </dgm:t>
    </dgm:pt>
    <dgm:pt modelId="{65BD990F-C379-48A6-9A4C-560DDC3BFCDA}" type="parTrans" cxnId="{BA003DFE-A8CB-416D-8E80-A35AD5C9D1AF}">
      <dgm:prSet/>
      <dgm:spPr>
        <a:xfrm>
          <a:off x="4914597" y="886370"/>
          <a:ext cx="3289823" cy="285791"/>
        </a:xfrm>
        <a:noFill/>
        <a:ln w="12700" cap="flat" cmpd="sng" algn="ctr">
          <a:noFill/>
          <a:prstDash val="solid"/>
          <a:miter lim="800000"/>
        </a:ln>
        <a:effectLst/>
      </dgm:spPr>
      <dgm:t>
        <a:bodyPr/>
        <a:lstStyle/>
        <a:p>
          <a:endParaRPr lang="en-ZA"/>
        </a:p>
      </dgm:t>
    </dgm:pt>
    <dgm:pt modelId="{3545C544-617C-47F6-81FF-706474FE0FC4}" type="sibTrans" cxnId="{BA003DFE-A8CB-416D-8E80-A35AD5C9D1AF}">
      <dgm:prSet/>
      <dgm:spPr/>
      <dgm:t>
        <a:bodyPr/>
        <a:lstStyle/>
        <a:p>
          <a:endParaRPr lang="en-ZA"/>
        </a:p>
      </dgm:t>
    </dgm:pt>
    <dgm:pt modelId="{E19A0C0E-5D90-48FA-86B6-F28947067478}">
      <dgm:prSet custT="1"/>
      <dgm:spPr>
        <a:xfrm>
          <a:off x="6288134" y="2019485"/>
          <a:ext cx="3960002" cy="539998"/>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pPr marL="176213" indent="0" algn="l">
            <a:lnSpc>
              <a:spcPct val="100000"/>
            </a:lnSpc>
          </a:pPr>
          <a:r>
            <a:rPr lang="en-ZA" sz="1400" dirty="0" smtClean="0">
              <a:solidFill>
                <a:sysClr val="windowText" lastClr="000000"/>
              </a:solidFill>
              <a:latin typeface="+mn-lt"/>
              <a:ea typeface="+mn-ea"/>
              <a:cs typeface="+mn-cs"/>
            </a:rPr>
            <a:t>Ineffective  multi-pronged strategy. </a:t>
          </a:r>
        </a:p>
        <a:p>
          <a:pPr marL="176213" indent="0" algn="l">
            <a:lnSpc>
              <a:spcPct val="100000"/>
            </a:lnSpc>
          </a:pPr>
          <a:r>
            <a:rPr lang="en-ZA" sz="1400" dirty="0" smtClean="0">
              <a:solidFill>
                <a:sysClr val="windowText" lastClr="000000"/>
              </a:solidFill>
              <a:latin typeface="+mn-lt"/>
              <a:ea typeface="+mn-ea"/>
              <a:cs typeface="+mn-cs"/>
            </a:rPr>
            <a:t>Occupancy levels exceed available bed  space.</a:t>
          </a:r>
        </a:p>
        <a:p>
          <a:pPr marL="176213" indent="0" algn="l">
            <a:lnSpc>
              <a:spcPct val="100000"/>
            </a:lnSpc>
          </a:pPr>
          <a:r>
            <a:rPr lang="en-ZA" sz="1400" dirty="0" smtClean="0">
              <a:solidFill>
                <a:sysClr val="windowText" lastClr="000000"/>
              </a:solidFill>
              <a:latin typeface="+mn-lt"/>
              <a:ea typeface="+mn-ea"/>
              <a:cs typeface="+mn-cs"/>
            </a:rPr>
            <a:t>Lack of control over the influx of both remand detainees and sentenced offenders  (fluidity). </a:t>
          </a:r>
        </a:p>
        <a:p>
          <a:pPr marL="176213" indent="0" algn="l">
            <a:lnSpc>
              <a:spcPct val="100000"/>
            </a:lnSpc>
          </a:pPr>
          <a:r>
            <a:rPr lang="en-ZA" sz="1400" dirty="0" smtClean="0">
              <a:solidFill>
                <a:sysClr val="windowText" lastClr="000000"/>
              </a:solidFill>
              <a:latin typeface="+mn-lt"/>
              <a:ea typeface="+mn-ea"/>
              <a:cs typeface="+mn-cs"/>
            </a:rPr>
            <a:t>Lack of electronic system for bail payment.</a:t>
          </a:r>
          <a:endParaRPr lang="en-ZA" sz="1400" dirty="0">
            <a:solidFill>
              <a:sysClr val="windowText" lastClr="000000"/>
            </a:solidFill>
            <a:latin typeface="+mn-lt"/>
            <a:ea typeface="+mn-ea"/>
            <a:cs typeface="+mn-cs"/>
          </a:endParaRPr>
        </a:p>
      </dgm:t>
    </dgm:pt>
    <dgm:pt modelId="{EE32214E-6357-474B-AC5B-3B5E86265885}" type="parTrans" cxnId="{7493A8D2-85D4-48F8-86CC-657475E70EE9}">
      <dgm:prSet/>
      <dgm:spPr>
        <a:xfrm>
          <a:off x="6069393" y="1851132"/>
          <a:ext cx="218740" cy="438352"/>
        </a:xfrm>
        <a:noFill/>
        <a:ln w="12700" cap="flat" cmpd="sng" algn="ctr">
          <a:noFill/>
          <a:prstDash val="solid"/>
          <a:miter lim="800000"/>
        </a:ln>
        <a:effectLst/>
      </dgm:spPr>
      <dgm:t>
        <a:bodyPr/>
        <a:lstStyle/>
        <a:p>
          <a:endParaRPr lang="en-ZA"/>
        </a:p>
      </dgm:t>
    </dgm:pt>
    <dgm:pt modelId="{EF1C62A0-9BF8-4031-B0CE-3C9E5004E935}" type="sibTrans" cxnId="{7493A8D2-85D4-48F8-86CC-657475E70EE9}">
      <dgm:prSet/>
      <dgm:spPr/>
      <dgm:t>
        <a:bodyPr/>
        <a:lstStyle/>
        <a:p>
          <a:endParaRPr lang="en-ZA"/>
        </a:p>
      </dgm:t>
    </dgm:pt>
    <dgm:pt modelId="{E9EF27D3-B12F-4D30-89F2-CE298F27577F}">
      <dgm:prSet custT="1"/>
      <dgm:spPr>
        <a:xfrm>
          <a:off x="445056" y="4252033"/>
          <a:ext cx="3960002" cy="425564"/>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pPr marL="0" indent="176213" algn="l" defTabSz="622300">
            <a:lnSpc>
              <a:spcPct val="90000"/>
            </a:lnSpc>
            <a:spcBef>
              <a:spcPct val="0"/>
            </a:spcBef>
            <a:spcAft>
              <a:spcPct val="35000"/>
            </a:spcAft>
            <a:tabLst>
              <a:tab pos="446088" algn="l"/>
            </a:tabLst>
          </a:pPr>
          <a:r>
            <a:rPr lang="en-ZA" sz="1400" b="0" dirty="0" smtClean="0">
              <a:solidFill>
                <a:schemeClr val="tx1"/>
              </a:solidFill>
              <a:latin typeface="+mn-lt"/>
              <a:ea typeface="+mn-ea"/>
              <a:cs typeface="+mn-cs"/>
            </a:rPr>
            <a:t>Inadequate assessments  of inmates and profiling of offenders</a:t>
          </a:r>
        </a:p>
        <a:p>
          <a:pPr marL="0" indent="176213" algn="l" defTabSz="179388">
            <a:lnSpc>
              <a:spcPct val="90000"/>
            </a:lnSpc>
            <a:spcBef>
              <a:spcPct val="0"/>
            </a:spcBef>
            <a:spcAft>
              <a:spcPct val="35000"/>
            </a:spcAft>
            <a:tabLst>
              <a:tab pos="539750" algn="l"/>
            </a:tabLst>
          </a:pPr>
          <a:r>
            <a:rPr lang="en-US" sz="1400" b="0" dirty="0" smtClean="0">
              <a:solidFill>
                <a:schemeClr val="tx1"/>
              </a:solidFill>
              <a:latin typeface="+mn-lt"/>
              <a:ea typeface="+mn-ea"/>
              <a:cs typeface="+mn-cs"/>
            </a:rPr>
            <a:t>Lack of separation of structure  for case management, security and                                       </a:t>
          </a:r>
        </a:p>
        <a:p>
          <a:pPr marL="0" indent="176213" algn="l" defTabSz="179388">
            <a:lnSpc>
              <a:spcPct val="90000"/>
            </a:lnSpc>
            <a:spcBef>
              <a:spcPct val="0"/>
            </a:spcBef>
            <a:spcAft>
              <a:spcPct val="35000"/>
            </a:spcAft>
            <a:tabLst>
              <a:tab pos="539750" algn="l"/>
            </a:tabLst>
          </a:pPr>
          <a:r>
            <a:rPr lang="en-US" sz="1400" b="0" dirty="0" smtClean="0">
              <a:solidFill>
                <a:schemeClr val="tx1"/>
              </a:solidFill>
              <a:latin typeface="+mn-lt"/>
              <a:ea typeface="+mn-ea"/>
              <a:cs typeface="+mn-cs"/>
            </a:rPr>
            <a:t> rehabilitation</a:t>
          </a:r>
          <a:endParaRPr lang="en-ZA" sz="1400" b="0" dirty="0" smtClean="0">
            <a:solidFill>
              <a:schemeClr val="tx1"/>
            </a:solidFill>
            <a:latin typeface="+mn-lt"/>
            <a:ea typeface="+mn-ea"/>
            <a:cs typeface="+mn-cs"/>
          </a:endParaRPr>
        </a:p>
        <a:p>
          <a:pPr marL="0" marR="0" indent="176213" algn="l" defTabSz="179388" eaLnBrk="1" fontAlgn="auto" latinLnBrk="0" hangingPunct="1">
            <a:lnSpc>
              <a:spcPct val="100000"/>
            </a:lnSpc>
            <a:spcBef>
              <a:spcPts val="0"/>
            </a:spcBef>
            <a:spcAft>
              <a:spcPts val="0"/>
            </a:spcAft>
            <a:buClrTx/>
            <a:buSzTx/>
            <a:buFontTx/>
            <a:buNone/>
            <a:tabLst/>
            <a:defRPr/>
          </a:pPr>
          <a:r>
            <a:rPr lang="en-ZA" sz="1400" b="0" dirty="0" smtClean="0">
              <a:solidFill>
                <a:schemeClr val="tx1"/>
              </a:solidFill>
              <a:latin typeface="+mn-lt"/>
              <a:ea typeface="+mn-ea"/>
              <a:cs typeface="+mn-cs"/>
            </a:rPr>
            <a:t>	</a:t>
          </a:r>
          <a:r>
            <a:rPr lang="en-ZA" sz="1400" dirty="0" smtClean="0">
              <a:solidFill>
                <a:schemeClr val="tx1"/>
              </a:solidFill>
              <a:latin typeface="+mn-lt"/>
              <a:ea typeface="+mn-ea"/>
              <a:cs typeface="+mn-cs"/>
            </a:rPr>
            <a:t>Inadequate automated integrated criminal justice information and 				                       </a:t>
          </a:r>
        </a:p>
        <a:p>
          <a:pPr marL="0" marR="0" indent="176213" algn="l" defTabSz="179388" eaLnBrk="1" fontAlgn="auto" latinLnBrk="0" hangingPunct="1">
            <a:lnSpc>
              <a:spcPct val="100000"/>
            </a:lnSpc>
            <a:spcBef>
              <a:spcPts val="0"/>
            </a:spcBef>
            <a:spcAft>
              <a:spcPts val="0"/>
            </a:spcAft>
            <a:buClrTx/>
            <a:buSzTx/>
            <a:buFontTx/>
            <a:buNone/>
            <a:tabLst/>
            <a:defRPr/>
          </a:pPr>
          <a:r>
            <a:rPr lang="en-ZA" sz="1400" dirty="0" smtClean="0">
              <a:solidFill>
                <a:schemeClr val="tx1"/>
              </a:solidFill>
              <a:latin typeface="+mn-lt"/>
              <a:ea typeface="+mn-ea"/>
              <a:cs typeface="+mn-cs"/>
            </a:rPr>
            <a:t>management   system  (access to live warrants, SAP62, SAP 69c &amp;  </a:t>
          </a:r>
        </a:p>
        <a:p>
          <a:pPr marL="0" marR="0" indent="176213" algn="l" defTabSz="179388" eaLnBrk="1" fontAlgn="auto" latinLnBrk="0" hangingPunct="1">
            <a:lnSpc>
              <a:spcPct val="100000"/>
            </a:lnSpc>
            <a:spcBef>
              <a:spcPts val="0"/>
            </a:spcBef>
            <a:spcAft>
              <a:spcPts val="0"/>
            </a:spcAft>
            <a:buClrTx/>
            <a:buSzTx/>
            <a:buFontTx/>
            <a:buNone/>
            <a:tabLst/>
            <a:defRPr/>
          </a:pPr>
          <a:r>
            <a:rPr lang="en-ZA" sz="1400" dirty="0" smtClean="0">
              <a:solidFill>
                <a:schemeClr val="tx1"/>
              </a:solidFill>
              <a:latin typeface="+mn-lt"/>
              <a:ea typeface="+mn-ea"/>
              <a:cs typeface="+mn-cs"/>
            </a:rPr>
            <a:t>sentence remarks)  </a:t>
          </a:r>
        </a:p>
        <a:p>
          <a:pPr marL="0" indent="176213" algn="l" defTabSz="269875">
            <a:lnSpc>
              <a:spcPct val="90000"/>
            </a:lnSpc>
            <a:spcBef>
              <a:spcPct val="0"/>
            </a:spcBef>
            <a:spcAft>
              <a:spcPct val="35000"/>
            </a:spcAft>
          </a:pPr>
          <a:r>
            <a:rPr lang="en-ZA" sz="1400" dirty="0" smtClean="0">
              <a:solidFill>
                <a:schemeClr val="tx1"/>
              </a:solidFill>
              <a:latin typeface="+mn-lt"/>
              <a:ea typeface="+mn-ea"/>
              <a:cs typeface="+mn-cs"/>
            </a:rPr>
            <a:t>Limited number of AVR courts - staff  and inmate movement Implications</a:t>
          </a:r>
        </a:p>
      </dgm:t>
    </dgm:pt>
    <dgm:pt modelId="{F2B0C44C-A5CD-4C1C-8C50-3BC6408E893E}" type="sibTrans" cxnId="{41D350F5-3AA0-42C8-A58E-1E8DFA18F793}">
      <dgm:prSet/>
      <dgm:spPr/>
      <dgm:t>
        <a:bodyPr/>
        <a:lstStyle/>
        <a:p>
          <a:endParaRPr lang="en-ZA"/>
        </a:p>
      </dgm:t>
    </dgm:pt>
    <dgm:pt modelId="{097055EF-CF99-4389-9ED6-66273E189E05}" type="parTrans" cxnId="{41D350F5-3AA0-42C8-A58E-1E8DFA18F793}">
      <dgm:prSet/>
      <dgm:spPr>
        <a:xfrm>
          <a:off x="4405059" y="1851132"/>
          <a:ext cx="398754" cy="2613683"/>
        </a:xfrm>
        <a:noFill/>
        <a:ln w="12700" cap="flat" cmpd="sng" algn="ctr">
          <a:noFill/>
          <a:prstDash val="solid"/>
          <a:miter lim="800000"/>
        </a:ln>
        <a:effectLst/>
      </dgm:spPr>
      <dgm:t>
        <a:bodyPr/>
        <a:lstStyle/>
        <a:p>
          <a:endParaRPr lang="en-ZA"/>
        </a:p>
      </dgm:t>
    </dgm:pt>
    <dgm:pt modelId="{A96C72FC-77B9-4E64-A679-721E19007550}" type="pres">
      <dgm:prSet presAssocID="{067E2514-9C40-4410-8AFD-706DE87E662F}" presName="hierChild1" presStyleCnt="0">
        <dgm:presLayoutVars>
          <dgm:orgChart val="1"/>
          <dgm:chPref val="1"/>
          <dgm:dir/>
          <dgm:animOne val="branch"/>
          <dgm:animLvl val="lvl"/>
          <dgm:resizeHandles/>
        </dgm:presLayoutVars>
      </dgm:prSet>
      <dgm:spPr/>
      <dgm:t>
        <a:bodyPr/>
        <a:lstStyle/>
        <a:p>
          <a:endParaRPr lang="en-ZA"/>
        </a:p>
      </dgm:t>
    </dgm:pt>
    <dgm:pt modelId="{B7C528C8-994A-4C4D-B1CB-AF313194D140}" type="pres">
      <dgm:prSet presAssocID="{9A0A9D7D-8D7F-45EA-B092-3ED91AF27A6D}" presName="hierRoot1" presStyleCnt="0">
        <dgm:presLayoutVars>
          <dgm:hierBranch val="init"/>
        </dgm:presLayoutVars>
      </dgm:prSet>
      <dgm:spPr/>
    </dgm:pt>
    <dgm:pt modelId="{2BF1851E-D084-43F3-8A43-D77A8AB30C22}" type="pres">
      <dgm:prSet presAssocID="{9A0A9D7D-8D7F-45EA-B092-3ED91AF27A6D}" presName="rootComposite1" presStyleCnt="0"/>
      <dgm:spPr/>
    </dgm:pt>
    <dgm:pt modelId="{B88F2A02-6EED-47A1-BB34-AC15B4BBA1BA}" type="pres">
      <dgm:prSet presAssocID="{9A0A9D7D-8D7F-45EA-B092-3ED91AF27A6D}" presName="rootText1" presStyleLbl="node0" presStyleIdx="0" presStyleCnt="1" custScaleX="1726341" custScaleY="409745" custLinFactX="-5105" custLinFactY="-19295" custLinFactNeighborX="-100000" custLinFactNeighborY="-100000">
        <dgm:presLayoutVars>
          <dgm:chPref val="3"/>
        </dgm:presLayoutVars>
      </dgm:prSet>
      <dgm:spPr>
        <a:prstGeom prst="rect">
          <a:avLst/>
        </a:prstGeom>
      </dgm:spPr>
      <dgm:t>
        <a:bodyPr/>
        <a:lstStyle/>
        <a:p>
          <a:endParaRPr lang="en-ZA"/>
        </a:p>
      </dgm:t>
    </dgm:pt>
    <dgm:pt modelId="{94E8D401-D6F8-46E3-A2B0-A8F71EAF6144}" type="pres">
      <dgm:prSet presAssocID="{9A0A9D7D-8D7F-45EA-B092-3ED91AF27A6D}" presName="rootConnector1" presStyleLbl="node1" presStyleIdx="0" presStyleCnt="0"/>
      <dgm:spPr/>
      <dgm:t>
        <a:bodyPr/>
        <a:lstStyle/>
        <a:p>
          <a:endParaRPr lang="en-ZA"/>
        </a:p>
      </dgm:t>
    </dgm:pt>
    <dgm:pt modelId="{FE348E7E-9CEF-4C62-9A57-50E9EF0B0F08}" type="pres">
      <dgm:prSet presAssocID="{9A0A9D7D-8D7F-45EA-B092-3ED91AF27A6D}" presName="hierChild2" presStyleCnt="0"/>
      <dgm:spPr/>
    </dgm:pt>
    <dgm:pt modelId="{3FA9E11D-D9D2-44A2-8C9F-E7BDFD3BCDF2}" type="pres">
      <dgm:prSet presAssocID="{B9FBDFBB-8CA1-4008-A3E3-0582E2DDC5D6}" presName="Name37" presStyleLbl="parChTrans1D2" presStyleIdx="0" presStyleCnt="2"/>
      <dgm:spPr>
        <a:custGeom>
          <a:avLst/>
          <a:gdLst/>
          <a:ahLst/>
          <a:cxnLst/>
          <a:rect l="0" t="0" r="0" b="0"/>
          <a:pathLst>
            <a:path>
              <a:moveTo>
                <a:pt x="2245812" y="0"/>
              </a:moveTo>
              <a:lnTo>
                <a:pt x="2245812" y="196423"/>
              </a:lnTo>
              <a:lnTo>
                <a:pt x="0" y="196423"/>
              </a:lnTo>
              <a:lnTo>
                <a:pt x="0" y="285791"/>
              </a:lnTo>
            </a:path>
          </a:pathLst>
        </a:custGeom>
      </dgm:spPr>
      <dgm:t>
        <a:bodyPr/>
        <a:lstStyle/>
        <a:p>
          <a:endParaRPr lang="en-ZA"/>
        </a:p>
      </dgm:t>
    </dgm:pt>
    <dgm:pt modelId="{F907DE33-C0B9-4163-8854-317F17463D44}" type="pres">
      <dgm:prSet presAssocID="{846349D9-39B4-4890-86DA-1308CC68D88E}" presName="hierRoot2" presStyleCnt="0">
        <dgm:presLayoutVars>
          <dgm:hierBranch val="l"/>
        </dgm:presLayoutVars>
      </dgm:prSet>
      <dgm:spPr/>
    </dgm:pt>
    <dgm:pt modelId="{4D6A6E62-C34E-4333-ACDE-B173E0C076E5}" type="pres">
      <dgm:prSet presAssocID="{846349D9-39B4-4890-86DA-1308CC68D88E}" presName="rootComposite" presStyleCnt="0"/>
      <dgm:spPr/>
    </dgm:pt>
    <dgm:pt modelId="{F8DA1906-0175-4E17-A149-23E7E8972947}" type="pres">
      <dgm:prSet presAssocID="{846349D9-39B4-4890-86DA-1308CC68D88E}" presName="rootText" presStyleLbl="node2" presStyleIdx="0" presStyleCnt="2" custScaleX="1205531" custScaleY="256516" custLinFactY="-7401" custLinFactNeighborX="-41452" custLinFactNeighborY="-100000">
        <dgm:presLayoutVars>
          <dgm:chPref val="3"/>
        </dgm:presLayoutVars>
      </dgm:prSet>
      <dgm:spPr>
        <a:prstGeom prst="rect">
          <a:avLst/>
        </a:prstGeom>
      </dgm:spPr>
      <dgm:t>
        <a:bodyPr/>
        <a:lstStyle/>
        <a:p>
          <a:endParaRPr lang="en-ZA"/>
        </a:p>
      </dgm:t>
    </dgm:pt>
    <dgm:pt modelId="{F289551E-00D3-4896-8BCF-54700146CD7D}" type="pres">
      <dgm:prSet presAssocID="{846349D9-39B4-4890-86DA-1308CC68D88E}" presName="rootConnector" presStyleLbl="node2" presStyleIdx="0" presStyleCnt="2"/>
      <dgm:spPr/>
      <dgm:t>
        <a:bodyPr/>
        <a:lstStyle/>
        <a:p>
          <a:endParaRPr lang="en-ZA"/>
        </a:p>
      </dgm:t>
    </dgm:pt>
    <dgm:pt modelId="{7ECA107F-B610-4B62-9586-0D5A3FC8DB73}" type="pres">
      <dgm:prSet presAssocID="{846349D9-39B4-4890-86DA-1308CC68D88E}" presName="hierChild4" presStyleCnt="0"/>
      <dgm:spPr/>
    </dgm:pt>
    <dgm:pt modelId="{D71C6DA2-2B53-4B60-B920-B125BEDF5226}" type="pres">
      <dgm:prSet presAssocID="{097055EF-CF99-4389-9ED6-66273E189E05}" presName="Name50" presStyleLbl="parChTrans1D3" presStyleIdx="0" presStyleCnt="2"/>
      <dgm:spPr>
        <a:custGeom>
          <a:avLst/>
          <a:gdLst/>
          <a:ahLst/>
          <a:cxnLst/>
          <a:rect l="0" t="0" r="0" b="0"/>
          <a:pathLst>
            <a:path>
              <a:moveTo>
                <a:pt x="398754" y="0"/>
              </a:moveTo>
              <a:lnTo>
                <a:pt x="398754" y="2613683"/>
              </a:lnTo>
              <a:lnTo>
                <a:pt x="0" y="2613683"/>
              </a:lnTo>
            </a:path>
          </a:pathLst>
        </a:custGeom>
      </dgm:spPr>
      <dgm:t>
        <a:bodyPr/>
        <a:lstStyle/>
        <a:p>
          <a:endParaRPr lang="en-ZA"/>
        </a:p>
      </dgm:t>
    </dgm:pt>
    <dgm:pt modelId="{6045C8CA-97F5-4DCA-87F2-D8FAC5884328}" type="pres">
      <dgm:prSet presAssocID="{E9EF27D3-B12F-4D30-89F2-CE298F27577F}" presName="hierRoot2" presStyleCnt="0">
        <dgm:presLayoutVars>
          <dgm:hierBranch val="init"/>
        </dgm:presLayoutVars>
      </dgm:prSet>
      <dgm:spPr/>
    </dgm:pt>
    <dgm:pt modelId="{89FA2013-FA69-484A-8BAC-1CB8EDE68D11}" type="pres">
      <dgm:prSet presAssocID="{E9EF27D3-B12F-4D30-89F2-CE298F27577F}" presName="rootComposite" presStyleCnt="0"/>
      <dgm:spPr/>
    </dgm:pt>
    <dgm:pt modelId="{80280B0E-C490-407D-B821-360CCAB430E3}" type="pres">
      <dgm:prSet presAssocID="{E9EF27D3-B12F-4D30-89F2-CE298F27577F}" presName="rootText" presStyleLbl="node3" presStyleIdx="0" presStyleCnt="2" custScaleX="1260550" custScaleY="1074216" custLinFactX="82869" custLinFactNeighborX="100000" custLinFactNeighborY="-78619">
        <dgm:presLayoutVars>
          <dgm:chPref val="3"/>
        </dgm:presLayoutVars>
      </dgm:prSet>
      <dgm:spPr>
        <a:prstGeom prst="rect">
          <a:avLst/>
        </a:prstGeom>
      </dgm:spPr>
      <dgm:t>
        <a:bodyPr/>
        <a:lstStyle/>
        <a:p>
          <a:endParaRPr lang="en-ZA"/>
        </a:p>
      </dgm:t>
    </dgm:pt>
    <dgm:pt modelId="{8BEDB924-8508-45AC-B270-27F51F0F84C5}" type="pres">
      <dgm:prSet presAssocID="{E9EF27D3-B12F-4D30-89F2-CE298F27577F}" presName="rootConnector" presStyleLbl="node3" presStyleIdx="0" presStyleCnt="2"/>
      <dgm:spPr/>
      <dgm:t>
        <a:bodyPr/>
        <a:lstStyle/>
        <a:p>
          <a:endParaRPr lang="en-ZA"/>
        </a:p>
      </dgm:t>
    </dgm:pt>
    <dgm:pt modelId="{0ABA4796-C3D3-428C-9A14-D10CE4BFD923}" type="pres">
      <dgm:prSet presAssocID="{E9EF27D3-B12F-4D30-89F2-CE298F27577F}" presName="hierChild4" presStyleCnt="0"/>
      <dgm:spPr/>
    </dgm:pt>
    <dgm:pt modelId="{73C7CA5D-AA11-476C-9342-7F03DC2427B9}" type="pres">
      <dgm:prSet presAssocID="{E9EF27D3-B12F-4D30-89F2-CE298F27577F}" presName="hierChild5" presStyleCnt="0"/>
      <dgm:spPr/>
    </dgm:pt>
    <dgm:pt modelId="{2950429F-A507-4D98-ACD2-FFDDB21E3020}" type="pres">
      <dgm:prSet presAssocID="{846349D9-39B4-4890-86DA-1308CC68D88E}" presName="hierChild5" presStyleCnt="0"/>
      <dgm:spPr/>
    </dgm:pt>
    <dgm:pt modelId="{7968213A-A341-415F-8FD5-75ECA48C6FE7}" type="pres">
      <dgm:prSet presAssocID="{65BD990F-C379-48A6-9A4C-560DDC3BFCDA}" presName="Name37" presStyleLbl="parChTrans1D2" presStyleIdx="1" presStyleCnt="2"/>
      <dgm:spPr>
        <a:custGeom>
          <a:avLst/>
          <a:gdLst/>
          <a:ahLst/>
          <a:cxnLst/>
          <a:rect l="0" t="0" r="0" b="0"/>
          <a:pathLst>
            <a:path>
              <a:moveTo>
                <a:pt x="0" y="0"/>
              </a:moveTo>
              <a:lnTo>
                <a:pt x="0" y="196423"/>
              </a:lnTo>
              <a:lnTo>
                <a:pt x="3289823" y="196423"/>
              </a:lnTo>
              <a:lnTo>
                <a:pt x="3289823" y="285791"/>
              </a:lnTo>
            </a:path>
          </a:pathLst>
        </a:custGeom>
      </dgm:spPr>
      <dgm:t>
        <a:bodyPr/>
        <a:lstStyle/>
        <a:p>
          <a:endParaRPr lang="en-ZA"/>
        </a:p>
      </dgm:t>
    </dgm:pt>
    <dgm:pt modelId="{6582854D-BFCF-4028-9423-DDD05E50C4F8}" type="pres">
      <dgm:prSet presAssocID="{9E2B1299-54D5-4402-A1C0-B14F374D2B80}" presName="hierRoot2" presStyleCnt="0">
        <dgm:presLayoutVars>
          <dgm:hierBranch val="init"/>
        </dgm:presLayoutVars>
      </dgm:prSet>
      <dgm:spPr/>
    </dgm:pt>
    <dgm:pt modelId="{9FA3C15C-24EF-4349-84C1-3EE1C0C3E873}" type="pres">
      <dgm:prSet presAssocID="{9E2B1299-54D5-4402-A1C0-B14F374D2B80}" presName="rootComposite" presStyleCnt="0"/>
      <dgm:spPr/>
    </dgm:pt>
    <dgm:pt modelId="{A77E401D-2FCF-4457-9D6E-3A52AE0953B1}" type="pres">
      <dgm:prSet presAssocID="{9E2B1299-54D5-4402-A1C0-B14F374D2B80}" presName="rootText" presStyleLbl="node2" presStyleIdx="1" presStyleCnt="2" custScaleX="627117" custScaleY="192702" custLinFactNeighborX="-37808" custLinFactNeighborY="-84355">
        <dgm:presLayoutVars>
          <dgm:chPref val="3"/>
        </dgm:presLayoutVars>
      </dgm:prSet>
      <dgm:spPr>
        <a:prstGeom prst="rect">
          <a:avLst/>
        </a:prstGeom>
      </dgm:spPr>
      <dgm:t>
        <a:bodyPr/>
        <a:lstStyle/>
        <a:p>
          <a:endParaRPr lang="en-ZA"/>
        </a:p>
      </dgm:t>
    </dgm:pt>
    <dgm:pt modelId="{DD4A9BDC-33DC-4298-9D30-249B7A4B6DF9}" type="pres">
      <dgm:prSet presAssocID="{9E2B1299-54D5-4402-A1C0-B14F374D2B80}" presName="rootConnector" presStyleLbl="node2" presStyleIdx="1" presStyleCnt="2"/>
      <dgm:spPr/>
      <dgm:t>
        <a:bodyPr/>
        <a:lstStyle/>
        <a:p>
          <a:endParaRPr lang="en-ZA"/>
        </a:p>
      </dgm:t>
    </dgm:pt>
    <dgm:pt modelId="{F2DAB0A6-9D88-4923-8512-CD45512E0591}" type="pres">
      <dgm:prSet presAssocID="{9E2B1299-54D5-4402-A1C0-B14F374D2B80}" presName="hierChild4" presStyleCnt="0"/>
      <dgm:spPr/>
    </dgm:pt>
    <dgm:pt modelId="{028BFEF2-34F5-423C-9F7A-9265B7630638}" type="pres">
      <dgm:prSet presAssocID="{EE32214E-6357-474B-AC5B-3B5E86265885}" presName="Name37" presStyleLbl="parChTrans1D3" presStyleIdx="1" presStyleCnt="2"/>
      <dgm:spPr>
        <a:custGeom>
          <a:avLst/>
          <a:gdLst/>
          <a:ahLst/>
          <a:cxnLst/>
          <a:rect l="0" t="0" r="0" b="0"/>
          <a:pathLst>
            <a:path>
              <a:moveTo>
                <a:pt x="0" y="0"/>
              </a:moveTo>
              <a:lnTo>
                <a:pt x="0" y="438352"/>
              </a:lnTo>
              <a:lnTo>
                <a:pt x="218740" y="438352"/>
              </a:lnTo>
            </a:path>
          </a:pathLst>
        </a:custGeom>
      </dgm:spPr>
      <dgm:t>
        <a:bodyPr/>
        <a:lstStyle/>
        <a:p>
          <a:endParaRPr lang="en-ZA"/>
        </a:p>
      </dgm:t>
    </dgm:pt>
    <dgm:pt modelId="{CDB975E4-2522-41FF-826F-3E12B498980D}" type="pres">
      <dgm:prSet presAssocID="{E19A0C0E-5D90-48FA-86B6-F28947067478}" presName="hierRoot2" presStyleCnt="0">
        <dgm:presLayoutVars>
          <dgm:hierBranch val="r"/>
        </dgm:presLayoutVars>
      </dgm:prSet>
      <dgm:spPr/>
    </dgm:pt>
    <dgm:pt modelId="{96697236-C190-45BB-8962-32BF7C7D1C34}" type="pres">
      <dgm:prSet presAssocID="{E19A0C0E-5D90-48FA-86B6-F28947067478}" presName="rootComposite" presStyleCnt="0"/>
      <dgm:spPr/>
    </dgm:pt>
    <dgm:pt modelId="{49C762F4-52E8-425A-A729-15F7A06C0BC9}" type="pres">
      <dgm:prSet presAssocID="{E19A0C0E-5D90-48FA-86B6-F28947067478}" presName="rootText" presStyleLbl="node3" presStyleIdx="1" presStyleCnt="2" custScaleX="875235" custScaleY="1012856" custLinFactX="-81597" custLinFactNeighborX="-100000" custLinFactNeighborY="-58666">
        <dgm:presLayoutVars>
          <dgm:chPref val="3"/>
        </dgm:presLayoutVars>
      </dgm:prSet>
      <dgm:spPr>
        <a:prstGeom prst="rect">
          <a:avLst/>
        </a:prstGeom>
      </dgm:spPr>
      <dgm:t>
        <a:bodyPr/>
        <a:lstStyle/>
        <a:p>
          <a:endParaRPr lang="en-ZA"/>
        </a:p>
      </dgm:t>
    </dgm:pt>
    <dgm:pt modelId="{7F4D459F-A3EF-4B6E-A20E-152AC93A8F18}" type="pres">
      <dgm:prSet presAssocID="{E19A0C0E-5D90-48FA-86B6-F28947067478}" presName="rootConnector" presStyleLbl="node3" presStyleIdx="1" presStyleCnt="2"/>
      <dgm:spPr/>
      <dgm:t>
        <a:bodyPr/>
        <a:lstStyle/>
        <a:p>
          <a:endParaRPr lang="en-ZA"/>
        </a:p>
      </dgm:t>
    </dgm:pt>
    <dgm:pt modelId="{078FF699-98D5-4E25-86BF-F646C5E0BFE5}" type="pres">
      <dgm:prSet presAssocID="{E19A0C0E-5D90-48FA-86B6-F28947067478}" presName="hierChild4" presStyleCnt="0"/>
      <dgm:spPr/>
    </dgm:pt>
    <dgm:pt modelId="{29C2807D-6D4A-4278-81A7-B159BCFB2721}" type="pres">
      <dgm:prSet presAssocID="{E19A0C0E-5D90-48FA-86B6-F28947067478}" presName="hierChild5" presStyleCnt="0"/>
      <dgm:spPr/>
    </dgm:pt>
    <dgm:pt modelId="{A52D53E4-D074-4BD7-9223-1B8FAAC7EB83}" type="pres">
      <dgm:prSet presAssocID="{9E2B1299-54D5-4402-A1C0-B14F374D2B80}" presName="hierChild5" presStyleCnt="0"/>
      <dgm:spPr/>
    </dgm:pt>
    <dgm:pt modelId="{5F7C8F14-68A1-4ED3-B8F3-96C33AE95119}" type="pres">
      <dgm:prSet presAssocID="{9A0A9D7D-8D7F-45EA-B092-3ED91AF27A6D}" presName="hierChild3" presStyleCnt="0"/>
      <dgm:spPr/>
    </dgm:pt>
  </dgm:ptLst>
  <dgm:cxnLst>
    <dgm:cxn modelId="{56B2E3C8-9218-4F54-B233-3BB378EBC9BC}" srcId="{067E2514-9C40-4410-8AFD-706DE87E662F}" destId="{9A0A9D7D-8D7F-45EA-B092-3ED91AF27A6D}" srcOrd="0" destOrd="0" parTransId="{CE218FA5-FB7F-486A-8EA2-CCA2D9082D60}" sibTransId="{76507630-0B14-4FDE-827C-DA97479E7CAE}"/>
    <dgm:cxn modelId="{5CF4816C-B704-457A-AF31-8A2CDB60998F}" type="presOf" srcId="{9A0A9D7D-8D7F-45EA-B092-3ED91AF27A6D}" destId="{94E8D401-D6F8-46E3-A2B0-A8F71EAF6144}" srcOrd="1" destOrd="0" presId="urn:microsoft.com/office/officeart/2005/8/layout/orgChart1"/>
    <dgm:cxn modelId="{3E5106F6-9F82-4B4D-ACD7-C20FA6C7A1B1}" type="presOf" srcId="{846349D9-39B4-4890-86DA-1308CC68D88E}" destId="{F8DA1906-0175-4E17-A149-23E7E8972947}" srcOrd="0" destOrd="0" presId="urn:microsoft.com/office/officeart/2005/8/layout/orgChart1"/>
    <dgm:cxn modelId="{B3349C15-E871-44CD-BD98-44C4BB3C800C}" type="presOf" srcId="{067E2514-9C40-4410-8AFD-706DE87E662F}" destId="{A96C72FC-77B9-4E64-A679-721E19007550}" srcOrd="0" destOrd="0" presId="urn:microsoft.com/office/officeart/2005/8/layout/orgChart1"/>
    <dgm:cxn modelId="{4C043803-02BB-434D-A4E9-FE6C78FA7E95}" type="presOf" srcId="{B9FBDFBB-8CA1-4008-A3E3-0582E2DDC5D6}" destId="{3FA9E11D-D9D2-44A2-8C9F-E7BDFD3BCDF2}" srcOrd="0" destOrd="0" presId="urn:microsoft.com/office/officeart/2005/8/layout/orgChart1"/>
    <dgm:cxn modelId="{ED7410E0-2610-4E97-AE94-B8AF237D31C2}" srcId="{9A0A9D7D-8D7F-45EA-B092-3ED91AF27A6D}" destId="{846349D9-39B4-4890-86DA-1308CC68D88E}" srcOrd="0" destOrd="0" parTransId="{B9FBDFBB-8CA1-4008-A3E3-0582E2DDC5D6}" sibTransId="{594939C9-EA12-407D-8A2A-DE8D64CA6394}"/>
    <dgm:cxn modelId="{2CF3291C-2368-4BC5-A9C1-C0830977C7FD}" type="presOf" srcId="{EE32214E-6357-474B-AC5B-3B5E86265885}" destId="{028BFEF2-34F5-423C-9F7A-9265B7630638}" srcOrd="0" destOrd="0" presId="urn:microsoft.com/office/officeart/2005/8/layout/orgChart1"/>
    <dgm:cxn modelId="{BA003DFE-A8CB-416D-8E80-A35AD5C9D1AF}" srcId="{9A0A9D7D-8D7F-45EA-B092-3ED91AF27A6D}" destId="{9E2B1299-54D5-4402-A1C0-B14F374D2B80}" srcOrd="1" destOrd="0" parTransId="{65BD990F-C379-48A6-9A4C-560DDC3BFCDA}" sibTransId="{3545C544-617C-47F6-81FF-706474FE0FC4}"/>
    <dgm:cxn modelId="{67EC8D45-9B04-4937-98A0-9295222DC785}" type="presOf" srcId="{E19A0C0E-5D90-48FA-86B6-F28947067478}" destId="{49C762F4-52E8-425A-A729-15F7A06C0BC9}" srcOrd="0" destOrd="0" presId="urn:microsoft.com/office/officeart/2005/8/layout/orgChart1"/>
    <dgm:cxn modelId="{DF7B9041-BF95-46F8-A372-79C6DA7D053A}" type="presOf" srcId="{846349D9-39B4-4890-86DA-1308CC68D88E}" destId="{F289551E-00D3-4896-8BCF-54700146CD7D}" srcOrd="1" destOrd="0" presId="urn:microsoft.com/office/officeart/2005/8/layout/orgChart1"/>
    <dgm:cxn modelId="{27382587-BD68-43F4-89D7-96C067E3991E}" type="presOf" srcId="{097055EF-CF99-4389-9ED6-66273E189E05}" destId="{D71C6DA2-2B53-4B60-B920-B125BEDF5226}" srcOrd="0" destOrd="0" presId="urn:microsoft.com/office/officeart/2005/8/layout/orgChart1"/>
    <dgm:cxn modelId="{08F99BBB-B959-4858-8FB9-8D3D26BB9C8A}" type="presOf" srcId="{9E2B1299-54D5-4402-A1C0-B14F374D2B80}" destId="{A77E401D-2FCF-4457-9D6E-3A52AE0953B1}" srcOrd="0" destOrd="0" presId="urn:microsoft.com/office/officeart/2005/8/layout/orgChart1"/>
    <dgm:cxn modelId="{7493A8D2-85D4-48F8-86CC-657475E70EE9}" srcId="{9E2B1299-54D5-4402-A1C0-B14F374D2B80}" destId="{E19A0C0E-5D90-48FA-86B6-F28947067478}" srcOrd="0" destOrd="0" parTransId="{EE32214E-6357-474B-AC5B-3B5E86265885}" sibTransId="{EF1C62A0-9BF8-4031-B0CE-3C9E5004E935}"/>
    <dgm:cxn modelId="{21A9CE3B-FE36-4758-A319-DE38C0950BE2}" type="presOf" srcId="{9A0A9D7D-8D7F-45EA-B092-3ED91AF27A6D}" destId="{B88F2A02-6EED-47A1-BB34-AC15B4BBA1BA}" srcOrd="0" destOrd="0" presId="urn:microsoft.com/office/officeart/2005/8/layout/orgChart1"/>
    <dgm:cxn modelId="{CACDF036-399C-47AF-9963-000845F18FB8}" type="presOf" srcId="{E19A0C0E-5D90-48FA-86B6-F28947067478}" destId="{7F4D459F-A3EF-4B6E-A20E-152AC93A8F18}" srcOrd="1" destOrd="0" presId="urn:microsoft.com/office/officeart/2005/8/layout/orgChart1"/>
    <dgm:cxn modelId="{C962F099-F421-4DC6-B6C7-29C47A1929A4}" type="presOf" srcId="{E9EF27D3-B12F-4D30-89F2-CE298F27577F}" destId="{80280B0E-C490-407D-B821-360CCAB430E3}" srcOrd="0" destOrd="0" presId="urn:microsoft.com/office/officeart/2005/8/layout/orgChart1"/>
    <dgm:cxn modelId="{41D350F5-3AA0-42C8-A58E-1E8DFA18F793}" srcId="{846349D9-39B4-4890-86DA-1308CC68D88E}" destId="{E9EF27D3-B12F-4D30-89F2-CE298F27577F}" srcOrd="0" destOrd="0" parTransId="{097055EF-CF99-4389-9ED6-66273E189E05}" sibTransId="{F2B0C44C-A5CD-4C1C-8C50-3BC6408E893E}"/>
    <dgm:cxn modelId="{9165A7DA-082E-4A52-BA5B-C1297A2971D1}" type="presOf" srcId="{E9EF27D3-B12F-4D30-89F2-CE298F27577F}" destId="{8BEDB924-8508-45AC-B270-27F51F0F84C5}" srcOrd="1" destOrd="0" presId="urn:microsoft.com/office/officeart/2005/8/layout/orgChart1"/>
    <dgm:cxn modelId="{81BA4C2F-177C-4A93-A443-C9138D898890}" type="presOf" srcId="{65BD990F-C379-48A6-9A4C-560DDC3BFCDA}" destId="{7968213A-A341-415F-8FD5-75ECA48C6FE7}" srcOrd="0" destOrd="0" presId="urn:microsoft.com/office/officeart/2005/8/layout/orgChart1"/>
    <dgm:cxn modelId="{15ABF97D-71AC-4CB9-8B50-F54BBD9BC751}" type="presOf" srcId="{9E2B1299-54D5-4402-A1C0-B14F374D2B80}" destId="{DD4A9BDC-33DC-4298-9D30-249B7A4B6DF9}" srcOrd="1" destOrd="0" presId="urn:microsoft.com/office/officeart/2005/8/layout/orgChart1"/>
    <dgm:cxn modelId="{094D0F16-5641-43F8-BE37-D8246A319D5A}" type="presParOf" srcId="{A96C72FC-77B9-4E64-A679-721E19007550}" destId="{B7C528C8-994A-4C4D-B1CB-AF313194D140}" srcOrd="0" destOrd="0" presId="urn:microsoft.com/office/officeart/2005/8/layout/orgChart1"/>
    <dgm:cxn modelId="{14E8E631-E883-4AD1-9762-C86905B4743D}" type="presParOf" srcId="{B7C528C8-994A-4C4D-B1CB-AF313194D140}" destId="{2BF1851E-D084-43F3-8A43-D77A8AB30C22}" srcOrd="0" destOrd="0" presId="urn:microsoft.com/office/officeart/2005/8/layout/orgChart1"/>
    <dgm:cxn modelId="{5BE5B5D0-830C-47B1-A1D8-A2008B4C28C9}" type="presParOf" srcId="{2BF1851E-D084-43F3-8A43-D77A8AB30C22}" destId="{B88F2A02-6EED-47A1-BB34-AC15B4BBA1BA}" srcOrd="0" destOrd="0" presId="urn:microsoft.com/office/officeart/2005/8/layout/orgChart1"/>
    <dgm:cxn modelId="{3058E101-4622-4B13-9903-5BFDD5DE6455}" type="presParOf" srcId="{2BF1851E-D084-43F3-8A43-D77A8AB30C22}" destId="{94E8D401-D6F8-46E3-A2B0-A8F71EAF6144}" srcOrd="1" destOrd="0" presId="urn:microsoft.com/office/officeart/2005/8/layout/orgChart1"/>
    <dgm:cxn modelId="{DC6DA197-E342-466D-BA44-6965218B5197}" type="presParOf" srcId="{B7C528C8-994A-4C4D-B1CB-AF313194D140}" destId="{FE348E7E-9CEF-4C62-9A57-50E9EF0B0F08}" srcOrd="1" destOrd="0" presId="urn:microsoft.com/office/officeart/2005/8/layout/orgChart1"/>
    <dgm:cxn modelId="{2A4D96A0-2630-4F19-9186-B97C07A5EF41}" type="presParOf" srcId="{FE348E7E-9CEF-4C62-9A57-50E9EF0B0F08}" destId="{3FA9E11D-D9D2-44A2-8C9F-E7BDFD3BCDF2}" srcOrd="0" destOrd="0" presId="urn:microsoft.com/office/officeart/2005/8/layout/orgChart1"/>
    <dgm:cxn modelId="{1DC5CF99-AF44-4A31-B98C-F0F1BEA4594E}" type="presParOf" srcId="{FE348E7E-9CEF-4C62-9A57-50E9EF0B0F08}" destId="{F907DE33-C0B9-4163-8854-317F17463D44}" srcOrd="1" destOrd="0" presId="urn:microsoft.com/office/officeart/2005/8/layout/orgChart1"/>
    <dgm:cxn modelId="{22370293-B3FD-4CD5-99A3-E42027DFC710}" type="presParOf" srcId="{F907DE33-C0B9-4163-8854-317F17463D44}" destId="{4D6A6E62-C34E-4333-ACDE-B173E0C076E5}" srcOrd="0" destOrd="0" presId="urn:microsoft.com/office/officeart/2005/8/layout/orgChart1"/>
    <dgm:cxn modelId="{B01E7A22-EA68-4200-A36D-45A3F9125F8F}" type="presParOf" srcId="{4D6A6E62-C34E-4333-ACDE-B173E0C076E5}" destId="{F8DA1906-0175-4E17-A149-23E7E8972947}" srcOrd="0" destOrd="0" presId="urn:microsoft.com/office/officeart/2005/8/layout/orgChart1"/>
    <dgm:cxn modelId="{D52F7ECF-B03B-4944-8968-606B6E877BE9}" type="presParOf" srcId="{4D6A6E62-C34E-4333-ACDE-B173E0C076E5}" destId="{F289551E-00D3-4896-8BCF-54700146CD7D}" srcOrd="1" destOrd="0" presId="urn:microsoft.com/office/officeart/2005/8/layout/orgChart1"/>
    <dgm:cxn modelId="{AED463CF-CF73-4B70-B973-F1EC7287B794}" type="presParOf" srcId="{F907DE33-C0B9-4163-8854-317F17463D44}" destId="{7ECA107F-B610-4B62-9586-0D5A3FC8DB73}" srcOrd="1" destOrd="0" presId="urn:microsoft.com/office/officeart/2005/8/layout/orgChart1"/>
    <dgm:cxn modelId="{0A8BE81F-79D6-4400-BFB7-C0E66265975F}" type="presParOf" srcId="{7ECA107F-B610-4B62-9586-0D5A3FC8DB73}" destId="{D71C6DA2-2B53-4B60-B920-B125BEDF5226}" srcOrd="0" destOrd="0" presId="urn:microsoft.com/office/officeart/2005/8/layout/orgChart1"/>
    <dgm:cxn modelId="{36F86BA1-8B35-429B-AD9E-995C16B8596C}" type="presParOf" srcId="{7ECA107F-B610-4B62-9586-0D5A3FC8DB73}" destId="{6045C8CA-97F5-4DCA-87F2-D8FAC5884328}" srcOrd="1" destOrd="0" presId="urn:microsoft.com/office/officeart/2005/8/layout/orgChart1"/>
    <dgm:cxn modelId="{411194A7-E021-4D1D-96AE-AC42D4F669C4}" type="presParOf" srcId="{6045C8CA-97F5-4DCA-87F2-D8FAC5884328}" destId="{89FA2013-FA69-484A-8BAC-1CB8EDE68D11}" srcOrd="0" destOrd="0" presId="urn:microsoft.com/office/officeart/2005/8/layout/orgChart1"/>
    <dgm:cxn modelId="{073110B2-AA7E-4909-9B14-FC6E95AE4257}" type="presParOf" srcId="{89FA2013-FA69-484A-8BAC-1CB8EDE68D11}" destId="{80280B0E-C490-407D-B821-360CCAB430E3}" srcOrd="0" destOrd="0" presId="urn:microsoft.com/office/officeart/2005/8/layout/orgChart1"/>
    <dgm:cxn modelId="{C691915A-4C2D-4F50-B889-C868E8811CBC}" type="presParOf" srcId="{89FA2013-FA69-484A-8BAC-1CB8EDE68D11}" destId="{8BEDB924-8508-45AC-B270-27F51F0F84C5}" srcOrd="1" destOrd="0" presId="urn:microsoft.com/office/officeart/2005/8/layout/orgChart1"/>
    <dgm:cxn modelId="{D3C1AD38-8215-48F9-A920-199BF313DA56}" type="presParOf" srcId="{6045C8CA-97F5-4DCA-87F2-D8FAC5884328}" destId="{0ABA4796-C3D3-428C-9A14-D10CE4BFD923}" srcOrd="1" destOrd="0" presId="urn:microsoft.com/office/officeart/2005/8/layout/orgChart1"/>
    <dgm:cxn modelId="{CB225064-067B-47A7-8011-91882B7538D0}" type="presParOf" srcId="{6045C8CA-97F5-4DCA-87F2-D8FAC5884328}" destId="{73C7CA5D-AA11-476C-9342-7F03DC2427B9}" srcOrd="2" destOrd="0" presId="urn:microsoft.com/office/officeart/2005/8/layout/orgChart1"/>
    <dgm:cxn modelId="{17E3F0DE-4670-40D1-ADB4-12665810AE35}" type="presParOf" srcId="{F907DE33-C0B9-4163-8854-317F17463D44}" destId="{2950429F-A507-4D98-ACD2-FFDDB21E3020}" srcOrd="2" destOrd="0" presId="urn:microsoft.com/office/officeart/2005/8/layout/orgChart1"/>
    <dgm:cxn modelId="{A605C11F-4B7E-45D5-B6A3-1A0EFB97930C}" type="presParOf" srcId="{FE348E7E-9CEF-4C62-9A57-50E9EF0B0F08}" destId="{7968213A-A341-415F-8FD5-75ECA48C6FE7}" srcOrd="2" destOrd="0" presId="urn:microsoft.com/office/officeart/2005/8/layout/orgChart1"/>
    <dgm:cxn modelId="{ABA393F1-0EE8-483B-8EF7-0F59190AC280}" type="presParOf" srcId="{FE348E7E-9CEF-4C62-9A57-50E9EF0B0F08}" destId="{6582854D-BFCF-4028-9423-DDD05E50C4F8}" srcOrd="3" destOrd="0" presId="urn:microsoft.com/office/officeart/2005/8/layout/orgChart1"/>
    <dgm:cxn modelId="{FA5C6CFC-A183-4ACC-B5A0-A7B33C6C1BC8}" type="presParOf" srcId="{6582854D-BFCF-4028-9423-DDD05E50C4F8}" destId="{9FA3C15C-24EF-4349-84C1-3EE1C0C3E873}" srcOrd="0" destOrd="0" presId="urn:microsoft.com/office/officeart/2005/8/layout/orgChart1"/>
    <dgm:cxn modelId="{92D9D04E-4AB8-4F22-8B17-81B195BFD493}" type="presParOf" srcId="{9FA3C15C-24EF-4349-84C1-3EE1C0C3E873}" destId="{A77E401D-2FCF-4457-9D6E-3A52AE0953B1}" srcOrd="0" destOrd="0" presId="urn:microsoft.com/office/officeart/2005/8/layout/orgChart1"/>
    <dgm:cxn modelId="{7FCD8557-E4A9-41A5-8F83-A0BCFB3C2219}" type="presParOf" srcId="{9FA3C15C-24EF-4349-84C1-3EE1C0C3E873}" destId="{DD4A9BDC-33DC-4298-9D30-249B7A4B6DF9}" srcOrd="1" destOrd="0" presId="urn:microsoft.com/office/officeart/2005/8/layout/orgChart1"/>
    <dgm:cxn modelId="{20306E20-E4F1-4ECE-8D87-CC780F9DA3C4}" type="presParOf" srcId="{6582854D-BFCF-4028-9423-DDD05E50C4F8}" destId="{F2DAB0A6-9D88-4923-8512-CD45512E0591}" srcOrd="1" destOrd="0" presId="urn:microsoft.com/office/officeart/2005/8/layout/orgChart1"/>
    <dgm:cxn modelId="{C3A517FE-CC34-49AB-9623-60F05D83438E}" type="presParOf" srcId="{F2DAB0A6-9D88-4923-8512-CD45512E0591}" destId="{028BFEF2-34F5-423C-9F7A-9265B7630638}" srcOrd="0" destOrd="0" presId="urn:microsoft.com/office/officeart/2005/8/layout/orgChart1"/>
    <dgm:cxn modelId="{018E9036-BEB0-4981-9B2E-3E10F14A3954}" type="presParOf" srcId="{F2DAB0A6-9D88-4923-8512-CD45512E0591}" destId="{CDB975E4-2522-41FF-826F-3E12B498980D}" srcOrd="1" destOrd="0" presId="urn:microsoft.com/office/officeart/2005/8/layout/orgChart1"/>
    <dgm:cxn modelId="{F843F647-93BB-42EB-8AC5-6EB90CDC09C1}" type="presParOf" srcId="{CDB975E4-2522-41FF-826F-3E12B498980D}" destId="{96697236-C190-45BB-8962-32BF7C7D1C34}" srcOrd="0" destOrd="0" presId="urn:microsoft.com/office/officeart/2005/8/layout/orgChart1"/>
    <dgm:cxn modelId="{F01E900B-BC51-48EC-8CBA-D20B004FAA29}" type="presParOf" srcId="{96697236-C190-45BB-8962-32BF7C7D1C34}" destId="{49C762F4-52E8-425A-A729-15F7A06C0BC9}" srcOrd="0" destOrd="0" presId="urn:microsoft.com/office/officeart/2005/8/layout/orgChart1"/>
    <dgm:cxn modelId="{48D3325D-B003-46C6-857F-90FF2AFCEE66}" type="presParOf" srcId="{96697236-C190-45BB-8962-32BF7C7D1C34}" destId="{7F4D459F-A3EF-4B6E-A20E-152AC93A8F18}" srcOrd="1" destOrd="0" presId="urn:microsoft.com/office/officeart/2005/8/layout/orgChart1"/>
    <dgm:cxn modelId="{966EA0E2-4862-4FEA-A1A0-4FDC91F97880}" type="presParOf" srcId="{CDB975E4-2522-41FF-826F-3E12B498980D}" destId="{078FF699-98D5-4E25-86BF-F646C5E0BFE5}" srcOrd="1" destOrd="0" presId="urn:microsoft.com/office/officeart/2005/8/layout/orgChart1"/>
    <dgm:cxn modelId="{49AC9C72-9041-4E4C-AD3C-B3C442CBD1C2}" type="presParOf" srcId="{CDB975E4-2522-41FF-826F-3E12B498980D}" destId="{29C2807D-6D4A-4278-81A7-B159BCFB2721}" srcOrd="2" destOrd="0" presId="urn:microsoft.com/office/officeart/2005/8/layout/orgChart1"/>
    <dgm:cxn modelId="{5F3F43F1-44C7-4BF6-BE28-2BFD5E8493DE}" type="presParOf" srcId="{6582854D-BFCF-4028-9423-DDD05E50C4F8}" destId="{A52D53E4-D074-4BD7-9223-1B8FAAC7EB83}" srcOrd="2" destOrd="0" presId="urn:microsoft.com/office/officeart/2005/8/layout/orgChart1"/>
    <dgm:cxn modelId="{CD961538-9FC4-48E9-95DA-6C968CDC9FDE}" type="presParOf" srcId="{B7C528C8-994A-4C4D-B1CB-AF313194D140}" destId="{5F7C8F14-68A1-4ED3-B8F3-96C33AE95119}"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4D1598-ABFF-4A91-B9A1-46BD8A21B75E}"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ZA"/>
        </a:p>
      </dgm:t>
    </dgm:pt>
    <dgm:pt modelId="{50C184FC-187A-4790-A458-79072628B80E}">
      <dgm:prSet phldrT="[Text]" custT="1"/>
      <dgm:spPr>
        <a:xfrm>
          <a:off x="57615" y="326910"/>
          <a:ext cx="11103624" cy="840613"/>
        </a:xfrm>
        <a:solidFill>
          <a:srgbClr val="679F81"/>
        </a:solidFill>
        <a:ln w="12700" cap="flat" cmpd="sng" algn="ctr">
          <a:solidFill>
            <a:sysClr val="window" lastClr="FFFFFF">
              <a:hueOff val="0"/>
              <a:satOff val="0"/>
              <a:lumOff val="0"/>
              <a:alphaOff val="0"/>
            </a:sysClr>
          </a:solidFill>
          <a:prstDash val="solid"/>
          <a:miter lim="800000"/>
        </a:ln>
        <a:effectLst/>
      </dgm:spPr>
      <dgm:t>
        <a:bodyPr/>
        <a:lstStyle/>
        <a:p>
          <a:r>
            <a:rPr lang="en-ZA" sz="1600" b="1" dirty="0" smtClean="0">
              <a:solidFill>
                <a:sysClr val="window" lastClr="FFFFFF"/>
              </a:solidFill>
              <a:latin typeface="Lato"/>
              <a:ea typeface="+mn-ea"/>
              <a:cs typeface="+mn-cs"/>
            </a:rPr>
            <a:t>Solution Statement Incarceration: </a:t>
          </a:r>
        </a:p>
        <a:p>
          <a:r>
            <a:rPr lang="en-ZA" sz="1600" b="1" dirty="0" smtClean="0">
              <a:solidFill>
                <a:sysClr val="window" lastClr="FFFFFF"/>
              </a:solidFill>
              <a:latin typeface="Lato"/>
              <a:ea typeface="+mn-ea"/>
              <a:cs typeface="+mn-cs"/>
            </a:rPr>
            <a:t>Improve  implementation of case management processes of inmates (admission, detention, placement and release)</a:t>
          </a:r>
          <a:endParaRPr lang="en-ZA" sz="1600" b="1" dirty="0">
            <a:solidFill>
              <a:sysClr val="window" lastClr="FFFFFF"/>
            </a:solidFill>
            <a:latin typeface="Lato"/>
            <a:ea typeface="+mn-ea"/>
            <a:cs typeface="+mn-cs"/>
          </a:endParaRPr>
        </a:p>
      </dgm:t>
    </dgm:pt>
    <dgm:pt modelId="{A216E72C-E12A-45A4-BB07-D96DBA3A0E35}" type="parTrans" cxnId="{336E7707-F905-4FE6-89EA-E4E189AC9EDE}">
      <dgm:prSet/>
      <dgm:spPr/>
      <dgm:t>
        <a:bodyPr/>
        <a:lstStyle/>
        <a:p>
          <a:endParaRPr lang="en-ZA" sz="2000">
            <a:solidFill>
              <a:schemeClr val="tx1"/>
            </a:solidFill>
          </a:endParaRPr>
        </a:p>
      </dgm:t>
    </dgm:pt>
    <dgm:pt modelId="{2D371684-6540-408C-9EE0-697D2D61CC5B}" type="sibTrans" cxnId="{336E7707-F905-4FE6-89EA-E4E189AC9EDE}">
      <dgm:prSet/>
      <dgm:spPr/>
      <dgm:t>
        <a:bodyPr/>
        <a:lstStyle/>
        <a:p>
          <a:endParaRPr lang="en-ZA" sz="2000">
            <a:solidFill>
              <a:schemeClr val="tx1"/>
            </a:solidFill>
          </a:endParaRPr>
        </a:p>
      </dgm:t>
    </dgm:pt>
    <dgm:pt modelId="{6ED8A8AE-52FA-4801-B5DA-FFF3F0FF2700}">
      <dgm:prSet phldrT="[Text]" custT="1"/>
      <dgm:spPr>
        <a:xfrm>
          <a:off x="230216" y="1458553"/>
          <a:ext cx="5572566" cy="715807"/>
        </a:xfrm>
        <a:solidFill>
          <a:srgbClr val="679F81">
            <a:lumMod val="20000"/>
            <a:lumOff val="80000"/>
          </a:srgbClr>
        </a:solidFill>
        <a:ln w="12700" cap="flat" cmpd="sng" algn="ctr">
          <a:solidFill>
            <a:sysClr val="window" lastClr="FFFFFF">
              <a:hueOff val="0"/>
              <a:satOff val="0"/>
              <a:lumOff val="0"/>
              <a:alphaOff val="0"/>
            </a:sysClr>
          </a:solidFill>
          <a:prstDash val="solid"/>
          <a:miter lim="800000"/>
        </a:ln>
        <a:effectLst/>
      </dgm:spPr>
      <dgm:t>
        <a:bodyPr/>
        <a:lstStyle/>
        <a:p>
          <a:r>
            <a:rPr lang="en-ZA" sz="1500" b="1" dirty="0" smtClean="0">
              <a:solidFill>
                <a:sysClr val="windowText" lastClr="000000"/>
              </a:solidFill>
              <a:latin typeface="Lato"/>
              <a:ea typeface="+mn-ea"/>
              <a:cs typeface="+mn-cs"/>
            </a:rPr>
            <a:t>Intervention:</a:t>
          </a:r>
        </a:p>
        <a:p>
          <a:r>
            <a:rPr lang="en-ZA" sz="1500" b="1" dirty="0" smtClean="0">
              <a:solidFill>
                <a:sysClr val="windowText" lastClr="000000"/>
              </a:solidFill>
              <a:latin typeface="Lato"/>
              <a:ea typeface="+mn-ea"/>
              <a:cs typeface="+mn-cs"/>
            </a:rPr>
            <a:t>Improved Case Management systems, processes and tools</a:t>
          </a:r>
          <a:endParaRPr lang="en-ZA" sz="1500" b="1" dirty="0">
            <a:solidFill>
              <a:sysClr val="windowText" lastClr="000000"/>
            </a:solidFill>
            <a:latin typeface="Lato"/>
            <a:ea typeface="+mn-ea"/>
            <a:cs typeface="+mn-cs"/>
          </a:endParaRPr>
        </a:p>
      </dgm:t>
    </dgm:pt>
    <dgm:pt modelId="{47C8752C-DC6E-403A-8FD7-534AB343D948}" type="parTrans" cxnId="{29F32B45-8E5B-450C-89AE-D7AE734ABADF}">
      <dgm:prSet/>
      <dgm:spPr>
        <a:xfrm>
          <a:off x="3016499" y="1167524"/>
          <a:ext cx="2592927" cy="291028"/>
        </a:xfrm>
        <a:noFill/>
        <a:ln w="12700" cap="flat" cmpd="sng" algn="ctr">
          <a:noFill/>
          <a:prstDash val="solid"/>
          <a:miter lim="800000"/>
        </a:ln>
        <a:effectLst/>
      </dgm:spPr>
      <dgm:t>
        <a:bodyPr/>
        <a:lstStyle/>
        <a:p>
          <a:endParaRPr lang="en-ZA" sz="2000">
            <a:solidFill>
              <a:schemeClr val="tx1"/>
            </a:solidFill>
          </a:endParaRPr>
        </a:p>
      </dgm:t>
    </dgm:pt>
    <dgm:pt modelId="{B1DD21B3-E53E-472A-9E67-E621FF934D2E}" type="sibTrans" cxnId="{29F32B45-8E5B-450C-89AE-D7AE734ABADF}">
      <dgm:prSet/>
      <dgm:spPr/>
      <dgm:t>
        <a:bodyPr/>
        <a:lstStyle/>
        <a:p>
          <a:endParaRPr lang="en-ZA" sz="2000">
            <a:solidFill>
              <a:schemeClr val="tx1"/>
            </a:solidFill>
          </a:endParaRPr>
        </a:p>
      </dgm:t>
    </dgm:pt>
    <dgm:pt modelId="{290AA2EA-196A-4C75-8D08-1F260A09CF11}">
      <dgm:prSet phldrT="[Text]" custT="1"/>
      <dgm:spPr>
        <a:xfrm>
          <a:off x="5998274" y="1458553"/>
          <a:ext cx="5065969" cy="715807"/>
        </a:xfrm>
        <a:solidFill>
          <a:srgbClr val="679F81">
            <a:lumMod val="20000"/>
            <a:lumOff val="80000"/>
          </a:srgbClr>
        </a:solidFill>
        <a:ln w="12700" cap="flat" cmpd="sng" algn="ctr">
          <a:solidFill>
            <a:sysClr val="window" lastClr="FFFFFF">
              <a:hueOff val="0"/>
              <a:satOff val="0"/>
              <a:lumOff val="0"/>
              <a:alphaOff val="0"/>
            </a:sysClr>
          </a:solidFill>
          <a:prstDash val="solid"/>
          <a:miter lim="800000"/>
        </a:ln>
        <a:effectLst/>
      </dgm:spPr>
      <dgm:t>
        <a:bodyPr/>
        <a:lstStyle/>
        <a:p>
          <a:r>
            <a:rPr lang="en-ZA" sz="1500" b="1" dirty="0" smtClean="0">
              <a:solidFill>
                <a:sysClr val="windowText" lastClr="000000"/>
              </a:solidFill>
              <a:latin typeface="Lato"/>
              <a:ea typeface="+mn-ea"/>
              <a:cs typeface="+mn-cs"/>
            </a:rPr>
            <a:t>Intervention:</a:t>
          </a:r>
        </a:p>
        <a:p>
          <a:r>
            <a:rPr lang="en-ZA" sz="1500" b="1" dirty="0" smtClean="0">
              <a:solidFill>
                <a:sysClr val="windowText" lastClr="000000"/>
              </a:solidFill>
              <a:latin typeface="Lato"/>
              <a:ea typeface="+mn-ea"/>
              <a:cs typeface="+mn-cs"/>
            </a:rPr>
            <a:t>Integrated approach in the management of overcrowding with Cluster Departments</a:t>
          </a:r>
        </a:p>
      </dgm:t>
    </dgm:pt>
    <dgm:pt modelId="{8DE076D6-8C23-4D68-A6D1-99CC5BAE8AED}" type="parTrans" cxnId="{3CD86C68-EF51-4DE8-ACC5-E4CCBA16D732}">
      <dgm:prSet/>
      <dgm:spPr>
        <a:xfrm>
          <a:off x="5609427" y="1167524"/>
          <a:ext cx="2921831" cy="291028"/>
        </a:xfrm>
        <a:noFill/>
        <a:ln w="12700" cap="flat" cmpd="sng" algn="ctr">
          <a:noFill/>
          <a:prstDash val="solid"/>
          <a:miter lim="800000"/>
        </a:ln>
        <a:effectLst/>
      </dgm:spPr>
      <dgm:t>
        <a:bodyPr/>
        <a:lstStyle/>
        <a:p>
          <a:endParaRPr lang="en-ZA" sz="2000">
            <a:solidFill>
              <a:schemeClr val="tx1"/>
            </a:solidFill>
          </a:endParaRPr>
        </a:p>
      </dgm:t>
    </dgm:pt>
    <dgm:pt modelId="{5D40B4C3-ED3E-4A37-A2A7-829954321DD4}" type="sibTrans" cxnId="{3CD86C68-EF51-4DE8-ACC5-E4CCBA16D732}">
      <dgm:prSet/>
      <dgm:spPr/>
      <dgm:t>
        <a:bodyPr/>
        <a:lstStyle/>
        <a:p>
          <a:endParaRPr lang="en-ZA" sz="2000">
            <a:solidFill>
              <a:schemeClr val="tx1"/>
            </a:solidFill>
          </a:endParaRPr>
        </a:p>
      </dgm:t>
    </dgm:pt>
    <dgm:pt modelId="{0D4F3F53-7B21-416B-B7CD-44B914B2BD4E}">
      <dgm:prSet custT="1"/>
      <dgm:spPr>
        <a:xfrm>
          <a:off x="615120" y="2452311"/>
          <a:ext cx="4296346" cy="735540"/>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pPr marL="176213" indent="0" algn="l" defTabSz="800100">
            <a:lnSpc>
              <a:spcPct val="90000"/>
            </a:lnSpc>
            <a:spcBef>
              <a:spcPct val="0"/>
            </a:spcBef>
            <a:spcAft>
              <a:spcPct val="35000"/>
            </a:spcAft>
          </a:pPr>
          <a:r>
            <a:rPr lang="en-ZA" sz="1400" dirty="0" smtClean="0">
              <a:solidFill>
                <a:sysClr val="windowText" lastClr="000000"/>
              </a:solidFill>
              <a:latin typeface="+mn-lt"/>
              <a:ea typeface="+mn-ea"/>
              <a:cs typeface="+mn-cs"/>
            </a:rPr>
            <a:t>Induct, orientate and train personnel in case management processes</a:t>
          </a:r>
        </a:p>
        <a:p>
          <a:pPr marL="176213" indent="0" algn="l" defTabSz="800100">
            <a:lnSpc>
              <a:spcPct val="90000"/>
            </a:lnSpc>
            <a:spcBef>
              <a:spcPct val="0"/>
            </a:spcBef>
            <a:spcAft>
              <a:spcPct val="35000"/>
            </a:spcAft>
          </a:pPr>
          <a:r>
            <a:rPr lang="en-ZA" sz="1400" dirty="0" smtClean="0">
              <a:solidFill>
                <a:schemeClr val="tx1"/>
              </a:solidFill>
              <a:latin typeface="+mn-lt"/>
            </a:rPr>
            <a:t>Business continuity planning and  review of legislation    </a:t>
          </a:r>
        </a:p>
        <a:p>
          <a:pPr marL="176213" indent="0" algn="l" defTabSz="800100">
            <a:lnSpc>
              <a:spcPct val="90000"/>
            </a:lnSpc>
            <a:spcBef>
              <a:spcPct val="0"/>
            </a:spcBef>
            <a:spcAft>
              <a:spcPct val="35000"/>
            </a:spcAft>
          </a:pPr>
          <a:r>
            <a:rPr lang="en-ZA" sz="1400" dirty="0" smtClean="0">
              <a:solidFill>
                <a:schemeClr val="tx1"/>
              </a:solidFill>
              <a:latin typeface="+mn-lt"/>
            </a:rPr>
            <a:t>and policies to be in line  with the Constitution and other  </a:t>
          </a:r>
        </a:p>
        <a:p>
          <a:pPr marL="176213" indent="0" algn="l" defTabSz="800100">
            <a:lnSpc>
              <a:spcPct val="90000"/>
            </a:lnSpc>
            <a:spcBef>
              <a:spcPct val="0"/>
            </a:spcBef>
            <a:spcAft>
              <a:spcPct val="35000"/>
            </a:spcAft>
          </a:pPr>
          <a:r>
            <a:rPr lang="en-ZA" sz="1400" dirty="0" smtClean="0">
              <a:solidFill>
                <a:schemeClr val="tx1"/>
              </a:solidFill>
              <a:latin typeface="+mn-lt"/>
            </a:rPr>
            <a:t>overarching legislation and policies</a:t>
          </a:r>
        </a:p>
        <a:p>
          <a:pPr marL="176213" marR="0" indent="0" algn="l" defTabSz="800100" eaLnBrk="1" fontAlgn="auto" latinLnBrk="0" hangingPunct="1">
            <a:lnSpc>
              <a:spcPct val="90000"/>
            </a:lnSpc>
            <a:spcBef>
              <a:spcPct val="0"/>
            </a:spcBef>
            <a:spcAft>
              <a:spcPct val="35000"/>
            </a:spcAft>
            <a:buClrTx/>
            <a:buSzTx/>
            <a:buFontTx/>
            <a:buNone/>
            <a:tabLst/>
            <a:defRPr/>
          </a:pPr>
          <a:r>
            <a:rPr lang="en-ZA" sz="1400" dirty="0" smtClean="0">
              <a:solidFill>
                <a:schemeClr val="tx1"/>
              </a:solidFill>
              <a:latin typeface="+mn-lt"/>
              <a:ea typeface="+mn-ea"/>
              <a:cs typeface="+mn-cs"/>
            </a:rPr>
            <a:t>A</a:t>
          </a:r>
          <a:r>
            <a:rPr lang="en-ZA" sz="1400" dirty="0" smtClean="0">
              <a:solidFill>
                <a:sysClr val="windowText" lastClr="000000"/>
              </a:solidFill>
              <a:latin typeface="+mn-lt"/>
              <a:ea typeface="+mn-ea"/>
              <a:cs typeface="+mn-cs"/>
            </a:rPr>
            <a:t>utomated case management processes which includes an  integrated inmate management  information system and  </a:t>
          </a:r>
          <a:r>
            <a:rPr lang="en-ZA" sz="1400" dirty="0" smtClean="0">
              <a:solidFill>
                <a:schemeClr val="tx1"/>
              </a:solidFill>
              <a:latin typeface="+mn-lt"/>
              <a:ea typeface="+mn-ea"/>
              <a:cs typeface="+mn-cs"/>
            </a:rPr>
            <a:t>interface with automated IJS. </a:t>
          </a:r>
        </a:p>
        <a:p>
          <a:pPr marL="176213" marR="0" indent="0" algn="l" defTabSz="800100" eaLnBrk="1" fontAlgn="auto" latinLnBrk="0" hangingPunct="1">
            <a:lnSpc>
              <a:spcPct val="90000"/>
            </a:lnSpc>
            <a:spcBef>
              <a:spcPct val="0"/>
            </a:spcBef>
            <a:spcAft>
              <a:spcPct val="35000"/>
            </a:spcAft>
            <a:buClrTx/>
            <a:buSzTx/>
            <a:buFontTx/>
            <a:buNone/>
            <a:tabLst/>
            <a:defRPr/>
          </a:pPr>
          <a:r>
            <a:rPr lang="en-ZA" sz="1400" dirty="0" smtClean="0">
              <a:solidFill>
                <a:schemeClr val="tx1"/>
              </a:solidFill>
              <a:latin typeface="+mn-lt"/>
              <a:ea typeface="+mn-ea"/>
              <a:cs typeface="+mn-cs"/>
            </a:rPr>
            <a:t>Increase the number and the functionality of AVR courts</a:t>
          </a:r>
          <a:endParaRPr lang="en-ZA" sz="1400" dirty="0" smtClean="0">
            <a:solidFill>
              <a:sysClr val="windowText" lastClr="000000"/>
            </a:solidFill>
            <a:latin typeface="+mn-lt"/>
            <a:ea typeface="+mn-ea"/>
            <a:cs typeface="+mn-cs"/>
          </a:endParaRPr>
        </a:p>
        <a:p>
          <a:pPr marL="176213" indent="0" algn="l" defTabSz="800100">
            <a:lnSpc>
              <a:spcPct val="90000"/>
            </a:lnSpc>
            <a:spcBef>
              <a:spcPct val="0"/>
            </a:spcBef>
            <a:spcAft>
              <a:spcPct val="35000"/>
            </a:spcAft>
          </a:pPr>
          <a:endParaRPr lang="en-ZA" sz="1400" dirty="0" smtClean="0">
            <a:solidFill>
              <a:schemeClr val="tx1"/>
            </a:solidFill>
            <a:latin typeface="+mn-lt"/>
            <a:ea typeface="+mn-ea"/>
            <a:cs typeface="+mn-cs"/>
          </a:endParaRPr>
        </a:p>
      </dgm:t>
    </dgm:pt>
    <dgm:pt modelId="{FA7E2770-24C3-4798-B0DE-52822D16EF7B}" type="parTrans" cxnId="{D061490B-C401-48F4-892C-B21DD6B38611}">
      <dgm:prSet/>
      <dgm:spPr>
        <a:xfrm>
          <a:off x="4911467" y="2174360"/>
          <a:ext cx="334058" cy="645720"/>
        </a:xfrm>
        <a:noFill/>
        <a:ln w="12700" cap="flat" cmpd="sng" algn="ctr">
          <a:noFill/>
          <a:prstDash val="solid"/>
          <a:miter lim="800000"/>
        </a:ln>
        <a:effectLst/>
      </dgm:spPr>
      <dgm:t>
        <a:bodyPr/>
        <a:lstStyle/>
        <a:p>
          <a:endParaRPr lang="en-ZA" sz="2000">
            <a:solidFill>
              <a:schemeClr val="tx1"/>
            </a:solidFill>
          </a:endParaRPr>
        </a:p>
      </dgm:t>
    </dgm:pt>
    <dgm:pt modelId="{0C8B0EF4-5AF1-4D30-AF2C-C66342F1735E}" type="sibTrans" cxnId="{D061490B-C401-48F4-892C-B21DD6B38611}">
      <dgm:prSet/>
      <dgm:spPr/>
      <dgm:t>
        <a:bodyPr/>
        <a:lstStyle/>
        <a:p>
          <a:endParaRPr lang="en-ZA" sz="2000">
            <a:solidFill>
              <a:schemeClr val="tx1"/>
            </a:solidFill>
          </a:endParaRPr>
        </a:p>
      </dgm:t>
    </dgm:pt>
    <dgm:pt modelId="{6A4DD5EF-4079-4862-AD0C-DAE87138E9EB}">
      <dgm:prSet custT="1"/>
      <dgm:spPr>
        <a:xfrm>
          <a:off x="6846235" y="2346406"/>
          <a:ext cx="3936930" cy="595437"/>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pPr marL="0" indent="269875" algn="l"/>
          <a:r>
            <a:rPr lang="en-ZA" sz="1400" dirty="0" smtClean="0">
              <a:solidFill>
                <a:sysClr val="windowText" lastClr="000000"/>
              </a:solidFill>
              <a:latin typeface="+mn-lt"/>
              <a:ea typeface="+mn-ea"/>
              <a:cs typeface="+mn-cs"/>
            </a:rPr>
            <a:t>Review and implement the strategy for the 	management of overcrowding</a:t>
          </a:r>
        </a:p>
        <a:p>
          <a:pPr marL="0" indent="269875" algn="l"/>
          <a:r>
            <a:rPr lang="en-ZA" sz="1400" dirty="0" smtClean="0">
              <a:solidFill>
                <a:schemeClr val="tx1"/>
              </a:solidFill>
              <a:latin typeface="+mn-lt"/>
              <a:ea typeface="+mn-ea"/>
              <a:cs typeface="+mn-cs"/>
            </a:rPr>
            <a:t>Automation of bed space determination system</a:t>
          </a:r>
        </a:p>
        <a:p>
          <a:pPr marL="0" indent="269875" algn="l"/>
          <a:r>
            <a:rPr lang="en-ZA" sz="1400" dirty="0" smtClean="0">
              <a:solidFill>
                <a:sysClr val="windowText" lastClr="000000"/>
              </a:solidFill>
              <a:latin typeface="+mn-lt"/>
              <a:ea typeface="+mn-ea"/>
              <a:cs typeface="+mn-cs"/>
            </a:rPr>
            <a:t>Electronic system and after hours bail payment</a:t>
          </a:r>
        </a:p>
        <a:p>
          <a:pPr marL="0" indent="269875" algn="l"/>
          <a:r>
            <a:rPr lang="en-ZA" sz="1400" dirty="0" smtClean="0">
              <a:solidFill>
                <a:sysClr val="windowText" lastClr="000000"/>
              </a:solidFill>
              <a:latin typeface="+mn-lt"/>
              <a:ea typeface="+mn-ea"/>
              <a:cs typeface="+mn-cs"/>
            </a:rPr>
            <a:t>Provision of inputs for the review of the Criminal     </a:t>
          </a:r>
        </a:p>
        <a:p>
          <a:pPr marL="0" indent="269875" algn="l"/>
          <a:r>
            <a:rPr lang="en-ZA" sz="1400" dirty="0" smtClean="0">
              <a:solidFill>
                <a:sysClr val="windowText" lastClr="000000"/>
              </a:solidFill>
              <a:latin typeface="+mn-lt"/>
              <a:ea typeface="+mn-ea"/>
              <a:cs typeface="+mn-cs"/>
            </a:rPr>
            <a:t>Procedure Act and policies to address 	overcrowding in   </a:t>
          </a:r>
        </a:p>
        <a:p>
          <a:pPr marL="0" indent="269875" algn="l"/>
          <a:r>
            <a:rPr lang="en-ZA" sz="1400" dirty="0" smtClean="0">
              <a:solidFill>
                <a:sysClr val="windowText" lastClr="000000"/>
              </a:solidFill>
              <a:latin typeface="+mn-lt"/>
              <a:ea typeface="+mn-ea"/>
              <a:cs typeface="+mn-cs"/>
            </a:rPr>
            <a:t>DCS.</a:t>
          </a:r>
        </a:p>
      </dgm:t>
    </dgm:pt>
    <dgm:pt modelId="{445FF529-C4F8-48E4-B577-AE99466B1A6C}" type="parTrans" cxnId="{281D6E9E-7165-415C-A732-473AE96FD4AC}">
      <dgm:prSet/>
      <dgm:spPr>
        <a:xfrm>
          <a:off x="6504871" y="2174360"/>
          <a:ext cx="341363" cy="469764"/>
        </a:xfrm>
        <a:noFill/>
        <a:ln w="12700" cap="flat" cmpd="sng" algn="ctr">
          <a:noFill/>
          <a:prstDash val="solid"/>
          <a:miter lim="800000"/>
        </a:ln>
        <a:effectLst/>
      </dgm:spPr>
      <dgm:t>
        <a:bodyPr/>
        <a:lstStyle/>
        <a:p>
          <a:endParaRPr lang="en-ZA"/>
        </a:p>
      </dgm:t>
    </dgm:pt>
    <dgm:pt modelId="{1B49F4AC-6CB4-4C6C-90BD-279E99ACE615}" type="sibTrans" cxnId="{281D6E9E-7165-415C-A732-473AE96FD4AC}">
      <dgm:prSet/>
      <dgm:spPr/>
      <dgm:t>
        <a:bodyPr/>
        <a:lstStyle/>
        <a:p>
          <a:endParaRPr lang="en-ZA"/>
        </a:p>
      </dgm:t>
    </dgm:pt>
    <dgm:pt modelId="{466B290F-0C60-48D1-A20A-4F85FA5514A4}" type="pres">
      <dgm:prSet presAssocID="{B94D1598-ABFF-4A91-B9A1-46BD8A21B75E}" presName="hierChild1" presStyleCnt="0">
        <dgm:presLayoutVars>
          <dgm:orgChart val="1"/>
          <dgm:chPref val="1"/>
          <dgm:dir/>
          <dgm:animOne val="branch"/>
          <dgm:animLvl val="lvl"/>
          <dgm:resizeHandles/>
        </dgm:presLayoutVars>
      </dgm:prSet>
      <dgm:spPr/>
      <dgm:t>
        <a:bodyPr/>
        <a:lstStyle/>
        <a:p>
          <a:endParaRPr lang="en-ZA"/>
        </a:p>
      </dgm:t>
    </dgm:pt>
    <dgm:pt modelId="{DE5E240A-0658-4986-9438-719596E6BAE9}" type="pres">
      <dgm:prSet presAssocID="{50C184FC-187A-4790-A458-79072628B80E}" presName="hierRoot1" presStyleCnt="0">
        <dgm:presLayoutVars>
          <dgm:hierBranch val="init"/>
        </dgm:presLayoutVars>
      </dgm:prSet>
      <dgm:spPr/>
    </dgm:pt>
    <dgm:pt modelId="{4187F034-1AFA-4430-85A1-5C39879516F1}" type="pres">
      <dgm:prSet presAssocID="{50C184FC-187A-4790-A458-79072628B80E}" presName="rootComposite1" presStyleCnt="0"/>
      <dgm:spPr/>
    </dgm:pt>
    <dgm:pt modelId="{660C5DDB-AAFE-47F2-AF55-2BEEE045249A}" type="pres">
      <dgm:prSet presAssocID="{50C184FC-187A-4790-A458-79072628B80E}" presName="rootText1" presStyleLbl="node0" presStyleIdx="0" presStyleCnt="1" custScaleX="2000000" custScaleY="454810" custLinFactNeighborX="-95434" custLinFactNeighborY="-63067">
        <dgm:presLayoutVars>
          <dgm:chPref val="3"/>
        </dgm:presLayoutVars>
      </dgm:prSet>
      <dgm:spPr>
        <a:prstGeom prst="rect">
          <a:avLst/>
        </a:prstGeom>
      </dgm:spPr>
      <dgm:t>
        <a:bodyPr/>
        <a:lstStyle/>
        <a:p>
          <a:endParaRPr lang="en-ZA"/>
        </a:p>
      </dgm:t>
    </dgm:pt>
    <dgm:pt modelId="{0931C8D5-46EB-4EBE-9A6E-87E0149B8C87}" type="pres">
      <dgm:prSet presAssocID="{50C184FC-187A-4790-A458-79072628B80E}" presName="rootConnector1" presStyleLbl="node1" presStyleIdx="0" presStyleCnt="0"/>
      <dgm:spPr/>
      <dgm:t>
        <a:bodyPr/>
        <a:lstStyle/>
        <a:p>
          <a:endParaRPr lang="en-ZA"/>
        </a:p>
      </dgm:t>
    </dgm:pt>
    <dgm:pt modelId="{D2A45DF0-026B-40B8-8BBC-305F1B6590E2}" type="pres">
      <dgm:prSet presAssocID="{50C184FC-187A-4790-A458-79072628B80E}" presName="hierChild2" presStyleCnt="0"/>
      <dgm:spPr/>
    </dgm:pt>
    <dgm:pt modelId="{A785C03D-7A58-40B0-A62E-E9B61F263D4B}" type="pres">
      <dgm:prSet presAssocID="{47C8752C-DC6E-403A-8FD7-534AB343D948}" presName="Name37" presStyleLbl="parChTrans1D2" presStyleIdx="0" presStyleCnt="2"/>
      <dgm:spPr>
        <a:custGeom>
          <a:avLst/>
          <a:gdLst/>
          <a:ahLst/>
          <a:cxnLst/>
          <a:rect l="0" t="0" r="0" b="0"/>
          <a:pathLst>
            <a:path>
              <a:moveTo>
                <a:pt x="2592927" y="0"/>
              </a:moveTo>
              <a:lnTo>
                <a:pt x="2592927" y="193570"/>
              </a:lnTo>
              <a:lnTo>
                <a:pt x="0" y="193570"/>
              </a:lnTo>
              <a:lnTo>
                <a:pt x="0" y="291028"/>
              </a:lnTo>
            </a:path>
          </a:pathLst>
        </a:custGeom>
      </dgm:spPr>
      <dgm:t>
        <a:bodyPr/>
        <a:lstStyle/>
        <a:p>
          <a:endParaRPr lang="en-ZA"/>
        </a:p>
      </dgm:t>
    </dgm:pt>
    <dgm:pt modelId="{8BB1449C-DCBF-450C-B753-06B81BEE1DF9}" type="pres">
      <dgm:prSet presAssocID="{6ED8A8AE-52FA-4801-B5DA-FFF3F0FF2700}" presName="hierRoot2" presStyleCnt="0">
        <dgm:presLayoutVars>
          <dgm:hierBranch val="l"/>
        </dgm:presLayoutVars>
      </dgm:prSet>
      <dgm:spPr/>
    </dgm:pt>
    <dgm:pt modelId="{C89BEBC9-AE06-43DE-96F2-A68840636567}" type="pres">
      <dgm:prSet presAssocID="{6ED8A8AE-52FA-4801-B5DA-FFF3F0FF2700}" presName="rootComposite" presStyleCnt="0"/>
      <dgm:spPr/>
    </dgm:pt>
    <dgm:pt modelId="{C3D1D02E-3D42-4AE2-BD66-F51512575662}" type="pres">
      <dgm:prSet presAssocID="{6ED8A8AE-52FA-4801-B5DA-FFF3F0FF2700}" presName="rootText" presStyleLbl="node2" presStyleIdx="0" presStyleCnt="2" custScaleX="1278717" custScaleY="456528" custLinFactX="-197326" custLinFactNeighborX="-200000" custLinFactNeighborY="-92891">
        <dgm:presLayoutVars>
          <dgm:chPref val="3"/>
        </dgm:presLayoutVars>
      </dgm:prSet>
      <dgm:spPr>
        <a:prstGeom prst="rect">
          <a:avLst/>
        </a:prstGeom>
      </dgm:spPr>
      <dgm:t>
        <a:bodyPr/>
        <a:lstStyle/>
        <a:p>
          <a:endParaRPr lang="en-ZA"/>
        </a:p>
      </dgm:t>
    </dgm:pt>
    <dgm:pt modelId="{691A73E5-2A9A-432C-908F-01B607075D6F}" type="pres">
      <dgm:prSet presAssocID="{6ED8A8AE-52FA-4801-B5DA-FFF3F0FF2700}" presName="rootConnector" presStyleLbl="node2" presStyleIdx="0" presStyleCnt="2"/>
      <dgm:spPr/>
      <dgm:t>
        <a:bodyPr/>
        <a:lstStyle/>
        <a:p>
          <a:endParaRPr lang="en-ZA"/>
        </a:p>
      </dgm:t>
    </dgm:pt>
    <dgm:pt modelId="{26B88761-1231-4023-B08E-E5D6C3E03042}" type="pres">
      <dgm:prSet presAssocID="{6ED8A8AE-52FA-4801-B5DA-FFF3F0FF2700}" presName="hierChild4" presStyleCnt="0"/>
      <dgm:spPr/>
    </dgm:pt>
    <dgm:pt modelId="{58D0243E-A1B0-4F40-9092-5C0F85E1FB4D}" type="pres">
      <dgm:prSet presAssocID="{FA7E2770-24C3-4798-B0DE-52822D16EF7B}" presName="Name50" presStyleLbl="parChTrans1D3" presStyleIdx="0" presStyleCnt="2"/>
      <dgm:spPr>
        <a:custGeom>
          <a:avLst/>
          <a:gdLst/>
          <a:ahLst/>
          <a:cxnLst/>
          <a:rect l="0" t="0" r="0" b="0"/>
          <a:pathLst>
            <a:path>
              <a:moveTo>
                <a:pt x="334058" y="0"/>
              </a:moveTo>
              <a:lnTo>
                <a:pt x="334058" y="645720"/>
              </a:lnTo>
              <a:lnTo>
                <a:pt x="0" y="645720"/>
              </a:lnTo>
            </a:path>
          </a:pathLst>
        </a:custGeom>
      </dgm:spPr>
      <dgm:t>
        <a:bodyPr/>
        <a:lstStyle/>
        <a:p>
          <a:endParaRPr lang="en-ZA"/>
        </a:p>
      </dgm:t>
    </dgm:pt>
    <dgm:pt modelId="{EF0C6EE6-9738-4BD5-BC9F-27F400B5473D}" type="pres">
      <dgm:prSet presAssocID="{0D4F3F53-7B21-416B-B7CD-44B914B2BD4E}" presName="hierRoot2" presStyleCnt="0">
        <dgm:presLayoutVars>
          <dgm:hierBranch val="r"/>
        </dgm:presLayoutVars>
      </dgm:prSet>
      <dgm:spPr/>
    </dgm:pt>
    <dgm:pt modelId="{6C573BC1-05A3-4A81-B074-D80CCE0128A7}" type="pres">
      <dgm:prSet presAssocID="{0D4F3F53-7B21-416B-B7CD-44B914B2BD4E}" presName="rootComposite" presStyleCnt="0"/>
      <dgm:spPr/>
    </dgm:pt>
    <dgm:pt modelId="{5D61EBA9-6149-4E5A-958B-58EAAD40F4C9}" type="pres">
      <dgm:prSet presAssocID="{0D4F3F53-7B21-416B-B7CD-44B914B2BD4E}" presName="rootText" presStyleLbl="node3" presStyleIdx="0" presStyleCnt="2" custScaleX="1454267" custScaleY="1721373" custLinFactNeighborX="92193" custLinFactNeighborY="-54100">
        <dgm:presLayoutVars>
          <dgm:chPref val="3"/>
        </dgm:presLayoutVars>
      </dgm:prSet>
      <dgm:spPr>
        <a:prstGeom prst="rect">
          <a:avLst/>
        </a:prstGeom>
      </dgm:spPr>
      <dgm:t>
        <a:bodyPr/>
        <a:lstStyle/>
        <a:p>
          <a:endParaRPr lang="en-ZA"/>
        </a:p>
      </dgm:t>
    </dgm:pt>
    <dgm:pt modelId="{29E61714-51A6-451F-A55C-E22DC94B662B}" type="pres">
      <dgm:prSet presAssocID="{0D4F3F53-7B21-416B-B7CD-44B914B2BD4E}" presName="rootConnector" presStyleLbl="node3" presStyleIdx="0" presStyleCnt="2"/>
      <dgm:spPr/>
      <dgm:t>
        <a:bodyPr/>
        <a:lstStyle/>
        <a:p>
          <a:endParaRPr lang="en-ZA"/>
        </a:p>
      </dgm:t>
    </dgm:pt>
    <dgm:pt modelId="{9ECA23FF-5540-4CB1-9D57-BA9FBDA2D4D7}" type="pres">
      <dgm:prSet presAssocID="{0D4F3F53-7B21-416B-B7CD-44B914B2BD4E}" presName="hierChild4" presStyleCnt="0"/>
      <dgm:spPr/>
    </dgm:pt>
    <dgm:pt modelId="{DCEF84EB-CE63-4955-9708-AC0A023AA05D}" type="pres">
      <dgm:prSet presAssocID="{0D4F3F53-7B21-416B-B7CD-44B914B2BD4E}" presName="hierChild5" presStyleCnt="0"/>
      <dgm:spPr/>
    </dgm:pt>
    <dgm:pt modelId="{EA6316A5-6A3D-4B1A-BF9A-3215C4ABEC4F}" type="pres">
      <dgm:prSet presAssocID="{6ED8A8AE-52FA-4801-B5DA-FFF3F0FF2700}" presName="hierChild5" presStyleCnt="0"/>
      <dgm:spPr/>
    </dgm:pt>
    <dgm:pt modelId="{AA37B6F0-FBC5-4C8E-85B1-DD92A77392E4}" type="pres">
      <dgm:prSet presAssocID="{8DE076D6-8C23-4D68-A6D1-99CC5BAE8AED}" presName="Name37" presStyleLbl="parChTrans1D2" presStyleIdx="1" presStyleCnt="2"/>
      <dgm:spPr>
        <a:custGeom>
          <a:avLst/>
          <a:gdLst/>
          <a:ahLst/>
          <a:cxnLst/>
          <a:rect l="0" t="0" r="0" b="0"/>
          <a:pathLst>
            <a:path>
              <a:moveTo>
                <a:pt x="0" y="0"/>
              </a:moveTo>
              <a:lnTo>
                <a:pt x="0" y="193570"/>
              </a:lnTo>
              <a:lnTo>
                <a:pt x="2921831" y="193570"/>
              </a:lnTo>
              <a:lnTo>
                <a:pt x="2921831" y="291028"/>
              </a:lnTo>
            </a:path>
          </a:pathLst>
        </a:custGeom>
      </dgm:spPr>
      <dgm:t>
        <a:bodyPr/>
        <a:lstStyle/>
        <a:p>
          <a:endParaRPr lang="en-ZA"/>
        </a:p>
      </dgm:t>
    </dgm:pt>
    <dgm:pt modelId="{295371E9-279A-4FCC-BF91-C988E4A7D974}" type="pres">
      <dgm:prSet presAssocID="{290AA2EA-196A-4C75-8D08-1F260A09CF11}" presName="hierRoot2" presStyleCnt="0">
        <dgm:presLayoutVars>
          <dgm:hierBranch val="init"/>
        </dgm:presLayoutVars>
      </dgm:prSet>
      <dgm:spPr/>
    </dgm:pt>
    <dgm:pt modelId="{5D5D80CA-5DC2-4BAD-9AFA-AEF76D63CB4D}" type="pres">
      <dgm:prSet presAssocID="{290AA2EA-196A-4C75-8D08-1F260A09CF11}" presName="rootComposite" presStyleCnt="0"/>
      <dgm:spPr/>
    </dgm:pt>
    <dgm:pt modelId="{04E7B711-03EE-4C6A-ACBB-9889A8887FAB}" type="pres">
      <dgm:prSet presAssocID="{290AA2EA-196A-4C75-8D08-1F260A09CF11}" presName="rootText" presStyleLbl="node2" presStyleIdx="1" presStyleCnt="2" custScaleX="1111423" custScaleY="390499" custLinFactNeighborX="34675" custLinFactNeighborY="-40622">
        <dgm:presLayoutVars>
          <dgm:chPref val="3"/>
        </dgm:presLayoutVars>
      </dgm:prSet>
      <dgm:spPr>
        <a:prstGeom prst="rect">
          <a:avLst/>
        </a:prstGeom>
      </dgm:spPr>
      <dgm:t>
        <a:bodyPr/>
        <a:lstStyle/>
        <a:p>
          <a:endParaRPr lang="en-ZA"/>
        </a:p>
      </dgm:t>
    </dgm:pt>
    <dgm:pt modelId="{C2F799D2-08A0-4A93-B435-9711F4B32BD4}" type="pres">
      <dgm:prSet presAssocID="{290AA2EA-196A-4C75-8D08-1F260A09CF11}" presName="rootConnector" presStyleLbl="node2" presStyleIdx="1" presStyleCnt="2"/>
      <dgm:spPr/>
      <dgm:t>
        <a:bodyPr/>
        <a:lstStyle/>
        <a:p>
          <a:endParaRPr lang="en-ZA"/>
        </a:p>
      </dgm:t>
    </dgm:pt>
    <dgm:pt modelId="{E6E975F8-BE03-4D5F-9521-A7EF3D536075}" type="pres">
      <dgm:prSet presAssocID="{290AA2EA-196A-4C75-8D08-1F260A09CF11}" presName="hierChild4" presStyleCnt="0"/>
      <dgm:spPr/>
    </dgm:pt>
    <dgm:pt modelId="{8CCBEF80-DE3C-44D5-873F-4AF6BD2FE91B}" type="pres">
      <dgm:prSet presAssocID="{445FF529-C4F8-48E4-B577-AE99466B1A6C}" presName="Name37" presStyleLbl="parChTrans1D3" presStyleIdx="1" presStyleCnt="2"/>
      <dgm:spPr>
        <a:custGeom>
          <a:avLst/>
          <a:gdLst/>
          <a:ahLst/>
          <a:cxnLst/>
          <a:rect l="0" t="0" r="0" b="0"/>
          <a:pathLst>
            <a:path>
              <a:moveTo>
                <a:pt x="0" y="0"/>
              </a:moveTo>
              <a:lnTo>
                <a:pt x="0" y="469764"/>
              </a:lnTo>
              <a:lnTo>
                <a:pt x="341363" y="469764"/>
              </a:lnTo>
            </a:path>
          </a:pathLst>
        </a:custGeom>
      </dgm:spPr>
      <dgm:t>
        <a:bodyPr/>
        <a:lstStyle/>
        <a:p>
          <a:endParaRPr lang="en-ZA"/>
        </a:p>
      </dgm:t>
    </dgm:pt>
    <dgm:pt modelId="{369BCED0-BED8-436A-89A7-A28F1ABA4E1C}" type="pres">
      <dgm:prSet presAssocID="{6A4DD5EF-4079-4862-AD0C-DAE87138E9EB}" presName="hierRoot2" presStyleCnt="0">
        <dgm:presLayoutVars>
          <dgm:hierBranch val="init"/>
        </dgm:presLayoutVars>
      </dgm:prSet>
      <dgm:spPr/>
    </dgm:pt>
    <dgm:pt modelId="{B6942A94-7B30-4587-B15B-25BB2301AB98}" type="pres">
      <dgm:prSet presAssocID="{6A4DD5EF-4079-4862-AD0C-DAE87138E9EB}" presName="rootComposite" presStyleCnt="0"/>
      <dgm:spPr/>
    </dgm:pt>
    <dgm:pt modelId="{D20C02F3-9F74-42A7-8918-573C81236FE1}" type="pres">
      <dgm:prSet presAssocID="{6A4DD5EF-4079-4862-AD0C-DAE87138E9EB}" presName="rootText" presStyleLbl="node3" presStyleIdx="1" presStyleCnt="2" custScaleX="1250108" custScaleY="1273777" custLinFactX="-117650" custLinFactY="17275" custLinFactNeighborX="-200000" custLinFactNeighborY="100000">
        <dgm:presLayoutVars>
          <dgm:chPref val="3"/>
        </dgm:presLayoutVars>
      </dgm:prSet>
      <dgm:spPr>
        <a:prstGeom prst="rect">
          <a:avLst/>
        </a:prstGeom>
      </dgm:spPr>
      <dgm:t>
        <a:bodyPr/>
        <a:lstStyle/>
        <a:p>
          <a:endParaRPr lang="en-ZA"/>
        </a:p>
      </dgm:t>
    </dgm:pt>
    <dgm:pt modelId="{DE1693FF-53AC-434E-96A2-FBF032E6A15A}" type="pres">
      <dgm:prSet presAssocID="{6A4DD5EF-4079-4862-AD0C-DAE87138E9EB}" presName="rootConnector" presStyleLbl="node3" presStyleIdx="1" presStyleCnt="2"/>
      <dgm:spPr/>
      <dgm:t>
        <a:bodyPr/>
        <a:lstStyle/>
        <a:p>
          <a:endParaRPr lang="en-ZA"/>
        </a:p>
      </dgm:t>
    </dgm:pt>
    <dgm:pt modelId="{E6A510D4-9DFF-4F39-868A-94B44C62EB9B}" type="pres">
      <dgm:prSet presAssocID="{6A4DD5EF-4079-4862-AD0C-DAE87138E9EB}" presName="hierChild4" presStyleCnt="0"/>
      <dgm:spPr/>
    </dgm:pt>
    <dgm:pt modelId="{A50B0E7E-11AF-422A-9302-AF450FE17E43}" type="pres">
      <dgm:prSet presAssocID="{6A4DD5EF-4079-4862-AD0C-DAE87138E9EB}" presName="hierChild5" presStyleCnt="0"/>
      <dgm:spPr/>
    </dgm:pt>
    <dgm:pt modelId="{BA3286CC-A19D-4234-A6C3-77367B236F61}" type="pres">
      <dgm:prSet presAssocID="{290AA2EA-196A-4C75-8D08-1F260A09CF11}" presName="hierChild5" presStyleCnt="0"/>
      <dgm:spPr/>
    </dgm:pt>
    <dgm:pt modelId="{056214CC-6310-40AE-B8BC-ED532EDFF44B}" type="pres">
      <dgm:prSet presAssocID="{50C184FC-187A-4790-A458-79072628B80E}" presName="hierChild3" presStyleCnt="0"/>
      <dgm:spPr/>
    </dgm:pt>
  </dgm:ptLst>
  <dgm:cxnLst>
    <dgm:cxn modelId="{3CD86C68-EF51-4DE8-ACC5-E4CCBA16D732}" srcId="{50C184FC-187A-4790-A458-79072628B80E}" destId="{290AA2EA-196A-4C75-8D08-1F260A09CF11}" srcOrd="1" destOrd="0" parTransId="{8DE076D6-8C23-4D68-A6D1-99CC5BAE8AED}" sibTransId="{5D40B4C3-ED3E-4A37-A2A7-829954321DD4}"/>
    <dgm:cxn modelId="{F51B0CAF-F35D-43DF-8215-5773D936BD58}" type="presOf" srcId="{6ED8A8AE-52FA-4801-B5DA-FFF3F0FF2700}" destId="{C3D1D02E-3D42-4AE2-BD66-F51512575662}" srcOrd="0" destOrd="0" presId="urn:microsoft.com/office/officeart/2005/8/layout/orgChart1"/>
    <dgm:cxn modelId="{C3C881E4-31BF-45DB-BD0F-8378EF29630F}" type="presOf" srcId="{0D4F3F53-7B21-416B-B7CD-44B914B2BD4E}" destId="{5D61EBA9-6149-4E5A-958B-58EAAD40F4C9}" srcOrd="0" destOrd="0" presId="urn:microsoft.com/office/officeart/2005/8/layout/orgChart1"/>
    <dgm:cxn modelId="{84F778E3-6B4E-4169-88E4-167246A75C0F}" type="presOf" srcId="{6ED8A8AE-52FA-4801-B5DA-FFF3F0FF2700}" destId="{691A73E5-2A9A-432C-908F-01B607075D6F}" srcOrd="1" destOrd="0" presId="urn:microsoft.com/office/officeart/2005/8/layout/orgChart1"/>
    <dgm:cxn modelId="{27512712-1A78-4F2F-A0CC-B936904B1F60}" type="presOf" srcId="{8DE076D6-8C23-4D68-A6D1-99CC5BAE8AED}" destId="{AA37B6F0-FBC5-4C8E-85B1-DD92A77392E4}" srcOrd="0" destOrd="0" presId="urn:microsoft.com/office/officeart/2005/8/layout/orgChart1"/>
    <dgm:cxn modelId="{0F4794A3-3484-4CA0-B914-B0AAFF8B54E6}" type="presOf" srcId="{6A4DD5EF-4079-4862-AD0C-DAE87138E9EB}" destId="{D20C02F3-9F74-42A7-8918-573C81236FE1}" srcOrd="0" destOrd="0" presId="urn:microsoft.com/office/officeart/2005/8/layout/orgChart1"/>
    <dgm:cxn modelId="{80EDB4BA-72F6-4515-BC04-0B70E3C5B151}" type="presOf" srcId="{B94D1598-ABFF-4A91-B9A1-46BD8A21B75E}" destId="{466B290F-0C60-48D1-A20A-4F85FA5514A4}" srcOrd="0" destOrd="0" presId="urn:microsoft.com/office/officeart/2005/8/layout/orgChart1"/>
    <dgm:cxn modelId="{6A554A9F-4AE1-482B-A87E-54A406C89FFA}" type="presOf" srcId="{290AA2EA-196A-4C75-8D08-1F260A09CF11}" destId="{04E7B711-03EE-4C6A-ACBB-9889A8887FAB}" srcOrd="0" destOrd="0" presId="urn:microsoft.com/office/officeart/2005/8/layout/orgChart1"/>
    <dgm:cxn modelId="{D061490B-C401-48F4-892C-B21DD6B38611}" srcId="{6ED8A8AE-52FA-4801-B5DA-FFF3F0FF2700}" destId="{0D4F3F53-7B21-416B-B7CD-44B914B2BD4E}" srcOrd="0" destOrd="0" parTransId="{FA7E2770-24C3-4798-B0DE-52822D16EF7B}" sibTransId="{0C8B0EF4-5AF1-4D30-AF2C-C66342F1735E}"/>
    <dgm:cxn modelId="{336E7707-F905-4FE6-89EA-E4E189AC9EDE}" srcId="{B94D1598-ABFF-4A91-B9A1-46BD8A21B75E}" destId="{50C184FC-187A-4790-A458-79072628B80E}" srcOrd="0" destOrd="0" parTransId="{A216E72C-E12A-45A4-BB07-D96DBA3A0E35}" sibTransId="{2D371684-6540-408C-9EE0-697D2D61CC5B}"/>
    <dgm:cxn modelId="{B37E7DE9-7BAA-4719-9BD9-D1619B3837F3}" type="presOf" srcId="{FA7E2770-24C3-4798-B0DE-52822D16EF7B}" destId="{58D0243E-A1B0-4F40-9092-5C0F85E1FB4D}" srcOrd="0" destOrd="0" presId="urn:microsoft.com/office/officeart/2005/8/layout/orgChart1"/>
    <dgm:cxn modelId="{D251146F-BC1E-44F9-9646-AF5CEEC8E772}" type="presOf" srcId="{47C8752C-DC6E-403A-8FD7-534AB343D948}" destId="{A785C03D-7A58-40B0-A62E-E9B61F263D4B}" srcOrd="0" destOrd="0" presId="urn:microsoft.com/office/officeart/2005/8/layout/orgChart1"/>
    <dgm:cxn modelId="{732539BA-46D7-4D43-B841-716BF2B774E7}" type="presOf" srcId="{6A4DD5EF-4079-4862-AD0C-DAE87138E9EB}" destId="{DE1693FF-53AC-434E-96A2-FBF032E6A15A}" srcOrd="1" destOrd="0" presId="urn:microsoft.com/office/officeart/2005/8/layout/orgChart1"/>
    <dgm:cxn modelId="{85E92BDE-2370-4059-A4CB-9CCE35240758}" type="presOf" srcId="{50C184FC-187A-4790-A458-79072628B80E}" destId="{660C5DDB-AAFE-47F2-AF55-2BEEE045249A}" srcOrd="0" destOrd="0" presId="urn:microsoft.com/office/officeart/2005/8/layout/orgChart1"/>
    <dgm:cxn modelId="{273E1E92-B752-4C98-8407-AFB59EDEB6EC}" type="presOf" srcId="{50C184FC-187A-4790-A458-79072628B80E}" destId="{0931C8D5-46EB-4EBE-9A6E-87E0149B8C87}" srcOrd="1" destOrd="0" presId="urn:microsoft.com/office/officeart/2005/8/layout/orgChart1"/>
    <dgm:cxn modelId="{BA7C9324-9B5A-4B12-803A-0DE6CA5442B6}" type="presOf" srcId="{290AA2EA-196A-4C75-8D08-1F260A09CF11}" destId="{C2F799D2-08A0-4A93-B435-9711F4B32BD4}" srcOrd="1" destOrd="0" presId="urn:microsoft.com/office/officeart/2005/8/layout/orgChart1"/>
    <dgm:cxn modelId="{281D6E9E-7165-415C-A732-473AE96FD4AC}" srcId="{290AA2EA-196A-4C75-8D08-1F260A09CF11}" destId="{6A4DD5EF-4079-4862-AD0C-DAE87138E9EB}" srcOrd="0" destOrd="0" parTransId="{445FF529-C4F8-48E4-B577-AE99466B1A6C}" sibTransId="{1B49F4AC-6CB4-4C6C-90BD-279E99ACE615}"/>
    <dgm:cxn modelId="{291E2954-D410-4CD4-B868-A0DC96A7CC7F}" type="presOf" srcId="{445FF529-C4F8-48E4-B577-AE99466B1A6C}" destId="{8CCBEF80-DE3C-44D5-873F-4AF6BD2FE91B}" srcOrd="0" destOrd="0" presId="urn:microsoft.com/office/officeart/2005/8/layout/orgChart1"/>
    <dgm:cxn modelId="{29F32B45-8E5B-450C-89AE-D7AE734ABADF}" srcId="{50C184FC-187A-4790-A458-79072628B80E}" destId="{6ED8A8AE-52FA-4801-B5DA-FFF3F0FF2700}" srcOrd="0" destOrd="0" parTransId="{47C8752C-DC6E-403A-8FD7-534AB343D948}" sibTransId="{B1DD21B3-E53E-472A-9E67-E621FF934D2E}"/>
    <dgm:cxn modelId="{B5848D01-44EC-49F2-AEC6-EB1AE075EB16}" type="presOf" srcId="{0D4F3F53-7B21-416B-B7CD-44B914B2BD4E}" destId="{29E61714-51A6-451F-A55C-E22DC94B662B}" srcOrd="1" destOrd="0" presId="urn:microsoft.com/office/officeart/2005/8/layout/orgChart1"/>
    <dgm:cxn modelId="{7D417BEE-B6E4-40FD-87DF-3732387B2D36}" type="presParOf" srcId="{466B290F-0C60-48D1-A20A-4F85FA5514A4}" destId="{DE5E240A-0658-4986-9438-719596E6BAE9}" srcOrd="0" destOrd="0" presId="urn:microsoft.com/office/officeart/2005/8/layout/orgChart1"/>
    <dgm:cxn modelId="{64FEBD02-71C6-4332-9F94-DCC2759DC3E0}" type="presParOf" srcId="{DE5E240A-0658-4986-9438-719596E6BAE9}" destId="{4187F034-1AFA-4430-85A1-5C39879516F1}" srcOrd="0" destOrd="0" presId="urn:microsoft.com/office/officeart/2005/8/layout/orgChart1"/>
    <dgm:cxn modelId="{E1474E45-304C-4CA1-B3E0-AAC8139C2066}" type="presParOf" srcId="{4187F034-1AFA-4430-85A1-5C39879516F1}" destId="{660C5DDB-AAFE-47F2-AF55-2BEEE045249A}" srcOrd="0" destOrd="0" presId="urn:microsoft.com/office/officeart/2005/8/layout/orgChart1"/>
    <dgm:cxn modelId="{24F12BD1-300A-47CF-84A5-0B1FF996894E}" type="presParOf" srcId="{4187F034-1AFA-4430-85A1-5C39879516F1}" destId="{0931C8D5-46EB-4EBE-9A6E-87E0149B8C87}" srcOrd="1" destOrd="0" presId="urn:microsoft.com/office/officeart/2005/8/layout/orgChart1"/>
    <dgm:cxn modelId="{9EFC5EF3-86BF-446F-9FD3-309CEBA2944E}" type="presParOf" srcId="{DE5E240A-0658-4986-9438-719596E6BAE9}" destId="{D2A45DF0-026B-40B8-8BBC-305F1B6590E2}" srcOrd="1" destOrd="0" presId="urn:microsoft.com/office/officeart/2005/8/layout/orgChart1"/>
    <dgm:cxn modelId="{1B888B1E-2B4A-4BAE-94BA-E240AF570F70}" type="presParOf" srcId="{D2A45DF0-026B-40B8-8BBC-305F1B6590E2}" destId="{A785C03D-7A58-40B0-A62E-E9B61F263D4B}" srcOrd="0" destOrd="0" presId="urn:microsoft.com/office/officeart/2005/8/layout/orgChart1"/>
    <dgm:cxn modelId="{E07EDA6F-7030-4105-8C61-32E36EF672AC}" type="presParOf" srcId="{D2A45DF0-026B-40B8-8BBC-305F1B6590E2}" destId="{8BB1449C-DCBF-450C-B753-06B81BEE1DF9}" srcOrd="1" destOrd="0" presId="urn:microsoft.com/office/officeart/2005/8/layout/orgChart1"/>
    <dgm:cxn modelId="{3780589A-8A3D-4A7B-9F00-35C672D15C4F}" type="presParOf" srcId="{8BB1449C-DCBF-450C-B753-06B81BEE1DF9}" destId="{C89BEBC9-AE06-43DE-96F2-A68840636567}" srcOrd="0" destOrd="0" presId="urn:microsoft.com/office/officeart/2005/8/layout/orgChart1"/>
    <dgm:cxn modelId="{11B6F50E-20CF-4085-BF16-7F894AB944D7}" type="presParOf" srcId="{C89BEBC9-AE06-43DE-96F2-A68840636567}" destId="{C3D1D02E-3D42-4AE2-BD66-F51512575662}" srcOrd="0" destOrd="0" presId="urn:microsoft.com/office/officeart/2005/8/layout/orgChart1"/>
    <dgm:cxn modelId="{68EC7981-501C-48C3-B2BE-586D350E272D}" type="presParOf" srcId="{C89BEBC9-AE06-43DE-96F2-A68840636567}" destId="{691A73E5-2A9A-432C-908F-01B607075D6F}" srcOrd="1" destOrd="0" presId="urn:microsoft.com/office/officeart/2005/8/layout/orgChart1"/>
    <dgm:cxn modelId="{F43E50AA-AC33-4BCA-B481-29DC97FA7F6C}" type="presParOf" srcId="{8BB1449C-DCBF-450C-B753-06B81BEE1DF9}" destId="{26B88761-1231-4023-B08E-E5D6C3E03042}" srcOrd="1" destOrd="0" presId="urn:microsoft.com/office/officeart/2005/8/layout/orgChart1"/>
    <dgm:cxn modelId="{B54E6998-E763-41F7-A886-8D64489AF953}" type="presParOf" srcId="{26B88761-1231-4023-B08E-E5D6C3E03042}" destId="{58D0243E-A1B0-4F40-9092-5C0F85E1FB4D}" srcOrd="0" destOrd="0" presId="urn:microsoft.com/office/officeart/2005/8/layout/orgChart1"/>
    <dgm:cxn modelId="{5F2D819C-A6A1-4340-8145-F69956F8CEA6}" type="presParOf" srcId="{26B88761-1231-4023-B08E-E5D6C3E03042}" destId="{EF0C6EE6-9738-4BD5-BC9F-27F400B5473D}" srcOrd="1" destOrd="0" presId="urn:microsoft.com/office/officeart/2005/8/layout/orgChart1"/>
    <dgm:cxn modelId="{8E507EC9-FBB9-4E2A-B4B4-D0DC5A7209CD}" type="presParOf" srcId="{EF0C6EE6-9738-4BD5-BC9F-27F400B5473D}" destId="{6C573BC1-05A3-4A81-B074-D80CCE0128A7}" srcOrd="0" destOrd="0" presId="urn:microsoft.com/office/officeart/2005/8/layout/orgChart1"/>
    <dgm:cxn modelId="{C9A9A2FF-039A-4A7A-8FB8-B24ABFC5AE4E}" type="presParOf" srcId="{6C573BC1-05A3-4A81-B074-D80CCE0128A7}" destId="{5D61EBA9-6149-4E5A-958B-58EAAD40F4C9}" srcOrd="0" destOrd="0" presId="urn:microsoft.com/office/officeart/2005/8/layout/orgChart1"/>
    <dgm:cxn modelId="{505DADAE-E5F6-45DD-B8BA-19A1895EA540}" type="presParOf" srcId="{6C573BC1-05A3-4A81-B074-D80CCE0128A7}" destId="{29E61714-51A6-451F-A55C-E22DC94B662B}" srcOrd="1" destOrd="0" presId="urn:microsoft.com/office/officeart/2005/8/layout/orgChart1"/>
    <dgm:cxn modelId="{F538B50A-B605-47ED-90DD-8CAD0A0CEADA}" type="presParOf" srcId="{EF0C6EE6-9738-4BD5-BC9F-27F400B5473D}" destId="{9ECA23FF-5540-4CB1-9D57-BA9FBDA2D4D7}" srcOrd="1" destOrd="0" presId="urn:microsoft.com/office/officeart/2005/8/layout/orgChart1"/>
    <dgm:cxn modelId="{F127BC1C-E7E7-4C75-9B30-219A094C9EC3}" type="presParOf" srcId="{EF0C6EE6-9738-4BD5-BC9F-27F400B5473D}" destId="{DCEF84EB-CE63-4955-9708-AC0A023AA05D}" srcOrd="2" destOrd="0" presId="urn:microsoft.com/office/officeart/2005/8/layout/orgChart1"/>
    <dgm:cxn modelId="{ED5DCA34-1E8F-4EFF-AECD-03E71279591E}" type="presParOf" srcId="{8BB1449C-DCBF-450C-B753-06B81BEE1DF9}" destId="{EA6316A5-6A3D-4B1A-BF9A-3215C4ABEC4F}" srcOrd="2" destOrd="0" presId="urn:microsoft.com/office/officeart/2005/8/layout/orgChart1"/>
    <dgm:cxn modelId="{151FC171-DC96-4117-ACF2-BCBDC797C458}" type="presParOf" srcId="{D2A45DF0-026B-40B8-8BBC-305F1B6590E2}" destId="{AA37B6F0-FBC5-4C8E-85B1-DD92A77392E4}" srcOrd="2" destOrd="0" presId="urn:microsoft.com/office/officeart/2005/8/layout/orgChart1"/>
    <dgm:cxn modelId="{134BE988-C26C-4BE5-BFA2-3BB7B508830C}" type="presParOf" srcId="{D2A45DF0-026B-40B8-8BBC-305F1B6590E2}" destId="{295371E9-279A-4FCC-BF91-C988E4A7D974}" srcOrd="3" destOrd="0" presId="urn:microsoft.com/office/officeart/2005/8/layout/orgChart1"/>
    <dgm:cxn modelId="{0E4CFA16-D109-4780-BE5F-CF5FB20A2239}" type="presParOf" srcId="{295371E9-279A-4FCC-BF91-C988E4A7D974}" destId="{5D5D80CA-5DC2-4BAD-9AFA-AEF76D63CB4D}" srcOrd="0" destOrd="0" presId="urn:microsoft.com/office/officeart/2005/8/layout/orgChart1"/>
    <dgm:cxn modelId="{0CDDD73E-A4B5-458A-9C93-5BF91D4C7CEA}" type="presParOf" srcId="{5D5D80CA-5DC2-4BAD-9AFA-AEF76D63CB4D}" destId="{04E7B711-03EE-4C6A-ACBB-9889A8887FAB}" srcOrd="0" destOrd="0" presId="urn:microsoft.com/office/officeart/2005/8/layout/orgChart1"/>
    <dgm:cxn modelId="{D3F049B8-CA14-48A3-B210-E6FBDF79E35A}" type="presParOf" srcId="{5D5D80CA-5DC2-4BAD-9AFA-AEF76D63CB4D}" destId="{C2F799D2-08A0-4A93-B435-9711F4B32BD4}" srcOrd="1" destOrd="0" presId="urn:microsoft.com/office/officeart/2005/8/layout/orgChart1"/>
    <dgm:cxn modelId="{1B2387A0-3F10-4063-83DC-A9A657839EAC}" type="presParOf" srcId="{295371E9-279A-4FCC-BF91-C988E4A7D974}" destId="{E6E975F8-BE03-4D5F-9521-A7EF3D536075}" srcOrd="1" destOrd="0" presId="urn:microsoft.com/office/officeart/2005/8/layout/orgChart1"/>
    <dgm:cxn modelId="{E33D5CA5-E732-401F-87E0-06B3730702BC}" type="presParOf" srcId="{E6E975F8-BE03-4D5F-9521-A7EF3D536075}" destId="{8CCBEF80-DE3C-44D5-873F-4AF6BD2FE91B}" srcOrd="0" destOrd="0" presId="urn:microsoft.com/office/officeart/2005/8/layout/orgChart1"/>
    <dgm:cxn modelId="{232A04A6-265A-4BD4-9D90-259CBBE6F1F3}" type="presParOf" srcId="{E6E975F8-BE03-4D5F-9521-A7EF3D536075}" destId="{369BCED0-BED8-436A-89A7-A28F1ABA4E1C}" srcOrd="1" destOrd="0" presId="urn:microsoft.com/office/officeart/2005/8/layout/orgChart1"/>
    <dgm:cxn modelId="{69119C67-E28C-4EDE-81B0-3575ABAB0FC8}" type="presParOf" srcId="{369BCED0-BED8-436A-89A7-A28F1ABA4E1C}" destId="{B6942A94-7B30-4587-B15B-25BB2301AB98}" srcOrd="0" destOrd="0" presId="urn:microsoft.com/office/officeart/2005/8/layout/orgChart1"/>
    <dgm:cxn modelId="{9C5E0FE7-0D43-419E-BF1F-805165E49023}" type="presParOf" srcId="{B6942A94-7B30-4587-B15B-25BB2301AB98}" destId="{D20C02F3-9F74-42A7-8918-573C81236FE1}" srcOrd="0" destOrd="0" presId="urn:microsoft.com/office/officeart/2005/8/layout/orgChart1"/>
    <dgm:cxn modelId="{338FC15C-5128-416E-B99C-302F101D40A6}" type="presParOf" srcId="{B6942A94-7B30-4587-B15B-25BB2301AB98}" destId="{DE1693FF-53AC-434E-96A2-FBF032E6A15A}" srcOrd="1" destOrd="0" presId="urn:microsoft.com/office/officeart/2005/8/layout/orgChart1"/>
    <dgm:cxn modelId="{AADFAB31-6E88-4ABF-9C58-CB01A22EC4A1}" type="presParOf" srcId="{369BCED0-BED8-436A-89A7-A28F1ABA4E1C}" destId="{E6A510D4-9DFF-4F39-868A-94B44C62EB9B}" srcOrd="1" destOrd="0" presId="urn:microsoft.com/office/officeart/2005/8/layout/orgChart1"/>
    <dgm:cxn modelId="{80A1E157-B302-4991-9C15-BEF8519B34DA}" type="presParOf" srcId="{369BCED0-BED8-436A-89A7-A28F1ABA4E1C}" destId="{A50B0E7E-11AF-422A-9302-AF450FE17E43}" srcOrd="2" destOrd="0" presId="urn:microsoft.com/office/officeart/2005/8/layout/orgChart1"/>
    <dgm:cxn modelId="{F499D7C9-1FC4-4D90-8EE6-EA2D0B280E3B}" type="presParOf" srcId="{295371E9-279A-4FCC-BF91-C988E4A7D974}" destId="{BA3286CC-A19D-4234-A6C3-77367B236F61}" srcOrd="2" destOrd="0" presId="urn:microsoft.com/office/officeart/2005/8/layout/orgChart1"/>
    <dgm:cxn modelId="{A21B8C6F-801F-4541-BDC1-6EB4842ED748}" type="presParOf" srcId="{DE5E240A-0658-4986-9438-719596E6BAE9}" destId="{056214CC-6310-40AE-B8BC-ED532EDFF44B}"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8BFEF2-34F5-423C-9F7A-9265B7630638}">
      <dsp:nvSpPr>
        <dsp:cNvPr id="0" name=""/>
        <dsp:cNvSpPr/>
      </dsp:nvSpPr>
      <dsp:spPr>
        <a:xfrm>
          <a:off x="7264034" y="2024122"/>
          <a:ext cx="231710" cy="1337744"/>
        </a:xfrm>
        <a:custGeom>
          <a:avLst/>
          <a:gdLst/>
          <a:ahLst/>
          <a:cxnLst/>
          <a:rect l="0" t="0" r="0" b="0"/>
          <a:pathLst>
            <a:path>
              <a:moveTo>
                <a:pt x="0" y="0"/>
              </a:moveTo>
              <a:lnTo>
                <a:pt x="0" y="438352"/>
              </a:lnTo>
              <a:lnTo>
                <a:pt x="218740" y="43835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968213A-A341-415F-8FD5-75ECA48C6FE7}">
      <dsp:nvSpPr>
        <dsp:cNvPr id="0" name=""/>
        <dsp:cNvSpPr/>
      </dsp:nvSpPr>
      <dsp:spPr>
        <a:xfrm>
          <a:off x="5493192" y="1395832"/>
          <a:ext cx="3171544" cy="179277"/>
        </a:xfrm>
        <a:custGeom>
          <a:avLst/>
          <a:gdLst/>
          <a:ahLst/>
          <a:cxnLst/>
          <a:rect l="0" t="0" r="0" b="0"/>
          <a:pathLst>
            <a:path>
              <a:moveTo>
                <a:pt x="0" y="0"/>
              </a:moveTo>
              <a:lnTo>
                <a:pt x="0" y="196423"/>
              </a:lnTo>
              <a:lnTo>
                <a:pt x="3289823" y="196423"/>
              </a:lnTo>
              <a:lnTo>
                <a:pt x="3289823" y="28579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71C6DA2-2B53-4B60-B920-B125BEDF5226}">
      <dsp:nvSpPr>
        <dsp:cNvPr id="0" name=""/>
        <dsp:cNvSpPr/>
      </dsp:nvSpPr>
      <dsp:spPr>
        <a:xfrm>
          <a:off x="6526853" y="2119115"/>
          <a:ext cx="202677" cy="1416438"/>
        </a:xfrm>
        <a:custGeom>
          <a:avLst/>
          <a:gdLst/>
          <a:ahLst/>
          <a:cxnLst/>
          <a:rect l="0" t="0" r="0" b="0"/>
          <a:pathLst>
            <a:path>
              <a:moveTo>
                <a:pt x="398754" y="0"/>
              </a:moveTo>
              <a:lnTo>
                <a:pt x="398754" y="2613683"/>
              </a:lnTo>
              <a:lnTo>
                <a:pt x="0" y="261368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FA9E11D-D9D2-44A2-8C9F-E7BDFD3BCDF2}">
      <dsp:nvSpPr>
        <dsp:cNvPr id="0" name=""/>
        <dsp:cNvSpPr/>
      </dsp:nvSpPr>
      <dsp:spPr>
        <a:xfrm>
          <a:off x="4279656" y="1395832"/>
          <a:ext cx="1213536" cy="125577"/>
        </a:xfrm>
        <a:custGeom>
          <a:avLst/>
          <a:gdLst/>
          <a:ahLst/>
          <a:cxnLst/>
          <a:rect l="0" t="0" r="0" b="0"/>
          <a:pathLst>
            <a:path>
              <a:moveTo>
                <a:pt x="2245812" y="0"/>
              </a:moveTo>
              <a:lnTo>
                <a:pt x="2245812" y="196423"/>
              </a:lnTo>
              <a:lnTo>
                <a:pt x="0" y="196423"/>
              </a:lnTo>
              <a:lnTo>
                <a:pt x="0" y="28579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88F2A02-6EED-47A1-BB34-AC15B4BBA1BA}">
      <dsp:nvSpPr>
        <dsp:cNvPr id="0" name=""/>
        <dsp:cNvSpPr/>
      </dsp:nvSpPr>
      <dsp:spPr>
        <a:xfrm>
          <a:off x="1470662" y="441089"/>
          <a:ext cx="8045060" cy="954742"/>
        </a:xfrm>
        <a:prstGeom prst="rect">
          <a:avLst/>
        </a:prstGeom>
        <a:solidFill>
          <a:srgbClr val="679F8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ZA" sz="2400" b="1" kern="1200" dirty="0" smtClean="0">
              <a:solidFill>
                <a:sysClr val="window" lastClr="FFFFFF"/>
              </a:solidFill>
              <a:latin typeface="Arial Narrow" panose="020B0606020202030204" pitchFamily="34" charset="0"/>
              <a:ea typeface="+mn-ea"/>
              <a:cs typeface="+mn-cs"/>
            </a:rPr>
            <a:t>Problem Statement Incarceration:</a:t>
          </a:r>
        </a:p>
        <a:p>
          <a:pPr lvl="0" algn="ctr" defTabSz="1066800">
            <a:lnSpc>
              <a:spcPct val="90000"/>
            </a:lnSpc>
            <a:spcBef>
              <a:spcPct val="0"/>
            </a:spcBef>
            <a:spcAft>
              <a:spcPct val="35000"/>
            </a:spcAft>
          </a:pPr>
          <a:r>
            <a:rPr lang="en-ZA" sz="2400" b="1" kern="1200" dirty="0" smtClean="0">
              <a:solidFill>
                <a:sysClr val="window" lastClr="FFFFFF"/>
              </a:solidFill>
              <a:latin typeface="Arial Narrow" panose="020B0606020202030204" pitchFamily="34" charset="0"/>
              <a:ea typeface="+mn-ea"/>
              <a:cs typeface="+mn-cs"/>
            </a:rPr>
            <a:t>Inefficient implementation of case management processes</a:t>
          </a:r>
          <a:endParaRPr lang="en-ZA" sz="2400" b="1" kern="1200" dirty="0">
            <a:solidFill>
              <a:sysClr val="window" lastClr="FFFFFF"/>
            </a:solidFill>
            <a:latin typeface="Arial Narrow" panose="020B0606020202030204" pitchFamily="34" charset="0"/>
            <a:ea typeface="+mn-ea"/>
            <a:cs typeface="+mn-cs"/>
          </a:endParaRPr>
        </a:p>
      </dsp:txBody>
      <dsp:txXfrm>
        <a:off x="1470662" y="441089"/>
        <a:ext cx="8045060" cy="954742"/>
      </dsp:txXfrm>
    </dsp:sp>
    <dsp:sp modelId="{F8DA1906-0175-4E17-A149-23E7E8972947}">
      <dsp:nvSpPr>
        <dsp:cNvPr id="0" name=""/>
        <dsp:cNvSpPr/>
      </dsp:nvSpPr>
      <dsp:spPr>
        <a:xfrm>
          <a:off x="1470660" y="1521410"/>
          <a:ext cx="5617992" cy="597705"/>
        </a:xfrm>
        <a:prstGeom prst="rect">
          <a:avLst/>
        </a:prstGeom>
        <a:solidFill>
          <a:srgbClr val="679F81">
            <a:lumMod val="20000"/>
            <a:lumOff val="80000"/>
          </a:srgbClr>
        </a:solidFill>
        <a:ln w="12700" cap="flat" cmpd="sng" algn="ctr">
          <a:solidFill>
            <a:srgbClr val="CCFF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ZA" sz="1700" b="1" kern="1200" dirty="0" smtClean="0">
              <a:solidFill>
                <a:sysClr val="windowText" lastClr="000000"/>
              </a:solidFill>
              <a:latin typeface="Lato"/>
              <a:ea typeface="+mn-ea"/>
              <a:cs typeface="+mn-cs"/>
            </a:rPr>
            <a:t>Direct cause:</a:t>
          </a:r>
        </a:p>
        <a:p>
          <a:pPr lvl="0" algn="ctr" defTabSz="755650">
            <a:lnSpc>
              <a:spcPct val="90000"/>
            </a:lnSpc>
            <a:spcBef>
              <a:spcPct val="0"/>
            </a:spcBef>
            <a:spcAft>
              <a:spcPct val="35000"/>
            </a:spcAft>
          </a:pPr>
          <a:r>
            <a:rPr lang="en-ZA" sz="1700" b="1" kern="1200" dirty="0" smtClean="0">
              <a:solidFill>
                <a:sysClr val="windowText" lastClr="000000"/>
              </a:solidFill>
              <a:latin typeface="Lato"/>
              <a:ea typeface="+mn-ea"/>
              <a:cs typeface="+mn-cs"/>
            </a:rPr>
            <a:t>Inadequate case management  systems and processes</a:t>
          </a:r>
          <a:endParaRPr lang="en-ZA" sz="1700" b="1" kern="1200" dirty="0">
            <a:solidFill>
              <a:sysClr val="windowText" lastClr="000000"/>
            </a:solidFill>
            <a:latin typeface="Lato"/>
            <a:ea typeface="+mn-ea"/>
            <a:cs typeface="+mn-cs"/>
          </a:endParaRPr>
        </a:p>
      </dsp:txBody>
      <dsp:txXfrm>
        <a:off x="1470660" y="1521410"/>
        <a:ext cx="5617992" cy="597705"/>
      </dsp:txXfrm>
    </dsp:sp>
    <dsp:sp modelId="{80280B0E-C490-407D-B821-360CCAB430E3}">
      <dsp:nvSpPr>
        <dsp:cNvPr id="0" name=""/>
        <dsp:cNvSpPr/>
      </dsp:nvSpPr>
      <dsp:spPr>
        <a:xfrm>
          <a:off x="855139" y="2284044"/>
          <a:ext cx="5874390" cy="2503020"/>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176213" algn="l" defTabSz="622300">
            <a:lnSpc>
              <a:spcPct val="90000"/>
            </a:lnSpc>
            <a:spcBef>
              <a:spcPct val="0"/>
            </a:spcBef>
            <a:spcAft>
              <a:spcPct val="35000"/>
            </a:spcAft>
            <a:tabLst>
              <a:tab pos="446088" algn="l"/>
            </a:tabLst>
          </a:pPr>
          <a:r>
            <a:rPr lang="en-ZA" sz="1400" b="0" kern="1200" dirty="0" smtClean="0">
              <a:solidFill>
                <a:schemeClr val="tx1"/>
              </a:solidFill>
              <a:latin typeface="+mn-lt"/>
              <a:ea typeface="+mn-ea"/>
              <a:cs typeface="+mn-cs"/>
            </a:rPr>
            <a:t>Inadequate assessments  of inmates and profiling of offenders</a:t>
          </a:r>
        </a:p>
        <a:p>
          <a:pPr marL="0" lvl="0" indent="176213" algn="l" defTabSz="179388">
            <a:lnSpc>
              <a:spcPct val="90000"/>
            </a:lnSpc>
            <a:spcBef>
              <a:spcPct val="0"/>
            </a:spcBef>
            <a:spcAft>
              <a:spcPct val="35000"/>
            </a:spcAft>
            <a:tabLst>
              <a:tab pos="539750" algn="l"/>
            </a:tabLst>
          </a:pPr>
          <a:r>
            <a:rPr lang="en-US" sz="1400" b="0" kern="1200" dirty="0" smtClean="0">
              <a:solidFill>
                <a:schemeClr val="tx1"/>
              </a:solidFill>
              <a:latin typeface="+mn-lt"/>
              <a:ea typeface="+mn-ea"/>
              <a:cs typeface="+mn-cs"/>
            </a:rPr>
            <a:t>Lack of separation of structure  for case management, security and                                       </a:t>
          </a:r>
        </a:p>
        <a:p>
          <a:pPr marL="0" lvl="0" indent="176213" algn="l" defTabSz="179388">
            <a:lnSpc>
              <a:spcPct val="90000"/>
            </a:lnSpc>
            <a:spcBef>
              <a:spcPct val="0"/>
            </a:spcBef>
            <a:spcAft>
              <a:spcPct val="35000"/>
            </a:spcAft>
            <a:tabLst>
              <a:tab pos="539750" algn="l"/>
            </a:tabLst>
          </a:pPr>
          <a:r>
            <a:rPr lang="en-US" sz="1400" b="0" kern="1200" dirty="0" smtClean="0">
              <a:solidFill>
                <a:schemeClr val="tx1"/>
              </a:solidFill>
              <a:latin typeface="+mn-lt"/>
              <a:ea typeface="+mn-ea"/>
              <a:cs typeface="+mn-cs"/>
            </a:rPr>
            <a:t> rehabilitation</a:t>
          </a:r>
          <a:endParaRPr lang="en-ZA" sz="1400" b="0" kern="1200" dirty="0" smtClean="0">
            <a:solidFill>
              <a:schemeClr val="tx1"/>
            </a:solidFill>
            <a:latin typeface="+mn-lt"/>
            <a:ea typeface="+mn-ea"/>
            <a:cs typeface="+mn-cs"/>
          </a:endParaRPr>
        </a:p>
        <a:p>
          <a:pPr marL="0" marR="0" lvl="0" indent="176213" algn="l" defTabSz="179388" eaLnBrk="1" fontAlgn="auto" latinLnBrk="0" hangingPunct="1">
            <a:lnSpc>
              <a:spcPct val="100000"/>
            </a:lnSpc>
            <a:spcBef>
              <a:spcPct val="0"/>
            </a:spcBef>
            <a:spcAft>
              <a:spcPts val="0"/>
            </a:spcAft>
            <a:buClrTx/>
            <a:buSzTx/>
            <a:buFontTx/>
            <a:buNone/>
            <a:tabLst/>
            <a:defRPr/>
          </a:pPr>
          <a:r>
            <a:rPr lang="en-ZA" sz="1400" b="0" kern="1200" dirty="0" smtClean="0">
              <a:solidFill>
                <a:schemeClr val="tx1"/>
              </a:solidFill>
              <a:latin typeface="+mn-lt"/>
              <a:ea typeface="+mn-ea"/>
              <a:cs typeface="+mn-cs"/>
            </a:rPr>
            <a:t>	</a:t>
          </a:r>
          <a:r>
            <a:rPr lang="en-ZA" sz="1400" kern="1200" dirty="0" smtClean="0">
              <a:solidFill>
                <a:schemeClr val="tx1"/>
              </a:solidFill>
              <a:latin typeface="+mn-lt"/>
              <a:ea typeface="+mn-ea"/>
              <a:cs typeface="+mn-cs"/>
            </a:rPr>
            <a:t>Inadequate automated integrated criminal justice information and 				                       </a:t>
          </a:r>
        </a:p>
        <a:p>
          <a:pPr marL="0" marR="0" lvl="0" indent="176213" algn="l" defTabSz="179388" eaLnBrk="1" fontAlgn="auto" latinLnBrk="0" hangingPunct="1">
            <a:lnSpc>
              <a:spcPct val="100000"/>
            </a:lnSpc>
            <a:spcBef>
              <a:spcPct val="0"/>
            </a:spcBef>
            <a:spcAft>
              <a:spcPts val="0"/>
            </a:spcAft>
            <a:buClrTx/>
            <a:buSzTx/>
            <a:buFontTx/>
            <a:buNone/>
            <a:tabLst/>
            <a:defRPr/>
          </a:pPr>
          <a:r>
            <a:rPr lang="en-ZA" sz="1400" kern="1200" dirty="0" smtClean="0">
              <a:solidFill>
                <a:schemeClr val="tx1"/>
              </a:solidFill>
              <a:latin typeface="+mn-lt"/>
              <a:ea typeface="+mn-ea"/>
              <a:cs typeface="+mn-cs"/>
            </a:rPr>
            <a:t>management   system  (access to live warrants, SAP62, SAP 69c &amp;  </a:t>
          </a:r>
        </a:p>
        <a:p>
          <a:pPr marL="0" marR="0" lvl="0" indent="176213" algn="l" defTabSz="179388" eaLnBrk="1" fontAlgn="auto" latinLnBrk="0" hangingPunct="1">
            <a:lnSpc>
              <a:spcPct val="100000"/>
            </a:lnSpc>
            <a:spcBef>
              <a:spcPct val="0"/>
            </a:spcBef>
            <a:spcAft>
              <a:spcPts val="0"/>
            </a:spcAft>
            <a:buClrTx/>
            <a:buSzTx/>
            <a:buFontTx/>
            <a:buNone/>
            <a:tabLst/>
            <a:defRPr/>
          </a:pPr>
          <a:r>
            <a:rPr lang="en-ZA" sz="1400" kern="1200" dirty="0" smtClean="0">
              <a:solidFill>
                <a:schemeClr val="tx1"/>
              </a:solidFill>
              <a:latin typeface="+mn-lt"/>
              <a:ea typeface="+mn-ea"/>
              <a:cs typeface="+mn-cs"/>
            </a:rPr>
            <a:t>sentence remarks)  </a:t>
          </a:r>
        </a:p>
        <a:p>
          <a:pPr marL="0" lvl="0" indent="176213" algn="l" defTabSz="269875">
            <a:lnSpc>
              <a:spcPct val="90000"/>
            </a:lnSpc>
            <a:spcBef>
              <a:spcPct val="0"/>
            </a:spcBef>
            <a:spcAft>
              <a:spcPct val="35000"/>
            </a:spcAft>
          </a:pPr>
          <a:r>
            <a:rPr lang="en-ZA" sz="1400" kern="1200" dirty="0" smtClean="0">
              <a:solidFill>
                <a:schemeClr val="tx1"/>
              </a:solidFill>
              <a:latin typeface="+mn-lt"/>
              <a:ea typeface="+mn-ea"/>
              <a:cs typeface="+mn-cs"/>
            </a:rPr>
            <a:t>Limited number of AVR courts - staff  and inmate movement Implications</a:t>
          </a:r>
        </a:p>
      </dsp:txBody>
      <dsp:txXfrm>
        <a:off x="855139" y="2284044"/>
        <a:ext cx="5874390" cy="2503020"/>
      </dsp:txXfrm>
    </dsp:sp>
    <dsp:sp modelId="{A77E401D-2FCF-4457-9D6E-3A52AE0953B1}">
      <dsp:nvSpPr>
        <dsp:cNvPr id="0" name=""/>
        <dsp:cNvSpPr/>
      </dsp:nvSpPr>
      <dsp:spPr>
        <a:xfrm>
          <a:off x="7203497" y="1575109"/>
          <a:ext cx="2922478" cy="449013"/>
        </a:xfrm>
        <a:prstGeom prst="rect">
          <a:avLst/>
        </a:prstGeom>
        <a:solidFill>
          <a:srgbClr val="679F81">
            <a:lumMod val="20000"/>
            <a:lumOff val="80000"/>
          </a:srgbClr>
        </a:solidFill>
        <a:ln w="12700" cap="flat" cmpd="sng" algn="ctr">
          <a:solidFill>
            <a:srgbClr val="CCFF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ZA" sz="1700" b="1" kern="1200" dirty="0" smtClean="0">
              <a:solidFill>
                <a:sysClr val="windowText" lastClr="000000"/>
              </a:solidFill>
              <a:latin typeface="Lato"/>
              <a:ea typeface="+mn-ea"/>
              <a:cs typeface="+mn-cs"/>
            </a:rPr>
            <a:t>Direct cause:</a:t>
          </a:r>
        </a:p>
        <a:p>
          <a:pPr lvl="0" algn="ctr" defTabSz="755650">
            <a:lnSpc>
              <a:spcPct val="90000"/>
            </a:lnSpc>
            <a:spcBef>
              <a:spcPct val="0"/>
            </a:spcBef>
            <a:spcAft>
              <a:spcPct val="35000"/>
            </a:spcAft>
          </a:pPr>
          <a:r>
            <a:rPr lang="en-ZA" sz="1700" b="1" kern="1200" dirty="0" smtClean="0">
              <a:solidFill>
                <a:sysClr val="windowText" lastClr="000000"/>
              </a:solidFill>
              <a:latin typeface="Lato"/>
              <a:ea typeface="+mn-ea"/>
              <a:cs typeface="+mn-cs"/>
            </a:rPr>
            <a:t>Overcrowding</a:t>
          </a:r>
          <a:endParaRPr lang="en-ZA" sz="1700" b="1" kern="1200" dirty="0">
            <a:solidFill>
              <a:sysClr val="windowText" lastClr="000000"/>
            </a:solidFill>
            <a:latin typeface="Lato"/>
            <a:ea typeface="+mn-ea"/>
            <a:cs typeface="+mn-cs"/>
          </a:endParaRPr>
        </a:p>
      </dsp:txBody>
      <dsp:txXfrm>
        <a:off x="7203497" y="1575109"/>
        <a:ext cx="2922478" cy="449013"/>
      </dsp:txXfrm>
    </dsp:sp>
    <dsp:sp modelId="{49C762F4-52E8-425A-A729-15F7A06C0BC9}">
      <dsp:nvSpPr>
        <dsp:cNvPr id="0" name=""/>
        <dsp:cNvSpPr/>
      </dsp:nvSpPr>
      <dsp:spPr>
        <a:xfrm>
          <a:off x="7264034" y="2181844"/>
          <a:ext cx="4078753" cy="2360045"/>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176213" lvl="0" indent="0" algn="l" defTabSz="622300">
            <a:lnSpc>
              <a:spcPct val="100000"/>
            </a:lnSpc>
            <a:spcBef>
              <a:spcPct val="0"/>
            </a:spcBef>
            <a:spcAft>
              <a:spcPct val="35000"/>
            </a:spcAft>
          </a:pPr>
          <a:r>
            <a:rPr lang="en-ZA" sz="1400" kern="1200" dirty="0" smtClean="0">
              <a:solidFill>
                <a:sysClr val="windowText" lastClr="000000"/>
              </a:solidFill>
              <a:latin typeface="+mn-lt"/>
              <a:ea typeface="+mn-ea"/>
              <a:cs typeface="+mn-cs"/>
            </a:rPr>
            <a:t>Ineffective  multi-pronged strategy. </a:t>
          </a:r>
        </a:p>
        <a:p>
          <a:pPr marL="176213" lvl="0" indent="0" algn="l" defTabSz="622300">
            <a:lnSpc>
              <a:spcPct val="100000"/>
            </a:lnSpc>
            <a:spcBef>
              <a:spcPct val="0"/>
            </a:spcBef>
            <a:spcAft>
              <a:spcPct val="35000"/>
            </a:spcAft>
          </a:pPr>
          <a:r>
            <a:rPr lang="en-ZA" sz="1400" kern="1200" dirty="0" smtClean="0">
              <a:solidFill>
                <a:sysClr val="windowText" lastClr="000000"/>
              </a:solidFill>
              <a:latin typeface="+mn-lt"/>
              <a:ea typeface="+mn-ea"/>
              <a:cs typeface="+mn-cs"/>
            </a:rPr>
            <a:t>Occupancy levels exceed available bed  space.</a:t>
          </a:r>
        </a:p>
        <a:p>
          <a:pPr marL="176213" lvl="0" indent="0" algn="l" defTabSz="622300">
            <a:lnSpc>
              <a:spcPct val="100000"/>
            </a:lnSpc>
            <a:spcBef>
              <a:spcPct val="0"/>
            </a:spcBef>
            <a:spcAft>
              <a:spcPct val="35000"/>
            </a:spcAft>
          </a:pPr>
          <a:r>
            <a:rPr lang="en-ZA" sz="1400" kern="1200" dirty="0" smtClean="0">
              <a:solidFill>
                <a:sysClr val="windowText" lastClr="000000"/>
              </a:solidFill>
              <a:latin typeface="+mn-lt"/>
              <a:ea typeface="+mn-ea"/>
              <a:cs typeface="+mn-cs"/>
            </a:rPr>
            <a:t>Lack of control over the influx of both remand detainees and sentenced offenders  (fluidity). </a:t>
          </a:r>
        </a:p>
        <a:p>
          <a:pPr marL="176213" lvl="0" indent="0" algn="l" defTabSz="622300">
            <a:lnSpc>
              <a:spcPct val="100000"/>
            </a:lnSpc>
            <a:spcBef>
              <a:spcPct val="0"/>
            </a:spcBef>
            <a:spcAft>
              <a:spcPct val="35000"/>
            </a:spcAft>
          </a:pPr>
          <a:r>
            <a:rPr lang="en-ZA" sz="1400" kern="1200" dirty="0" smtClean="0">
              <a:solidFill>
                <a:sysClr val="windowText" lastClr="000000"/>
              </a:solidFill>
              <a:latin typeface="+mn-lt"/>
              <a:ea typeface="+mn-ea"/>
              <a:cs typeface="+mn-cs"/>
            </a:rPr>
            <a:t>Lack of electronic system for bail payment.</a:t>
          </a:r>
          <a:endParaRPr lang="en-ZA" sz="1400" kern="1200" dirty="0">
            <a:solidFill>
              <a:sysClr val="windowText" lastClr="000000"/>
            </a:solidFill>
            <a:latin typeface="+mn-lt"/>
            <a:ea typeface="+mn-ea"/>
            <a:cs typeface="+mn-cs"/>
          </a:endParaRPr>
        </a:p>
      </dsp:txBody>
      <dsp:txXfrm>
        <a:off x="7264034" y="2181844"/>
        <a:ext cx="4078753" cy="23600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BEF80-DE3C-44D5-873F-4AF6BD2FE91B}">
      <dsp:nvSpPr>
        <dsp:cNvPr id="0" name=""/>
        <dsp:cNvSpPr/>
      </dsp:nvSpPr>
      <dsp:spPr>
        <a:xfrm>
          <a:off x="6191874" y="2093141"/>
          <a:ext cx="654099" cy="1474425"/>
        </a:xfrm>
        <a:custGeom>
          <a:avLst/>
          <a:gdLst/>
          <a:ahLst/>
          <a:cxnLst/>
          <a:rect l="0" t="0" r="0" b="0"/>
          <a:pathLst>
            <a:path>
              <a:moveTo>
                <a:pt x="0" y="0"/>
              </a:moveTo>
              <a:lnTo>
                <a:pt x="0" y="469764"/>
              </a:lnTo>
              <a:lnTo>
                <a:pt x="341363" y="46976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AA37B6F0-FBC5-4C8E-85B1-DD92A77392E4}">
      <dsp:nvSpPr>
        <dsp:cNvPr id="0" name=""/>
        <dsp:cNvSpPr/>
      </dsp:nvSpPr>
      <dsp:spPr>
        <a:xfrm>
          <a:off x="5664022" y="1291524"/>
          <a:ext cx="2748623" cy="113552"/>
        </a:xfrm>
        <a:custGeom>
          <a:avLst/>
          <a:gdLst/>
          <a:ahLst/>
          <a:cxnLst/>
          <a:rect l="0" t="0" r="0" b="0"/>
          <a:pathLst>
            <a:path>
              <a:moveTo>
                <a:pt x="0" y="0"/>
              </a:moveTo>
              <a:lnTo>
                <a:pt x="0" y="193570"/>
              </a:lnTo>
              <a:lnTo>
                <a:pt x="2921831" y="193570"/>
              </a:lnTo>
              <a:lnTo>
                <a:pt x="2921831" y="29102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8D0243E-A1B0-4F40-9092-5C0F85E1FB4D}">
      <dsp:nvSpPr>
        <dsp:cNvPr id="0" name=""/>
        <dsp:cNvSpPr/>
      </dsp:nvSpPr>
      <dsp:spPr>
        <a:xfrm>
          <a:off x="4407297" y="2117386"/>
          <a:ext cx="1049141" cy="1658894"/>
        </a:xfrm>
        <a:custGeom>
          <a:avLst/>
          <a:gdLst/>
          <a:ahLst/>
          <a:cxnLst/>
          <a:rect l="0" t="0" r="0" b="0"/>
          <a:pathLst>
            <a:path>
              <a:moveTo>
                <a:pt x="334058" y="0"/>
              </a:moveTo>
              <a:lnTo>
                <a:pt x="334058" y="645720"/>
              </a:lnTo>
              <a:lnTo>
                <a:pt x="0" y="64572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A785C03D-7A58-40B0-A62E-E9B61F263D4B}">
      <dsp:nvSpPr>
        <dsp:cNvPr id="0" name=""/>
        <dsp:cNvSpPr/>
      </dsp:nvSpPr>
      <dsp:spPr>
        <a:xfrm>
          <a:off x="2604806" y="1245804"/>
          <a:ext cx="3059216" cy="91440"/>
        </a:xfrm>
        <a:custGeom>
          <a:avLst/>
          <a:gdLst/>
          <a:ahLst/>
          <a:cxnLst/>
          <a:rect l="0" t="0" r="0" b="0"/>
          <a:pathLst>
            <a:path>
              <a:moveTo>
                <a:pt x="2592927" y="0"/>
              </a:moveTo>
              <a:lnTo>
                <a:pt x="2592927" y="193570"/>
              </a:lnTo>
              <a:lnTo>
                <a:pt x="0" y="193570"/>
              </a:lnTo>
              <a:lnTo>
                <a:pt x="0" y="29102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660C5DDB-AAFE-47F2-AF55-2BEEE045249A}">
      <dsp:nvSpPr>
        <dsp:cNvPr id="0" name=""/>
        <dsp:cNvSpPr/>
      </dsp:nvSpPr>
      <dsp:spPr>
        <a:xfrm>
          <a:off x="2139999" y="490144"/>
          <a:ext cx="7048045" cy="801380"/>
        </a:xfrm>
        <a:prstGeom prst="rect">
          <a:avLst/>
        </a:prstGeom>
        <a:solidFill>
          <a:srgbClr val="679F8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b="1" kern="1200" dirty="0" smtClean="0">
              <a:solidFill>
                <a:sysClr val="window" lastClr="FFFFFF"/>
              </a:solidFill>
              <a:latin typeface="Lato"/>
              <a:ea typeface="+mn-ea"/>
              <a:cs typeface="+mn-cs"/>
            </a:rPr>
            <a:t>Solution Statement Incarceration: </a:t>
          </a:r>
        </a:p>
        <a:p>
          <a:pPr lvl="0" algn="ctr" defTabSz="711200">
            <a:lnSpc>
              <a:spcPct val="90000"/>
            </a:lnSpc>
            <a:spcBef>
              <a:spcPct val="0"/>
            </a:spcBef>
            <a:spcAft>
              <a:spcPct val="35000"/>
            </a:spcAft>
          </a:pPr>
          <a:r>
            <a:rPr lang="en-ZA" sz="1600" b="1" kern="1200" dirty="0" smtClean="0">
              <a:solidFill>
                <a:sysClr val="window" lastClr="FFFFFF"/>
              </a:solidFill>
              <a:latin typeface="Lato"/>
              <a:ea typeface="+mn-ea"/>
              <a:cs typeface="+mn-cs"/>
            </a:rPr>
            <a:t>Improve  implementation of case management processes of inmates (admission, detention, placement and release)</a:t>
          </a:r>
          <a:endParaRPr lang="en-ZA" sz="1600" b="1" kern="1200" dirty="0">
            <a:solidFill>
              <a:sysClr val="window" lastClr="FFFFFF"/>
            </a:solidFill>
            <a:latin typeface="Lato"/>
            <a:ea typeface="+mn-ea"/>
            <a:cs typeface="+mn-cs"/>
          </a:endParaRPr>
        </a:p>
      </dsp:txBody>
      <dsp:txXfrm>
        <a:off x="2139999" y="490144"/>
        <a:ext cx="7048045" cy="801380"/>
      </dsp:txXfrm>
    </dsp:sp>
    <dsp:sp modelId="{C3D1D02E-3D42-4AE2-BD66-F51512575662}">
      <dsp:nvSpPr>
        <dsp:cNvPr id="0" name=""/>
        <dsp:cNvSpPr/>
      </dsp:nvSpPr>
      <dsp:spPr>
        <a:xfrm>
          <a:off x="351692" y="1312979"/>
          <a:ext cx="4506227" cy="804407"/>
        </a:xfrm>
        <a:prstGeom prst="rect">
          <a:avLst/>
        </a:prstGeom>
        <a:solidFill>
          <a:srgbClr val="679F81">
            <a:lumMod val="20000"/>
            <a:lumOff val="8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ZA" sz="1500" b="1" kern="1200" dirty="0" smtClean="0">
              <a:solidFill>
                <a:sysClr val="windowText" lastClr="000000"/>
              </a:solidFill>
              <a:latin typeface="Lato"/>
              <a:ea typeface="+mn-ea"/>
              <a:cs typeface="+mn-cs"/>
            </a:rPr>
            <a:t>Intervention:</a:t>
          </a:r>
        </a:p>
        <a:p>
          <a:pPr lvl="0" algn="ctr" defTabSz="666750">
            <a:lnSpc>
              <a:spcPct val="90000"/>
            </a:lnSpc>
            <a:spcBef>
              <a:spcPct val="0"/>
            </a:spcBef>
            <a:spcAft>
              <a:spcPct val="35000"/>
            </a:spcAft>
          </a:pPr>
          <a:r>
            <a:rPr lang="en-ZA" sz="1500" b="1" kern="1200" dirty="0" smtClean="0">
              <a:solidFill>
                <a:sysClr val="windowText" lastClr="000000"/>
              </a:solidFill>
              <a:latin typeface="Lato"/>
              <a:ea typeface="+mn-ea"/>
              <a:cs typeface="+mn-cs"/>
            </a:rPr>
            <a:t>Improved Case Management systems, processes and tools</a:t>
          </a:r>
          <a:endParaRPr lang="en-ZA" sz="1500" b="1" kern="1200" dirty="0">
            <a:solidFill>
              <a:sysClr val="windowText" lastClr="000000"/>
            </a:solidFill>
            <a:latin typeface="Lato"/>
            <a:ea typeface="+mn-ea"/>
            <a:cs typeface="+mn-cs"/>
          </a:endParaRPr>
        </a:p>
      </dsp:txBody>
      <dsp:txXfrm>
        <a:off x="351692" y="1312979"/>
        <a:ext cx="4506227" cy="804407"/>
      </dsp:txXfrm>
    </dsp:sp>
    <dsp:sp modelId="{5D61EBA9-6149-4E5A-958B-58EAAD40F4C9}">
      <dsp:nvSpPr>
        <dsp:cNvPr id="0" name=""/>
        <dsp:cNvSpPr/>
      </dsp:nvSpPr>
      <dsp:spPr>
        <a:xfrm>
          <a:off x="331569" y="2259741"/>
          <a:ext cx="5124869" cy="3033078"/>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176213" lvl="0" indent="0" algn="l" defTabSz="800100">
            <a:lnSpc>
              <a:spcPct val="90000"/>
            </a:lnSpc>
            <a:spcBef>
              <a:spcPct val="0"/>
            </a:spcBef>
            <a:spcAft>
              <a:spcPct val="35000"/>
            </a:spcAft>
          </a:pPr>
          <a:r>
            <a:rPr lang="en-ZA" sz="1400" kern="1200" dirty="0" smtClean="0">
              <a:solidFill>
                <a:sysClr val="windowText" lastClr="000000"/>
              </a:solidFill>
              <a:latin typeface="+mn-lt"/>
              <a:ea typeface="+mn-ea"/>
              <a:cs typeface="+mn-cs"/>
            </a:rPr>
            <a:t>Induct, orientate and train personnel in case management processes</a:t>
          </a:r>
        </a:p>
        <a:p>
          <a:pPr marL="176213" lvl="0" indent="0" algn="l" defTabSz="800100">
            <a:lnSpc>
              <a:spcPct val="90000"/>
            </a:lnSpc>
            <a:spcBef>
              <a:spcPct val="0"/>
            </a:spcBef>
            <a:spcAft>
              <a:spcPct val="35000"/>
            </a:spcAft>
          </a:pPr>
          <a:r>
            <a:rPr lang="en-ZA" sz="1400" kern="1200" dirty="0" smtClean="0">
              <a:solidFill>
                <a:schemeClr val="tx1"/>
              </a:solidFill>
              <a:latin typeface="+mn-lt"/>
            </a:rPr>
            <a:t>Business continuity planning and  review of legislation    </a:t>
          </a:r>
        </a:p>
        <a:p>
          <a:pPr marL="176213" lvl="0" indent="0" algn="l" defTabSz="800100">
            <a:lnSpc>
              <a:spcPct val="90000"/>
            </a:lnSpc>
            <a:spcBef>
              <a:spcPct val="0"/>
            </a:spcBef>
            <a:spcAft>
              <a:spcPct val="35000"/>
            </a:spcAft>
          </a:pPr>
          <a:r>
            <a:rPr lang="en-ZA" sz="1400" kern="1200" dirty="0" smtClean="0">
              <a:solidFill>
                <a:schemeClr val="tx1"/>
              </a:solidFill>
              <a:latin typeface="+mn-lt"/>
            </a:rPr>
            <a:t>and policies to be in line  with the Constitution and other  </a:t>
          </a:r>
        </a:p>
        <a:p>
          <a:pPr marL="176213" lvl="0" indent="0" algn="l" defTabSz="800100">
            <a:lnSpc>
              <a:spcPct val="90000"/>
            </a:lnSpc>
            <a:spcBef>
              <a:spcPct val="0"/>
            </a:spcBef>
            <a:spcAft>
              <a:spcPct val="35000"/>
            </a:spcAft>
          </a:pPr>
          <a:r>
            <a:rPr lang="en-ZA" sz="1400" kern="1200" dirty="0" smtClean="0">
              <a:solidFill>
                <a:schemeClr val="tx1"/>
              </a:solidFill>
              <a:latin typeface="+mn-lt"/>
            </a:rPr>
            <a:t>overarching legislation and policies</a:t>
          </a:r>
        </a:p>
        <a:p>
          <a:pPr marL="176213" marR="0" lvl="0" indent="0" algn="l" defTabSz="800100" eaLnBrk="1" fontAlgn="auto" latinLnBrk="0" hangingPunct="1">
            <a:lnSpc>
              <a:spcPct val="90000"/>
            </a:lnSpc>
            <a:spcBef>
              <a:spcPct val="0"/>
            </a:spcBef>
            <a:spcAft>
              <a:spcPct val="35000"/>
            </a:spcAft>
            <a:buClrTx/>
            <a:buSzTx/>
            <a:buFontTx/>
            <a:buNone/>
            <a:tabLst/>
            <a:defRPr/>
          </a:pPr>
          <a:r>
            <a:rPr lang="en-ZA" sz="1400" kern="1200" dirty="0" smtClean="0">
              <a:solidFill>
                <a:schemeClr val="tx1"/>
              </a:solidFill>
              <a:latin typeface="+mn-lt"/>
              <a:ea typeface="+mn-ea"/>
              <a:cs typeface="+mn-cs"/>
            </a:rPr>
            <a:t>A</a:t>
          </a:r>
          <a:r>
            <a:rPr lang="en-ZA" sz="1400" kern="1200" dirty="0" smtClean="0">
              <a:solidFill>
                <a:sysClr val="windowText" lastClr="000000"/>
              </a:solidFill>
              <a:latin typeface="+mn-lt"/>
              <a:ea typeface="+mn-ea"/>
              <a:cs typeface="+mn-cs"/>
            </a:rPr>
            <a:t>utomated case management processes which includes an  integrated inmate management  information system and  </a:t>
          </a:r>
          <a:r>
            <a:rPr lang="en-ZA" sz="1400" kern="1200" dirty="0" smtClean="0">
              <a:solidFill>
                <a:schemeClr val="tx1"/>
              </a:solidFill>
              <a:latin typeface="+mn-lt"/>
              <a:ea typeface="+mn-ea"/>
              <a:cs typeface="+mn-cs"/>
            </a:rPr>
            <a:t>interface with automated IJS. </a:t>
          </a:r>
        </a:p>
        <a:p>
          <a:pPr marL="176213" marR="0" lvl="0" indent="0" algn="l" defTabSz="800100" eaLnBrk="1" fontAlgn="auto" latinLnBrk="0" hangingPunct="1">
            <a:lnSpc>
              <a:spcPct val="90000"/>
            </a:lnSpc>
            <a:spcBef>
              <a:spcPct val="0"/>
            </a:spcBef>
            <a:spcAft>
              <a:spcPct val="35000"/>
            </a:spcAft>
            <a:buClrTx/>
            <a:buSzTx/>
            <a:buFontTx/>
            <a:buNone/>
            <a:tabLst/>
            <a:defRPr/>
          </a:pPr>
          <a:r>
            <a:rPr lang="en-ZA" sz="1400" kern="1200" dirty="0" smtClean="0">
              <a:solidFill>
                <a:schemeClr val="tx1"/>
              </a:solidFill>
              <a:latin typeface="+mn-lt"/>
              <a:ea typeface="+mn-ea"/>
              <a:cs typeface="+mn-cs"/>
            </a:rPr>
            <a:t>Increase the number and the functionality of AVR courts</a:t>
          </a:r>
          <a:endParaRPr lang="en-ZA" sz="1400" kern="1200" dirty="0" smtClean="0">
            <a:solidFill>
              <a:sysClr val="windowText" lastClr="000000"/>
            </a:solidFill>
            <a:latin typeface="+mn-lt"/>
            <a:ea typeface="+mn-ea"/>
            <a:cs typeface="+mn-cs"/>
          </a:endParaRPr>
        </a:p>
        <a:p>
          <a:pPr marL="176213" lvl="0" indent="0" algn="l" defTabSz="800100">
            <a:lnSpc>
              <a:spcPct val="90000"/>
            </a:lnSpc>
            <a:spcBef>
              <a:spcPct val="0"/>
            </a:spcBef>
            <a:spcAft>
              <a:spcPct val="35000"/>
            </a:spcAft>
          </a:pPr>
          <a:endParaRPr lang="en-ZA" sz="1400" kern="1200" dirty="0" smtClean="0">
            <a:solidFill>
              <a:schemeClr val="tx1"/>
            </a:solidFill>
            <a:latin typeface="+mn-lt"/>
            <a:ea typeface="+mn-ea"/>
            <a:cs typeface="+mn-cs"/>
          </a:endParaRPr>
        </a:p>
      </dsp:txBody>
      <dsp:txXfrm>
        <a:off x="331569" y="2259741"/>
        <a:ext cx="5124869" cy="3033078"/>
      </dsp:txXfrm>
    </dsp:sp>
    <dsp:sp modelId="{04E7B711-03EE-4C6A-ACBB-9889A8887FAB}">
      <dsp:nvSpPr>
        <dsp:cNvPr id="0" name=""/>
        <dsp:cNvSpPr/>
      </dsp:nvSpPr>
      <dsp:spPr>
        <a:xfrm>
          <a:off x="6454305" y="1405077"/>
          <a:ext cx="3916679" cy="688063"/>
        </a:xfrm>
        <a:prstGeom prst="rect">
          <a:avLst/>
        </a:prstGeom>
        <a:solidFill>
          <a:srgbClr val="679F81">
            <a:lumMod val="20000"/>
            <a:lumOff val="8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ZA" sz="1500" b="1" kern="1200" dirty="0" smtClean="0">
              <a:solidFill>
                <a:sysClr val="windowText" lastClr="000000"/>
              </a:solidFill>
              <a:latin typeface="Lato"/>
              <a:ea typeface="+mn-ea"/>
              <a:cs typeface="+mn-cs"/>
            </a:rPr>
            <a:t>Intervention:</a:t>
          </a:r>
        </a:p>
        <a:p>
          <a:pPr lvl="0" algn="ctr" defTabSz="666750">
            <a:lnSpc>
              <a:spcPct val="90000"/>
            </a:lnSpc>
            <a:spcBef>
              <a:spcPct val="0"/>
            </a:spcBef>
            <a:spcAft>
              <a:spcPct val="35000"/>
            </a:spcAft>
          </a:pPr>
          <a:r>
            <a:rPr lang="en-ZA" sz="1500" b="1" kern="1200" dirty="0" smtClean="0">
              <a:solidFill>
                <a:sysClr val="windowText" lastClr="000000"/>
              </a:solidFill>
              <a:latin typeface="Lato"/>
              <a:ea typeface="+mn-ea"/>
              <a:cs typeface="+mn-cs"/>
            </a:rPr>
            <a:t>Integrated approach in the management of overcrowding with Cluster Departments</a:t>
          </a:r>
        </a:p>
      </dsp:txBody>
      <dsp:txXfrm>
        <a:off x="6454305" y="1405077"/>
        <a:ext cx="3916679" cy="688063"/>
      </dsp:txXfrm>
    </dsp:sp>
    <dsp:sp modelId="{D20C02F3-9F74-42A7-8918-573C81236FE1}">
      <dsp:nvSpPr>
        <dsp:cNvPr id="0" name=""/>
        <dsp:cNvSpPr/>
      </dsp:nvSpPr>
      <dsp:spPr>
        <a:xfrm>
          <a:off x="6191874" y="2445362"/>
          <a:ext cx="4405408" cy="2244409"/>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269875" algn="l" defTabSz="622300">
            <a:lnSpc>
              <a:spcPct val="90000"/>
            </a:lnSpc>
            <a:spcBef>
              <a:spcPct val="0"/>
            </a:spcBef>
            <a:spcAft>
              <a:spcPct val="35000"/>
            </a:spcAft>
          </a:pPr>
          <a:r>
            <a:rPr lang="en-ZA" sz="1400" kern="1200" dirty="0" smtClean="0">
              <a:solidFill>
                <a:sysClr val="windowText" lastClr="000000"/>
              </a:solidFill>
              <a:latin typeface="+mn-lt"/>
              <a:ea typeface="+mn-ea"/>
              <a:cs typeface="+mn-cs"/>
            </a:rPr>
            <a:t>Review and implement the strategy for the 	management of overcrowding</a:t>
          </a:r>
        </a:p>
        <a:p>
          <a:pPr marL="0" lvl="0" indent="269875" algn="l" defTabSz="622300">
            <a:lnSpc>
              <a:spcPct val="90000"/>
            </a:lnSpc>
            <a:spcBef>
              <a:spcPct val="0"/>
            </a:spcBef>
            <a:spcAft>
              <a:spcPct val="35000"/>
            </a:spcAft>
          </a:pPr>
          <a:r>
            <a:rPr lang="en-ZA" sz="1400" kern="1200" dirty="0" smtClean="0">
              <a:solidFill>
                <a:schemeClr val="tx1"/>
              </a:solidFill>
              <a:latin typeface="+mn-lt"/>
              <a:ea typeface="+mn-ea"/>
              <a:cs typeface="+mn-cs"/>
            </a:rPr>
            <a:t>Automation of bed space determination system</a:t>
          </a:r>
        </a:p>
        <a:p>
          <a:pPr marL="0" lvl="0" indent="269875" algn="l" defTabSz="622300">
            <a:lnSpc>
              <a:spcPct val="90000"/>
            </a:lnSpc>
            <a:spcBef>
              <a:spcPct val="0"/>
            </a:spcBef>
            <a:spcAft>
              <a:spcPct val="35000"/>
            </a:spcAft>
          </a:pPr>
          <a:r>
            <a:rPr lang="en-ZA" sz="1400" kern="1200" dirty="0" smtClean="0">
              <a:solidFill>
                <a:sysClr val="windowText" lastClr="000000"/>
              </a:solidFill>
              <a:latin typeface="+mn-lt"/>
              <a:ea typeface="+mn-ea"/>
              <a:cs typeface="+mn-cs"/>
            </a:rPr>
            <a:t>Electronic system and after hours bail payment</a:t>
          </a:r>
        </a:p>
        <a:p>
          <a:pPr marL="0" lvl="0" indent="269875" algn="l" defTabSz="622300">
            <a:lnSpc>
              <a:spcPct val="90000"/>
            </a:lnSpc>
            <a:spcBef>
              <a:spcPct val="0"/>
            </a:spcBef>
            <a:spcAft>
              <a:spcPct val="35000"/>
            </a:spcAft>
          </a:pPr>
          <a:r>
            <a:rPr lang="en-ZA" sz="1400" kern="1200" dirty="0" smtClean="0">
              <a:solidFill>
                <a:sysClr val="windowText" lastClr="000000"/>
              </a:solidFill>
              <a:latin typeface="+mn-lt"/>
              <a:ea typeface="+mn-ea"/>
              <a:cs typeface="+mn-cs"/>
            </a:rPr>
            <a:t>Provision of inputs for the review of the Criminal     </a:t>
          </a:r>
        </a:p>
        <a:p>
          <a:pPr marL="0" lvl="0" indent="269875" algn="l" defTabSz="622300">
            <a:lnSpc>
              <a:spcPct val="90000"/>
            </a:lnSpc>
            <a:spcBef>
              <a:spcPct val="0"/>
            </a:spcBef>
            <a:spcAft>
              <a:spcPct val="35000"/>
            </a:spcAft>
          </a:pPr>
          <a:r>
            <a:rPr lang="en-ZA" sz="1400" kern="1200" dirty="0" smtClean="0">
              <a:solidFill>
                <a:sysClr val="windowText" lastClr="000000"/>
              </a:solidFill>
              <a:latin typeface="+mn-lt"/>
              <a:ea typeface="+mn-ea"/>
              <a:cs typeface="+mn-cs"/>
            </a:rPr>
            <a:t>Procedure Act and policies to address 	overcrowding in   </a:t>
          </a:r>
        </a:p>
        <a:p>
          <a:pPr marL="0" lvl="0" indent="269875" algn="l" defTabSz="622300">
            <a:lnSpc>
              <a:spcPct val="90000"/>
            </a:lnSpc>
            <a:spcBef>
              <a:spcPct val="0"/>
            </a:spcBef>
            <a:spcAft>
              <a:spcPct val="35000"/>
            </a:spcAft>
          </a:pPr>
          <a:r>
            <a:rPr lang="en-ZA" sz="1400" kern="1200" dirty="0" smtClean="0">
              <a:solidFill>
                <a:sysClr val="windowText" lastClr="000000"/>
              </a:solidFill>
              <a:latin typeface="+mn-lt"/>
              <a:ea typeface="+mn-ea"/>
              <a:cs typeface="+mn-cs"/>
            </a:rPr>
            <a:t>DCS.</a:t>
          </a:r>
        </a:p>
      </dsp:txBody>
      <dsp:txXfrm>
        <a:off x="6191874" y="2445362"/>
        <a:ext cx="4405408" cy="224440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7A7E03D-C109-4C3A-8323-92875F3D5DF3}" type="datetimeFigureOut">
              <a:rPr lang="en-ZA" smtClean="0"/>
              <a:t>2020/11/19</a:t>
            </a:fld>
            <a:endParaRPr lang="en-ZA"/>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203917F3-8D98-49C6-B64A-FD1D0A8C445D}" type="slidenum">
              <a:rPr lang="en-ZA" smtClean="0"/>
              <a:t>‹#›</a:t>
            </a:fld>
            <a:endParaRPr lang="en-ZA"/>
          </a:p>
        </p:txBody>
      </p:sp>
    </p:spTree>
    <p:extLst>
      <p:ext uri="{BB962C8B-B14F-4D97-AF65-F5344CB8AC3E}">
        <p14:creationId xmlns:p14="http://schemas.microsoft.com/office/powerpoint/2010/main" val="42839186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F9E0337-60F2-48E3-804D-D8A7DEE870FB}" type="datetimeFigureOut">
              <a:rPr lang="en-ZA" smtClean="0"/>
              <a:t>2020/11/19</a:t>
            </a:fld>
            <a:endParaRPr lang="en-ZA"/>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7D6F0A4-DABF-438F-8DC1-E5244420521C}" type="slidenum">
              <a:rPr lang="en-ZA" smtClean="0"/>
              <a:t>‹#›</a:t>
            </a:fld>
            <a:endParaRPr lang="en-ZA"/>
          </a:p>
        </p:txBody>
      </p:sp>
    </p:spTree>
    <p:extLst>
      <p:ext uri="{BB962C8B-B14F-4D97-AF65-F5344CB8AC3E}">
        <p14:creationId xmlns:p14="http://schemas.microsoft.com/office/powerpoint/2010/main" val="4279309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pexels.com/@fauxels"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1</a:t>
            </a:fld>
            <a:endParaRPr lang="en-ID">
              <a:solidFill>
                <a:prstClr val="black"/>
              </a:solidFill>
            </a:endParaRPr>
          </a:p>
        </p:txBody>
      </p:sp>
    </p:spTree>
    <p:extLst>
      <p:ext uri="{BB962C8B-B14F-4D97-AF65-F5344CB8AC3E}">
        <p14:creationId xmlns:p14="http://schemas.microsoft.com/office/powerpoint/2010/main" val="79251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10</a:t>
            </a:fld>
            <a:endParaRPr lang="en-ZA"/>
          </a:p>
        </p:txBody>
      </p:sp>
    </p:spTree>
    <p:extLst>
      <p:ext uri="{BB962C8B-B14F-4D97-AF65-F5344CB8AC3E}">
        <p14:creationId xmlns:p14="http://schemas.microsoft.com/office/powerpoint/2010/main" val="2207292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dirty="0" smtClean="0"/>
              <a:t> </a:t>
            </a:r>
            <a:endParaRPr lang="en-US" sz="1200" dirty="0" smtClean="0"/>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18737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12</a:t>
            </a:fld>
            <a:endParaRPr lang="en-ZA"/>
          </a:p>
        </p:txBody>
      </p:sp>
    </p:spTree>
    <p:extLst>
      <p:ext uri="{BB962C8B-B14F-4D97-AF65-F5344CB8AC3E}">
        <p14:creationId xmlns:p14="http://schemas.microsoft.com/office/powerpoint/2010/main" val="12941108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13</a:t>
            </a:fld>
            <a:endParaRPr lang="en-ZA"/>
          </a:p>
        </p:txBody>
      </p:sp>
    </p:spTree>
    <p:extLst>
      <p:ext uri="{BB962C8B-B14F-4D97-AF65-F5344CB8AC3E}">
        <p14:creationId xmlns:p14="http://schemas.microsoft.com/office/powerpoint/2010/main" val="12941108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14</a:t>
            </a:fld>
            <a:endParaRPr lang="en-ZA"/>
          </a:p>
        </p:txBody>
      </p:sp>
    </p:spTree>
    <p:extLst>
      <p:ext uri="{BB962C8B-B14F-4D97-AF65-F5344CB8AC3E}">
        <p14:creationId xmlns:p14="http://schemas.microsoft.com/office/powerpoint/2010/main" val="790625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15</a:t>
            </a:fld>
            <a:endParaRPr lang="en-ZA"/>
          </a:p>
        </p:txBody>
      </p:sp>
    </p:spTree>
    <p:extLst>
      <p:ext uri="{BB962C8B-B14F-4D97-AF65-F5344CB8AC3E}">
        <p14:creationId xmlns:p14="http://schemas.microsoft.com/office/powerpoint/2010/main" val="396060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16</a:t>
            </a:fld>
            <a:endParaRPr lang="en-ZA"/>
          </a:p>
        </p:txBody>
      </p:sp>
    </p:spTree>
    <p:extLst>
      <p:ext uri="{BB962C8B-B14F-4D97-AF65-F5344CB8AC3E}">
        <p14:creationId xmlns:p14="http://schemas.microsoft.com/office/powerpoint/2010/main" val="28627857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17</a:t>
            </a:fld>
            <a:endParaRPr lang="en-ZA"/>
          </a:p>
        </p:txBody>
      </p:sp>
    </p:spTree>
    <p:extLst>
      <p:ext uri="{BB962C8B-B14F-4D97-AF65-F5344CB8AC3E}">
        <p14:creationId xmlns:p14="http://schemas.microsoft.com/office/powerpoint/2010/main" val="23761541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123963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64805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18615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indent="0">
              <a:buNone/>
            </a:pPr>
            <a:endParaRPr lang="en-ZA" dirty="0" smtClean="0"/>
          </a:p>
          <a:p>
            <a:pPr marL="0" lvl="0" indent="0" algn="l" rtl="0">
              <a:spcBef>
                <a:spcPts val="0"/>
              </a:spcBef>
              <a:spcAft>
                <a:spcPts val="0"/>
              </a:spcAft>
              <a:buNone/>
            </a:pPr>
            <a:endParaRPr lang="en-US" dirty="0" smtClean="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474864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mtClean="0"/>
              <a:t> </a:t>
            </a:r>
            <a:endParaRPr lang="en-US" dirty="0" smtClean="0"/>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621906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Photo by </a:t>
            </a:r>
            <a:r>
              <a:rPr lang="en-US" sz="1200" b="1" i="0" u="none" strike="noStrike" kern="1200" dirty="0" err="1">
                <a:solidFill>
                  <a:schemeClr val="tx1"/>
                </a:solidFill>
                <a:effectLst/>
                <a:latin typeface="+mn-lt"/>
                <a:ea typeface="+mn-ea"/>
                <a:cs typeface="+mn-cs"/>
                <a:hlinkClick r:id="rId3"/>
              </a:rPr>
              <a:t>fauxels</a:t>
            </a:r>
            <a:endParaRPr lang="en-US" sz="1200" b="1" i="0" u="none" strike="noStrike" kern="1200" dirty="0">
              <a:solidFill>
                <a:schemeClr val="tx1"/>
              </a:solidFill>
              <a:effectLst/>
              <a:latin typeface="+mn-lt"/>
              <a:ea typeface="+mn-ea"/>
              <a:cs typeface="+mn-cs"/>
              <a:hlinkClick r:id="rId3"/>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on </a:t>
            </a:r>
            <a:r>
              <a:rPr lang="en-US" sz="1200" b="0" i="0" kern="1200" dirty="0" err="1">
                <a:solidFill>
                  <a:schemeClr val="tx1"/>
                </a:solidFill>
                <a:effectLst/>
                <a:latin typeface="+mn-lt"/>
                <a:ea typeface="+mn-ea"/>
                <a:cs typeface="+mn-cs"/>
              </a:rPr>
              <a:t>Pexels</a:t>
            </a: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23</a:t>
            </a:fld>
            <a:endParaRPr lang="en-ID">
              <a:solidFill>
                <a:prstClr val="black"/>
              </a:solidFill>
            </a:endParaRPr>
          </a:p>
        </p:txBody>
      </p:sp>
    </p:spTree>
    <p:extLst>
      <p:ext uri="{BB962C8B-B14F-4D97-AF65-F5344CB8AC3E}">
        <p14:creationId xmlns:p14="http://schemas.microsoft.com/office/powerpoint/2010/main" val="426952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lang="en-US" baseline="0" dirty="0" smtClean="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1534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lang="en-US" baseline="0" dirty="0" smtClean="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28636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4790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6</a:t>
            </a:fld>
            <a:endParaRPr lang="en-ZA"/>
          </a:p>
        </p:txBody>
      </p:sp>
    </p:spTree>
    <p:extLst>
      <p:ext uri="{BB962C8B-B14F-4D97-AF65-F5344CB8AC3E}">
        <p14:creationId xmlns:p14="http://schemas.microsoft.com/office/powerpoint/2010/main" val="4174388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7</a:t>
            </a:fld>
            <a:endParaRPr lang="en-ZA"/>
          </a:p>
        </p:txBody>
      </p:sp>
    </p:spTree>
    <p:extLst>
      <p:ext uri="{BB962C8B-B14F-4D97-AF65-F5344CB8AC3E}">
        <p14:creationId xmlns:p14="http://schemas.microsoft.com/office/powerpoint/2010/main" val="1364795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ZA" dirty="0" smtClean="0"/>
              <a:t> </a:t>
            </a: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28288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96390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118514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628639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1083795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4E2FFAA-25BE-47A2-A60E-349BE354A8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D"/>
          </a:p>
        </p:txBody>
      </p:sp>
      <p:sp>
        <p:nvSpPr>
          <p:cNvPr id="3" name="Subtitle 2">
            <a:extLst>
              <a:ext uri="{FF2B5EF4-FFF2-40B4-BE49-F238E27FC236}">
                <a16:creationId xmlns="" xmlns:a16="http://schemas.microsoft.com/office/drawing/2014/main" id="{993DAA34-980C-44A0-9965-D1AF72E12A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D"/>
          </a:p>
        </p:txBody>
      </p:sp>
    </p:spTree>
    <p:extLst>
      <p:ext uri="{BB962C8B-B14F-4D97-AF65-F5344CB8AC3E}">
        <p14:creationId xmlns:p14="http://schemas.microsoft.com/office/powerpoint/2010/main" val="134595057"/>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5943E93-BC38-4864-A0B9-1D0652470EC7}"/>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0804DEF6-B94F-4858-A2BA-F37F3A9A606E}"/>
              </a:ext>
            </a:extLst>
          </p:cNvPr>
          <p:cNvSpPr>
            <a:spLocks noGrp="1"/>
          </p:cNvSpPr>
          <p:nvPr>
            <p:ph idx="1"/>
          </p:nvPr>
        </p:nvSpPr>
        <p:spPr>
          <a:xfrm>
            <a:off x="533400" y="1825624"/>
            <a:ext cx="111252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3" name="Rectangle 12">
            <a:extLst>
              <a:ext uri="{FF2B5EF4-FFF2-40B4-BE49-F238E27FC236}">
                <a16:creationId xmlns="" xmlns:a16="http://schemas.microsoft.com/office/drawing/2014/main" id="{A83CFA3F-9BFB-394E-B024-801F5C16AFBF}"/>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4" name="TextBox 13">
            <a:extLst>
              <a:ext uri="{FF2B5EF4-FFF2-40B4-BE49-F238E27FC236}">
                <a16:creationId xmlns="" xmlns:a16="http://schemas.microsoft.com/office/drawing/2014/main" id="{6618A9FD-B820-B240-9420-22134C01C43C}"/>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 xmlns:a16="http://schemas.microsoft.com/office/drawing/2014/main" id="{CBACB319-1A34-0E43-B81E-5DE55CAF099D}"/>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6" name="Straight Connector 15">
            <a:extLst>
              <a:ext uri="{FF2B5EF4-FFF2-40B4-BE49-F238E27FC236}">
                <a16:creationId xmlns="" xmlns:a16="http://schemas.microsoft.com/office/drawing/2014/main" id="{BC8222F1-2A79-4F48-AD19-D3E7155A5973}"/>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38555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EE63D7A-540E-425A-BEF5-69BB8D40BC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D"/>
          </a:p>
        </p:txBody>
      </p:sp>
      <p:sp>
        <p:nvSpPr>
          <p:cNvPr id="3" name="Text Placeholder 2">
            <a:extLst>
              <a:ext uri="{FF2B5EF4-FFF2-40B4-BE49-F238E27FC236}">
                <a16:creationId xmlns="" xmlns:a16="http://schemas.microsoft.com/office/drawing/2014/main" id="{2F3CBEA5-6625-4A00-B51E-8641A4AE2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4716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DDD00FA-CA57-4FCA-BFA6-C374C16C9DBB}"/>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FE40965A-09CA-4AA8-9C52-A5770F423454}"/>
              </a:ext>
            </a:extLst>
          </p:cNvPr>
          <p:cNvSpPr>
            <a:spLocks noGrp="1"/>
          </p:cNvSpPr>
          <p:nvPr>
            <p:ph sz="half" idx="1"/>
          </p:nvPr>
        </p:nvSpPr>
        <p:spPr>
          <a:xfrm>
            <a:off x="533400" y="1825624"/>
            <a:ext cx="54864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Content Placeholder 3">
            <a:extLst>
              <a:ext uri="{FF2B5EF4-FFF2-40B4-BE49-F238E27FC236}">
                <a16:creationId xmlns="" xmlns:a16="http://schemas.microsoft.com/office/drawing/2014/main" id="{FE9E6E0D-8C89-4C4D-B2ED-BC0A4867F963}"/>
              </a:ext>
            </a:extLst>
          </p:cNvPr>
          <p:cNvSpPr>
            <a:spLocks noGrp="1"/>
          </p:cNvSpPr>
          <p:nvPr>
            <p:ph sz="half" idx="2"/>
          </p:nvPr>
        </p:nvSpPr>
        <p:spPr>
          <a:xfrm>
            <a:off x="6172200" y="1825624"/>
            <a:ext cx="54864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1" name="Rectangle 10">
            <a:extLst>
              <a:ext uri="{FF2B5EF4-FFF2-40B4-BE49-F238E27FC236}">
                <a16:creationId xmlns="" xmlns:a16="http://schemas.microsoft.com/office/drawing/2014/main" id="{CCDF1EEE-0E33-4A4C-B856-E1D2CAD41B1D}"/>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 xmlns:a16="http://schemas.microsoft.com/office/drawing/2014/main" id="{A4DADB03-1FEF-B848-8AD4-1107C28DE259}"/>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 xmlns:a16="http://schemas.microsoft.com/office/drawing/2014/main" id="{000A049B-BEAF-8145-AFF0-55736D747D60}"/>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 xmlns:a16="http://schemas.microsoft.com/office/drawing/2014/main" id="{3AC4DCFB-9E5E-4343-B88F-BFF79008DD22}"/>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008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1BB064-2B6B-4DB3-B5F2-73FB6436F6E4}"/>
              </a:ext>
            </a:extLst>
          </p:cNvPr>
          <p:cNvSpPr>
            <a:spLocks noGrp="1"/>
          </p:cNvSpPr>
          <p:nvPr>
            <p:ph type="title"/>
          </p:nvPr>
        </p:nvSpPr>
        <p:spPr>
          <a:xfrm>
            <a:off x="533400" y="365125"/>
            <a:ext cx="11128376" cy="1325563"/>
          </a:xfrm>
        </p:spPr>
        <p:txBody>
          <a:bodyPr/>
          <a:lstStyle/>
          <a:p>
            <a:r>
              <a:rPr lang="en-US" dirty="0"/>
              <a:t>Click to edit Master title style</a:t>
            </a:r>
            <a:endParaRPr lang="en-ID" dirty="0"/>
          </a:p>
        </p:txBody>
      </p:sp>
      <p:sp>
        <p:nvSpPr>
          <p:cNvPr id="3" name="Text Placeholder 2">
            <a:extLst>
              <a:ext uri="{FF2B5EF4-FFF2-40B4-BE49-F238E27FC236}">
                <a16:creationId xmlns="" xmlns:a16="http://schemas.microsoft.com/office/drawing/2014/main" id="{320364BD-656F-49D4-978C-1EF0460DC833}"/>
              </a:ext>
            </a:extLst>
          </p:cNvPr>
          <p:cNvSpPr>
            <a:spLocks noGrp="1"/>
          </p:cNvSpPr>
          <p:nvPr>
            <p:ph type="body" idx="1"/>
          </p:nvPr>
        </p:nvSpPr>
        <p:spPr>
          <a:xfrm>
            <a:off x="533400" y="1681163"/>
            <a:ext cx="5464175" cy="83704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 xmlns:a16="http://schemas.microsoft.com/office/drawing/2014/main" id="{72CC1E74-B5DE-489B-8062-6F648F39AF21}"/>
              </a:ext>
            </a:extLst>
          </p:cNvPr>
          <p:cNvSpPr>
            <a:spLocks noGrp="1"/>
          </p:cNvSpPr>
          <p:nvPr>
            <p:ph sz="half" idx="2"/>
          </p:nvPr>
        </p:nvSpPr>
        <p:spPr>
          <a:xfrm>
            <a:off x="533400" y="2505074"/>
            <a:ext cx="5464175" cy="3743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5" name="Text Placeholder 4">
            <a:extLst>
              <a:ext uri="{FF2B5EF4-FFF2-40B4-BE49-F238E27FC236}">
                <a16:creationId xmlns="" xmlns:a16="http://schemas.microsoft.com/office/drawing/2014/main" id="{ACD74AC3-B164-43D5-8EE3-2B3FACE1F05B}"/>
              </a:ext>
            </a:extLst>
          </p:cNvPr>
          <p:cNvSpPr>
            <a:spLocks noGrp="1"/>
          </p:cNvSpPr>
          <p:nvPr>
            <p:ph type="body" sz="quarter" idx="3"/>
          </p:nvPr>
        </p:nvSpPr>
        <p:spPr>
          <a:xfrm>
            <a:off x="6172200" y="1681163"/>
            <a:ext cx="5486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5D59746C-CBAC-4D9D-AFCA-8ED31A88891C}"/>
              </a:ext>
            </a:extLst>
          </p:cNvPr>
          <p:cNvSpPr>
            <a:spLocks noGrp="1"/>
          </p:cNvSpPr>
          <p:nvPr>
            <p:ph sz="quarter" idx="4"/>
          </p:nvPr>
        </p:nvSpPr>
        <p:spPr>
          <a:xfrm>
            <a:off x="6172200" y="2505074"/>
            <a:ext cx="5486400" cy="3743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13" name="Rectangle 12">
            <a:extLst>
              <a:ext uri="{FF2B5EF4-FFF2-40B4-BE49-F238E27FC236}">
                <a16:creationId xmlns="" xmlns:a16="http://schemas.microsoft.com/office/drawing/2014/main" id="{27CBF80B-F7BE-684E-B80A-86103702FD93}"/>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4" name="TextBox 13">
            <a:extLst>
              <a:ext uri="{FF2B5EF4-FFF2-40B4-BE49-F238E27FC236}">
                <a16:creationId xmlns="" xmlns:a16="http://schemas.microsoft.com/office/drawing/2014/main" id="{B7DD9B41-86AC-8F4C-900D-2BDD191394A0}"/>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 xmlns:a16="http://schemas.microsoft.com/office/drawing/2014/main" id="{29D4882F-7788-6A46-ACDB-A2C45EC5B49B}"/>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2" name="Straight Connector 21">
            <a:extLst>
              <a:ext uri="{FF2B5EF4-FFF2-40B4-BE49-F238E27FC236}">
                <a16:creationId xmlns="" xmlns:a16="http://schemas.microsoft.com/office/drawing/2014/main" id="{687CA224-252A-DB42-9CB3-604E913644BF}"/>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93324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C9ADFF5-D2DF-4F4C-B84D-A9AF846D83A3}"/>
              </a:ext>
            </a:extLst>
          </p:cNvPr>
          <p:cNvSpPr>
            <a:spLocks noGrp="1"/>
          </p:cNvSpPr>
          <p:nvPr>
            <p:ph type="title"/>
          </p:nvPr>
        </p:nvSpPr>
        <p:spPr/>
        <p:txBody>
          <a:bodyPr/>
          <a:lstStyle/>
          <a:p>
            <a:r>
              <a:rPr lang="en-US"/>
              <a:t>Click to edit Master title style</a:t>
            </a:r>
            <a:endParaRPr lang="en-ID"/>
          </a:p>
        </p:txBody>
      </p:sp>
      <p:sp>
        <p:nvSpPr>
          <p:cNvPr id="15" name="Rectangle 14">
            <a:extLst>
              <a:ext uri="{FF2B5EF4-FFF2-40B4-BE49-F238E27FC236}">
                <a16:creationId xmlns="" xmlns:a16="http://schemas.microsoft.com/office/drawing/2014/main" id="{3479D463-626D-4D34-B749-7F089E12D7CA}"/>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6" name="TextBox 15">
            <a:extLst>
              <a:ext uri="{FF2B5EF4-FFF2-40B4-BE49-F238E27FC236}">
                <a16:creationId xmlns="" xmlns:a16="http://schemas.microsoft.com/office/drawing/2014/main" id="{081B3419-F562-4556-ADD7-D768E4EA415A}"/>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8" name="TextBox 17">
            <a:extLst>
              <a:ext uri="{FF2B5EF4-FFF2-40B4-BE49-F238E27FC236}">
                <a16:creationId xmlns="" xmlns:a16="http://schemas.microsoft.com/office/drawing/2014/main" id="{EFDD757A-A93F-4A87-AABA-56DAE452BE14}"/>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6" name="Straight Connector 5">
            <a:extLst>
              <a:ext uri="{FF2B5EF4-FFF2-40B4-BE49-F238E27FC236}">
                <a16:creationId xmlns="" xmlns:a16="http://schemas.microsoft.com/office/drawing/2014/main" id="{4B86A402-833A-414F-8B21-CB235D6F827F}"/>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63175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E393BA3B-C4DB-9346-8386-CB62A06CFE52}"/>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9" name="TextBox 8">
            <a:extLst>
              <a:ext uri="{FF2B5EF4-FFF2-40B4-BE49-F238E27FC236}">
                <a16:creationId xmlns="" xmlns:a16="http://schemas.microsoft.com/office/drawing/2014/main" id="{034F4A44-6379-C844-B743-22309C4305B4}"/>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0" name="TextBox 9">
            <a:extLst>
              <a:ext uri="{FF2B5EF4-FFF2-40B4-BE49-F238E27FC236}">
                <a16:creationId xmlns="" xmlns:a16="http://schemas.microsoft.com/office/drawing/2014/main" id="{43DCB562-F21B-0C48-ADFD-506D203737A1}"/>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7" name="Straight Connector 16">
            <a:extLst>
              <a:ext uri="{FF2B5EF4-FFF2-40B4-BE49-F238E27FC236}">
                <a16:creationId xmlns="" xmlns:a16="http://schemas.microsoft.com/office/drawing/2014/main" id="{91C8FB76-362B-314B-8CD5-C776CC4E9D5E}"/>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30054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9110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
        <p:nvSpPr>
          <p:cNvPr id="7" name="Rectangle 6">
            <a:extLst>
              <a:ext uri="{FF2B5EF4-FFF2-40B4-BE49-F238E27FC236}">
                <a16:creationId xmlns="" xmlns:a16="http://schemas.microsoft.com/office/drawing/2014/main" id="{3479D463-626D-4D34-B749-7F089E12D7CA}"/>
              </a:ext>
            </a:extLst>
          </p:cNvPr>
          <p:cNvSpPr/>
          <p:nvPr userDrawn="1"/>
        </p:nvSpPr>
        <p:spPr>
          <a:xfrm>
            <a:off x="11202988" y="6438640"/>
            <a:ext cx="455612" cy="41936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fld id="{516E4415-7190-4740-A70C-FF2C4EC25AE3}" type="slidenum">
              <a:rPr kumimoji="0" lang="en-ID" sz="1600" b="0" i="0" u="none" strike="noStrike" kern="0" cap="none" spc="0" normalizeH="0" baseline="0" noProof="0" smtClean="0">
                <a:ln>
                  <a:noFill/>
                </a:ln>
                <a:solidFill>
                  <a:srgbClr val="FFFFFF"/>
                </a:solidFill>
                <a:effectLst/>
                <a:uLnTx/>
                <a:uFillTx/>
                <a:latin typeface="Segoe UI Light"/>
              </a:rPr>
              <a:t>‹#›</a:t>
            </a:fld>
            <a:endParaRPr kumimoji="0" lang="en-ID" sz="1600" b="0" i="0" u="none" strike="noStrike" kern="0" cap="none" spc="0" normalizeH="0" baseline="0" noProof="0" dirty="0" smtClean="0">
              <a:ln>
                <a:noFill/>
              </a:ln>
              <a:solidFill>
                <a:srgbClr val="FFFFFF"/>
              </a:solidFill>
              <a:effectLst/>
              <a:uLnTx/>
              <a:uFillTx/>
              <a:latin typeface="Segoe UI Light"/>
            </a:endParaRPr>
          </a:p>
        </p:txBody>
      </p:sp>
      <p:sp>
        <p:nvSpPr>
          <p:cNvPr id="8" name="TextBox 7">
            <a:extLst>
              <a:ext uri="{FF2B5EF4-FFF2-40B4-BE49-F238E27FC236}">
                <a16:creationId xmlns="" xmlns:a16="http://schemas.microsoft.com/office/drawing/2014/main" id="{EFDD757A-A93F-4A87-AABA-56DAE452BE14}"/>
              </a:ext>
            </a:extLst>
          </p:cNvPr>
          <p:cNvSpPr txBox="1"/>
          <p:nvPr userDrawn="1"/>
        </p:nvSpPr>
        <p:spPr>
          <a:xfrm>
            <a:off x="9277165" y="6561787"/>
            <a:ext cx="1726816" cy="123111"/>
          </a:xfrm>
          <a:prstGeom prst="rect">
            <a:avLst/>
          </a:prstGeom>
          <a:noFill/>
        </p:spPr>
        <p:txBody>
          <a:bodyPr wrap="square" lIns="0" tIns="0" rIns="0" bIns="0" rtlCol="0" anchor="ctr">
            <a:spAutoFit/>
          </a:bodyPr>
          <a:lstStyle/>
          <a:p>
            <a:pPr algn="r"/>
            <a:r>
              <a:rPr lang="en-US" sz="800" dirty="0" smtClean="0">
                <a:solidFill>
                  <a:srgbClr val="FFFFFF">
                    <a:lumMod val="65000"/>
                  </a:srgbClr>
                </a:solidFill>
                <a:latin typeface="Segoe UI Light" panose="020B0502040204020203" pitchFamily="34" charset="0"/>
                <a:cs typeface="Segoe UI Light" panose="020B0502040204020203" pitchFamily="34" charset="0"/>
              </a:rPr>
              <a:t>2020</a:t>
            </a:r>
            <a:r>
              <a:rPr lang="en-US" sz="800" baseline="0" dirty="0" smtClean="0">
                <a:solidFill>
                  <a:srgbClr val="FFFFFF">
                    <a:lumMod val="65000"/>
                  </a:srgbClr>
                </a:solidFill>
                <a:latin typeface="Segoe UI Light" panose="020B0502040204020203" pitchFamily="34" charset="0"/>
                <a:cs typeface="Segoe UI Light" panose="020B0502040204020203" pitchFamily="34" charset="0"/>
              </a:rPr>
              <a:t> STRATEGIC PLANNING SESSION</a:t>
            </a:r>
            <a:endParaRPr lang="en-US" sz="800" dirty="0">
              <a:solidFill>
                <a:srgbClr val="FFFFFF">
                  <a:lumMod val="65000"/>
                </a:srgbClr>
              </a:solidFill>
              <a:latin typeface="Segoe UI Light" panose="020B0502040204020203" pitchFamily="34" charset="0"/>
              <a:cs typeface="Segoe UI Light" panose="020B0502040204020203" pitchFamily="34" charset="0"/>
            </a:endParaRPr>
          </a:p>
        </p:txBody>
      </p:sp>
      <p:cxnSp>
        <p:nvCxnSpPr>
          <p:cNvPr id="9" name="Straight Connector 8">
            <a:extLst>
              <a:ext uri="{FF2B5EF4-FFF2-40B4-BE49-F238E27FC236}">
                <a16:creationId xmlns="" xmlns:a16="http://schemas.microsoft.com/office/drawing/2014/main" id="{4B86A402-833A-414F-8B21-CB235D6F827F}"/>
              </a:ext>
            </a:extLst>
          </p:cNvPr>
          <p:cNvCxnSpPr>
            <a:cxnSpLocks/>
          </p:cNvCxnSpPr>
          <p:nvPr userDrawn="1"/>
        </p:nvCxnSpPr>
        <p:spPr>
          <a:xfrm flipH="1" flipV="1">
            <a:off x="1" y="6648320"/>
            <a:ext cx="9277164" cy="36578"/>
          </a:xfrm>
          <a:prstGeom prst="line">
            <a:avLst/>
          </a:prstGeom>
          <a:noFill/>
          <a:ln w="6350" cap="flat" cmpd="sng" algn="ctr">
            <a:solidFill>
              <a:srgbClr val="FFFFFF">
                <a:lumMod val="85000"/>
              </a:srgbClr>
            </a:solidFill>
            <a:prstDash val="solid"/>
            <a:miter lim="800000"/>
          </a:ln>
          <a:effectLst/>
        </p:spPr>
      </p:cxnSp>
      <p:sp>
        <p:nvSpPr>
          <p:cNvPr id="11" name="Rectangle 10">
            <a:extLst>
              <a:ext uri="{FF2B5EF4-FFF2-40B4-BE49-F238E27FC236}">
                <a16:creationId xmlns="" xmlns:a16="http://schemas.microsoft.com/office/drawing/2014/main" id="{F9EDA4DD-5668-4D40-9FD9-47B3AC01D45D}"/>
              </a:ext>
            </a:extLst>
          </p:cNvPr>
          <p:cNvSpPr/>
          <p:nvPr userDrawn="1"/>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Rounded Rectangle 11">
            <a:extLst>
              <a:ext uri="{FF2B5EF4-FFF2-40B4-BE49-F238E27FC236}">
                <a16:creationId xmlns="" xmlns:a16="http://schemas.microsoft.com/office/drawing/2014/main" id="{3FF68B7E-2A3C-7445-840D-E03AC743B2BC}"/>
              </a:ext>
            </a:extLst>
          </p:cNvPr>
          <p:cNvSpPr/>
          <p:nvPr userDrawn="1"/>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userDrawn="1"/>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 xmlns:a16="http://schemas.microsoft.com/office/drawing/2014/main" id="{4430A9AA-BB5E-FF43-8C3E-F42948508E5B}"/>
              </a:ext>
            </a:extLst>
          </p:cNvPr>
          <p:cNvSpPr txBox="1">
            <a:spLocks/>
          </p:cNvSpPr>
          <p:nvPr userDrawn="1"/>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4400" b="1" i="0" u="none" strike="noStrike" kern="1200" cap="none" spc="0" normalizeH="0" baseline="0" noProof="0" dirty="0">
              <a:ln>
                <a:noFill/>
              </a:ln>
              <a:solidFill>
                <a:srgbClr val="000000"/>
              </a:solidFill>
              <a:effectLst/>
              <a:uLnTx/>
              <a:uFillTx/>
              <a:latin typeface="Georgia"/>
            </a:endParaRPr>
          </a:p>
        </p:txBody>
      </p:sp>
    </p:spTree>
    <p:extLst>
      <p:ext uri="{BB962C8B-B14F-4D97-AF65-F5344CB8AC3E}">
        <p14:creationId xmlns:p14="http://schemas.microsoft.com/office/powerpoint/2010/main" val="70474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7B33DCC-E58D-4E90-BD32-93612EB101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EFB7CF97-5037-48C8-8243-48B5F78702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Text Placeholder 3">
            <a:extLst>
              <a:ext uri="{FF2B5EF4-FFF2-40B4-BE49-F238E27FC236}">
                <a16:creationId xmlns="" xmlns:a16="http://schemas.microsoft.com/office/drawing/2014/main" id="{26953ED2-55B1-4F90-9569-25377B50E6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Rectangle 10">
            <a:extLst>
              <a:ext uri="{FF2B5EF4-FFF2-40B4-BE49-F238E27FC236}">
                <a16:creationId xmlns="" xmlns:a16="http://schemas.microsoft.com/office/drawing/2014/main" id="{3989266A-499E-2343-B303-4B178C30E570}"/>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 xmlns:a16="http://schemas.microsoft.com/office/drawing/2014/main" id="{2F05756C-735A-1542-A4CF-6C2913A561ED}"/>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 xmlns:a16="http://schemas.microsoft.com/office/drawing/2014/main" id="{5D58A4D1-5981-C340-BAD7-3ED40B65EE05}"/>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 xmlns:a16="http://schemas.microsoft.com/office/drawing/2014/main" id="{119B55FB-0CFF-5E46-A4B3-3D6E62F4E84A}"/>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67526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E03295E-5F2E-469B-B4C3-767643F280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D"/>
          </a:p>
        </p:txBody>
      </p:sp>
      <p:sp>
        <p:nvSpPr>
          <p:cNvPr id="3" name="Picture Placeholder 2">
            <a:extLst>
              <a:ext uri="{FF2B5EF4-FFF2-40B4-BE49-F238E27FC236}">
                <a16:creationId xmlns="" xmlns:a16="http://schemas.microsoft.com/office/drawing/2014/main" id="{3A84A6C5-DA12-455A-81DD-2B5C41D0E9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D"/>
          </a:p>
        </p:txBody>
      </p:sp>
      <p:sp>
        <p:nvSpPr>
          <p:cNvPr id="4" name="Text Placeholder 3">
            <a:extLst>
              <a:ext uri="{FF2B5EF4-FFF2-40B4-BE49-F238E27FC236}">
                <a16:creationId xmlns="" xmlns:a16="http://schemas.microsoft.com/office/drawing/2014/main" id="{A5A59A1D-8CC0-43CE-9EB7-F5DE71D0A3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Rectangle 10">
            <a:extLst>
              <a:ext uri="{FF2B5EF4-FFF2-40B4-BE49-F238E27FC236}">
                <a16:creationId xmlns="" xmlns:a16="http://schemas.microsoft.com/office/drawing/2014/main" id="{D872BFBD-2615-9640-9703-8EEEC0944B27}"/>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 xmlns:a16="http://schemas.microsoft.com/office/drawing/2014/main" id="{D55BD58D-CDDC-0B45-BA7A-2D58ACD8E367}"/>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 xmlns:a16="http://schemas.microsoft.com/office/drawing/2014/main" id="{DDF31592-E398-C448-9356-F7FEFD601356}"/>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 xmlns:a16="http://schemas.microsoft.com/office/drawing/2014/main" id="{FD5EB6E1-447A-E449-9E7F-AD2F2F82B068}"/>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4001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6C3B649-33B5-49E0-AF95-5C2F743605D6}"/>
              </a:ext>
            </a:extLst>
          </p:cNvPr>
          <p:cNvSpPr>
            <a:spLocks noGrp="1"/>
          </p:cNvSpPr>
          <p:nvPr>
            <p:ph type="title"/>
          </p:nvPr>
        </p:nvSpPr>
        <p:spPr/>
        <p:txBody>
          <a:bodyPr/>
          <a:lstStyle/>
          <a:p>
            <a:r>
              <a:rPr lang="en-US"/>
              <a:t>Click to edit Master title style</a:t>
            </a:r>
            <a:endParaRPr lang="en-ID"/>
          </a:p>
        </p:txBody>
      </p:sp>
      <p:sp>
        <p:nvSpPr>
          <p:cNvPr id="3" name="Vertical Text Placeholder 2">
            <a:extLst>
              <a:ext uri="{FF2B5EF4-FFF2-40B4-BE49-F238E27FC236}">
                <a16:creationId xmlns="" xmlns:a16="http://schemas.microsoft.com/office/drawing/2014/main" id="{DB1F3234-B853-4DD4-ACD3-949D5F2843AC}"/>
              </a:ext>
            </a:extLst>
          </p:cNvPr>
          <p:cNvSpPr>
            <a:spLocks noGrp="1"/>
          </p:cNvSpPr>
          <p:nvPr>
            <p:ph type="body" orient="vert" idx="1"/>
          </p:nvPr>
        </p:nvSpPr>
        <p:spPr>
          <a:xfrm>
            <a:off x="533400" y="1825624"/>
            <a:ext cx="11125200" cy="44227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0" name="Rectangle 9">
            <a:extLst>
              <a:ext uri="{FF2B5EF4-FFF2-40B4-BE49-F238E27FC236}">
                <a16:creationId xmlns="" xmlns:a16="http://schemas.microsoft.com/office/drawing/2014/main" id="{CCD772A1-19DF-FC40-93B0-113A11233C2C}"/>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1" name="TextBox 10">
            <a:extLst>
              <a:ext uri="{FF2B5EF4-FFF2-40B4-BE49-F238E27FC236}">
                <a16:creationId xmlns="" xmlns:a16="http://schemas.microsoft.com/office/drawing/2014/main" id="{60F58FA3-9F95-6E4E-8DB3-1983AF82D083}"/>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 xmlns:a16="http://schemas.microsoft.com/office/drawing/2014/main" id="{F8220442-8EC3-8142-8D68-4D0002EC4B0E}"/>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9" name="Straight Connector 18">
            <a:extLst>
              <a:ext uri="{FF2B5EF4-FFF2-40B4-BE49-F238E27FC236}">
                <a16:creationId xmlns="" xmlns:a16="http://schemas.microsoft.com/office/drawing/2014/main" id="{859C459C-D3A2-F444-AA24-2FF13DDB64C9}"/>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95426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9874D309-A159-49EF-AA30-9AD12AF5DB54}"/>
              </a:ext>
            </a:extLst>
          </p:cNvPr>
          <p:cNvSpPr>
            <a:spLocks noGrp="1"/>
          </p:cNvSpPr>
          <p:nvPr>
            <p:ph type="title" orient="vert"/>
          </p:nvPr>
        </p:nvSpPr>
        <p:spPr>
          <a:xfrm>
            <a:off x="8724900" y="365124"/>
            <a:ext cx="2933700" cy="5883275"/>
          </a:xfrm>
        </p:spPr>
        <p:txBody>
          <a:bodyPr vert="eaVert"/>
          <a:lstStyle/>
          <a:p>
            <a:r>
              <a:rPr lang="en-US"/>
              <a:t>Click to edit Master title style</a:t>
            </a:r>
            <a:endParaRPr lang="en-ID"/>
          </a:p>
        </p:txBody>
      </p:sp>
      <p:sp>
        <p:nvSpPr>
          <p:cNvPr id="3" name="Vertical Text Placeholder 2">
            <a:extLst>
              <a:ext uri="{FF2B5EF4-FFF2-40B4-BE49-F238E27FC236}">
                <a16:creationId xmlns="" xmlns:a16="http://schemas.microsoft.com/office/drawing/2014/main" id="{BC069772-6562-4B91-92CF-F6615BFA124D}"/>
              </a:ext>
            </a:extLst>
          </p:cNvPr>
          <p:cNvSpPr>
            <a:spLocks noGrp="1"/>
          </p:cNvSpPr>
          <p:nvPr>
            <p:ph type="body" orient="vert" idx="1"/>
          </p:nvPr>
        </p:nvSpPr>
        <p:spPr>
          <a:xfrm>
            <a:off x="533400" y="365124"/>
            <a:ext cx="80391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0" name="Rectangle 9">
            <a:extLst>
              <a:ext uri="{FF2B5EF4-FFF2-40B4-BE49-F238E27FC236}">
                <a16:creationId xmlns="" xmlns:a16="http://schemas.microsoft.com/office/drawing/2014/main" id="{C4F8C710-60E3-E749-A6EB-7EE4C02A26EA}"/>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1" name="TextBox 10">
            <a:extLst>
              <a:ext uri="{FF2B5EF4-FFF2-40B4-BE49-F238E27FC236}">
                <a16:creationId xmlns="" xmlns:a16="http://schemas.microsoft.com/office/drawing/2014/main" id="{F046843F-F29D-064F-B757-5F1CF13F0C7B}"/>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 xmlns:a16="http://schemas.microsoft.com/office/drawing/2014/main" id="{64F24F20-2E9E-974F-B756-97AD6FA57349}"/>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9" name="Straight Connector 18">
            <a:extLst>
              <a:ext uri="{FF2B5EF4-FFF2-40B4-BE49-F238E27FC236}">
                <a16:creationId xmlns="" xmlns:a16="http://schemas.microsoft.com/office/drawing/2014/main" id="{1FDA2B64-5758-0541-A488-9683D27A3A67}"/>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011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41117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44674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00E9A891-64E2-48B2-9C5E-81C16EB8C2CB}" type="datetimeFigureOut">
              <a:rPr lang="en-ZA" smtClean="0"/>
              <a:t>2020/11/19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7490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00E9A891-64E2-48B2-9C5E-81C16EB8C2CB}" type="datetimeFigureOut">
              <a:rPr lang="en-ZA" smtClean="0"/>
              <a:t>2020/11/19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88436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E9A891-64E2-48B2-9C5E-81C16EB8C2CB}" type="datetimeFigureOut">
              <a:rPr lang="en-ZA" smtClean="0"/>
              <a:t>2020/11/19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70099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358907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51930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18"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oleObject" Target="../embeddings/oleObject1.bin"/><Relationship Id="rId2" Type="http://schemas.openxmlformats.org/officeDocument/2006/relationships/slideLayout" Target="../slideLayouts/slideLayout13.xml"/><Relationship Id="rId16" Type="http://schemas.openxmlformats.org/officeDocument/2006/relationships/tags" Target="../tags/tag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1.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E9A891-64E2-48B2-9C5E-81C16EB8C2CB}" type="datetimeFigureOut">
              <a:rPr lang="en-ZA" smtClean="0"/>
              <a:t>2020/11/19</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C606A-28FD-4A9E-8E1C-5460220D7A80}" type="slidenum">
              <a:rPr lang="en-ZA" smtClean="0"/>
              <a:t>‹#›</a:t>
            </a:fld>
            <a:endParaRPr lang="en-ZA"/>
          </a:p>
        </p:txBody>
      </p:sp>
    </p:spTree>
    <p:extLst>
      <p:ext uri="{BB962C8B-B14F-4D97-AF65-F5344CB8AC3E}">
        <p14:creationId xmlns:p14="http://schemas.microsoft.com/office/powerpoint/2010/main" val="4283765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 xmlns:a16="http://schemas.microsoft.com/office/drawing/2014/main" id="{6A607F61-C91A-47FF-BBFB-DF776E24F283}"/>
              </a:ext>
            </a:extLst>
          </p:cNvPr>
          <p:cNvGraphicFramePr>
            <a:graphicFrameLocks noChangeAspect="1"/>
          </p:cNvGraphicFramePr>
          <p:nvPr userDrawn="1">
            <p:custDataLst>
              <p:tags r:id="rId15"/>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96" name="think-cell Slide" r:id="rId17" imgW="383" imgH="384" progId="TCLayout.ActiveDocument.1">
                  <p:embed/>
                </p:oleObj>
              </mc:Choice>
              <mc:Fallback>
                <p:oleObj name="think-cell Slide" r:id="rId17" imgW="383" imgH="384" progId="TCLayout.ActiveDocument.1">
                  <p:embed/>
                  <p:pic>
                    <p:nvPicPr>
                      <p:cNvPr id="0" name=""/>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 xmlns:a16="http://schemas.microsoft.com/office/drawing/2014/main" id="{98082631-599A-467D-B49A-E699D64CA6CB}"/>
              </a:ext>
            </a:extLst>
          </p:cNvPr>
          <p:cNvSpPr/>
          <p:nvPr userDrawn="1">
            <p:custDataLst>
              <p:tags r:id="rId16"/>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4400" b="1" dirty="0">
              <a:solidFill>
                <a:srgbClr val="FFFFFF"/>
              </a:solidFill>
              <a:latin typeface="Georgia" panose="02040502050405020303" pitchFamily="18" charset="0"/>
              <a:ea typeface="+mj-ea"/>
              <a:cs typeface="+mj-cs"/>
              <a:sym typeface="Georgia" panose="02040502050405020303" pitchFamily="18" charset="0"/>
            </a:endParaRPr>
          </a:p>
        </p:txBody>
      </p:sp>
      <p:sp>
        <p:nvSpPr>
          <p:cNvPr id="2" name="Title Placeholder 1">
            <a:extLst>
              <a:ext uri="{FF2B5EF4-FFF2-40B4-BE49-F238E27FC236}">
                <a16:creationId xmlns="" xmlns:a16="http://schemas.microsoft.com/office/drawing/2014/main" id="{21DE9C95-668D-4C97-99D8-074E1701B424}"/>
              </a:ext>
            </a:extLst>
          </p:cNvPr>
          <p:cNvSpPr>
            <a:spLocks noGrp="1"/>
          </p:cNvSpPr>
          <p:nvPr>
            <p:ph type="title"/>
          </p:nvPr>
        </p:nvSpPr>
        <p:spPr>
          <a:xfrm>
            <a:off x="533400" y="406400"/>
            <a:ext cx="11125200" cy="889000"/>
          </a:xfrm>
          <a:prstGeom prst="rect">
            <a:avLst/>
          </a:prstGeom>
        </p:spPr>
        <p:txBody>
          <a:bodyPr vert="horz" lIns="91440" tIns="45720" rIns="91440" bIns="45720" rtlCol="0" anchor="ctr">
            <a:normAutofit/>
          </a:bodyPr>
          <a:lstStyle/>
          <a:p>
            <a:r>
              <a:rPr lang="en-US" dirty="0"/>
              <a:t>Click to edit Master title style</a:t>
            </a:r>
            <a:endParaRPr lang="en-ID" dirty="0"/>
          </a:p>
        </p:txBody>
      </p:sp>
      <p:sp>
        <p:nvSpPr>
          <p:cNvPr id="3" name="Text Placeholder 2">
            <a:extLst>
              <a:ext uri="{FF2B5EF4-FFF2-40B4-BE49-F238E27FC236}">
                <a16:creationId xmlns="" xmlns:a16="http://schemas.microsoft.com/office/drawing/2014/main" id="{A2F9BE55-B1B7-4BDF-8E9F-D05E93906AC4}"/>
              </a:ext>
            </a:extLst>
          </p:cNvPr>
          <p:cNvSpPr>
            <a:spLocks noGrp="1"/>
          </p:cNvSpPr>
          <p:nvPr>
            <p:ph type="body" idx="1"/>
          </p:nvPr>
        </p:nvSpPr>
        <p:spPr>
          <a:xfrm>
            <a:off x="533400" y="1524000"/>
            <a:ext cx="11125200" cy="4652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Tree>
    <p:extLst>
      <p:ext uri="{BB962C8B-B14F-4D97-AF65-F5344CB8AC3E}">
        <p14:creationId xmlns:p14="http://schemas.microsoft.com/office/powerpoint/2010/main" val="37168077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36">
          <p15:clr>
            <a:srgbClr val="F26B43"/>
          </p15:clr>
        </p15:guide>
        <p15:guide id="2" pos="7344">
          <p15:clr>
            <a:srgbClr val="F26B43"/>
          </p15:clr>
        </p15:guide>
        <p15:guide id="3" orient="horz" pos="3936">
          <p15:clr>
            <a:srgbClr val="F26B43"/>
          </p15:clr>
        </p15:guide>
        <p15:guide id="4" orient="horz" pos="960">
          <p15:clr>
            <a:srgbClr val="F26B43"/>
          </p15:clr>
        </p15:guide>
        <p15:guide id="5" orient="horz" pos="81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9.xml"/><Relationship Id="rId5" Type="http://schemas.openxmlformats.org/officeDocument/2006/relationships/image" Target="../media/image3.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1.emf"/><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8.jpg"/><Relationship Id="rId4"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 y="114326"/>
            <a:ext cx="12191999" cy="6408318"/>
            <a:chOff x="-13298" y="0"/>
            <a:chExt cx="12192000" cy="6900903"/>
          </a:xfrm>
        </p:grpSpPr>
        <p:sp>
          <p:nvSpPr>
            <p:cNvPr id="6" name="Rectangle 5"/>
            <p:cNvSpPr/>
            <p:nvPr/>
          </p:nvSpPr>
          <p:spPr>
            <a:xfrm>
              <a:off x="-13298" y="0"/>
              <a:ext cx="12192000" cy="6866655"/>
            </a:xfrm>
            <a:prstGeom prst="rect">
              <a:avLst/>
            </a:prstGeom>
            <a:blipFill>
              <a:blip r:embed="rId3" cstate="email">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rgbClr val="FFFFFF"/>
                </a:solidFill>
              </a:endParaRPr>
            </a:p>
          </p:txBody>
        </p:sp>
        <p:sp>
          <p:nvSpPr>
            <p:cNvPr id="5" name="Rectangle 4">
              <a:extLst>
                <a:ext uri="{FF2B5EF4-FFF2-40B4-BE49-F238E27FC236}">
                  <a16:creationId xmlns="" xmlns:a16="http://schemas.microsoft.com/office/drawing/2014/main" id="{DF200334-FF46-1D40-B2FE-CA974742C6B8}"/>
                </a:ext>
              </a:extLst>
            </p:cNvPr>
            <p:cNvSpPr/>
            <p:nvPr/>
          </p:nvSpPr>
          <p:spPr>
            <a:xfrm>
              <a:off x="-10274" y="3465102"/>
              <a:ext cx="12178702" cy="3435801"/>
            </a:xfrm>
            <a:prstGeom prst="rect">
              <a:avLst/>
            </a:prstGeom>
            <a:gradFill flip="none" rotWithShape="1">
              <a:gsLst>
                <a:gs pos="0">
                  <a:schemeClr val="bg1"/>
                </a:gs>
                <a:gs pos="100000">
                  <a:schemeClr val="bg1">
                    <a:alpha val="59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Rectangle 9">
              <a:extLst>
                <a:ext uri="{FF2B5EF4-FFF2-40B4-BE49-F238E27FC236}">
                  <a16:creationId xmlns="" xmlns:a16="http://schemas.microsoft.com/office/drawing/2014/main" id="{B1364B69-20F5-6548-883F-0675B1C2D27B}"/>
                </a:ext>
              </a:extLst>
            </p:cNvPr>
            <p:cNvSpPr/>
            <p:nvPr/>
          </p:nvSpPr>
          <p:spPr>
            <a:xfrm>
              <a:off x="3597112" y="0"/>
              <a:ext cx="4639726" cy="6421348"/>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 name="Title 1">
              <a:extLst>
                <a:ext uri="{FF2B5EF4-FFF2-40B4-BE49-F238E27FC236}">
                  <a16:creationId xmlns="" xmlns:a16="http://schemas.microsoft.com/office/drawing/2014/main" id="{DADDC354-7EBE-3548-9016-82A6B02C3C95}"/>
                </a:ext>
              </a:extLst>
            </p:cNvPr>
            <p:cNvSpPr txBox="1">
              <a:spLocks/>
            </p:cNvSpPr>
            <p:nvPr/>
          </p:nvSpPr>
          <p:spPr>
            <a:xfrm>
              <a:off x="3655637" y="3538889"/>
              <a:ext cx="4522676" cy="2769989"/>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00000"/>
                </a:lnSpc>
              </a:pPr>
              <a:r>
                <a:rPr lang="en-US" sz="3600" dirty="0" smtClean="0">
                  <a:solidFill>
                    <a:srgbClr val="FFFFFF"/>
                  </a:solidFill>
                  <a:latin typeface="Georgia"/>
                </a:rPr>
                <a:t>Outcome 2</a:t>
              </a:r>
              <a:r>
                <a:rPr lang="en-US" sz="3600" dirty="0">
                  <a:solidFill>
                    <a:srgbClr val="FFFFFF"/>
                  </a:solidFill>
                  <a:latin typeface="Georgia"/>
                </a:rPr>
                <a:t>: Improved case management processes of inmates</a:t>
              </a:r>
              <a:endParaRPr lang="en-ID" sz="3600" dirty="0">
                <a:solidFill>
                  <a:srgbClr val="FFFFFF"/>
                </a:solidFill>
                <a:latin typeface="Georgia"/>
              </a:endParaRPr>
            </a:p>
          </p:txBody>
        </p:sp>
        <p:cxnSp>
          <p:nvCxnSpPr>
            <p:cNvPr id="12" name="Straight Connector 11">
              <a:extLst>
                <a:ext uri="{FF2B5EF4-FFF2-40B4-BE49-F238E27FC236}">
                  <a16:creationId xmlns="" xmlns:a16="http://schemas.microsoft.com/office/drawing/2014/main" id="{B448019C-7EFB-F54B-AD80-B5CB12A12316}"/>
                </a:ext>
              </a:extLst>
            </p:cNvPr>
            <p:cNvCxnSpPr>
              <a:cxnSpLocks/>
            </p:cNvCxnSpPr>
            <p:nvPr/>
          </p:nvCxnSpPr>
          <p:spPr>
            <a:xfrm flipH="1">
              <a:off x="4890424" y="3465102"/>
              <a:ext cx="34749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 xmlns:a16="http://schemas.microsoft.com/office/drawing/2014/main" id="{52161AD9-4FEA-DE47-AB7A-0D3D9F34C056}"/>
                </a:ext>
              </a:extLst>
            </p:cNvPr>
            <p:cNvCxnSpPr>
              <a:cxnSpLocks/>
            </p:cNvCxnSpPr>
            <p:nvPr/>
          </p:nvCxnSpPr>
          <p:spPr>
            <a:xfrm flipH="1">
              <a:off x="4104540" y="3465102"/>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679" y="6029325"/>
              <a:ext cx="2847975" cy="828675"/>
            </a:xfrm>
            <a:prstGeom prst="rect">
              <a:avLst/>
            </a:prstGeom>
          </p:spPr>
        </p:pic>
        <p:sp>
          <p:nvSpPr>
            <p:cNvPr id="18" name="Title 1">
              <a:extLst>
                <a:ext uri="{FF2B5EF4-FFF2-40B4-BE49-F238E27FC236}">
                  <a16:creationId xmlns="" xmlns:a16="http://schemas.microsoft.com/office/drawing/2014/main" id="{DADDC354-7EBE-3548-9016-82A6B02C3C95}"/>
                </a:ext>
              </a:extLst>
            </p:cNvPr>
            <p:cNvSpPr txBox="1">
              <a:spLocks/>
            </p:cNvSpPr>
            <p:nvPr/>
          </p:nvSpPr>
          <p:spPr>
            <a:xfrm>
              <a:off x="3876072" y="120956"/>
              <a:ext cx="4081806" cy="3223190"/>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50000"/>
                </a:lnSpc>
              </a:pPr>
              <a:r>
                <a:rPr lang="en-US" sz="3600" dirty="0" smtClean="0">
                  <a:solidFill>
                    <a:srgbClr val="FFFFFF"/>
                  </a:solidFill>
                  <a:latin typeface="Georgia"/>
                </a:rPr>
                <a:t>2020 ANNUAL STRATEGIC PLANNING SESSION</a:t>
              </a:r>
              <a:endParaRPr lang="en-ID" sz="3600" dirty="0">
                <a:solidFill>
                  <a:srgbClr val="FFFFFF"/>
                </a:solidFill>
                <a:latin typeface="Georgia"/>
              </a:endParaRPr>
            </a:p>
          </p:txBody>
        </p:sp>
      </p:grpSp>
    </p:spTree>
    <p:extLst>
      <p:ext uri="{BB962C8B-B14F-4D97-AF65-F5344CB8AC3E}">
        <p14:creationId xmlns:p14="http://schemas.microsoft.com/office/powerpoint/2010/main" val="3387144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sp>
        <p:nvSpPr>
          <p:cNvPr id="5"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Problem tree</a:t>
            </a:r>
            <a:endParaRPr kumimoji="0" lang="en-US" sz="4000" b="1" i="0" u="none" strike="noStrike" kern="1200" cap="none" spc="0" normalizeH="0" baseline="0" noProof="0" dirty="0">
              <a:ln>
                <a:noFill/>
              </a:ln>
              <a:solidFill>
                <a:srgbClr val="000000"/>
              </a:solidFill>
              <a:effectLst/>
              <a:uLnTx/>
              <a:uFillTx/>
              <a:latin typeface="Georgia"/>
            </a:endParaRPr>
          </a:p>
        </p:txBody>
      </p:sp>
      <p:graphicFrame>
        <p:nvGraphicFramePr>
          <p:cNvPr id="12" name="Diagram 11"/>
          <p:cNvGraphicFramePr/>
          <p:nvPr>
            <p:extLst>
              <p:ext uri="{D42A27DB-BD31-4B8C-83A1-F6EECF244321}">
                <p14:modId xmlns:p14="http://schemas.microsoft.com/office/powerpoint/2010/main" val="845966690"/>
              </p:ext>
            </p:extLst>
          </p:nvPr>
        </p:nvGraphicFramePr>
        <p:xfrm>
          <a:off x="0" y="1688950"/>
          <a:ext cx="12192000" cy="5689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12"/>
          <p:cNvSpPr/>
          <p:nvPr/>
        </p:nvSpPr>
        <p:spPr>
          <a:xfrm>
            <a:off x="4173166" y="1108800"/>
            <a:ext cx="5112724" cy="424173"/>
          </a:xfrm>
          <a:prstGeom prst="rect">
            <a:avLst/>
          </a:prstGeom>
          <a:solidFill>
            <a:sysClr val="window" lastClr="FFFFFF">
              <a:lumMod val="85000"/>
            </a:sysClr>
          </a:solidFill>
          <a:ln w="12700" cap="flat" cmpd="sng" algn="ctr">
            <a:solidFill>
              <a:srgbClr val="FFC000"/>
            </a:solidFill>
            <a:prstDash val="solid"/>
            <a:miter lim="800000"/>
          </a:ln>
          <a:effectLst/>
        </p:spPr>
        <p:txBody>
          <a:bodyPr lIns="91432" tIns="45716" rIns="91432" bIns="45716" rtlCol="0" anchor="ctr"/>
          <a:lstStyle/>
          <a:p>
            <a:pPr marL="0" marR="0" lvl="0" indent="0" algn="ctr" defTabSz="1179597"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dirty="0" smtClean="0">
                <a:ln>
                  <a:noFill/>
                </a:ln>
                <a:solidFill>
                  <a:prstClr val="black"/>
                </a:solidFill>
                <a:effectLst/>
                <a:uLnTx/>
                <a:uFillTx/>
                <a:latin typeface="Lato"/>
              </a:rPr>
              <a:t>Delayed consideration of offenders for parole placement</a:t>
            </a:r>
          </a:p>
        </p:txBody>
      </p:sp>
      <p:sp>
        <p:nvSpPr>
          <p:cNvPr id="14" name="Rectangle 13"/>
          <p:cNvSpPr/>
          <p:nvPr/>
        </p:nvSpPr>
        <p:spPr>
          <a:xfrm>
            <a:off x="9494970" y="1108800"/>
            <a:ext cx="2697029" cy="591649"/>
          </a:xfrm>
          <a:prstGeom prst="rect">
            <a:avLst/>
          </a:prstGeom>
          <a:solidFill>
            <a:sysClr val="window" lastClr="FFFFFF">
              <a:lumMod val="85000"/>
            </a:sysClr>
          </a:solidFill>
          <a:ln w="12700" cap="flat" cmpd="sng" algn="ctr">
            <a:solidFill>
              <a:srgbClr val="FFC000"/>
            </a:solidFill>
            <a:prstDash val="solid"/>
            <a:miter lim="800000"/>
          </a:ln>
          <a:effectLst/>
        </p:spPr>
        <p:txBody>
          <a:bodyPr lIns="91432" tIns="45716" rIns="91432" bIns="45716" rtlCol="0" anchor="ctr"/>
          <a:lstStyle/>
          <a:p>
            <a:pPr marL="0" marR="0" lvl="0" indent="0" algn="ctr" defTabSz="1179597"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dirty="0" smtClean="0">
                <a:ln>
                  <a:noFill/>
                </a:ln>
                <a:solidFill>
                  <a:prstClr val="black"/>
                </a:solidFill>
                <a:effectLst/>
                <a:uLnTx/>
                <a:uFillTx/>
                <a:latin typeface="Lato"/>
              </a:rPr>
              <a:t>Inconsistencies  in decision making by CSPBs</a:t>
            </a:r>
          </a:p>
        </p:txBody>
      </p:sp>
      <p:sp>
        <p:nvSpPr>
          <p:cNvPr id="15" name="TextBox 14"/>
          <p:cNvSpPr txBox="1"/>
          <p:nvPr/>
        </p:nvSpPr>
        <p:spPr>
          <a:xfrm>
            <a:off x="1258873" y="1163649"/>
            <a:ext cx="2705212" cy="369324"/>
          </a:xfrm>
          <a:prstGeom prst="rect">
            <a:avLst/>
          </a:prstGeom>
          <a:solidFill>
            <a:sysClr val="window" lastClr="FFFFFF">
              <a:lumMod val="85000"/>
            </a:sysClr>
          </a:solidFill>
          <a:ln>
            <a:solidFill>
              <a:srgbClr val="FFC000"/>
            </a:solidFill>
          </a:ln>
        </p:spPr>
        <p:txBody>
          <a:bodyPr wrap="square" lIns="91432" tIns="45716" rIns="91432" bIns="45716" rtlCol="0">
            <a:spAutoFit/>
          </a:bodyPr>
          <a:lstStyle/>
          <a:p>
            <a:pPr marL="0" marR="0" lvl="0" indent="0" defTabSz="914318"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black"/>
                </a:solidFill>
                <a:effectLst/>
                <a:uLnTx/>
                <a:uFillTx/>
              </a:rPr>
              <a:t>Inadequate profile reports</a:t>
            </a:r>
          </a:p>
        </p:txBody>
      </p:sp>
      <p:sp>
        <p:nvSpPr>
          <p:cNvPr id="16" name="TextBox 15"/>
          <p:cNvSpPr txBox="1"/>
          <p:nvPr/>
        </p:nvSpPr>
        <p:spPr>
          <a:xfrm>
            <a:off x="106158" y="1238151"/>
            <a:ext cx="1224136" cy="462298"/>
          </a:xfrm>
          <a:prstGeom prst="rect">
            <a:avLst/>
          </a:prstGeom>
          <a:noFill/>
        </p:spPr>
        <p:txBody>
          <a:bodyPr wrap="square" lIns="91432" tIns="45716" rIns="91432" bIns="45716" rtlCol="0">
            <a:spAutoFit/>
          </a:bodyPr>
          <a:lstStyle/>
          <a:p>
            <a:pPr marL="0" marR="0" lvl="0" indent="0" defTabSz="914318"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FF9900"/>
                </a:solidFill>
                <a:effectLst/>
                <a:uLnTx/>
                <a:uFillTx/>
              </a:rPr>
              <a:t>Effects</a:t>
            </a:r>
          </a:p>
        </p:txBody>
      </p:sp>
      <p:sp>
        <p:nvSpPr>
          <p:cNvPr id="17" name="TextBox 16"/>
          <p:cNvSpPr txBox="1"/>
          <p:nvPr/>
        </p:nvSpPr>
        <p:spPr>
          <a:xfrm>
            <a:off x="10402009" y="1736660"/>
            <a:ext cx="1600284" cy="830989"/>
          </a:xfrm>
          <a:prstGeom prst="rect">
            <a:avLst/>
          </a:prstGeom>
          <a:solidFill>
            <a:sysClr val="window" lastClr="FFFFFF"/>
          </a:solidFill>
        </p:spPr>
        <p:txBody>
          <a:bodyPr wrap="square" lIns="91432" tIns="45716" rIns="91432" bIns="45716" rtlCol="0">
            <a:spAutoFit/>
          </a:bodyPr>
          <a:lstStyle/>
          <a:p>
            <a:pPr marL="0" marR="0" lvl="0" indent="0" defTabSz="914318"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679F81"/>
                </a:solidFill>
                <a:effectLst/>
                <a:uLnTx/>
                <a:uFillTx/>
              </a:rPr>
              <a:t>Core problem</a:t>
            </a:r>
          </a:p>
        </p:txBody>
      </p:sp>
    </p:spTree>
    <p:extLst>
      <p:ext uri="{BB962C8B-B14F-4D97-AF65-F5344CB8AC3E}">
        <p14:creationId xmlns:p14="http://schemas.microsoft.com/office/powerpoint/2010/main" val="492564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 name="TextBox 8">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sp>
        <p:nvSpPr>
          <p:cNvPr id="10" name="Title 1">
            <a:extLst>
              <a:ext uri="{FF2B5EF4-FFF2-40B4-BE49-F238E27FC236}">
                <a16:creationId xmlns="" xmlns:a16="http://schemas.microsoft.com/office/drawing/2014/main" id="{4430A9AA-BB5E-FF43-8C3E-F42948508E5B}"/>
              </a:ext>
            </a:extLst>
          </p:cNvPr>
          <p:cNvSpPr txBox="1">
            <a:spLocks/>
          </p:cNvSpPr>
          <p:nvPr/>
        </p:nvSpPr>
        <p:spPr>
          <a:xfrm>
            <a:off x="680126" y="-19050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Solution tree</a:t>
            </a:r>
            <a:endParaRPr kumimoji="0" lang="en-US" sz="4000" b="1" i="0" u="none" strike="noStrike" kern="1200" cap="none" spc="0" normalizeH="0" baseline="0" noProof="0" dirty="0">
              <a:ln>
                <a:noFill/>
              </a:ln>
              <a:solidFill>
                <a:srgbClr val="000000"/>
              </a:solidFill>
              <a:effectLst/>
              <a:uLnTx/>
              <a:uFillTx/>
              <a:latin typeface="Georgia"/>
            </a:endParaRPr>
          </a:p>
        </p:txBody>
      </p:sp>
      <p:graphicFrame>
        <p:nvGraphicFramePr>
          <p:cNvPr id="5" name="Diagram 4"/>
          <p:cNvGraphicFramePr/>
          <p:nvPr>
            <p:extLst>
              <p:ext uri="{D42A27DB-BD31-4B8C-83A1-F6EECF244321}">
                <p14:modId xmlns:p14="http://schemas.microsoft.com/office/powerpoint/2010/main" val="626603959"/>
              </p:ext>
            </p:extLst>
          </p:nvPr>
        </p:nvGraphicFramePr>
        <p:xfrm>
          <a:off x="208115" y="628362"/>
          <a:ext cx="11723368" cy="59894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958493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98644" y="108204"/>
            <a:ext cx="10805012"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sp>
        <p:nvSpPr>
          <p:cNvPr id="11" name="TextBox 10">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1431260969"/>
              </p:ext>
            </p:extLst>
          </p:nvPr>
        </p:nvGraphicFramePr>
        <p:xfrm>
          <a:off x="201478" y="1175588"/>
          <a:ext cx="11840706" cy="5245090"/>
        </p:xfrm>
        <a:graphic>
          <a:graphicData uri="http://schemas.openxmlformats.org/drawingml/2006/table">
            <a:tbl>
              <a:tblPr firstRow="1" firstCol="1" bandRow="1"/>
              <a:tblGrid>
                <a:gridCol w="2800139">
                  <a:extLst>
                    <a:ext uri="{9D8B030D-6E8A-4147-A177-3AD203B41FA5}">
                      <a16:colId xmlns:a16="http://schemas.microsoft.com/office/drawing/2014/main" xmlns="" val="2672124337"/>
                    </a:ext>
                  </a:extLst>
                </a:gridCol>
                <a:gridCol w="2714705">
                  <a:extLst>
                    <a:ext uri="{9D8B030D-6E8A-4147-A177-3AD203B41FA5}">
                      <a16:colId xmlns:a16="http://schemas.microsoft.com/office/drawing/2014/main" xmlns="" val="102369112"/>
                    </a:ext>
                  </a:extLst>
                </a:gridCol>
                <a:gridCol w="1423074">
                  <a:extLst>
                    <a:ext uri="{9D8B030D-6E8A-4147-A177-3AD203B41FA5}">
                      <a16:colId xmlns:a16="http://schemas.microsoft.com/office/drawing/2014/main" xmlns="" val="4122419918"/>
                    </a:ext>
                  </a:extLst>
                </a:gridCol>
                <a:gridCol w="1152197">
                  <a:extLst>
                    <a:ext uri="{9D8B030D-6E8A-4147-A177-3AD203B41FA5}">
                      <a16:colId xmlns:a16="http://schemas.microsoft.com/office/drawing/2014/main" xmlns="" val="1025326353"/>
                    </a:ext>
                  </a:extLst>
                </a:gridCol>
                <a:gridCol w="3750591">
                  <a:extLst>
                    <a:ext uri="{9D8B030D-6E8A-4147-A177-3AD203B41FA5}">
                      <a16:colId xmlns:a16="http://schemas.microsoft.com/office/drawing/2014/main" xmlns="" val="1802985295"/>
                    </a:ext>
                  </a:extLst>
                </a:gridCol>
              </a:tblGrid>
              <a:tr h="507903">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a:solidFill>
                            <a:schemeClr val="bg1"/>
                          </a:solidFill>
                          <a:latin typeface="+mj-lt"/>
                          <a:ea typeface="+mn-ea"/>
                          <a:cs typeface="+mn-cs"/>
                        </a:rPr>
                        <a:t>Level of Result</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a:solidFill>
                            <a:schemeClr val="bg1"/>
                          </a:solidFill>
                          <a:latin typeface="+mj-lt"/>
                          <a:ea typeface="+mn-ea"/>
                          <a:cs typeface="+mn-cs"/>
                        </a:rPr>
                        <a:t>Indicator</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Baseline 2020/21</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Target 2021/22</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Assumption/Enablers </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a16="http://schemas.microsoft.com/office/drawing/2014/main" xmlns="" val="2543777863"/>
                  </a:ext>
                </a:extLst>
              </a:tr>
              <a:tr h="932502">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1" i="0" u="none" strike="noStrike" baseline="0" dirty="0" smtClean="0">
                          <a:solidFill>
                            <a:schemeClr val="tx1"/>
                          </a:solidFill>
                          <a:latin typeface="+mj-lt"/>
                          <a:ea typeface="+mn-ea"/>
                          <a:cs typeface="+mn-cs"/>
                        </a:rPr>
                        <a:t>Impact (Strategic Plan)</a:t>
                      </a:r>
                    </a:p>
                    <a:p>
                      <a:pPr marL="0" marR="0" indent="0" algn="l" defTabSz="914400" eaLnBrk="1" fontAlgn="auto" latinLnBrk="0" hangingPunct="1">
                        <a:lnSpc>
                          <a:spcPct val="100000"/>
                        </a:lnSpc>
                        <a:spcBef>
                          <a:spcPts val="0"/>
                        </a:spcBef>
                        <a:spcAft>
                          <a:spcPts val="0"/>
                        </a:spcAft>
                        <a:buClrTx/>
                        <a:buSzTx/>
                        <a:buFontTx/>
                        <a:buNone/>
                        <a:tabLst/>
                        <a:defRPr/>
                      </a:pPr>
                      <a:r>
                        <a:rPr lang="en-US" sz="1500" b="0" i="0" u="none" strike="noStrike" baseline="0" dirty="0" smtClean="0">
                          <a:solidFill>
                            <a:schemeClr val="tx1"/>
                          </a:solidFill>
                          <a:latin typeface="+mj-lt"/>
                          <a:ea typeface="+mn-ea"/>
                          <a:cs typeface="+mn-cs"/>
                        </a:rPr>
                        <a:t>Safe and empowered communities through sustainable economic development </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0" i="0" u="none" strike="noStrike" baseline="0" dirty="0">
                          <a:solidFill>
                            <a:schemeClr val="tx1"/>
                          </a:solidFill>
                          <a:latin typeface="+mj-lt"/>
                          <a:ea typeface="+mn-ea"/>
                          <a:cs typeface="+mn-cs"/>
                        </a:rPr>
                        <a:t> </a:t>
                      </a:r>
                      <a:r>
                        <a:rPr lang="en-GB" sz="1500" b="0" i="0" u="none" strike="noStrike" baseline="0" dirty="0" smtClean="0">
                          <a:solidFill>
                            <a:schemeClr val="tx1"/>
                          </a:solidFill>
                          <a:latin typeface="+mj-lt"/>
                          <a:ea typeface="+mn-ea"/>
                          <a:cs typeface="+mn-cs"/>
                        </a:rPr>
                        <a:t>N/A</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0" i="0" u="none" strike="noStrike" baseline="0" dirty="0">
                          <a:solidFill>
                            <a:schemeClr val="tx1"/>
                          </a:solidFill>
                          <a:latin typeface="+mj-lt"/>
                          <a:ea typeface="+mn-ea"/>
                          <a:cs typeface="+mn-cs"/>
                        </a:rPr>
                        <a:t> </a:t>
                      </a:r>
                      <a:r>
                        <a:rPr lang="en-GB" sz="1500" b="0" i="0" u="none" strike="noStrike" baseline="0" dirty="0" smtClean="0">
                          <a:solidFill>
                            <a:schemeClr val="tx1"/>
                          </a:solidFill>
                          <a:latin typeface="+mj-lt"/>
                          <a:ea typeface="+mn-ea"/>
                          <a:cs typeface="+mn-cs"/>
                        </a:rPr>
                        <a:t>N/A</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0" i="0" u="none" strike="noStrike" baseline="0" dirty="0">
                          <a:solidFill>
                            <a:schemeClr val="tx1"/>
                          </a:solidFill>
                          <a:latin typeface="+mj-lt"/>
                          <a:ea typeface="+mn-ea"/>
                          <a:cs typeface="+mn-cs"/>
                        </a:rPr>
                        <a:t> </a:t>
                      </a:r>
                      <a:r>
                        <a:rPr lang="en-GB" sz="1500" b="0" i="0" u="none" strike="noStrike" baseline="0" dirty="0" smtClean="0">
                          <a:solidFill>
                            <a:schemeClr val="tx1"/>
                          </a:solidFill>
                          <a:latin typeface="+mj-lt"/>
                          <a:ea typeface="+mn-ea"/>
                          <a:cs typeface="+mn-cs"/>
                        </a:rPr>
                        <a:t>N/A</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0" i="0" u="none" strike="noStrike" baseline="0" dirty="0">
                          <a:solidFill>
                            <a:schemeClr val="tx1"/>
                          </a:solidFill>
                          <a:latin typeface="+mj-lt"/>
                          <a:ea typeface="+mn-ea"/>
                          <a:cs typeface="+mn-cs"/>
                        </a:rPr>
                        <a:t> </a:t>
                      </a:r>
                      <a:r>
                        <a:rPr lang="en-GB" sz="1500" b="0" i="0" u="none" strike="noStrike" baseline="0" dirty="0" smtClean="0">
                          <a:solidFill>
                            <a:schemeClr val="tx1"/>
                          </a:solidFill>
                          <a:latin typeface="+mj-lt"/>
                          <a:ea typeface="+mn-ea"/>
                          <a:cs typeface="+mn-cs"/>
                        </a:rPr>
                        <a:t>N/A</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061030024"/>
                  </a:ext>
                </a:extLst>
              </a:tr>
              <a:tr h="1322072">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l" defTabSz="914400" eaLnBrk="1" fontAlgn="auto" latinLnBrk="0" hangingPunct="1">
                        <a:lnSpc>
                          <a:spcPct val="100000"/>
                        </a:lnSpc>
                        <a:spcBef>
                          <a:spcPts val="0"/>
                        </a:spcBef>
                        <a:spcAft>
                          <a:spcPts val="0"/>
                        </a:spcAft>
                        <a:buClrTx/>
                        <a:buSzTx/>
                        <a:buFontTx/>
                        <a:buNone/>
                        <a:tabLst/>
                        <a:defRPr/>
                      </a:pPr>
                      <a:r>
                        <a:rPr lang="en-GB" sz="1500" b="1" i="0" u="none" strike="noStrike" baseline="0" dirty="0" smtClean="0">
                          <a:solidFill>
                            <a:schemeClr val="tx1"/>
                          </a:solidFill>
                          <a:latin typeface="+mj-lt"/>
                          <a:ea typeface="+mn-ea"/>
                          <a:cs typeface="+mn-cs"/>
                        </a:rPr>
                        <a:t>Outcome (Strategic Plan)</a:t>
                      </a:r>
                    </a:p>
                    <a:p>
                      <a:pPr marL="0" marR="0" indent="0" algn="l" defTabSz="914400" eaLnBrk="1" fontAlgn="auto" latinLnBrk="0" hangingPunct="1">
                        <a:lnSpc>
                          <a:spcPct val="100000"/>
                        </a:lnSpc>
                        <a:spcBef>
                          <a:spcPts val="0"/>
                        </a:spcBef>
                        <a:spcAft>
                          <a:spcPts val="0"/>
                        </a:spcAft>
                        <a:buClrTx/>
                        <a:buSzTx/>
                        <a:buFontTx/>
                        <a:buNone/>
                        <a:tabLst/>
                        <a:defRPr/>
                      </a:pPr>
                      <a:r>
                        <a:rPr lang="en-US" sz="1500" b="0" i="0" u="none" strike="noStrike" baseline="0" dirty="0" smtClean="0">
                          <a:solidFill>
                            <a:schemeClr val="tx1"/>
                          </a:solidFill>
                          <a:latin typeface="+mj-lt"/>
                          <a:ea typeface="+mn-ea"/>
                          <a:cs typeface="+mn-cs"/>
                        </a:rPr>
                        <a:t>Improved case management processes of inmates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500" kern="1200" dirty="0" smtClean="0">
                          <a:solidFill>
                            <a:schemeClr val="tx1"/>
                          </a:solidFill>
                          <a:latin typeface="+mj-lt"/>
                          <a:ea typeface=""/>
                          <a:cs typeface=""/>
                        </a:rPr>
                        <a:t>Percentage</a:t>
                      </a:r>
                      <a:r>
                        <a:rPr lang="en-ZA" sz="1500" kern="1200" baseline="0" dirty="0" smtClean="0">
                          <a:solidFill>
                            <a:schemeClr val="tx1"/>
                          </a:solidFill>
                          <a:latin typeface="+mj-lt"/>
                          <a:ea typeface=""/>
                          <a:cs typeface=""/>
                        </a:rPr>
                        <a:t> increase in offender profiles approved for placement or release.</a:t>
                      </a:r>
                      <a:endParaRPr lang="en-ZA" sz="1500" kern="1200" dirty="0" smtClean="0">
                        <a:solidFill>
                          <a:schemeClr val="tx1"/>
                        </a:solidFill>
                        <a:latin typeface="+mj-lt"/>
                        <a:ea typeface=""/>
                        <a:cs typeface=""/>
                      </a:endParaRPr>
                    </a:p>
                    <a:p>
                      <a:pPr marL="0" marR="0" indent="0" algn="l" defTabSz="914400" eaLnBrk="1" fontAlgn="auto" latinLnBrk="0" hangingPunct="1">
                        <a:lnSpc>
                          <a:spcPct val="100000"/>
                        </a:lnSpc>
                        <a:spcBef>
                          <a:spcPts val="0"/>
                        </a:spcBef>
                        <a:spcAft>
                          <a:spcPts val="0"/>
                        </a:spcAft>
                        <a:buClrTx/>
                        <a:buSzTx/>
                        <a:buFontTx/>
                        <a:buNone/>
                        <a:tabLst/>
                        <a:defRPr/>
                      </a:pPr>
                      <a:endParaRPr lang="en-US" sz="1500" b="0" i="0" u="none" strike="noStrike" baseline="0" dirty="0" smtClean="0">
                        <a:solidFill>
                          <a:srgbClr val="00B0F0"/>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ZA" sz="1500" b="0" i="0" u="none" strike="noStrike" kern="1200" baseline="0" dirty="0" smtClean="0">
                          <a:solidFill>
                            <a:schemeClr val="tx1"/>
                          </a:solidFill>
                          <a:latin typeface="+mj-lt"/>
                          <a:ea typeface=""/>
                          <a:cs typeface=""/>
                        </a:rPr>
                        <a:t>53.9% (21 965/40 775) </a:t>
                      </a:r>
                      <a:endParaRPr lang="en-ZA" sz="1500" b="0" i="0" u="none" strike="noStrike" baseline="0" dirty="0">
                        <a:solidFill>
                          <a:srgbClr val="00B0F0"/>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just" defTabSz="914400" eaLnBrk="1" fontAlgn="auto" latinLnBrk="0" hangingPunct="1">
                        <a:lnSpc>
                          <a:spcPct val="100000"/>
                        </a:lnSpc>
                        <a:spcBef>
                          <a:spcPts val="0"/>
                        </a:spcBef>
                        <a:spcAft>
                          <a:spcPts val="0"/>
                        </a:spcAft>
                        <a:buClrTx/>
                        <a:buSzTx/>
                        <a:buFontTx/>
                        <a:buNone/>
                        <a:tabLst/>
                        <a:defRPr/>
                      </a:pPr>
                      <a:r>
                        <a:rPr lang="en-ZA" sz="1500" b="0" i="0" u="none" strike="noStrike" baseline="0" dirty="0" smtClean="0">
                          <a:solidFill>
                            <a:srgbClr val="00B0F0"/>
                          </a:solidFill>
                          <a:latin typeface="+mj-lt"/>
                          <a:ea typeface="+mn-ea"/>
                          <a:cs typeface="+mn-cs"/>
                        </a:rPr>
                        <a:t> </a:t>
                      </a:r>
                      <a:r>
                        <a:rPr lang="en-ZA" sz="1500" b="0" i="0" u="none" strike="noStrike" baseline="0" dirty="0" smtClean="0">
                          <a:solidFill>
                            <a:schemeClr val="tx1"/>
                          </a:solidFill>
                          <a:latin typeface="+mj-lt"/>
                          <a:ea typeface="+mn-ea"/>
                          <a:cs typeface="+mn-cs"/>
                        </a:rPr>
                        <a:t>2% increase</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indent="-285750">
                        <a:buFont typeface="Wingdings" panose="05000000000000000000" pitchFamily="2" charset="2"/>
                        <a:buChar char="q"/>
                      </a:pPr>
                      <a:r>
                        <a:rPr lang="en-ZA" sz="1500" b="0" i="0" u="none" strike="noStrike" kern="1200" baseline="0" dirty="0" smtClean="0">
                          <a:solidFill>
                            <a:schemeClr val="tx1"/>
                          </a:solidFill>
                          <a:latin typeface="+mj-lt"/>
                          <a:ea typeface=""/>
                          <a:cs typeface=""/>
                        </a:rPr>
                        <a:t>Automation of case management processes </a:t>
                      </a:r>
                    </a:p>
                    <a:p>
                      <a:pPr marL="285750" indent="-285750">
                        <a:buFont typeface="Wingdings" panose="05000000000000000000" pitchFamily="2" charset="2"/>
                        <a:buChar char="q"/>
                      </a:pPr>
                      <a:r>
                        <a:rPr lang="en-ZA" sz="1500" b="0" i="0" u="none" strike="noStrike" kern="1200" baseline="0" dirty="0" smtClean="0">
                          <a:solidFill>
                            <a:schemeClr val="tx1"/>
                          </a:solidFill>
                          <a:latin typeface="+mj-lt"/>
                          <a:ea typeface=""/>
                          <a:cs typeface=""/>
                        </a:rPr>
                        <a:t>Comprehensive risk profiling (assessment, profiling and sentence planning) of inmates </a:t>
                      </a:r>
                    </a:p>
                    <a:p>
                      <a:pPr marL="285750" indent="-285750">
                        <a:buFont typeface="Wingdings" panose="05000000000000000000" pitchFamily="2" charset="2"/>
                        <a:buChar char="q"/>
                      </a:pPr>
                      <a:r>
                        <a:rPr lang="en-ZA" sz="1500" b="0" i="0" u="none" strike="noStrike" kern="1200" baseline="0" dirty="0" smtClean="0">
                          <a:solidFill>
                            <a:schemeClr val="tx1"/>
                          </a:solidFill>
                          <a:latin typeface="+mj-lt"/>
                          <a:ea typeface=""/>
                          <a:cs typeface=""/>
                        </a:rPr>
                        <a:t>Regular review of offenders’ progress by case review team </a:t>
                      </a:r>
                    </a:p>
                    <a:p>
                      <a:pPr marL="285750" indent="-285750">
                        <a:buFont typeface="Wingdings" panose="05000000000000000000" pitchFamily="2" charset="2"/>
                        <a:buChar char="q"/>
                      </a:pPr>
                      <a:r>
                        <a:rPr lang="en-ZA" sz="1500" b="0" i="0" u="none" strike="noStrike" kern="1200" baseline="0" dirty="0" smtClean="0">
                          <a:solidFill>
                            <a:schemeClr val="tx1"/>
                          </a:solidFill>
                          <a:latin typeface="+mj-lt"/>
                          <a:ea typeface=""/>
                          <a:cs typeface=""/>
                        </a:rPr>
                        <a:t>Comprehensive offender profiles by CMCs </a:t>
                      </a:r>
                      <a:endParaRPr lang="en-US" sz="15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031309451"/>
                  </a:ext>
                </a:extLst>
              </a:tr>
              <a:tr h="1212679">
                <a:tc rowSpan="2">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1" i="0" u="none" strike="noStrike" baseline="0" dirty="0" smtClean="0">
                          <a:solidFill>
                            <a:schemeClr val="tx1"/>
                          </a:solidFill>
                          <a:latin typeface="+mj-lt"/>
                          <a:ea typeface="+mn-ea"/>
                          <a:cs typeface="+mn-cs"/>
                        </a:rPr>
                        <a:t>Output (APP current)</a:t>
                      </a:r>
                    </a:p>
                    <a:p>
                      <a:pPr algn="l">
                        <a:lnSpc>
                          <a:spcPct val="100000"/>
                        </a:lnSpc>
                        <a:spcAft>
                          <a:spcPts val="0"/>
                        </a:spcAft>
                      </a:pPr>
                      <a:r>
                        <a:rPr lang="en-US" sz="1500" b="0" i="0" u="none" strike="noStrike" baseline="0" dirty="0" smtClean="0">
                          <a:solidFill>
                            <a:schemeClr val="tx1"/>
                          </a:solidFill>
                          <a:latin typeface="+mj-lt"/>
                          <a:ea typeface="+mn-ea"/>
                          <a:cs typeface="+mn-cs"/>
                        </a:rPr>
                        <a:t>Management of overcrowding</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500" b="0" i="0" u="none" strike="noStrike" kern="1200" baseline="0" dirty="0">
                          <a:solidFill>
                            <a:schemeClr val="tx1"/>
                          </a:solidFill>
                          <a:latin typeface="+mj-lt"/>
                          <a:ea typeface="+mn-ea"/>
                          <a:cs typeface="+mn-cs"/>
                        </a:rPr>
                        <a:t>Percentage of overcrowding in correctional facilities in excess of approved </a:t>
                      </a:r>
                      <a:r>
                        <a:rPr lang="en-GB" sz="1500" b="0" i="0" u="none" strike="noStrike" kern="1200" baseline="0" dirty="0" smtClean="0">
                          <a:solidFill>
                            <a:schemeClr val="tx1"/>
                          </a:solidFill>
                          <a:latin typeface="+mj-lt"/>
                          <a:ea typeface="+mn-ea"/>
                          <a:cs typeface="+mn-cs"/>
                        </a:rPr>
                        <a:t>bed space capacity</a:t>
                      </a:r>
                    </a:p>
                    <a:p>
                      <a:pPr>
                        <a:lnSpc>
                          <a:spcPct val="100000"/>
                        </a:lnSpc>
                        <a:spcAft>
                          <a:spcPts val="0"/>
                        </a:spcAft>
                      </a:pPr>
                      <a:endParaRPr lang="en-GB" sz="1500" b="0" i="0" u="none" strike="noStrike" kern="1200" baseline="0" dirty="0" smtClean="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500" b="0" i="0" u="none" strike="noStrike" kern="1200" baseline="0" dirty="0">
                          <a:solidFill>
                            <a:schemeClr val="tx1"/>
                          </a:solidFill>
                          <a:latin typeface="+mj-lt"/>
                          <a:ea typeface="+mn-ea"/>
                          <a:cs typeface="+mn-cs"/>
                        </a:rPr>
                        <a:t>38%</a:t>
                      </a:r>
                      <a:endParaRPr lang="en-ZA" sz="15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500" b="0" i="0" u="none" strike="noStrike" kern="1200" baseline="0" dirty="0">
                          <a:solidFill>
                            <a:schemeClr val="tx1"/>
                          </a:solidFill>
                          <a:latin typeface="+mj-lt"/>
                          <a:ea typeface="+mn-ea"/>
                          <a:cs typeface="+mn-cs"/>
                        </a:rPr>
                        <a:t>40%</a:t>
                      </a:r>
                      <a:endParaRPr lang="en-ZA" sz="15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indent="-285750" algn="just">
                        <a:lnSpc>
                          <a:spcPct val="100000"/>
                        </a:lnSpc>
                        <a:spcAft>
                          <a:spcPts val="0"/>
                        </a:spcAft>
                        <a:buFont typeface="Wingdings" panose="05000000000000000000" pitchFamily="2" charset="2"/>
                        <a:buChar char="q"/>
                      </a:pPr>
                      <a:r>
                        <a:rPr lang="en-US" sz="1500" b="0" i="0" u="none" strike="noStrike" kern="1200" baseline="0" dirty="0" smtClean="0">
                          <a:solidFill>
                            <a:schemeClr val="tx1"/>
                          </a:solidFill>
                          <a:latin typeface="+mj-lt"/>
                          <a:ea typeface=""/>
                          <a:cs typeface=""/>
                        </a:rPr>
                        <a:t>Increased bed spaces;</a:t>
                      </a:r>
                    </a:p>
                    <a:p>
                      <a:pPr marL="285750" indent="-285750" algn="just">
                        <a:lnSpc>
                          <a:spcPct val="100000"/>
                        </a:lnSpc>
                        <a:spcAft>
                          <a:spcPts val="0"/>
                        </a:spcAft>
                        <a:buFont typeface="Wingdings" panose="05000000000000000000" pitchFamily="2" charset="2"/>
                        <a:buChar char="q"/>
                      </a:pPr>
                      <a:r>
                        <a:rPr lang="en-US" sz="1500" b="0" i="0" u="none" strike="noStrike" kern="1200" baseline="0" dirty="0" smtClean="0">
                          <a:solidFill>
                            <a:schemeClr val="tx1"/>
                          </a:solidFill>
                          <a:latin typeface="+mj-lt"/>
                          <a:ea typeface=""/>
                          <a:cs typeface=""/>
                        </a:rPr>
                        <a:t>Improved automation of the bed space management tool.</a:t>
                      </a:r>
                      <a:endParaRPr lang="en-US" sz="1500" b="0" i="0" u="none" strike="noStrike" baseline="0" dirty="0" smtClean="0">
                        <a:solidFill>
                          <a:schemeClr val="tx1"/>
                        </a:solidFill>
                        <a:latin typeface="+mj-lt"/>
                        <a:ea typeface="+mn-ea"/>
                        <a:cs typeface="+mn-cs"/>
                      </a:endParaRPr>
                    </a:p>
                    <a:p>
                      <a:pPr marL="285750" indent="-285750" algn="just">
                        <a:lnSpc>
                          <a:spcPct val="100000"/>
                        </a:lnSpc>
                        <a:spcAft>
                          <a:spcPts val="0"/>
                        </a:spcAft>
                        <a:buFont typeface="Wingdings" panose="05000000000000000000" pitchFamily="2" charset="2"/>
                        <a:buChar char="q"/>
                      </a:pPr>
                      <a:r>
                        <a:rPr lang="en-US" sz="1500" b="0" i="0" u="none" strike="noStrike" baseline="0" dirty="0" smtClean="0">
                          <a:solidFill>
                            <a:schemeClr val="tx1"/>
                          </a:solidFill>
                          <a:latin typeface="+mj-lt"/>
                          <a:ea typeface="+mn-ea"/>
                          <a:cs typeface="+mn-cs"/>
                        </a:rPr>
                        <a:t>Timeous consideration of cases</a:t>
                      </a:r>
                    </a:p>
                    <a:p>
                      <a:pPr marL="285750" indent="-285750" algn="just">
                        <a:lnSpc>
                          <a:spcPct val="100000"/>
                        </a:lnSpc>
                        <a:spcAft>
                          <a:spcPts val="0"/>
                        </a:spcAft>
                        <a:buFont typeface="Wingdings" panose="05000000000000000000" pitchFamily="2" charset="2"/>
                        <a:buChar char="q"/>
                      </a:pPr>
                      <a:r>
                        <a:rPr lang="en-US" sz="1500" b="0" i="0" u="none" strike="noStrike" kern="1200" baseline="0" dirty="0" smtClean="0">
                          <a:solidFill>
                            <a:schemeClr val="tx1"/>
                          </a:solidFill>
                          <a:latin typeface="+mj-lt"/>
                          <a:ea typeface="+mn-ea"/>
                          <a:cs typeface="+mn-cs"/>
                        </a:rPr>
                        <a:t>Alternative sentencing options</a:t>
                      </a:r>
                      <a:endParaRPr lang="en-US" sz="1500" b="0" i="0" u="none" strike="noStrike" kern="1200" baseline="0" dirty="0" smtClean="0">
                        <a:solidFill>
                          <a:schemeClr val="tx1"/>
                        </a:solidFill>
                        <a:latin typeface="+mj-lt"/>
                        <a:ea typeface=""/>
                        <a:cs typeface=""/>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31248254"/>
                  </a:ext>
                </a:extLst>
              </a:tr>
              <a:tr h="1202529">
                <a:tc vMerge="1">
                  <a:txBody>
                    <a:bodyPr/>
                    <a:lstStyle/>
                    <a:p>
                      <a:endParaRPr lang="en-ZA"/>
                    </a:p>
                  </a:txBody>
                  <a:tcPr/>
                </a:tc>
                <a:tc>
                  <a:txBody>
                    <a:bodyPr/>
                    <a:lstStyle/>
                    <a:p>
                      <a:r>
                        <a:rPr lang="en-ZA" sz="1500" dirty="0" smtClean="0">
                          <a:latin typeface="+mj-lt"/>
                        </a:rPr>
                        <a:t>Percentage of RDs subjected</a:t>
                      </a:r>
                      <a:r>
                        <a:rPr lang="en-ZA" sz="1500" baseline="0" dirty="0" smtClean="0">
                          <a:latin typeface="+mj-lt"/>
                        </a:rPr>
                        <a:t> to continuous risk assessment (CRA)</a:t>
                      </a:r>
                      <a:endParaRPr lang="en-ZA" sz="1500" dirty="0">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ZA" sz="1500" dirty="0" smtClean="0">
                          <a:latin typeface="+mj-lt"/>
                        </a:rPr>
                        <a:t>58.90%</a:t>
                      </a:r>
                      <a:endParaRPr lang="en-ZA" sz="1500" dirty="0">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ZA" sz="1500" dirty="0" smtClean="0">
                          <a:latin typeface="+mj-lt"/>
                        </a:rPr>
                        <a:t>60%</a:t>
                      </a:r>
                      <a:endParaRPr lang="en-ZA" sz="1500" dirty="0">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just">
                        <a:lnSpc>
                          <a:spcPct val="100000"/>
                        </a:lnSpc>
                        <a:spcAft>
                          <a:spcPts val="0"/>
                        </a:spcAft>
                        <a:buFont typeface="Wingdings" panose="05000000000000000000" pitchFamily="2" charset="2"/>
                        <a:buChar char="q"/>
                      </a:pPr>
                      <a:r>
                        <a:rPr lang="en-US" sz="1500" b="0" i="0" u="none" strike="noStrike" baseline="0" dirty="0" smtClean="0">
                          <a:solidFill>
                            <a:schemeClr val="tx1"/>
                          </a:solidFill>
                          <a:latin typeface="+mj-lt"/>
                          <a:ea typeface="+mn-ea"/>
                          <a:cs typeface="+mn-cs"/>
                        </a:rPr>
                        <a:t>Capacitation of the CMA</a:t>
                      </a:r>
                    </a:p>
                    <a:p>
                      <a:pPr marL="285750" indent="-285750" algn="just">
                        <a:lnSpc>
                          <a:spcPct val="100000"/>
                        </a:lnSpc>
                        <a:spcAft>
                          <a:spcPts val="0"/>
                        </a:spcAft>
                        <a:buFont typeface="Wingdings" panose="05000000000000000000" pitchFamily="2" charset="2"/>
                        <a:buChar char="q"/>
                      </a:pPr>
                      <a:r>
                        <a:rPr lang="en-US" sz="1500" b="0" i="0" u="none" strike="noStrike" baseline="0" dirty="0" smtClean="0">
                          <a:solidFill>
                            <a:schemeClr val="tx1"/>
                          </a:solidFill>
                          <a:latin typeface="+mj-lt"/>
                          <a:ea typeface="+mn-ea"/>
                          <a:cs typeface="+mn-cs"/>
                        </a:rPr>
                        <a:t>Receipt of the risk related information from SAPS</a:t>
                      </a:r>
                    </a:p>
                    <a:p>
                      <a:pPr marL="285750" indent="-285750" algn="just">
                        <a:lnSpc>
                          <a:spcPct val="100000"/>
                        </a:lnSpc>
                        <a:spcAft>
                          <a:spcPts val="0"/>
                        </a:spcAft>
                        <a:buFont typeface="Wingdings" panose="05000000000000000000" pitchFamily="2" charset="2"/>
                        <a:buChar char="q"/>
                      </a:pPr>
                      <a:r>
                        <a:rPr lang="en-US" sz="1500" b="0" i="0" u="none" strike="noStrike" baseline="0" dirty="0" smtClean="0">
                          <a:solidFill>
                            <a:schemeClr val="tx1"/>
                          </a:solidFill>
                          <a:latin typeface="+mj-lt"/>
                          <a:ea typeface="+mn-ea"/>
                          <a:cs typeface="+mn-cs"/>
                        </a:rPr>
                        <a:t>Automation of CRA processes including reports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40738429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98644" y="108204"/>
            <a:ext cx="10805012"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sp>
        <p:nvSpPr>
          <p:cNvPr id="11" name="TextBox 10">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3831362726"/>
              </p:ext>
            </p:extLst>
          </p:nvPr>
        </p:nvGraphicFramePr>
        <p:xfrm>
          <a:off x="309648" y="1198933"/>
          <a:ext cx="11574290" cy="2099934"/>
        </p:xfrm>
        <a:graphic>
          <a:graphicData uri="http://schemas.openxmlformats.org/drawingml/2006/table">
            <a:tbl>
              <a:tblPr firstRow="1" firstCol="1" bandRow="1"/>
              <a:tblGrid>
                <a:gridCol w="2195013">
                  <a:extLst>
                    <a:ext uri="{9D8B030D-6E8A-4147-A177-3AD203B41FA5}">
                      <a16:colId xmlns:a16="http://schemas.microsoft.com/office/drawing/2014/main" xmlns="" val="2672124337"/>
                    </a:ext>
                  </a:extLst>
                </a:gridCol>
                <a:gridCol w="3195748">
                  <a:extLst>
                    <a:ext uri="{9D8B030D-6E8A-4147-A177-3AD203B41FA5}">
                      <a16:colId xmlns:a16="http://schemas.microsoft.com/office/drawing/2014/main" xmlns="" val="102369112"/>
                    </a:ext>
                  </a:extLst>
                </a:gridCol>
                <a:gridCol w="1391055">
                  <a:extLst>
                    <a:ext uri="{9D8B030D-6E8A-4147-A177-3AD203B41FA5}">
                      <a16:colId xmlns:a16="http://schemas.microsoft.com/office/drawing/2014/main" xmlns="" val="4122419918"/>
                    </a:ext>
                  </a:extLst>
                </a:gridCol>
                <a:gridCol w="1332689">
                  <a:extLst>
                    <a:ext uri="{9D8B030D-6E8A-4147-A177-3AD203B41FA5}">
                      <a16:colId xmlns:a16="http://schemas.microsoft.com/office/drawing/2014/main" xmlns="" val="1025326353"/>
                    </a:ext>
                  </a:extLst>
                </a:gridCol>
                <a:gridCol w="3459785">
                  <a:extLst>
                    <a:ext uri="{9D8B030D-6E8A-4147-A177-3AD203B41FA5}">
                      <a16:colId xmlns:a16="http://schemas.microsoft.com/office/drawing/2014/main" xmlns="" val="1802985295"/>
                    </a:ext>
                  </a:extLst>
                </a:gridCol>
              </a:tblGrid>
              <a:tr h="271134">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a:solidFill>
                            <a:schemeClr val="bg1"/>
                          </a:solidFill>
                          <a:latin typeface="+mj-lt"/>
                          <a:ea typeface="+mn-ea"/>
                          <a:cs typeface="+mn-cs"/>
                        </a:rPr>
                        <a:t>Level of Result</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a:solidFill>
                            <a:schemeClr val="bg1"/>
                          </a:solidFill>
                          <a:latin typeface="+mj-lt"/>
                          <a:ea typeface="+mn-ea"/>
                          <a:cs typeface="+mn-cs"/>
                        </a:rPr>
                        <a:t>Indicator</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Baseline 2020/21</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Target 2021/22</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Assumption/Enablers </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a16="http://schemas.microsoft.com/office/drawing/2014/main" xmlns="" val="2543777863"/>
                  </a:ext>
                </a:extLst>
              </a:tr>
              <a:tr h="167003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1" i="0" u="none" strike="noStrike" baseline="0" dirty="0" smtClean="0">
                          <a:solidFill>
                            <a:schemeClr val="tx1"/>
                          </a:solidFill>
                          <a:latin typeface="+mj-lt"/>
                          <a:ea typeface="+mn-ea"/>
                          <a:cs typeface="+mn-cs"/>
                        </a:rPr>
                        <a:t>Output (APP current)</a:t>
                      </a:r>
                    </a:p>
                    <a:p>
                      <a:pPr algn="l">
                        <a:lnSpc>
                          <a:spcPct val="100000"/>
                        </a:lnSpc>
                        <a:spcAft>
                          <a:spcPts val="0"/>
                        </a:spcAft>
                      </a:pPr>
                      <a:endParaRPr lang="en-US" sz="1500" b="0" i="0" u="none" strike="noStrike" baseline="0" dirty="0" smtClean="0">
                        <a:solidFill>
                          <a:schemeClr val="tx1"/>
                        </a:solidFill>
                        <a:latin typeface="+mj-lt"/>
                        <a:ea typeface="+mn-ea"/>
                        <a:cs typeface="+mn-cs"/>
                      </a:endParaRPr>
                    </a:p>
                    <a:p>
                      <a:pPr algn="l">
                        <a:lnSpc>
                          <a:spcPct val="100000"/>
                        </a:lnSpc>
                        <a:spcAft>
                          <a:spcPts val="0"/>
                        </a:spcAft>
                      </a:pPr>
                      <a:r>
                        <a:rPr lang="en-US" sz="1500" b="0" i="0" u="none" strike="noStrike" baseline="0" dirty="0" smtClean="0">
                          <a:solidFill>
                            <a:schemeClr val="tx1"/>
                          </a:solidFill>
                          <a:latin typeface="+mj-lt"/>
                          <a:ea typeface="+mn-ea"/>
                          <a:cs typeface="+mn-cs"/>
                        </a:rPr>
                        <a:t>Parole / correctional supervision</a:t>
                      </a:r>
                    </a:p>
                    <a:p>
                      <a:pPr algn="l">
                        <a:lnSpc>
                          <a:spcPct val="100000"/>
                        </a:lnSpc>
                        <a:spcAft>
                          <a:spcPts val="0"/>
                        </a:spcAft>
                      </a:pPr>
                      <a:endParaRPr lang="en-US" sz="15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500" b="0" i="0" u="none" strike="noStrike" kern="1200" baseline="0" dirty="0">
                          <a:solidFill>
                            <a:schemeClr val="tx1"/>
                          </a:solidFill>
                          <a:latin typeface="+mj-lt"/>
                          <a:ea typeface="+mn-ea"/>
                          <a:cs typeface="+mn-cs"/>
                        </a:rPr>
                        <a:t>Percentage of </a:t>
                      </a:r>
                      <a:r>
                        <a:rPr lang="en-GB" sz="1500" b="0" i="0" u="none" strike="noStrike" kern="1200" baseline="0" dirty="0" smtClean="0">
                          <a:solidFill>
                            <a:schemeClr val="tx1"/>
                          </a:solidFill>
                          <a:latin typeface="+mj-lt"/>
                          <a:ea typeface="+mn-ea"/>
                          <a:cs typeface="+mn-cs"/>
                        </a:rPr>
                        <a:t>offender profiles </a:t>
                      </a:r>
                      <a:r>
                        <a:rPr lang="en-GB" sz="1500" b="0" i="0" u="none" strike="noStrike" kern="1200" baseline="0" dirty="0">
                          <a:solidFill>
                            <a:schemeClr val="tx1"/>
                          </a:solidFill>
                          <a:latin typeface="+mj-lt"/>
                          <a:ea typeface="+mn-ea"/>
                          <a:cs typeface="+mn-cs"/>
                        </a:rPr>
                        <a:t>approved for placement by the Correctional Supervision and Parole Boards (CSPBs)</a:t>
                      </a:r>
                      <a:endParaRPr lang="en-ZA" sz="15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500" b="0" i="0" u="none" strike="noStrike" kern="1200" baseline="0" dirty="0">
                          <a:solidFill>
                            <a:schemeClr val="tx1"/>
                          </a:solidFill>
                          <a:latin typeface="+mj-lt"/>
                          <a:ea typeface="+mn-ea"/>
                          <a:cs typeface="+mn-cs"/>
                        </a:rPr>
                        <a:t>53%</a:t>
                      </a:r>
                      <a:endParaRPr lang="en-ZA" sz="15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500" b="0" i="0" u="none" strike="noStrike" kern="1200" baseline="0" dirty="0">
                          <a:solidFill>
                            <a:schemeClr val="tx1"/>
                          </a:solidFill>
                          <a:latin typeface="+mj-lt"/>
                          <a:ea typeface="+mn-ea"/>
                          <a:cs typeface="+mn-cs"/>
                        </a:rPr>
                        <a:t>55%</a:t>
                      </a:r>
                      <a:endParaRPr lang="en-ZA" sz="15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indent="-285750" algn="just">
                        <a:lnSpc>
                          <a:spcPct val="100000"/>
                        </a:lnSpc>
                        <a:spcAft>
                          <a:spcPts val="0"/>
                        </a:spcAft>
                        <a:buFont typeface="Wingdings" panose="05000000000000000000" pitchFamily="2" charset="2"/>
                        <a:buChar char="q"/>
                      </a:pPr>
                      <a:r>
                        <a:rPr lang="en-US" sz="1500" b="0" i="0" u="none" strike="noStrike" baseline="0" dirty="0" smtClean="0">
                          <a:solidFill>
                            <a:schemeClr val="tx1"/>
                          </a:solidFill>
                          <a:latin typeface="+mj-lt"/>
                          <a:ea typeface="+mn-ea"/>
                          <a:cs typeface="+mn-cs"/>
                        </a:rPr>
                        <a:t>Informed recommendations  to  CSPBs .</a:t>
                      </a:r>
                    </a:p>
                    <a:p>
                      <a:pPr marL="285750" indent="-285750" algn="just">
                        <a:lnSpc>
                          <a:spcPct val="100000"/>
                        </a:lnSpc>
                        <a:spcAft>
                          <a:spcPts val="0"/>
                        </a:spcAft>
                        <a:buFont typeface="Wingdings" panose="05000000000000000000" pitchFamily="2" charset="2"/>
                        <a:buChar char="q"/>
                      </a:pPr>
                      <a:r>
                        <a:rPr lang="en-US" sz="1500" b="0" i="0" u="none" strike="noStrike" baseline="0" dirty="0" smtClean="0">
                          <a:solidFill>
                            <a:schemeClr val="tx1"/>
                          </a:solidFill>
                          <a:latin typeface="+mj-lt"/>
                          <a:ea typeface="+mn-ea"/>
                          <a:cs typeface="+mn-cs"/>
                        </a:rPr>
                        <a:t>Comprehensive profile reports submitted on time by the CMCs.</a:t>
                      </a:r>
                    </a:p>
                    <a:p>
                      <a:pPr marL="285750" indent="-285750" algn="just">
                        <a:lnSpc>
                          <a:spcPct val="100000"/>
                        </a:lnSpc>
                        <a:spcAft>
                          <a:spcPts val="0"/>
                        </a:spcAft>
                        <a:buFont typeface="Wingdings" panose="05000000000000000000" pitchFamily="2" charset="2"/>
                        <a:buChar char="q"/>
                      </a:pPr>
                      <a:r>
                        <a:rPr lang="en-US" sz="1500" b="0" i="0" u="none" strike="noStrike" baseline="0" dirty="0" smtClean="0">
                          <a:solidFill>
                            <a:schemeClr val="tx1"/>
                          </a:solidFill>
                          <a:latin typeface="+mj-lt"/>
                          <a:ea typeface="+mn-ea"/>
                          <a:cs typeface="+mn-cs"/>
                        </a:rPr>
                        <a:t>CSPBs capacitated and quorate to consider offenders for placement.</a:t>
                      </a:r>
                    </a:p>
                    <a:p>
                      <a:pPr marL="285750" indent="-285750" algn="just">
                        <a:lnSpc>
                          <a:spcPct val="100000"/>
                        </a:lnSpc>
                        <a:spcAft>
                          <a:spcPts val="0"/>
                        </a:spcAft>
                        <a:buFont typeface="Wingdings" panose="05000000000000000000" pitchFamily="2" charset="2"/>
                        <a:buChar char="q"/>
                      </a:pPr>
                      <a:r>
                        <a:rPr lang="en-US" sz="1500" b="0" i="0" u="none" strike="noStrike" baseline="0" dirty="0" smtClean="0">
                          <a:solidFill>
                            <a:schemeClr val="tx1"/>
                          </a:solidFill>
                          <a:latin typeface="+mj-lt"/>
                          <a:ea typeface="+mn-ea"/>
                          <a:cs typeface="+mn-cs"/>
                        </a:rPr>
                        <a:t>Automated case management processes including reports (G326 – Offender profile report)</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31248254"/>
                  </a:ext>
                </a:extLst>
              </a:tr>
            </a:tbl>
          </a:graphicData>
        </a:graphic>
      </p:graphicFrame>
    </p:spTree>
    <p:extLst>
      <p:ext uri="{BB962C8B-B14F-4D97-AF65-F5344CB8AC3E}">
        <p14:creationId xmlns:p14="http://schemas.microsoft.com/office/powerpoint/2010/main" val="8258950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92" y="108204"/>
            <a:ext cx="10774190"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sp>
        <p:nvSpPr>
          <p:cNvPr id="11" name="TextBox 10">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2049873901"/>
              </p:ext>
            </p:extLst>
          </p:nvPr>
        </p:nvGraphicFramePr>
        <p:xfrm>
          <a:off x="200721" y="1168092"/>
          <a:ext cx="11887200" cy="3594329"/>
        </p:xfrm>
        <a:graphic>
          <a:graphicData uri="http://schemas.openxmlformats.org/drawingml/2006/table">
            <a:tbl>
              <a:tblPr firstRow="1" firstCol="1" bandRow="1"/>
              <a:tblGrid>
                <a:gridCol w="2172691">
                  <a:extLst>
                    <a:ext uri="{9D8B030D-6E8A-4147-A177-3AD203B41FA5}">
                      <a16:colId xmlns:a16="http://schemas.microsoft.com/office/drawing/2014/main" xmlns="" val="2672124337"/>
                    </a:ext>
                  </a:extLst>
                </a:gridCol>
                <a:gridCol w="3235316">
                  <a:extLst>
                    <a:ext uri="{9D8B030D-6E8A-4147-A177-3AD203B41FA5}">
                      <a16:colId xmlns:a16="http://schemas.microsoft.com/office/drawing/2014/main" xmlns="" val="102369112"/>
                    </a:ext>
                  </a:extLst>
                </a:gridCol>
                <a:gridCol w="1513028">
                  <a:extLst>
                    <a:ext uri="{9D8B030D-6E8A-4147-A177-3AD203B41FA5}">
                      <a16:colId xmlns:a16="http://schemas.microsoft.com/office/drawing/2014/main" xmlns="" val="4122419918"/>
                    </a:ext>
                  </a:extLst>
                </a:gridCol>
                <a:gridCol w="1513028">
                  <a:extLst>
                    <a:ext uri="{9D8B030D-6E8A-4147-A177-3AD203B41FA5}">
                      <a16:colId xmlns:a16="http://schemas.microsoft.com/office/drawing/2014/main" xmlns="" val="1025326353"/>
                    </a:ext>
                  </a:extLst>
                </a:gridCol>
                <a:gridCol w="3453137">
                  <a:extLst>
                    <a:ext uri="{9D8B030D-6E8A-4147-A177-3AD203B41FA5}">
                      <a16:colId xmlns:a16="http://schemas.microsoft.com/office/drawing/2014/main" xmlns="" val="1802985295"/>
                    </a:ext>
                  </a:extLst>
                </a:gridCol>
              </a:tblGrid>
              <a:tr h="191428">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Level of Result</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Indicator</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Baseline 2020/21</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Target 2021/22</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Assumption/Enablers </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a16="http://schemas.microsoft.com/office/drawing/2014/main" xmlns="" val="2543777863"/>
                  </a:ext>
                </a:extLst>
              </a:tr>
              <a:tr h="604187">
                <a:tc rowSpan="4">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l">
                        <a:lnSpc>
                          <a:spcPct val="100000"/>
                        </a:lnSpc>
                        <a:spcAft>
                          <a:spcPts val="0"/>
                        </a:spcAft>
                      </a:pPr>
                      <a:r>
                        <a:rPr lang="en-US" sz="1600" b="1" i="0" u="none" strike="noStrike" baseline="0" dirty="0" smtClean="0">
                          <a:solidFill>
                            <a:schemeClr val="tx1"/>
                          </a:solidFill>
                          <a:latin typeface="+mn-lt"/>
                          <a:ea typeface="+mn-ea"/>
                          <a:cs typeface="+mn-cs"/>
                        </a:rPr>
                        <a:t>Strategic Operational Outputs</a:t>
                      </a:r>
                    </a:p>
                    <a:p>
                      <a:pPr algn="l">
                        <a:lnSpc>
                          <a:spcPct val="100000"/>
                        </a:lnSpc>
                        <a:spcAft>
                          <a:spcPts val="0"/>
                        </a:spcAft>
                      </a:pPr>
                      <a:endParaRPr lang="en-US" sz="1600" b="0" i="0" u="none" strike="noStrike" baseline="0" dirty="0" smtClean="0">
                        <a:solidFill>
                          <a:schemeClr val="tx1"/>
                        </a:solidFill>
                        <a:latin typeface="+mn-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ZA" sz="1600" dirty="0" smtClean="0">
                          <a:effectLst/>
                          <a:latin typeface="+mj-lt"/>
                          <a:ea typeface="Times New Roman" panose="02020603050405020304" pitchFamily="18" charset="0"/>
                          <a:cs typeface="Times New Roman" panose="02020603050405020304" pitchFamily="18" charset="0"/>
                        </a:rPr>
                        <a:t>Court</a:t>
                      </a:r>
                      <a:r>
                        <a:rPr lang="en-ZA" sz="1600" baseline="0" dirty="0" smtClean="0">
                          <a:effectLst/>
                          <a:latin typeface="+mj-lt"/>
                          <a:ea typeface="Times New Roman" panose="02020603050405020304" pitchFamily="18" charset="0"/>
                          <a:cs typeface="Times New Roman" panose="02020603050405020304" pitchFamily="18" charset="0"/>
                        </a:rPr>
                        <a:t> submission for bail review for all qualifying RDs </a:t>
                      </a:r>
                      <a:endParaRPr lang="en-ZA" sz="1600" dirty="0">
                        <a:effectLst/>
                        <a:latin typeface="+mj-lt"/>
                        <a:ea typeface="Times New Roman" panose="02020603050405020304" pitchFamily="18"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ZA" sz="1600" kern="1200" dirty="0" smtClean="0">
                          <a:solidFill>
                            <a:srgbClr val="000000"/>
                          </a:solidFill>
                          <a:effectLst/>
                          <a:latin typeface="+mj-lt"/>
                          <a:ea typeface="Calibri" panose="020F0502020204030204" pitchFamily="34" charset="0"/>
                          <a:cs typeface="Times New Roman" panose="02020603050405020304" pitchFamily="18" charset="0"/>
                        </a:rPr>
                        <a:t>No Baseline required</a:t>
                      </a: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rgbClr val="000000"/>
                          </a:solidFill>
                          <a:effectLst/>
                          <a:latin typeface="+mj-lt"/>
                          <a:ea typeface="Calibri" panose="020F0502020204030204" pitchFamily="34" charset="0"/>
                          <a:cs typeface="Times New Roman" panose="02020603050405020304" pitchFamily="18" charset="0"/>
                        </a:rPr>
                        <a:t>100%</a:t>
                      </a:r>
                      <a:endParaRPr lang="en-ZA" sz="16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Determination of qualifying RDS</a:t>
                      </a:r>
                    </a:p>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Court submission</a:t>
                      </a:r>
                    </a:p>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Attendance to the applications by CJS role players (NPA and DOJ)</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31248254"/>
                  </a:ext>
                </a:extLst>
              </a:tr>
              <a:tr h="1013792">
                <a:tc vMerge="1">
                  <a:txBody>
                    <a:bodyPr/>
                    <a:lstStyle/>
                    <a:p>
                      <a:pPr algn="l">
                        <a:lnSpc>
                          <a:spcPct val="100000"/>
                        </a:lnSpc>
                        <a:spcAft>
                          <a:spcPts val="0"/>
                        </a:spcAft>
                      </a:pPr>
                      <a:endParaRPr lang="en-US" sz="1600" b="0" i="0" u="none" strike="noStrike" baseline="0" dirty="0" smtClean="0">
                        <a:solidFill>
                          <a:schemeClr val="tx1"/>
                        </a:solidFill>
                        <a:latin typeface="+mn-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smtClean="0">
                          <a:solidFill>
                            <a:schemeClr val="tx1"/>
                          </a:solidFill>
                          <a:latin typeface="+mj-lt"/>
                          <a:ea typeface="+mn-ea"/>
                          <a:cs typeface="+mn-cs"/>
                        </a:rPr>
                        <a:t>Court submission for qualifying RDs for consideration of their length of detention in terms of section  49G of the CSA</a:t>
                      </a: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ZA" sz="1600" kern="1200" dirty="0" smtClean="0">
                          <a:solidFill>
                            <a:srgbClr val="000000"/>
                          </a:solidFill>
                          <a:effectLst/>
                          <a:latin typeface="+mj-lt"/>
                          <a:ea typeface="Calibri" panose="020F0502020204030204" pitchFamily="34" charset="0"/>
                          <a:cs typeface="Times New Roman" panose="02020603050405020304" pitchFamily="18" charset="0"/>
                        </a:rPr>
                        <a:t>No Baseline required</a:t>
                      </a: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rgbClr val="000000"/>
                          </a:solidFill>
                          <a:effectLst/>
                          <a:latin typeface="+mj-lt"/>
                          <a:ea typeface="Calibri" panose="020F0502020204030204" pitchFamily="34" charset="0"/>
                          <a:cs typeface="Times New Roman" panose="02020603050405020304" pitchFamily="18" charset="0"/>
                        </a:rPr>
                        <a:t>100%</a:t>
                      </a:r>
                      <a:endParaRPr lang="en-ZA" sz="16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marL="0" indent="0" algn="just">
                        <a:lnSpc>
                          <a:spcPct val="100000"/>
                        </a:lnSpc>
                        <a:spcAft>
                          <a:spcPts val="0"/>
                        </a:spcAft>
                        <a:buFont typeface="Wingdings" panose="05000000000000000000" pitchFamily="2" charset="2"/>
                        <a:buNone/>
                      </a:pPr>
                      <a:endParaRPr lang="en-US" sz="1600" b="0" i="0" u="none" strike="noStrike" kern="1200" baseline="0" dirty="0" smtClean="0">
                        <a:solidFill>
                          <a:schemeClr val="tx1"/>
                        </a:solidFill>
                        <a:latin typeface="+mn-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96348">
                <a:tc vMerge="1">
                  <a:txBody>
                    <a:bodyPr/>
                    <a:lstStyle/>
                    <a:p>
                      <a:pPr algn="l">
                        <a:lnSpc>
                          <a:spcPct val="100000"/>
                        </a:lnSpc>
                        <a:spcAft>
                          <a:spcPts val="0"/>
                        </a:spcAft>
                      </a:pPr>
                      <a:endParaRPr lang="en-US" sz="1600" b="0" i="0" u="none" strike="noStrike" baseline="0" dirty="0" smtClean="0">
                        <a:solidFill>
                          <a:schemeClr val="tx1"/>
                        </a:solidFill>
                        <a:latin typeface="+mn-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smtClean="0">
                          <a:solidFill>
                            <a:schemeClr val="tx1"/>
                          </a:solidFill>
                          <a:latin typeface="+mj-lt"/>
                          <a:ea typeface="+mn-ea"/>
                          <a:cs typeface="+mn-cs"/>
                        </a:rPr>
                        <a:t>Return of RDs surrendered to SAPS for further investigation</a:t>
                      </a: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ZA" sz="1600" kern="1200" dirty="0" smtClean="0">
                          <a:solidFill>
                            <a:srgbClr val="000000"/>
                          </a:solidFill>
                          <a:effectLst/>
                          <a:latin typeface="+mj-lt"/>
                          <a:ea typeface="Calibri" panose="020F0502020204030204" pitchFamily="34" charset="0"/>
                          <a:cs typeface="Times New Roman" panose="02020603050405020304" pitchFamily="18" charset="0"/>
                        </a:rPr>
                        <a:t>No Baseline required</a:t>
                      </a: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rgbClr val="000000"/>
                          </a:solidFill>
                          <a:effectLst/>
                          <a:latin typeface="+mj-lt"/>
                          <a:ea typeface="Calibri" panose="020F0502020204030204" pitchFamily="34" charset="0"/>
                          <a:cs typeface="Times New Roman" panose="02020603050405020304" pitchFamily="18" charset="0"/>
                        </a:rPr>
                        <a:t>100%</a:t>
                      </a:r>
                      <a:endParaRPr lang="en-ZA" sz="16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just">
                        <a:lnSpc>
                          <a:spcPct val="100000"/>
                        </a:lnSpc>
                        <a:spcAft>
                          <a:spcPts val="0"/>
                        </a:spcAft>
                        <a:buFont typeface="Wingdings" panose="05000000000000000000" pitchFamily="2" charset="2"/>
                        <a:buChar char="q"/>
                      </a:pPr>
                      <a:r>
                        <a:rPr lang="en-US" sz="1600" b="0" i="0" u="none" strike="noStrike" kern="1200" baseline="0" dirty="0" smtClean="0">
                          <a:solidFill>
                            <a:schemeClr val="tx1"/>
                          </a:solidFill>
                          <a:latin typeface="+mj-lt"/>
                          <a:ea typeface="+mn-ea"/>
                          <a:cs typeface="+mn-cs"/>
                        </a:rPr>
                        <a:t>Release and return in line with the established protocol </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34638">
                <a:tc vMerge="1">
                  <a:txBody>
                    <a:bodyPr/>
                    <a:lstStyle/>
                    <a:p>
                      <a:pPr algn="l">
                        <a:lnSpc>
                          <a:spcPct val="100000"/>
                        </a:lnSpc>
                        <a:spcAft>
                          <a:spcPts val="0"/>
                        </a:spcAft>
                      </a:pPr>
                      <a:endParaRPr lang="en-US" sz="1600" b="0" i="0" u="none" strike="noStrike" baseline="0" dirty="0" smtClean="0">
                        <a:solidFill>
                          <a:schemeClr val="tx1"/>
                        </a:solidFill>
                        <a:latin typeface="+mn-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smtClean="0">
                          <a:solidFill>
                            <a:schemeClr val="tx1"/>
                          </a:solidFill>
                          <a:latin typeface="+mj-lt"/>
                          <a:ea typeface="+mn-ea"/>
                          <a:cs typeface="+mn-cs"/>
                        </a:rPr>
                        <a:t>Submission of terminally ill or severely incapacitated RDs in terms of section 49E of the CSA</a:t>
                      </a: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ZA" sz="1600" kern="1200" dirty="0" smtClean="0">
                          <a:solidFill>
                            <a:srgbClr val="000000"/>
                          </a:solidFill>
                          <a:effectLst/>
                          <a:latin typeface="+mj-lt"/>
                          <a:ea typeface="Calibri" panose="020F0502020204030204" pitchFamily="34" charset="0"/>
                          <a:cs typeface="Times New Roman" panose="02020603050405020304" pitchFamily="18" charset="0"/>
                        </a:rPr>
                        <a:t>No Baseline required</a:t>
                      </a: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rgbClr val="000000"/>
                          </a:solidFill>
                          <a:effectLst/>
                          <a:latin typeface="+mj-lt"/>
                          <a:ea typeface="Calibri" panose="020F0502020204030204" pitchFamily="34" charset="0"/>
                          <a:cs typeface="Times New Roman" panose="02020603050405020304" pitchFamily="18" charset="0"/>
                        </a:rPr>
                        <a:t>100%</a:t>
                      </a:r>
                      <a:endParaRPr lang="en-ZA" sz="16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just">
                        <a:lnSpc>
                          <a:spcPct val="100000"/>
                        </a:lnSpc>
                        <a:spcAft>
                          <a:spcPts val="0"/>
                        </a:spcAft>
                        <a:buFont typeface="Wingdings" panose="05000000000000000000" pitchFamily="2" charset="2"/>
                        <a:buChar char="q"/>
                      </a:pPr>
                      <a:r>
                        <a:rPr lang="en-US" sz="1600" b="0" i="0" u="none" strike="noStrike" kern="1200" baseline="0" dirty="0" smtClean="0">
                          <a:solidFill>
                            <a:schemeClr val="tx1"/>
                          </a:solidFill>
                          <a:latin typeface="+mj-lt"/>
                          <a:ea typeface="+mn-ea"/>
                          <a:cs typeface="+mn-cs"/>
                        </a:rPr>
                        <a:t>DCS is unable to provide services to terminally ill RDs</a:t>
                      </a:r>
                    </a:p>
                    <a:p>
                      <a:pPr marL="285750" indent="-285750" algn="just">
                        <a:lnSpc>
                          <a:spcPct val="100000"/>
                        </a:lnSpc>
                        <a:spcAft>
                          <a:spcPts val="0"/>
                        </a:spcAft>
                        <a:buFont typeface="Wingdings" panose="05000000000000000000" pitchFamily="2" charset="2"/>
                        <a:buChar char="q"/>
                      </a:pPr>
                      <a:r>
                        <a:rPr lang="en-US" sz="1600" b="0" i="0" u="none" strike="noStrike" kern="1200" baseline="0" dirty="0" smtClean="0">
                          <a:solidFill>
                            <a:schemeClr val="tx1"/>
                          </a:solidFill>
                          <a:latin typeface="+mj-lt"/>
                          <a:ea typeface="+mn-ea"/>
                          <a:cs typeface="+mn-cs"/>
                        </a:rPr>
                        <a:t>Incapacity or terminal illness prevents court appearance</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41832904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92" y="108204"/>
            <a:ext cx="10774190"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sp>
        <p:nvSpPr>
          <p:cNvPr id="11" name="TextBox 10">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3036626816"/>
              </p:ext>
            </p:extLst>
          </p:nvPr>
        </p:nvGraphicFramePr>
        <p:xfrm>
          <a:off x="309648" y="1257301"/>
          <a:ext cx="11574290" cy="5131689"/>
        </p:xfrm>
        <a:graphic>
          <a:graphicData uri="http://schemas.openxmlformats.org/drawingml/2006/table">
            <a:tbl>
              <a:tblPr firstRow="1" firstCol="1" bandRow="1"/>
              <a:tblGrid>
                <a:gridCol w="2115500">
                  <a:extLst>
                    <a:ext uri="{9D8B030D-6E8A-4147-A177-3AD203B41FA5}">
                      <a16:colId xmlns:a16="http://schemas.microsoft.com/office/drawing/2014/main" xmlns="" val="2672124337"/>
                    </a:ext>
                  </a:extLst>
                </a:gridCol>
                <a:gridCol w="2782956">
                  <a:extLst>
                    <a:ext uri="{9D8B030D-6E8A-4147-A177-3AD203B41FA5}">
                      <a16:colId xmlns:a16="http://schemas.microsoft.com/office/drawing/2014/main" xmlns="" val="102369112"/>
                    </a:ext>
                  </a:extLst>
                </a:gridCol>
                <a:gridCol w="1252331">
                  <a:extLst>
                    <a:ext uri="{9D8B030D-6E8A-4147-A177-3AD203B41FA5}">
                      <a16:colId xmlns:a16="http://schemas.microsoft.com/office/drawing/2014/main" xmlns="" val="4122419918"/>
                    </a:ext>
                  </a:extLst>
                </a:gridCol>
                <a:gridCol w="1212574">
                  <a:extLst>
                    <a:ext uri="{9D8B030D-6E8A-4147-A177-3AD203B41FA5}">
                      <a16:colId xmlns:a16="http://schemas.microsoft.com/office/drawing/2014/main" xmlns="" val="1025326353"/>
                    </a:ext>
                  </a:extLst>
                </a:gridCol>
                <a:gridCol w="4210929">
                  <a:extLst>
                    <a:ext uri="{9D8B030D-6E8A-4147-A177-3AD203B41FA5}">
                      <a16:colId xmlns:a16="http://schemas.microsoft.com/office/drawing/2014/main" xmlns="" val="1802985295"/>
                    </a:ext>
                  </a:extLst>
                </a:gridCol>
              </a:tblGrid>
              <a:tr h="23915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Level of Result</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Indicator</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Baseline 2020/21</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Target 2021/22</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Assumption/Enablers </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a16="http://schemas.microsoft.com/office/drawing/2014/main" xmlns="" val="2543777863"/>
                  </a:ext>
                </a:extLst>
              </a:tr>
              <a:tr h="1528770">
                <a:tc rowSpan="2">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l">
                        <a:lnSpc>
                          <a:spcPct val="100000"/>
                        </a:lnSpc>
                        <a:spcAft>
                          <a:spcPts val="0"/>
                        </a:spcAft>
                      </a:pPr>
                      <a:r>
                        <a:rPr lang="en-US" sz="1400" b="1" i="0" u="none" strike="noStrike" baseline="0" dirty="0" smtClean="0">
                          <a:solidFill>
                            <a:schemeClr val="tx1"/>
                          </a:solidFill>
                          <a:latin typeface="+mj-lt"/>
                          <a:ea typeface="+mn-ea"/>
                          <a:cs typeface="+mn-cs"/>
                        </a:rPr>
                        <a:t>Strategic Operational Outputs</a:t>
                      </a:r>
                    </a:p>
                    <a:p>
                      <a:pPr algn="l">
                        <a:lnSpc>
                          <a:spcPct val="100000"/>
                        </a:lnSpc>
                        <a:spcAft>
                          <a:spcPts val="0"/>
                        </a:spcAft>
                      </a:pPr>
                      <a:r>
                        <a:rPr lang="en-US" sz="1400" b="0" i="0" u="none" strike="noStrike" baseline="0" dirty="0" smtClean="0">
                          <a:solidFill>
                            <a:schemeClr val="tx1"/>
                          </a:solidFill>
                          <a:latin typeface="+mj-lt"/>
                          <a:ea typeface="+mn-ea"/>
                          <a:cs typeface="+mn-cs"/>
                        </a:rPr>
                        <a:t>Work </a:t>
                      </a:r>
                      <a:r>
                        <a:rPr lang="en-US" sz="1400" b="0" i="0" u="none" strike="noStrike" baseline="0" dirty="0" smtClean="0">
                          <a:solidFill>
                            <a:schemeClr val="tx1"/>
                          </a:solidFill>
                          <a:latin typeface="+mj-lt"/>
                          <a:ea typeface="+mn-ea"/>
                          <a:cs typeface="+mn-cs"/>
                        </a:rPr>
                        <a:t>opportunities</a:t>
                      </a: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ZA" sz="1600" baseline="0" dirty="0" smtClean="0">
                          <a:effectLst/>
                          <a:latin typeface="+mn-lt"/>
                          <a:ea typeface="Times New Roman" panose="02020603050405020304" pitchFamily="18" charset="0"/>
                          <a:cs typeface="Times New Roman" panose="02020603050405020304" pitchFamily="18" charset="0"/>
                        </a:rPr>
                        <a:t>Percentage of eligible offenders with work opportunities </a:t>
                      </a:r>
                      <a:r>
                        <a:rPr lang="en-ZA" sz="1600" kern="1200" baseline="0" dirty="0" smtClean="0">
                          <a:solidFill>
                            <a:schemeClr val="tx1"/>
                          </a:solidFill>
                          <a:effectLst/>
                          <a:latin typeface="+mn-lt"/>
                          <a:ea typeface="Times New Roman" panose="02020603050405020304" pitchFamily="18" charset="0"/>
                          <a:cs typeface="Times New Roman" panose="02020603050405020304" pitchFamily="18" charset="0"/>
                        </a:rPr>
                        <a:t>(tracks APP indicator on overcrowding)</a:t>
                      </a:r>
                    </a:p>
                    <a:p>
                      <a:pPr marL="0" indent="0">
                        <a:lnSpc>
                          <a:spcPct val="100000"/>
                        </a:lnSpc>
                        <a:spcAft>
                          <a:spcPts val="0"/>
                        </a:spcAft>
                        <a:buFont typeface="Arial" panose="020B0604020202020204" pitchFamily="34" charset="0"/>
                        <a:buNone/>
                      </a:pPr>
                      <a:endParaRPr lang="en-ZA" sz="1600" baseline="0" dirty="0" smtClean="0">
                        <a:effectLst/>
                        <a:latin typeface="+mj-lt"/>
                        <a:ea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ZA" sz="1600" baseline="0" dirty="0" smtClean="0">
                        <a:effectLst/>
                        <a:latin typeface="+mj-lt"/>
                        <a:ea typeface="Times New Roman" panose="02020603050405020304" pitchFamily="18" charset="0"/>
                        <a:cs typeface="Times New Roman" panose="02020603050405020304" pitchFamily="18" charset="0"/>
                      </a:endParaRPr>
                    </a:p>
                    <a:p>
                      <a:pPr marL="0" indent="0">
                        <a:lnSpc>
                          <a:spcPct val="100000"/>
                        </a:lnSpc>
                        <a:spcAft>
                          <a:spcPts val="0"/>
                        </a:spcAft>
                        <a:buFont typeface="Arial" panose="020B0604020202020204" pitchFamily="34" charset="0"/>
                        <a:buNone/>
                      </a:pPr>
                      <a:endParaRPr lang="en-ZA" sz="1600" baseline="0" dirty="0" smtClean="0">
                        <a:effectLst/>
                        <a:latin typeface="+mj-lt"/>
                        <a:ea typeface="Times New Roman" panose="02020603050405020304" pitchFamily="18"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40%</a:t>
                      </a: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 58%</a:t>
                      </a:r>
                    </a:p>
                    <a:p>
                      <a:pPr marL="0" marR="0" indent="0" algn="l" defTabSz="914400" rtl="0" eaLnBrk="1" fontAlgn="auto" latinLnBrk="0" hangingPunct="1">
                        <a:lnSpc>
                          <a:spcPct val="100000"/>
                        </a:lnSpc>
                        <a:spcBef>
                          <a:spcPts val="0"/>
                        </a:spcBef>
                        <a:spcAft>
                          <a:spcPts val="0"/>
                        </a:spcAft>
                        <a:buClrTx/>
                        <a:buSzTx/>
                        <a:buFontTx/>
                        <a:buNone/>
                        <a:tabLst/>
                        <a:defRPr/>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Creation of posts in line with needs and available work opportunities</a:t>
                      </a:r>
                    </a:p>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Allocation of offenders to posts</a:t>
                      </a:r>
                    </a:p>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Classification and reclassification of offenders</a:t>
                      </a:r>
                    </a:p>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Shortlist of posts available for offenders to register against to create a pool  </a:t>
                      </a:r>
                      <a:endParaRPr lang="en-US" sz="1600" b="0" i="0" u="none" strike="noStrike" baseline="0" dirty="0" smtClean="0">
                        <a:solidFill>
                          <a:srgbClr val="00B0F0"/>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31248254"/>
                  </a:ext>
                </a:extLst>
              </a:tr>
              <a:tr h="2141262">
                <a:tc vMerge="1">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l">
                        <a:lnSpc>
                          <a:spcPct val="100000"/>
                        </a:lnSpc>
                        <a:spcAft>
                          <a:spcPts val="0"/>
                        </a:spcAft>
                      </a:pPr>
                      <a:endParaRPr lang="en-US" sz="1400" b="1"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ZA" sz="1600" kern="1200" baseline="0" dirty="0" smtClean="0">
                          <a:solidFill>
                            <a:schemeClr val="tx1"/>
                          </a:solidFill>
                          <a:effectLst/>
                          <a:latin typeface="+mn-lt"/>
                          <a:ea typeface="Times New Roman" panose="02020603050405020304" pitchFamily="18" charset="0"/>
                          <a:cs typeface="Times New Roman" panose="02020603050405020304" pitchFamily="18" charset="0"/>
                        </a:rPr>
                        <a:t>Percentage of profiles </a:t>
                      </a:r>
                      <a:r>
                        <a:rPr lang="en-ZA" sz="1600" strike="noStrike" kern="1200" baseline="0" dirty="0" smtClean="0">
                          <a:solidFill>
                            <a:schemeClr val="tx1"/>
                          </a:solidFill>
                          <a:effectLst/>
                          <a:latin typeface="+mn-lt"/>
                          <a:ea typeface="Times New Roman" panose="02020603050405020304" pitchFamily="18" charset="0"/>
                          <a:cs typeface="Times New Roman" panose="02020603050405020304" pitchFamily="18" charset="0"/>
                        </a:rPr>
                        <a:t>for</a:t>
                      </a:r>
                      <a:r>
                        <a:rPr lang="en-ZA" sz="1600" kern="1200" baseline="0" dirty="0" smtClean="0">
                          <a:solidFill>
                            <a:schemeClr val="tx1"/>
                          </a:solidFill>
                          <a:effectLst/>
                          <a:latin typeface="+mn-lt"/>
                          <a:ea typeface="Times New Roman" panose="02020603050405020304" pitchFamily="18" charset="0"/>
                          <a:cs typeface="Times New Roman" panose="02020603050405020304" pitchFamily="18" charset="0"/>
                        </a:rPr>
                        <a:t> eligible offenders submitted by CMC to CSPB (tracks APP indicator on overcrowding)</a:t>
                      </a:r>
                    </a:p>
                    <a:p>
                      <a:pPr marL="0" indent="0">
                        <a:lnSpc>
                          <a:spcPct val="100000"/>
                        </a:lnSpc>
                        <a:spcAft>
                          <a:spcPts val="0"/>
                        </a:spcAft>
                        <a:buFont typeface="Arial" panose="020B0604020202020204" pitchFamily="34" charset="0"/>
                        <a:buNone/>
                      </a:pPr>
                      <a:endParaRPr lang="en-ZA" sz="1600" baseline="0" dirty="0" smtClean="0">
                        <a:effectLst/>
                        <a:latin typeface="+mj-lt"/>
                        <a:ea typeface="Times New Roman" panose="02020603050405020304" pitchFamily="18"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95%</a:t>
                      </a: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a:lnSpc>
                          <a:spcPct val="100000"/>
                        </a:lnSpc>
                        <a:spcAft>
                          <a:spcPts val="0"/>
                        </a:spcAft>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 95%</a:t>
                      </a:r>
                    </a:p>
                    <a:p>
                      <a:pPr marL="0" marR="0" indent="0" algn="l" defTabSz="914400" rtl="0" eaLnBrk="1" fontAlgn="auto" latinLnBrk="0" hangingPunct="1">
                        <a:lnSpc>
                          <a:spcPct val="100000"/>
                        </a:lnSpc>
                        <a:spcBef>
                          <a:spcPts val="0"/>
                        </a:spcBef>
                        <a:spcAft>
                          <a:spcPts val="0"/>
                        </a:spcAft>
                        <a:buClrTx/>
                        <a:buSzTx/>
                        <a:buFontTx/>
                        <a:buNone/>
                        <a:tabLst/>
                        <a:defRPr/>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ZA" sz="1400" kern="1200" dirty="0" smtClean="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 Automation of case management processes including reports</a:t>
                      </a:r>
                    </a:p>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Attendance of offenders at interventions</a:t>
                      </a:r>
                    </a:p>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Regular case reviews conducted.</a:t>
                      </a:r>
                    </a:p>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Timeous provision of interventions and regular reports on offenders submitted by service providers/ professionals, social workers and Psychologists, etc.</a:t>
                      </a:r>
                    </a:p>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Availability of required documentation, e.g. SAP 69 c and 62</a:t>
                      </a:r>
                    </a:p>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Professionals participating and/or providing progress on offenders to Case Review Teams (CRTs).</a:t>
                      </a:r>
                      <a:endParaRPr lang="en-US" sz="1600" b="0" i="0" u="none" strike="noStrike" baseline="0" dirty="0" smtClean="0">
                        <a:solidFill>
                          <a:srgbClr val="00B0F0"/>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7663171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92" y="108204"/>
            <a:ext cx="10774190"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sp>
        <p:nvSpPr>
          <p:cNvPr id="11" name="TextBox 10">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2403031989"/>
              </p:ext>
            </p:extLst>
          </p:nvPr>
        </p:nvGraphicFramePr>
        <p:xfrm>
          <a:off x="309648" y="1257300"/>
          <a:ext cx="11574290" cy="2596858"/>
        </p:xfrm>
        <a:graphic>
          <a:graphicData uri="http://schemas.openxmlformats.org/drawingml/2006/table">
            <a:tbl>
              <a:tblPr firstRow="1" firstCol="1" bandRow="1"/>
              <a:tblGrid>
                <a:gridCol w="2115500">
                  <a:extLst>
                    <a:ext uri="{9D8B030D-6E8A-4147-A177-3AD203B41FA5}">
                      <a16:colId xmlns:a16="http://schemas.microsoft.com/office/drawing/2014/main" xmlns="" val="2672124337"/>
                    </a:ext>
                  </a:extLst>
                </a:gridCol>
                <a:gridCol w="3150152">
                  <a:extLst>
                    <a:ext uri="{9D8B030D-6E8A-4147-A177-3AD203B41FA5}">
                      <a16:colId xmlns:a16="http://schemas.microsoft.com/office/drawing/2014/main" xmlns="" val="102369112"/>
                    </a:ext>
                  </a:extLst>
                </a:gridCol>
                <a:gridCol w="1473200">
                  <a:extLst>
                    <a:ext uri="{9D8B030D-6E8A-4147-A177-3AD203B41FA5}">
                      <a16:colId xmlns:a16="http://schemas.microsoft.com/office/drawing/2014/main" xmlns="" val="4122419918"/>
                    </a:ext>
                  </a:extLst>
                </a:gridCol>
                <a:gridCol w="1473200">
                  <a:extLst>
                    <a:ext uri="{9D8B030D-6E8A-4147-A177-3AD203B41FA5}">
                      <a16:colId xmlns:a16="http://schemas.microsoft.com/office/drawing/2014/main" xmlns="" val="1025326353"/>
                    </a:ext>
                  </a:extLst>
                </a:gridCol>
                <a:gridCol w="3362238">
                  <a:extLst>
                    <a:ext uri="{9D8B030D-6E8A-4147-A177-3AD203B41FA5}">
                      <a16:colId xmlns:a16="http://schemas.microsoft.com/office/drawing/2014/main" xmlns="" val="1802985295"/>
                    </a:ext>
                  </a:extLst>
                </a:gridCol>
              </a:tblGrid>
              <a:tr h="310858">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Level of Result</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Indicator</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Baseline 2020/21</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Target 2021/22</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Assumption/Enablers </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a16="http://schemas.microsoft.com/office/drawing/2014/main" xmlns="" val="2543777863"/>
                  </a:ext>
                </a:extLst>
              </a:tr>
              <a:tr h="40823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l">
                        <a:lnSpc>
                          <a:spcPct val="100000"/>
                        </a:lnSpc>
                        <a:spcAft>
                          <a:spcPts val="0"/>
                        </a:spcAft>
                      </a:pPr>
                      <a:r>
                        <a:rPr lang="en-US" sz="1400" b="1" i="0" u="none" strike="noStrike" baseline="0" dirty="0" smtClean="0">
                          <a:solidFill>
                            <a:schemeClr val="tx1"/>
                          </a:solidFill>
                          <a:latin typeface="+mj-lt"/>
                          <a:ea typeface="+mn-ea"/>
                          <a:cs typeface="+mn-cs"/>
                        </a:rPr>
                        <a:t>Strategic Operational Outputs</a:t>
                      </a:r>
                    </a:p>
                    <a:p>
                      <a:pPr algn="l">
                        <a:lnSpc>
                          <a:spcPct val="100000"/>
                        </a:lnSpc>
                        <a:spcAft>
                          <a:spcPts val="0"/>
                        </a:spcAft>
                      </a:pPr>
                      <a:r>
                        <a:rPr lang="en-US" sz="1400" b="0" i="0" u="none" strike="noStrike" baseline="0" dirty="0" smtClean="0">
                          <a:solidFill>
                            <a:schemeClr val="tx1"/>
                          </a:solidFill>
                          <a:latin typeface="+mj-lt"/>
                          <a:ea typeface="+mn-ea"/>
                          <a:cs typeface="+mn-cs"/>
                        </a:rPr>
                        <a:t>Approval of lifer profiles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500" baseline="0" dirty="0" smtClean="0">
                          <a:effectLst/>
                          <a:latin typeface="+mj-lt"/>
                          <a:ea typeface="Times New Roman" panose="02020603050405020304" pitchFamily="18" charset="0"/>
                          <a:cs typeface="Times New Roman" panose="02020603050405020304" pitchFamily="18" charset="0"/>
                        </a:rPr>
                        <a:t>Percentage of lifers profiles approved for placement </a:t>
                      </a:r>
                      <a:r>
                        <a:rPr lang="en-ZA" sz="1500" kern="1200" baseline="0" dirty="0" smtClean="0">
                          <a:solidFill>
                            <a:schemeClr val="tx1"/>
                          </a:solidFill>
                          <a:effectLst/>
                          <a:latin typeface="+mj-lt"/>
                          <a:ea typeface="Times New Roman" panose="02020603050405020304" pitchFamily="18" charset="0"/>
                          <a:cs typeface="Times New Roman" panose="02020603050405020304" pitchFamily="18" charset="0"/>
                        </a:rPr>
                        <a:t>(tracks APP indicator on overcrowding)</a:t>
                      </a:r>
                    </a:p>
                    <a:p>
                      <a:pPr marL="285750" indent="-285750">
                        <a:lnSpc>
                          <a:spcPct val="100000"/>
                        </a:lnSpc>
                        <a:spcAft>
                          <a:spcPts val="0"/>
                        </a:spcAft>
                        <a:buFont typeface="Arial" panose="020B0604020202020204" pitchFamily="34" charset="0"/>
                        <a:buChar char="•"/>
                      </a:pPr>
                      <a:endParaRPr lang="en-ZA" sz="1500" baseline="0" dirty="0" smtClean="0">
                        <a:effectLst/>
                        <a:latin typeface="+mj-lt"/>
                        <a:ea typeface="Times New Roman" panose="02020603050405020304" pitchFamily="18" charset="0"/>
                        <a:cs typeface="Times New Roman" panose="02020603050405020304" pitchFamily="18" charset="0"/>
                      </a:endParaRPr>
                    </a:p>
                    <a:p>
                      <a:pPr marL="0" indent="0">
                        <a:lnSpc>
                          <a:spcPct val="100000"/>
                        </a:lnSpc>
                        <a:spcAft>
                          <a:spcPts val="0"/>
                        </a:spcAft>
                        <a:buFont typeface="Arial" panose="020B0604020202020204" pitchFamily="34" charset="0"/>
                        <a:buNone/>
                      </a:pPr>
                      <a:endParaRPr lang="en-ZA" sz="1500" baseline="0" dirty="0" smtClean="0">
                        <a:effectLst/>
                        <a:latin typeface="+mj-lt"/>
                        <a:ea typeface="Times New Roman" panose="02020603050405020304" pitchFamily="18" charset="0"/>
                        <a:cs typeface="Times New Roman" panose="02020603050405020304" pitchFamily="18" charset="0"/>
                      </a:endParaRPr>
                    </a:p>
                    <a:p>
                      <a:pPr marL="0" indent="0">
                        <a:lnSpc>
                          <a:spcPct val="100000"/>
                        </a:lnSpc>
                        <a:spcAft>
                          <a:spcPts val="0"/>
                        </a:spcAft>
                        <a:buFont typeface="Arial" panose="020B0604020202020204" pitchFamily="34" charset="0"/>
                        <a:buNone/>
                      </a:pPr>
                      <a:endParaRPr lang="en-ZA" sz="1500" baseline="0" dirty="0" smtClean="0">
                        <a:effectLst/>
                        <a:latin typeface="+mj-lt"/>
                        <a:ea typeface="Times New Roman" panose="02020603050405020304" pitchFamily="18"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ZA" sz="1500" kern="1200" dirty="0" smtClean="0">
                          <a:solidFill>
                            <a:srgbClr val="000000"/>
                          </a:solidFill>
                          <a:effectLst/>
                          <a:latin typeface="+mj-lt"/>
                          <a:ea typeface="Calibri" panose="020F0502020204030204" pitchFamily="34" charset="0"/>
                          <a:cs typeface="Times New Roman" panose="02020603050405020304" pitchFamily="18" charset="0"/>
                        </a:rPr>
                        <a:t>46%</a:t>
                      </a: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500" kern="1200" dirty="0" smtClean="0">
                          <a:solidFill>
                            <a:srgbClr val="000000"/>
                          </a:solidFill>
                          <a:effectLst/>
                          <a:latin typeface="+mj-lt"/>
                          <a:ea typeface="Calibri" panose="020F0502020204030204" pitchFamily="34" charset="0"/>
                          <a:cs typeface="Times New Roman" panose="02020603050405020304" pitchFamily="18" charset="0"/>
                        </a:rPr>
                        <a:t> 48%</a:t>
                      </a:r>
                    </a:p>
                    <a:p>
                      <a:pPr marL="0" marR="0" indent="0" algn="l" defTabSz="914400" rtl="0" eaLnBrk="1" fontAlgn="auto" latinLnBrk="0" hangingPunct="1">
                        <a:lnSpc>
                          <a:spcPct val="100000"/>
                        </a:lnSpc>
                        <a:spcBef>
                          <a:spcPts val="0"/>
                        </a:spcBef>
                        <a:spcAft>
                          <a:spcPts val="0"/>
                        </a:spcAft>
                        <a:buClrTx/>
                        <a:buSzTx/>
                        <a:buFontTx/>
                        <a:buNone/>
                        <a:tabLst/>
                        <a:defRPr/>
                      </a:pPr>
                      <a:endParaRPr lang="en-ZA" sz="1500" kern="1200" dirty="0" smtClean="0">
                        <a:solidFill>
                          <a:srgbClr val="000000"/>
                        </a:solidFill>
                        <a:effectLst/>
                        <a:latin typeface="+mj-lt"/>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ZA" sz="1500" kern="1200" dirty="0" smtClean="0">
                        <a:solidFill>
                          <a:srgbClr val="000000"/>
                        </a:solidFill>
                        <a:effectLst/>
                        <a:latin typeface="+mj-lt"/>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ZA" sz="1500" kern="1200" dirty="0" smtClean="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indent="-285750" algn="just">
                        <a:lnSpc>
                          <a:spcPct val="100000"/>
                        </a:lnSpc>
                        <a:spcAft>
                          <a:spcPts val="0"/>
                        </a:spcAft>
                        <a:buFont typeface="Wingdings" panose="05000000000000000000" pitchFamily="2" charset="2"/>
                        <a:buChar char="q"/>
                      </a:pPr>
                      <a:r>
                        <a:rPr lang="en-US" sz="1500" b="0" i="0" u="none" strike="noStrike" baseline="0" dirty="0" smtClean="0">
                          <a:solidFill>
                            <a:schemeClr val="tx1"/>
                          </a:solidFill>
                          <a:latin typeface="+mj-lt"/>
                          <a:ea typeface="+mn-ea"/>
                          <a:cs typeface="+mn-cs"/>
                        </a:rPr>
                        <a:t> </a:t>
                      </a:r>
                      <a:r>
                        <a:rPr lang="en-US" sz="1500" b="0" i="0" u="none" strike="noStrike" kern="1200" baseline="0" dirty="0" smtClean="0">
                          <a:solidFill>
                            <a:schemeClr val="tx1"/>
                          </a:solidFill>
                          <a:latin typeface="+mj-lt"/>
                          <a:ea typeface=""/>
                          <a:cs typeface=""/>
                        </a:rPr>
                        <a:t>Automation of case management processes including reports</a:t>
                      </a:r>
                    </a:p>
                    <a:p>
                      <a:pPr marL="285750" indent="-285750" algn="just">
                        <a:lnSpc>
                          <a:spcPct val="100000"/>
                        </a:lnSpc>
                        <a:spcAft>
                          <a:spcPts val="0"/>
                        </a:spcAft>
                        <a:buFont typeface="Wingdings" panose="05000000000000000000" pitchFamily="2" charset="2"/>
                        <a:buChar char="q"/>
                      </a:pPr>
                      <a:r>
                        <a:rPr lang="en-US" sz="1500" b="0" i="0" u="none" strike="noStrike" kern="1200" baseline="0" dirty="0" smtClean="0">
                          <a:solidFill>
                            <a:schemeClr val="tx1"/>
                          </a:solidFill>
                          <a:latin typeface="+mj-lt"/>
                          <a:ea typeface=""/>
                          <a:cs typeface=""/>
                        </a:rPr>
                        <a:t> Informed recommendations to CSPB</a:t>
                      </a:r>
                    </a:p>
                    <a:p>
                      <a:pPr marL="285750" indent="-285750" algn="just">
                        <a:lnSpc>
                          <a:spcPct val="100000"/>
                        </a:lnSpc>
                        <a:spcAft>
                          <a:spcPts val="0"/>
                        </a:spcAft>
                        <a:buFont typeface="Wingdings" panose="05000000000000000000" pitchFamily="2" charset="2"/>
                        <a:buChar char="q"/>
                      </a:pPr>
                      <a:r>
                        <a:rPr lang="en-US" sz="1500" b="0" i="0" u="none" strike="noStrike" kern="1200" baseline="0" dirty="0" smtClean="0">
                          <a:solidFill>
                            <a:schemeClr val="tx1"/>
                          </a:solidFill>
                          <a:latin typeface="+mj-lt"/>
                          <a:ea typeface=""/>
                          <a:cs typeface=""/>
                        </a:rPr>
                        <a:t>Quality assured profile reports submitted timeously</a:t>
                      </a:r>
                    </a:p>
                    <a:p>
                      <a:pPr marL="285750" indent="-285750" algn="just">
                        <a:lnSpc>
                          <a:spcPct val="100000"/>
                        </a:lnSpc>
                        <a:spcAft>
                          <a:spcPts val="0"/>
                        </a:spcAft>
                        <a:buFont typeface="Wingdings" panose="05000000000000000000" pitchFamily="2" charset="2"/>
                        <a:buChar char="q"/>
                      </a:pPr>
                      <a:r>
                        <a:rPr lang="en-US" sz="1500" b="0" i="0" u="none" strike="noStrike" kern="1200" baseline="0" dirty="0" smtClean="0">
                          <a:solidFill>
                            <a:schemeClr val="tx1"/>
                          </a:solidFill>
                          <a:latin typeface="+mj-lt"/>
                          <a:ea typeface=""/>
                          <a:cs typeface=""/>
                        </a:rPr>
                        <a:t>CSPBs capacitated and able to quorate to consider offenders for placement</a:t>
                      </a:r>
                    </a:p>
                    <a:p>
                      <a:pPr marL="285750" indent="-285750" algn="just">
                        <a:lnSpc>
                          <a:spcPct val="100000"/>
                        </a:lnSpc>
                        <a:spcAft>
                          <a:spcPts val="0"/>
                        </a:spcAft>
                        <a:buFont typeface="Wingdings" panose="05000000000000000000" pitchFamily="2" charset="2"/>
                        <a:buChar char="q"/>
                      </a:pPr>
                      <a:r>
                        <a:rPr lang="en-US" sz="1500" b="0" i="0" u="none" strike="noStrike" kern="1200" baseline="0" dirty="0" smtClean="0">
                          <a:solidFill>
                            <a:schemeClr val="tx1"/>
                          </a:solidFill>
                          <a:latin typeface="+mj-lt"/>
                          <a:ea typeface=""/>
                          <a:cs typeface=""/>
                        </a:rPr>
                        <a:t>Timeous consideration of offenders for placement</a:t>
                      </a:r>
                      <a:endParaRPr lang="en-US" sz="1500" b="0" i="0" u="none" strike="noStrike" kern="1200" baseline="0" dirty="0" smtClean="0">
                        <a:solidFill>
                          <a:srgbClr val="00B0F0"/>
                        </a:solidFill>
                        <a:latin typeface="+mj-lt"/>
                        <a:ea typeface=""/>
                        <a:cs typeface=""/>
                      </a:endParaRPr>
                    </a:p>
                    <a:p>
                      <a:pPr marL="285750" indent="-285750" algn="just">
                        <a:lnSpc>
                          <a:spcPct val="100000"/>
                        </a:lnSpc>
                        <a:spcAft>
                          <a:spcPts val="0"/>
                        </a:spcAft>
                        <a:buFont typeface="Arial" panose="020B0604020202020204" pitchFamily="34" charset="0"/>
                        <a:buChar char="•"/>
                      </a:pPr>
                      <a:endParaRPr lang="en-US" sz="1500" b="0" i="0" u="none" strike="noStrike" baseline="0" dirty="0" smtClean="0">
                        <a:solidFill>
                          <a:srgbClr val="00B0F0"/>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31248254"/>
                  </a:ext>
                </a:extLst>
              </a:tr>
            </a:tbl>
          </a:graphicData>
        </a:graphic>
      </p:graphicFrame>
    </p:spTree>
    <p:extLst>
      <p:ext uri="{BB962C8B-B14F-4D97-AF65-F5344CB8AC3E}">
        <p14:creationId xmlns:p14="http://schemas.microsoft.com/office/powerpoint/2010/main" val="32547650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92" y="108204"/>
            <a:ext cx="10774190"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sp>
        <p:nvSpPr>
          <p:cNvPr id="11" name="TextBox 10">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52357162"/>
              </p:ext>
            </p:extLst>
          </p:nvPr>
        </p:nvGraphicFramePr>
        <p:xfrm>
          <a:off x="367990" y="1155239"/>
          <a:ext cx="11581205" cy="3985429"/>
        </p:xfrm>
        <a:graphic>
          <a:graphicData uri="http://schemas.openxmlformats.org/drawingml/2006/table">
            <a:tbl>
              <a:tblPr firstRow="1" firstCol="1" bandRow="1"/>
              <a:tblGrid>
                <a:gridCol w="2017945">
                  <a:extLst>
                    <a:ext uri="{9D8B030D-6E8A-4147-A177-3AD203B41FA5}">
                      <a16:colId xmlns:a16="http://schemas.microsoft.com/office/drawing/2014/main" xmlns="" val="2672124337"/>
                    </a:ext>
                  </a:extLst>
                </a:gridCol>
                <a:gridCol w="2822803">
                  <a:extLst>
                    <a:ext uri="{9D8B030D-6E8A-4147-A177-3AD203B41FA5}">
                      <a16:colId xmlns:a16="http://schemas.microsoft.com/office/drawing/2014/main" xmlns="" val="102369112"/>
                    </a:ext>
                  </a:extLst>
                </a:gridCol>
                <a:gridCol w="1068300">
                  <a:extLst>
                    <a:ext uri="{9D8B030D-6E8A-4147-A177-3AD203B41FA5}">
                      <a16:colId xmlns:a16="http://schemas.microsoft.com/office/drawing/2014/main" xmlns="" val="4122419918"/>
                    </a:ext>
                  </a:extLst>
                </a:gridCol>
                <a:gridCol w="946208">
                  <a:extLst>
                    <a:ext uri="{9D8B030D-6E8A-4147-A177-3AD203B41FA5}">
                      <a16:colId xmlns:a16="http://schemas.microsoft.com/office/drawing/2014/main" xmlns="" val="1025326353"/>
                    </a:ext>
                  </a:extLst>
                </a:gridCol>
                <a:gridCol w="4725949">
                  <a:extLst>
                    <a:ext uri="{9D8B030D-6E8A-4147-A177-3AD203B41FA5}">
                      <a16:colId xmlns:a16="http://schemas.microsoft.com/office/drawing/2014/main" xmlns="" val="1802985295"/>
                    </a:ext>
                  </a:extLst>
                </a:gridCol>
              </a:tblGrid>
              <a:tr h="45616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Level of Result</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Indicator</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Baseline 2020/21</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Target 2021/22</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Assumption/Enablers </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a16="http://schemas.microsoft.com/office/drawing/2014/main" xmlns="" val="2543777863"/>
                  </a:ext>
                </a:extLst>
              </a:tr>
              <a:tr h="1167635">
                <a:tc rowSpan="2">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l">
                        <a:lnSpc>
                          <a:spcPct val="100000"/>
                        </a:lnSpc>
                        <a:spcAft>
                          <a:spcPts val="0"/>
                        </a:spcAft>
                      </a:pPr>
                      <a:r>
                        <a:rPr lang="en-US" sz="1600" b="1" i="0" u="none" strike="noStrike" baseline="0" dirty="0" smtClean="0">
                          <a:solidFill>
                            <a:schemeClr val="tx1"/>
                          </a:solidFill>
                          <a:latin typeface="+mj-lt"/>
                          <a:ea typeface="+mn-ea"/>
                          <a:cs typeface="+mn-cs"/>
                        </a:rPr>
                        <a:t>Strategic Operational </a:t>
                      </a:r>
                      <a:r>
                        <a:rPr lang="en-US" sz="1600" b="1" i="0" u="none" strike="noStrike" baseline="0" dirty="0" smtClean="0">
                          <a:solidFill>
                            <a:schemeClr val="tx1"/>
                          </a:solidFill>
                          <a:latin typeface="+mj-lt"/>
                          <a:ea typeface="+mn-ea"/>
                          <a:cs typeface="+mn-cs"/>
                        </a:rPr>
                        <a:t>Outputs</a:t>
                      </a:r>
                      <a:endParaRPr lang="en-US" sz="1600" b="1"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kern="1200" dirty="0" smtClean="0">
                          <a:solidFill>
                            <a:schemeClr val="tx1"/>
                          </a:solidFill>
                          <a:effectLst/>
                          <a:latin typeface="+mj-lt"/>
                          <a:ea typeface="Times New Roman" panose="02020603050405020304" pitchFamily="18" charset="0"/>
                          <a:cs typeface="Times New Roman" panose="02020603050405020304" pitchFamily="18" charset="0"/>
                        </a:rPr>
                        <a:t>Percentage</a:t>
                      </a:r>
                      <a:r>
                        <a:rPr lang="en-US" sz="1600" kern="1200" baseline="0" dirty="0" smtClean="0">
                          <a:solidFill>
                            <a:schemeClr val="tx1"/>
                          </a:solidFill>
                          <a:effectLst/>
                          <a:latin typeface="+mj-lt"/>
                          <a:ea typeface="Times New Roman" panose="02020603050405020304" pitchFamily="18" charset="0"/>
                          <a:cs typeface="Times New Roman" panose="02020603050405020304" pitchFamily="18" charset="0"/>
                        </a:rPr>
                        <a:t> of o</a:t>
                      </a:r>
                      <a:r>
                        <a:rPr lang="en-US" sz="1600" kern="1200" dirty="0" smtClean="0">
                          <a:solidFill>
                            <a:schemeClr val="tx1"/>
                          </a:solidFill>
                          <a:effectLst/>
                          <a:latin typeface="+mj-lt"/>
                          <a:ea typeface="Times New Roman" panose="02020603050405020304" pitchFamily="18" charset="0"/>
                          <a:cs typeface="Times New Roman" panose="02020603050405020304" pitchFamily="18" charset="0"/>
                        </a:rPr>
                        <a:t>ffenders </a:t>
                      </a:r>
                      <a:r>
                        <a:rPr lang="en-US" sz="1600" kern="1200" baseline="0" dirty="0" smtClean="0">
                          <a:solidFill>
                            <a:schemeClr val="tx1"/>
                          </a:solidFill>
                          <a:effectLst/>
                          <a:latin typeface="+mj-lt"/>
                          <a:ea typeface="Times New Roman" panose="02020603050405020304" pitchFamily="18" charset="0"/>
                          <a:cs typeface="Times New Roman" panose="02020603050405020304" pitchFamily="18" charset="0"/>
                        </a:rPr>
                        <a:t>sentenced longer than 24 months who have CSPs </a:t>
                      </a:r>
                      <a:r>
                        <a:rPr lang="en-ZA" sz="1600" kern="1200" baseline="0" dirty="0" smtClean="0">
                          <a:solidFill>
                            <a:schemeClr val="tx1"/>
                          </a:solidFill>
                          <a:effectLst/>
                          <a:latin typeface="+mj-lt"/>
                          <a:ea typeface="Times New Roman" panose="02020603050405020304" pitchFamily="18" charset="0"/>
                          <a:cs typeface="Times New Roman" panose="02020603050405020304" pitchFamily="18" charset="0"/>
                        </a:rPr>
                        <a:t>(tracks APP indicator on overcrowding)</a:t>
                      </a: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ZA" sz="1600" kern="1200" dirty="0" smtClean="0">
                          <a:solidFill>
                            <a:srgbClr val="000000"/>
                          </a:solidFill>
                          <a:effectLst/>
                          <a:latin typeface="+mj-lt"/>
                          <a:ea typeface="Calibri" panose="020F0502020204030204" pitchFamily="34" charset="0"/>
                          <a:cs typeface="Times New Roman" panose="02020603050405020304" pitchFamily="18" charset="0"/>
                        </a:rPr>
                        <a:t>99%</a:t>
                      </a: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rgbClr val="000000"/>
                          </a:solidFill>
                          <a:effectLst/>
                          <a:latin typeface="+mj-lt"/>
                          <a:ea typeface="Calibri" panose="020F0502020204030204" pitchFamily="34" charset="0"/>
                          <a:cs typeface="Times New Roman" panose="02020603050405020304" pitchFamily="18" charset="0"/>
                        </a:rPr>
                        <a:t> 99%</a:t>
                      </a:r>
                      <a:endParaRPr lang="en-ZA" sz="16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indent="-285750" algn="just">
                        <a:lnSpc>
                          <a:spcPct val="100000"/>
                        </a:lnSpc>
                        <a:spcAft>
                          <a:spcPts val="0"/>
                        </a:spcAft>
                        <a:buFont typeface="Wingdings" panose="05000000000000000000" pitchFamily="2" charset="2"/>
                        <a:buChar char="q"/>
                      </a:pPr>
                      <a:r>
                        <a:rPr lang="en-US" sz="1600" b="0" i="0" u="none" strike="noStrike" baseline="0" dirty="0" smtClean="0">
                          <a:solidFill>
                            <a:schemeClr val="tx1"/>
                          </a:solidFill>
                          <a:latin typeface="+mj-lt"/>
                          <a:ea typeface="+mn-ea"/>
                          <a:cs typeface="+mn-cs"/>
                        </a:rPr>
                        <a:t>The indicator for CSPs has been consistently achieved between 99% and 100% for the past 5 years. There is therefore no longer a need to track the CSPs as an indicator. The implementation of the CSP can be monitored as an operational issue.</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31248254"/>
                  </a:ext>
                </a:extLst>
              </a:tr>
              <a:tr h="228991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i="0" u="none" strike="noStrike" kern="1200" baseline="0" dirty="0" smtClean="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ZA" sz="1600" kern="1200" dirty="0" smtClean="0">
                          <a:solidFill>
                            <a:schemeClr val="tx1"/>
                          </a:solidFill>
                          <a:latin typeface="+mj-lt"/>
                          <a:ea typeface="+mn-ea"/>
                          <a:cs typeface="+mn-cs"/>
                        </a:rPr>
                        <a:t>Percentage </a:t>
                      </a:r>
                      <a:r>
                        <a:rPr lang="en-ZA" sz="1600" kern="1200" dirty="0" smtClean="0">
                          <a:solidFill>
                            <a:schemeClr val="tx1"/>
                          </a:solidFill>
                          <a:latin typeface="+mj-lt"/>
                          <a:ea typeface="+mn-ea"/>
                          <a:cs typeface="+mn-cs"/>
                        </a:rPr>
                        <a:t>of eligible offenders serving sentences longer than 24 months  with reviewed cases </a:t>
                      </a:r>
                      <a:r>
                        <a:rPr lang="en-ZA" sz="1600" kern="1200" baseline="0" dirty="0" smtClean="0">
                          <a:solidFill>
                            <a:schemeClr val="tx1"/>
                          </a:solidFill>
                          <a:effectLst/>
                          <a:latin typeface="+mj-lt"/>
                          <a:ea typeface="Times New Roman" panose="02020603050405020304" pitchFamily="18" charset="0"/>
                          <a:cs typeface="Times New Roman" panose="02020603050405020304" pitchFamily="18" charset="0"/>
                        </a:rPr>
                        <a:t>(tracks APP indicator on overcrowding)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i="0" u="none" strike="noStrike" kern="1200" baseline="0" dirty="0" smtClean="0">
                        <a:solidFill>
                          <a:schemeClr val="tx1"/>
                        </a:solidFill>
                        <a:latin typeface="+mj-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1"/>
                          </a:solidFill>
                          <a:effectLst/>
                          <a:latin typeface="+mj-lt"/>
                          <a:ea typeface="Times New Roman" panose="02020603050405020304" pitchFamily="18" charset="0"/>
                          <a:cs typeface="Times New Roman" panose="02020603050405020304" pitchFamily="18" charset="0"/>
                        </a:rPr>
                        <a:t>PROPOSED NEW INDICATOR</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i="0" u="none" strike="noStrike" kern="1200" baseline="0" dirty="0" smtClean="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ZA" sz="1600" b="0" i="0" u="none" strike="noStrike" kern="1200" baseline="0" dirty="0" smtClean="0">
                          <a:solidFill>
                            <a:schemeClr val="tx1"/>
                          </a:solidFill>
                          <a:latin typeface="+mj-lt"/>
                          <a:ea typeface="+mn-ea"/>
                          <a:cs typeface="+mn-cs"/>
                        </a:rPr>
                        <a:t>To be established</a:t>
                      </a:r>
                      <a:endParaRPr lang="en-ZA" sz="16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600" b="0" i="0" u="none" strike="noStrike" kern="1200" baseline="0" dirty="0" smtClean="0">
                          <a:solidFill>
                            <a:schemeClr val="tx1"/>
                          </a:solidFill>
                          <a:latin typeface="+mj-lt"/>
                          <a:ea typeface="+mn-ea"/>
                          <a:cs typeface="+mn-cs"/>
                        </a:rPr>
                        <a:t>5%</a:t>
                      </a:r>
                    </a:p>
                    <a:p>
                      <a:pPr marL="0" marR="0" indent="0" algn="l" defTabSz="914400" rtl="0" eaLnBrk="1" fontAlgn="auto" latinLnBrk="0" hangingPunct="1">
                        <a:lnSpc>
                          <a:spcPct val="100000"/>
                        </a:lnSpc>
                        <a:spcBef>
                          <a:spcPts val="0"/>
                        </a:spcBef>
                        <a:spcAft>
                          <a:spcPts val="0"/>
                        </a:spcAft>
                        <a:buClrTx/>
                        <a:buSzTx/>
                        <a:buFontTx/>
                        <a:buNone/>
                        <a:tabLst/>
                        <a:defRPr/>
                      </a:pPr>
                      <a:endParaRPr lang="en-ZA" sz="16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342900" indent="-342900" algn="l" eaLnBrk="1" fontAlgn="b" hangingPunct="1">
                        <a:lnSpc>
                          <a:spcPct val="100000"/>
                        </a:lnSpc>
                        <a:spcBef>
                          <a:spcPct val="0"/>
                        </a:spcBef>
                        <a:buFont typeface="Wingdings" panose="05000000000000000000" pitchFamily="2" charset="2"/>
                        <a:buChar char="q"/>
                      </a:pPr>
                      <a:r>
                        <a:rPr lang="en-ZA" altLang="en-US" sz="1600" dirty="0" smtClean="0">
                          <a:latin typeface="+mj-lt"/>
                        </a:rPr>
                        <a:t>Regular and consistent case</a:t>
                      </a:r>
                      <a:r>
                        <a:rPr lang="en-ZA" altLang="en-US" sz="1600" baseline="0" dirty="0" smtClean="0">
                          <a:latin typeface="+mj-lt"/>
                        </a:rPr>
                        <a:t> review leads to i</a:t>
                      </a:r>
                      <a:r>
                        <a:rPr lang="en-ZA" altLang="en-US" sz="1600" dirty="0" smtClean="0">
                          <a:latin typeface="+mj-lt"/>
                        </a:rPr>
                        <a:t>mproved and</a:t>
                      </a:r>
                      <a:r>
                        <a:rPr lang="en-ZA" altLang="en-US" sz="1600" baseline="0" dirty="0" smtClean="0">
                          <a:latin typeface="+mj-lt"/>
                        </a:rPr>
                        <a:t> timeous  interventions</a:t>
                      </a:r>
                    </a:p>
                    <a:p>
                      <a:pPr marL="342900" indent="-342900" algn="l" eaLnBrk="1" fontAlgn="b" hangingPunct="1">
                        <a:lnSpc>
                          <a:spcPct val="100000"/>
                        </a:lnSpc>
                        <a:spcBef>
                          <a:spcPct val="0"/>
                        </a:spcBef>
                        <a:buFont typeface="Wingdings" panose="05000000000000000000" pitchFamily="2" charset="2"/>
                        <a:buChar char="q"/>
                      </a:pPr>
                      <a:r>
                        <a:rPr lang="en-ZA" altLang="en-US" sz="1600" baseline="0" dirty="0" smtClean="0">
                          <a:latin typeface="+mj-lt"/>
                        </a:rPr>
                        <a:t>Quality of CSP monitored and CSP reviewed.</a:t>
                      </a:r>
                    </a:p>
                    <a:p>
                      <a:pPr marL="342900" indent="-342900" algn="l" eaLnBrk="1" fontAlgn="b" hangingPunct="1">
                        <a:lnSpc>
                          <a:spcPct val="100000"/>
                        </a:lnSpc>
                        <a:spcBef>
                          <a:spcPct val="0"/>
                        </a:spcBef>
                        <a:buFont typeface="Wingdings" panose="05000000000000000000" pitchFamily="2" charset="2"/>
                        <a:buChar char="q"/>
                      </a:pPr>
                      <a:r>
                        <a:rPr lang="en-ZA" altLang="en-US" sz="1600" b="0" baseline="0" dirty="0" smtClean="0">
                          <a:solidFill>
                            <a:srgbClr val="000000"/>
                          </a:solidFill>
                          <a:latin typeface="+mj-lt"/>
                          <a:cs typeface="Times New Roman" panose="02020603050405020304" pitchFamily="18" charset="0"/>
                        </a:rPr>
                        <a:t>Prevention of further profiles</a:t>
                      </a:r>
                    </a:p>
                    <a:p>
                      <a:pPr marL="342900" indent="-342900" algn="l" eaLnBrk="1" fontAlgn="b" hangingPunct="1">
                        <a:lnSpc>
                          <a:spcPct val="100000"/>
                        </a:lnSpc>
                        <a:spcBef>
                          <a:spcPct val="0"/>
                        </a:spcBef>
                        <a:buFont typeface="Wingdings" panose="05000000000000000000" pitchFamily="2" charset="2"/>
                        <a:buChar char="q"/>
                      </a:pPr>
                      <a:r>
                        <a:rPr lang="en-ZA" altLang="en-US" sz="1600" b="0" baseline="0" dirty="0" smtClean="0">
                          <a:solidFill>
                            <a:srgbClr val="000000"/>
                          </a:solidFill>
                          <a:latin typeface="+mj-lt"/>
                          <a:cs typeface="Times New Roman" panose="02020603050405020304" pitchFamily="18" charset="0"/>
                        </a:rPr>
                        <a:t>Monitoring of referrals</a:t>
                      </a:r>
                    </a:p>
                    <a:p>
                      <a:pPr marL="342900" indent="-342900" algn="l" eaLnBrk="1" fontAlgn="b" hangingPunct="1">
                        <a:lnSpc>
                          <a:spcPct val="100000"/>
                        </a:lnSpc>
                        <a:spcBef>
                          <a:spcPct val="0"/>
                        </a:spcBef>
                        <a:buFont typeface="Wingdings" panose="05000000000000000000" pitchFamily="2" charset="2"/>
                        <a:buChar char="q"/>
                      </a:pPr>
                      <a:r>
                        <a:rPr lang="en-ZA" altLang="en-US" sz="1600" b="0" baseline="0" dirty="0" smtClean="0">
                          <a:solidFill>
                            <a:srgbClr val="000000"/>
                          </a:solidFill>
                          <a:latin typeface="+mj-lt"/>
                          <a:cs typeface="Times New Roman" panose="02020603050405020304" pitchFamily="18" charset="0"/>
                        </a:rPr>
                        <a:t>Risk profiles of offenders appropriately assessed periodically.</a:t>
                      </a:r>
                    </a:p>
                    <a:p>
                      <a:pPr marL="342900" indent="-342900" algn="l" eaLnBrk="1" fontAlgn="b" hangingPunct="1">
                        <a:lnSpc>
                          <a:spcPct val="100000"/>
                        </a:lnSpc>
                        <a:spcBef>
                          <a:spcPct val="0"/>
                        </a:spcBef>
                        <a:buFont typeface="Wingdings" panose="05000000000000000000" pitchFamily="2" charset="2"/>
                        <a:buChar char="q"/>
                      </a:pPr>
                      <a:r>
                        <a:rPr lang="en-ZA" altLang="en-US" sz="1600" b="0" baseline="0" dirty="0" smtClean="0">
                          <a:solidFill>
                            <a:srgbClr val="000000"/>
                          </a:solidFill>
                          <a:latin typeface="+mj-lt"/>
                          <a:cs typeface="Times New Roman" panose="02020603050405020304" pitchFamily="18" charset="0"/>
                        </a:rPr>
                        <a:t>Timeous consideration of offenders.</a:t>
                      </a:r>
                    </a:p>
                    <a:p>
                      <a:pPr marL="342900" indent="-342900" algn="l" eaLnBrk="1" fontAlgn="b" hangingPunct="1">
                        <a:lnSpc>
                          <a:spcPct val="100000"/>
                        </a:lnSpc>
                        <a:spcBef>
                          <a:spcPct val="0"/>
                        </a:spcBef>
                        <a:buFont typeface="Wingdings" panose="05000000000000000000" pitchFamily="2" charset="2"/>
                        <a:buChar char="q"/>
                      </a:pPr>
                      <a:r>
                        <a:rPr lang="en-ZA" altLang="en-US" sz="1600" b="0" baseline="0" dirty="0" smtClean="0">
                          <a:solidFill>
                            <a:srgbClr val="000000"/>
                          </a:solidFill>
                          <a:latin typeface="+mj-lt"/>
                          <a:cs typeface="Times New Roman" panose="02020603050405020304" pitchFamily="18" charset="0"/>
                        </a:rPr>
                        <a:t>Automated case management processes</a:t>
                      </a:r>
                      <a:endParaRPr lang="en-US" altLang="en-US" sz="1600" b="0" i="0" u="none" strike="noStrike" baseline="0" dirty="0" smtClean="0">
                        <a:solidFill>
                          <a:srgbClr val="00B0F0"/>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7199239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7" name="Group 216">
            <a:extLst>
              <a:ext uri="{FF2B5EF4-FFF2-40B4-BE49-F238E27FC236}">
                <a16:creationId xmlns:a16="http://schemas.microsoft.com/office/drawing/2014/main" xmlns="" id="{8BA5AD93-D818-410A-8A60-3A7F35C563E4}"/>
              </a:ext>
            </a:extLst>
          </p:cNvPr>
          <p:cNvGrpSpPr/>
          <p:nvPr/>
        </p:nvGrpSpPr>
        <p:grpSpPr>
          <a:xfrm>
            <a:off x="726992" y="1233491"/>
            <a:ext cx="10982234" cy="5004537"/>
            <a:chOff x="425367" y="1233490"/>
            <a:chExt cx="10982234" cy="5004537"/>
          </a:xfrm>
        </p:grpSpPr>
        <p:cxnSp>
          <p:nvCxnSpPr>
            <p:cNvPr id="190" name="Straight Connector 189">
              <a:extLst>
                <a:ext uri="{FF2B5EF4-FFF2-40B4-BE49-F238E27FC236}">
                  <a16:creationId xmlns:a16="http://schemas.microsoft.com/office/drawing/2014/main" xmlns="" id="{1A6B082D-B6EB-4170-95B6-9CFAF746D130}"/>
                </a:ext>
              </a:extLst>
            </p:cNvPr>
            <p:cNvCxnSpPr>
              <a:cxnSpLocks/>
            </p:cNvCxnSpPr>
            <p:nvPr/>
          </p:nvCxnSpPr>
          <p:spPr>
            <a:xfrm>
              <a:off x="3009713" y="1233490"/>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xmlns="" id="{5AE09A90-7712-4EEB-B1AB-E7EBF053F16B}"/>
                </a:ext>
              </a:extLst>
            </p:cNvPr>
            <p:cNvCxnSpPr>
              <a:cxnSpLocks/>
            </p:cNvCxnSpPr>
            <p:nvPr/>
          </p:nvCxnSpPr>
          <p:spPr>
            <a:xfrm>
              <a:off x="5586792" y="1258704"/>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xmlns="" id="{ECBC2BD7-C293-438C-BE3F-214F842105E5}"/>
                </a:ext>
              </a:extLst>
            </p:cNvPr>
            <p:cNvCxnSpPr>
              <a:cxnSpLocks/>
            </p:cNvCxnSpPr>
            <p:nvPr/>
          </p:nvCxnSpPr>
          <p:spPr>
            <a:xfrm>
              <a:off x="8163871" y="1244813"/>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xmlns="" id="{55F92ECA-B5F4-47DA-A3F6-B807290584CC}"/>
                </a:ext>
              </a:extLst>
            </p:cNvPr>
            <p:cNvCxnSpPr>
              <a:cxnSpLocks/>
            </p:cNvCxnSpPr>
            <p:nvPr/>
          </p:nvCxnSpPr>
          <p:spPr>
            <a:xfrm>
              <a:off x="10740949" y="1266525"/>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xmlns="" id="{76C53D9C-E572-43F5-B31C-7366BC655361}"/>
                </a:ext>
              </a:extLst>
            </p:cNvPr>
            <p:cNvCxnSpPr>
              <a:cxnSpLocks/>
            </p:cNvCxnSpPr>
            <p:nvPr/>
          </p:nvCxnSpPr>
          <p:spPr>
            <a:xfrm rot="5400000">
              <a:off x="5952731" y="-3963728"/>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xmlns="" id="{2D3643D8-BEDD-4FDC-BD56-88BFB161DBE0}"/>
                </a:ext>
              </a:extLst>
            </p:cNvPr>
            <p:cNvCxnSpPr>
              <a:cxnSpLocks/>
            </p:cNvCxnSpPr>
            <p:nvPr/>
          </p:nvCxnSpPr>
          <p:spPr>
            <a:xfrm rot="5400000">
              <a:off x="5897400" y="-2778962"/>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xmlns="" id="{011AE3D9-0776-443A-9F4F-C14A94EB99E1}"/>
                </a:ext>
              </a:extLst>
            </p:cNvPr>
            <p:cNvCxnSpPr>
              <a:cxnSpLocks/>
            </p:cNvCxnSpPr>
            <p:nvPr/>
          </p:nvCxnSpPr>
          <p:spPr>
            <a:xfrm rot="5400000">
              <a:off x="5927884" y="-1594196"/>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xmlns="" id="{1759C436-EDFD-49AD-941E-4900743937E3}"/>
                </a:ext>
              </a:extLst>
            </p:cNvPr>
            <p:cNvCxnSpPr>
              <a:cxnSpLocks/>
            </p:cNvCxnSpPr>
            <p:nvPr/>
          </p:nvCxnSpPr>
          <p:spPr>
            <a:xfrm rot="5400000">
              <a:off x="5880238" y="-409430"/>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grpSp>
      <p:sp>
        <p:nvSpPr>
          <p:cNvPr id="2" name="Slide Number Placeholder 1">
            <a:extLst>
              <a:ext uri="{FF2B5EF4-FFF2-40B4-BE49-F238E27FC236}">
                <a16:creationId xmlns:a16="http://schemas.microsoft.com/office/drawing/2014/main" xmlns="" id="{A8E74C14-B365-4B36-897D-8CBA79973FDC}"/>
              </a:ext>
            </a:extLst>
          </p:cNvPr>
          <p:cNvSpPr>
            <a:spLocks noGrp="1"/>
          </p:cNvSpPr>
          <p:nvPr>
            <p:ph type="sldNum" sz="quarter" idx="12"/>
          </p:nvPr>
        </p:nvSpPr>
        <p:spPr/>
        <p:txBody>
          <a:bodyPr/>
          <a:lstStyle/>
          <a:p>
            <a:fld id="{5E48029D-87D6-48C3-BA4B-1065A63511DF}" type="slidenum">
              <a:rPr lang="en-GB" smtClean="0">
                <a:solidFill>
                  <a:prstClr val="black">
                    <a:tint val="75000"/>
                  </a:prstClr>
                </a:solidFill>
              </a:rPr>
              <a:pPr/>
              <a:t>18</a:t>
            </a:fld>
            <a:endParaRPr lang="en-GB">
              <a:solidFill>
                <a:prstClr val="black">
                  <a:tint val="75000"/>
                </a:prstClr>
              </a:solidFill>
            </a:endParaRPr>
          </a:p>
        </p:txBody>
      </p:sp>
      <p:sp>
        <p:nvSpPr>
          <p:cNvPr id="4" name="Title 3">
            <a:extLst>
              <a:ext uri="{FF2B5EF4-FFF2-40B4-BE49-F238E27FC236}">
                <a16:creationId xmlns:a16="http://schemas.microsoft.com/office/drawing/2014/main" xmlns="" id="{BA0CD73F-6562-41E9-9EEE-3C0EBFABC44A}"/>
              </a:ext>
            </a:extLst>
          </p:cNvPr>
          <p:cNvSpPr>
            <a:spLocks noGrp="1"/>
          </p:cNvSpPr>
          <p:nvPr>
            <p:ph type="title" idx="4294967295"/>
          </p:nvPr>
        </p:nvSpPr>
        <p:spPr>
          <a:xfrm>
            <a:off x="0" y="44450"/>
            <a:ext cx="12192000" cy="1014413"/>
          </a:xfrm>
        </p:spPr>
        <p:txBody>
          <a:bodyPr anchor="t">
            <a:noAutofit/>
          </a:bodyPr>
          <a:lstStyle/>
          <a:p>
            <a:pPr algn="ctr"/>
            <a:r>
              <a:rPr lang="en-ZA" sz="3200" b="1" dirty="0">
                <a:solidFill>
                  <a:srgbClr val="000000"/>
                </a:solidFill>
                <a:latin typeface="Georgia"/>
              </a:rPr>
              <a:t>Incarceration remains insourced and decentralised…</a:t>
            </a:r>
          </a:p>
        </p:txBody>
      </p:sp>
      <p:cxnSp>
        <p:nvCxnSpPr>
          <p:cNvPr id="8" name="Straight Arrow Connector 7">
            <a:extLst>
              <a:ext uri="{FF2B5EF4-FFF2-40B4-BE49-F238E27FC236}">
                <a16:creationId xmlns:a16="http://schemas.microsoft.com/office/drawing/2014/main" xmlns="" id="{00D009DB-35CC-49C2-9338-67E33A8E402B}"/>
              </a:ext>
            </a:extLst>
          </p:cNvPr>
          <p:cNvCxnSpPr>
            <a:cxnSpLocks/>
          </p:cNvCxnSpPr>
          <p:nvPr/>
        </p:nvCxnSpPr>
        <p:spPr>
          <a:xfrm>
            <a:off x="734257" y="6213988"/>
            <a:ext cx="10978321" cy="324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xmlns="" id="{B89E0ABE-45B1-4FD6-BDA2-178677933EE6}"/>
              </a:ext>
            </a:extLst>
          </p:cNvPr>
          <p:cNvGrpSpPr/>
          <p:nvPr/>
        </p:nvGrpSpPr>
        <p:grpSpPr>
          <a:xfrm>
            <a:off x="420433" y="1165610"/>
            <a:ext cx="313826" cy="5048379"/>
            <a:chOff x="118808" y="1165609"/>
            <a:chExt cx="313826" cy="5048379"/>
          </a:xfrm>
        </p:grpSpPr>
        <p:cxnSp>
          <p:nvCxnSpPr>
            <p:cNvPr id="5" name="Straight Arrow Connector 4">
              <a:extLst>
                <a:ext uri="{FF2B5EF4-FFF2-40B4-BE49-F238E27FC236}">
                  <a16:creationId xmlns:a16="http://schemas.microsoft.com/office/drawing/2014/main" xmlns="" id="{1C53510F-F2EC-4E73-94A2-0911C012BF66}"/>
                </a:ext>
              </a:extLst>
            </p:cNvPr>
            <p:cNvCxnSpPr>
              <a:cxnSpLocks/>
            </p:cNvCxnSpPr>
            <p:nvPr/>
          </p:nvCxnSpPr>
          <p:spPr>
            <a:xfrm flipV="1">
              <a:off x="432632" y="1233490"/>
              <a:ext cx="0" cy="49804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xmlns="" id="{FF097216-9F6C-4F25-A3CB-D3D014309F89}"/>
                </a:ext>
              </a:extLst>
            </p:cNvPr>
            <p:cNvSpPr/>
            <p:nvPr/>
          </p:nvSpPr>
          <p:spPr>
            <a:xfrm rot="16200000">
              <a:off x="-289633" y="1574052"/>
              <a:ext cx="1130710" cy="3138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1200">
                  <a:solidFill>
                    <a:sysClr val="windowText" lastClr="000000"/>
                  </a:solidFill>
                </a:rPr>
                <a:t>OUTSOURCE</a:t>
              </a:r>
            </a:p>
          </p:txBody>
        </p:sp>
        <p:sp>
          <p:nvSpPr>
            <p:cNvPr id="15" name="Rectangle 14">
              <a:extLst>
                <a:ext uri="{FF2B5EF4-FFF2-40B4-BE49-F238E27FC236}">
                  <a16:creationId xmlns:a16="http://schemas.microsoft.com/office/drawing/2014/main" xmlns="" id="{BFEDC244-FA40-4747-859A-CE7D11C1FC87}"/>
                </a:ext>
              </a:extLst>
            </p:cNvPr>
            <p:cNvSpPr/>
            <p:nvPr/>
          </p:nvSpPr>
          <p:spPr>
            <a:xfrm rot="16200000">
              <a:off x="-289635" y="3479282"/>
              <a:ext cx="1130710" cy="313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1200" b="1" u="sng">
                  <a:solidFill>
                    <a:sysClr val="windowText" lastClr="000000"/>
                  </a:solidFill>
                </a:rPr>
                <a:t>CONTROL</a:t>
              </a:r>
            </a:p>
          </p:txBody>
        </p:sp>
        <p:sp>
          <p:nvSpPr>
            <p:cNvPr id="16" name="Rectangle 15">
              <a:extLst>
                <a:ext uri="{FF2B5EF4-FFF2-40B4-BE49-F238E27FC236}">
                  <a16:creationId xmlns:a16="http://schemas.microsoft.com/office/drawing/2014/main" xmlns="" id="{FEF203BF-AD2E-4BFF-B7A8-4682647F6BBE}"/>
                </a:ext>
              </a:extLst>
            </p:cNvPr>
            <p:cNvSpPr/>
            <p:nvPr/>
          </p:nvSpPr>
          <p:spPr>
            <a:xfrm rot="16200000">
              <a:off x="-235082" y="5546274"/>
              <a:ext cx="1021604" cy="313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200">
                  <a:solidFill>
                    <a:sysClr val="windowText" lastClr="000000"/>
                  </a:solidFill>
                </a:rPr>
                <a:t>INSOURCE</a:t>
              </a:r>
            </a:p>
          </p:txBody>
        </p:sp>
      </p:grpSp>
      <p:grpSp>
        <p:nvGrpSpPr>
          <p:cNvPr id="22" name="Group 21">
            <a:extLst>
              <a:ext uri="{FF2B5EF4-FFF2-40B4-BE49-F238E27FC236}">
                <a16:creationId xmlns:a16="http://schemas.microsoft.com/office/drawing/2014/main" xmlns="" id="{D04092A1-50F5-4BDA-AB07-0F687808BD99}"/>
              </a:ext>
            </a:extLst>
          </p:cNvPr>
          <p:cNvGrpSpPr/>
          <p:nvPr/>
        </p:nvGrpSpPr>
        <p:grpSpPr>
          <a:xfrm>
            <a:off x="667709" y="6230206"/>
            <a:ext cx="11044863" cy="337866"/>
            <a:chOff x="366083" y="6230206"/>
            <a:chExt cx="11044863" cy="337866"/>
          </a:xfrm>
        </p:grpSpPr>
        <p:sp>
          <p:nvSpPr>
            <p:cNvPr id="17" name="Rectangle 16">
              <a:extLst>
                <a:ext uri="{FF2B5EF4-FFF2-40B4-BE49-F238E27FC236}">
                  <a16:creationId xmlns:a16="http://schemas.microsoft.com/office/drawing/2014/main" xmlns="" id="{2F52830D-443C-40EA-A371-2CC24C4D8EA6}"/>
                </a:ext>
              </a:extLst>
            </p:cNvPr>
            <p:cNvSpPr/>
            <p:nvPr/>
          </p:nvSpPr>
          <p:spPr>
            <a:xfrm>
              <a:off x="10058399" y="6238030"/>
              <a:ext cx="1352547" cy="304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457200"/>
              <a:r>
                <a:rPr lang="en-ZA" sz="1200">
                  <a:solidFill>
                    <a:sysClr val="windowText" lastClr="000000"/>
                  </a:solidFill>
                </a:rPr>
                <a:t>DECENTRALISE</a:t>
              </a:r>
            </a:p>
          </p:txBody>
        </p:sp>
        <p:sp>
          <p:nvSpPr>
            <p:cNvPr id="18" name="Rectangle 17">
              <a:extLst>
                <a:ext uri="{FF2B5EF4-FFF2-40B4-BE49-F238E27FC236}">
                  <a16:creationId xmlns:a16="http://schemas.microsoft.com/office/drawing/2014/main" xmlns="" id="{84A284E5-A70F-439C-855D-8FD4B7A9BF2C}"/>
                </a:ext>
              </a:extLst>
            </p:cNvPr>
            <p:cNvSpPr/>
            <p:nvPr/>
          </p:nvSpPr>
          <p:spPr>
            <a:xfrm>
              <a:off x="5160728" y="6238027"/>
              <a:ext cx="1595240" cy="330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1200" b="1" u="sng">
                  <a:solidFill>
                    <a:sysClr val="windowText" lastClr="000000"/>
                  </a:solidFill>
                </a:rPr>
                <a:t>CO-ORDINATION</a:t>
              </a:r>
            </a:p>
          </p:txBody>
        </p:sp>
        <p:sp>
          <p:nvSpPr>
            <p:cNvPr id="19" name="Rectangle 18">
              <a:extLst>
                <a:ext uri="{FF2B5EF4-FFF2-40B4-BE49-F238E27FC236}">
                  <a16:creationId xmlns:a16="http://schemas.microsoft.com/office/drawing/2014/main" xmlns="" id="{65768F7D-7F5D-4F7B-BD4B-F10696CB30DF}"/>
                </a:ext>
              </a:extLst>
            </p:cNvPr>
            <p:cNvSpPr/>
            <p:nvPr/>
          </p:nvSpPr>
          <p:spPr>
            <a:xfrm>
              <a:off x="366083" y="6230206"/>
              <a:ext cx="1139154" cy="2516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200">
                  <a:solidFill>
                    <a:sysClr val="windowText" lastClr="000000"/>
                  </a:solidFill>
                </a:rPr>
                <a:t>CENTRALISE</a:t>
              </a:r>
            </a:p>
          </p:txBody>
        </p:sp>
      </p:grpSp>
      <p:grpSp>
        <p:nvGrpSpPr>
          <p:cNvPr id="102" name="Group 101">
            <a:extLst>
              <a:ext uri="{FF2B5EF4-FFF2-40B4-BE49-F238E27FC236}">
                <a16:creationId xmlns:a16="http://schemas.microsoft.com/office/drawing/2014/main" xmlns="" id="{D86419E5-AEBF-4E1B-9C28-331E4A99AEA4}"/>
              </a:ext>
            </a:extLst>
          </p:cNvPr>
          <p:cNvGrpSpPr/>
          <p:nvPr/>
        </p:nvGrpSpPr>
        <p:grpSpPr>
          <a:xfrm>
            <a:off x="520325" y="6584821"/>
            <a:ext cx="748998" cy="262563"/>
            <a:chOff x="422379" y="5047383"/>
            <a:chExt cx="980427" cy="303071"/>
          </a:xfrm>
        </p:grpSpPr>
        <p:sp>
          <p:nvSpPr>
            <p:cNvPr id="106" name="Oval 105">
              <a:extLst>
                <a:ext uri="{FF2B5EF4-FFF2-40B4-BE49-F238E27FC236}">
                  <a16:creationId xmlns:a16="http://schemas.microsoft.com/office/drawing/2014/main" xmlns="" id="{A8C32EC6-9D6F-415E-8449-C7A49876116D}"/>
                </a:ext>
              </a:extLst>
            </p:cNvPr>
            <p:cNvSpPr/>
            <p:nvPr/>
          </p:nvSpPr>
          <p:spPr>
            <a:xfrm>
              <a:off x="422379" y="5076698"/>
              <a:ext cx="235617" cy="20777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107" name="Rectangle 106">
              <a:extLst>
                <a:ext uri="{FF2B5EF4-FFF2-40B4-BE49-F238E27FC236}">
                  <a16:creationId xmlns:a16="http://schemas.microsoft.com/office/drawing/2014/main" xmlns="" id="{FDC7FFFF-26DD-47CB-BBB7-60675D7F02E2}"/>
                </a:ext>
              </a:extLst>
            </p:cNvPr>
            <p:cNvSpPr/>
            <p:nvPr/>
          </p:nvSpPr>
          <p:spPr>
            <a:xfrm>
              <a:off x="595822" y="5047383"/>
              <a:ext cx="806984" cy="303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Current</a:t>
              </a:r>
            </a:p>
          </p:txBody>
        </p:sp>
      </p:grpSp>
      <p:grpSp>
        <p:nvGrpSpPr>
          <p:cNvPr id="103" name="Group 102">
            <a:extLst>
              <a:ext uri="{FF2B5EF4-FFF2-40B4-BE49-F238E27FC236}">
                <a16:creationId xmlns:a16="http://schemas.microsoft.com/office/drawing/2014/main" xmlns="" id="{0A44A5E0-9FEF-47E5-9E25-E828C66EFF91}"/>
              </a:ext>
            </a:extLst>
          </p:cNvPr>
          <p:cNvGrpSpPr/>
          <p:nvPr/>
        </p:nvGrpSpPr>
        <p:grpSpPr>
          <a:xfrm>
            <a:off x="1210971" y="6603121"/>
            <a:ext cx="1000441" cy="225960"/>
            <a:chOff x="422379" y="5399783"/>
            <a:chExt cx="1309562" cy="260820"/>
          </a:xfrm>
        </p:grpSpPr>
        <p:sp>
          <p:nvSpPr>
            <p:cNvPr id="104" name="Oval 103">
              <a:extLst>
                <a:ext uri="{FF2B5EF4-FFF2-40B4-BE49-F238E27FC236}">
                  <a16:creationId xmlns:a16="http://schemas.microsoft.com/office/drawing/2014/main" xmlns="" id="{0831734A-F40C-4A80-92F8-420B0B1CB284}"/>
                </a:ext>
              </a:extLst>
            </p:cNvPr>
            <p:cNvSpPr/>
            <p:nvPr/>
          </p:nvSpPr>
          <p:spPr>
            <a:xfrm>
              <a:off x="422379" y="5416160"/>
              <a:ext cx="235617" cy="2077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105" name="Rectangle 104">
              <a:extLst>
                <a:ext uri="{FF2B5EF4-FFF2-40B4-BE49-F238E27FC236}">
                  <a16:creationId xmlns:a16="http://schemas.microsoft.com/office/drawing/2014/main" xmlns="" id="{593C6AD2-E098-4FDA-B420-0F306F0D0FB0}"/>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ST</a:t>
              </a:r>
            </a:p>
          </p:txBody>
        </p:sp>
      </p:grpSp>
      <p:sp>
        <p:nvSpPr>
          <p:cNvPr id="233" name="Rectangle 232">
            <a:extLst>
              <a:ext uri="{FF2B5EF4-FFF2-40B4-BE49-F238E27FC236}">
                <a16:creationId xmlns:a16="http://schemas.microsoft.com/office/drawing/2014/main" xmlns="" id="{229C719C-FF8A-49F3-AD15-409C33D1638E}"/>
              </a:ext>
            </a:extLst>
          </p:cNvPr>
          <p:cNvSpPr/>
          <p:nvPr/>
        </p:nvSpPr>
        <p:spPr>
          <a:xfrm>
            <a:off x="7725104" y="2768292"/>
            <a:ext cx="3999656" cy="2815897"/>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defTabSz="457200">
              <a:buFont typeface="Wingdings" panose="05000000000000000000" pitchFamily="2" charset="2"/>
              <a:buChar char="q"/>
            </a:pPr>
            <a:r>
              <a:rPr lang="en-ZA" sz="1600" dirty="0">
                <a:solidFill>
                  <a:schemeClr val="tx1"/>
                </a:solidFill>
              </a:rPr>
              <a:t>The Incarceration function should remain decentralised in decision making control and fully insourced in terms of staff and resources as this represents the core custodial services of the </a:t>
            </a:r>
            <a:r>
              <a:rPr lang="en-ZA" sz="1600" dirty="0" smtClean="0">
                <a:solidFill>
                  <a:schemeClr val="tx1"/>
                </a:solidFill>
              </a:rPr>
              <a:t>DCS</a:t>
            </a:r>
          </a:p>
          <a:p>
            <a:pPr marL="285750" indent="-285750" defTabSz="457200">
              <a:buFont typeface="Wingdings" panose="05000000000000000000" pitchFamily="2" charset="2"/>
              <a:buChar char="q"/>
            </a:pPr>
            <a:r>
              <a:rPr lang="en-ZA" sz="1600" dirty="0" smtClean="0">
                <a:solidFill>
                  <a:schemeClr val="tx1"/>
                </a:solidFill>
              </a:rPr>
              <a:t>However, most CSPB members  should continue to be outsourced to enhance community participation, transparency of the parole processes and autonomy /independence of the CSPBs</a:t>
            </a:r>
            <a:endParaRPr lang="en-ZA" sz="1600" dirty="0">
              <a:solidFill>
                <a:schemeClr val="tx1"/>
              </a:solidFill>
            </a:endParaRPr>
          </a:p>
        </p:txBody>
      </p:sp>
      <p:grpSp>
        <p:nvGrpSpPr>
          <p:cNvPr id="206" name="Group 205">
            <a:extLst>
              <a:ext uri="{FF2B5EF4-FFF2-40B4-BE49-F238E27FC236}">
                <a16:creationId xmlns:a16="http://schemas.microsoft.com/office/drawing/2014/main" xmlns="" id="{1BEDEA3B-27EF-4A4F-A63F-A696F8D79145}"/>
              </a:ext>
            </a:extLst>
          </p:cNvPr>
          <p:cNvGrpSpPr/>
          <p:nvPr/>
        </p:nvGrpSpPr>
        <p:grpSpPr>
          <a:xfrm>
            <a:off x="704748" y="1025662"/>
            <a:ext cx="10648488" cy="329376"/>
            <a:chOff x="13166521" y="4833050"/>
            <a:chExt cx="10648488" cy="329376"/>
          </a:xfrm>
        </p:grpSpPr>
        <p:sp>
          <p:nvSpPr>
            <p:cNvPr id="201" name="Rectangle 200">
              <a:extLst>
                <a:ext uri="{FF2B5EF4-FFF2-40B4-BE49-F238E27FC236}">
                  <a16:creationId xmlns:a16="http://schemas.microsoft.com/office/drawing/2014/main" xmlns="" id="{BA25994B-1DBF-448E-9A03-4F55252BD4E2}"/>
                </a:ext>
              </a:extLst>
            </p:cNvPr>
            <p:cNvSpPr/>
            <p:nvPr/>
          </p:nvSpPr>
          <p:spPr>
            <a:xfrm>
              <a:off x="13166521" y="4833050"/>
              <a:ext cx="96070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Complete</a:t>
              </a:r>
            </a:p>
          </p:txBody>
        </p:sp>
        <p:sp>
          <p:nvSpPr>
            <p:cNvPr id="202" name="Rectangle 201">
              <a:extLst>
                <a:ext uri="{FF2B5EF4-FFF2-40B4-BE49-F238E27FC236}">
                  <a16:creationId xmlns:a16="http://schemas.microsoft.com/office/drawing/2014/main" xmlns="" id="{50E021AB-474D-497B-8013-9743058F57DA}"/>
                </a:ext>
              </a:extLst>
            </p:cNvPr>
            <p:cNvSpPr/>
            <p:nvPr/>
          </p:nvSpPr>
          <p:spPr>
            <a:xfrm>
              <a:off x="17985593" y="4833050"/>
              <a:ext cx="694679"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Balanced </a:t>
              </a:r>
            </a:p>
          </p:txBody>
        </p:sp>
        <p:sp>
          <p:nvSpPr>
            <p:cNvPr id="203" name="Rectangle 202">
              <a:extLst>
                <a:ext uri="{FF2B5EF4-FFF2-40B4-BE49-F238E27FC236}">
                  <a16:creationId xmlns:a16="http://schemas.microsoft.com/office/drawing/2014/main" xmlns="" id="{05089309-7EB1-456A-A92A-17A3E8C4F7A9}"/>
                </a:ext>
              </a:extLst>
            </p:cNvPr>
            <p:cNvSpPr/>
            <p:nvPr/>
          </p:nvSpPr>
          <p:spPr>
            <a:xfrm>
              <a:off x="23125989" y="4833050"/>
              <a:ext cx="68902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Complete</a:t>
              </a:r>
            </a:p>
          </p:txBody>
        </p:sp>
        <p:sp>
          <p:nvSpPr>
            <p:cNvPr id="204" name="Rectangle 203">
              <a:extLst>
                <a:ext uri="{FF2B5EF4-FFF2-40B4-BE49-F238E27FC236}">
                  <a16:creationId xmlns:a16="http://schemas.microsoft.com/office/drawing/2014/main" xmlns="" id="{4F521538-22AA-4836-89C7-13731C1E03CD}"/>
                </a:ext>
              </a:extLst>
            </p:cNvPr>
            <p:cNvSpPr/>
            <p:nvPr/>
          </p:nvSpPr>
          <p:spPr>
            <a:xfrm>
              <a:off x="20458490" y="4833050"/>
              <a:ext cx="96070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Partial</a:t>
              </a:r>
            </a:p>
          </p:txBody>
        </p:sp>
        <p:sp>
          <p:nvSpPr>
            <p:cNvPr id="205" name="Rectangle 204">
              <a:extLst>
                <a:ext uri="{FF2B5EF4-FFF2-40B4-BE49-F238E27FC236}">
                  <a16:creationId xmlns:a16="http://schemas.microsoft.com/office/drawing/2014/main" xmlns="" id="{6C9BFA04-22F9-4BFA-8500-5BFB2CA18434}"/>
                </a:ext>
              </a:extLst>
            </p:cNvPr>
            <p:cNvSpPr/>
            <p:nvPr/>
          </p:nvSpPr>
          <p:spPr>
            <a:xfrm>
              <a:off x="15501447" y="4833050"/>
              <a:ext cx="543148"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Partial</a:t>
              </a:r>
            </a:p>
          </p:txBody>
        </p:sp>
      </p:grpSp>
      <p:grpSp>
        <p:nvGrpSpPr>
          <p:cNvPr id="224" name="Group 223">
            <a:extLst>
              <a:ext uri="{FF2B5EF4-FFF2-40B4-BE49-F238E27FC236}">
                <a16:creationId xmlns:a16="http://schemas.microsoft.com/office/drawing/2014/main" xmlns="" id="{CD51C9BD-71BB-4D8F-BCB8-8DF644530ADF}"/>
              </a:ext>
            </a:extLst>
          </p:cNvPr>
          <p:cNvGrpSpPr/>
          <p:nvPr/>
        </p:nvGrpSpPr>
        <p:grpSpPr>
          <a:xfrm>
            <a:off x="1724348" y="6603121"/>
            <a:ext cx="1000441" cy="225960"/>
            <a:chOff x="422379" y="5399783"/>
            <a:chExt cx="1309562" cy="260820"/>
          </a:xfrm>
        </p:grpSpPr>
        <p:sp>
          <p:nvSpPr>
            <p:cNvPr id="225" name="Oval 224">
              <a:extLst>
                <a:ext uri="{FF2B5EF4-FFF2-40B4-BE49-F238E27FC236}">
                  <a16:creationId xmlns:a16="http://schemas.microsoft.com/office/drawing/2014/main" xmlns="" id="{BF87FC09-6B1B-41E7-8A42-CF7D7D743F64}"/>
                </a:ext>
              </a:extLst>
            </p:cNvPr>
            <p:cNvSpPr/>
            <p:nvPr/>
          </p:nvSpPr>
          <p:spPr>
            <a:xfrm>
              <a:off x="422379" y="5416160"/>
              <a:ext cx="235617" cy="20777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226" name="Rectangle 225">
              <a:extLst>
                <a:ext uri="{FF2B5EF4-FFF2-40B4-BE49-F238E27FC236}">
                  <a16:creationId xmlns:a16="http://schemas.microsoft.com/office/drawing/2014/main" xmlns="" id="{B7174335-2718-4731-BCE9-407004E72004}"/>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MT</a:t>
              </a:r>
            </a:p>
          </p:txBody>
        </p:sp>
      </p:grpSp>
      <p:grpSp>
        <p:nvGrpSpPr>
          <p:cNvPr id="227" name="Group 226">
            <a:extLst>
              <a:ext uri="{FF2B5EF4-FFF2-40B4-BE49-F238E27FC236}">
                <a16:creationId xmlns:a16="http://schemas.microsoft.com/office/drawing/2014/main" xmlns="" id="{E48D63B5-89BF-4453-994A-811439A90331}"/>
              </a:ext>
            </a:extLst>
          </p:cNvPr>
          <p:cNvGrpSpPr/>
          <p:nvPr/>
        </p:nvGrpSpPr>
        <p:grpSpPr>
          <a:xfrm>
            <a:off x="2262781" y="6603121"/>
            <a:ext cx="1000441" cy="225960"/>
            <a:chOff x="422379" y="5399783"/>
            <a:chExt cx="1309562" cy="260820"/>
          </a:xfrm>
        </p:grpSpPr>
        <p:sp>
          <p:nvSpPr>
            <p:cNvPr id="228" name="Oval 227">
              <a:extLst>
                <a:ext uri="{FF2B5EF4-FFF2-40B4-BE49-F238E27FC236}">
                  <a16:creationId xmlns:a16="http://schemas.microsoft.com/office/drawing/2014/main" xmlns="" id="{BB227421-04A4-4C39-A2D2-8D3E6FEB8EAC}"/>
                </a:ext>
              </a:extLst>
            </p:cNvPr>
            <p:cNvSpPr/>
            <p:nvPr/>
          </p:nvSpPr>
          <p:spPr>
            <a:xfrm>
              <a:off x="422379" y="5416160"/>
              <a:ext cx="235617" cy="2077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229" name="Rectangle 228">
              <a:extLst>
                <a:ext uri="{FF2B5EF4-FFF2-40B4-BE49-F238E27FC236}">
                  <a16:creationId xmlns:a16="http://schemas.microsoft.com/office/drawing/2014/main" xmlns="" id="{BBF99479-6D64-4C2E-92DD-690345E89150}"/>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LT</a:t>
              </a:r>
            </a:p>
          </p:txBody>
        </p:sp>
      </p:grpSp>
      <p:grpSp>
        <p:nvGrpSpPr>
          <p:cNvPr id="230" name="Group 229">
            <a:extLst>
              <a:ext uri="{FF2B5EF4-FFF2-40B4-BE49-F238E27FC236}">
                <a16:creationId xmlns:a16="http://schemas.microsoft.com/office/drawing/2014/main" xmlns="" id="{DD1E6C2A-7B0C-4E09-9D43-4D21C539A9F8}"/>
              </a:ext>
            </a:extLst>
          </p:cNvPr>
          <p:cNvGrpSpPr/>
          <p:nvPr/>
        </p:nvGrpSpPr>
        <p:grpSpPr>
          <a:xfrm>
            <a:off x="2776157" y="6576041"/>
            <a:ext cx="1365948" cy="225960"/>
            <a:chOff x="422379" y="5378675"/>
            <a:chExt cx="1788005" cy="260820"/>
          </a:xfrm>
        </p:grpSpPr>
        <p:sp>
          <p:nvSpPr>
            <p:cNvPr id="231" name="Oval 230">
              <a:extLst>
                <a:ext uri="{FF2B5EF4-FFF2-40B4-BE49-F238E27FC236}">
                  <a16:creationId xmlns:a16="http://schemas.microsoft.com/office/drawing/2014/main" xmlns="" id="{B8BE5CEA-2E64-4F21-908F-DD5A357584CE}"/>
                </a:ext>
              </a:extLst>
            </p:cNvPr>
            <p:cNvSpPr/>
            <p:nvPr/>
          </p:nvSpPr>
          <p:spPr>
            <a:xfrm>
              <a:off x="422379" y="5416160"/>
              <a:ext cx="235617" cy="207770"/>
            </a:xfrm>
            <a:prstGeom prst="ellipse">
              <a:avLst/>
            </a:prstGeom>
            <a:solidFill>
              <a:schemeClr val="accent1">
                <a:lumMod val="10000"/>
                <a:lumOff val="90000"/>
              </a:schemeClr>
            </a:solidFill>
            <a:ln>
              <a:solidFill>
                <a:schemeClr val="accent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232" name="Rectangle 231">
              <a:extLst>
                <a:ext uri="{FF2B5EF4-FFF2-40B4-BE49-F238E27FC236}">
                  <a16:creationId xmlns:a16="http://schemas.microsoft.com/office/drawing/2014/main" xmlns="" id="{E379DB60-D117-4904-9BFD-2F4B8BEC698E}"/>
                </a:ext>
              </a:extLst>
            </p:cNvPr>
            <p:cNvSpPr/>
            <p:nvPr/>
          </p:nvSpPr>
          <p:spPr>
            <a:xfrm>
              <a:off x="627994" y="5378675"/>
              <a:ext cx="1582390"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Change Management Focus</a:t>
              </a:r>
            </a:p>
          </p:txBody>
        </p:sp>
      </p:grpSp>
      <p:grpSp>
        <p:nvGrpSpPr>
          <p:cNvPr id="213" name="Group 212">
            <a:extLst>
              <a:ext uri="{FF2B5EF4-FFF2-40B4-BE49-F238E27FC236}">
                <a16:creationId xmlns:a16="http://schemas.microsoft.com/office/drawing/2014/main" xmlns="" id="{FA9B46FD-7167-4552-BC3D-2269555D9370}"/>
              </a:ext>
            </a:extLst>
          </p:cNvPr>
          <p:cNvGrpSpPr/>
          <p:nvPr/>
        </p:nvGrpSpPr>
        <p:grpSpPr>
          <a:xfrm>
            <a:off x="9247236" y="5522959"/>
            <a:ext cx="1279512" cy="376131"/>
            <a:chOff x="7687993" y="5521972"/>
            <a:chExt cx="1279512" cy="376131"/>
          </a:xfrm>
        </p:grpSpPr>
        <p:sp>
          <p:nvSpPr>
            <p:cNvPr id="109" name="Oval 108">
              <a:extLst>
                <a:ext uri="{FF2B5EF4-FFF2-40B4-BE49-F238E27FC236}">
                  <a16:creationId xmlns:a16="http://schemas.microsoft.com/office/drawing/2014/main" xmlns="" id="{1EAFB268-1838-406C-B316-CC42AD83A02B}"/>
                </a:ext>
              </a:extLst>
            </p:cNvPr>
            <p:cNvSpPr/>
            <p:nvPr/>
          </p:nvSpPr>
          <p:spPr>
            <a:xfrm>
              <a:off x="8751505" y="5521972"/>
              <a:ext cx="216000" cy="216000"/>
            </a:xfrm>
            <a:prstGeom prst="ellipse">
              <a:avLst/>
            </a:prstGeom>
            <a:solidFill>
              <a:schemeClr val="accent6">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a:solidFill>
                  <a:prstClr val="white"/>
                </a:solidFill>
              </a:endParaRPr>
            </a:p>
          </p:txBody>
        </p:sp>
        <p:sp>
          <p:nvSpPr>
            <p:cNvPr id="145" name="Rectangle 144">
              <a:extLst>
                <a:ext uri="{FF2B5EF4-FFF2-40B4-BE49-F238E27FC236}">
                  <a16:creationId xmlns:a16="http://schemas.microsoft.com/office/drawing/2014/main" xmlns="" id="{C0FA8C39-50E8-43DB-85B0-02C206E1F4C5}"/>
                </a:ext>
              </a:extLst>
            </p:cNvPr>
            <p:cNvSpPr/>
            <p:nvPr/>
          </p:nvSpPr>
          <p:spPr>
            <a:xfrm>
              <a:off x="7687993" y="5566754"/>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200">
                  <a:solidFill>
                    <a:sysClr val="windowText" lastClr="000000"/>
                  </a:solidFill>
                </a:rPr>
                <a:t>Incarceration As-Is</a:t>
              </a:r>
            </a:p>
          </p:txBody>
        </p:sp>
      </p:grpSp>
      <p:grpSp>
        <p:nvGrpSpPr>
          <p:cNvPr id="214" name="Group 213">
            <a:extLst>
              <a:ext uri="{FF2B5EF4-FFF2-40B4-BE49-F238E27FC236}">
                <a16:creationId xmlns:a16="http://schemas.microsoft.com/office/drawing/2014/main" xmlns="" id="{20348ED0-0B00-42BD-9DB0-185331AE913F}"/>
              </a:ext>
            </a:extLst>
          </p:cNvPr>
          <p:cNvGrpSpPr/>
          <p:nvPr/>
        </p:nvGrpSpPr>
        <p:grpSpPr>
          <a:xfrm>
            <a:off x="10222797" y="5522958"/>
            <a:ext cx="1150593" cy="639732"/>
            <a:chOff x="8663553" y="5521972"/>
            <a:chExt cx="1150593" cy="639732"/>
          </a:xfrm>
        </p:grpSpPr>
        <p:sp>
          <p:nvSpPr>
            <p:cNvPr id="110" name="Oval 109">
              <a:extLst>
                <a:ext uri="{FF2B5EF4-FFF2-40B4-BE49-F238E27FC236}">
                  <a16:creationId xmlns:a16="http://schemas.microsoft.com/office/drawing/2014/main" xmlns="" id="{46544B10-7643-405F-B2F3-F0966330BFBB}"/>
                </a:ext>
              </a:extLst>
            </p:cNvPr>
            <p:cNvSpPr/>
            <p:nvPr/>
          </p:nvSpPr>
          <p:spPr>
            <a:xfrm>
              <a:off x="8859505" y="5521972"/>
              <a:ext cx="216000" cy="216000"/>
            </a:xfrm>
            <a:prstGeom prst="ellipse">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a:solidFill>
                  <a:prstClr val="white"/>
                </a:solidFill>
              </a:endParaRPr>
            </a:p>
          </p:txBody>
        </p:sp>
        <p:sp>
          <p:nvSpPr>
            <p:cNvPr id="146" name="Rectangle 145">
              <a:extLst>
                <a:ext uri="{FF2B5EF4-FFF2-40B4-BE49-F238E27FC236}">
                  <a16:creationId xmlns:a16="http://schemas.microsoft.com/office/drawing/2014/main" xmlns="" id="{8A939977-5F68-4EC3-9FB3-55C2484EB54A}"/>
                </a:ext>
              </a:extLst>
            </p:cNvPr>
            <p:cNvSpPr/>
            <p:nvPr/>
          </p:nvSpPr>
          <p:spPr>
            <a:xfrm>
              <a:off x="8663553" y="5830355"/>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200">
                  <a:solidFill>
                    <a:sysClr val="windowText" lastClr="000000"/>
                  </a:solidFill>
                </a:rPr>
                <a:t>Incarceration To-Be (ST)</a:t>
              </a:r>
            </a:p>
          </p:txBody>
        </p:sp>
      </p:grpSp>
      <p:sp>
        <p:nvSpPr>
          <p:cNvPr id="134" name="TextBox 133">
            <a:extLst>
              <a:ext uri="{FF2B5EF4-FFF2-40B4-BE49-F238E27FC236}">
                <a16:creationId xmlns:a16="http://schemas.microsoft.com/office/drawing/2014/main" xmlns="" id="{52001608-FB2C-47AC-AF2D-89DF290F7AD1}"/>
              </a:ext>
            </a:extLst>
          </p:cNvPr>
          <p:cNvSpPr txBox="1"/>
          <p:nvPr/>
        </p:nvSpPr>
        <p:spPr>
          <a:xfrm>
            <a:off x="4587878" y="1290801"/>
            <a:ext cx="7058092" cy="584775"/>
          </a:xfrm>
          <a:prstGeom prst="rect">
            <a:avLst/>
          </a:prstGeom>
          <a:solidFill>
            <a:schemeClr val="bg1">
              <a:lumMod val="95000"/>
            </a:schemeClr>
          </a:solidFill>
        </p:spPr>
        <p:txBody>
          <a:bodyPr wrap="square" rtlCol="0">
            <a:spAutoFit/>
          </a:bodyPr>
          <a:lstStyle/>
          <a:p>
            <a:pPr algn="ctr" defTabSz="457200"/>
            <a:r>
              <a:rPr lang="en-ZA" sz="1600" b="1" u="sng">
                <a:solidFill>
                  <a:sysClr val="windowText" lastClr="000000"/>
                </a:solidFill>
              </a:rPr>
              <a:t>INCARCERATION: COMPLETE INSOURCE – COMPLETE DE-CENTRALISED</a:t>
            </a:r>
          </a:p>
        </p:txBody>
      </p:sp>
      <p:grpSp>
        <p:nvGrpSpPr>
          <p:cNvPr id="207" name="Group 206">
            <a:extLst>
              <a:ext uri="{FF2B5EF4-FFF2-40B4-BE49-F238E27FC236}">
                <a16:creationId xmlns:a16="http://schemas.microsoft.com/office/drawing/2014/main" xmlns="" id="{C77D83A7-0518-46DF-87BF-DD254DCA70B8}"/>
              </a:ext>
            </a:extLst>
          </p:cNvPr>
          <p:cNvGrpSpPr/>
          <p:nvPr/>
        </p:nvGrpSpPr>
        <p:grpSpPr>
          <a:xfrm rot="5400000">
            <a:off x="9212458" y="3526249"/>
            <a:ext cx="5080816" cy="359545"/>
            <a:chOff x="13166522" y="4833050"/>
            <a:chExt cx="10648487" cy="329377"/>
          </a:xfrm>
        </p:grpSpPr>
        <p:sp>
          <p:nvSpPr>
            <p:cNvPr id="208" name="Rectangle 207">
              <a:extLst>
                <a:ext uri="{FF2B5EF4-FFF2-40B4-BE49-F238E27FC236}">
                  <a16:creationId xmlns:a16="http://schemas.microsoft.com/office/drawing/2014/main" xmlns="" id="{52C7E228-964A-4966-9393-5D093179A799}"/>
                </a:ext>
              </a:extLst>
            </p:cNvPr>
            <p:cNvSpPr/>
            <p:nvPr/>
          </p:nvSpPr>
          <p:spPr>
            <a:xfrm>
              <a:off x="13166522" y="4833050"/>
              <a:ext cx="1353553"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Complete</a:t>
              </a:r>
            </a:p>
          </p:txBody>
        </p:sp>
        <p:sp>
          <p:nvSpPr>
            <p:cNvPr id="209" name="Rectangle 208">
              <a:extLst>
                <a:ext uri="{FF2B5EF4-FFF2-40B4-BE49-F238E27FC236}">
                  <a16:creationId xmlns:a16="http://schemas.microsoft.com/office/drawing/2014/main" xmlns="" id="{40706AF2-DD75-4735-B1EF-4E08C7958428}"/>
                </a:ext>
              </a:extLst>
            </p:cNvPr>
            <p:cNvSpPr/>
            <p:nvPr/>
          </p:nvSpPr>
          <p:spPr>
            <a:xfrm>
              <a:off x="17985594" y="4833051"/>
              <a:ext cx="154371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Balanced </a:t>
              </a:r>
            </a:p>
          </p:txBody>
        </p:sp>
        <p:sp>
          <p:nvSpPr>
            <p:cNvPr id="210" name="Rectangle 209">
              <a:extLst>
                <a:ext uri="{FF2B5EF4-FFF2-40B4-BE49-F238E27FC236}">
                  <a16:creationId xmlns:a16="http://schemas.microsoft.com/office/drawing/2014/main" xmlns="" id="{5ED3C425-4E77-49DF-BF3F-6E3001749F7D}"/>
                </a:ext>
              </a:extLst>
            </p:cNvPr>
            <p:cNvSpPr/>
            <p:nvPr/>
          </p:nvSpPr>
          <p:spPr>
            <a:xfrm>
              <a:off x="22427079" y="4833050"/>
              <a:ext cx="138793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Complete</a:t>
              </a:r>
            </a:p>
          </p:txBody>
        </p:sp>
        <p:sp>
          <p:nvSpPr>
            <p:cNvPr id="211" name="Rectangle 210">
              <a:extLst>
                <a:ext uri="{FF2B5EF4-FFF2-40B4-BE49-F238E27FC236}">
                  <a16:creationId xmlns:a16="http://schemas.microsoft.com/office/drawing/2014/main" xmlns="" id="{BABD7A4D-EFE3-40DB-ACEF-5DBA18BDDDBB}"/>
                </a:ext>
              </a:extLst>
            </p:cNvPr>
            <p:cNvSpPr/>
            <p:nvPr/>
          </p:nvSpPr>
          <p:spPr>
            <a:xfrm>
              <a:off x="20458488" y="4833051"/>
              <a:ext cx="1387929"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dirty="0">
                  <a:solidFill>
                    <a:prstClr val="white">
                      <a:lumMod val="50000"/>
                    </a:prstClr>
                  </a:solidFill>
                </a:rPr>
                <a:t>Partial</a:t>
              </a:r>
            </a:p>
          </p:txBody>
        </p:sp>
        <p:sp>
          <p:nvSpPr>
            <p:cNvPr id="212" name="Rectangle 211">
              <a:extLst>
                <a:ext uri="{FF2B5EF4-FFF2-40B4-BE49-F238E27FC236}">
                  <a16:creationId xmlns:a16="http://schemas.microsoft.com/office/drawing/2014/main" xmlns="" id="{C8E99B25-4C5B-4293-ACDF-7E96F3411B40}"/>
                </a:ext>
              </a:extLst>
            </p:cNvPr>
            <p:cNvSpPr/>
            <p:nvPr/>
          </p:nvSpPr>
          <p:spPr>
            <a:xfrm>
              <a:off x="15501452" y="4833050"/>
              <a:ext cx="1658091"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Partial</a:t>
              </a:r>
            </a:p>
          </p:txBody>
        </p:sp>
      </p:grpSp>
      <p:sp>
        <p:nvSpPr>
          <p:cNvPr id="59" name="TextBox 58">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8721824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90220" y="142012"/>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US" sz="4000" b="1" dirty="0" smtClean="0">
                <a:solidFill>
                  <a:srgbClr val="000000"/>
                </a:solidFill>
                <a:latin typeface="Georgia"/>
                <a:sym typeface="Calibri"/>
              </a:rPr>
              <a:t>Modes of service delivery Incarceration</a:t>
            </a:r>
            <a:endParaRPr lang="en-US" sz="4000" b="1" dirty="0">
              <a:solidFill>
                <a:srgbClr val="000000"/>
              </a:solidFill>
              <a:latin typeface="Georgia"/>
            </a:endParaRPr>
          </a:p>
        </p:txBody>
      </p:sp>
      <p:sp>
        <p:nvSpPr>
          <p:cNvPr id="9" name="TextBox 8">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sp>
        <p:nvSpPr>
          <p:cNvPr id="2" name="Rectangle 1"/>
          <p:cNvSpPr/>
          <p:nvPr/>
        </p:nvSpPr>
        <p:spPr>
          <a:xfrm>
            <a:off x="404191" y="2467094"/>
            <a:ext cx="2385137" cy="3544560"/>
          </a:xfrm>
          <a:prstGeom prst="rect">
            <a:avLst/>
          </a:prstGeom>
        </p:spPr>
        <p:txBody>
          <a:bodyPr wrap="square">
            <a:spAutoFit/>
          </a:bodyPr>
          <a:lstStyle/>
          <a:p>
            <a:pPr algn="just" defTabSz="869137">
              <a:lnSpc>
                <a:spcPct val="90000"/>
              </a:lnSpc>
              <a:spcBef>
                <a:spcPts val="951"/>
              </a:spcBef>
            </a:pPr>
            <a:r>
              <a:rPr lang="en-US" sz="1600" dirty="0">
                <a:solidFill>
                  <a:sysClr val="windowText" lastClr="000000"/>
                </a:solidFill>
              </a:rPr>
              <a:t>The incarceration function remains decentralised and insourced (with the exception of 2 PPP’s) and focuses on custodial </a:t>
            </a:r>
            <a:r>
              <a:rPr lang="en-US" sz="1600" dirty="0" smtClean="0">
                <a:solidFill>
                  <a:sysClr val="windowText" lastClr="000000"/>
                </a:solidFill>
              </a:rPr>
              <a:t>services. </a:t>
            </a:r>
            <a:r>
              <a:rPr lang="en-ZA" sz="1600" dirty="0"/>
              <a:t>However, most CSPB members  should continue to be outsourced to enhance community participation, transparency of the parole processes and independence of the CSPBs</a:t>
            </a:r>
          </a:p>
          <a:p>
            <a:pPr lvl="0" algn="just" defTabSz="869137">
              <a:lnSpc>
                <a:spcPct val="90000"/>
              </a:lnSpc>
              <a:spcBef>
                <a:spcPts val="951"/>
              </a:spcBef>
            </a:pPr>
            <a:endParaRPr lang="en-US" sz="1600" b="1" dirty="0">
              <a:solidFill>
                <a:sysClr val="windowText" lastClr="000000"/>
              </a:solidFill>
              <a:latin typeface="Lato"/>
            </a:endParaRPr>
          </a:p>
        </p:txBody>
      </p:sp>
      <p:sp>
        <p:nvSpPr>
          <p:cNvPr id="7" name="Rectangle 6">
            <a:extLst>
              <a:ext uri="{FF2B5EF4-FFF2-40B4-BE49-F238E27FC236}">
                <a16:creationId xmlns="" xmlns:a16="http://schemas.microsoft.com/office/drawing/2014/main" id="{265594CA-0F1B-4C3D-9FBC-EA09A76F868D}"/>
              </a:ext>
            </a:extLst>
          </p:cNvPr>
          <p:cNvSpPr/>
          <p:nvPr/>
        </p:nvSpPr>
        <p:spPr>
          <a:xfrm>
            <a:off x="2935111" y="1320252"/>
            <a:ext cx="3041988" cy="5080548"/>
          </a:xfrm>
          <a:prstGeom prst="rect">
            <a:avLst/>
          </a:prstGeom>
          <a:solidFill>
            <a:sysClr val="window" lastClr="FFFFFF"/>
          </a:solidFill>
          <a:ln w="38100" cap="flat" cmpd="sng" algn="ctr">
            <a:solidFill>
              <a:srgbClr val="548235"/>
            </a:solidFill>
            <a:prstDash val="solid"/>
            <a:miter lim="800000"/>
          </a:ln>
          <a:effectLst/>
        </p:spPr>
        <p:txBody>
          <a:bodyPr rtlCol="0" anchor="t"/>
          <a:lstStyle/>
          <a:p>
            <a:pPr marL="0" marR="0" lvl="0" indent="0" defTabSz="457200" eaLnBrk="1" fontAlgn="auto" latinLnBrk="0" hangingPunct="1">
              <a:lnSpc>
                <a:spcPct val="100000"/>
              </a:lnSpc>
              <a:spcBef>
                <a:spcPts val="0"/>
              </a:spcBef>
              <a:spcAft>
                <a:spcPts val="0"/>
              </a:spcAft>
              <a:buClrTx/>
              <a:buSzTx/>
              <a:buFontTx/>
              <a:buNone/>
              <a:tabLst/>
              <a:defRPr/>
            </a:pPr>
            <a:r>
              <a:rPr kumimoji="0" lang="en-ZA" b="1" i="0" u="none" strike="noStrike" kern="0" cap="none" spc="0" normalizeH="0" baseline="0" noProof="0" dirty="0" smtClean="0">
                <a:ln>
                  <a:noFill/>
                </a:ln>
                <a:solidFill>
                  <a:prstClr val="black"/>
                </a:solidFill>
                <a:effectLst/>
                <a:uLnTx/>
                <a:uFillTx/>
                <a:latin typeface="Lato"/>
              </a:rPr>
              <a:t>Propose</a:t>
            </a:r>
            <a:r>
              <a:rPr kumimoji="0" lang="en-ZA" b="1" i="0" u="none" strike="noStrike" kern="0" cap="none" spc="0" normalizeH="0" baseline="0" noProof="0" dirty="0" smtClean="0">
                <a:ln>
                  <a:noFill/>
                </a:ln>
                <a:solidFill>
                  <a:prstClr val="black"/>
                </a:solidFill>
                <a:effectLst/>
                <a:highlight>
                  <a:srgbClr val="FFFFFF"/>
                </a:highlight>
                <a:uLnTx/>
                <a:uFillTx/>
                <a:latin typeface="Lato"/>
              </a:rPr>
              <a:t>d</a:t>
            </a:r>
            <a:endParaRPr kumimoji="0" lang="en-ZA" b="0" i="0" u="none" strike="noStrike" kern="0" cap="none" spc="0" normalizeH="0" baseline="0" noProof="0" dirty="0" smtClean="0">
              <a:ln>
                <a:noFill/>
              </a:ln>
              <a:solidFill>
                <a:prstClr val="black"/>
              </a:solidFill>
              <a:effectLst/>
              <a:highlight>
                <a:srgbClr val="FFFFFF"/>
              </a:highlight>
              <a:uLnTx/>
              <a:uFillTx/>
              <a:latin typeface="Lato"/>
            </a:endParaRPr>
          </a:p>
          <a:p>
            <a:pPr marL="285750" lvl="0" indent="-285750" defTabSz="457200">
              <a:spcAft>
                <a:spcPts val="600"/>
              </a:spcAft>
              <a:buFont typeface="Wingdings" panose="05000000000000000000" pitchFamily="2" charset="2"/>
              <a:buChar char="q"/>
              <a:defRPr/>
            </a:pPr>
            <a:r>
              <a:rPr lang="en-US" kern="0" dirty="0" smtClean="0">
                <a:latin typeface="Calibri" panose="020F0502020204030204" pitchFamily="34" charset="0"/>
                <a:cs typeface="Calibri" panose="020F0502020204030204" pitchFamily="34" charset="0"/>
              </a:rPr>
              <a:t>Combined approach of centralized and decentralized processes utilizing internal resources</a:t>
            </a:r>
          </a:p>
          <a:p>
            <a:pPr marL="285750" lvl="0" indent="-285750" defTabSz="457200">
              <a:spcAft>
                <a:spcPts val="600"/>
              </a:spcAft>
              <a:buFont typeface="Wingdings" panose="05000000000000000000" pitchFamily="2" charset="2"/>
              <a:buChar char="q"/>
              <a:defRPr/>
            </a:pPr>
            <a:r>
              <a:rPr lang="en-US" kern="0" dirty="0" smtClean="0">
                <a:latin typeface="Calibri" panose="020F0502020204030204" pitchFamily="34" charset="0"/>
                <a:cs typeface="Calibri" panose="020F0502020204030204" pitchFamily="34" charset="0"/>
              </a:rPr>
              <a:t>Cluster cooperation through participation in established government structures and development of necessary MOUs / SLAs/ Protocols</a:t>
            </a:r>
          </a:p>
          <a:p>
            <a:pPr marL="285750" lvl="0" indent="-285750" defTabSz="457200">
              <a:spcAft>
                <a:spcPts val="600"/>
              </a:spcAft>
              <a:buFont typeface="Wingdings" panose="05000000000000000000" pitchFamily="2" charset="2"/>
              <a:buChar char="q"/>
              <a:defRPr/>
            </a:pPr>
            <a:r>
              <a:rPr lang="en-ZA" kern="0" dirty="0">
                <a:latin typeface="Calibri" panose="020F0502020204030204" pitchFamily="34" charset="0"/>
                <a:cs typeface="Calibri" panose="020F0502020204030204" pitchFamily="34" charset="0"/>
              </a:rPr>
              <a:t>Automation of entire case management business processes </a:t>
            </a:r>
          </a:p>
          <a:p>
            <a:pPr marL="285750" lvl="0" indent="-285750" defTabSz="457200">
              <a:spcAft>
                <a:spcPts val="600"/>
              </a:spcAft>
              <a:buFont typeface="Wingdings" panose="05000000000000000000" pitchFamily="2" charset="2"/>
              <a:buChar char="q"/>
              <a:defRPr/>
            </a:pPr>
            <a:endParaRPr lang="en-US" kern="0" dirty="0" smtClean="0">
              <a:latin typeface="Calibri" panose="020F0502020204030204" pitchFamily="34" charset="0"/>
              <a:cs typeface="Calibri" panose="020F0502020204030204" pitchFamily="34" charset="0"/>
            </a:endParaRPr>
          </a:p>
          <a:p>
            <a:pPr marL="171450" lvl="0" indent="-171450" defTabSz="457200">
              <a:spcAft>
                <a:spcPts val="600"/>
              </a:spcAft>
              <a:buFont typeface="Arial" panose="020B0604020202020204" pitchFamily="34" charset="0"/>
              <a:buChar char="•"/>
              <a:defRPr/>
            </a:pPr>
            <a:endParaRPr lang="en-ZA" sz="1200" kern="0" dirty="0">
              <a:highlight>
                <a:srgbClr val="FFFFFF"/>
              </a:highlight>
              <a:latin typeface="Lato"/>
            </a:endParaRPr>
          </a:p>
          <a:p>
            <a:pPr marL="171450" lvl="0" indent="-171450" defTabSz="457200">
              <a:spcAft>
                <a:spcPts val="600"/>
              </a:spcAft>
              <a:buFont typeface="Arial" panose="020B0604020202020204" pitchFamily="34" charset="0"/>
              <a:buChar char="•"/>
              <a:defRPr/>
            </a:pPr>
            <a:endParaRPr lang="en-US" sz="1200" kern="0" dirty="0" smtClean="0">
              <a:latin typeface="Lato"/>
            </a:endParaRPr>
          </a:p>
          <a:p>
            <a:pPr lvl="0" defTabSz="457200">
              <a:spcAft>
                <a:spcPts val="600"/>
              </a:spcAft>
              <a:defRPr/>
            </a:pPr>
            <a:endParaRPr lang="en-US" sz="1200" kern="0" dirty="0" smtClean="0">
              <a:latin typeface="Lato"/>
            </a:endParaRPr>
          </a:p>
          <a:p>
            <a:pPr marL="171450" lvl="0" indent="-171450" defTabSz="457200">
              <a:spcAft>
                <a:spcPts val="600"/>
              </a:spcAft>
              <a:buFont typeface="Arial" panose="020B0604020202020204" pitchFamily="34" charset="0"/>
              <a:buChar char="•"/>
              <a:defRPr/>
            </a:pPr>
            <a:endParaRPr lang="en-US" sz="1200" kern="0" dirty="0">
              <a:latin typeface="Lato"/>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dirty="0" smtClean="0">
              <a:ln>
                <a:noFill/>
              </a:ln>
              <a:solidFill>
                <a:prstClr val="black"/>
              </a:solidFill>
              <a:effectLst/>
              <a:uLnTx/>
              <a:uFillTx/>
              <a:latin typeface="Lato"/>
            </a:endParaRPr>
          </a:p>
        </p:txBody>
      </p:sp>
      <p:sp>
        <p:nvSpPr>
          <p:cNvPr id="8" name="Rectangle 7">
            <a:extLst>
              <a:ext uri="{FF2B5EF4-FFF2-40B4-BE49-F238E27FC236}">
                <a16:creationId xmlns="" xmlns:a16="http://schemas.microsoft.com/office/drawing/2014/main" id="{265594CA-0F1B-4C3D-9FBC-EA09A76F868D}"/>
              </a:ext>
            </a:extLst>
          </p:cNvPr>
          <p:cNvSpPr/>
          <p:nvPr/>
        </p:nvSpPr>
        <p:spPr>
          <a:xfrm>
            <a:off x="6179574" y="1320252"/>
            <a:ext cx="5731922" cy="4312024"/>
          </a:xfrm>
          <a:prstGeom prst="rect">
            <a:avLst/>
          </a:prstGeom>
          <a:solidFill>
            <a:sysClr val="window" lastClr="FFFFFF"/>
          </a:solidFill>
          <a:ln w="38100" cap="flat" cmpd="sng" algn="ctr">
            <a:solidFill>
              <a:srgbClr val="548235"/>
            </a:solidFill>
            <a:prstDash val="solid"/>
            <a:miter lim="800000"/>
          </a:ln>
          <a:effectLst/>
        </p:spPr>
        <p:txBody>
          <a:bodyPr rtlCol="0" anchor="t"/>
          <a:lstStyle/>
          <a:p>
            <a:pPr marL="0" marR="0" lvl="0" indent="0" defTabSz="457200" eaLnBrk="1" fontAlgn="auto" latinLnBrk="0" hangingPunct="1">
              <a:lnSpc>
                <a:spcPct val="100000"/>
              </a:lnSpc>
              <a:spcBef>
                <a:spcPts val="0"/>
              </a:spcBef>
              <a:spcAft>
                <a:spcPts val="0"/>
              </a:spcAft>
              <a:buClrTx/>
              <a:buSzTx/>
              <a:buFontTx/>
              <a:buNone/>
              <a:tabLst/>
              <a:defRPr/>
            </a:pPr>
            <a:r>
              <a:rPr kumimoji="0" lang="en-ZA" b="1" i="0" u="none" strike="noStrike" kern="0" cap="none" spc="0" normalizeH="0" baseline="0" noProof="0" dirty="0" smtClean="0">
                <a:ln>
                  <a:noFill/>
                </a:ln>
                <a:solidFill>
                  <a:prstClr val="black"/>
                </a:solidFill>
                <a:effectLst/>
                <a:uLnTx/>
                <a:uFillTx/>
                <a:latin typeface="Lato"/>
              </a:rPr>
              <a:t>What needs to be done to </a:t>
            </a:r>
            <a:r>
              <a:rPr lang="en-ZA" b="1" kern="0" dirty="0" smtClean="0">
                <a:solidFill>
                  <a:prstClr val="black"/>
                </a:solidFill>
                <a:latin typeface="Lato"/>
              </a:rPr>
              <a:t>fast-track</a:t>
            </a:r>
          </a:p>
          <a:p>
            <a:pPr marL="285750" indent="-285750" defTabSz="457200">
              <a:buFont typeface="Wingdings" panose="05000000000000000000" pitchFamily="2" charset="2"/>
              <a:buChar char="q"/>
              <a:defRPr/>
            </a:pPr>
            <a:r>
              <a:rPr lang="en-ZA" kern="0" dirty="0" smtClean="0">
                <a:highlight>
                  <a:srgbClr val="FFFFFF"/>
                </a:highlight>
                <a:latin typeface="Calibri" panose="020F0502020204030204" pitchFamily="34" charset="0"/>
                <a:cs typeface="Calibri" panose="020F0502020204030204" pitchFamily="34" charset="0"/>
              </a:rPr>
              <a:t>Ensure alignment of case management policies with current developments </a:t>
            </a:r>
          </a:p>
          <a:p>
            <a:pPr marL="285750" indent="-285750" defTabSz="457200">
              <a:buFont typeface="Wingdings" panose="05000000000000000000" pitchFamily="2" charset="2"/>
              <a:buChar char="q"/>
              <a:defRPr/>
            </a:pPr>
            <a:r>
              <a:rPr lang="en-ZA" kern="0" dirty="0" smtClean="0">
                <a:highlight>
                  <a:srgbClr val="FFFFFF"/>
                </a:highlight>
                <a:latin typeface="Calibri" panose="020F0502020204030204" pitchFamily="34" charset="0"/>
                <a:cs typeface="Calibri" panose="020F0502020204030204" pitchFamily="34" charset="0"/>
              </a:rPr>
              <a:t>Ensure that the information needs are catered in preparatory processes for automation </a:t>
            </a:r>
          </a:p>
          <a:p>
            <a:pPr marL="285750" lvl="0" indent="-285750" defTabSz="457200">
              <a:buFont typeface="Wingdings" panose="05000000000000000000" pitchFamily="2" charset="2"/>
              <a:buChar char="q"/>
              <a:defRPr/>
            </a:pPr>
            <a:r>
              <a:rPr lang="en-ZA" kern="0" dirty="0">
                <a:solidFill>
                  <a:prstClr val="black"/>
                </a:solidFill>
                <a:highlight>
                  <a:srgbClr val="FFFFFF"/>
                </a:highlight>
                <a:latin typeface="Calibri" panose="020F0502020204030204" pitchFamily="34" charset="0"/>
                <a:cs typeface="Calibri" panose="020F0502020204030204" pitchFamily="34" charset="0"/>
              </a:rPr>
              <a:t>Determine the status quo with regard to the automation of business processes</a:t>
            </a:r>
          </a:p>
          <a:p>
            <a:pPr marL="285750" indent="-285750" defTabSz="457200">
              <a:buFont typeface="Wingdings" panose="05000000000000000000" pitchFamily="2" charset="2"/>
              <a:buChar char="q"/>
              <a:defRPr/>
            </a:pPr>
            <a:endParaRPr lang="en-ZA" kern="0" dirty="0">
              <a:highlight>
                <a:srgbClr val="FFFFFF"/>
              </a:highlight>
              <a:latin typeface="Calibri" panose="020F0502020204030204" pitchFamily="34" charset="0"/>
              <a:cs typeface="Calibri" panose="020F0502020204030204" pitchFamily="34" charset="0"/>
            </a:endParaRPr>
          </a:p>
        </p:txBody>
      </p:sp>
      <p:sp>
        <p:nvSpPr>
          <p:cNvPr id="10" name="Rectangle 9">
            <a:extLst>
              <a:ext uri="{FF2B5EF4-FFF2-40B4-BE49-F238E27FC236}">
                <a16:creationId xmlns:a16="http://schemas.microsoft.com/office/drawing/2014/main" xmlns="" id="{93C36472-22D9-4F5B-A408-EDD5BC1ED665}"/>
              </a:ext>
            </a:extLst>
          </p:cNvPr>
          <p:cNvSpPr/>
          <p:nvPr/>
        </p:nvSpPr>
        <p:spPr>
          <a:xfrm rot="16200000">
            <a:off x="-17817" y="1634055"/>
            <a:ext cx="996491" cy="152475"/>
          </a:xfrm>
          <a:prstGeom prst="rect">
            <a:avLst/>
          </a:prstGeom>
          <a:solidFill>
            <a:srgbClr val="FF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700" b="1" i="0" u="none" strike="noStrike" kern="0" cap="none" spc="0" normalizeH="0" baseline="0" noProof="0" smtClean="0">
                <a:ln>
                  <a:noFill/>
                </a:ln>
                <a:solidFill>
                  <a:prstClr val="white"/>
                </a:solidFill>
                <a:effectLst/>
                <a:uLnTx/>
                <a:uFillTx/>
                <a:latin typeface="Lato"/>
              </a:rPr>
              <a:t>INCARCERATION</a:t>
            </a:r>
          </a:p>
        </p:txBody>
      </p:sp>
      <p:pic>
        <p:nvPicPr>
          <p:cNvPr id="11" name="Picture 10">
            <a:extLst>
              <a:ext uri="{FF2B5EF4-FFF2-40B4-BE49-F238E27FC236}">
                <a16:creationId xmlns:a16="http://schemas.microsoft.com/office/drawing/2014/main" xmlns="" id="{8E955459-7DE3-441A-B185-05E63040A9B6}"/>
              </a:ext>
            </a:extLst>
          </p:cNvPr>
          <p:cNvPicPr>
            <a:picLocks noChangeAspect="1"/>
          </p:cNvPicPr>
          <p:nvPr/>
        </p:nvPicPr>
        <p:blipFill>
          <a:blip r:embed="rId3"/>
          <a:stretch>
            <a:fillRect/>
          </a:stretch>
        </p:blipFill>
        <p:spPr>
          <a:xfrm>
            <a:off x="549972" y="1206292"/>
            <a:ext cx="2148195" cy="1008000"/>
          </a:xfrm>
          <a:prstGeom prst="rect">
            <a:avLst/>
          </a:prstGeom>
        </p:spPr>
      </p:pic>
    </p:spTree>
    <p:extLst>
      <p:ext uri="{BB962C8B-B14F-4D97-AF65-F5344CB8AC3E}">
        <p14:creationId xmlns:p14="http://schemas.microsoft.com/office/powerpoint/2010/main" val="4101952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 name="Rectangle 8">
            <a:extLst>
              <a:ext uri="{FF2B5EF4-FFF2-40B4-BE49-F238E27FC236}">
                <a16:creationId xmlns="" xmlns:a16="http://schemas.microsoft.com/office/drawing/2014/main" id="{6D0D4A4D-E24D-2F41-9FA6-C98D876AAF6D}"/>
              </a:ext>
            </a:extLst>
          </p:cNvPr>
          <p:cNvSpPr/>
          <p:nvPr/>
        </p:nvSpPr>
        <p:spPr>
          <a:xfrm>
            <a:off x="246530" y="1"/>
            <a:ext cx="1119554" cy="5651970"/>
          </a:xfrm>
          <a:prstGeom prst="rect">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0" name="Rectangle 9">
            <a:extLst>
              <a:ext uri="{FF2B5EF4-FFF2-40B4-BE49-F238E27FC236}">
                <a16:creationId xmlns="" xmlns:a16="http://schemas.microsoft.com/office/drawing/2014/main" id="{6B12DE1F-585B-2140-B2BD-40C67FF0C1F0}"/>
              </a:ext>
            </a:extLst>
          </p:cNvPr>
          <p:cNvSpPr/>
          <p:nvPr/>
        </p:nvSpPr>
        <p:spPr>
          <a:xfrm>
            <a:off x="1366084" y="0"/>
            <a:ext cx="2584934" cy="685800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ectangle 10">
            <a:extLst>
              <a:ext uri="{FF2B5EF4-FFF2-40B4-BE49-F238E27FC236}">
                <a16:creationId xmlns="" xmlns:a16="http://schemas.microsoft.com/office/drawing/2014/main" id="{232FC7D8-2C69-3447-8C60-C8D12747CDF8}"/>
              </a:ext>
            </a:extLst>
          </p:cNvPr>
          <p:cNvSpPr/>
          <p:nvPr/>
        </p:nvSpPr>
        <p:spPr>
          <a:xfrm>
            <a:off x="246530" y="5651970"/>
            <a:ext cx="1119554" cy="1217293"/>
          </a:xfrm>
          <a:prstGeom prst="rect">
            <a:avLst/>
          </a:prstGeom>
          <a:solidFill>
            <a:srgbClr val="C7A96E">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30" name="Title 1">
            <a:extLst>
              <a:ext uri="{FF2B5EF4-FFF2-40B4-BE49-F238E27FC236}">
                <a16:creationId xmlns="" xmlns:a16="http://schemas.microsoft.com/office/drawing/2014/main" id="{F5A4D105-B434-874D-A09A-E945722F8660}"/>
              </a:ext>
            </a:extLst>
          </p:cNvPr>
          <p:cNvSpPr txBox="1">
            <a:spLocks/>
          </p:cNvSpPr>
          <p:nvPr/>
        </p:nvSpPr>
        <p:spPr>
          <a:xfrm rot="16200000">
            <a:off x="-863548" y="1392708"/>
            <a:ext cx="3402872" cy="88639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1" u="none" strike="noStrike" kern="1200" cap="none" spc="0" normalizeH="0" baseline="0" noProof="0" dirty="0" smtClean="0">
                <a:ln>
                  <a:noFill/>
                </a:ln>
                <a:solidFill>
                  <a:srgbClr val="FFFFFF"/>
                </a:solidFill>
                <a:effectLst/>
                <a:uLnTx/>
                <a:uFillTx/>
                <a:latin typeface="Georgia"/>
              </a:rPr>
              <a:t>Presentation outline</a:t>
            </a:r>
            <a:endParaRPr kumimoji="0" lang="en-US" sz="3200" b="1" i="1" u="none" strike="noStrike" kern="1200" cap="none" spc="0" normalizeH="0" baseline="0" noProof="0" dirty="0">
              <a:ln>
                <a:noFill/>
              </a:ln>
              <a:solidFill>
                <a:srgbClr val="FFFFFF"/>
              </a:solidFill>
              <a:effectLst/>
              <a:uLnTx/>
              <a:uFillTx/>
              <a:latin typeface="Georgia"/>
            </a:endParaRPr>
          </a:p>
        </p:txBody>
      </p:sp>
      <p:cxnSp>
        <p:nvCxnSpPr>
          <p:cNvPr id="31" name="Straight Connector 30">
            <a:extLst>
              <a:ext uri="{FF2B5EF4-FFF2-40B4-BE49-F238E27FC236}">
                <a16:creationId xmlns="" xmlns:a16="http://schemas.microsoft.com/office/drawing/2014/main" id="{ADE5B180-9DA6-5E46-AEB8-F210FCF9F0EA}"/>
              </a:ext>
            </a:extLst>
          </p:cNvPr>
          <p:cNvCxnSpPr/>
          <p:nvPr/>
        </p:nvCxnSpPr>
        <p:spPr>
          <a:xfrm>
            <a:off x="780592" y="3537341"/>
            <a:ext cx="0" cy="2002874"/>
          </a:xfrm>
          <a:prstGeom prst="line">
            <a:avLst/>
          </a:prstGeom>
          <a:noFill/>
          <a:ln w="6350" cap="flat" cmpd="sng" algn="ctr">
            <a:solidFill>
              <a:srgbClr val="FFFFFF"/>
            </a:solidFill>
            <a:prstDash val="solid"/>
            <a:miter lim="800000"/>
          </a:ln>
          <a:effectLst/>
        </p:spPr>
      </p:cxnSp>
      <p:grpSp>
        <p:nvGrpSpPr>
          <p:cNvPr id="32" name="Group 31">
            <a:extLst>
              <a:ext uri="{FF2B5EF4-FFF2-40B4-BE49-F238E27FC236}">
                <a16:creationId xmlns="" xmlns:a16="http://schemas.microsoft.com/office/drawing/2014/main" id="{3754301D-7909-4E47-A8FF-76DB3A7026AC}"/>
              </a:ext>
            </a:extLst>
          </p:cNvPr>
          <p:cNvGrpSpPr/>
          <p:nvPr/>
        </p:nvGrpSpPr>
        <p:grpSpPr>
          <a:xfrm>
            <a:off x="534423" y="6109682"/>
            <a:ext cx="488832" cy="493336"/>
            <a:chOff x="2684463" y="3619500"/>
            <a:chExt cx="344487" cy="347663"/>
          </a:xfrm>
        </p:grpSpPr>
        <p:sp>
          <p:nvSpPr>
            <p:cNvPr id="33" name="Rectangle 32">
              <a:extLst>
                <a:ext uri="{FF2B5EF4-FFF2-40B4-BE49-F238E27FC236}">
                  <a16:creationId xmlns="" xmlns:a16="http://schemas.microsoft.com/office/drawing/2014/main" id="{B2D94E15-2FA1-FF47-BF7E-D9BE50FE3481}"/>
                </a:ext>
              </a:extLst>
            </p:cNvPr>
            <p:cNvSpPr>
              <a:spLocks noChangeArrowheads="1"/>
            </p:cNvSpPr>
            <p:nvPr/>
          </p:nvSpPr>
          <p:spPr bwMode="auto">
            <a:xfrm>
              <a:off x="2728913" y="3709988"/>
              <a:ext cx="180975" cy="257175"/>
            </a:xfrm>
            <a:prstGeom prst="rect">
              <a:avLst/>
            </a:pr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4" name="Freeform 33">
              <a:extLst>
                <a:ext uri="{FF2B5EF4-FFF2-40B4-BE49-F238E27FC236}">
                  <a16:creationId xmlns="" xmlns:a16="http://schemas.microsoft.com/office/drawing/2014/main" id="{21276784-E644-DE42-9D60-B45B2C1ECAF1}"/>
                </a:ext>
              </a:extLst>
            </p:cNvPr>
            <p:cNvSpPr>
              <a:spLocks/>
            </p:cNvSpPr>
            <p:nvPr/>
          </p:nvSpPr>
          <p:spPr bwMode="auto">
            <a:xfrm>
              <a:off x="2684463" y="3619500"/>
              <a:ext cx="90488" cy="241300"/>
            </a:xfrm>
            <a:custGeom>
              <a:avLst/>
              <a:gdLst>
                <a:gd name="T0" fmla="*/ 12 w 24"/>
                <a:gd name="T1" fmla="*/ 64 h 64"/>
                <a:gd name="T2" fmla="*/ 0 w 24"/>
                <a:gd name="T3" fmla="*/ 64 h 64"/>
                <a:gd name="T4" fmla="*/ 0 w 24"/>
                <a:gd name="T5" fmla="*/ 12 h 64"/>
                <a:gd name="T6" fmla="*/ 12 w 24"/>
                <a:gd name="T7" fmla="*/ 0 h 64"/>
                <a:gd name="T8" fmla="*/ 24 w 24"/>
                <a:gd name="T9" fmla="*/ 12 h 64"/>
                <a:gd name="T10" fmla="*/ 12 w 24"/>
                <a:gd name="T11" fmla="*/ 24 h 64"/>
                <a:gd name="T12" fmla="*/ 12 w 24"/>
                <a:gd name="T13" fmla="*/ 16 h 64"/>
                <a:gd name="T14" fmla="*/ 23 w 24"/>
                <a:gd name="T15" fmla="*/ 16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64">
                  <a:moveTo>
                    <a:pt x="12" y="64"/>
                  </a:moveTo>
                  <a:cubicBezTo>
                    <a:pt x="0" y="64"/>
                    <a:pt x="0" y="64"/>
                    <a:pt x="0" y="64"/>
                  </a:cubicBezTo>
                  <a:cubicBezTo>
                    <a:pt x="0" y="12"/>
                    <a:pt x="0" y="12"/>
                    <a:pt x="0" y="12"/>
                  </a:cubicBezTo>
                  <a:cubicBezTo>
                    <a:pt x="0" y="5"/>
                    <a:pt x="5" y="0"/>
                    <a:pt x="12" y="0"/>
                  </a:cubicBezTo>
                  <a:cubicBezTo>
                    <a:pt x="19" y="0"/>
                    <a:pt x="24" y="5"/>
                    <a:pt x="24" y="12"/>
                  </a:cubicBezTo>
                  <a:cubicBezTo>
                    <a:pt x="24" y="19"/>
                    <a:pt x="19" y="24"/>
                    <a:pt x="12" y="24"/>
                  </a:cubicBezTo>
                  <a:cubicBezTo>
                    <a:pt x="12" y="16"/>
                    <a:pt x="12" y="16"/>
                    <a:pt x="12" y="16"/>
                  </a:cubicBezTo>
                  <a:cubicBezTo>
                    <a:pt x="23" y="16"/>
                    <a:pt x="23" y="16"/>
                    <a:pt x="23" y="16"/>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5" name="Freeform 34">
              <a:extLst>
                <a:ext uri="{FF2B5EF4-FFF2-40B4-BE49-F238E27FC236}">
                  <a16:creationId xmlns="" xmlns:a16="http://schemas.microsoft.com/office/drawing/2014/main" id="{5CE7BAA0-5111-E049-A8FC-3DA51D4A76EA}"/>
                </a:ext>
              </a:extLst>
            </p:cNvPr>
            <p:cNvSpPr>
              <a:spLocks/>
            </p:cNvSpPr>
            <p:nvPr/>
          </p:nvSpPr>
          <p:spPr bwMode="auto">
            <a:xfrm>
              <a:off x="2728913" y="3619500"/>
              <a:ext cx="225425" cy="90488"/>
            </a:xfrm>
            <a:custGeom>
              <a:avLst/>
              <a:gdLst>
                <a:gd name="T0" fmla="*/ 48 w 60"/>
                <a:gd name="T1" fmla="*/ 24 h 24"/>
                <a:gd name="T2" fmla="*/ 60 w 60"/>
                <a:gd name="T3" fmla="*/ 12 h 24"/>
                <a:gd name="T4" fmla="*/ 48 w 60"/>
                <a:gd name="T5" fmla="*/ 0 h 24"/>
                <a:gd name="T6" fmla="*/ 0 w 60"/>
                <a:gd name="T7" fmla="*/ 0 h 24"/>
              </a:gdLst>
              <a:ahLst/>
              <a:cxnLst>
                <a:cxn ang="0">
                  <a:pos x="T0" y="T1"/>
                </a:cxn>
                <a:cxn ang="0">
                  <a:pos x="T2" y="T3"/>
                </a:cxn>
                <a:cxn ang="0">
                  <a:pos x="T4" y="T5"/>
                </a:cxn>
                <a:cxn ang="0">
                  <a:pos x="T6" y="T7"/>
                </a:cxn>
              </a:cxnLst>
              <a:rect l="0" t="0" r="r" b="b"/>
              <a:pathLst>
                <a:path w="60" h="24">
                  <a:moveTo>
                    <a:pt x="48" y="24"/>
                  </a:moveTo>
                  <a:cubicBezTo>
                    <a:pt x="55" y="24"/>
                    <a:pt x="60" y="19"/>
                    <a:pt x="60" y="12"/>
                  </a:cubicBezTo>
                  <a:cubicBezTo>
                    <a:pt x="60" y="5"/>
                    <a:pt x="55" y="0"/>
                    <a:pt x="48" y="0"/>
                  </a:cubicBezTo>
                  <a:cubicBezTo>
                    <a:pt x="0" y="0"/>
                    <a:pt x="0" y="0"/>
                    <a:pt x="0"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6" name="Line 8">
              <a:extLst>
                <a:ext uri="{FF2B5EF4-FFF2-40B4-BE49-F238E27FC236}">
                  <a16:creationId xmlns="" xmlns:a16="http://schemas.microsoft.com/office/drawing/2014/main" id="{89F9E849-A05B-F24B-852B-5A761D029431}"/>
                </a:ext>
              </a:extLst>
            </p:cNvPr>
            <p:cNvSpPr>
              <a:spLocks noChangeShapeType="1"/>
            </p:cNvSpPr>
            <p:nvPr/>
          </p:nvSpPr>
          <p:spPr bwMode="auto">
            <a:xfrm>
              <a:off x="2819400" y="3770313"/>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7" name="Line 9">
              <a:extLst>
                <a:ext uri="{FF2B5EF4-FFF2-40B4-BE49-F238E27FC236}">
                  <a16:creationId xmlns="" xmlns:a16="http://schemas.microsoft.com/office/drawing/2014/main" id="{DC79CA80-B487-554E-B037-F222E432C593}"/>
                </a:ext>
              </a:extLst>
            </p:cNvPr>
            <p:cNvSpPr>
              <a:spLocks noChangeShapeType="1"/>
            </p:cNvSpPr>
            <p:nvPr/>
          </p:nvSpPr>
          <p:spPr bwMode="auto">
            <a:xfrm>
              <a:off x="2819400" y="3830638"/>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8" name="Line 10">
              <a:extLst>
                <a:ext uri="{FF2B5EF4-FFF2-40B4-BE49-F238E27FC236}">
                  <a16:creationId xmlns="" xmlns:a16="http://schemas.microsoft.com/office/drawing/2014/main" id="{51D013D5-59E6-FA4E-A68D-173782DA1217}"/>
                </a:ext>
              </a:extLst>
            </p:cNvPr>
            <p:cNvSpPr>
              <a:spLocks noChangeShapeType="1"/>
            </p:cNvSpPr>
            <p:nvPr/>
          </p:nvSpPr>
          <p:spPr bwMode="auto">
            <a:xfrm>
              <a:off x="2819400" y="3892550"/>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9" name="Freeform 38">
              <a:extLst>
                <a:ext uri="{FF2B5EF4-FFF2-40B4-BE49-F238E27FC236}">
                  <a16:creationId xmlns="" xmlns:a16="http://schemas.microsoft.com/office/drawing/2014/main" id="{A078636B-6B87-AF47-8C90-C4128E8FD4E5}"/>
                </a:ext>
              </a:extLst>
            </p:cNvPr>
            <p:cNvSpPr>
              <a:spLocks/>
            </p:cNvSpPr>
            <p:nvPr/>
          </p:nvSpPr>
          <p:spPr bwMode="auto">
            <a:xfrm>
              <a:off x="2759075" y="3740150"/>
              <a:ext cx="38100" cy="30163"/>
            </a:xfrm>
            <a:custGeom>
              <a:avLst/>
              <a:gdLst>
                <a:gd name="T0" fmla="*/ 0 w 24"/>
                <a:gd name="T1" fmla="*/ 14 h 19"/>
                <a:gd name="T2" fmla="*/ 5 w 24"/>
                <a:gd name="T3" fmla="*/ 19 h 19"/>
                <a:gd name="T4" fmla="*/ 24 w 24"/>
                <a:gd name="T5" fmla="*/ 0 h 19"/>
              </a:gdLst>
              <a:ahLst/>
              <a:cxnLst>
                <a:cxn ang="0">
                  <a:pos x="T0" y="T1"/>
                </a:cxn>
                <a:cxn ang="0">
                  <a:pos x="T2" y="T3"/>
                </a:cxn>
                <a:cxn ang="0">
                  <a:pos x="T4" y="T5"/>
                </a:cxn>
              </a:cxnLst>
              <a:rect l="0" t="0" r="r" b="b"/>
              <a:pathLst>
                <a:path w="24" h="19">
                  <a:moveTo>
                    <a:pt x="0" y="14"/>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0" name="Freeform 39">
              <a:extLst>
                <a:ext uri="{FF2B5EF4-FFF2-40B4-BE49-F238E27FC236}">
                  <a16:creationId xmlns="" xmlns:a16="http://schemas.microsoft.com/office/drawing/2014/main" id="{7EA4DE0E-17A1-5545-8B6A-D0835797A3B0}"/>
                </a:ext>
              </a:extLst>
            </p:cNvPr>
            <p:cNvSpPr>
              <a:spLocks/>
            </p:cNvSpPr>
            <p:nvPr/>
          </p:nvSpPr>
          <p:spPr bwMode="auto">
            <a:xfrm>
              <a:off x="2759075" y="3800475"/>
              <a:ext cx="38100" cy="30163"/>
            </a:xfrm>
            <a:custGeom>
              <a:avLst/>
              <a:gdLst>
                <a:gd name="T0" fmla="*/ 0 w 24"/>
                <a:gd name="T1" fmla="*/ 15 h 19"/>
                <a:gd name="T2" fmla="*/ 5 w 24"/>
                <a:gd name="T3" fmla="*/ 19 h 19"/>
                <a:gd name="T4" fmla="*/ 24 w 24"/>
                <a:gd name="T5" fmla="*/ 0 h 19"/>
              </a:gdLst>
              <a:ahLst/>
              <a:cxnLst>
                <a:cxn ang="0">
                  <a:pos x="T0" y="T1"/>
                </a:cxn>
                <a:cxn ang="0">
                  <a:pos x="T2" y="T3"/>
                </a:cxn>
                <a:cxn ang="0">
                  <a:pos x="T4" y="T5"/>
                </a:cxn>
              </a:cxnLst>
              <a:rect l="0" t="0" r="r" b="b"/>
              <a:pathLst>
                <a:path w="24" h="19">
                  <a:moveTo>
                    <a:pt x="0" y="15"/>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1" name="Freeform 40">
              <a:extLst>
                <a:ext uri="{FF2B5EF4-FFF2-40B4-BE49-F238E27FC236}">
                  <a16:creationId xmlns="" xmlns:a16="http://schemas.microsoft.com/office/drawing/2014/main" id="{3F646A96-E533-1347-9880-1815BB593586}"/>
                </a:ext>
              </a:extLst>
            </p:cNvPr>
            <p:cNvSpPr>
              <a:spLocks/>
            </p:cNvSpPr>
            <p:nvPr/>
          </p:nvSpPr>
          <p:spPr bwMode="auto">
            <a:xfrm>
              <a:off x="2984500" y="3702050"/>
              <a:ext cx="44450" cy="265113"/>
            </a:xfrm>
            <a:custGeom>
              <a:avLst/>
              <a:gdLst>
                <a:gd name="T0" fmla="*/ 12 w 12"/>
                <a:gd name="T1" fmla="*/ 64 h 70"/>
                <a:gd name="T2" fmla="*/ 6 w 12"/>
                <a:gd name="T3" fmla="*/ 70 h 70"/>
                <a:gd name="T4" fmla="*/ 0 w 12"/>
                <a:gd name="T5" fmla="*/ 64 h 70"/>
                <a:gd name="T6" fmla="*/ 0 w 12"/>
                <a:gd name="T7" fmla="*/ 6 h 70"/>
                <a:gd name="T8" fmla="*/ 6 w 12"/>
                <a:gd name="T9" fmla="*/ 0 h 70"/>
                <a:gd name="T10" fmla="*/ 12 w 12"/>
                <a:gd name="T11" fmla="*/ 6 h 70"/>
                <a:gd name="T12" fmla="*/ 12 w 12"/>
                <a:gd name="T13" fmla="*/ 64 h 70"/>
              </a:gdLst>
              <a:ahLst/>
              <a:cxnLst>
                <a:cxn ang="0">
                  <a:pos x="T0" y="T1"/>
                </a:cxn>
                <a:cxn ang="0">
                  <a:pos x="T2" y="T3"/>
                </a:cxn>
                <a:cxn ang="0">
                  <a:pos x="T4" y="T5"/>
                </a:cxn>
                <a:cxn ang="0">
                  <a:pos x="T6" y="T7"/>
                </a:cxn>
                <a:cxn ang="0">
                  <a:pos x="T8" y="T9"/>
                </a:cxn>
                <a:cxn ang="0">
                  <a:pos x="T10" y="T11"/>
                </a:cxn>
                <a:cxn ang="0">
                  <a:pos x="T12" y="T13"/>
                </a:cxn>
              </a:cxnLst>
              <a:rect l="0" t="0" r="r" b="b"/>
              <a:pathLst>
                <a:path w="12" h="70">
                  <a:moveTo>
                    <a:pt x="12" y="64"/>
                  </a:moveTo>
                  <a:cubicBezTo>
                    <a:pt x="12" y="67"/>
                    <a:pt x="9" y="70"/>
                    <a:pt x="6" y="70"/>
                  </a:cubicBezTo>
                  <a:cubicBezTo>
                    <a:pt x="3" y="70"/>
                    <a:pt x="0" y="67"/>
                    <a:pt x="0" y="64"/>
                  </a:cubicBezTo>
                  <a:cubicBezTo>
                    <a:pt x="0" y="6"/>
                    <a:pt x="0" y="6"/>
                    <a:pt x="0" y="6"/>
                  </a:cubicBezTo>
                  <a:cubicBezTo>
                    <a:pt x="0" y="3"/>
                    <a:pt x="3" y="0"/>
                    <a:pt x="6" y="0"/>
                  </a:cubicBezTo>
                  <a:cubicBezTo>
                    <a:pt x="9" y="0"/>
                    <a:pt x="12" y="3"/>
                    <a:pt x="12" y="6"/>
                  </a:cubicBezTo>
                  <a:lnTo>
                    <a:pt x="12" y="64"/>
                  </a:lnTo>
                  <a:close/>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2" name="Line 14">
              <a:extLst>
                <a:ext uri="{FF2B5EF4-FFF2-40B4-BE49-F238E27FC236}">
                  <a16:creationId xmlns="" xmlns:a16="http://schemas.microsoft.com/office/drawing/2014/main" id="{3042381B-03B0-2340-BBD9-8B4BC5232F8A}"/>
                </a:ext>
              </a:extLst>
            </p:cNvPr>
            <p:cNvSpPr>
              <a:spLocks noChangeShapeType="1"/>
            </p:cNvSpPr>
            <p:nvPr/>
          </p:nvSpPr>
          <p:spPr bwMode="auto">
            <a:xfrm>
              <a:off x="2984500" y="3937000"/>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3" name="Line 15">
              <a:extLst>
                <a:ext uri="{FF2B5EF4-FFF2-40B4-BE49-F238E27FC236}">
                  <a16:creationId xmlns="" xmlns:a16="http://schemas.microsoft.com/office/drawing/2014/main" id="{8A0CD713-A0DF-FD46-9E43-C2241B0297E8}"/>
                </a:ext>
              </a:extLst>
            </p:cNvPr>
            <p:cNvSpPr>
              <a:spLocks noChangeShapeType="1"/>
            </p:cNvSpPr>
            <p:nvPr/>
          </p:nvSpPr>
          <p:spPr bwMode="auto">
            <a:xfrm>
              <a:off x="2984500" y="3830638"/>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4" name="Freeform 43">
              <a:extLst>
                <a:ext uri="{FF2B5EF4-FFF2-40B4-BE49-F238E27FC236}">
                  <a16:creationId xmlns="" xmlns:a16="http://schemas.microsoft.com/office/drawing/2014/main" id="{BFEA82A5-A081-F346-9158-CF8B5EF97B61}"/>
                </a:ext>
              </a:extLst>
            </p:cNvPr>
            <p:cNvSpPr>
              <a:spLocks/>
            </p:cNvSpPr>
            <p:nvPr/>
          </p:nvSpPr>
          <p:spPr bwMode="auto">
            <a:xfrm>
              <a:off x="2954338" y="3717925"/>
              <a:ext cx="30163" cy="136525"/>
            </a:xfrm>
            <a:custGeom>
              <a:avLst/>
              <a:gdLst>
                <a:gd name="T0" fmla="*/ 0 w 8"/>
                <a:gd name="T1" fmla="*/ 36 h 36"/>
                <a:gd name="T2" fmla="*/ 0 w 8"/>
                <a:gd name="T3" fmla="*/ 6 h 36"/>
                <a:gd name="T4" fmla="*/ 6 w 8"/>
                <a:gd name="T5" fmla="*/ 0 h 36"/>
                <a:gd name="T6" fmla="*/ 8 w 8"/>
                <a:gd name="T7" fmla="*/ 0 h 36"/>
              </a:gdLst>
              <a:ahLst/>
              <a:cxnLst>
                <a:cxn ang="0">
                  <a:pos x="T0" y="T1"/>
                </a:cxn>
                <a:cxn ang="0">
                  <a:pos x="T2" y="T3"/>
                </a:cxn>
                <a:cxn ang="0">
                  <a:pos x="T4" y="T5"/>
                </a:cxn>
                <a:cxn ang="0">
                  <a:pos x="T6" y="T7"/>
                </a:cxn>
              </a:cxnLst>
              <a:rect l="0" t="0" r="r" b="b"/>
              <a:pathLst>
                <a:path w="8" h="36">
                  <a:moveTo>
                    <a:pt x="0" y="36"/>
                  </a:moveTo>
                  <a:cubicBezTo>
                    <a:pt x="0" y="6"/>
                    <a:pt x="0" y="6"/>
                    <a:pt x="0" y="6"/>
                  </a:cubicBezTo>
                  <a:cubicBezTo>
                    <a:pt x="0" y="3"/>
                    <a:pt x="3" y="0"/>
                    <a:pt x="6" y="0"/>
                  </a:cubicBezTo>
                  <a:cubicBezTo>
                    <a:pt x="8" y="0"/>
                    <a:pt x="8" y="0"/>
                    <a:pt x="8"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grpSp>
      <p:graphicFrame>
        <p:nvGraphicFramePr>
          <p:cNvPr id="3" name="Table 2"/>
          <p:cNvGraphicFramePr>
            <a:graphicFrameLocks noGrp="1"/>
          </p:cNvGraphicFramePr>
          <p:nvPr>
            <p:extLst>
              <p:ext uri="{D42A27DB-BD31-4B8C-83A1-F6EECF244321}">
                <p14:modId xmlns:p14="http://schemas.microsoft.com/office/powerpoint/2010/main" val="2998129792"/>
              </p:ext>
            </p:extLst>
          </p:nvPr>
        </p:nvGraphicFramePr>
        <p:xfrm>
          <a:off x="2209799" y="134470"/>
          <a:ext cx="7200901" cy="5896984"/>
        </p:xfrm>
        <a:graphic>
          <a:graphicData uri="http://schemas.openxmlformats.org/drawingml/2006/table">
            <a:tbl>
              <a:tblPr firstRow="1" bandRow="1">
                <a:tableStyleId>{5C22544A-7EE6-4342-B048-85BDC9FD1C3A}</a:tableStyleId>
              </a:tblPr>
              <a:tblGrid>
                <a:gridCol w="2040065"/>
                <a:gridCol w="5160836"/>
              </a:tblGrid>
              <a:tr h="5259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Purpose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The futures triangle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Contextual issues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Vision 2068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Problem and Solution Trees</a:t>
                      </a:r>
                    </a:p>
                    <a:p>
                      <a:endParaRPr lang="en-ZA"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Results Chain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Alternative modes of delivery</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Strategic Risks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10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Critical success factors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6213546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44986" y="138444"/>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ZA" sz="4000" b="1" dirty="0" smtClean="0">
                <a:solidFill>
                  <a:srgbClr val="000000"/>
                </a:solidFill>
                <a:latin typeface="Georgia"/>
              </a:rPr>
              <a:t>Strategic Risks</a:t>
            </a:r>
            <a:endParaRPr sz="4000" b="1" dirty="0">
              <a:solidFill>
                <a:srgbClr val="000000"/>
              </a:solidFill>
              <a:latin typeface="Georgia"/>
            </a:endParaRPr>
          </a:p>
        </p:txBody>
      </p:sp>
      <p:sp>
        <p:nvSpPr>
          <p:cNvPr id="9" name="TextBox 8">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563117025"/>
              </p:ext>
            </p:extLst>
          </p:nvPr>
        </p:nvGraphicFramePr>
        <p:xfrm>
          <a:off x="278296" y="1292087"/>
          <a:ext cx="11834192" cy="1788160"/>
        </p:xfrm>
        <a:graphic>
          <a:graphicData uri="http://schemas.openxmlformats.org/drawingml/2006/table">
            <a:tbl>
              <a:tblPr firstRow="1" bandRow="1">
                <a:tableStyleId>{93296810-A885-4BE3-A3E7-6D5BEEA58F35}</a:tableStyleId>
              </a:tblPr>
              <a:tblGrid>
                <a:gridCol w="3388881"/>
                <a:gridCol w="2397577"/>
                <a:gridCol w="6047734"/>
              </a:tblGrid>
              <a:tr h="349539">
                <a:tc>
                  <a:txBody>
                    <a:bodyPr/>
                    <a:lstStyle/>
                    <a:p>
                      <a:r>
                        <a:rPr lang="en-US" dirty="0" smtClean="0"/>
                        <a:t>Outcome</a:t>
                      </a:r>
                      <a:endParaRPr lang="en-ZA" dirty="0"/>
                    </a:p>
                  </a:txBody>
                  <a:tcPr>
                    <a:solidFill>
                      <a:srgbClr val="548235"/>
                    </a:solidFill>
                  </a:tcPr>
                </a:tc>
                <a:tc>
                  <a:txBody>
                    <a:bodyPr/>
                    <a:lstStyle/>
                    <a:p>
                      <a:r>
                        <a:rPr lang="en-US" dirty="0" smtClean="0"/>
                        <a:t>Strategi</a:t>
                      </a:r>
                      <a:r>
                        <a:rPr lang="en-US" baseline="0" dirty="0" smtClean="0"/>
                        <a:t>c Risk</a:t>
                      </a:r>
                      <a:endParaRPr lang="en-ZA" dirty="0"/>
                    </a:p>
                  </a:txBody>
                  <a:tcPr>
                    <a:solidFill>
                      <a:srgbClr val="548235"/>
                    </a:solidFill>
                  </a:tcPr>
                </a:tc>
                <a:tc>
                  <a:txBody>
                    <a:bodyPr/>
                    <a:lstStyle/>
                    <a:p>
                      <a:r>
                        <a:rPr lang="en-US" dirty="0" smtClean="0"/>
                        <a:t>Risk Mitigation</a:t>
                      </a:r>
                      <a:endParaRPr lang="en-ZA" dirty="0"/>
                    </a:p>
                  </a:txBody>
                  <a:tcPr>
                    <a:solidFill>
                      <a:srgbClr val="548235"/>
                    </a:solidFill>
                  </a:tcPr>
                </a:tc>
              </a:tr>
              <a:tr h="0">
                <a:tc>
                  <a:txBody>
                    <a:bodyPr/>
                    <a:lstStyle/>
                    <a:p>
                      <a:endParaRPr lang="en-ZA" sz="100" dirty="0"/>
                    </a:p>
                  </a:txBody>
                  <a:tcPr>
                    <a:noFill/>
                  </a:tcPr>
                </a:tc>
                <a:tc>
                  <a:txBody>
                    <a:bodyPr/>
                    <a:lstStyle/>
                    <a:p>
                      <a:endParaRPr lang="en-ZA" sz="100" dirty="0"/>
                    </a:p>
                  </a:txBody>
                  <a:tcPr>
                    <a:noFill/>
                  </a:tcPr>
                </a:tc>
                <a:tc>
                  <a:txBody>
                    <a:bodyPr/>
                    <a:lstStyle/>
                    <a:p>
                      <a:endParaRPr lang="en-ZA" sz="100" dirty="0"/>
                    </a:p>
                  </a:txBody>
                  <a:tcPr>
                    <a:noFill/>
                  </a:tcPr>
                </a:tc>
              </a:tr>
              <a:tr h="1136001">
                <a:tc>
                  <a:txBody>
                    <a:bodyPr/>
                    <a:lstStyle/>
                    <a:p>
                      <a:r>
                        <a:rPr lang="en-US" dirty="0" smtClean="0">
                          <a:solidFill>
                            <a:schemeClr val="bg1"/>
                          </a:solidFill>
                        </a:rPr>
                        <a:t>Improved case management of inmates</a:t>
                      </a:r>
                    </a:p>
                  </a:txBody>
                  <a:tcPr>
                    <a:solidFill>
                      <a:srgbClr val="548235"/>
                    </a:solidFill>
                  </a:tcPr>
                </a:tc>
                <a:tc>
                  <a:txBody>
                    <a:bodyPr/>
                    <a:lstStyle/>
                    <a:p>
                      <a:r>
                        <a:rPr lang="en-ZA" sz="1800" strike="noStrike" kern="1200" dirty="0" smtClean="0">
                          <a:solidFill>
                            <a:schemeClr val="bg1"/>
                          </a:solidFill>
                          <a:latin typeface="+mn-lt"/>
                          <a:ea typeface="+mn-ea"/>
                          <a:cs typeface="+mn-cs"/>
                        </a:rPr>
                        <a:t>Inadequate case management systems and processes</a:t>
                      </a:r>
                    </a:p>
                  </a:txBody>
                  <a:tcPr>
                    <a:solidFill>
                      <a:srgbClr val="548235"/>
                    </a:solidFill>
                  </a:tcPr>
                </a:tc>
                <a:tc>
                  <a:txBody>
                    <a:bodyPr/>
                    <a:lstStyle/>
                    <a:p>
                      <a:pPr marL="342900" indent="-342900">
                        <a:buFont typeface="Wingdings" panose="05000000000000000000" pitchFamily="2" charset="2"/>
                        <a:buChar char="q"/>
                      </a:pPr>
                      <a:r>
                        <a:rPr lang="en-ZA" sz="1800" kern="1200" baseline="0" dirty="0" smtClean="0">
                          <a:solidFill>
                            <a:schemeClr val="bg1"/>
                          </a:solidFill>
                          <a:latin typeface="+mn-lt"/>
                          <a:ea typeface="+mn-ea"/>
                          <a:cs typeface="+mn-cs"/>
                        </a:rPr>
                        <a:t>Strengthen integration with JCPS cluster partners.</a:t>
                      </a:r>
                    </a:p>
                    <a:p>
                      <a:pPr marL="342900" indent="-342900">
                        <a:buFont typeface="Wingdings" panose="05000000000000000000" pitchFamily="2" charset="2"/>
                        <a:buChar char="q"/>
                      </a:pPr>
                      <a:r>
                        <a:rPr lang="en-ZA" sz="1800" kern="1200" baseline="0" dirty="0" smtClean="0">
                          <a:solidFill>
                            <a:schemeClr val="bg1"/>
                          </a:solidFill>
                          <a:latin typeface="+mn-lt"/>
                          <a:ea typeface="+mn-ea"/>
                          <a:cs typeface="+mn-cs"/>
                        </a:rPr>
                        <a:t>Automation of case management processes including   inmate management information system.</a:t>
                      </a:r>
                    </a:p>
                    <a:p>
                      <a:pPr marL="342900" indent="-342900">
                        <a:buFont typeface="Wingdings" panose="05000000000000000000" pitchFamily="2" charset="2"/>
                        <a:buChar char="q"/>
                      </a:pPr>
                      <a:r>
                        <a:rPr lang="en-ZA" sz="1800" kern="1200" baseline="0" dirty="0" smtClean="0">
                          <a:solidFill>
                            <a:schemeClr val="bg1"/>
                          </a:solidFill>
                          <a:latin typeface="+mn-lt"/>
                          <a:ea typeface="+mn-ea"/>
                          <a:cs typeface="+mn-cs"/>
                        </a:rPr>
                        <a:t>Capacitation through training, induction and orientation.  </a:t>
                      </a:r>
                    </a:p>
                  </a:txBody>
                  <a:tcPr>
                    <a:solidFill>
                      <a:srgbClr val="548235"/>
                    </a:solidFill>
                  </a:tcPr>
                </a:tc>
              </a:tr>
              <a:tr h="0">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r>
            </a:tbl>
          </a:graphicData>
        </a:graphic>
      </p:graphicFrame>
    </p:spTree>
    <p:extLst>
      <p:ext uri="{BB962C8B-B14F-4D97-AF65-F5344CB8AC3E}">
        <p14:creationId xmlns:p14="http://schemas.microsoft.com/office/powerpoint/2010/main" val="37414524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34711" y="179541"/>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US" sz="2800" b="1" dirty="0">
                <a:solidFill>
                  <a:srgbClr val="000000"/>
                </a:solidFill>
                <a:latin typeface="Georgia"/>
                <a:sym typeface="Calibri"/>
              </a:rPr>
              <a:t>Critical success factors and m</a:t>
            </a:r>
            <a:r>
              <a:rPr lang="en-US" sz="2800" b="1" dirty="0" smtClean="0">
                <a:solidFill>
                  <a:srgbClr val="000000"/>
                </a:solidFill>
                <a:latin typeface="Georgia"/>
                <a:sym typeface="Calibri"/>
              </a:rPr>
              <a:t>anagement </a:t>
            </a:r>
            <a:r>
              <a:rPr lang="en-US" sz="2800" b="1" dirty="0">
                <a:solidFill>
                  <a:srgbClr val="000000"/>
                </a:solidFill>
                <a:latin typeface="Georgia"/>
                <a:sym typeface="Calibri"/>
              </a:rPr>
              <a:t>of dependencies</a:t>
            </a:r>
          </a:p>
        </p:txBody>
      </p:sp>
      <p:sp>
        <p:nvSpPr>
          <p:cNvPr id="8" name="TextBox 7">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sp>
        <p:nvSpPr>
          <p:cNvPr id="2" name="TextBox 1"/>
          <p:cNvSpPr txBox="1"/>
          <p:nvPr/>
        </p:nvSpPr>
        <p:spPr>
          <a:xfrm>
            <a:off x="154982" y="1083784"/>
            <a:ext cx="11809709" cy="3077766"/>
          </a:xfrm>
          <a:prstGeom prst="rect">
            <a:avLst/>
          </a:prstGeom>
          <a:noFill/>
        </p:spPr>
        <p:txBody>
          <a:bodyPr wrap="square" rtlCol="0">
            <a:spAutoFit/>
          </a:bodyPr>
          <a:lstStyle/>
          <a:p>
            <a:pPr lvl="0">
              <a:spcBef>
                <a:spcPts val="600"/>
              </a:spcBef>
              <a:spcAft>
                <a:spcPts val="600"/>
              </a:spcAft>
            </a:pPr>
            <a:r>
              <a:rPr lang="en-US" kern="0" dirty="0" smtClean="0"/>
              <a:t>Critical success factors for case management processes: </a:t>
            </a:r>
          </a:p>
          <a:p>
            <a:pPr>
              <a:spcBef>
                <a:spcPts val="600"/>
              </a:spcBef>
              <a:spcAft>
                <a:spcPts val="600"/>
              </a:spcAft>
            </a:pPr>
            <a:endParaRPr lang="en-US" dirty="0" smtClean="0"/>
          </a:p>
          <a:p>
            <a:pPr>
              <a:spcBef>
                <a:spcPts val="600"/>
              </a:spcBef>
              <a:spcAft>
                <a:spcPts val="600"/>
              </a:spcAft>
            </a:pPr>
            <a:r>
              <a:rPr lang="en-US" dirty="0" smtClean="0"/>
              <a:t>Periodic </a:t>
            </a:r>
            <a:r>
              <a:rPr lang="en-US" dirty="0"/>
              <a:t>case review of offenders depending on their length of sentence.</a:t>
            </a:r>
          </a:p>
          <a:p>
            <a:pPr>
              <a:spcBef>
                <a:spcPts val="600"/>
              </a:spcBef>
              <a:spcAft>
                <a:spcPts val="600"/>
              </a:spcAft>
            </a:pPr>
            <a:r>
              <a:rPr lang="en-ZA" dirty="0">
                <a:solidFill>
                  <a:sysClr val="windowText" lastClr="000000"/>
                </a:solidFill>
              </a:rPr>
              <a:t>Improved collaboration  and integrated planning with JCPS Cluster partners  at all levels</a:t>
            </a:r>
            <a:endParaRPr lang="en-US" dirty="0"/>
          </a:p>
          <a:p>
            <a:pPr>
              <a:spcBef>
                <a:spcPts val="600"/>
              </a:spcBef>
              <a:spcAft>
                <a:spcPts val="600"/>
              </a:spcAft>
            </a:pPr>
            <a:r>
              <a:rPr lang="en-ZA" kern="0" dirty="0">
                <a:highlight>
                  <a:srgbClr val="FFFFFF"/>
                </a:highlight>
              </a:rPr>
              <a:t>Functional organizational structure that supports case management processes</a:t>
            </a:r>
          </a:p>
          <a:p>
            <a:pPr lvl="0">
              <a:spcBef>
                <a:spcPts val="600"/>
              </a:spcBef>
              <a:spcAft>
                <a:spcPts val="600"/>
              </a:spcAft>
            </a:pPr>
            <a:r>
              <a:rPr lang="en-US" kern="0" dirty="0" smtClean="0"/>
              <a:t>Fully </a:t>
            </a:r>
            <a:r>
              <a:rPr lang="en-US" kern="0" dirty="0"/>
              <a:t>functional information </a:t>
            </a:r>
            <a:r>
              <a:rPr lang="en-US" kern="0" dirty="0" smtClean="0"/>
              <a:t>case </a:t>
            </a:r>
            <a:r>
              <a:rPr lang="en-US" kern="0" dirty="0"/>
              <a:t>management </a:t>
            </a:r>
            <a:r>
              <a:rPr lang="en-US" kern="0" dirty="0" smtClean="0"/>
              <a:t>system that will assist the department to integrate through the IJS (Integrated Justice System)  platform (Improved quality of profile reports and creation of access to electronic reports as well as SAP documents – through the portal)</a:t>
            </a:r>
            <a:endParaRPr lang="en-US" kern="0" dirty="0"/>
          </a:p>
        </p:txBody>
      </p:sp>
    </p:spTree>
    <p:extLst>
      <p:ext uri="{BB962C8B-B14F-4D97-AF65-F5344CB8AC3E}">
        <p14:creationId xmlns:p14="http://schemas.microsoft.com/office/powerpoint/2010/main" val="27190285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34711" y="128171"/>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ZA" sz="4000" b="1" dirty="0" smtClean="0">
                <a:solidFill>
                  <a:srgbClr val="000000"/>
                </a:solidFill>
                <a:latin typeface="Georgia"/>
                <a:sym typeface="Calibri"/>
              </a:rPr>
              <a:t>Conclusion</a:t>
            </a:r>
            <a:endParaRPr lang="en-ZA" sz="4000" b="1" dirty="0">
              <a:solidFill>
                <a:srgbClr val="000000"/>
              </a:solidFill>
              <a:latin typeface="Georgia"/>
            </a:endParaRPr>
          </a:p>
        </p:txBody>
      </p:sp>
      <p:sp>
        <p:nvSpPr>
          <p:cNvPr id="6" name="TextBox 5">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sp>
        <p:nvSpPr>
          <p:cNvPr id="4" name="TextBox 3"/>
          <p:cNvSpPr txBox="1"/>
          <p:nvPr/>
        </p:nvSpPr>
        <p:spPr>
          <a:xfrm>
            <a:off x="484901" y="1437367"/>
            <a:ext cx="11188558" cy="2554545"/>
          </a:xfrm>
          <a:prstGeom prst="rect">
            <a:avLst/>
          </a:prstGeom>
          <a:noFill/>
        </p:spPr>
        <p:txBody>
          <a:bodyPr wrap="square" rtlCol="0">
            <a:spAutoFit/>
          </a:bodyPr>
          <a:lstStyle/>
          <a:p>
            <a:pPr lvl="0">
              <a:spcBef>
                <a:spcPts val="600"/>
              </a:spcBef>
              <a:spcAft>
                <a:spcPts val="600"/>
              </a:spcAft>
            </a:pPr>
            <a:r>
              <a:rPr lang="en-US" sz="2000" kern="0" dirty="0" smtClean="0"/>
              <a:t>Case </a:t>
            </a:r>
            <a:r>
              <a:rPr lang="en-US" sz="2000" kern="0" dirty="0"/>
              <a:t>management is an integral part that forms the foundation of the offender rehabilitation path.</a:t>
            </a:r>
          </a:p>
          <a:p>
            <a:pPr lvl="0">
              <a:spcBef>
                <a:spcPts val="600"/>
              </a:spcBef>
              <a:spcAft>
                <a:spcPts val="600"/>
              </a:spcAft>
            </a:pPr>
            <a:r>
              <a:rPr lang="en-US" sz="2000" kern="0" dirty="0"/>
              <a:t>Rehabilitation and  security being the cornerstone  and pillars that hold case management outcome </a:t>
            </a:r>
            <a:r>
              <a:rPr lang="en-US" sz="2000" kern="0" dirty="0" smtClean="0"/>
              <a:t>firm. Efficiency </a:t>
            </a:r>
            <a:r>
              <a:rPr lang="en-US" sz="2000" kern="0" dirty="0"/>
              <a:t>of the case management business processes could be enhanced by provision of reasonable resources within available resources and alternative technology to modernize some business processes and tools.</a:t>
            </a:r>
          </a:p>
          <a:p>
            <a:pPr lvl="0">
              <a:spcBef>
                <a:spcPts val="600"/>
              </a:spcBef>
              <a:spcAft>
                <a:spcPts val="600"/>
              </a:spcAft>
            </a:pPr>
            <a:r>
              <a:rPr lang="en-US" sz="2000" kern="0" dirty="0">
                <a:solidFill>
                  <a:prstClr val="black"/>
                </a:solidFill>
              </a:rPr>
              <a:t>Case management is the foundation of the corrections system and the core mandate of the department is centered in effectiveness of this process.</a:t>
            </a:r>
            <a:r>
              <a:rPr lang="en-US" sz="2000" dirty="0">
                <a:solidFill>
                  <a:prstClr val="black"/>
                </a:solidFill>
              </a:rPr>
              <a:t> </a:t>
            </a:r>
          </a:p>
        </p:txBody>
      </p:sp>
    </p:spTree>
    <p:extLst>
      <p:ext uri="{BB962C8B-B14F-4D97-AF65-F5344CB8AC3E}">
        <p14:creationId xmlns:p14="http://schemas.microsoft.com/office/powerpoint/2010/main" val="24253942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blipFill>
            <a:blip r:embed="rId5"/>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aphicFrame>
        <p:nvGraphicFramePr>
          <p:cNvPr id="3" name="Object 2" hidden="1">
            <a:extLst>
              <a:ext uri="{FF2B5EF4-FFF2-40B4-BE49-F238E27FC236}">
                <a16:creationId xmlns="" xmlns:a16="http://schemas.microsoft.com/office/drawing/2014/main" id="{16BE7A20-2016-4CBC-A7BA-00C94BDE16FF}"/>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721" name="think-cell Slide" r:id="rId6" imgW="383" imgH="384" progId="TCLayout.ActiveDocument.1">
                  <p:embed/>
                </p:oleObj>
              </mc:Choice>
              <mc:Fallback>
                <p:oleObj name="think-cell Slide" r:id="rId6" imgW="383" imgH="384"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a:extLst>
              <a:ext uri="{FF2B5EF4-FFF2-40B4-BE49-F238E27FC236}">
                <a16:creationId xmlns="" xmlns:a16="http://schemas.microsoft.com/office/drawing/2014/main" id="{385CF3E6-7028-42D7-81C4-BAB7298EC5C2}"/>
              </a:ext>
            </a:extLst>
          </p:cNvPr>
          <p:cNvSpPr/>
          <p:nvPr/>
        </p:nvSpPr>
        <p:spPr>
          <a:xfrm>
            <a:off x="876300" y="0"/>
            <a:ext cx="4639726" cy="6248400"/>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Title 1">
            <a:extLst>
              <a:ext uri="{FF2B5EF4-FFF2-40B4-BE49-F238E27FC236}">
                <a16:creationId xmlns="" xmlns:a16="http://schemas.microsoft.com/office/drawing/2014/main" id="{B49F274D-0838-40BC-88AF-02BBD88706CA}"/>
              </a:ext>
            </a:extLst>
          </p:cNvPr>
          <p:cNvSpPr txBox="1">
            <a:spLocks/>
          </p:cNvSpPr>
          <p:nvPr/>
        </p:nvSpPr>
        <p:spPr>
          <a:xfrm>
            <a:off x="1278378" y="2057914"/>
            <a:ext cx="3545284" cy="1661993"/>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nSpc>
                <a:spcPct val="100000"/>
              </a:lnSpc>
            </a:pPr>
            <a:r>
              <a:rPr lang="en-US" sz="5400" dirty="0">
                <a:solidFill>
                  <a:srgbClr val="FFFFFF"/>
                </a:solidFill>
                <a:latin typeface="Georgia"/>
              </a:rPr>
              <a:t>THANK</a:t>
            </a:r>
          </a:p>
          <a:p>
            <a:pPr>
              <a:lnSpc>
                <a:spcPct val="100000"/>
              </a:lnSpc>
            </a:pPr>
            <a:r>
              <a:rPr lang="en-US" sz="5400" dirty="0">
                <a:solidFill>
                  <a:srgbClr val="FFFFFF"/>
                </a:solidFill>
                <a:latin typeface="Georgia"/>
              </a:rPr>
              <a:t>YOU</a:t>
            </a:r>
            <a:endParaRPr lang="en-ID" sz="5400" dirty="0">
              <a:solidFill>
                <a:srgbClr val="FFFFFF"/>
              </a:solidFill>
              <a:latin typeface="Georgia"/>
            </a:endParaRPr>
          </a:p>
        </p:txBody>
      </p:sp>
      <p:cxnSp>
        <p:nvCxnSpPr>
          <p:cNvPr id="8" name="Straight Connector 7">
            <a:extLst>
              <a:ext uri="{FF2B5EF4-FFF2-40B4-BE49-F238E27FC236}">
                <a16:creationId xmlns="" xmlns:a16="http://schemas.microsoft.com/office/drawing/2014/main" id="{E5B0294F-CD76-4A30-A547-51FDC2BF4F55}"/>
              </a:ext>
            </a:extLst>
          </p:cNvPr>
          <p:cNvCxnSpPr>
            <a:cxnSpLocks/>
          </p:cNvCxnSpPr>
          <p:nvPr/>
        </p:nvCxnSpPr>
        <p:spPr>
          <a:xfrm flipH="1">
            <a:off x="1905000" y="4055697"/>
            <a:ext cx="35874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4C7A415C-7BB2-4638-83F1-47FE931C4138}"/>
              </a:ext>
            </a:extLst>
          </p:cNvPr>
          <p:cNvCxnSpPr>
            <a:cxnSpLocks/>
          </p:cNvCxnSpPr>
          <p:nvPr/>
        </p:nvCxnSpPr>
        <p:spPr>
          <a:xfrm flipH="1">
            <a:off x="1278378" y="4055697"/>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329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Purpose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150124" y="1242000"/>
            <a:ext cx="11693301" cy="1631216"/>
          </a:xfrm>
          <a:prstGeom prst="rect">
            <a:avLst/>
          </a:prstGeom>
          <a:noFill/>
        </p:spPr>
        <p:txBody>
          <a:bodyPr wrap="square" rtlCol="0">
            <a:spAutoFit/>
          </a:bodyPr>
          <a:lstStyle/>
          <a:p>
            <a:pPr algn="just"/>
            <a:r>
              <a:rPr lang="en-US" sz="2000" dirty="0" smtClean="0"/>
              <a:t>The purpose of the presentation is to:</a:t>
            </a:r>
          </a:p>
          <a:p>
            <a:pPr algn="just"/>
            <a:endParaRPr lang="en-US" sz="2000" dirty="0"/>
          </a:p>
          <a:p>
            <a:pPr algn="just"/>
            <a:endParaRPr lang="en-US" sz="2000" dirty="0" smtClean="0"/>
          </a:p>
          <a:p>
            <a:pPr marL="342900" indent="-342900" algn="just">
              <a:buFont typeface="Wingdings" panose="05000000000000000000" pitchFamily="2" charset="2"/>
              <a:buChar char="q"/>
            </a:pPr>
            <a:r>
              <a:rPr lang="en-US" sz="2000" dirty="0" smtClean="0"/>
              <a:t>Present the strategic direction for Outcome 2: Improved case management processes for the 2020/2021 to 2025/2026</a:t>
            </a:r>
          </a:p>
        </p:txBody>
      </p:sp>
    </p:spTree>
    <p:extLst>
      <p:ext uri="{BB962C8B-B14F-4D97-AF65-F5344CB8AC3E}">
        <p14:creationId xmlns:p14="http://schemas.microsoft.com/office/powerpoint/2010/main" val="4070825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Legislative </a:t>
            </a:r>
            <a:r>
              <a:rPr lang="en-US" sz="4000" dirty="0" smtClean="0">
                <a:solidFill>
                  <a:srgbClr val="000000"/>
                </a:solidFill>
                <a:latin typeface="Georgia"/>
              </a:rPr>
              <a:t>Mandate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150124" y="1242000"/>
            <a:ext cx="11693301" cy="2677656"/>
          </a:xfrm>
          <a:prstGeom prst="rect">
            <a:avLst/>
          </a:prstGeom>
          <a:noFill/>
        </p:spPr>
        <p:txBody>
          <a:bodyPr wrap="square" rtlCol="0">
            <a:spAutoFit/>
          </a:bodyPr>
          <a:lstStyle/>
          <a:p>
            <a:pPr marL="342900" lvl="0" indent="-342900" defTabSz="457200">
              <a:buFont typeface="Wingdings" panose="05000000000000000000" pitchFamily="2" charset="2"/>
              <a:buChar char="q"/>
            </a:pPr>
            <a:r>
              <a:rPr lang="en-US" sz="2400" dirty="0" smtClean="0">
                <a:solidFill>
                  <a:prstClr val="black"/>
                </a:solidFill>
              </a:rPr>
              <a:t>Constitution </a:t>
            </a:r>
            <a:r>
              <a:rPr lang="en-US" sz="2400" dirty="0">
                <a:solidFill>
                  <a:prstClr val="black"/>
                </a:solidFill>
              </a:rPr>
              <a:t>of the Republic of South Africa, 1996</a:t>
            </a:r>
          </a:p>
          <a:p>
            <a:pPr marL="342900" lvl="0" indent="-342900" defTabSz="457200">
              <a:buFont typeface="Wingdings" panose="05000000000000000000" pitchFamily="2" charset="2"/>
              <a:buChar char="q"/>
            </a:pPr>
            <a:r>
              <a:rPr lang="en-US" sz="2400" dirty="0">
                <a:solidFill>
                  <a:prstClr val="black"/>
                </a:solidFill>
              </a:rPr>
              <a:t>Correctional Services Act, Act No 111 of 1998</a:t>
            </a:r>
          </a:p>
          <a:p>
            <a:pPr marL="342900" lvl="0" indent="-342900" defTabSz="457200">
              <a:buFont typeface="Wingdings" panose="05000000000000000000" pitchFamily="2" charset="2"/>
              <a:buChar char="q"/>
            </a:pPr>
            <a:r>
              <a:rPr lang="en-US" sz="2400" dirty="0">
                <a:solidFill>
                  <a:prstClr val="black"/>
                </a:solidFill>
              </a:rPr>
              <a:t>Child Justice Act, Act No 75 of 2008</a:t>
            </a:r>
          </a:p>
          <a:p>
            <a:pPr marL="342900" lvl="0" indent="-342900" defTabSz="457200">
              <a:buFont typeface="Wingdings" panose="05000000000000000000" pitchFamily="2" charset="2"/>
              <a:buChar char="q"/>
            </a:pPr>
            <a:r>
              <a:rPr lang="en-US" sz="2400" dirty="0">
                <a:solidFill>
                  <a:prstClr val="black"/>
                </a:solidFill>
              </a:rPr>
              <a:t>Children’s Act, Act No 38 of 2005</a:t>
            </a:r>
          </a:p>
          <a:p>
            <a:pPr marL="342900" lvl="0" indent="-342900" defTabSz="457200">
              <a:buFont typeface="Wingdings" panose="05000000000000000000" pitchFamily="2" charset="2"/>
              <a:buChar char="q"/>
            </a:pPr>
            <a:r>
              <a:rPr lang="en-US" sz="2400" dirty="0">
                <a:solidFill>
                  <a:prstClr val="black"/>
                </a:solidFill>
              </a:rPr>
              <a:t>Criminal Law Amendment Act, Act No 32 of 2007 (Sexual Offences)</a:t>
            </a:r>
          </a:p>
          <a:p>
            <a:pPr marL="342900" lvl="0" indent="-342900" defTabSz="457200">
              <a:buFont typeface="Wingdings" panose="05000000000000000000" pitchFamily="2" charset="2"/>
              <a:buChar char="q"/>
            </a:pPr>
            <a:r>
              <a:rPr lang="en-US" sz="2400" dirty="0" smtClean="0">
                <a:solidFill>
                  <a:prstClr val="black"/>
                </a:solidFill>
              </a:rPr>
              <a:t>Criminal </a:t>
            </a:r>
            <a:r>
              <a:rPr lang="en-US" sz="2400" dirty="0">
                <a:solidFill>
                  <a:prstClr val="black"/>
                </a:solidFill>
              </a:rPr>
              <a:t>Procedure Act, Act No 51 of 1997</a:t>
            </a:r>
          </a:p>
          <a:p>
            <a:pPr marL="342900" lvl="0" indent="-342900" defTabSz="457200">
              <a:buFont typeface="Wingdings" panose="05000000000000000000" pitchFamily="2" charset="2"/>
              <a:buChar char="q"/>
            </a:pPr>
            <a:r>
              <a:rPr lang="en-US" sz="2400" dirty="0" smtClean="0">
                <a:solidFill>
                  <a:prstClr val="black"/>
                </a:solidFill>
              </a:rPr>
              <a:t>White </a:t>
            </a:r>
            <a:r>
              <a:rPr lang="en-US" sz="2400" dirty="0">
                <a:solidFill>
                  <a:prstClr val="black"/>
                </a:solidFill>
              </a:rPr>
              <a:t>Paper on Correctional Services, 2005 </a:t>
            </a:r>
          </a:p>
        </p:txBody>
      </p:sp>
    </p:spTree>
    <p:extLst>
      <p:ext uri="{BB962C8B-B14F-4D97-AF65-F5344CB8AC3E}">
        <p14:creationId xmlns:p14="http://schemas.microsoft.com/office/powerpoint/2010/main" val="4367212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25" name="Rectangle 24">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26" name="Rounded Rectangle 25">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27" name="TextBox 26">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cxnSp>
        <p:nvCxnSpPr>
          <p:cNvPr id="28" name="Straight Connector 27">
            <a:extLst>
              <a:ext uri="{FF2B5EF4-FFF2-40B4-BE49-F238E27FC236}">
                <a16:creationId xmlns:a16="http://schemas.microsoft.com/office/drawing/2014/main" xmlns="" id="{D4D9F918-F730-4449-AB3E-2E8143B1A414}"/>
              </a:ext>
            </a:extLst>
          </p:cNvPr>
          <p:cNvCxnSpPr>
            <a:cxnSpLocks/>
          </p:cNvCxnSpPr>
          <p:nvPr/>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29"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The futures triangle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39" name="TextBox 38">
            <a:extLst>
              <a:ext uri="{FF2B5EF4-FFF2-40B4-BE49-F238E27FC236}">
                <a16:creationId xmlns="" xmlns:a16="http://schemas.microsoft.com/office/drawing/2014/main" id="{EDF13318-BE5A-4E95-9818-F671B1FE969A}"/>
              </a:ext>
            </a:extLst>
          </p:cNvPr>
          <p:cNvSpPr txBox="1"/>
          <p:nvPr/>
        </p:nvSpPr>
        <p:spPr>
          <a:xfrm>
            <a:off x="9009770" y="4554005"/>
            <a:ext cx="2743200" cy="1508105"/>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Social and economic inequalities</a:t>
            </a: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Punitive </a:t>
            </a:r>
            <a:r>
              <a:rPr lang="en-US" sz="1400" dirty="0">
                <a:solidFill>
                  <a:prstClr val="black">
                    <a:lumMod val="75000"/>
                    <a:lumOff val="25000"/>
                  </a:prstClr>
                </a:solidFill>
                <a:latin typeface="Segoe UI"/>
              </a:rPr>
              <a:t>philosophy of corrections </a:t>
            </a:r>
            <a:endParaRPr lang="en-US" sz="1400" dirty="0" smtClean="0">
              <a:solidFill>
                <a:prstClr val="black">
                  <a:lumMod val="75000"/>
                  <a:lumOff val="25000"/>
                </a:prstClr>
              </a:solidFill>
              <a:latin typeface="Segoe UI"/>
            </a:endParaRP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Public perception: Lack of transparency of parole process</a:t>
            </a:r>
          </a:p>
          <a:p>
            <a:pPr defTabSz="457200">
              <a:buClr>
                <a:srgbClr val="1D9A78"/>
              </a:buClr>
            </a:pPr>
            <a:endParaRPr lang="en-US" sz="1400" dirty="0">
              <a:solidFill>
                <a:prstClr val="black">
                  <a:lumMod val="75000"/>
                  <a:lumOff val="25000"/>
                </a:prstClr>
              </a:solidFill>
              <a:latin typeface="Segoe UI"/>
            </a:endParaRPr>
          </a:p>
        </p:txBody>
      </p:sp>
      <p:sp>
        <p:nvSpPr>
          <p:cNvPr id="40" name="TextBox 39">
            <a:extLst>
              <a:ext uri="{FF2B5EF4-FFF2-40B4-BE49-F238E27FC236}">
                <a16:creationId xmlns="" xmlns:a16="http://schemas.microsoft.com/office/drawing/2014/main" id="{51E5BD28-2346-4B59-A331-6ACDD2812D5D}"/>
              </a:ext>
            </a:extLst>
          </p:cNvPr>
          <p:cNvSpPr txBox="1"/>
          <p:nvPr/>
        </p:nvSpPr>
        <p:spPr>
          <a:xfrm>
            <a:off x="127072" y="4371381"/>
            <a:ext cx="3338594" cy="1508105"/>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MTEF budget cuts</a:t>
            </a: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COVID-19 </a:t>
            </a: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Changing offender profile (increase in lifers and length of stay of offenders.</a:t>
            </a:r>
          </a:p>
          <a:p>
            <a:pPr marL="285750" indent="-285750" defTabSz="457200">
              <a:buClr>
                <a:srgbClr val="1D9A78"/>
              </a:buClr>
              <a:buFont typeface="Arial" panose="020B0604020202020204" pitchFamily="34" charset="0"/>
              <a:buChar char="•"/>
            </a:pPr>
            <a:endParaRPr lang="en-US" sz="1400" dirty="0" smtClean="0">
              <a:solidFill>
                <a:prstClr val="black">
                  <a:lumMod val="75000"/>
                  <a:lumOff val="25000"/>
                </a:prstClr>
              </a:solidFill>
              <a:latin typeface="Segoe UI"/>
            </a:endParaRPr>
          </a:p>
          <a:p>
            <a:pPr marL="285750" indent="-285750" defTabSz="457200">
              <a:buClr>
                <a:srgbClr val="1D9A78"/>
              </a:buClr>
              <a:buFont typeface="Arial" panose="020B0604020202020204" pitchFamily="34" charset="0"/>
              <a:buChar char="•"/>
            </a:pPr>
            <a:endParaRPr lang="en-US" sz="1400" dirty="0" smtClean="0">
              <a:solidFill>
                <a:prstClr val="black">
                  <a:lumMod val="75000"/>
                  <a:lumOff val="25000"/>
                </a:prstClr>
              </a:solidFill>
              <a:latin typeface="Segoe UI"/>
            </a:endParaRPr>
          </a:p>
          <a:p>
            <a:pPr marL="285750" indent="-285750" defTabSz="457200">
              <a:buClr>
                <a:srgbClr val="1D9A78"/>
              </a:buClr>
              <a:buFont typeface="Arial" panose="020B0604020202020204" pitchFamily="34" charset="0"/>
              <a:buChar char="•"/>
            </a:pPr>
            <a:endParaRPr lang="en-US" sz="1400" dirty="0" smtClean="0">
              <a:solidFill>
                <a:prstClr val="black">
                  <a:lumMod val="75000"/>
                  <a:lumOff val="25000"/>
                </a:prstClr>
              </a:solidFill>
              <a:latin typeface="Segoe UI"/>
            </a:endParaRPr>
          </a:p>
        </p:txBody>
      </p:sp>
      <p:sp>
        <p:nvSpPr>
          <p:cNvPr id="41" name="TextBox 40">
            <a:extLst>
              <a:ext uri="{FF2B5EF4-FFF2-40B4-BE49-F238E27FC236}">
                <a16:creationId xmlns="" xmlns:a16="http://schemas.microsoft.com/office/drawing/2014/main" id="{DC47793E-94A1-452E-94E3-B4DA4F325110}"/>
              </a:ext>
            </a:extLst>
          </p:cNvPr>
          <p:cNvSpPr txBox="1"/>
          <p:nvPr/>
        </p:nvSpPr>
        <p:spPr>
          <a:xfrm>
            <a:off x="6587098" y="1693529"/>
            <a:ext cx="4931802" cy="1292662"/>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Safe and empowered communities</a:t>
            </a: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Rehabilitation intervention which promotes skills development of offenders for successful reintegration  - create employment opportunities </a:t>
            </a:r>
          </a:p>
          <a:p>
            <a:pPr marL="285750" indent="-285750" defTabSz="457200">
              <a:buClr>
                <a:srgbClr val="1D9A78"/>
              </a:buClr>
              <a:buFont typeface="Arial" panose="020B0604020202020204" pitchFamily="34" charset="0"/>
              <a:buChar char="•"/>
            </a:pPr>
            <a:endParaRPr lang="en-US" sz="1400" dirty="0" smtClean="0">
              <a:solidFill>
                <a:prstClr val="black">
                  <a:lumMod val="75000"/>
                  <a:lumOff val="25000"/>
                </a:prstClr>
              </a:solidFill>
              <a:latin typeface="Segoe UI"/>
            </a:endParaRPr>
          </a:p>
          <a:p>
            <a:pPr marL="285750" indent="-285750" defTabSz="457200">
              <a:buClr>
                <a:srgbClr val="1D9A78"/>
              </a:buClr>
              <a:buFont typeface="Arial" panose="020B0604020202020204" pitchFamily="34" charset="0"/>
              <a:buChar char="•"/>
            </a:pPr>
            <a:endParaRPr lang="en-US" sz="1400" dirty="0">
              <a:solidFill>
                <a:prstClr val="black">
                  <a:lumMod val="75000"/>
                  <a:lumOff val="25000"/>
                </a:prstClr>
              </a:solidFill>
              <a:latin typeface="Segoe UI"/>
            </a:endParaRPr>
          </a:p>
        </p:txBody>
      </p:sp>
      <p:sp>
        <p:nvSpPr>
          <p:cNvPr id="42" name="TextBox 41">
            <a:extLst>
              <a:ext uri="{FF2B5EF4-FFF2-40B4-BE49-F238E27FC236}">
                <a16:creationId xmlns="" xmlns:a16="http://schemas.microsoft.com/office/drawing/2014/main" id="{F83931A5-178D-4718-9EA2-092B54998AAC}"/>
              </a:ext>
            </a:extLst>
          </p:cNvPr>
          <p:cNvSpPr txBox="1"/>
          <p:nvPr/>
        </p:nvSpPr>
        <p:spPr>
          <a:xfrm>
            <a:off x="6636696" y="1368923"/>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smtClean="0">
                <a:solidFill>
                  <a:prstClr val="black">
                    <a:lumMod val="75000"/>
                    <a:lumOff val="25000"/>
                  </a:prstClr>
                </a:solidFill>
                <a:latin typeface="Century Gothic"/>
              </a:rPr>
              <a:t>Pull of the future</a:t>
            </a:r>
            <a:endParaRPr lang="en-US" sz="1600" b="1" dirty="0">
              <a:solidFill>
                <a:prstClr val="black">
                  <a:lumMod val="75000"/>
                  <a:lumOff val="25000"/>
                </a:prstClr>
              </a:solidFill>
              <a:latin typeface="Century Gothic"/>
            </a:endParaRPr>
          </a:p>
        </p:txBody>
      </p:sp>
      <p:sp>
        <p:nvSpPr>
          <p:cNvPr id="43" name="TextBox 42">
            <a:extLst>
              <a:ext uri="{FF2B5EF4-FFF2-40B4-BE49-F238E27FC236}">
                <a16:creationId xmlns="" xmlns:a16="http://schemas.microsoft.com/office/drawing/2014/main" id="{6EEB5E61-09D8-4367-9A30-488ABB06BEA2}"/>
              </a:ext>
            </a:extLst>
          </p:cNvPr>
          <p:cNvSpPr txBox="1"/>
          <p:nvPr/>
        </p:nvSpPr>
        <p:spPr>
          <a:xfrm>
            <a:off x="9009770" y="4141627"/>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smtClean="0">
                <a:solidFill>
                  <a:prstClr val="black">
                    <a:lumMod val="75000"/>
                    <a:lumOff val="25000"/>
                  </a:prstClr>
                </a:solidFill>
                <a:latin typeface="Century Gothic"/>
              </a:rPr>
              <a:t>Weight of the past</a:t>
            </a:r>
            <a:endParaRPr lang="en-US" sz="1600" b="1" dirty="0">
              <a:solidFill>
                <a:prstClr val="black">
                  <a:lumMod val="75000"/>
                  <a:lumOff val="25000"/>
                </a:prstClr>
              </a:solidFill>
              <a:latin typeface="Century Gothic"/>
            </a:endParaRPr>
          </a:p>
        </p:txBody>
      </p:sp>
      <p:sp>
        <p:nvSpPr>
          <p:cNvPr id="44" name="TextBox 43">
            <a:extLst>
              <a:ext uri="{FF2B5EF4-FFF2-40B4-BE49-F238E27FC236}">
                <a16:creationId xmlns="" xmlns:a16="http://schemas.microsoft.com/office/drawing/2014/main" id="{28FFEF39-D591-4CBA-8B23-1E463205455C}"/>
              </a:ext>
            </a:extLst>
          </p:cNvPr>
          <p:cNvSpPr txBox="1"/>
          <p:nvPr/>
        </p:nvSpPr>
        <p:spPr>
          <a:xfrm>
            <a:off x="127073" y="4068352"/>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smtClean="0">
                <a:solidFill>
                  <a:prstClr val="black">
                    <a:lumMod val="75000"/>
                    <a:lumOff val="25000"/>
                  </a:prstClr>
                </a:solidFill>
                <a:latin typeface="Century Gothic"/>
              </a:rPr>
              <a:t>Push of the present</a:t>
            </a:r>
            <a:endParaRPr lang="en-US" sz="1600" b="1" dirty="0">
              <a:solidFill>
                <a:prstClr val="black">
                  <a:lumMod val="75000"/>
                  <a:lumOff val="25000"/>
                </a:prstClr>
              </a:solidFill>
              <a:latin typeface="Century Gothic"/>
            </a:endParaRPr>
          </a:p>
        </p:txBody>
      </p:sp>
      <p:grpSp>
        <p:nvGrpSpPr>
          <p:cNvPr id="3" name="Group 2"/>
          <p:cNvGrpSpPr/>
          <p:nvPr/>
        </p:nvGrpSpPr>
        <p:grpSpPr>
          <a:xfrm>
            <a:off x="2750885" y="1368924"/>
            <a:ext cx="6027674" cy="4993456"/>
            <a:chOff x="3381603" y="1368924"/>
            <a:chExt cx="5396955" cy="4580378"/>
          </a:xfrm>
        </p:grpSpPr>
        <p:sp>
          <p:nvSpPr>
            <p:cNvPr id="30" name="Isosceles Triangle 29">
              <a:extLst>
                <a:ext uri="{FF2B5EF4-FFF2-40B4-BE49-F238E27FC236}">
                  <a16:creationId xmlns="" xmlns:a16="http://schemas.microsoft.com/office/drawing/2014/main" id="{B8EB1900-C0BF-4A8E-A4F5-94992B962481}"/>
                </a:ext>
              </a:extLst>
            </p:cNvPr>
            <p:cNvSpPr/>
            <p:nvPr/>
          </p:nvSpPr>
          <p:spPr>
            <a:xfrm>
              <a:off x="5234624" y="1368924"/>
              <a:ext cx="1722748" cy="1485129"/>
            </a:xfrm>
            <a:prstGeom prst="triangle">
              <a:avLst/>
            </a:prstGeom>
            <a:solidFill>
              <a:srgbClr val="1D9A78"/>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Segoe UI"/>
              </a:endParaRPr>
            </a:p>
          </p:txBody>
        </p:sp>
        <p:sp>
          <p:nvSpPr>
            <p:cNvPr id="31" name="Isosceles Triangle 30">
              <a:extLst>
                <a:ext uri="{FF2B5EF4-FFF2-40B4-BE49-F238E27FC236}">
                  <a16:creationId xmlns="" xmlns:a16="http://schemas.microsoft.com/office/drawing/2014/main" id="{D5B03CDC-5287-44F5-8AF2-2BC7555C67A3}"/>
                </a:ext>
              </a:extLst>
            </p:cNvPr>
            <p:cNvSpPr/>
            <p:nvPr/>
          </p:nvSpPr>
          <p:spPr>
            <a:xfrm rot="10800000">
              <a:off x="5234626"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2" name="Isosceles Triangle 31">
              <a:extLst>
                <a:ext uri="{FF2B5EF4-FFF2-40B4-BE49-F238E27FC236}">
                  <a16:creationId xmlns="" xmlns:a16="http://schemas.microsoft.com/office/drawing/2014/main" id="{D3B44D03-A6C7-4B53-AA3E-23781EB5BEF1}"/>
                </a:ext>
              </a:extLst>
            </p:cNvPr>
            <p:cNvSpPr/>
            <p:nvPr/>
          </p:nvSpPr>
          <p:spPr>
            <a:xfrm>
              <a:off x="6161136"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Segoe UI"/>
              </a:endParaRPr>
            </a:p>
          </p:txBody>
        </p:sp>
        <p:sp>
          <p:nvSpPr>
            <p:cNvPr id="33" name="Isosceles Triangle 32">
              <a:extLst>
                <a:ext uri="{FF2B5EF4-FFF2-40B4-BE49-F238E27FC236}">
                  <a16:creationId xmlns="" xmlns:a16="http://schemas.microsoft.com/office/drawing/2014/main" id="{B4918714-A6BD-49B2-A3E0-7A8C7DA799AB}"/>
                </a:ext>
              </a:extLst>
            </p:cNvPr>
            <p:cNvSpPr/>
            <p:nvPr/>
          </p:nvSpPr>
          <p:spPr>
            <a:xfrm>
              <a:off x="4308114"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4" name="Isosceles Triangle 33">
              <a:extLst>
                <a:ext uri="{FF2B5EF4-FFF2-40B4-BE49-F238E27FC236}">
                  <a16:creationId xmlns="" xmlns:a16="http://schemas.microsoft.com/office/drawing/2014/main" id="{98C06949-849F-462F-889B-6FEC61584955}"/>
                </a:ext>
              </a:extLst>
            </p:cNvPr>
            <p:cNvSpPr/>
            <p:nvPr/>
          </p:nvSpPr>
          <p:spPr>
            <a:xfrm rot="10800000">
              <a:off x="4308114"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5" name="Isosceles Triangle 34">
              <a:extLst>
                <a:ext uri="{FF2B5EF4-FFF2-40B4-BE49-F238E27FC236}">
                  <a16:creationId xmlns="" xmlns:a16="http://schemas.microsoft.com/office/drawing/2014/main" id="{446C93AD-C84D-4EBF-836B-11E75E5FDC3A}"/>
                </a:ext>
              </a:extLst>
            </p:cNvPr>
            <p:cNvSpPr/>
            <p:nvPr/>
          </p:nvSpPr>
          <p:spPr>
            <a:xfrm>
              <a:off x="5234624"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6" name="Isosceles Triangle 35">
              <a:extLst>
                <a:ext uri="{FF2B5EF4-FFF2-40B4-BE49-F238E27FC236}">
                  <a16:creationId xmlns="" xmlns:a16="http://schemas.microsoft.com/office/drawing/2014/main" id="{48DE98A3-92E2-4864-9303-333D1FBE9EF7}"/>
                </a:ext>
              </a:extLst>
            </p:cNvPr>
            <p:cNvSpPr/>
            <p:nvPr/>
          </p:nvSpPr>
          <p:spPr>
            <a:xfrm>
              <a:off x="3381603" y="4443399"/>
              <a:ext cx="1722748" cy="1485129"/>
            </a:xfrm>
            <a:prstGeom prst="triangle">
              <a:avLst/>
            </a:prstGeom>
            <a:solidFill>
              <a:srgbClr val="36AFCE"/>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7" name="Isosceles Triangle 36">
              <a:extLst>
                <a:ext uri="{FF2B5EF4-FFF2-40B4-BE49-F238E27FC236}">
                  <a16:creationId xmlns="" xmlns:a16="http://schemas.microsoft.com/office/drawing/2014/main" id="{068A30B3-3DA2-4B53-A6C4-7EE613F3292D}"/>
                </a:ext>
              </a:extLst>
            </p:cNvPr>
            <p:cNvSpPr/>
            <p:nvPr/>
          </p:nvSpPr>
          <p:spPr>
            <a:xfrm rot="10800000">
              <a:off x="6161139"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8" name="Isosceles Triangle 37">
              <a:extLst>
                <a:ext uri="{FF2B5EF4-FFF2-40B4-BE49-F238E27FC236}">
                  <a16:creationId xmlns="" xmlns:a16="http://schemas.microsoft.com/office/drawing/2014/main" id="{4480550F-258B-449C-9516-3E5E1A1D79F7}"/>
                </a:ext>
              </a:extLst>
            </p:cNvPr>
            <p:cNvSpPr/>
            <p:nvPr/>
          </p:nvSpPr>
          <p:spPr>
            <a:xfrm>
              <a:off x="7055810" y="4464173"/>
              <a:ext cx="1722748" cy="1485129"/>
            </a:xfrm>
            <a:prstGeom prst="triangle">
              <a:avLst/>
            </a:prstGeom>
            <a:solidFill>
              <a:srgbClr val="8BC145"/>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Segoe UI"/>
              </a:endParaRPr>
            </a:p>
          </p:txBody>
        </p:sp>
        <p:grpSp>
          <p:nvGrpSpPr>
            <p:cNvPr id="45" name="Group 44">
              <a:extLst>
                <a:ext uri="{FF2B5EF4-FFF2-40B4-BE49-F238E27FC236}">
                  <a16:creationId xmlns="" xmlns:a16="http://schemas.microsoft.com/office/drawing/2014/main" id="{E4699F6B-090E-4AE0-9F76-5ED380702B80}"/>
                </a:ext>
              </a:extLst>
            </p:cNvPr>
            <p:cNvGrpSpPr/>
            <p:nvPr/>
          </p:nvGrpSpPr>
          <p:grpSpPr>
            <a:xfrm>
              <a:off x="5869585" y="2186462"/>
              <a:ext cx="322553" cy="292257"/>
              <a:chOff x="6448425" y="796925"/>
              <a:chExt cx="287338" cy="260350"/>
            </a:xfrm>
            <a:solidFill>
              <a:sysClr val="window" lastClr="FFFFFF"/>
            </a:solidFill>
          </p:grpSpPr>
          <p:sp>
            <p:nvSpPr>
              <p:cNvPr id="46" name="Freeform 3562">
                <a:extLst>
                  <a:ext uri="{FF2B5EF4-FFF2-40B4-BE49-F238E27FC236}">
                    <a16:creationId xmlns="" xmlns:a16="http://schemas.microsoft.com/office/drawing/2014/main" id="{A9005FA7-0A4A-481C-A7F7-24DA4EAAAD25}"/>
                  </a:ext>
                </a:extLst>
              </p:cNvPr>
              <p:cNvSpPr>
                <a:spLocks/>
              </p:cNvSpPr>
              <p:nvPr/>
            </p:nvSpPr>
            <p:spPr bwMode="auto">
              <a:xfrm>
                <a:off x="6448425" y="796925"/>
                <a:ext cx="277812" cy="161925"/>
              </a:xfrm>
              <a:custGeom>
                <a:avLst/>
                <a:gdLst>
                  <a:gd name="T0" fmla="*/ 8 w 701"/>
                  <a:gd name="T1" fmla="*/ 285 h 408"/>
                  <a:gd name="T2" fmla="*/ 5 w 701"/>
                  <a:gd name="T3" fmla="*/ 288 h 408"/>
                  <a:gd name="T4" fmla="*/ 2 w 701"/>
                  <a:gd name="T5" fmla="*/ 290 h 408"/>
                  <a:gd name="T6" fmla="*/ 1 w 701"/>
                  <a:gd name="T7" fmla="*/ 293 h 408"/>
                  <a:gd name="T8" fmla="*/ 0 w 701"/>
                  <a:gd name="T9" fmla="*/ 297 h 408"/>
                  <a:gd name="T10" fmla="*/ 1 w 701"/>
                  <a:gd name="T11" fmla="*/ 300 h 408"/>
                  <a:gd name="T12" fmla="*/ 2 w 701"/>
                  <a:gd name="T13" fmla="*/ 303 h 408"/>
                  <a:gd name="T14" fmla="*/ 5 w 701"/>
                  <a:gd name="T15" fmla="*/ 306 h 408"/>
                  <a:gd name="T16" fmla="*/ 8 w 701"/>
                  <a:gd name="T17" fmla="*/ 308 h 408"/>
                  <a:gd name="T18" fmla="*/ 259 w 701"/>
                  <a:gd name="T19" fmla="*/ 408 h 408"/>
                  <a:gd name="T20" fmla="*/ 701 w 701"/>
                  <a:gd name="T21" fmla="*/ 0 h 408"/>
                  <a:gd name="T22" fmla="*/ 8 w 701"/>
                  <a:gd name="T23" fmla="*/ 28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1" h="408">
                    <a:moveTo>
                      <a:pt x="8" y="285"/>
                    </a:moveTo>
                    <a:lnTo>
                      <a:pt x="5" y="288"/>
                    </a:lnTo>
                    <a:lnTo>
                      <a:pt x="2" y="290"/>
                    </a:lnTo>
                    <a:lnTo>
                      <a:pt x="1" y="293"/>
                    </a:lnTo>
                    <a:lnTo>
                      <a:pt x="0" y="297"/>
                    </a:lnTo>
                    <a:lnTo>
                      <a:pt x="1" y="300"/>
                    </a:lnTo>
                    <a:lnTo>
                      <a:pt x="2" y="303"/>
                    </a:lnTo>
                    <a:lnTo>
                      <a:pt x="5" y="306"/>
                    </a:lnTo>
                    <a:lnTo>
                      <a:pt x="8" y="308"/>
                    </a:lnTo>
                    <a:lnTo>
                      <a:pt x="259" y="408"/>
                    </a:lnTo>
                    <a:lnTo>
                      <a:pt x="701" y="0"/>
                    </a:lnTo>
                    <a:lnTo>
                      <a:pt x="8"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sp>
            <p:nvSpPr>
              <p:cNvPr id="47" name="Freeform 3563">
                <a:extLst>
                  <a:ext uri="{FF2B5EF4-FFF2-40B4-BE49-F238E27FC236}">
                    <a16:creationId xmlns="" xmlns:a16="http://schemas.microsoft.com/office/drawing/2014/main" id="{CAC65383-3825-428A-B61E-0BFD466C6BD8}"/>
                  </a:ext>
                </a:extLst>
              </p:cNvPr>
              <p:cNvSpPr>
                <a:spLocks/>
              </p:cNvSpPr>
              <p:nvPr/>
            </p:nvSpPr>
            <p:spPr bwMode="auto">
              <a:xfrm>
                <a:off x="6554788" y="800100"/>
                <a:ext cx="180975" cy="257175"/>
              </a:xfrm>
              <a:custGeom>
                <a:avLst/>
                <a:gdLst>
                  <a:gd name="T0" fmla="*/ 0 w 456"/>
                  <a:gd name="T1" fmla="*/ 424 h 646"/>
                  <a:gd name="T2" fmla="*/ 0 w 456"/>
                  <a:gd name="T3" fmla="*/ 635 h 646"/>
                  <a:gd name="T4" fmla="*/ 0 w 456"/>
                  <a:gd name="T5" fmla="*/ 639 h 646"/>
                  <a:gd name="T6" fmla="*/ 3 w 456"/>
                  <a:gd name="T7" fmla="*/ 642 h 646"/>
                  <a:gd name="T8" fmla="*/ 5 w 456"/>
                  <a:gd name="T9" fmla="*/ 645 h 646"/>
                  <a:gd name="T10" fmla="*/ 9 w 456"/>
                  <a:gd name="T11" fmla="*/ 646 h 646"/>
                  <a:gd name="T12" fmla="*/ 11 w 456"/>
                  <a:gd name="T13" fmla="*/ 646 h 646"/>
                  <a:gd name="T14" fmla="*/ 12 w 456"/>
                  <a:gd name="T15" fmla="*/ 646 h 646"/>
                  <a:gd name="T16" fmla="*/ 16 w 456"/>
                  <a:gd name="T17" fmla="*/ 646 h 646"/>
                  <a:gd name="T18" fmla="*/ 18 w 456"/>
                  <a:gd name="T19" fmla="*/ 645 h 646"/>
                  <a:gd name="T20" fmla="*/ 21 w 456"/>
                  <a:gd name="T21" fmla="*/ 644 h 646"/>
                  <a:gd name="T22" fmla="*/ 22 w 456"/>
                  <a:gd name="T23" fmla="*/ 641 h 646"/>
                  <a:gd name="T24" fmla="*/ 126 w 456"/>
                  <a:gd name="T25" fmla="*/ 469 h 646"/>
                  <a:gd name="T26" fmla="*/ 315 w 456"/>
                  <a:gd name="T27" fmla="*/ 569 h 646"/>
                  <a:gd name="T28" fmla="*/ 317 w 456"/>
                  <a:gd name="T29" fmla="*/ 570 h 646"/>
                  <a:gd name="T30" fmla="*/ 320 w 456"/>
                  <a:gd name="T31" fmla="*/ 572 h 646"/>
                  <a:gd name="T32" fmla="*/ 323 w 456"/>
                  <a:gd name="T33" fmla="*/ 570 h 646"/>
                  <a:gd name="T34" fmla="*/ 325 w 456"/>
                  <a:gd name="T35" fmla="*/ 570 h 646"/>
                  <a:gd name="T36" fmla="*/ 329 w 456"/>
                  <a:gd name="T37" fmla="*/ 567 h 646"/>
                  <a:gd name="T38" fmla="*/ 332 w 456"/>
                  <a:gd name="T39" fmla="*/ 561 h 646"/>
                  <a:gd name="T40" fmla="*/ 456 w 456"/>
                  <a:gd name="T41" fmla="*/ 0 h 646"/>
                  <a:gd name="T42" fmla="*/ 0 w 456"/>
                  <a:gd name="T43" fmla="*/ 424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6" h="646">
                    <a:moveTo>
                      <a:pt x="0" y="424"/>
                    </a:moveTo>
                    <a:lnTo>
                      <a:pt x="0" y="635"/>
                    </a:lnTo>
                    <a:lnTo>
                      <a:pt x="0" y="639"/>
                    </a:lnTo>
                    <a:lnTo>
                      <a:pt x="3" y="642"/>
                    </a:lnTo>
                    <a:lnTo>
                      <a:pt x="5" y="645"/>
                    </a:lnTo>
                    <a:lnTo>
                      <a:pt x="9" y="646"/>
                    </a:lnTo>
                    <a:lnTo>
                      <a:pt x="11" y="646"/>
                    </a:lnTo>
                    <a:lnTo>
                      <a:pt x="12" y="646"/>
                    </a:lnTo>
                    <a:lnTo>
                      <a:pt x="16" y="646"/>
                    </a:lnTo>
                    <a:lnTo>
                      <a:pt x="18" y="645"/>
                    </a:lnTo>
                    <a:lnTo>
                      <a:pt x="21" y="644"/>
                    </a:lnTo>
                    <a:lnTo>
                      <a:pt x="22" y="641"/>
                    </a:lnTo>
                    <a:lnTo>
                      <a:pt x="126" y="469"/>
                    </a:lnTo>
                    <a:lnTo>
                      <a:pt x="315" y="569"/>
                    </a:lnTo>
                    <a:lnTo>
                      <a:pt x="317" y="570"/>
                    </a:lnTo>
                    <a:lnTo>
                      <a:pt x="320" y="572"/>
                    </a:lnTo>
                    <a:lnTo>
                      <a:pt x="323" y="570"/>
                    </a:lnTo>
                    <a:lnTo>
                      <a:pt x="325" y="570"/>
                    </a:lnTo>
                    <a:lnTo>
                      <a:pt x="329" y="567"/>
                    </a:lnTo>
                    <a:lnTo>
                      <a:pt x="332" y="561"/>
                    </a:lnTo>
                    <a:lnTo>
                      <a:pt x="456" y="0"/>
                    </a:lnTo>
                    <a:lnTo>
                      <a:pt x="0" y="4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grpSp>
        <p:grpSp>
          <p:nvGrpSpPr>
            <p:cNvPr id="48" name="Group 47">
              <a:extLst>
                <a:ext uri="{FF2B5EF4-FFF2-40B4-BE49-F238E27FC236}">
                  <a16:creationId xmlns="" xmlns:a16="http://schemas.microsoft.com/office/drawing/2014/main" id="{0BF71FD6-8EEE-4D40-A67B-108744ECDFDD}"/>
                </a:ext>
              </a:extLst>
            </p:cNvPr>
            <p:cNvGrpSpPr/>
            <p:nvPr/>
          </p:nvGrpSpPr>
          <p:grpSpPr>
            <a:xfrm>
              <a:off x="7799930" y="5185963"/>
              <a:ext cx="320770" cy="315423"/>
              <a:chOff x="8739188" y="1347788"/>
              <a:chExt cx="285750" cy="280987"/>
            </a:xfrm>
            <a:solidFill>
              <a:sysClr val="window" lastClr="FFFFFF"/>
            </a:solidFill>
          </p:grpSpPr>
          <p:sp>
            <p:nvSpPr>
              <p:cNvPr id="49" name="Freeform 3556">
                <a:extLst>
                  <a:ext uri="{FF2B5EF4-FFF2-40B4-BE49-F238E27FC236}">
                    <a16:creationId xmlns="" xmlns:a16="http://schemas.microsoft.com/office/drawing/2014/main" id="{8B514793-46F9-4C4D-9DBD-1B3486D0BA7A}"/>
                  </a:ext>
                </a:extLst>
              </p:cNvPr>
              <p:cNvSpPr>
                <a:spLocks/>
              </p:cNvSpPr>
              <p:nvPr/>
            </p:nvSpPr>
            <p:spPr bwMode="auto">
              <a:xfrm>
                <a:off x="8739188" y="1466850"/>
                <a:ext cx="285750" cy="161925"/>
              </a:xfrm>
              <a:custGeom>
                <a:avLst/>
                <a:gdLst>
                  <a:gd name="T0" fmla="*/ 720 w 720"/>
                  <a:gd name="T1" fmla="*/ 200 h 408"/>
                  <a:gd name="T2" fmla="*/ 719 w 720"/>
                  <a:gd name="T3" fmla="*/ 199 h 408"/>
                  <a:gd name="T4" fmla="*/ 611 w 720"/>
                  <a:gd name="T5" fmla="*/ 6 h 408"/>
                  <a:gd name="T6" fmla="*/ 606 w 720"/>
                  <a:gd name="T7" fmla="*/ 3 h 408"/>
                  <a:gd name="T8" fmla="*/ 601 w 720"/>
                  <a:gd name="T9" fmla="*/ 0 h 408"/>
                  <a:gd name="T10" fmla="*/ 427 w 720"/>
                  <a:gd name="T11" fmla="*/ 1 h 408"/>
                  <a:gd name="T12" fmla="*/ 421 w 720"/>
                  <a:gd name="T13" fmla="*/ 8 h 408"/>
                  <a:gd name="T14" fmla="*/ 421 w 720"/>
                  <a:gd name="T15" fmla="*/ 17 h 408"/>
                  <a:gd name="T16" fmla="*/ 427 w 720"/>
                  <a:gd name="T17" fmla="*/ 23 h 408"/>
                  <a:gd name="T18" fmla="*/ 593 w 720"/>
                  <a:gd name="T19" fmla="*/ 24 h 408"/>
                  <a:gd name="T20" fmla="*/ 491 w 720"/>
                  <a:gd name="T21" fmla="*/ 193 h 408"/>
                  <a:gd name="T22" fmla="*/ 484 w 720"/>
                  <a:gd name="T23" fmla="*/ 197 h 408"/>
                  <a:gd name="T24" fmla="*/ 480 w 720"/>
                  <a:gd name="T25" fmla="*/ 204 h 408"/>
                  <a:gd name="T26" fmla="*/ 479 w 720"/>
                  <a:gd name="T27" fmla="*/ 235 h 408"/>
                  <a:gd name="T28" fmla="*/ 470 w 720"/>
                  <a:gd name="T29" fmla="*/ 248 h 408"/>
                  <a:gd name="T30" fmla="*/ 455 w 720"/>
                  <a:gd name="T31" fmla="*/ 258 h 408"/>
                  <a:gd name="T32" fmla="*/ 439 w 720"/>
                  <a:gd name="T33" fmla="*/ 263 h 408"/>
                  <a:gd name="T34" fmla="*/ 300 w 720"/>
                  <a:gd name="T35" fmla="*/ 265 h 408"/>
                  <a:gd name="T36" fmla="*/ 286 w 720"/>
                  <a:gd name="T37" fmla="*/ 262 h 408"/>
                  <a:gd name="T38" fmla="*/ 274 w 720"/>
                  <a:gd name="T39" fmla="*/ 253 h 408"/>
                  <a:gd name="T40" fmla="*/ 267 w 720"/>
                  <a:gd name="T41" fmla="*/ 241 h 408"/>
                  <a:gd name="T42" fmla="*/ 264 w 720"/>
                  <a:gd name="T43" fmla="*/ 227 h 408"/>
                  <a:gd name="T44" fmla="*/ 263 w 720"/>
                  <a:gd name="T45" fmla="*/ 200 h 408"/>
                  <a:gd name="T46" fmla="*/ 256 w 720"/>
                  <a:gd name="T47" fmla="*/ 194 h 408"/>
                  <a:gd name="T48" fmla="*/ 32 w 720"/>
                  <a:gd name="T49" fmla="*/ 193 h 408"/>
                  <a:gd name="T50" fmla="*/ 191 w 720"/>
                  <a:gd name="T51" fmla="*/ 24 h 408"/>
                  <a:gd name="T52" fmla="*/ 200 w 720"/>
                  <a:gd name="T53" fmla="*/ 21 h 408"/>
                  <a:gd name="T54" fmla="*/ 204 w 720"/>
                  <a:gd name="T55" fmla="*/ 13 h 408"/>
                  <a:gd name="T56" fmla="*/ 200 w 720"/>
                  <a:gd name="T57" fmla="*/ 4 h 408"/>
                  <a:gd name="T58" fmla="*/ 191 w 720"/>
                  <a:gd name="T59" fmla="*/ 0 h 408"/>
                  <a:gd name="T60" fmla="*/ 116 w 720"/>
                  <a:gd name="T61" fmla="*/ 1 h 408"/>
                  <a:gd name="T62" fmla="*/ 111 w 720"/>
                  <a:gd name="T63" fmla="*/ 4 h 408"/>
                  <a:gd name="T64" fmla="*/ 1 w 720"/>
                  <a:gd name="T65" fmla="*/ 199 h 408"/>
                  <a:gd name="T66" fmla="*/ 1 w 720"/>
                  <a:gd name="T67" fmla="*/ 199 h 408"/>
                  <a:gd name="T68" fmla="*/ 0 w 720"/>
                  <a:gd name="T69" fmla="*/ 202 h 408"/>
                  <a:gd name="T70" fmla="*/ 0 w 720"/>
                  <a:gd name="T71" fmla="*/ 204 h 408"/>
                  <a:gd name="T72" fmla="*/ 0 w 720"/>
                  <a:gd name="T73" fmla="*/ 204 h 408"/>
                  <a:gd name="T74" fmla="*/ 0 w 720"/>
                  <a:gd name="T75" fmla="*/ 401 h 408"/>
                  <a:gd name="T76" fmla="*/ 6 w 720"/>
                  <a:gd name="T77" fmla="*/ 407 h 408"/>
                  <a:gd name="T78" fmla="*/ 708 w 720"/>
                  <a:gd name="T79" fmla="*/ 408 h 408"/>
                  <a:gd name="T80" fmla="*/ 716 w 720"/>
                  <a:gd name="T81" fmla="*/ 405 h 408"/>
                  <a:gd name="T82" fmla="*/ 720 w 720"/>
                  <a:gd name="T83" fmla="*/ 397 h 408"/>
                  <a:gd name="T84" fmla="*/ 720 w 720"/>
                  <a:gd name="T85" fmla="*/ 204 h 408"/>
                  <a:gd name="T86" fmla="*/ 720 w 720"/>
                  <a:gd name="T87" fmla="*/ 203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20" h="408">
                    <a:moveTo>
                      <a:pt x="720" y="202"/>
                    </a:moveTo>
                    <a:lnTo>
                      <a:pt x="720" y="200"/>
                    </a:lnTo>
                    <a:lnTo>
                      <a:pt x="719" y="199"/>
                    </a:lnTo>
                    <a:lnTo>
                      <a:pt x="719" y="199"/>
                    </a:lnTo>
                    <a:lnTo>
                      <a:pt x="719" y="199"/>
                    </a:lnTo>
                    <a:lnTo>
                      <a:pt x="611" y="6"/>
                    </a:lnTo>
                    <a:lnTo>
                      <a:pt x="608" y="4"/>
                    </a:lnTo>
                    <a:lnTo>
                      <a:pt x="606" y="3"/>
                    </a:lnTo>
                    <a:lnTo>
                      <a:pt x="603" y="1"/>
                    </a:lnTo>
                    <a:lnTo>
                      <a:pt x="601" y="0"/>
                    </a:lnTo>
                    <a:lnTo>
                      <a:pt x="432" y="0"/>
                    </a:lnTo>
                    <a:lnTo>
                      <a:pt x="427" y="1"/>
                    </a:lnTo>
                    <a:lnTo>
                      <a:pt x="423" y="4"/>
                    </a:lnTo>
                    <a:lnTo>
                      <a:pt x="421" y="8"/>
                    </a:lnTo>
                    <a:lnTo>
                      <a:pt x="419" y="13"/>
                    </a:lnTo>
                    <a:lnTo>
                      <a:pt x="421" y="17"/>
                    </a:lnTo>
                    <a:lnTo>
                      <a:pt x="423" y="21"/>
                    </a:lnTo>
                    <a:lnTo>
                      <a:pt x="427" y="23"/>
                    </a:lnTo>
                    <a:lnTo>
                      <a:pt x="432" y="24"/>
                    </a:lnTo>
                    <a:lnTo>
                      <a:pt x="593" y="24"/>
                    </a:lnTo>
                    <a:lnTo>
                      <a:pt x="688" y="193"/>
                    </a:lnTo>
                    <a:lnTo>
                      <a:pt x="491" y="193"/>
                    </a:lnTo>
                    <a:lnTo>
                      <a:pt x="488" y="194"/>
                    </a:lnTo>
                    <a:lnTo>
                      <a:pt x="484" y="197"/>
                    </a:lnTo>
                    <a:lnTo>
                      <a:pt x="481" y="200"/>
                    </a:lnTo>
                    <a:lnTo>
                      <a:pt x="480" y="204"/>
                    </a:lnTo>
                    <a:lnTo>
                      <a:pt x="480" y="229"/>
                    </a:lnTo>
                    <a:lnTo>
                      <a:pt x="479" y="235"/>
                    </a:lnTo>
                    <a:lnTo>
                      <a:pt x="475" y="241"/>
                    </a:lnTo>
                    <a:lnTo>
                      <a:pt x="470" y="248"/>
                    </a:lnTo>
                    <a:lnTo>
                      <a:pt x="463" y="253"/>
                    </a:lnTo>
                    <a:lnTo>
                      <a:pt x="455" y="258"/>
                    </a:lnTo>
                    <a:lnTo>
                      <a:pt x="448" y="262"/>
                    </a:lnTo>
                    <a:lnTo>
                      <a:pt x="439" y="263"/>
                    </a:lnTo>
                    <a:lnTo>
                      <a:pt x="432" y="265"/>
                    </a:lnTo>
                    <a:lnTo>
                      <a:pt x="300" y="265"/>
                    </a:lnTo>
                    <a:lnTo>
                      <a:pt x="294" y="263"/>
                    </a:lnTo>
                    <a:lnTo>
                      <a:pt x="286" y="262"/>
                    </a:lnTo>
                    <a:lnTo>
                      <a:pt x="281" y="258"/>
                    </a:lnTo>
                    <a:lnTo>
                      <a:pt x="274" y="253"/>
                    </a:lnTo>
                    <a:lnTo>
                      <a:pt x="270" y="247"/>
                    </a:lnTo>
                    <a:lnTo>
                      <a:pt x="267" y="241"/>
                    </a:lnTo>
                    <a:lnTo>
                      <a:pt x="264" y="234"/>
                    </a:lnTo>
                    <a:lnTo>
                      <a:pt x="264" y="227"/>
                    </a:lnTo>
                    <a:lnTo>
                      <a:pt x="264" y="204"/>
                    </a:lnTo>
                    <a:lnTo>
                      <a:pt x="263" y="200"/>
                    </a:lnTo>
                    <a:lnTo>
                      <a:pt x="260" y="197"/>
                    </a:lnTo>
                    <a:lnTo>
                      <a:pt x="256" y="194"/>
                    </a:lnTo>
                    <a:lnTo>
                      <a:pt x="251" y="193"/>
                    </a:lnTo>
                    <a:lnTo>
                      <a:pt x="32" y="193"/>
                    </a:lnTo>
                    <a:lnTo>
                      <a:pt x="127" y="24"/>
                    </a:lnTo>
                    <a:lnTo>
                      <a:pt x="191" y="24"/>
                    </a:lnTo>
                    <a:lnTo>
                      <a:pt x="196" y="23"/>
                    </a:lnTo>
                    <a:lnTo>
                      <a:pt x="200" y="21"/>
                    </a:lnTo>
                    <a:lnTo>
                      <a:pt x="202" y="17"/>
                    </a:lnTo>
                    <a:lnTo>
                      <a:pt x="204" y="13"/>
                    </a:lnTo>
                    <a:lnTo>
                      <a:pt x="202" y="8"/>
                    </a:lnTo>
                    <a:lnTo>
                      <a:pt x="200" y="4"/>
                    </a:lnTo>
                    <a:lnTo>
                      <a:pt x="196" y="1"/>
                    </a:lnTo>
                    <a:lnTo>
                      <a:pt x="191" y="0"/>
                    </a:lnTo>
                    <a:lnTo>
                      <a:pt x="119" y="0"/>
                    </a:lnTo>
                    <a:lnTo>
                      <a:pt x="116" y="1"/>
                    </a:lnTo>
                    <a:lnTo>
                      <a:pt x="114" y="3"/>
                    </a:lnTo>
                    <a:lnTo>
                      <a:pt x="111" y="4"/>
                    </a:lnTo>
                    <a:lnTo>
                      <a:pt x="109" y="6"/>
                    </a:lnTo>
                    <a:lnTo>
                      <a:pt x="1" y="199"/>
                    </a:lnTo>
                    <a:lnTo>
                      <a:pt x="1" y="199"/>
                    </a:lnTo>
                    <a:lnTo>
                      <a:pt x="1" y="199"/>
                    </a:lnTo>
                    <a:lnTo>
                      <a:pt x="0" y="200"/>
                    </a:lnTo>
                    <a:lnTo>
                      <a:pt x="0" y="202"/>
                    </a:lnTo>
                    <a:lnTo>
                      <a:pt x="0" y="203"/>
                    </a:lnTo>
                    <a:lnTo>
                      <a:pt x="0" y="204"/>
                    </a:lnTo>
                    <a:lnTo>
                      <a:pt x="0" y="204"/>
                    </a:lnTo>
                    <a:lnTo>
                      <a:pt x="0" y="204"/>
                    </a:lnTo>
                    <a:lnTo>
                      <a:pt x="0" y="396"/>
                    </a:lnTo>
                    <a:lnTo>
                      <a:pt x="0" y="401"/>
                    </a:lnTo>
                    <a:lnTo>
                      <a:pt x="2" y="405"/>
                    </a:lnTo>
                    <a:lnTo>
                      <a:pt x="6" y="407"/>
                    </a:lnTo>
                    <a:lnTo>
                      <a:pt x="11" y="408"/>
                    </a:lnTo>
                    <a:lnTo>
                      <a:pt x="708" y="408"/>
                    </a:lnTo>
                    <a:lnTo>
                      <a:pt x="714" y="407"/>
                    </a:lnTo>
                    <a:lnTo>
                      <a:pt x="716" y="405"/>
                    </a:lnTo>
                    <a:lnTo>
                      <a:pt x="719" y="401"/>
                    </a:lnTo>
                    <a:lnTo>
                      <a:pt x="720" y="397"/>
                    </a:lnTo>
                    <a:lnTo>
                      <a:pt x="720" y="204"/>
                    </a:lnTo>
                    <a:lnTo>
                      <a:pt x="720" y="204"/>
                    </a:lnTo>
                    <a:lnTo>
                      <a:pt x="720" y="204"/>
                    </a:lnTo>
                    <a:lnTo>
                      <a:pt x="720" y="203"/>
                    </a:lnTo>
                    <a:lnTo>
                      <a:pt x="720"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sp>
            <p:nvSpPr>
              <p:cNvPr id="50" name="Freeform 3557">
                <a:extLst>
                  <a:ext uri="{FF2B5EF4-FFF2-40B4-BE49-F238E27FC236}">
                    <a16:creationId xmlns="" xmlns:a16="http://schemas.microsoft.com/office/drawing/2014/main" id="{C8E4BC88-BFE1-4DF7-AAF0-1E9E82053F2F}"/>
                  </a:ext>
                </a:extLst>
              </p:cNvPr>
              <p:cNvSpPr>
                <a:spLocks/>
              </p:cNvSpPr>
              <p:nvPr/>
            </p:nvSpPr>
            <p:spPr bwMode="auto">
              <a:xfrm>
                <a:off x="8836025" y="1347788"/>
                <a:ext cx="188912" cy="173038"/>
              </a:xfrm>
              <a:custGeom>
                <a:avLst/>
                <a:gdLst>
                  <a:gd name="T0" fmla="*/ 11 w 478"/>
                  <a:gd name="T1" fmla="*/ 434 h 434"/>
                  <a:gd name="T2" fmla="*/ 16 w 478"/>
                  <a:gd name="T3" fmla="*/ 432 h 434"/>
                  <a:gd name="T4" fmla="*/ 22 w 478"/>
                  <a:gd name="T5" fmla="*/ 427 h 434"/>
                  <a:gd name="T6" fmla="*/ 26 w 478"/>
                  <a:gd name="T7" fmla="*/ 414 h 434"/>
                  <a:gd name="T8" fmla="*/ 43 w 478"/>
                  <a:gd name="T9" fmla="*/ 373 h 434"/>
                  <a:gd name="T10" fmla="*/ 64 w 478"/>
                  <a:gd name="T11" fmla="*/ 336 h 434"/>
                  <a:gd name="T12" fmla="*/ 97 w 478"/>
                  <a:gd name="T13" fmla="*/ 296 h 434"/>
                  <a:gd name="T14" fmla="*/ 127 w 478"/>
                  <a:gd name="T15" fmla="*/ 267 h 434"/>
                  <a:gd name="T16" fmla="*/ 153 w 478"/>
                  <a:gd name="T17" fmla="*/ 250 h 434"/>
                  <a:gd name="T18" fmla="*/ 181 w 478"/>
                  <a:gd name="T19" fmla="*/ 233 h 434"/>
                  <a:gd name="T20" fmla="*/ 213 w 478"/>
                  <a:gd name="T21" fmla="*/ 220 h 434"/>
                  <a:gd name="T22" fmla="*/ 248 w 478"/>
                  <a:gd name="T23" fmla="*/ 211 h 434"/>
                  <a:gd name="T24" fmla="*/ 288 w 478"/>
                  <a:gd name="T25" fmla="*/ 205 h 434"/>
                  <a:gd name="T26" fmla="*/ 310 w 478"/>
                  <a:gd name="T27" fmla="*/ 253 h 434"/>
                  <a:gd name="T28" fmla="*/ 312 w 478"/>
                  <a:gd name="T29" fmla="*/ 259 h 434"/>
                  <a:gd name="T30" fmla="*/ 317 w 478"/>
                  <a:gd name="T31" fmla="*/ 263 h 434"/>
                  <a:gd name="T32" fmla="*/ 324 w 478"/>
                  <a:gd name="T33" fmla="*/ 264 h 434"/>
                  <a:gd name="T34" fmla="*/ 330 w 478"/>
                  <a:gd name="T35" fmla="*/ 262 h 434"/>
                  <a:gd name="T36" fmla="*/ 477 w 478"/>
                  <a:gd name="T37" fmla="*/ 138 h 434"/>
                  <a:gd name="T38" fmla="*/ 477 w 478"/>
                  <a:gd name="T39" fmla="*/ 128 h 434"/>
                  <a:gd name="T40" fmla="*/ 330 w 478"/>
                  <a:gd name="T41" fmla="*/ 2 h 434"/>
                  <a:gd name="T42" fmla="*/ 324 w 478"/>
                  <a:gd name="T43" fmla="*/ 0 h 434"/>
                  <a:gd name="T44" fmla="*/ 317 w 478"/>
                  <a:gd name="T45" fmla="*/ 1 h 434"/>
                  <a:gd name="T46" fmla="*/ 312 w 478"/>
                  <a:gd name="T47" fmla="*/ 6 h 434"/>
                  <a:gd name="T48" fmla="*/ 310 w 478"/>
                  <a:gd name="T49" fmla="*/ 12 h 434"/>
                  <a:gd name="T50" fmla="*/ 283 w 478"/>
                  <a:gd name="T51" fmla="*/ 62 h 434"/>
                  <a:gd name="T52" fmla="*/ 233 w 478"/>
                  <a:gd name="T53" fmla="*/ 71 h 434"/>
                  <a:gd name="T54" fmla="*/ 190 w 478"/>
                  <a:gd name="T55" fmla="*/ 87 h 434"/>
                  <a:gd name="T56" fmla="*/ 152 w 478"/>
                  <a:gd name="T57" fmla="*/ 107 h 434"/>
                  <a:gd name="T58" fmla="*/ 120 w 478"/>
                  <a:gd name="T59" fmla="*/ 133 h 434"/>
                  <a:gd name="T60" fmla="*/ 93 w 478"/>
                  <a:gd name="T61" fmla="*/ 161 h 434"/>
                  <a:gd name="T62" fmla="*/ 70 w 478"/>
                  <a:gd name="T63" fmla="*/ 193 h 434"/>
                  <a:gd name="T64" fmla="*/ 50 w 478"/>
                  <a:gd name="T65" fmla="*/ 226 h 434"/>
                  <a:gd name="T66" fmla="*/ 30 w 478"/>
                  <a:gd name="T67" fmla="*/ 276 h 434"/>
                  <a:gd name="T68" fmla="*/ 12 w 478"/>
                  <a:gd name="T69" fmla="*/ 337 h 434"/>
                  <a:gd name="T70" fmla="*/ 0 w 478"/>
                  <a:gd name="T71" fmla="*/ 404 h 434"/>
                  <a:gd name="T72" fmla="*/ 0 w 478"/>
                  <a:gd name="T73" fmla="*/ 425 h 434"/>
                  <a:gd name="T74" fmla="*/ 5 w 478"/>
                  <a:gd name="T75" fmla="*/ 431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8" h="434">
                    <a:moveTo>
                      <a:pt x="11" y="432"/>
                    </a:moveTo>
                    <a:lnTo>
                      <a:pt x="11" y="434"/>
                    </a:lnTo>
                    <a:lnTo>
                      <a:pt x="12" y="434"/>
                    </a:lnTo>
                    <a:lnTo>
                      <a:pt x="16" y="432"/>
                    </a:lnTo>
                    <a:lnTo>
                      <a:pt x="20" y="431"/>
                    </a:lnTo>
                    <a:lnTo>
                      <a:pt x="22" y="427"/>
                    </a:lnTo>
                    <a:lnTo>
                      <a:pt x="23" y="423"/>
                    </a:lnTo>
                    <a:lnTo>
                      <a:pt x="26" y="414"/>
                    </a:lnTo>
                    <a:lnTo>
                      <a:pt x="35" y="390"/>
                    </a:lnTo>
                    <a:lnTo>
                      <a:pt x="43" y="373"/>
                    </a:lnTo>
                    <a:lnTo>
                      <a:pt x="53" y="355"/>
                    </a:lnTo>
                    <a:lnTo>
                      <a:pt x="64" y="336"/>
                    </a:lnTo>
                    <a:lnTo>
                      <a:pt x="79" y="315"/>
                    </a:lnTo>
                    <a:lnTo>
                      <a:pt x="97" y="296"/>
                    </a:lnTo>
                    <a:lnTo>
                      <a:pt x="116" y="276"/>
                    </a:lnTo>
                    <a:lnTo>
                      <a:pt x="127" y="267"/>
                    </a:lnTo>
                    <a:lnTo>
                      <a:pt x="139" y="258"/>
                    </a:lnTo>
                    <a:lnTo>
                      <a:pt x="153" y="250"/>
                    </a:lnTo>
                    <a:lnTo>
                      <a:pt x="166" y="241"/>
                    </a:lnTo>
                    <a:lnTo>
                      <a:pt x="181" y="233"/>
                    </a:lnTo>
                    <a:lnTo>
                      <a:pt x="197" y="227"/>
                    </a:lnTo>
                    <a:lnTo>
                      <a:pt x="213" y="220"/>
                    </a:lnTo>
                    <a:lnTo>
                      <a:pt x="230" y="215"/>
                    </a:lnTo>
                    <a:lnTo>
                      <a:pt x="248" y="211"/>
                    </a:lnTo>
                    <a:lnTo>
                      <a:pt x="269" y="208"/>
                    </a:lnTo>
                    <a:lnTo>
                      <a:pt x="288" y="205"/>
                    </a:lnTo>
                    <a:lnTo>
                      <a:pt x="310" y="204"/>
                    </a:lnTo>
                    <a:lnTo>
                      <a:pt x="310" y="253"/>
                    </a:lnTo>
                    <a:lnTo>
                      <a:pt x="311" y="255"/>
                    </a:lnTo>
                    <a:lnTo>
                      <a:pt x="312" y="259"/>
                    </a:lnTo>
                    <a:lnTo>
                      <a:pt x="314" y="262"/>
                    </a:lnTo>
                    <a:lnTo>
                      <a:pt x="317" y="263"/>
                    </a:lnTo>
                    <a:lnTo>
                      <a:pt x="320" y="264"/>
                    </a:lnTo>
                    <a:lnTo>
                      <a:pt x="324" y="264"/>
                    </a:lnTo>
                    <a:lnTo>
                      <a:pt x="326" y="263"/>
                    </a:lnTo>
                    <a:lnTo>
                      <a:pt x="330" y="262"/>
                    </a:lnTo>
                    <a:lnTo>
                      <a:pt x="474" y="142"/>
                    </a:lnTo>
                    <a:lnTo>
                      <a:pt x="477" y="138"/>
                    </a:lnTo>
                    <a:lnTo>
                      <a:pt x="478" y="133"/>
                    </a:lnTo>
                    <a:lnTo>
                      <a:pt x="477" y="128"/>
                    </a:lnTo>
                    <a:lnTo>
                      <a:pt x="474" y="124"/>
                    </a:lnTo>
                    <a:lnTo>
                      <a:pt x="330" y="2"/>
                    </a:lnTo>
                    <a:lnTo>
                      <a:pt x="326" y="1"/>
                    </a:lnTo>
                    <a:lnTo>
                      <a:pt x="324" y="0"/>
                    </a:lnTo>
                    <a:lnTo>
                      <a:pt x="320" y="0"/>
                    </a:lnTo>
                    <a:lnTo>
                      <a:pt x="317" y="1"/>
                    </a:lnTo>
                    <a:lnTo>
                      <a:pt x="314" y="3"/>
                    </a:lnTo>
                    <a:lnTo>
                      <a:pt x="312" y="6"/>
                    </a:lnTo>
                    <a:lnTo>
                      <a:pt x="311" y="9"/>
                    </a:lnTo>
                    <a:lnTo>
                      <a:pt x="310" y="12"/>
                    </a:lnTo>
                    <a:lnTo>
                      <a:pt x="310" y="60"/>
                    </a:lnTo>
                    <a:lnTo>
                      <a:pt x="283" y="62"/>
                    </a:lnTo>
                    <a:lnTo>
                      <a:pt x="257" y="65"/>
                    </a:lnTo>
                    <a:lnTo>
                      <a:pt x="233" y="71"/>
                    </a:lnTo>
                    <a:lnTo>
                      <a:pt x="211" y="78"/>
                    </a:lnTo>
                    <a:lnTo>
                      <a:pt x="190" y="87"/>
                    </a:lnTo>
                    <a:lnTo>
                      <a:pt x="170" y="96"/>
                    </a:lnTo>
                    <a:lnTo>
                      <a:pt x="152" y="107"/>
                    </a:lnTo>
                    <a:lnTo>
                      <a:pt x="135" y="120"/>
                    </a:lnTo>
                    <a:lnTo>
                      <a:pt x="120" y="133"/>
                    </a:lnTo>
                    <a:lnTo>
                      <a:pt x="106" y="147"/>
                    </a:lnTo>
                    <a:lnTo>
                      <a:pt x="93" y="161"/>
                    </a:lnTo>
                    <a:lnTo>
                      <a:pt x="80" y="177"/>
                    </a:lnTo>
                    <a:lnTo>
                      <a:pt x="70" y="193"/>
                    </a:lnTo>
                    <a:lnTo>
                      <a:pt x="59" y="209"/>
                    </a:lnTo>
                    <a:lnTo>
                      <a:pt x="50" y="226"/>
                    </a:lnTo>
                    <a:lnTo>
                      <a:pt x="43" y="242"/>
                    </a:lnTo>
                    <a:lnTo>
                      <a:pt x="30" y="276"/>
                    </a:lnTo>
                    <a:lnTo>
                      <a:pt x="20" y="308"/>
                    </a:lnTo>
                    <a:lnTo>
                      <a:pt x="12" y="337"/>
                    </a:lnTo>
                    <a:lnTo>
                      <a:pt x="7" y="364"/>
                    </a:lnTo>
                    <a:lnTo>
                      <a:pt x="0" y="404"/>
                    </a:lnTo>
                    <a:lnTo>
                      <a:pt x="0" y="421"/>
                    </a:lnTo>
                    <a:lnTo>
                      <a:pt x="0" y="425"/>
                    </a:lnTo>
                    <a:lnTo>
                      <a:pt x="3" y="428"/>
                    </a:lnTo>
                    <a:lnTo>
                      <a:pt x="5" y="431"/>
                    </a:lnTo>
                    <a:lnTo>
                      <a:pt x="11" y="4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grpSp>
        <p:grpSp>
          <p:nvGrpSpPr>
            <p:cNvPr id="51" name="Group 50">
              <a:extLst>
                <a:ext uri="{FF2B5EF4-FFF2-40B4-BE49-F238E27FC236}">
                  <a16:creationId xmlns="" xmlns:a16="http://schemas.microsoft.com/office/drawing/2014/main" id="{5DECB9C7-54E0-4C65-BD74-33AEF6954B01}"/>
                </a:ext>
              </a:extLst>
            </p:cNvPr>
            <p:cNvGrpSpPr/>
            <p:nvPr/>
          </p:nvGrpSpPr>
          <p:grpSpPr>
            <a:xfrm>
              <a:off x="4092684" y="5219822"/>
              <a:ext cx="278001" cy="320770"/>
              <a:chOff x="10475913" y="771525"/>
              <a:chExt cx="247650" cy="285750"/>
            </a:xfrm>
            <a:solidFill>
              <a:sysClr val="window" lastClr="FFFFFF"/>
            </a:solidFill>
          </p:grpSpPr>
          <p:sp>
            <p:nvSpPr>
              <p:cNvPr id="52" name="Freeform 3569">
                <a:extLst>
                  <a:ext uri="{FF2B5EF4-FFF2-40B4-BE49-F238E27FC236}">
                    <a16:creationId xmlns="" xmlns:a16="http://schemas.microsoft.com/office/drawing/2014/main" id="{21CA4454-4E70-4B5D-8D15-CFA506C7D799}"/>
                  </a:ext>
                </a:extLst>
              </p:cNvPr>
              <p:cNvSpPr>
                <a:spLocks/>
              </p:cNvSpPr>
              <p:nvPr/>
            </p:nvSpPr>
            <p:spPr bwMode="auto">
              <a:xfrm>
                <a:off x="10475913" y="847725"/>
                <a:ext cx="247650" cy="209550"/>
              </a:xfrm>
              <a:custGeom>
                <a:avLst/>
                <a:gdLst>
                  <a:gd name="T0" fmla="*/ 625 w 625"/>
                  <a:gd name="T1" fmla="*/ 59 h 528"/>
                  <a:gd name="T2" fmla="*/ 625 w 625"/>
                  <a:gd name="T3" fmla="*/ 59 h 528"/>
                  <a:gd name="T4" fmla="*/ 625 w 625"/>
                  <a:gd name="T5" fmla="*/ 59 h 528"/>
                  <a:gd name="T6" fmla="*/ 624 w 625"/>
                  <a:gd name="T7" fmla="*/ 58 h 528"/>
                  <a:gd name="T8" fmla="*/ 624 w 625"/>
                  <a:gd name="T9" fmla="*/ 56 h 528"/>
                  <a:gd name="T10" fmla="*/ 624 w 625"/>
                  <a:gd name="T11" fmla="*/ 56 h 528"/>
                  <a:gd name="T12" fmla="*/ 624 w 625"/>
                  <a:gd name="T13" fmla="*/ 56 h 528"/>
                  <a:gd name="T14" fmla="*/ 623 w 625"/>
                  <a:gd name="T15" fmla="*/ 53 h 528"/>
                  <a:gd name="T16" fmla="*/ 621 w 625"/>
                  <a:gd name="T17" fmla="*/ 52 h 528"/>
                  <a:gd name="T18" fmla="*/ 621 w 625"/>
                  <a:gd name="T19" fmla="*/ 52 h 528"/>
                  <a:gd name="T20" fmla="*/ 621 w 625"/>
                  <a:gd name="T21" fmla="*/ 52 h 528"/>
                  <a:gd name="T22" fmla="*/ 620 w 625"/>
                  <a:gd name="T23" fmla="*/ 50 h 528"/>
                  <a:gd name="T24" fmla="*/ 620 w 625"/>
                  <a:gd name="T25" fmla="*/ 50 h 528"/>
                  <a:gd name="T26" fmla="*/ 619 w 625"/>
                  <a:gd name="T27" fmla="*/ 49 h 528"/>
                  <a:gd name="T28" fmla="*/ 617 w 625"/>
                  <a:gd name="T29" fmla="*/ 49 h 528"/>
                  <a:gd name="T30" fmla="*/ 617 w 625"/>
                  <a:gd name="T31" fmla="*/ 49 h 528"/>
                  <a:gd name="T32" fmla="*/ 617 w 625"/>
                  <a:gd name="T33" fmla="*/ 49 h 528"/>
                  <a:gd name="T34" fmla="*/ 497 w 625"/>
                  <a:gd name="T35" fmla="*/ 0 h 528"/>
                  <a:gd name="T36" fmla="*/ 493 w 625"/>
                  <a:gd name="T37" fmla="*/ 0 h 528"/>
                  <a:gd name="T38" fmla="*/ 488 w 625"/>
                  <a:gd name="T39" fmla="*/ 0 h 528"/>
                  <a:gd name="T40" fmla="*/ 484 w 625"/>
                  <a:gd name="T41" fmla="*/ 3 h 528"/>
                  <a:gd name="T42" fmla="*/ 481 w 625"/>
                  <a:gd name="T43" fmla="*/ 8 h 528"/>
                  <a:gd name="T44" fmla="*/ 480 w 625"/>
                  <a:gd name="T45" fmla="*/ 12 h 528"/>
                  <a:gd name="T46" fmla="*/ 481 w 625"/>
                  <a:gd name="T47" fmla="*/ 17 h 528"/>
                  <a:gd name="T48" fmla="*/ 484 w 625"/>
                  <a:gd name="T49" fmla="*/ 21 h 528"/>
                  <a:gd name="T50" fmla="*/ 488 w 625"/>
                  <a:gd name="T51" fmla="*/ 24 h 528"/>
                  <a:gd name="T52" fmla="*/ 580 w 625"/>
                  <a:gd name="T53" fmla="*/ 59 h 528"/>
                  <a:gd name="T54" fmla="*/ 300 w 625"/>
                  <a:gd name="T55" fmla="*/ 167 h 528"/>
                  <a:gd name="T56" fmla="*/ 39 w 625"/>
                  <a:gd name="T57" fmla="*/ 61 h 528"/>
                  <a:gd name="T58" fmla="*/ 124 w 625"/>
                  <a:gd name="T59" fmla="*/ 24 h 528"/>
                  <a:gd name="T60" fmla="*/ 128 w 625"/>
                  <a:gd name="T61" fmla="*/ 20 h 528"/>
                  <a:gd name="T62" fmla="*/ 131 w 625"/>
                  <a:gd name="T63" fmla="*/ 16 h 528"/>
                  <a:gd name="T64" fmla="*/ 132 w 625"/>
                  <a:gd name="T65" fmla="*/ 12 h 528"/>
                  <a:gd name="T66" fmla="*/ 131 w 625"/>
                  <a:gd name="T67" fmla="*/ 7 h 528"/>
                  <a:gd name="T68" fmla="*/ 128 w 625"/>
                  <a:gd name="T69" fmla="*/ 3 h 528"/>
                  <a:gd name="T70" fmla="*/ 124 w 625"/>
                  <a:gd name="T71" fmla="*/ 0 h 528"/>
                  <a:gd name="T72" fmla="*/ 119 w 625"/>
                  <a:gd name="T73" fmla="*/ 0 h 528"/>
                  <a:gd name="T74" fmla="*/ 115 w 625"/>
                  <a:gd name="T75" fmla="*/ 0 h 528"/>
                  <a:gd name="T76" fmla="*/ 7 w 625"/>
                  <a:gd name="T77" fmla="*/ 49 h 528"/>
                  <a:gd name="T78" fmla="*/ 4 w 625"/>
                  <a:gd name="T79" fmla="*/ 52 h 528"/>
                  <a:gd name="T80" fmla="*/ 1 w 625"/>
                  <a:gd name="T81" fmla="*/ 54 h 528"/>
                  <a:gd name="T82" fmla="*/ 0 w 625"/>
                  <a:gd name="T83" fmla="*/ 57 h 528"/>
                  <a:gd name="T84" fmla="*/ 0 w 625"/>
                  <a:gd name="T85" fmla="*/ 61 h 528"/>
                  <a:gd name="T86" fmla="*/ 0 w 625"/>
                  <a:gd name="T87" fmla="*/ 62 h 528"/>
                  <a:gd name="T88" fmla="*/ 0 w 625"/>
                  <a:gd name="T89" fmla="*/ 62 h 528"/>
                  <a:gd name="T90" fmla="*/ 0 w 625"/>
                  <a:gd name="T91" fmla="*/ 360 h 528"/>
                  <a:gd name="T92" fmla="*/ 0 w 625"/>
                  <a:gd name="T93" fmla="*/ 364 h 528"/>
                  <a:gd name="T94" fmla="*/ 1 w 625"/>
                  <a:gd name="T95" fmla="*/ 366 h 528"/>
                  <a:gd name="T96" fmla="*/ 4 w 625"/>
                  <a:gd name="T97" fmla="*/ 369 h 528"/>
                  <a:gd name="T98" fmla="*/ 6 w 625"/>
                  <a:gd name="T99" fmla="*/ 372 h 528"/>
                  <a:gd name="T100" fmla="*/ 295 w 625"/>
                  <a:gd name="T101" fmla="*/ 527 h 528"/>
                  <a:gd name="T102" fmla="*/ 298 w 625"/>
                  <a:gd name="T103" fmla="*/ 528 h 528"/>
                  <a:gd name="T104" fmla="*/ 300 w 625"/>
                  <a:gd name="T105" fmla="*/ 528 h 528"/>
                  <a:gd name="T106" fmla="*/ 303 w 625"/>
                  <a:gd name="T107" fmla="*/ 528 h 528"/>
                  <a:gd name="T108" fmla="*/ 305 w 625"/>
                  <a:gd name="T109" fmla="*/ 527 h 528"/>
                  <a:gd name="T110" fmla="*/ 617 w 625"/>
                  <a:gd name="T111" fmla="*/ 372 h 528"/>
                  <a:gd name="T112" fmla="*/ 621 w 625"/>
                  <a:gd name="T113" fmla="*/ 369 h 528"/>
                  <a:gd name="T114" fmla="*/ 623 w 625"/>
                  <a:gd name="T115" fmla="*/ 366 h 528"/>
                  <a:gd name="T116" fmla="*/ 624 w 625"/>
                  <a:gd name="T117" fmla="*/ 364 h 528"/>
                  <a:gd name="T118" fmla="*/ 625 w 625"/>
                  <a:gd name="T119" fmla="*/ 360 h 528"/>
                  <a:gd name="T120" fmla="*/ 625 w 625"/>
                  <a:gd name="T121" fmla="*/ 59 h 528"/>
                  <a:gd name="T122" fmla="*/ 625 w 625"/>
                  <a:gd name="T123" fmla="*/ 59 h 528"/>
                  <a:gd name="T124" fmla="*/ 625 w 625"/>
                  <a:gd name="T125" fmla="*/ 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5" h="528">
                    <a:moveTo>
                      <a:pt x="625" y="59"/>
                    </a:moveTo>
                    <a:lnTo>
                      <a:pt x="625" y="59"/>
                    </a:lnTo>
                    <a:lnTo>
                      <a:pt x="625" y="59"/>
                    </a:lnTo>
                    <a:lnTo>
                      <a:pt x="624" y="58"/>
                    </a:lnTo>
                    <a:lnTo>
                      <a:pt x="624" y="56"/>
                    </a:lnTo>
                    <a:lnTo>
                      <a:pt x="624" y="56"/>
                    </a:lnTo>
                    <a:lnTo>
                      <a:pt x="624" y="56"/>
                    </a:lnTo>
                    <a:lnTo>
                      <a:pt x="623" y="53"/>
                    </a:lnTo>
                    <a:lnTo>
                      <a:pt x="621" y="52"/>
                    </a:lnTo>
                    <a:lnTo>
                      <a:pt x="621" y="52"/>
                    </a:lnTo>
                    <a:lnTo>
                      <a:pt x="621" y="52"/>
                    </a:lnTo>
                    <a:lnTo>
                      <a:pt x="620" y="50"/>
                    </a:lnTo>
                    <a:lnTo>
                      <a:pt x="620" y="50"/>
                    </a:lnTo>
                    <a:lnTo>
                      <a:pt x="619" y="49"/>
                    </a:lnTo>
                    <a:lnTo>
                      <a:pt x="617" y="49"/>
                    </a:lnTo>
                    <a:lnTo>
                      <a:pt x="617" y="49"/>
                    </a:lnTo>
                    <a:lnTo>
                      <a:pt x="617" y="49"/>
                    </a:lnTo>
                    <a:lnTo>
                      <a:pt x="497" y="0"/>
                    </a:lnTo>
                    <a:lnTo>
                      <a:pt x="493" y="0"/>
                    </a:lnTo>
                    <a:lnTo>
                      <a:pt x="488" y="0"/>
                    </a:lnTo>
                    <a:lnTo>
                      <a:pt x="484" y="3"/>
                    </a:lnTo>
                    <a:lnTo>
                      <a:pt x="481" y="8"/>
                    </a:lnTo>
                    <a:lnTo>
                      <a:pt x="480" y="12"/>
                    </a:lnTo>
                    <a:lnTo>
                      <a:pt x="481" y="17"/>
                    </a:lnTo>
                    <a:lnTo>
                      <a:pt x="484" y="21"/>
                    </a:lnTo>
                    <a:lnTo>
                      <a:pt x="488" y="24"/>
                    </a:lnTo>
                    <a:lnTo>
                      <a:pt x="580" y="59"/>
                    </a:lnTo>
                    <a:lnTo>
                      <a:pt x="300" y="167"/>
                    </a:lnTo>
                    <a:lnTo>
                      <a:pt x="39" y="61"/>
                    </a:lnTo>
                    <a:lnTo>
                      <a:pt x="124" y="24"/>
                    </a:lnTo>
                    <a:lnTo>
                      <a:pt x="128" y="20"/>
                    </a:lnTo>
                    <a:lnTo>
                      <a:pt x="131" y="16"/>
                    </a:lnTo>
                    <a:lnTo>
                      <a:pt x="132" y="12"/>
                    </a:lnTo>
                    <a:lnTo>
                      <a:pt x="131" y="7"/>
                    </a:lnTo>
                    <a:lnTo>
                      <a:pt x="128" y="3"/>
                    </a:lnTo>
                    <a:lnTo>
                      <a:pt x="124" y="0"/>
                    </a:lnTo>
                    <a:lnTo>
                      <a:pt x="119" y="0"/>
                    </a:lnTo>
                    <a:lnTo>
                      <a:pt x="115" y="0"/>
                    </a:lnTo>
                    <a:lnTo>
                      <a:pt x="7" y="49"/>
                    </a:lnTo>
                    <a:lnTo>
                      <a:pt x="4" y="52"/>
                    </a:lnTo>
                    <a:lnTo>
                      <a:pt x="1" y="54"/>
                    </a:lnTo>
                    <a:lnTo>
                      <a:pt x="0" y="57"/>
                    </a:lnTo>
                    <a:lnTo>
                      <a:pt x="0" y="61"/>
                    </a:lnTo>
                    <a:lnTo>
                      <a:pt x="0" y="62"/>
                    </a:lnTo>
                    <a:lnTo>
                      <a:pt x="0" y="62"/>
                    </a:lnTo>
                    <a:lnTo>
                      <a:pt x="0" y="360"/>
                    </a:lnTo>
                    <a:lnTo>
                      <a:pt x="0" y="364"/>
                    </a:lnTo>
                    <a:lnTo>
                      <a:pt x="1" y="366"/>
                    </a:lnTo>
                    <a:lnTo>
                      <a:pt x="4" y="369"/>
                    </a:lnTo>
                    <a:lnTo>
                      <a:pt x="6" y="372"/>
                    </a:lnTo>
                    <a:lnTo>
                      <a:pt x="295" y="527"/>
                    </a:lnTo>
                    <a:lnTo>
                      <a:pt x="298" y="528"/>
                    </a:lnTo>
                    <a:lnTo>
                      <a:pt x="300" y="528"/>
                    </a:lnTo>
                    <a:lnTo>
                      <a:pt x="303" y="528"/>
                    </a:lnTo>
                    <a:lnTo>
                      <a:pt x="305" y="527"/>
                    </a:lnTo>
                    <a:lnTo>
                      <a:pt x="617" y="372"/>
                    </a:lnTo>
                    <a:lnTo>
                      <a:pt x="621" y="369"/>
                    </a:lnTo>
                    <a:lnTo>
                      <a:pt x="623" y="366"/>
                    </a:lnTo>
                    <a:lnTo>
                      <a:pt x="624" y="364"/>
                    </a:lnTo>
                    <a:lnTo>
                      <a:pt x="625" y="360"/>
                    </a:lnTo>
                    <a:lnTo>
                      <a:pt x="625" y="59"/>
                    </a:lnTo>
                    <a:lnTo>
                      <a:pt x="625" y="59"/>
                    </a:lnTo>
                    <a:lnTo>
                      <a:pt x="62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sp>
            <p:nvSpPr>
              <p:cNvPr id="53" name="Freeform 3570">
                <a:extLst>
                  <a:ext uri="{FF2B5EF4-FFF2-40B4-BE49-F238E27FC236}">
                    <a16:creationId xmlns="" xmlns:a16="http://schemas.microsoft.com/office/drawing/2014/main" id="{6F233865-F8B6-4B73-9DB5-C6B941951A49}"/>
                  </a:ext>
                </a:extLst>
              </p:cNvPr>
              <p:cNvSpPr>
                <a:spLocks/>
              </p:cNvSpPr>
              <p:nvPr/>
            </p:nvSpPr>
            <p:spPr bwMode="auto">
              <a:xfrm>
                <a:off x="10542588" y="771525"/>
                <a:ext cx="106362" cy="104775"/>
              </a:xfrm>
              <a:custGeom>
                <a:avLst/>
                <a:gdLst>
                  <a:gd name="T0" fmla="*/ 124 w 267"/>
                  <a:gd name="T1" fmla="*/ 263 h 266"/>
                  <a:gd name="T2" fmla="*/ 128 w 267"/>
                  <a:gd name="T3" fmla="*/ 266 h 266"/>
                  <a:gd name="T4" fmla="*/ 133 w 267"/>
                  <a:gd name="T5" fmla="*/ 266 h 266"/>
                  <a:gd name="T6" fmla="*/ 137 w 267"/>
                  <a:gd name="T7" fmla="*/ 266 h 266"/>
                  <a:gd name="T8" fmla="*/ 141 w 267"/>
                  <a:gd name="T9" fmla="*/ 263 h 266"/>
                  <a:gd name="T10" fmla="*/ 263 w 267"/>
                  <a:gd name="T11" fmla="*/ 141 h 266"/>
                  <a:gd name="T12" fmla="*/ 266 w 267"/>
                  <a:gd name="T13" fmla="*/ 137 h 266"/>
                  <a:gd name="T14" fmla="*/ 267 w 267"/>
                  <a:gd name="T15" fmla="*/ 133 h 266"/>
                  <a:gd name="T16" fmla="*/ 266 w 267"/>
                  <a:gd name="T17" fmla="*/ 128 h 266"/>
                  <a:gd name="T18" fmla="*/ 263 w 267"/>
                  <a:gd name="T19" fmla="*/ 124 h 266"/>
                  <a:gd name="T20" fmla="*/ 259 w 267"/>
                  <a:gd name="T21" fmla="*/ 122 h 266"/>
                  <a:gd name="T22" fmla="*/ 254 w 267"/>
                  <a:gd name="T23" fmla="*/ 120 h 266"/>
                  <a:gd name="T24" fmla="*/ 250 w 267"/>
                  <a:gd name="T25" fmla="*/ 122 h 266"/>
                  <a:gd name="T26" fmla="*/ 246 w 267"/>
                  <a:gd name="T27" fmla="*/ 124 h 266"/>
                  <a:gd name="T28" fmla="*/ 144 w 267"/>
                  <a:gd name="T29" fmla="*/ 226 h 266"/>
                  <a:gd name="T30" fmla="*/ 144 w 267"/>
                  <a:gd name="T31" fmla="*/ 11 h 266"/>
                  <a:gd name="T32" fmla="*/ 144 w 267"/>
                  <a:gd name="T33" fmla="*/ 7 h 266"/>
                  <a:gd name="T34" fmla="*/ 141 w 267"/>
                  <a:gd name="T35" fmla="*/ 4 h 266"/>
                  <a:gd name="T36" fmla="*/ 137 w 267"/>
                  <a:gd name="T37" fmla="*/ 1 h 266"/>
                  <a:gd name="T38" fmla="*/ 132 w 267"/>
                  <a:gd name="T39" fmla="*/ 0 h 266"/>
                  <a:gd name="T40" fmla="*/ 127 w 267"/>
                  <a:gd name="T41" fmla="*/ 1 h 266"/>
                  <a:gd name="T42" fmla="*/ 123 w 267"/>
                  <a:gd name="T43" fmla="*/ 4 h 266"/>
                  <a:gd name="T44" fmla="*/ 121 w 267"/>
                  <a:gd name="T45" fmla="*/ 7 h 266"/>
                  <a:gd name="T46" fmla="*/ 121 w 267"/>
                  <a:gd name="T47" fmla="*/ 11 h 266"/>
                  <a:gd name="T48" fmla="*/ 121 w 267"/>
                  <a:gd name="T49" fmla="*/ 225 h 266"/>
                  <a:gd name="T50" fmla="*/ 20 w 267"/>
                  <a:gd name="T51" fmla="*/ 124 h 266"/>
                  <a:gd name="T52" fmla="*/ 17 w 267"/>
                  <a:gd name="T53" fmla="*/ 122 h 266"/>
                  <a:gd name="T54" fmla="*/ 11 w 267"/>
                  <a:gd name="T55" fmla="*/ 120 h 266"/>
                  <a:gd name="T56" fmla="*/ 8 w 267"/>
                  <a:gd name="T57" fmla="*/ 122 h 266"/>
                  <a:gd name="T58" fmla="*/ 4 w 267"/>
                  <a:gd name="T59" fmla="*/ 124 h 266"/>
                  <a:gd name="T60" fmla="*/ 1 w 267"/>
                  <a:gd name="T61" fmla="*/ 128 h 266"/>
                  <a:gd name="T62" fmla="*/ 0 w 267"/>
                  <a:gd name="T63" fmla="*/ 133 h 266"/>
                  <a:gd name="T64" fmla="*/ 1 w 267"/>
                  <a:gd name="T65" fmla="*/ 137 h 266"/>
                  <a:gd name="T66" fmla="*/ 4 w 267"/>
                  <a:gd name="T67" fmla="*/ 141 h 266"/>
                  <a:gd name="T68" fmla="*/ 124 w 267"/>
                  <a:gd name="T69" fmla="*/ 26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7" h="266">
                    <a:moveTo>
                      <a:pt x="124" y="263"/>
                    </a:moveTo>
                    <a:lnTo>
                      <a:pt x="128" y="266"/>
                    </a:lnTo>
                    <a:lnTo>
                      <a:pt x="133" y="266"/>
                    </a:lnTo>
                    <a:lnTo>
                      <a:pt x="137" y="266"/>
                    </a:lnTo>
                    <a:lnTo>
                      <a:pt x="141" y="263"/>
                    </a:lnTo>
                    <a:lnTo>
                      <a:pt x="263" y="141"/>
                    </a:lnTo>
                    <a:lnTo>
                      <a:pt x="266" y="137"/>
                    </a:lnTo>
                    <a:lnTo>
                      <a:pt x="267" y="133"/>
                    </a:lnTo>
                    <a:lnTo>
                      <a:pt x="266" y="128"/>
                    </a:lnTo>
                    <a:lnTo>
                      <a:pt x="263" y="124"/>
                    </a:lnTo>
                    <a:lnTo>
                      <a:pt x="259" y="122"/>
                    </a:lnTo>
                    <a:lnTo>
                      <a:pt x="254" y="120"/>
                    </a:lnTo>
                    <a:lnTo>
                      <a:pt x="250" y="122"/>
                    </a:lnTo>
                    <a:lnTo>
                      <a:pt x="246" y="124"/>
                    </a:lnTo>
                    <a:lnTo>
                      <a:pt x="144" y="226"/>
                    </a:lnTo>
                    <a:lnTo>
                      <a:pt x="144" y="11"/>
                    </a:lnTo>
                    <a:lnTo>
                      <a:pt x="144" y="7"/>
                    </a:lnTo>
                    <a:lnTo>
                      <a:pt x="141" y="4"/>
                    </a:lnTo>
                    <a:lnTo>
                      <a:pt x="137" y="1"/>
                    </a:lnTo>
                    <a:lnTo>
                      <a:pt x="132" y="0"/>
                    </a:lnTo>
                    <a:lnTo>
                      <a:pt x="127" y="1"/>
                    </a:lnTo>
                    <a:lnTo>
                      <a:pt x="123" y="4"/>
                    </a:lnTo>
                    <a:lnTo>
                      <a:pt x="121" y="7"/>
                    </a:lnTo>
                    <a:lnTo>
                      <a:pt x="121" y="11"/>
                    </a:lnTo>
                    <a:lnTo>
                      <a:pt x="121" y="225"/>
                    </a:lnTo>
                    <a:lnTo>
                      <a:pt x="20" y="124"/>
                    </a:lnTo>
                    <a:lnTo>
                      <a:pt x="17" y="122"/>
                    </a:lnTo>
                    <a:lnTo>
                      <a:pt x="11" y="120"/>
                    </a:lnTo>
                    <a:lnTo>
                      <a:pt x="8" y="122"/>
                    </a:lnTo>
                    <a:lnTo>
                      <a:pt x="4" y="124"/>
                    </a:lnTo>
                    <a:lnTo>
                      <a:pt x="1" y="128"/>
                    </a:lnTo>
                    <a:lnTo>
                      <a:pt x="0" y="133"/>
                    </a:lnTo>
                    <a:lnTo>
                      <a:pt x="1" y="137"/>
                    </a:lnTo>
                    <a:lnTo>
                      <a:pt x="4" y="141"/>
                    </a:lnTo>
                    <a:lnTo>
                      <a:pt x="124" y="2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grpSp>
        <p:sp>
          <p:nvSpPr>
            <p:cNvPr id="2" name="TextBox 1"/>
            <p:cNvSpPr txBox="1"/>
            <p:nvPr/>
          </p:nvSpPr>
          <p:spPr>
            <a:xfrm>
              <a:off x="5680661" y="3071077"/>
              <a:ext cx="891348" cy="875180"/>
            </a:xfrm>
            <a:prstGeom prst="rect">
              <a:avLst/>
            </a:prstGeom>
            <a:noFill/>
          </p:spPr>
          <p:txBody>
            <a:bodyPr wrap="square" rtlCol="0">
              <a:spAutoFit/>
            </a:bodyPr>
            <a:lstStyle/>
            <a:p>
              <a:pPr algn="ctr"/>
              <a:r>
                <a:rPr lang="en-ZA" sz="1400" dirty="0"/>
                <a:t>1. </a:t>
              </a:r>
            </a:p>
            <a:p>
              <a:pPr algn="ctr"/>
              <a:r>
                <a:rPr lang="en-ZA" sz="1400" dirty="0"/>
                <a:t>Improved safety and security</a:t>
              </a:r>
            </a:p>
          </p:txBody>
        </p:sp>
        <p:sp>
          <p:nvSpPr>
            <p:cNvPr id="54" name="TextBox 53"/>
            <p:cNvSpPr txBox="1"/>
            <p:nvPr/>
          </p:nvSpPr>
          <p:spPr>
            <a:xfrm>
              <a:off x="4648121" y="3619192"/>
              <a:ext cx="1047213" cy="677559"/>
            </a:xfrm>
            <a:prstGeom prst="rect">
              <a:avLst/>
            </a:prstGeom>
            <a:noFill/>
          </p:spPr>
          <p:txBody>
            <a:bodyPr wrap="square" rtlCol="0">
              <a:spAutoFit/>
            </a:bodyPr>
            <a:lstStyle/>
            <a:p>
              <a:pPr algn="ctr"/>
              <a:r>
                <a:rPr lang="en-ZA" sz="1400" b="1" dirty="0">
                  <a:solidFill>
                    <a:srgbClr val="548235"/>
                  </a:solidFill>
                </a:rPr>
                <a:t>2. Improved case management</a:t>
              </a:r>
            </a:p>
          </p:txBody>
        </p:sp>
        <p:sp>
          <p:nvSpPr>
            <p:cNvPr id="55" name="TextBox 54"/>
            <p:cNvSpPr txBox="1"/>
            <p:nvPr/>
          </p:nvSpPr>
          <p:spPr>
            <a:xfrm>
              <a:off x="4622831" y="4404937"/>
              <a:ext cx="1140469" cy="875180"/>
            </a:xfrm>
            <a:prstGeom prst="rect">
              <a:avLst/>
            </a:prstGeom>
            <a:noFill/>
          </p:spPr>
          <p:txBody>
            <a:bodyPr wrap="square" rtlCol="0">
              <a:spAutoFit/>
            </a:bodyPr>
            <a:lstStyle/>
            <a:p>
              <a:pPr algn="ctr"/>
              <a:r>
                <a:rPr lang="en-ZA" sz="1400" dirty="0" smtClean="0"/>
                <a:t>3. </a:t>
              </a:r>
            </a:p>
            <a:p>
              <a:pPr algn="ctr"/>
              <a:r>
                <a:rPr lang="en-ZA" sz="1400" dirty="0" smtClean="0"/>
                <a:t>Increased needs based rehabilitation</a:t>
              </a:r>
              <a:endParaRPr lang="en-ZA" sz="1400" dirty="0"/>
            </a:p>
          </p:txBody>
        </p:sp>
        <p:sp>
          <p:nvSpPr>
            <p:cNvPr id="56" name="TextBox 55"/>
            <p:cNvSpPr txBox="1"/>
            <p:nvPr/>
          </p:nvSpPr>
          <p:spPr>
            <a:xfrm>
              <a:off x="5506619" y="5087253"/>
              <a:ext cx="1199409" cy="738664"/>
            </a:xfrm>
            <a:prstGeom prst="rect">
              <a:avLst/>
            </a:prstGeom>
            <a:noFill/>
          </p:spPr>
          <p:txBody>
            <a:bodyPr wrap="square" rtlCol="0">
              <a:spAutoFit/>
            </a:bodyPr>
            <a:lstStyle/>
            <a:p>
              <a:pPr algn="ctr"/>
              <a:r>
                <a:rPr lang="en-ZA" sz="1400" dirty="0" smtClean="0"/>
                <a:t>4. </a:t>
              </a:r>
            </a:p>
            <a:p>
              <a:pPr algn="ctr"/>
              <a:r>
                <a:rPr lang="en-ZA" sz="1400" dirty="0" smtClean="0"/>
                <a:t>Successful reintegration</a:t>
              </a:r>
              <a:endParaRPr lang="en-ZA" sz="1400" dirty="0"/>
            </a:p>
          </p:txBody>
        </p:sp>
        <p:sp>
          <p:nvSpPr>
            <p:cNvPr id="57" name="TextBox 56"/>
            <p:cNvSpPr txBox="1"/>
            <p:nvPr/>
          </p:nvSpPr>
          <p:spPr>
            <a:xfrm>
              <a:off x="6386564" y="4443398"/>
              <a:ext cx="1240055" cy="875180"/>
            </a:xfrm>
            <a:prstGeom prst="rect">
              <a:avLst/>
            </a:prstGeom>
            <a:noFill/>
          </p:spPr>
          <p:txBody>
            <a:bodyPr wrap="square" rtlCol="0">
              <a:spAutoFit/>
            </a:bodyPr>
            <a:lstStyle/>
            <a:p>
              <a:pPr algn="ctr"/>
              <a:r>
                <a:rPr lang="en-ZA" sz="1400" dirty="0" smtClean="0"/>
                <a:t>5. </a:t>
              </a:r>
            </a:p>
            <a:p>
              <a:pPr algn="ctr"/>
              <a:r>
                <a:rPr lang="en-ZA" sz="1400" dirty="0" smtClean="0"/>
                <a:t>Healthy incarcerated population</a:t>
              </a:r>
              <a:endParaRPr lang="en-ZA" sz="1400" dirty="0"/>
            </a:p>
          </p:txBody>
        </p:sp>
        <p:sp>
          <p:nvSpPr>
            <p:cNvPr id="58" name="TextBox 57"/>
            <p:cNvSpPr txBox="1"/>
            <p:nvPr/>
          </p:nvSpPr>
          <p:spPr>
            <a:xfrm>
              <a:off x="6514259" y="3142977"/>
              <a:ext cx="1083103" cy="1169551"/>
            </a:xfrm>
            <a:prstGeom prst="rect">
              <a:avLst/>
            </a:prstGeom>
            <a:noFill/>
          </p:spPr>
          <p:txBody>
            <a:bodyPr wrap="square" rtlCol="0">
              <a:spAutoFit/>
            </a:bodyPr>
            <a:lstStyle/>
            <a:p>
              <a:pPr algn="ctr"/>
              <a:r>
                <a:rPr lang="en-ZA" sz="1400" dirty="0" smtClean="0"/>
                <a:t>6. </a:t>
              </a:r>
            </a:p>
            <a:p>
              <a:pPr algn="ctr"/>
              <a:r>
                <a:rPr lang="en-ZA" sz="1400" dirty="0" smtClean="0"/>
                <a:t>High performing ethical  organisation</a:t>
              </a:r>
              <a:endParaRPr lang="en-ZA" sz="1400" dirty="0"/>
            </a:p>
          </p:txBody>
        </p:sp>
      </p:grpSp>
    </p:spTree>
    <p:extLst>
      <p:ext uri="{BB962C8B-B14F-4D97-AF65-F5344CB8AC3E}">
        <p14:creationId xmlns:p14="http://schemas.microsoft.com/office/powerpoint/2010/main" val="3950935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sp>
        <p:nvSpPr>
          <p:cNvPr id="4" name="Title 1">
            <a:extLst>
              <a:ext uri="{FF2B5EF4-FFF2-40B4-BE49-F238E27FC236}">
                <a16:creationId xmlns="" xmlns:a16="http://schemas.microsoft.com/office/drawing/2014/main" id="{4430A9AA-BB5E-FF43-8C3E-F42948508E5B}"/>
              </a:ext>
            </a:extLst>
          </p:cNvPr>
          <p:cNvSpPr txBox="1">
            <a:spLocks/>
          </p:cNvSpPr>
          <p:nvPr/>
        </p:nvSpPr>
        <p:spPr>
          <a:xfrm>
            <a:off x="513274" y="-227541"/>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smtClean="0">
                <a:solidFill>
                  <a:srgbClr val="000000"/>
                </a:solidFill>
                <a:latin typeface="Georgia"/>
              </a:rPr>
              <a:t>Contextual issues for 2021 MTEF</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82129" y="1409980"/>
            <a:ext cx="6000844" cy="3511218"/>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800" b="1" dirty="0">
                <a:solidFill>
                  <a:schemeClr val="tx1"/>
                </a:solidFill>
                <a:latin typeface="Calibri Light"/>
                <a:cs typeface="Calibri Light"/>
              </a:rPr>
              <a:t>Contextual </a:t>
            </a:r>
            <a:r>
              <a:rPr lang="en-ZA" sz="2800" b="1" dirty="0" smtClean="0">
                <a:solidFill>
                  <a:schemeClr val="tx1"/>
                </a:solidFill>
                <a:latin typeface="Calibri Light"/>
                <a:cs typeface="Calibri Light"/>
              </a:rPr>
              <a:t>Issues </a:t>
            </a:r>
            <a:r>
              <a:rPr lang="en-ZA" sz="2800" b="1" dirty="0" smtClean="0">
                <a:solidFill>
                  <a:srgbClr val="FF0000"/>
                </a:solidFill>
                <a:latin typeface="Calibri Light"/>
                <a:cs typeface="Calibri Light"/>
              </a:rPr>
              <a:t> </a:t>
            </a:r>
            <a:endParaRPr lang="en-ZA" sz="2800" b="1" dirty="0">
              <a:solidFill>
                <a:srgbClr val="FF0000"/>
              </a:solidFill>
              <a:latin typeface="Calibri Light"/>
              <a:cs typeface="Calibri Light"/>
            </a:endParaRPr>
          </a:p>
          <a:p>
            <a:pPr marL="342831" indent="-342831">
              <a:spcBef>
                <a:spcPts val="400"/>
              </a:spcBef>
              <a:spcAft>
                <a:spcPts val="400"/>
              </a:spcAft>
              <a:buFont typeface="Wingdings" panose="05000000000000000000" pitchFamily="2" charset="2"/>
              <a:buChar char="q"/>
            </a:pPr>
            <a:r>
              <a:rPr lang="en-ZA" sz="2000" dirty="0" smtClean="0">
                <a:solidFill>
                  <a:schemeClr val="tx1"/>
                </a:solidFill>
                <a:latin typeface="Calibri Light" panose="020F0302020204030204" pitchFamily="34" charset="0"/>
                <a:ea typeface="Calibri"/>
                <a:cs typeface="Calibri Light" panose="020F0302020204030204" pitchFamily="34" charset="0"/>
              </a:rPr>
              <a:t>Resource constraints</a:t>
            </a:r>
          </a:p>
          <a:p>
            <a:pPr marL="342831" indent="-342831">
              <a:spcBef>
                <a:spcPts val="400"/>
              </a:spcBef>
              <a:spcAft>
                <a:spcPts val="400"/>
              </a:spcAft>
              <a:buFont typeface="Wingdings" panose="05000000000000000000" pitchFamily="2" charset="2"/>
              <a:buChar char="q"/>
            </a:pPr>
            <a:r>
              <a:rPr lang="en-ZA" sz="2000" dirty="0" smtClean="0">
                <a:solidFill>
                  <a:schemeClr val="tx1"/>
                </a:solidFill>
                <a:latin typeface="Calibri Light" panose="020F0302020204030204" pitchFamily="34" charset="0"/>
                <a:ea typeface="Calibri"/>
                <a:cs typeface="Calibri Light" panose="020F0302020204030204" pitchFamily="34" charset="0"/>
              </a:rPr>
              <a:t>Implications of Covid-19 on the operating environment  viz. shift pattern </a:t>
            </a:r>
          </a:p>
          <a:p>
            <a:pPr marL="342831" indent="-342831">
              <a:spcBef>
                <a:spcPts val="400"/>
              </a:spcBef>
              <a:spcAft>
                <a:spcPts val="400"/>
              </a:spcAft>
              <a:buFont typeface="Wingdings" panose="05000000000000000000" pitchFamily="2" charset="2"/>
              <a:buChar char="q"/>
            </a:pPr>
            <a:r>
              <a:rPr lang="en-ZA" sz="2000" dirty="0" smtClean="0">
                <a:solidFill>
                  <a:schemeClr val="tx1"/>
                </a:solidFill>
                <a:latin typeface="Calibri Light" panose="020F0302020204030204" pitchFamily="34" charset="0"/>
                <a:ea typeface="Calibri"/>
                <a:cs typeface="Calibri Light" panose="020F0302020204030204" pitchFamily="34" charset="0"/>
              </a:rPr>
              <a:t>Crime and sentencing trends e.g. violent  crimes</a:t>
            </a:r>
          </a:p>
          <a:p>
            <a:pPr marL="342831" indent="-342831">
              <a:spcBef>
                <a:spcPts val="400"/>
              </a:spcBef>
              <a:spcAft>
                <a:spcPts val="400"/>
              </a:spcAft>
              <a:buFont typeface="Wingdings" panose="05000000000000000000" pitchFamily="2" charset="2"/>
              <a:buChar char="q"/>
            </a:pPr>
            <a:r>
              <a:rPr lang="en-ZA" sz="2000" dirty="0" smtClean="0">
                <a:solidFill>
                  <a:schemeClr val="tx1"/>
                </a:solidFill>
                <a:latin typeface="Calibri Light" panose="020F0302020204030204" pitchFamily="34" charset="0"/>
                <a:ea typeface="Calibri"/>
                <a:cs typeface="Calibri Light" panose="020F0302020204030204" pitchFamily="34" charset="0"/>
              </a:rPr>
              <a:t>Specific focus on gender based violence and femicide (GBVF)</a:t>
            </a:r>
          </a:p>
          <a:p>
            <a:pPr marL="342900" lvl="0" indent="-342900">
              <a:spcBef>
                <a:spcPts val="300"/>
              </a:spcBef>
              <a:spcAft>
                <a:spcPts val="300"/>
              </a:spcAft>
              <a:buClr>
                <a:srgbClr val="000000"/>
              </a:buClr>
              <a:buFont typeface="Wingdings" panose="05000000000000000000" pitchFamily="2" charset="2"/>
              <a:buChar char="q"/>
            </a:pPr>
            <a:r>
              <a:rPr lang="en-ZA" sz="2000" dirty="0" smtClean="0">
                <a:solidFill>
                  <a:schemeClr val="tx1"/>
                </a:solidFill>
                <a:latin typeface="Calibri Light" panose="020F0302020204030204" pitchFamily="34" charset="0"/>
                <a:ea typeface="Calibri"/>
                <a:cs typeface="Calibri Light" panose="020F0302020204030204" pitchFamily="34" charset="0"/>
              </a:rPr>
              <a:t>Changing offender profile</a:t>
            </a:r>
          </a:p>
          <a:p>
            <a:pPr marL="342900" lvl="0" indent="-342900">
              <a:spcBef>
                <a:spcPts val="300"/>
              </a:spcBef>
              <a:spcAft>
                <a:spcPts val="300"/>
              </a:spcAft>
              <a:buClr>
                <a:srgbClr val="000000"/>
              </a:buClr>
              <a:buFont typeface="Wingdings" panose="05000000000000000000" pitchFamily="2" charset="2"/>
              <a:buChar char="q"/>
            </a:pPr>
            <a:endParaRPr lang="en-ZA" sz="2000" dirty="0" smtClean="0">
              <a:solidFill>
                <a:schemeClr val="tx1"/>
              </a:solidFill>
              <a:latin typeface="Calibri Light" panose="020F0302020204030204" pitchFamily="34" charset="0"/>
              <a:ea typeface="Calibri"/>
              <a:cs typeface="Calibri Light" panose="020F0302020204030204" pitchFamily="34" charset="0"/>
            </a:endParaRPr>
          </a:p>
        </p:txBody>
      </p:sp>
      <p:sp>
        <p:nvSpPr>
          <p:cNvPr id="6" name="TextBox 5"/>
          <p:cNvSpPr txBox="1"/>
          <p:nvPr/>
        </p:nvSpPr>
        <p:spPr>
          <a:xfrm>
            <a:off x="6216787" y="1409980"/>
            <a:ext cx="5752475" cy="3985578"/>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smtClean="0">
                <a:solidFill>
                  <a:schemeClr val="tx1"/>
                </a:solidFill>
                <a:latin typeface="Calibri Light"/>
                <a:cs typeface="Calibri Light"/>
              </a:rPr>
              <a:t>Opportunities </a:t>
            </a:r>
            <a:r>
              <a:rPr lang="en-ZA" sz="2799" b="1" dirty="0" smtClean="0">
                <a:solidFill>
                  <a:srgbClr val="FF0000"/>
                </a:solidFill>
                <a:latin typeface="Calibri Light"/>
                <a:cs typeface="Calibri Light"/>
              </a:rPr>
              <a:t> </a:t>
            </a:r>
            <a:endParaRPr lang="en-ZA" sz="2799" b="1" dirty="0">
              <a:solidFill>
                <a:srgbClr val="FF0000"/>
              </a:solidFill>
              <a:latin typeface="Calibri Light"/>
              <a:cs typeface="Calibri Light"/>
            </a:endParaRPr>
          </a:p>
          <a:p>
            <a:pPr lvl="0"/>
            <a:endParaRPr lang="en-ZA" sz="2000" dirty="0">
              <a:latin typeface="Calibri Light" panose="020F0302020204030204" pitchFamily="34" charset="0"/>
              <a:ea typeface="Calibri"/>
              <a:cs typeface="Calibri Light" panose="020F0302020204030204" pitchFamily="34" charset="0"/>
            </a:endParaRPr>
          </a:p>
          <a:p>
            <a:pPr marL="342900" indent="-342900">
              <a:spcBef>
                <a:spcPts val="600"/>
              </a:spcBef>
              <a:spcAft>
                <a:spcPts val="600"/>
              </a:spcAft>
              <a:buFont typeface="Wingdings" panose="05000000000000000000" pitchFamily="2" charset="2"/>
              <a:buChar char="q"/>
            </a:pPr>
            <a:r>
              <a:rPr lang="en-US" sz="2000" dirty="0" smtClean="0">
                <a:solidFill>
                  <a:schemeClr val="tx1"/>
                </a:solidFill>
                <a:latin typeface="Calibri Light" panose="020F0302020204030204" pitchFamily="34" charset="0"/>
                <a:ea typeface="Calibri"/>
                <a:cs typeface="Calibri Light" panose="020F0302020204030204" pitchFamily="34" charset="0"/>
              </a:rPr>
              <a:t>Partnerships, e.g. CJS - </a:t>
            </a:r>
            <a:r>
              <a:rPr lang="en-ZA" sz="2000" dirty="0" smtClean="0">
                <a:solidFill>
                  <a:schemeClr val="tx1"/>
                </a:solidFill>
                <a:latin typeface="Calibri Light" panose="020F0302020204030204" pitchFamily="34" charset="0"/>
                <a:ea typeface="Calibri"/>
                <a:cs typeface="Calibri Light" panose="020F0302020204030204" pitchFamily="34" charset="0"/>
              </a:rPr>
              <a:t>integrated </a:t>
            </a:r>
            <a:r>
              <a:rPr lang="en-ZA" sz="2000" dirty="0">
                <a:solidFill>
                  <a:schemeClr val="tx1"/>
                </a:solidFill>
                <a:latin typeface="Calibri Light" panose="020F0302020204030204" pitchFamily="34" charset="0"/>
                <a:ea typeface="Calibri"/>
                <a:cs typeface="Calibri Light" panose="020F0302020204030204" pitchFamily="34" charset="0"/>
              </a:rPr>
              <a:t>planning and implementation of areas of co-dependency</a:t>
            </a:r>
          </a:p>
          <a:p>
            <a:pPr marL="342900" indent="-342900">
              <a:spcBef>
                <a:spcPts val="600"/>
              </a:spcBef>
              <a:spcAft>
                <a:spcPts val="600"/>
              </a:spcAft>
              <a:buFont typeface="Wingdings" panose="05000000000000000000" pitchFamily="2" charset="2"/>
              <a:buChar char="q"/>
            </a:pPr>
            <a:r>
              <a:rPr lang="en-ZA" sz="2000" dirty="0" smtClean="0">
                <a:solidFill>
                  <a:schemeClr val="tx1"/>
                </a:solidFill>
                <a:latin typeface="Calibri Light" panose="020F0302020204030204" pitchFamily="34" charset="0"/>
                <a:ea typeface="Calibri"/>
                <a:cs typeface="Calibri Light" panose="020F0302020204030204" pitchFamily="34" charset="0"/>
              </a:rPr>
              <a:t> Automation of case management processes</a:t>
            </a:r>
            <a:endParaRPr lang="en-ZA" sz="2000" dirty="0">
              <a:solidFill>
                <a:schemeClr val="tx1"/>
              </a:solidFill>
              <a:latin typeface="Calibri Light" panose="020F0302020204030204" pitchFamily="34" charset="0"/>
              <a:ea typeface="Calibri"/>
              <a:cs typeface="Calibri Light" panose="020F0302020204030204" pitchFamily="34" charset="0"/>
            </a:endParaRPr>
          </a:p>
          <a:p>
            <a:pPr marL="342900" indent="-342900">
              <a:spcBef>
                <a:spcPts val="600"/>
              </a:spcBef>
              <a:spcAft>
                <a:spcPts val="600"/>
              </a:spcAft>
              <a:buFont typeface="Wingdings" panose="05000000000000000000" pitchFamily="2" charset="2"/>
              <a:buChar char="q"/>
            </a:pPr>
            <a:r>
              <a:rPr lang="en-ZA" sz="2000" dirty="0">
                <a:solidFill>
                  <a:schemeClr val="tx1"/>
                </a:solidFill>
                <a:latin typeface="Calibri Light" panose="020F0302020204030204" pitchFamily="34" charset="0"/>
                <a:ea typeface="Calibri"/>
                <a:cs typeface="Calibri Light" panose="020F0302020204030204" pitchFamily="34" charset="0"/>
              </a:rPr>
              <a:t>Alternative modes of </a:t>
            </a:r>
            <a:r>
              <a:rPr lang="en-ZA" sz="2000" dirty="0" smtClean="0">
                <a:solidFill>
                  <a:schemeClr val="tx1"/>
                </a:solidFill>
                <a:latin typeface="Calibri Light" panose="020F0302020204030204" pitchFamily="34" charset="0"/>
                <a:ea typeface="Calibri"/>
                <a:cs typeface="Calibri Light" panose="020F0302020204030204" pitchFamily="34" charset="0"/>
              </a:rPr>
              <a:t>service delivery – modern technology viz. inmate telephone booking system.</a:t>
            </a:r>
            <a:endParaRPr lang="en-ZA" sz="2000" dirty="0">
              <a:solidFill>
                <a:schemeClr val="tx1"/>
              </a:solidFill>
              <a:latin typeface="Calibri Light" panose="020F0302020204030204" pitchFamily="34" charset="0"/>
              <a:ea typeface="Calibri"/>
              <a:cs typeface="Calibri Light" panose="020F0302020204030204" pitchFamily="34" charset="0"/>
            </a:endParaRPr>
          </a:p>
          <a:p>
            <a:pPr marL="342900" indent="-342900">
              <a:spcBef>
                <a:spcPts val="600"/>
              </a:spcBef>
              <a:spcAft>
                <a:spcPts val="600"/>
              </a:spcAft>
              <a:buFont typeface="Wingdings" panose="05000000000000000000" pitchFamily="2" charset="2"/>
              <a:buChar char="q"/>
            </a:pPr>
            <a:r>
              <a:rPr lang="en-ZA" sz="2000" dirty="0" smtClean="0">
                <a:solidFill>
                  <a:schemeClr val="tx1"/>
                </a:solidFill>
                <a:latin typeface="Calibri Light" panose="020F0302020204030204" pitchFamily="34" charset="0"/>
                <a:ea typeface="Calibri"/>
                <a:cs typeface="Calibri Light" panose="020F0302020204030204" pitchFamily="34" charset="0"/>
              </a:rPr>
              <a:t>Evaluation and realignment of organisational structure at all levels.</a:t>
            </a:r>
          </a:p>
          <a:p>
            <a:pPr marL="342900" indent="-342900">
              <a:spcBef>
                <a:spcPts val="600"/>
              </a:spcBef>
              <a:spcAft>
                <a:spcPts val="600"/>
              </a:spcAft>
              <a:buFont typeface="Wingdings" panose="05000000000000000000" pitchFamily="2" charset="2"/>
              <a:buChar char="q"/>
            </a:pPr>
            <a:endParaRPr lang="en-ZA" sz="2000" dirty="0">
              <a:solidFill>
                <a:schemeClr val="tx1"/>
              </a:solidFill>
              <a:latin typeface="Calibri Light" panose="020F0302020204030204" pitchFamily="34" charset="0"/>
              <a:ea typeface="Calibri"/>
              <a:cs typeface="Calibri Light" panose="020F0302020204030204" pitchFamily="34" charset="0"/>
            </a:endParaRPr>
          </a:p>
        </p:txBody>
      </p:sp>
    </p:spTree>
    <p:extLst>
      <p:ext uri="{BB962C8B-B14F-4D97-AF65-F5344CB8AC3E}">
        <p14:creationId xmlns:p14="http://schemas.microsoft.com/office/powerpoint/2010/main" val="11470445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sp>
        <p:nvSpPr>
          <p:cNvPr id="4" name="Title 1">
            <a:extLst>
              <a:ext uri="{FF2B5EF4-FFF2-40B4-BE49-F238E27FC236}">
                <a16:creationId xmlns="" xmlns:a16="http://schemas.microsoft.com/office/drawing/2014/main" id="{4430A9AA-BB5E-FF43-8C3E-F42948508E5B}"/>
              </a:ext>
            </a:extLst>
          </p:cNvPr>
          <p:cNvSpPr txBox="1">
            <a:spLocks/>
          </p:cNvSpPr>
          <p:nvPr/>
        </p:nvSpPr>
        <p:spPr>
          <a:xfrm>
            <a:off x="513274" y="-227541"/>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smtClean="0">
                <a:solidFill>
                  <a:srgbClr val="000000"/>
                </a:solidFill>
                <a:latin typeface="Georgia"/>
              </a:rPr>
              <a:t>Contextual issues for 2021 MTEF </a:t>
            </a:r>
            <a:r>
              <a:rPr lang="en-US" sz="4000" dirty="0" err="1" smtClean="0">
                <a:solidFill>
                  <a:srgbClr val="000000"/>
                </a:solidFill>
                <a:latin typeface="Georgia"/>
              </a:rPr>
              <a:t>cont</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353701" y="1330740"/>
            <a:ext cx="5473338" cy="3652154"/>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a:solidFill>
                  <a:schemeClr val="tx1"/>
                </a:solidFill>
                <a:latin typeface="Calibri Light"/>
                <a:cs typeface="Calibri Light"/>
              </a:rPr>
              <a:t>Contextual </a:t>
            </a:r>
            <a:r>
              <a:rPr lang="en-ZA" sz="2799" b="1" dirty="0" smtClean="0">
                <a:solidFill>
                  <a:schemeClr val="tx1"/>
                </a:solidFill>
                <a:latin typeface="Calibri Light"/>
                <a:cs typeface="Calibri Light"/>
              </a:rPr>
              <a:t>Issues </a:t>
            </a:r>
            <a:r>
              <a:rPr lang="en-ZA" sz="2799" b="1" dirty="0" smtClean="0">
                <a:solidFill>
                  <a:srgbClr val="FF0000"/>
                </a:solidFill>
                <a:latin typeface="Calibri Light"/>
                <a:cs typeface="Calibri Light"/>
              </a:rPr>
              <a:t> </a:t>
            </a:r>
            <a:endParaRPr lang="en-ZA" sz="2799" b="1" dirty="0">
              <a:solidFill>
                <a:srgbClr val="FF0000"/>
              </a:solidFill>
              <a:latin typeface="Calibri Light"/>
              <a:cs typeface="Calibri Light"/>
            </a:endParaRPr>
          </a:p>
          <a:p>
            <a:pPr marL="342831" indent="-342831">
              <a:spcBef>
                <a:spcPts val="400"/>
              </a:spcBef>
              <a:spcAft>
                <a:spcPts val="400"/>
              </a:spcAft>
              <a:buFont typeface="Wingdings" panose="05000000000000000000" pitchFamily="2" charset="2"/>
              <a:buChar char="q"/>
            </a:pPr>
            <a:r>
              <a:rPr lang="en-ZA" sz="2000" dirty="0" smtClean="0">
                <a:solidFill>
                  <a:schemeClr val="tx1"/>
                </a:solidFill>
                <a:latin typeface="Calibri Light" panose="020F0302020204030204" pitchFamily="34" charset="0"/>
                <a:ea typeface="Calibri"/>
                <a:cs typeface="Calibri Light" panose="020F0302020204030204" pitchFamily="34" charset="0"/>
              </a:rPr>
              <a:t>Overcrowding  (successes </a:t>
            </a:r>
            <a:r>
              <a:rPr lang="en-ZA" sz="2000" dirty="0">
                <a:solidFill>
                  <a:schemeClr val="tx1"/>
                </a:solidFill>
                <a:latin typeface="Calibri Light" panose="020F0302020204030204" pitchFamily="34" charset="0"/>
                <a:ea typeface="Calibri"/>
                <a:cs typeface="Calibri Light" panose="020F0302020204030204" pitchFamily="34" charset="0"/>
              </a:rPr>
              <a:t>in delivering </a:t>
            </a:r>
            <a:r>
              <a:rPr lang="en-ZA" sz="2000" dirty="0" smtClean="0">
                <a:solidFill>
                  <a:schemeClr val="tx1"/>
                </a:solidFill>
                <a:latin typeface="Calibri Light" panose="020F0302020204030204" pitchFamily="34" charset="0"/>
                <a:ea typeface="Calibri"/>
                <a:cs typeface="Calibri Light" panose="020F0302020204030204" pitchFamily="34" charset="0"/>
              </a:rPr>
              <a:t>on mandates of </a:t>
            </a:r>
            <a:r>
              <a:rPr lang="en-ZA" sz="2000" dirty="0">
                <a:solidFill>
                  <a:schemeClr val="tx1"/>
                </a:solidFill>
                <a:latin typeface="Calibri Light" panose="020F0302020204030204" pitchFamily="34" charset="0"/>
                <a:ea typeface="Calibri"/>
                <a:cs typeface="Calibri Light" panose="020F0302020204030204" pitchFamily="34" charset="0"/>
              </a:rPr>
              <a:t>the CJS)</a:t>
            </a:r>
            <a:endParaRPr lang="en-ZA" sz="2000" strike="sngStrike" dirty="0">
              <a:solidFill>
                <a:schemeClr val="tx1"/>
              </a:solidFill>
              <a:latin typeface="Calibri Light" panose="020F0302020204030204" pitchFamily="34" charset="0"/>
              <a:ea typeface="Calibri"/>
              <a:cs typeface="Calibri Light" panose="020F0302020204030204" pitchFamily="34" charset="0"/>
            </a:endParaRPr>
          </a:p>
          <a:p>
            <a:pPr marL="342831" indent="-342831">
              <a:spcBef>
                <a:spcPts val="400"/>
              </a:spcBef>
              <a:spcAft>
                <a:spcPts val="400"/>
              </a:spcAft>
              <a:buFont typeface="Wingdings" panose="05000000000000000000" pitchFamily="2" charset="2"/>
              <a:buChar char="q"/>
            </a:pPr>
            <a:r>
              <a:rPr lang="en-ZA" sz="2000" dirty="0" smtClean="0">
                <a:solidFill>
                  <a:schemeClr val="tx1"/>
                </a:solidFill>
                <a:latin typeface="Calibri Light" panose="020F0302020204030204" pitchFamily="34" charset="0"/>
                <a:ea typeface="Calibri"/>
                <a:cs typeface="Calibri Light" panose="020F0302020204030204" pitchFamily="34" charset="0"/>
              </a:rPr>
              <a:t>Classification and suitability of correctional centres is not in line with sentencing trends and categories of offenders (Remands &amp; high risk offenders) </a:t>
            </a:r>
          </a:p>
          <a:p>
            <a:pPr marL="342831" indent="-342831">
              <a:spcBef>
                <a:spcPts val="400"/>
              </a:spcBef>
              <a:spcAft>
                <a:spcPts val="400"/>
              </a:spcAft>
              <a:buFont typeface="Wingdings" panose="05000000000000000000" pitchFamily="2" charset="2"/>
              <a:buChar char="q"/>
            </a:pPr>
            <a:r>
              <a:rPr lang="en-ZA" sz="2000" dirty="0" smtClean="0">
                <a:solidFill>
                  <a:schemeClr val="tx1"/>
                </a:solidFill>
                <a:latin typeface="Calibri Light" panose="020F0302020204030204" pitchFamily="34" charset="0"/>
                <a:ea typeface="Calibri"/>
                <a:cs typeface="Calibri Light" panose="020F0302020204030204" pitchFamily="34" charset="0"/>
              </a:rPr>
              <a:t>Co-dependency </a:t>
            </a:r>
            <a:r>
              <a:rPr lang="en-ZA" sz="2000" dirty="0">
                <a:solidFill>
                  <a:schemeClr val="tx1"/>
                </a:solidFill>
                <a:latin typeface="Calibri Light" panose="020F0302020204030204" pitchFamily="34" charset="0"/>
                <a:ea typeface="Calibri"/>
                <a:cs typeface="Calibri Light" panose="020F0302020204030204" pitchFamily="34" charset="0"/>
              </a:rPr>
              <a:t>in the management of remand detainees (SAPS, NPA, DOJ, Legal Aid)</a:t>
            </a:r>
          </a:p>
          <a:p>
            <a:pPr marL="342831" indent="-342831">
              <a:spcBef>
                <a:spcPts val="400"/>
              </a:spcBef>
              <a:spcAft>
                <a:spcPts val="400"/>
              </a:spcAft>
              <a:buFont typeface="Arial" panose="020B0604020202020204" pitchFamily="34" charset="0"/>
              <a:buChar char="•"/>
            </a:pPr>
            <a:endParaRPr lang="en-ZA" sz="2000" dirty="0" smtClean="0">
              <a:solidFill>
                <a:schemeClr val="tx1"/>
              </a:solidFill>
              <a:latin typeface="Calibri Light" panose="020F0302020204030204" pitchFamily="34" charset="0"/>
              <a:ea typeface="Calibri"/>
              <a:cs typeface="Calibri Light" panose="020F0302020204030204" pitchFamily="34" charset="0"/>
            </a:endParaRPr>
          </a:p>
        </p:txBody>
      </p:sp>
      <p:sp>
        <p:nvSpPr>
          <p:cNvPr id="6" name="TextBox 5"/>
          <p:cNvSpPr txBox="1"/>
          <p:nvPr/>
        </p:nvSpPr>
        <p:spPr>
          <a:xfrm>
            <a:off x="5983461" y="1330740"/>
            <a:ext cx="5801042" cy="907813"/>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smtClean="0">
                <a:solidFill>
                  <a:schemeClr val="tx1"/>
                </a:solidFill>
                <a:latin typeface="Calibri Light"/>
                <a:cs typeface="Calibri Light"/>
              </a:rPr>
              <a:t>Opportunities </a:t>
            </a:r>
            <a:r>
              <a:rPr lang="en-ZA" sz="2799" b="1" dirty="0" smtClean="0">
                <a:solidFill>
                  <a:srgbClr val="FF0000"/>
                </a:solidFill>
                <a:latin typeface="Calibri Light"/>
                <a:cs typeface="Calibri Light"/>
              </a:rPr>
              <a:t> </a:t>
            </a:r>
            <a:endParaRPr lang="en-ZA" sz="2799" b="1" dirty="0">
              <a:solidFill>
                <a:srgbClr val="FF0000"/>
              </a:solidFill>
              <a:latin typeface="Calibri Light"/>
              <a:cs typeface="Calibri Light"/>
            </a:endParaRPr>
          </a:p>
          <a:p>
            <a:pPr marL="342900" indent="-342900">
              <a:spcBef>
                <a:spcPts val="600"/>
              </a:spcBef>
              <a:spcAft>
                <a:spcPts val="600"/>
              </a:spcAft>
              <a:buFont typeface="Wingdings" panose="05000000000000000000" pitchFamily="2" charset="2"/>
              <a:buChar char="q"/>
            </a:pPr>
            <a:endParaRPr lang="en-ZA" sz="2000" dirty="0">
              <a:solidFill>
                <a:schemeClr val="tx1"/>
              </a:solidFill>
              <a:latin typeface="Calibri Light" panose="020F0302020204030204" pitchFamily="34" charset="0"/>
              <a:ea typeface="Calibri"/>
              <a:cs typeface="Calibri Light" panose="020F0302020204030204" pitchFamily="34" charset="0"/>
            </a:endParaRPr>
          </a:p>
        </p:txBody>
      </p:sp>
    </p:spTree>
    <p:extLst>
      <p:ext uri="{BB962C8B-B14F-4D97-AF65-F5344CB8AC3E}">
        <p14:creationId xmlns:p14="http://schemas.microsoft.com/office/powerpoint/2010/main" val="37621427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Vision 2068</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15" name="Rounded Rectangle 14"/>
          <p:cNvSpPr/>
          <p:nvPr/>
        </p:nvSpPr>
        <p:spPr>
          <a:xfrm>
            <a:off x="121492" y="1162846"/>
            <a:ext cx="11904856" cy="5501837"/>
          </a:xfrm>
          <a:prstGeom prst="roundRect">
            <a:avLst>
              <a:gd name="adj" fmla="val 6565"/>
            </a:avLst>
          </a:prstGeom>
          <a:solidFill>
            <a:srgbClr val="548235"/>
          </a:solidFill>
          <a:ln>
            <a:noFill/>
          </a:ln>
          <a:effectLst>
            <a:outerShdw blurRad="2032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p:nvPr/>
        </p:nvCxnSpPr>
        <p:spPr>
          <a:xfrm>
            <a:off x="4042925" y="1171860"/>
            <a:ext cx="3172" cy="5248818"/>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21492" y="2813981"/>
            <a:ext cx="3919487" cy="2708434"/>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Vision 2068 (O</a:t>
            </a:r>
            <a:r>
              <a:rPr lang="en-US" sz="1600" b="1" dirty="0">
                <a:solidFill>
                  <a:srgbClr val="FFA6D4"/>
                </a:solidFill>
                <a:ea typeface="Arial" charset="0"/>
                <a:cs typeface="Arial" charset="0"/>
              </a:rPr>
              <a:t>bjectives for Case Management Processes</a:t>
            </a:r>
          </a:p>
          <a:p>
            <a:endParaRPr lang="en-US" sz="1600" b="1" dirty="0" smtClean="0">
              <a:solidFill>
                <a:schemeClr val="bg1"/>
              </a:solidFill>
              <a:ea typeface="Arial" charset="0"/>
              <a:cs typeface="Arial" charset="0"/>
            </a:endParaRPr>
          </a:p>
          <a:p>
            <a:pPr marL="285750" indent="-285750">
              <a:buFont typeface="Wingdings" panose="05000000000000000000" pitchFamily="2" charset="2"/>
              <a:buChar char="q"/>
            </a:pPr>
            <a:r>
              <a:rPr lang="en-US" sz="1600" b="1" dirty="0" smtClean="0">
                <a:solidFill>
                  <a:schemeClr val="bg1"/>
                </a:solidFill>
                <a:ea typeface="Arial" charset="0"/>
                <a:cs typeface="Arial" charset="0"/>
              </a:rPr>
              <a:t>Provide safe  and secure conditions  of detention consistent with human dignity through effective administration and management of inmates</a:t>
            </a:r>
          </a:p>
          <a:p>
            <a:pPr marL="285750" indent="-285750">
              <a:buFont typeface="Wingdings" panose="05000000000000000000" pitchFamily="2" charset="2"/>
              <a:buChar char="q"/>
            </a:pPr>
            <a:endParaRPr lang="en-US" sz="1600" b="1" dirty="0">
              <a:solidFill>
                <a:schemeClr val="bg1"/>
              </a:solidFill>
              <a:ea typeface="Arial" charset="0"/>
              <a:cs typeface="Arial" charset="0"/>
            </a:endParaRPr>
          </a:p>
          <a:p>
            <a:pPr marL="285750" indent="-285750">
              <a:buFont typeface="Wingdings" panose="05000000000000000000" pitchFamily="2" charset="2"/>
              <a:buChar char="q"/>
            </a:pPr>
            <a:endParaRPr lang="en-US" sz="1600" b="1" dirty="0">
              <a:solidFill>
                <a:schemeClr val="bg1"/>
              </a:solidFill>
              <a:ea typeface="Arial" charset="0"/>
              <a:cs typeface="Arial" charset="0"/>
            </a:endParaRPr>
          </a:p>
          <a:p>
            <a:endParaRPr lang="en-US" sz="1600" b="1" dirty="0">
              <a:solidFill>
                <a:schemeClr val="bg1"/>
              </a:solidFill>
              <a:ea typeface="Arial" charset="0"/>
              <a:cs typeface="Arial" charset="0"/>
            </a:endParaRPr>
          </a:p>
          <a:p>
            <a:endParaRPr lang="en-US" sz="1600" b="1" dirty="0" smtClean="0">
              <a:solidFill>
                <a:schemeClr val="bg1"/>
              </a:solidFill>
              <a:ea typeface="Arial" charset="0"/>
              <a:cs typeface="Arial" charset="0"/>
            </a:endParaRPr>
          </a:p>
        </p:txBody>
      </p:sp>
      <p:sp>
        <p:nvSpPr>
          <p:cNvPr id="22" name="TextBox 21"/>
          <p:cNvSpPr txBox="1"/>
          <p:nvPr/>
        </p:nvSpPr>
        <p:spPr>
          <a:xfrm>
            <a:off x="4197082" y="3313859"/>
            <a:ext cx="3662336" cy="3200876"/>
          </a:xfrm>
          <a:prstGeom prst="rect">
            <a:avLst/>
          </a:prstGeom>
          <a:noFill/>
        </p:spPr>
        <p:txBody>
          <a:bodyPr wrap="square" lIns="0" tIns="0" rIns="0" bIns="0" rtlCol="0">
            <a:spAutoFit/>
          </a:bodyPr>
          <a:lstStyle/>
          <a:p>
            <a:pPr marL="285750" lvl="0" indent="-285750">
              <a:buFont typeface="Wingdings" panose="05000000000000000000" pitchFamily="2" charset="2"/>
              <a:buChar char="q"/>
            </a:pPr>
            <a:r>
              <a:rPr lang="en-ZA" sz="1600" b="1" dirty="0" smtClean="0">
                <a:solidFill>
                  <a:prstClr val="white"/>
                </a:solidFill>
                <a:ea typeface="Arial" charset="0"/>
                <a:cs typeface="Arial" charset="0"/>
              </a:rPr>
              <a:t>Put </a:t>
            </a:r>
            <a:r>
              <a:rPr lang="en-ZA" sz="1600" b="1" dirty="0">
                <a:solidFill>
                  <a:prstClr val="white"/>
                </a:solidFill>
                <a:ea typeface="Arial" charset="0"/>
                <a:cs typeface="Arial" charset="0"/>
              </a:rPr>
              <a:t>in place  process for the management of extradition cases</a:t>
            </a:r>
          </a:p>
          <a:p>
            <a:pPr marL="285750" lvl="0" indent="-285750">
              <a:buFont typeface="Wingdings" panose="05000000000000000000" pitchFamily="2" charset="2"/>
              <a:buChar char="q"/>
            </a:pPr>
            <a:r>
              <a:rPr lang="en-ZA" sz="1600" b="1" dirty="0">
                <a:solidFill>
                  <a:prstClr val="white"/>
                </a:solidFill>
                <a:ea typeface="Arial" charset="0"/>
                <a:cs typeface="Arial" charset="0"/>
              </a:rPr>
              <a:t>Amendment of the continuous risk assessment process </a:t>
            </a:r>
          </a:p>
          <a:p>
            <a:pPr marL="285750" lvl="0" indent="-285750">
              <a:buFont typeface="Wingdings" panose="05000000000000000000" pitchFamily="2" charset="2"/>
              <a:buChar char="q"/>
            </a:pPr>
            <a:r>
              <a:rPr lang="en-US" sz="1600" b="1" dirty="0" smtClean="0">
                <a:solidFill>
                  <a:prstClr val="white"/>
                </a:solidFill>
                <a:ea typeface="Arial" charset="0"/>
                <a:cs typeface="Arial" charset="0"/>
              </a:rPr>
              <a:t>Draft </a:t>
            </a:r>
            <a:r>
              <a:rPr lang="en-US" sz="1600" b="1" dirty="0">
                <a:solidFill>
                  <a:prstClr val="white"/>
                </a:solidFill>
                <a:ea typeface="Arial" charset="0"/>
                <a:cs typeface="Arial" charset="0"/>
              </a:rPr>
              <a:t>revised overcrowding management strategy developed</a:t>
            </a:r>
          </a:p>
          <a:p>
            <a:pPr marL="285750" indent="-285750">
              <a:buFont typeface="Wingdings" panose="05000000000000000000" pitchFamily="2" charset="2"/>
              <a:buChar char="q"/>
            </a:pPr>
            <a:r>
              <a:rPr lang="en-US" sz="1600" b="1" dirty="0" smtClean="0">
                <a:solidFill>
                  <a:schemeClr val="bg1"/>
                </a:solidFill>
                <a:ea typeface="Arial" charset="0"/>
                <a:cs typeface="Arial" charset="0"/>
              </a:rPr>
              <a:t>Reduced inmate population - 2019 </a:t>
            </a:r>
            <a:r>
              <a:rPr lang="en-US" sz="1600" b="1" dirty="0">
                <a:solidFill>
                  <a:schemeClr val="bg1"/>
                </a:solidFill>
                <a:ea typeface="Arial" charset="0"/>
                <a:cs typeface="Arial" charset="0"/>
              </a:rPr>
              <a:t>special remission  and </a:t>
            </a:r>
            <a:r>
              <a:rPr lang="en-US" sz="1600" b="1" dirty="0" smtClean="0">
                <a:solidFill>
                  <a:schemeClr val="bg1"/>
                </a:solidFill>
                <a:ea typeface="Arial" charset="0"/>
                <a:cs typeface="Arial" charset="0"/>
              </a:rPr>
              <a:t> </a:t>
            </a:r>
            <a:r>
              <a:rPr lang="en-US" sz="1600" b="1" dirty="0">
                <a:solidFill>
                  <a:schemeClr val="bg1"/>
                </a:solidFill>
                <a:ea typeface="Arial" charset="0"/>
                <a:cs typeface="Arial" charset="0"/>
              </a:rPr>
              <a:t>2020 COVID-19 special parole dispensation  </a:t>
            </a:r>
            <a:r>
              <a:rPr lang="en-US" sz="1600" b="1" dirty="0" smtClean="0">
                <a:solidFill>
                  <a:schemeClr val="bg1"/>
                </a:solidFill>
                <a:ea typeface="Arial" charset="0"/>
                <a:cs typeface="Arial" charset="0"/>
              </a:rPr>
              <a:t>(temporary relief)</a:t>
            </a:r>
          </a:p>
          <a:p>
            <a:pPr marL="285750" lvl="0" indent="-285750">
              <a:buFont typeface="Wingdings" panose="05000000000000000000" pitchFamily="2" charset="2"/>
              <a:buChar char="q"/>
            </a:pPr>
            <a:r>
              <a:rPr lang="en-US" sz="1600" b="1" dirty="0" smtClean="0">
                <a:solidFill>
                  <a:prstClr val="white"/>
                </a:solidFill>
                <a:ea typeface="Arial" charset="0"/>
                <a:cs typeface="Arial" charset="0"/>
              </a:rPr>
              <a:t>Every offender serving sentences longer than 24 months has a correctional sentence </a:t>
            </a:r>
            <a:r>
              <a:rPr lang="en-US" sz="1600" b="1" dirty="0" smtClean="0">
                <a:solidFill>
                  <a:prstClr val="white"/>
                </a:solidFill>
                <a:ea typeface="Arial" charset="0"/>
                <a:cs typeface="Arial" charset="0"/>
              </a:rPr>
              <a:t>plan</a:t>
            </a:r>
            <a:endParaRPr lang="en-US" sz="1600" b="1" dirty="0" smtClean="0">
              <a:solidFill>
                <a:prstClr val="white"/>
              </a:solidFill>
              <a:ea typeface="Arial" charset="0"/>
              <a:cs typeface="Arial" charset="0"/>
            </a:endParaRPr>
          </a:p>
        </p:txBody>
      </p:sp>
      <p:sp>
        <p:nvSpPr>
          <p:cNvPr id="23" name="TextBox 22"/>
          <p:cNvSpPr txBox="1"/>
          <p:nvPr/>
        </p:nvSpPr>
        <p:spPr>
          <a:xfrm>
            <a:off x="4307735" y="2846764"/>
            <a:ext cx="3303492" cy="246221"/>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What have we achieved thus far</a:t>
            </a:r>
            <a:endParaRPr lang="en-US" sz="1600" b="1" dirty="0">
              <a:solidFill>
                <a:srgbClr val="FFA6D4"/>
              </a:solidFill>
              <a:ea typeface="Arial" charset="0"/>
              <a:cs typeface="Arial" charset="0"/>
            </a:endParaRPr>
          </a:p>
        </p:txBody>
      </p:sp>
      <p:sp>
        <p:nvSpPr>
          <p:cNvPr id="24" name="TextBox 23"/>
          <p:cNvSpPr txBox="1"/>
          <p:nvPr/>
        </p:nvSpPr>
        <p:spPr>
          <a:xfrm>
            <a:off x="7930468" y="3313859"/>
            <a:ext cx="4214166" cy="3200876"/>
          </a:xfrm>
          <a:prstGeom prst="rect">
            <a:avLst/>
          </a:prstGeom>
          <a:noFill/>
        </p:spPr>
        <p:txBody>
          <a:bodyPr wrap="square" lIns="0" tIns="0" rIns="0" bIns="0" rtlCol="0">
            <a:spAutoFit/>
          </a:bodyPr>
          <a:lstStyle/>
          <a:p>
            <a:pPr marL="285750" indent="-285750">
              <a:buFont typeface="Wingdings" panose="05000000000000000000" pitchFamily="2" charset="2"/>
              <a:buChar char="q"/>
            </a:pPr>
            <a:endParaRPr lang="en-US" sz="1600" b="1" dirty="0" smtClean="0">
              <a:solidFill>
                <a:schemeClr val="bg1"/>
              </a:solidFill>
              <a:ea typeface="Arial" charset="0"/>
              <a:cs typeface="Arial" charset="0"/>
            </a:endParaRPr>
          </a:p>
          <a:p>
            <a:pPr marL="285750" indent="-285750">
              <a:buFont typeface="Wingdings" panose="05000000000000000000" pitchFamily="2" charset="2"/>
              <a:buChar char="q"/>
            </a:pPr>
            <a:r>
              <a:rPr lang="en-US" sz="1600" b="1" dirty="0" smtClean="0">
                <a:solidFill>
                  <a:schemeClr val="bg1"/>
                </a:solidFill>
                <a:ea typeface="Arial" charset="0"/>
                <a:cs typeface="Arial" charset="0"/>
              </a:rPr>
              <a:t>Automation  </a:t>
            </a:r>
            <a:r>
              <a:rPr lang="en-US" sz="1600" b="1" dirty="0">
                <a:solidFill>
                  <a:schemeClr val="bg1"/>
                </a:solidFill>
                <a:ea typeface="Arial" charset="0"/>
                <a:cs typeface="Arial" charset="0"/>
              </a:rPr>
              <a:t>of case management processes, viz, CSP to G326 report</a:t>
            </a:r>
          </a:p>
          <a:p>
            <a:pPr marL="285750" indent="-285750">
              <a:buFont typeface="Wingdings" panose="05000000000000000000" pitchFamily="2" charset="2"/>
              <a:buChar char="q"/>
            </a:pPr>
            <a:r>
              <a:rPr lang="en-US" sz="1600" b="1" dirty="0" smtClean="0">
                <a:solidFill>
                  <a:schemeClr val="bg1"/>
                </a:solidFill>
                <a:ea typeface="Arial" charset="0"/>
                <a:cs typeface="Arial" charset="0"/>
              </a:rPr>
              <a:t>Strengthen existing partnership &amp; collaboration with CJS – optimize on  administration of inmates, work opportunities </a:t>
            </a:r>
          </a:p>
          <a:p>
            <a:pPr marL="285750" indent="-285750">
              <a:buFont typeface="Wingdings" panose="05000000000000000000" pitchFamily="2" charset="2"/>
              <a:buChar char="q"/>
            </a:pPr>
            <a:r>
              <a:rPr lang="en-US" sz="1600" b="1" dirty="0" smtClean="0">
                <a:solidFill>
                  <a:schemeClr val="bg1"/>
                </a:solidFill>
                <a:ea typeface="Arial" charset="0"/>
                <a:cs typeface="Arial" charset="0"/>
              </a:rPr>
              <a:t>Finalize </a:t>
            </a:r>
            <a:r>
              <a:rPr lang="en-US" sz="1600" b="1" dirty="0">
                <a:solidFill>
                  <a:schemeClr val="bg1"/>
                </a:solidFill>
                <a:ea typeface="Arial" charset="0"/>
                <a:cs typeface="Arial" charset="0"/>
              </a:rPr>
              <a:t>review of the parole system</a:t>
            </a:r>
          </a:p>
          <a:p>
            <a:pPr marL="285750" indent="-285750">
              <a:buFont typeface="Wingdings" panose="05000000000000000000" pitchFamily="2" charset="2"/>
              <a:buChar char="q"/>
            </a:pPr>
            <a:r>
              <a:rPr lang="en-US" sz="1600" b="1" dirty="0">
                <a:solidFill>
                  <a:schemeClr val="bg1"/>
                </a:solidFill>
                <a:ea typeface="Arial" charset="0"/>
                <a:cs typeface="Arial" charset="0"/>
              </a:rPr>
              <a:t>Audit and reclassify correctional centers in line with crime and sentencing trends per categories of offenders.</a:t>
            </a:r>
          </a:p>
          <a:p>
            <a:pPr marL="285750" indent="-285750">
              <a:buFont typeface="Wingdings" panose="05000000000000000000" pitchFamily="2" charset="2"/>
              <a:buChar char="q"/>
            </a:pPr>
            <a:r>
              <a:rPr lang="en-US" sz="1600" b="1" dirty="0" smtClean="0">
                <a:solidFill>
                  <a:schemeClr val="bg1"/>
                </a:solidFill>
                <a:ea typeface="Arial" charset="0"/>
                <a:cs typeface="Arial" charset="0"/>
              </a:rPr>
              <a:t>Strengthen Integrated  </a:t>
            </a:r>
            <a:r>
              <a:rPr lang="en-US" sz="1600" b="1" dirty="0">
                <a:solidFill>
                  <a:schemeClr val="bg1"/>
                </a:solidFill>
                <a:ea typeface="Arial" charset="0"/>
                <a:cs typeface="Arial" charset="0"/>
              </a:rPr>
              <a:t>work </a:t>
            </a:r>
            <a:r>
              <a:rPr lang="en-US" sz="1600" b="1" dirty="0" smtClean="0">
                <a:solidFill>
                  <a:schemeClr val="bg1"/>
                </a:solidFill>
                <a:ea typeface="Arial" charset="0"/>
                <a:cs typeface="Arial" charset="0"/>
              </a:rPr>
              <a:t>approach internally </a:t>
            </a:r>
          </a:p>
          <a:p>
            <a:endParaRPr lang="en-US" sz="1600" b="1" dirty="0">
              <a:solidFill>
                <a:schemeClr val="bg1"/>
              </a:solidFill>
              <a:ea typeface="Arial" charset="0"/>
              <a:cs typeface="Arial" charset="0"/>
            </a:endParaRPr>
          </a:p>
        </p:txBody>
      </p:sp>
      <p:sp>
        <p:nvSpPr>
          <p:cNvPr id="25" name="TextBox 24"/>
          <p:cNvSpPr txBox="1"/>
          <p:nvPr/>
        </p:nvSpPr>
        <p:spPr>
          <a:xfrm>
            <a:off x="8073192" y="2813981"/>
            <a:ext cx="3303492" cy="492443"/>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What do we still need to do to get there</a:t>
            </a:r>
            <a:endParaRPr lang="en-US" sz="1600" b="1" dirty="0">
              <a:solidFill>
                <a:srgbClr val="FFA6D4"/>
              </a:solidFill>
              <a:ea typeface="Arial" charset="0"/>
              <a:cs typeface="Arial" charset="0"/>
            </a:endParaRPr>
          </a:p>
        </p:txBody>
      </p:sp>
      <p:cxnSp>
        <p:nvCxnSpPr>
          <p:cNvPr id="26" name="Straight Connector 25"/>
          <p:cNvCxnSpPr/>
          <p:nvPr/>
        </p:nvCxnSpPr>
        <p:spPr>
          <a:xfrm flipH="1">
            <a:off x="7883101" y="1170124"/>
            <a:ext cx="1" cy="5250554"/>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4" name="Round Single Corner Rectangle 3"/>
          <p:cNvSpPr/>
          <p:nvPr/>
        </p:nvSpPr>
        <p:spPr>
          <a:xfrm>
            <a:off x="8073192" y="1165312"/>
            <a:ext cx="3746805" cy="1538131"/>
          </a:xfrm>
          <a:prstGeom prst="round1Rect">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5" name="Rectangle 4"/>
          <p:cNvSpPr/>
          <p:nvPr/>
        </p:nvSpPr>
        <p:spPr>
          <a:xfrm>
            <a:off x="4081387" y="1195833"/>
            <a:ext cx="3628168" cy="1535301"/>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ound Same Side Corner Rectangle 5"/>
          <p:cNvSpPr/>
          <p:nvPr/>
        </p:nvSpPr>
        <p:spPr>
          <a:xfrm>
            <a:off x="121493" y="1188424"/>
            <a:ext cx="3775280" cy="1542711"/>
          </a:xfrm>
          <a:custGeom>
            <a:avLst/>
            <a:gdLst>
              <a:gd name="connsiteX0" fmla="*/ 418516 w 3645944"/>
              <a:gd name="connsiteY0" fmla="*/ 0 h 2511043"/>
              <a:gd name="connsiteX1" fmla="*/ 3227428 w 3645944"/>
              <a:gd name="connsiteY1" fmla="*/ 0 h 2511043"/>
              <a:gd name="connsiteX2" fmla="*/ 3645944 w 3645944"/>
              <a:gd name="connsiteY2" fmla="*/ 418516 h 2511043"/>
              <a:gd name="connsiteX3" fmla="*/ 3645944 w 3645944"/>
              <a:gd name="connsiteY3" fmla="*/ 2511043 h 2511043"/>
              <a:gd name="connsiteX4" fmla="*/ 3645944 w 3645944"/>
              <a:gd name="connsiteY4" fmla="*/ 2511043 h 2511043"/>
              <a:gd name="connsiteX5" fmla="*/ 0 w 3645944"/>
              <a:gd name="connsiteY5" fmla="*/ 2511043 h 2511043"/>
              <a:gd name="connsiteX6" fmla="*/ 0 w 3645944"/>
              <a:gd name="connsiteY6" fmla="*/ 2511043 h 2511043"/>
              <a:gd name="connsiteX7" fmla="*/ 0 w 3645944"/>
              <a:gd name="connsiteY7" fmla="*/ 418516 h 2511043"/>
              <a:gd name="connsiteX8" fmla="*/ 418516 w 3645944"/>
              <a:gd name="connsiteY8" fmla="*/ 0 h 2511043"/>
              <a:gd name="connsiteX0" fmla="*/ 418516 w 3666264"/>
              <a:gd name="connsiteY0" fmla="*/ 2051 h 2513094"/>
              <a:gd name="connsiteX1" fmla="*/ 3227428 w 3666264"/>
              <a:gd name="connsiteY1" fmla="*/ 2051 h 2513094"/>
              <a:gd name="connsiteX2" fmla="*/ 3666264 w 3666264"/>
              <a:gd name="connsiteY2" fmla="*/ 197047 h 2513094"/>
              <a:gd name="connsiteX3" fmla="*/ 3645944 w 3666264"/>
              <a:gd name="connsiteY3" fmla="*/ 2513094 h 2513094"/>
              <a:gd name="connsiteX4" fmla="*/ 3645944 w 3666264"/>
              <a:gd name="connsiteY4" fmla="*/ 2513094 h 2513094"/>
              <a:gd name="connsiteX5" fmla="*/ 0 w 3666264"/>
              <a:gd name="connsiteY5" fmla="*/ 2513094 h 2513094"/>
              <a:gd name="connsiteX6" fmla="*/ 0 w 3666264"/>
              <a:gd name="connsiteY6" fmla="*/ 2513094 h 2513094"/>
              <a:gd name="connsiteX7" fmla="*/ 0 w 3666264"/>
              <a:gd name="connsiteY7" fmla="*/ 420567 h 2513094"/>
              <a:gd name="connsiteX8" fmla="*/ 418516 w 3666264"/>
              <a:gd name="connsiteY8" fmla="*/ 2051 h 2513094"/>
              <a:gd name="connsiteX0" fmla="*/ 418516 w 3666264"/>
              <a:gd name="connsiteY0" fmla="*/ 2051 h 2513094"/>
              <a:gd name="connsiteX1" fmla="*/ 3430628 w 3666264"/>
              <a:gd name="connsiteY1" fmla="*/ 2051 h 2513094"/>
              <a:gd name="connsiteX2" fmla="*/ 3666264 w 3666264"/>
              <a:gd name="connsiteY2" fmla="*/ 197047 h 2513094"/>
              <a:gd name="connsiteX3" fmla="*/ 3645944 w 3666264"/>
              <a:gd name="connsiteY3" fmla="*/ 2513094 h 2513094"/>
              <a:gd name="connsiteX4" fmla="*/ 3645944 w 3666264"/>
              <a:gd name="connsiteY4" fmla="*/ 2513094 h 2513094"/>
              <a:gd name="connsiteX5" fmla="*/ 0 w 3666264"/>
              <a:gd name="connsiteY5" fmla="*/ 2513094 h 2513094"/>
              <a:gd name="connsiteX6" fmla="*/ 0 w 3666264"/>
              <a:gd name="connsiteY6" fmla="*/ 2513094 h 2513094"/>
              <a:gd name="connsiteX7" fmla="*/ 0 w 3666264"/>
              <a:gd name="connsiteY7" fmla="*/ 420567 h 2513094"/>
              <a:gd name="connsiteX8" fmla="*/ 418516 w 3666264"/>
              <a:gd name="connsiteY8" fmla="*/ 2051 h 2513094"/>
              <a:gd name="connsiteX0" fmla="*/ 418516 w 3666264"/>
              <a:gd name="connsiteY0" fmla="*/ 230 h 2511273"/>
              <a:gd name="connsiteX1" fmla="*/ 3430628 w 3666264"/>
              <a:gd name="connsiteY1" fmla="*/ 230 h 2511273"/>
              <a:gd name="connsiteX2" fmla="*/ 3666264 w 3666264"/>
              <a:gd name="connsiteY2" fmla="*/ 215546 h 2511273"/>
              <a:gd name="connsiteX3" fmla="*/ 3645944 w 3666264"/>
              <a:gd name="connsiteY3" fmla="*/ 2511273 h 2511273"/>
              <a:gd name="connsiteX4" fmla="*/ 3645944 w 3666264"/>
              <a:gd name="connsiteY4" fmla="*/ 2511273 h 2511273"/>
              <a:gd name="connsiteX5" fmla="*/ 0 w 3666264"/>
              <a:gd name="connsiteY5" fmla="*/ 2511273 h 2511273"/>
              <a:gd name="connsiteX6" fmla="*/ 0 w 3666264"/>
              <a:gd name="connsiteY6" fmla="*/ 2511273 h 2511273"/>
              <a:gd name="connsiteX7" fmla="*/ 0 w 3666264"/>
              <a:gd name="connsiteY7" fmla="*/ 418746 h 2511273"/>
              <a:gd name="connsiteX8" fmla="*/ 418516 w 3666264"/>
              <a:gd name="connsiteY8" fmla="*/ 230 h 2511273"/>
              <a:gd name="connsiteX0" fmla="*/ 418516 w 3667052"/>
              <a:gd name="connsiteY0" fmla="*/ 230 h 2511273"/>
              <a:gd name="connsiteX1" fmla="*/ 3460098 w 3667052"/>
              <a:gd name="connsiteY1" fmla="*/ 230 h 2511273"/>
              <a:gd name="connsiteX2" fmla="*/ 3666264 w 3667052"/>
              <a:gd name="connsiteY2" fmla="*/ 215546 h 2511273"/>
              <a:gd name="connsiteX3" fmla="*/ 3645944 w 3667052"/>
              <a:gd name="connsiteY3" fmla="*/ 2511273 h 2511273"/>
              <a:gd name="connsiteX4" fmla="*/ 3645944 w 3667052"/>
              <a:gd name="connsiteY4" fmla="*/ 2511273 h 2511273"/>
              <a:gd name="connsiteX5" fmla="*/ 0 w 3667052"/>
              <a:gd name="connsiteY5" fmla="*/ 2511273 h 2511273"/>
              <a:gd name="connsiteX6" fmla="*/ 0 w 3667052"/>
              <a:gd name="connsiteY6" fmla="*/ 2511273 h 2511273"/>
              <a:gd name="connsiteX7" fmla="*/ 0 w 3667052"/>
              <a:gd name="connsiteY7" fmla="*/ 418746 h 2511273"/>
              <a:gd name="connsiteX8" fmla="*/ 418516 w 3667052"/>
              <a:gd name="connsiteY8" fmla="*/ 230 h 2511273"/>
              <a:gd name="connsiteX0" fmla="*/ 418516 w 3650079"/>
              <a:gd name="connsiteY0" fmla="*/ 230 h 2511273"/>
              <a:gd name="connsiteX1" fmla="*/ 3460098 w 3650079"/>
              <a:gd name="connsiteY1" fmla="*/ 230 h 2511273"/>
              <a:gd name="connsiteX2" fmla="*/ 3646618 w 3650079"/>
              <a:gd name="connsiteY2" fmla="*/ 215546 h 2511273"/>
              <a:gd name="connsiteX3" fmla="*/ 3645944 w 3650079"/>
              <a:gd name="connsiteY3" fmla="*/ 2511273 h 2511273"/>
              <a:gd name="connsiteX4" fmla="*/ 3645944 w 3650079"/>
              <a:gd name="connsiteY4" fmla="*/ 2511273 h 2511273"/>
              <a:gd name="connsiteX5" fmla="*/ 0 w 3650079"/>
              <a:gd name="connsiteY5" fmla="*/ 2511273 h 2511273"/>
              <a:gd name="connsiteX6" fmla="*/ 0 w 3650079"/>
              <a:gd name="connsiteY6" fmla="*/ 2511273 h 2511273"/>
              <a:gd name="connsiteX7" fmla="*/ 0 w 3650079"/>
              <a:gd name="connsiteY7" fmla="*/ 418746 h 2511273"/>
              <a:gd name="connsiteX8" fmla="*/ 418516 w 3650079"/>
              <a:gd name="connsiteY8" fmla="*/ 230 h 251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50079" h="2511273">
                <a:moveTo>
                  <a:pt x="418516" y="230"/>
                </a:moveTo>
                <a:lnTo>
                  <a:pt x="3460098" y="230"/>
                </a:lnTo>
                <a:cubicBezTo>
                  <a:pt x="3691238" y="230"/>
                  <a:pt x="3646618" y="-15594"/>
                  <a:pt x="3646618" y="215546"/>
                </a:cubicBezTo>
                <a:cubicBezTo>
                  <a:pt x="3646393" y="980788"/>
                  <a:pt x="3646169" y="1746031"/>
                  <a:pt x="3645944" y="2511273"/>
                </a:cubicBezTo>
                <a:lnTo>
                  <a:pt x="3645944" y="2511273"/>
                </a:lnTo>
                <a:lnTo>
                  <a:pt x="0" y="2511273"/>
                </a:lnTo>
                <a:lnTo>
                  <a:pt x="0" y="2511273"/>
                </a:lnTo>
                <a:lnTo>
                  <a:pt x="0" y="418746"/>
                </a:lnTo>
                <a:cubicBezTo>
                  <a:pt x="0" y="187606"/>
                  <a:pt x="187376" y="230"/>
                  <a:pt x="418516" y="230"/>
                </a:cubicBezTo>
                <a:close/>
              </a:path>
            </a:pathLst>
          </a:cu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extLst>
      <p:ext uri="{BB962C8B-B14F-4D97-AF65-F5344CB8AC3E}">
        <p14:creationId xmlns:p14="http://schemas.microsoft.com/office/powerpoint/2010/main" val="21897208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 xmlns:a16="http://schemas.microsoft.com/office/drawing/2014/main"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2: Improved case management</a:t>
            </a:r>
            <a:endParaRPr lang="da-DK"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Vision 2068 </a:t>
            </a:r>
            <a:r>
              <a:rPr kumimoji="0" lang="en-US" sz="4000" b="1" i="0" u="none" strike="noStrike" kern="1200" cap="none" spc="0" normalizeH="0" baseline="0" noProof="0" dirty="0" err="1" smtClean="0">
                <a:ln>
                  <a:noFill/>
                </a:ln>
                <a:solidFill>
                  <a:srgbClr val="000000"/>
                </a:solidFill>
                <a:effectLst/>
                <a:uLnTx/>
                <a:uFillTx/>
                <a:latin typeface="Georgia"/>
              </a:rPr>
              <a:t>cont</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15" name="Rounded Rectangle 14"/>
          <p:cNvSpPr/>
          <p:nvPr/>
        </p:nvSpPr>
        <p:spPr>
          <a:xfrm>
            <a:off x="264747" y="1145590"/>
            <a:ext cx="11503182" cy="5402077"/>
          </a:xfrm>
          <a:prstGeom prst="roundRect">
            <a:avLst>
              <a:gd name="adj" fmla="val 6565"/>
            </a:avLst>
          </a:prstGeom>
          <a:solidFill>
            <a:srgbClr val="548235"/>
          </a:solidFill>
          <a:ln>
            <a:noFill/>
          </a:ln>
          <a:effectLst>
            <a:outerShdw blurRad="2032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p:nvPr/>
        </p:nvCxnSpPr>
        <p:spPr>
          <a:xfrm>
            <a:off x="4042925" y="1171860"/>
            <a:ext cx="3172" cy="5248818"/>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8898" y="2919556"/>
            <a:ext cx="3652984" cy="1723549"/>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Vision </a:t>
            </a:r>
            <a:r>
              <a:rPr lang="en-US" sz="1600" b="1" dirty="0">
                <a:solidFill>
                  <a:srgbClr val="FFA6D4"/>
                </a:solidFill>
                <a:ea typeface="Arial" charset="0"/>
                <a:cs typeface="Arial" charset="0"/>
              </a:rPr>
              <a:t>2068 (Objectives for Case Management </a:t>
            </a:r>
            <a:r>
              <a:rPr lang="en-US" sz="1600" b="1" dirty="0" smtClean="0">
                <a:solidFill>
                  <a:srgbClr val="FFA6D4"/>
                </a:solidFill>
                <a:ea typeface="Arial" charset="0"/>
                <a:cs typeface="Arial" charset="0"/>
              </a:rPr>
              <a:t>Processes)</a:t>
            </a:r>
            <a:endParaRPr lang="en-US" sz="1600" b="1" dirty="0">
              <a:solidFill>
                <a:srgbClr val="FFA6D4"/>
              </a:solidFill>
              <a:ea typeface="Arial" charset="0"/>
              <a:cs typeface="Arial" charset="0"/>
            </a:endParaRPr>
          </a:p>
          <a:p>
            <a:endParaRPr lang="en-US" sz="1600" b="1" dirty="0" smtClean="0">
              <a:solidFill>
                <a:schemeClr val="bg1"/>
              </a:solidFill>
              <a:ea typeface="Arial" charset="0"/>
              <a:cs typeface="Arial" charset="0"/>
            </a:endParaRPr>
          </a:p>
          <a:p>
            <a:pPr marL="285750" indent="-285750">
              <a:buFont typeface="Wingdings" panose="05000000000000000000" pitchFamily="2" charset="2"/>
              <a:buChar char="q"/>
            </a:pPr>
            <a:r>
              <a:rPr lang="en-US" sz="1600" b="1" dirty="0" smtClean="0">
                <a:solidFill>
                  <a:schemeClr val="bg1"/>
                </a:solidFill>
                <a:ea typeface="Arial" charset="0"/>
                <a:cs typeface="Arial" charset="0"/>
              </a:rPr>
              <a:t>Provide safe  and secure conditions  of detention consistent with human dignity through effective administration and management of inmates</a:t>
            </a:r>
          </a:p>
        </p:txBody>
      </p:sp>
      <p:sp>
        <p:nvSpPr>
          <p:cNvPr id="22" name="TextBox 21"/>
          <p:cNvSpPr txBox="1"/>
          <p:nvPr/>
        </p:nvSpPr>
        <p:spPr>
          <a:xfrm>
            <a:off x="4153738" y="3462919"/>
            <a:ext cx="3362842" cy="2708434"/>
          </a:xfrm>
          <a:prstGeom prst="rect">
            <a:avLst/>
          </a:prstGeom>
          <a:noFill/>
        </p:spPr>
        <p:txBody>
          <a:bodyPr wrap="square" lIns="0" tIns="0" rIns="0" bIns="0" rtlCol="0">
            <a:spAutoFit/>
          </a:bodyPr>
          <a:lstStyle/>
          <a:p>
            <a:pPr marL="285750" lvl="0" indent="-285750">
              <a:buFont typeface="Wingdings" panose="05000000000000000000" pitchFamily="2" charset="2"/>
              <a:buChar char="q"/>
            </a:pPr>
            <a:r>
              <a:rPr lang="en-US" sz="1600" b="1" dirty="0">
                <a:solidFill>
                  <a:prstClr val="white"/>
                </a:solidFill>
                <a:ea typeface="Arial" charset="0"/>
                <a:cs typeface="Arial" charset="0"/>
              </a:rPr>
              <a:t>Policies &amp; procedures in place and periodically reviewed including B-Order</a:t>
            </a:r>
          </a:p>
          <a:p>
            <a:pPr marL="285750" lvl="0" indent="-285750">
              <a:buFont typeface="Wingdings" panose="05000000000000000000" pitchFamily="2" charset="2"/>
              <a:buChar char="q"/>
            </a:pPr>
            <a:r>
              <a:rPr lang="en-US" sz="1600" b="1" dirty="0">
                <a:solidFill>
                  <a:prstClr val="white"/>
                </a:solidFill>
                <a:ea typeface="Arial" charset="0"/>
                <a:cs typeface="Arial" charset="0"/>
              </a:rPr>
              <a:t>Standard operating procedures for the LGBTIQ+ community </a:t>
            </a:r>
            <a:r>
              <a:rPr lang="en-US" sz="1600" b="1" dirty="0" smtClean="0">
                <a:solidFill>
                  <a:prstClr val="white"/>
                </a:solidFill>
                <a:ea typeface="Arial" charset="0"/>
                <a:cs typeface="Arial" charset="0"/>
              </a:rPr>
              <a:t>implemented</a:t>
            </a:r>
          </a:p>
          <a:p>
            <a:pPr marL="285750" lvl="0" indent="-285750">
              <a:buFont typeface="Wingdings" panose="05000000000000000000" pitchFamily="2" charset="2"/>
              <a:buChar char="q"/>
            </a:pPr>
            <a:r>
              <a:rPr lang="en-US" sz="1600" b="1" dirty="0">
                <a:solidFill>
                  <a:prstClr val="white"/>
                </a:solidFill>
                <a:ea typeface="Arial" charset="0"/>
                <a:cs typeface="Arial" charset="0"/>
              </a:rPr>
              <a:t>Community education on parole </a:t>
            </a:r>
            <a:r>
              <a:rPr lang="en-US" sz="1600" b="1" dirty="0" smtClean="0">
                <a:solidFill>
                  <a:prstClr val="white"/>
                </a:solidFill>
                <a:ea typeface="Arial" charset="0"/>
                <a:cs typeface="Arial" charset="0"/>
              </a:rPr>
              <a:t>processes </a:t>
            </a:r>
            <a:r>
              <a:rPr lang="en-US" sz="1600" b="1" dirty="0">
                <a:solidFill>
                  <a:prstClr val="white"/>
                </a:solidFill>
                <a:ea typeface="Arial" charset="0"/>
                <a:cs typeface="Arial" charset="0"/>
              </a:rPr>
              <a:t>– promotional material &amp; imbizos </a:t>
            </a:r>
          </a:p>
          <a:p>
            <a:pPr marL="285750" indent="-285750">
              <a:buFont typeface="Wingdings" panose="05000000000000000000" pitchFamily="2" charset="2"/>
              <a:buChar char="q"/>
            </a:pPr>
            <a:r>
              <a:rPr lang="en-US" sz="1600" b="1" dirty="0" smtClean="0">
                <a:solidFill>
                  <a:schemeClr val="bg1"/>
                </a:solidFill>
                <a:ea typeface="Arial" charset="0"/>
                <a:cs typeface="Arial" charset="0"/>
              </a:rPr>
              <a:t>Training </a:t>
            </a:r>
            <a:r>
              <a:rPr lang="en-US" sz="1600" b="1" dirty="0">
                <a:solidFill>
                  <a:schemeClr val="bg1"/>
                </a:solidFill>
                <a:ea typeface="Arial" charset="0"/>
                <a:cs typeface="Arial" charset="0"/>
              </a:rPr>
              <a:t>interventions with CSPB </a:t>
            </a:r>
            <a:endParaRPr lang="en-US" sz="1600" b="1" dirty="0" smtClean="0">
              <a:solidFill>
                <a:schemeClr val="bg1"/>
              </a:solidFill>
              <a:ea typeface="Arial" charset="0"/>
              <a:cs typeface="Arial" charset="0"/>
            </a:endParaRPr>
          </a:p>
          <a:p>
            <a:pPr marL="171450" indent="-171450">
              <a:buFont typeface="Arial" panose="020B0604020202020204" pitchFamily="34" charset="0"/>
              <a:buChar char="•"/>
            </a:pPr>
            <a:endParaRPr lang="en-US" sz="1600" b="1" dirty="0">
              <a:solidFill>
                <a:schemeClr val="bg1"/>
              </a:solidFill>
              <a:latin typeface="+mj-lt"/>
              <a:ea typeface="Arial" charset="0"/>
              <a:cs typeface="Arial" charset="0"/>
            </a:endParaRPr>
          </a:p>
        </p:txBody>
      </p:sp>
      <p:sp>
        <p:nvSpPr>
          <p:cNvPr id="23" name="TextBox 22"/>
          <p:cNvSpPr txBox="1"/>
          <p:nvPr/>
        </p:nvSpPr>
        <p:spPr>
          <a:xfrm>
            <a:off x="4243725" y="2821391"/>
            <a:ext cx="3303492" cy="246221"/>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What have we achieved thus far</a:t>
            </a:r>
            <a:endParaRPr lang="en-US" sz="1600" b="1" dirty="0">
              <a:solidFill>
                <a:srgbClr val="FFA6D4"/>
              </a:solidFill>
              <a:ea typeface="Arial" charset="0"/>
              <a:cs typeface="Arial" charset="0"/>
            </a:endParaRPr>
          </a:p>
        </p:txBody>
      </p:sp>
      <p:sp>
        <p:nvSpPr>
          <p:cNvPr id="25" name="TextBox 24"/>
          <p:cNvSpPr txBox="1"/>
          <p:nvPr/>
        </p:nvSpPr>
        <p:spPr>
          <a:xfrm>
            <a:off x="8119108" y="2821391"/>
            <a:ext cx="3303492" cy="1723549"/>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What do we still need to do to get </a:t>
            </a:r>
            <a:r>
              <a:rPr lang="en-US" sz="1600" b="1" dirty="0" smtClean="0">
                <a:solidFill>
                  <a:srgbClr val="FFA6D4"/>
                </a:solidFill>
                <a:ea typeface="Arial" charset="0"/>
                <a:cs typeface="Arial" charset="0"/>
              </a:rPr>
              <a:t>there</a:t>
            </a:r>
          </a:p>
          <a:p>
            <a:endParaRPr lang="en-US" sz="1600" b="1" dirty="0" smtClean="0">
              <a:solidFill>
                <a:srgbClr val="FFA6D4"/>
              </a:solidFill>
              <a:ea typeface="Arial" charset="0"/>
              <a:cs typeface="Arial" charset="0"/>
            </a:endParaRPr>
          </a:p>
          <a:p>
            <a:r>
              <a:rPr lang="en-US" sz="1600" b="1" dirty="0">
                <a:solidFill>
                  <a:prstClr val="white"/>
                </a:solidFill>
                <a:ea typeface="Arial" charset="0"/>
                <a:cs typeface="Arial" charset="0"/>
              </a:rPr>
              <a:t>Continuous alignment of policies to operational environment viz. GBVF, </a:t>
            </a:r>
            <a:r>
              <a:rPr lang="en-US" sz="1600" b="1" dirty="0" err="1">
                <a:solidFill>
                  <a:prstClr val="white"/>
                </a:solidFill>
                <a:ea typeface="Arial" charset="0"/>
                <a:cs typeface="Arial" charset="0"/>
              </a:rPr>
              <a:t>judgement</a:t>
            </a:r>
            <a:r>
              <a:rPr lang="en-US" sz="1600" b="1" dirty="0">
                <a:solidFill>
                  <a:prstClr val="white"/>
                </a:solidFill>
                <a:ea typeface="Arial" charset="0"/>
                <a:cs typeface="Arial" charset="0"/>
              </a:rPr>
              <a:t> &amp; disasters</a:t>
            </a:r>
          </a:p>
          <a:p>
            <a:endParaRPr lang="en-US" sz="1600" b="1" dirty="0">
              <a:solidFill>
                <a:srgbClr val="FFA6D4"/>
              </a:solidFill>
              <a:ea typeface="Arial" charset="0"/>
              <a:cs typeface="Arial" charset="0"/>
            </a:endParaRPr>
          </a:p>
        </p:txBody>
      </p:sp>
      <p:cxnSp>
        <p:nvCxnSpPr>
          <p:cNvPr id="26" name="Straight Connector 25"/>
          <p:cNvCxnSpPr/>
          <p:nvPr/>
        </p:nvCxnSpPr>
        <p:spPr>
          <a:xfrm flipH="1">
            <a:off x="7883101" y="1170124"/>
            <a:ext cx="1" cy="5250554"/>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4" name="Round Single Corner Rectangle 3"/>
          <p:cNvSpPr/>
          <p:nvPr/>
        </p:nvSpPr>
        <p:spPr>
          <a:xfrm>
            <a:off x="7897452" y="1164583"/>
            <a:ext cx="3746805" cy="1572225"/>
          </a:xfrm>
          <a:prstGeom prst="round1Rect">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5" name="Rectangle 4"/>
          <p:cNvSpPr/>
          <p:nvPr/>
        </p:nvSpPr>
        <p:spPr>
          <a:xfrm>
            <a:off x="4081387" y="1195833"/>
            <a:ext cx="3628168" cy="1540975"/>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ound Same Side Corner Rectangle 5"/>
          <p:cNvSpPr/>
          <p:nvPr/>
        </p:nvSpPr>
        <p:spPr>
          <a:xfrm>
            <a:off x="264747" y="1195834"/>
            <a:ext cx="3643093" cy="1542711"/>
          </a:xfrm>
          <a:custGeom>
            <a:avLst/>
            <a:gdLst>
              <a:gd name="connsiteX0" fmla="*/ 418516 w 3645944"/>
              <a:gd name="connsiteY0" fmla="*/ 0 h 2511043"/>
              <a:gd name="connsiteX1" fmla="*/ 3227428 w 3645944"/>
              <a:gd name="connsiteY1" fmla="*/ 0 h 2511043"/>
              <a:gd name="connsiteX2" fmla="*/ 3645944 w 3645944"/>
              <a:gd name="connsiteY2" fmla="*/ 418516 h 2511043"/>
              <a:gd name="connsiteX3" fmla="*/ 3645944 w 3645944"/>
              <a:gd name="connsiteY3" fmla="*/ 2511043 h 2511043"/>
              <a:gd name="connsiteX4" fmla="*/ 3645944 w 3645944"/>
              <a:gd name="connsiteY4" fmla="*/ 2511043 h 2511043"/>
              <a:gd name="connsiteX5" fmla="*/ 0 w 3645944"/>
              <a:gd name="connsiteY5" fmla="*/ 2511043 h 2511043"/>
              <a:gd name="connsiteX6" fmla="*/ 0 w 3645944"/>
              <a:gd name="connsiteY6" fmla="*/ 2511043 h 2511043"/>
              <a:gd name="connsiteX7" fmla="*/ 0 w 3645944"/>
              <a:gd name="connsiteY7" fmla="*/ 418516 h 2511043"/>
              <a:gd name="connsiteX8" fmla="*/ 418516 w 3645944"/>
              <a:gd name="connsiteY8" fmla="*/ 0 h 2511043"/>
              <a:gd name="connsiteX0" fmla="*/ 418516 w 3666264"/>
              <a:gd name="connsiteY0" fmla="*/ 2051 h 2513094"/>
              <a:gd name="connsiteX1" fmla="*/ 3227428 w 3666264"/>
              <a:gd name="connsiteY1" fmla="*/ 2051 h 2513094"/>
              <a:gd name="connsiteX2" fmla="*/ 3666264 w 3666264"/>
              <a:gd name="connsiteY2" fmla="*/ 197047 h 2513094"/>
              <a:gd name="connsiteX3" fmla="*/ 3645944 w 3666264"/>
              <a:gd name="connsiteY3" fmla="*/ 2513094 h 2513094"/>
              <a:gd name="connsiteX4" fmla="*/ 3645944 w 3666264"/>
              <a:gd name="connsiteY4" fmla="*/ 2513094 h 2513094"/>
              <a:gd name="connsiteX5" fmla="*/ 0 w 3666264"/>
              <a:gd name="connsiteY5" fmla="*/ 2513094 h 2513094"/>
              <a:gd name="connsiteX6" fmla="*/ 0 w 3666264"/>
              <a:gd name="connsiteY6" fmla="*/ 2513094 h 2513094"/>
              <a:gd name="connsiteX7" fmla="*/ 0 w 3666264"/>
              <a:gd name="connsiteY7" fmla="*/ 420567 h 2513094"/>
              <a:gd name="connsiteX8" fmla="*/ 418516 w 3666264"/>
              <a:gd name="connsiteY8" fmla="*/ 2051 h 2513094"/>
              <a:gd name="connsiteX0" fmla="*/ 418516 w 3666264"/>
              <a:gd name="connsiteY0" fmla="*/ 2051 h 2513094"/>
              <a:gd name="connsiteX1" fmla="*/ 3430628 w 3666264"/>
              <a:gd name="connsiteY1" fmla="*/ 2051 h 2513094"/>
              <a:gd name="connsiteX2" fmla="*/ 3666264 w 3666264"/>
              <a:gd name="connsiteY2" fmla="*/ 197047 h 2513094"/>
              <a:gd name="connsiteX3" fmla="*/ 3645944 w 3666264"/>
              <a:gd name="connsiteY3" fmla="*/ 2513094 h 2513094"/>
              <a:gd name="connsiteX4" fmla="*/ 3645944 w 3666264"/>
              <a:gd name="connsiteY4" fmla="*/ 2513094 h 2513094"/>
              <a:gd name="connsiteX5" fmla="*/ 0 w 3666264"/>
              <a:gd name="connsiteY5" fmla="*/ 2513094 h 2513094"/>
              <a:gd name="connsiteX6" fmla="*/ 0 w 3666264"/>
              <a:gd name="connsiteY6" fmla="*/ 2513094 h 2513094"/>
              <a:gd name="connsiteX7" fmla="*/ 0 w 3666264"/>
              <a:gd name="connsiteY7" fmla="*/ 420567 h 2513094"/>
              <a:gd name="connsiteX8" fmla="*/ 418516 w 3666264"/>
              <a:gd name="connsiteY8" fmla="*/ 2051 h 2513094"/>
              <a:gd name="connsiteX0" fmla="*/ 418516 w 3666264"/>
              <a:gd name="connsiteY0" fmla="*/ 230 h 2511273"/>
              <a:gd name="connsiteX1" fmla="*/ 3430628 w 3666264"/>
              <a:gd name="connsiteY1" fmla="*/ 230 h 2511273"/>
              <a:gd name="connsiteX2" fmla="*/ 3666264 w 3666264"/>
              <a:gd name="connsiteY2" fmla="*/ 215546 h 2511273"/>
              <a:gd name="connsiteX3" fmla="*/ 3645944 w 3666264"/>
              <a:gd name="connsiteY3" fmla="*/ 2511273 h 2511273"/>
              <a:gd name="connsiteX4" fmla="*/ 3645944 w 3666264"/>
              <a:gd name="connsiteY4" fmla="*/ 2511273 h 2511273"/>
              <a:gd name="connsiteX5" fmla="*/ 0 w 3666264"/>
              <a:gd name="connsiteY5" fmla="*/ 2511273 h 2511273"/>
              <a:gd name="connsiteX6" fmla="*/ 0 w 3666264"/>
              <a:gd name="connsiteY6" fmla="*/ 2511273 h 2511273"/>
              <a:gd name="connsiteX7" fmla="*/ 0 w 3666264"/>
              <a:gd name="connsiteY7" fmla="*/ 418746 h 2511273"/>
              <a:gd name="connsiteX8" fmla="*/ 418516 w 3666264"/>
              <a:gd name="connsiteY8" fmla="*/ 230 h 2511273"/>
              <a:gd name="connsiteX0" fmla="*/ 418516 w 3667052"/>
              <a:gd name="connsiteY0" fmla="*/ 230 h 2511273"/>
              <a:gd name="connsiteX1" fmla="*/ 3460098 w 3667052"/>
              <a:gd name="connsiteY1" fmla="*/ 230 h 2511273"/>
              <a:gd name="connsiteX2" fmla="*/ 3666264 w 3667052"/>
              <a:gd name="connsiteY2" fmla="*/ 215546 h 2511273"/>
              <a:gd name="connsiteX3" fmla="*/ 3645944 w 3667052"/>
              <a:gd name="connsiteY3" fmla="*/ 2511273 h 2511273"/>
              <a:gd name="connsiteX4" fmla="*/ 3645944 w 3667052"/>
              <a:gd name="connsiteY4" fmla="*/ 2511273 h 2511273"/>
              <a:gd name="connsiteX5" fmla="*/ 0 w 3667052"/>
              <a:gd name="connsiteY5" fmla="*/ 2511273 h 2511273"/>
              <a:gd name="connsiteX6" fmla="*/ 0 w 3667052"/>
              <a:gd name="connsiteY6" fmla="*/ 2511273 h 2511273"/>
              <a:gd name="connsiteX7" fmla="*/ 0 w 3667052"/>
              <a:gd name="connsiteY7" fmla="*/ 418746 h 2511273"/>
              <a:gd name="connsiteX8" fmla="*/ 418516 w 3667052"/>
              <a:gd name="connsiteY8" fmla="*/ 230 h 2511273"/>
              <a:gd name="connsiteX0" fmla="*/ 418516 w 3650079"/>
              <a:gd name="connsiteY0" fmla="*/ 230 h 2511273"/>
              <a:gd name="connsiteX1" fmla="*/ 3460098 w 3650079"/>
              <a:gd name="connsiteY1" fmla="*/ 230 h 2511273"/>
              <a:gd name="connsiteX2" fmla="*/ 3646618 w 3650079"/>
              <a:gd name="connsiteY2" fmla="*/ 215546 h 2511273"/>
              <a:gd name="connsiteX3" fmla="*/ 3645944 w 3650079"/>
              <a:gd name="connsiteY3" fmla="*/ 2511273 h 2511273"/>
              <a:gd name="connsiteX4" fmla="*/ 3645944 w 3650079"/>
              <a:gd name="connsiteY4" fmla="*/ 2511273 h 2511273"/>
              <a:gd name="connsiteX5" fmla="*/ 0 w 3650079"/>
              <a:gd name="connsiteY5" fmla="*/ 2511273 h 2511273"/>
              <a:gd name="connsiteX6" fmla="*/ 0 w 3650079"/>
              <a:gd name="connsiteY6" fmla="*/ 2511273 h 2511273"/>
              <a:gd name="connsiteX7" fmla="*/ 0 w 3650079"/>
              <a:gd name="connsiteY7" fmla="*/ 418746 h 2511273"/>
              <a:gd name="connsiteX8" fmla="*/ 418516 w 3650079"/>
              <a:gd name="connsiteY8" fmla="*/ 230 h 251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50079" h="2511273">
                <a:moveTo>
                  <a:pt x="418516" y="230"/>
                </a:moveTo>
                <a:lnTo>
                  <a:pt x="3460098" y="230"/>
                </a:lnTo>
                <a:cubicBezTo>
                  <a:pt x="3691238" y="230"/>
                  <a:pt x="3646618" y="-15594"/>
                  <a:pt x="3646618" y="215546"/>
                </a:cubicBezTo>
                <a:cubicBezTo>
                  <a:pt x="3646393" y="980788"/>
                  <a:pt x="3646169" y="1746031"/>
                  <a:pt x="3645944" y="2511273"/>
                </a:cubicBezTo>
                <a:lnTo>
                  <a:pt x="3645944" y="2511273"/>
                </a:lnTo>
                <a:lnTo>
                  <a:pt x="0" y="2511273"/>
                </a:lnTo>
                <a:lnTo>
                  <a:pt x="0" y="2511273"/>
                </a:lnTo>
                <a:lnTo>
                  <a:pt x="0" y="418746"/>
                </a:lnTo>
                <a:cubicBezTo>
                  <a:pt x="0" y="187606"/>
                  <a:pt x="187376" y="230"/>
                  <a:pt x="418516" y="230"/>
                </a:cubicBezTo>
                <a:close/>
              </a:path>
            </a:pathLst>
          </a:cu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extLst>
      <p:ext uri="{BB962C8B-B14F-4D97-AF65-F5344CB8AC3E}">
        <p14:creationId xmlns:p14="http://schemas.microsoft.com/office/powerpoint/2010/main" val="21171881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UCNQJqAHKx5wgyv3swwHU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11">
      <a:dk1>
        <a:srgbClr val="000000"/>
      </a:dk1>
      <a:lt1>
        <a:srgbClr val="FFFFFF"/>
      </a:lt1>
      <a:dk2>
        <a:srgbClr val="44546A"/>
      </a:dk2>
      <a:lt2>
        <a:srgbClr val="E7E6E6"/>
      </a:lt2>
      <a:accent1>
        <a:srgbClr val="234091"/>
      </a:accent1>
      <a:accent2>
        <a:srgbClr val="455F87"/>
      </a:accent2>
      <a:accent3>
        <a:srgbClr val="96AFD6"/>
      </a:accent3>
      <a:accent4>
        <a:srgbClr val="C7A96E"/>
      </a:accent4>
      <a:accent5>
        <a:srgbClr val="FEFFFE"/>
      </a:accent5>
      <a:accent6>
        <a:srgbClr val="FEFFFE"/>
      </a:accent6>
      <a:hlink>
        <a:srgbClr val="2F5CD6"/>
      </a:hlink>
      <a:folHlink>
        <a:srgbClr val="954F72"/>
      </a:folHlink>
    </a:clrScheme>
    <a:fontScheme name="Custom 4">
      <a:majorFont>
        <a:latin typeface="Georgia"/>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5820</TotalTime>
  <Words>2205</Words>
  <Application>Microsoft Office PowerPoint</Application>
  <PresentationFormat>Widescreen</PresentationFormat>
  <Paragraphs>413</Paragraphs>
  <Slides>23</Slides>
  <Notes>22</Notes>
  <HiddenSlides>0</HiddenSlides>
  <MMClips>0</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37" baseType="lpstr">
      <vt:lpstr>Arial</vt:lpstr>
      <vt:lpstr>Arial Narrow</vt:lpstr>
      <vt:lpstr>Calibri</vt:lpstr>
      <vt:lpstr>Calibri Light</vt:lpstr>
      <vt:lpstr>Century Gothic</vt:lpstr>
      <vt:lpstr>Georgia</vt:lpstr>
      <vt:lpstr>Lato</vt:lpstr>
      <vt:lpstr>Segoe UI</vt:lpstr>
      <vt:lpstr>Segoe UI Light</vt:lpstr>
      <vt:lpstr>Times New Roman</vt:lpstr>
      <vt:lpstr>Wingdings</vt:lpstr>
      <vt:lpstr>Office Theme</vt:lpstr>
      <vt:lpstr>1_Office Theme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Results chain</vt:lpstr>
      <vt:lpstr>Results chain</vt:lpstr>
      <vt:lpstr>Results chain</vt:lpstr>
      <vt:lpstr>Results chain</vt:lpstr>
      <vt:lpstr>Results chain</vt:lpstr>
      <vt:lpstr>Results chain</vt:lpstr>
      <vt:lpstr>Incarceration remains insourced and decentralised…</vt:lpstr>
      <vt:lpstr>Modes of service delivery Incarceration</vt:lpstr>
      <vt:lpstr>Strategic Risks</vt:lpstr>
      <vt:lpstr>Critical success factors and management of dependencies</vt:lpstr>
      <vt:lpstr>Conclusion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Matagane Makobe</dc:creator>
  <cp:lastModifiedBy>Matagane Makobe</cp:lastModifiedBy>
  <cp:revision>631</cp:revision>
  <cp:lastPrinted>2020-10-23T06:42:23Z</cp:lastPrinted>
  <dcterms:created xsi:type="dcterms:W3CDTF">2020-09-14T09:49:54Z</dcterms:created>
  <dcterms:modified xsi:type="dcterms:W3CDTF">2020-11-19T15:16:18Z</dcterms:modified>
</cp:coreProperties>
</file>