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3.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80" r:id="rId3"/>
    <p:sldId id="257" r:id="rId4"/>
    <p:sldId id="269" r:id="rId5"/>
    <p:sldId id="297" r:id="rId6"/>
    <p:sldId id="298" r:id="rId7"/>
    <p:sldId id="261" r:id="rId8"/>
    <p:sldId id="283" r:id="rId9"/>
    <p:sldId id="270" r:id="rId10"/>
    <p:sldId id="286" r:id="rId11"/>
    <p:sldId id="295" r:id="rId12"/>
    <p:sldId id="296" r:id="rId13"/>
    <p:sldId id="282" r:id="rId14"/>
    <p:sldId id="271" r:id="rId15"/>
    <p:sldId id="262" r:id="rId16"/>
    <p:sldId id="284" r:id="rId17"/>
    <p:sldId id="292" r:id="rId18"/>
    <p:sldId id="294" r:id="rId19"/>
    <p:sldId id="274" r:id="rId20"/>
    <p:sldId id="272" r:id="rId21"/>
    <p:sldId id="279" r:id="rId22"/>
    <p:sldId id="287" r:id="rId23"/>
    <p:sldId id="281" r:id="rId2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agane Makobe" initials="MM" lastIdx="16" clrIdx="0">
    <p:extLst/>
  </p:cmAuthor>
  <p:cmAuthor id="2" name="Makhuza, Dorothy" initials="MD"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C09C"/>
    <a:srgbClr val="F6BE98"/>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2" autoAdjust="0"/>
    <p:restoredTop sz="90053" autoAdjust="0"/>
  </p:normalViewPr>
  <p:slideViewPr>
    <p:cSldViewPr snapToGrid="0">
      <p:cViewPr>
        <p:scale>
          <a:sx n="69" d="100"/>
          <a:sy n="69" d="100"/>
        </p:scale>
        <p:origin x="-666" y="-72"/>
      </p:cViewPr>
      <p:guideLst>
        <p:guide orient="horz" pos="2160"/>
        <p:guide pos="3840"/>
      </p:guideLst>
    </p:cSldViewPr>
  </p:slideViewPr>
  <p:notesTextViewPr>
    <p:cViewPr>
      <p:scale>
        <a:sx n="1" d="1"/>
        <a:sy n="1" d="1"/>
      </p:scale>
      <p:origin x="0" y="0"/>
    </p:cViewPr>
  </p:notesTextViewPr>
  <p:sorterViewPr>
    <p:cViewPr>
      <p:scale>
        <a:sx n="120" d="100"/>
        <a:sy n="120" d="100"/>
      </p:scale>
      <p:origin x="0" y="27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 Id="rId5" Type="http://schemas.microsoft.com/office/2011/relationships/chartStyle" Target="style1.xml"/><Relationship Id="rId4" Type="http://schemas.microsoft.com/office/2011/relationships/chartColorStyle" Target="colors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a:scene3d>
              <a:camera prst="orthographicFront"/>
              <a:lightRig rig="threePt" dir="t"/>
            </a:scene3d>
            <a:sp3d prstMaterial="metal">
              <a:bevelT w="88900" h="88900"/>
            </a:sp3d>
          </c:spPr>
          <c:explosion val="1"/>
          <c:dPt>
            <c:idx val="0"/>
            <c:bubble3D val="0"/>
            <c:spPr>
              <a:solidFill>
                <a:srgbClr val="FF0080"/>
              </a:solidFill>
              <a:ln w="19050">
                <a:noFill/>
              </a:ln>
              <a:effectLst>
                <a:innerShdw blurRad="342900" dist="228600" dir="8100000">
                  <a:schemeClr val="bg1">
                    <a:lumMod val="95000"/>
                    <a:alpha val="21000"/>
                  </a:scheme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3-9E02-41A4-A3AB-C08F8F4BCB20}"/>
              </c:ext>
            </c:extLst>
          </c:dPt>
          <c:dPt>
            <c:idx val="1"/>
            <c:bubble3D val="0"/>
            <c:spPr>
              <a:solidFill>
                <a:srgbClr val="FFC16C"/>
              </a:solidFill>
              <a:ln w="19050">
                <a:noFill/>
              </a:ln>
              <a:effectLst>
                <a:innerShdw blurRad="152400" dist="101600" dir="15600000">
                  <a:prstClr val="black">
                    <a:alpha val="30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6-9E02-41A4-A3AB-C08F8F4BCB20}"/>
              </c:ext>
            </c:extLst>
          </c:dPt>
          <c:dPt>
            <c:idx val="2"/>
            <c:bubble3D val="0"/>
            <c:spPr>
              <a:solidFill>
                <a:srgbClr val="40E0D0"/>
              </a:solidFill>
              <a:ln w="19050">
                <a:noFill/>
              </a:ln>
              <a:effectLst>
                <a:innerShdw blurRad="139700" dist="101600" dir="18600000">
                  <a:prstClr val="black">
                    <a:alpha val="30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5-9E02-41A4-A3AB-C08F8F4BCB20}"/>
              </c:ext>
            </c:extLst>
          </c:dPt>
          <c:dPt>
            <c:idx val="3"/>
            <c:bubble3D val="0"/>
            <c:spPr>
              <a:solidFill>
                <a:srgbClr val="FF8C00"/>
              </a:solidFill>
              <a:ln w="19050">
                <a:noFill/>
              </a:ln>
              <a:effectLst>
                <a:innerShdw blurRad="127000" dist="76200" dir="20400000">
                  <a:prstClr val="black">
                    <a:alpha val="28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4-9E02-41A4-A3AB-C08F8F4BCB20}"/>
              </c:ext>
            </c:extLst>
          </c:dPt>
          <c:dPt>
            <c:idx val="4"/>
            <c:bubble3D val="0"/>
            <c:spPr>
              <a:solidFill>
                <a:schemeClr val="accent5"/>
              </a:solidFill>
              <a:ln w="19050">
                <a:noFill/>
              </a:ln>
              <a:effectLst/>
              <a:scene3d>
                <a:camera prst="orthographicFront"/>
                <a:lightRig rig="threePt" dir="t"/>
              </a:scene3d>
              <a:sp3d prstMaterial="metal">
                <a:bevelT w="88900" h="88900"/>
              </a:sp3d>
            </c:spPr>
          </c:dPt>
          <c:dPt>
            <c:idx val="5"/>
            <c:bubble3D val="0"/>
            <c:spPr>
              <a:solidFill>
                <a:schemeClr val="accent6"/>
              </a:solidFill>
              <a:ln w="19050">
                <a:noFill/>
              </a:ln>
              <a:effectLst/>
              <a:scene3d>
                <a:camera prst="orthographicFront"/>
                <a:lightRig rig="threePt" dir="t"/>
              </a:scene3d>
              <a:sp3d prstMaterial="metal">
                <a:bevelT w="88900" h="88900"/>
              </a:sp3d>
            </c:spPr>
          </c:dPt>
          <c:dPt>
            <c:idx val="6"/>
            <c:bubble3D val="0"/>
            <c:spPr>
              <a:solidFill>
                <a:srgbClr val="7030A0"/>
              </a:solidFill>
              <a:ln w="19050">
                <a:noFill/>
              </a:ln>
              <a:effectLst/>
              <a:scene3d>
                <a:camera prst="orthographicFront"/>
                <a:lightRig rig="threePt" dir="t"/>
              </a:scene3d>
              <a:sp3d prstMaterial="metal">
                <a:bevelT w="88900" h="88900"/>
              </a:sp3d>
            </c:spPr>
          </c:dPt>
          <c:cat>
            <c:numRef>
              <c:f>Sheet1!$A$2:$A$8</c:f>
              <c:numCache>
                <c:formatCode>General</c:formatCode>
                <c:ptCount val="7"/>
                <c:pt idx="0">
                  <c:v>1</c:v>
                </c:pt>
                <c:pt idx="1">
                  <c:v>2</c:v>
                </c:pt>
                <c:pt idx="2">
                  <c:v>3</c:v>
                </c:pt>
                <c:pt idx="3">
                  <c:v>4</c:v>
                </c:pt>
                <c:pt idx="4">
                  <c:v>5</c:v>
                </c:pt>
                <c:pt idx="5">
                  <c:v>6</c:v>
                </c:pt>
                <c:pt idx="6">
                  <c:v>7</c:v>
                </c:pt>
              </c:numCache>
            </c:numRef>
          </c:cat>
          <c:val>
            <c:numRef>
              <c:f>Sheet1!$B$2:$B$8</c:f>
              <c:numCache>
                <c:formatCode>General</c:formatCode>
                <c:ptCount val="7"/>
                <c:pt idx="0">
                  <c:v>14.2</c:v>
                </c:pt>
                <c:pt idx="1">
                  <c:v>14.2</c:v>
                </c:pt>
                <c:pt idx="2">
                  <c:v>14.2</c:v>
                </c:pt>
                <c:pt idx="3">
                  <c:v>14.2</c:v>
                </c:pt>
                <c:pt idx="4">
                  <c:v>14.2</c:v>
                </c:pt>
                <c:pt idx="5">
                  <c:v>14.2</c:v>
                </c:pt>
                <c:pt idx="6">
                  <c:v>14.3</c:v>
                </c:pt>
              </c:numCache>
            </c:numRef>
          </c:val>
          <c:extLst xmlns:c16r2="http://schemas.microsoft.com/office/drawing/2015/06/chart">
            <c:ext xmlns:c16="http://schemas.microsoft.com/office/drawing/2014/chart" uri="{C3380CC4-5D6E-409C-BE32-E72D297353CC}">
              <c16:uniqueId val="{00000000-9E02-41A4-A3AB-C08F8F4BCB2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2">
    <c:autoUpdate val="0"/>
  </c:externalData>
  <c:userShapes r:id="rId3"/>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94C1A7-F0C5-49F9-9BC1-FE217EE89E10}"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ZA"/>
        </a:p>
      </dgm:t>
    </dgm:pt>
    <dgm:pt modelId="{D24B9E9B-301B-43D1-8551-D8A9339DE477}">
      <dgm:prSet phldrT="[Text]"/>
      <dgm:spPr>
        <a:xfrm>
          <a:off x="72345" y="542313"/>
          <a:ext cx="10223997" cy="611111"/>
        </a:xfrm>
        <a:prstGeom prst="rect">
          <a:avLst/>
        </a:prstGeom>
        <a:solidFill>
          <a:srgbClr val="679F81"/>
        </a:solidFill>
        <a:ln w="12700" cap="flat" cmpd="sng" algn="ctr">
          <a:solidFill>
            <a:sysClr val="window" lastClr="FFFFFF">
              <a:hueOff val="0"/>
              <a:satOff val="0"/>
              <a:lumOff val="0"/>
              <a:alphaOff val="0"/>
            </a:sysClr>
          </a:solidFill>
          <a:prstDash val="solid"/>
          <a:miter lim="800000"/>
        </a:ln>
        <a:effectLst/>
      </dgm:spPr>
      <dgm:t>
        <a:bodyPr/>
        <a:lstStyle/>
        <a:p>
          <a:r>
            <a:rPr lang="en-ZA" b="1" dirty="0" smtClean="0">
              <a:solidFill>
                <a:sysClr val="window" lastClr="FFFFFF"/>
              </a:solidFill>
              <a:latin typeface="Lato"/>
              <a:ea typeface="+mn-ea"/>
              <a:cs typeface="+mn-cs"/>
            </a:rPr>
            <a:t>Problem Statement Rehabilitation:</a:t>
          </a:r>
        </a:p>
        <a:p>
          <a:r>
            <a:rPr lang="en-ZA" b="1" dirty="0" smtClean="0">
              <a:solidFill>
                <a:sysClr val="window" lastClr="FFFFFF"/>
              </a:solidFill>
              <a:latin typeface="Lato"/>
              <a:ea typeface="+mn-ea"/>
              <a:cs typeface="+mn-cs"/>
            </a:rPr>
            <a:t>Inadequate access to rehabilitation programmes to prepare inmates for successful reintegration into society</a:t>
          </a:r>
          <a:endParaRPr lang="en-ZA" b="1" dirty="0">
            <a:solidFill>
              <a:sysClr val="window" lastClr="FFFFFF"/>
            </a:solidFill>
            <a:latin typeface="Lato"/>
            <a:ea typeface="+mn-ea"/>
            <a:cs typeface="+mn-cs"/>
          </a:endParaRPr>
        </a:p>
      </dgm:t>
    </dgm:pt>
    <dgm:pt modelId="{33F9D69E-2E80-4208-B29A-7AD050BE31F8}" type="parTrans" cxnId="{18993C61-556C-44B6-90B9-F08260D9FF25}">
      <dgm:prSet/>
      <dgm:spPr/>
      <dgm:t>
        <a:bodyPr/>
        <a:lstStyle/>
        <a:p>
          <a:endParaRPr lang="en-ZA">
            <a:solidFill>
              <a:schemeClr val="tx1"/>
            </a:solidFill>
          </a:endParaRPr>
        </a:p>
      </dgm:t>
    </dgm:pt>
    <dgm:pt modelId="{B2B76446-29FD-4AD6-A808-1123CF29FD9F}" type="sibTrans" cxnId="{18993C61-556C-44B6-90B9-F08260D9FF25}">
      <dgm:prSet/>
      <dgm:spPr/>
      <dgm:t>
        <a:bodyPr/>
        <a:lstStyle/>
        <a:p>
          <a:endParaRPr lang="en-ZA">
            <a:solidFill>
              <a:schemeClr val="tx1"/>
            </a:solidFill>
          </a:endParaRPr>
        </a:p>
      </dgm:t>
    </dgm:pt>
    <dgm:pt modelId="{400EA397-4C16-4D8C-BB36-80C0FB2AAF6D}">
      <dgm:prSet phldrT="[Text]" custT="1"/>
      <dgm:spPr>
        <a:xfrm>
          <a:off x="3796428" y="1488956"/>
          <a:ext cx="3491006" cy="570370"/>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200" b="1" dirty="0" smtClean="0">
              <a:solidFill>
                <a:sysClr val="windowText" lastClr="000000"/>
              </a:solidFill>
              <a:latin typeface="Lato"/>
              <a:ea typeface="+mn-ea"/>
              <a:cs typeface="+mn-cs"/>
            </a:rPr>
            <a:t>Direct cause:</a:t>
          </a:r>
        </a:p>
        <a:p>
          <a:r>
            <a:rPr lang="en-ZA" sz="1200" b="1" dirty="0" smtClean="0">
              <a:solidFill>
                <a:sysClr val="windowText" lastClr="000000"/>
              </a:solidFill>
              <a:latin typeface="Lato"/>
              <a:ea typeface="+mn-ea"/>
              <a:cs typeface="+mn-cs"/>
            </a:rPr>
            <a:t>Environment not conducive for the implementation of rehabilitation programmes </a:t>
          </a:r>
        </a:p>
      </dgm:t>
    </dgm:pt>
    <dgm:pt modelId="{A851E6D2-CFB7-47E1-A3B1-7F56258D43A0}" type="parTrans" cxnId="{266E2FE9-AC88-4FE4-A83B-BBF290D606DD}">
      <dgm:prSet/>
      <dgm:spPr>
        <a:xfrm>
          <a:off x="5184343" y="1153425"/>
          <a:ext cx="357587" cy="335531"/>
        </a:xfrm>
        <a:custGeom>
          <a:avLst/>
          <a:gdLst/>
          <a:ahLst/>
          <a:cxnLst/>
          <a:rect l="0" t="0" r="0" b="0"/>
          <a:pathLst>
            <a:path>
              <a:moveTo>
                <a:pt x="0" y="0"/>
              </a:moveTo>
              <a:lnTo>
                <a:pt x="0" y="215753"/>
              </a:lnTo>
              <a:lnTo>
                <a:pt x="357587" y="215753"/>
              </a:lnTo>
              <a:lnTo>
                <a:pt x="357587" y="335531"/>
              </a:lnTo>
            </a:path>
          </a:pathLst>
        </a:custGeom>
        <a:noFill/>
        <a:ln w="12700" cap="flat" cmpd="sng" algn="ctr">
          <a:noFill/>
          <a:prstDash val="solid"/>
          <a:miter lim="800000"/>
        </a:ln>
        <a:effectLst/>
      </dgm:spPr>
      <dgm:t>
        <a:bodyPr/>
        <a:lstStyle/>
        <a:p>
          <a:endParaRPr lang="en-ZA">
            <a:solidFill>
              <a:schemeClr val="tx1"/>
            </a:solidFill>
          </a:endParaRPr>
        </a:p>
      </dgm:t>
    </dgm:pt>
    <dgm:pt modelId="{B5467161-3C84-4A0C-8FB0-5A3AAC1C427F}" type="sibTrans" cxnId="{266E2FE9-AC88-4FE4-A83B-BBF290D606DD}">
      <dgm:prSet/>
      <dgm:spPr/>
      <dgm:t>
        <a:bodyPr/>
        <a:lstStyle/>
        <a:p>
          <a:endParaRPr lang="en-ZA">
            <a:solidFill>
              <a:schemeClr val="tx1"/>
            </a:solidFill>
          </a:endParaRPr>
        </a:p>
      </dgm:t>
    </dgm:pt>
    <dgm:pt modelId="{83E87AF3-D759-4DDE-890E-F1AE315A9BE9}">
      <dgm:prSet phldrT="[Text]" custT="1"/>
      <dgm:spPr>
        <a:xfrm>
          <a:off x="7923682" y="1493240"/>
          <a:ext cx="3203996" cy="570370"/>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200" b="1" dirty="0" smtClean="0">
              <a:solidFill>
                <a:sysClr val="windowText" lastClr="000000"/>
              </a:solidFill>
              <a:latin typeface="Lato"/>
              <a:ea typeface="+mn-ea"/>
              <a:cs typeface="+mn-cs"/>
            </a:rPr>
            <a:t>Direct cause:</a:t>
          </a:r>
        </a:p>
        <a:p>
          <a:r>
            <a:rPr lang="en-ZA" sz="1200" b="1" dirty="0" smtClean="0">
              <a:solidFill>
                <a:sysClr val="windowText" lastClr="000000"/>
              </a:solidFill>
              <a:latin typeface="Lato"/>
              <a:ea typeface="+mn-ea"/>
              <a:cs typeface="+mn-cs"/>
            </a:rPr>
            <a:t>Correctional Sentence Plans are not completed and/or fully implemented </a:t>
          </a:r>
          <a:endParaRPr lang="en-GB" sz="1200" b="1" dirty="0" smtClean="0">
            <a:solidFill>
              <a:sysClr val="windowText" lastClr="000000"/>
            </a:solidFill>
            <a:latin typeface="Lato"/>
            <a:ea typeface="+mn-ea"/>
            <a:cs typeface="+mn-cs"/>
          </a:endParaRPr>
        </a:p>
      </dgm:t>
    </dgm:pt>
    <dgm:pt modelId="{AEA76BDD-206F-4ABB-9D3C-E16FD5028F6F}" type="parTrans" cxnId="{352888CD-91CA-4C42-B126-F94A105E9974}">
      <dgm:prSet/>
      <dgm:spPr>
        <a:xfrm>
          <a:off x="5184343" y="1153425"/>
          <a:ext cx="4341337" cy="339815"/>
        </a:xfrm>
        <a:custGeom>
          <a:avLst/>
          <a:gdLst/>
          <a:ahLst/>
          <a:cxnLst/>
          <a:rect l="0" t="0" r="0" b="0"/>
          <a:pathLst>
            <a:path>
              <a:moveTo>
                <a:pt x="0" y="0"/>
              </a:moveTo>
              <a:lnTo>
                <a:pt x="0" y="220037"/>
              </a:lnTo>
              <a:lnTo>
                <a:pt x="4341337" y="220037"/>
              </a:lnTo>
              <a:lnTo>
                <a:pt x="4341337" y="339815"/>
              </a:lnTo>
            </a:path>
          </a:pathLst>
        </a:custGeom>
        <a:noFill/>
        <a:ln w="12700" cap="flat" cmpd="sng" algn="ctr">
          <a:noFill/>
          <a:prstDash val="solid"/>
          <a:miter lim="800000"/>
        </a:ln>
        <a:effectLst/>
      </dgm:spPr>
      <dgm:t>
        <a:bodyPr/>
        <a:lstStyle/>
        <a:p>
          <a:endParaRPr lang="en-ZA">
            <a:solidFill>
              <a:schemeClr val="tx1"/>
            </a:solidFill>
          </a:endParaRPr>
        </a:p>
      </dgm:t>
    </dgm:pt>
    <dgm:pt modelId="{EC948441-CFBA-4067-BD19-4F9C9593091E}" type="sibTrans" cxnId="{352888CD-91CA-4C42-B126-F94A105E9974}">
      <dgm:prSet/>
      <dgm:spPr/>
      <dgm:t>
        <a:bodyPr/>
        <a:lstStyle/>
        <a:p>
          <a:endParaRPr lang="en-ZA">
            <a:solidFill>
              <a:schemeClr val="tx1"/>
            </a:solidFill>
          </a:endParaRPr>
        </a:p>
      </dgm:t>
    </dgm:pt>
    <dgm:pt modelId="{757C7C64-D578-41A2-B8A4-ABE7461401C6}">
      <dgm:prSet phldrT="[Text]" custT="1"/>
      <dgm:spPr>
        <a:xfrm>
          <a:off x="3861832" y="3646044"/>
          <a:ext cx="3491006" cy="570370"/>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Disproportionate ratio of offenders to professionals/ custodial members</a:t>
          </a:r>
        </a:p>
      </dgm:t>
    </dgm:pt>
    <dgm:pt modelId="{60BF8CA8-1410-47EB-B4CD-C6803F0BA9C2}" type="parTrans" cxnId="{F36850FE-3E77-4ADF-9187-5931DC884DD7}">
      <dgm:prSet/>
      <dgm:spPr>
        <a:xfrm>
          <a:off x="3861832" y="2059326"/>
          <a:ext cx="283696" cy="1871903"/>
        </a:xfrm>
        <a:custGeom>
          <a:avLst/>
          <a:gdLst/>
          <a:ahLst/>
          <a:cxnLst/>
          <a:rect l="0" t="0" r="0" b="0"/>
          <a:pathLst>
            <a:path>
              <a:moveTo>
                <a:pt x="283696" y="0"/>
              </a:moveTo>
              <a:lnTo>
                <a:pt x="0" y="1871903"/>
              </a:lnTo>
            </a:path>
          </a:pathLst>
        </a:custGeom>
        <a:noFill/>
        <a:ln w="12700" cap="flat" cmpd="sng" algn="ctr">
          <a:noFill/>
          <a:prstDash val="solid"/>
          <a:miter lim="800000"/>
        </a:ln>
        <a:effectLst/>
      </dgm:spPr>
      <dgm:t>
        <a:bodyPr/>
        <a:lstStyle/>
        <a:p>
          <a:endParaRPr lang="en-ZA">
            <a:solidFill>
              <a:schemeClr val="tx1"/>
            </a:solidFill>
          </a:endParaRPr>
        </a:p>
      </dgm:t>
    </dgm:pt>
    <dgm:pt modelId="{6E09127F-6668-4FD3-947F-2999A4FE2653}" type="sibTrans" cxnId="{F36850FE-3E77-4ADF-9187-5931DC884DD7}">
      <dgm:prSet/>
      <dgm:spPr/>
      <dgm:t>
        <a:bodyPr/>
        <a:lstStyle/>
        <a:p>
          <a:endParaRPr lang="en-ZA">
            <a:solidFill>
              <a:schemeClr val="tx1"/>
            </a:solidFill>
          </a:endParaRPr>
        </a:p>
      </dgm:t>
    </dgm:pt>
    <dgm:pt modelId="{E2970F0F-4D51-4469-8DD8-C23F4E650A26}">
      <dgm:prSet phldrT="[Text]" custT="1"/>
      <dgm:spPr>
        <a:xfrm>
          <a:off x="7955401" y="2205889"/>
          <a:ext cx="3140115" cy="765881"/>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Dependency on stakeholders to support DCS with rehabilitation programmes training interventions</a:t>
          </a:r>
          <a:endParaRPr lang="en-GB" sz="1400" dirty="0" smtClean="0">
            <a:solidFill>
              <a:sysClr val="windowText" lastClr="000000"/>
            </a:solidFill>
            <a:latin typeface="Lato"/>
            <a:ea typeface="+mn-ea"/>
            <a:cs typeface="+mn-cs"/>
          </a:endParaRPr>
        </a:p>
      </dgm:t>
    </dgm:pt>
    <dgm:pt modelId="{CB8593CC-6CDF-4A8D-B7B0-52A1E4DDF81F}" type="parTrans" cxnId="{93441330-60EC-41E2-9FB6-A3FB96711805}">
      <dgm:prSet/>
      <dgm:spPr>
        <a:xfrm>
          <a:off x="7955401" y="2063610"/>
          <a:ext cx="288681" cy="525219"/>
        </a:xfrm>
        <a:custGeom>
          <a:avLst/>
          <a:gdLst/>
          <a:ahLst/>
          <a:cxnLst/>
          <a:rect l="0" t="0" r="0" b="0"/>
          <a:pathLst>
            <a:path>
              <a:moveTo>
                <a:pt x="288681" y="0"/>
              </a:moveTo>
              <a:lnTo>
                <a:pt x="0" y="525219"/>
              </a:lnTo>
            </a:path>
          </a:pathLst>
        </a:custGeom>
        <a:noFill/>
        <a:ln w="12700" cap="flat" cmpd="sng" algn="ctr">
          <a:noFill/>
          <a:prstDash val="solid"/>
          <a:miter lim="800000"/>
        </a:ln>
        <a:effectLst/>
      </dgm:spPr>
      <dgm:t>
        <a:bodyPr/>
        <a:lstStyle/>
        <a:p>
          <a:endParaRPr lang="en-ZA">
            <a:solidFill>
              <a:schemeClr val="tx1"/>
            </a:solidFill>
          </a:endParaRPr>
        </a:p>
      </dgm:t>
    </dgm:pt>
    <dgm:pt modelId="{57633520-68B2-42EA-A88D-8ADCF3C259F6}" type="sibTrans" cxnId="{93441330-60EC-41E2-9FB6-A3FB96711805}">
      <dgm:prSet/>
      <dgm:spPr/>
      <dgm:t>
        <a:bodyPr/>
        <a:lstStyle/>
        <a:p>
          <a:endParaRPr lang="en-ZA">
            <a:solidFill>
              <a:schemeClr val="tx1"/>
            </a:solidFill>
          </a:endParaRPr>
        </a:p>
      </dgm:t>
    </dgm:pt>
    <dgm:pt modelId="{B45945A7-2978-487E-9C19-74B919D9A5F6}">
      <dgm:prSet phldrT="[Text]" custT="1"/>
      <dgm:spPr>
        <a:xfrm>
          <a:off x="7955401" y="3103565"/>
          <a:ext cx="3140115" cy="765881"/>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Lack of integrated planning (internally and externally with stakeholders)</a:t>
          </a:r>
          <a:endParaRPr lang="en-GB" sz="1400" dirty="0" smtClean="0">
            <a:solidFill>
              <a:sysClr val="windowText" lastClr="000000"/>
            </a:solidFill>
            <a:latin typeface="Lato"/>
            <a:ea typeface="+mn-ea"/>
            <a:cs typeface="+mn-cs"/>
          </a:endParaRPr>
        </a:p>
      </dgm:t>
    </dgm:pt>
    <dgm:pt modelId="{F8FAC395-887C-44C0-806B-7975347E378D}" type="parTrans" cxnId="{5A1A232D-C69A-4063-B5B4-7488B24A0F8B}">
      <dgm:prSet/>
      <dgm:spPr>
        <a:xfrm>
          <a:off x="7955401" y="2063610"/>
          <a:ext cx="288681" cy="1422896"/>
        </a:xfrm>
        <a:custGeom>
          <a:avLst/>
          <a:gdLst/>
          <a:ahLst/>
          <a:cxnLst/>
          <a:rect l="0" t="0" r="0" b="0"/>
          <a:pathLst>
            <a:path>
              <a:moveTo>
                <a:pt x="288681" y="0"/>
              </a:moveTo>
              <a:lnTo>
                <a:pt x="0" y="1422896"/>
              </a:lnTo>
            </a:path>
          </a:pathLst>
        </a:custGeom>
        <a:noFill/>
        <a:ln w="12700" cap="flat" cmpd="sng" algn="ctr">
          <a:noFill/>
          <a:prstDash val="solid"/>
          <a:miter lim="800000"/>
        </a:ln>
        <a:effectLst/>
      </dgm:spPr>
      <dgm:t>
        <a:bodyPr/>
        <a:lstStyle/>
        <a:p>
          <a:endParaRPr lang="en-ZA">
            <a:solidFill>
              <a:schemeClr val="tx1"/>
            </a:solidFill>
          </a:endParaRPr>
        </a:p>
      </dgm:t>
    </dgm:pt>
    <dgm:pt modelId="{6AF2C78E-1894-417C-A527-1BD56D74D019}" type="sibTrans" cxnId="{5A1A232D-C69A-4063-B5B4-7488B24A0F8B}">
      <dgm:prSet/>
      <dgm:spPr/>
      <dgm:t>
        <a:bodyPr/>
        <a:lstStyle/>
        <a:p>
          <a:endParaRPr lang="en-ZA">
            <a:solidFill>
              <a:schemeClr val="tx1"/>
            </a:solidFill>
          </a:endParaRPr>
        </a:p>
      </dgm:t>
    </dgm:pt>
    <dgm:pt modelId="{5B2B850E-8934-4DBF-AEC7-024D345F7E36}">
      <dgm:prSet phldrT="[Text]" custT="1"/>
      <dgm:spPr>
        <a:xfrm>
          <a:off x="3861832" y="4366125"/>
          <a:ext cx="3491006" cy="570370"/>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Inability to provide a formal structure for Spiritual and moral development coordinators and Correctional Intervention Officials</a:t>
          </a:r>
        </a:p>
        <a:p>
          <a:endParaRPr lang="en-GB" sz="1200" dirty="0" smtClean="0">
            <a:solidFill>
              <a:sysClr val="windowText" lastClr="000000"/>
            </a:solidFill>
            <a:latin typeface="Lato"/>
            <a:ea typeface="+mn-ea"/>
            <a:cs typeface="+mn-cs"/>
          </a:endParaRPr>
        </a:p>
      </dgm:t>
    </dgm:pt>
    <dgm:pt modelId="{6FCF90B2-B515-4294-8B0B-A298A6F2A602}" type="parTrans" cxnId="{9DBF4A05-53A6-4EF4-ACFD-1CE3E94F0E96}">
      <dgm:prSet/>
      <dgm:spPr>
        <a:xfrm>
          <a:off x="3861832" y="2059326"/>
          <a:ext cx="283696" cy="2591983"/>
        </a:xfrm>
        <a:custGeom>
          <a:avLst/>
          <a:gdLst/>
          <a:ahLst/>
          <a:cxnLst/>
          <a:rect l="0" t="0" r="0" b="0"/>
          <a:pathLst>
            <a:path>
              <a:moveTo>
                <a:pt x="283696" y="0"/>
              </a:moveTo>
              <a:lnTo>
                <a:pt x="0" y="2591983"/>
              </a:lnTo>
            </a:path>
          </a:pathLst>
        </a:custGeom>
        <a:noFill/>
        <a:ln w="12700" cap="flat" cmpd="sng" algn="ctr">
          <a:noFill/>
          <a:prstDash val="solid"/>
          <a:miter lim="800000"/>
        </a:ln>
        <a:effectLst/>
      </dgm:spPr>
      <dgm:t>
        <a:bodyPr/>
        <a:lstStyle/>
        <a:p>
          <a:endParaRPr lang="en-ZA">
            <a:solidFill>
              <a:schemeClr val="tx1"/>
            </a:solidFill>
          </a:endParaRPr>
        </a:p>
      </dgm:t>
    </dgm:pt>
    <dgm:pt modelId="{B358A307-8FBA-49F4-8861-4B48FEF24436}" type="sibTrans" cxnId="{9DBF4A05-53A6-4EF4-ACFD-1CE3E94F0E96}">
      <dgm:prSet/>
      <dgm:spPr/>
      <dgm:t>
        <a:bodyPr/>
        <a:lstStyle/>
        <a:p>
          <a:endParaRPr lang="en-ZA">
            <a:solidFill>
              <a:schemeClr val="tx1"/>
            </a:solidFill>
          </a:endParaRPr>
        </a:p>
      </dgm:t>
    </dgm:pt>
    <dgm:pt modelId="{CC4B2D82-980C-45FE-992C-C708B0979F6D}">
      <dgm:prSet phldrT="[Text]" custT="1"/>
      <dgm:spPr>
        <a:xfrm>
          <a:off x="3844972" y="2133879"/>
          <a:ext cx="3491006" cy="612001"/>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Officials performing multiple functions including the implementation of rehabilitation and development programmes</a:t>
          </a:r>
        </a:p>
      </dgm:t>
    </dgm:pt>
    <dgm:pt modelId="{290B7C72-60F7-46B1-850D-3962452652B3}" type="parTrans" cxnId="{C5DD8191-4DB1-43F2-B7CA-D613F3FE5F5E}">
      <dgm:prSet/>
      <dgm:spPr>
        <a:xfrm>
          <a:off x="3844972" y="2059326"/>
          <a:ext cx="300556" cy="380553"/>
        </a:xfrm>
        <a:custGeom>
          <a:avLst/>
          <a:gdLst/>
          <a:ahLst/>
          <a:cxnLst/>
          <a:rect l="0" t="0" r="0" b="0"/>
          <a:pathLst>
            <a:path>
              <a:moveTo>
                <a:pt x="300556" y="0"/>
              </a:moveTo>
              <a:lnTo>
                <a:pt x="0" y="380553"/>
              </a:lnTo>
            </a:path>
          </a:pathLst>
        </a:custGeom>
        <a:noFill/>
        <a:ln w="12700" cap="flat" cmpd="sng" algn="ctr">
          <a:noFill/>
          <a:prstDash val="solid"/>
          <a:miter lim="800000"/>
        </a:ln>
        <a:effectLst/>
      </dgm:spPr>
      <dgm:t>
        <a:bodyPr/>
        <a:lstStyle/>
        <a:p>
          <a:endParaRPr lang="en-ZA">
            <a:solidFill>
              <a:schemeClr val="tx1"/>
            </a:solidFill>
          </a:endParaRPr>
        </a:p>
      </dgm:t>
    </dgm:pt>
    <dgm:pt modelId="{46C231E5-9A72-4E10-BAF6-207EEEFEA9D0}" type="sibTrans" cxnId="{C5DD8191-4DB1-43F2-B7CA-D613F3FE5F5E}">
      <dgm:prSet/>
      <dgm:spPr/>
      <dgm:t>
        <a:bodyPr/>
        <a:lstStyle/>
        <a:p>
          <a:endParaRPr lang="en-ZA">
            <a:solidFill>
              <a:schemeClr val="tx1"/>
            </a:solidFill>
          </a:endParaRPr>
        </a:p>
      </dgm:t>
    </dgm:pt>
    <dgm:pt modelId="{4AB10BC1-C5D6-437B-8CE8-6206EA48B93F}">
      <dgm:prSet phldrT="[Text]" custT="1"/>
      <dgm:spPr>
        <a:xfrm>
          <a:off x="3861832" y="5086206"/>
          <a:ext cx="3491006" cy="570370"/>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Outdated physical infrastructure, space limitations</a:t>
          </a:r>
        </a:p>
      </dgm:t>
    </dgm:pt>
    <dgm:pt modelId="{AD978D37-A5B7-4AF8-964F-0FE45BCD3B01}" type="parTrans" cxnId="{6B1A86F9-5472-45C4-9630-3FD840A44AB4}">
      <dgm:prSet/>
      <dgm:spPr>
        <a:xfrm>
          <a:off x="3861832" y="2059326"/>
          <a:ext cx="283696" cy="3312064"/>
        </a:xfrm>
        <a:custGeom>
          <a:avLst/>
          <a:gdLst/>
          <a:ahLst/>
          <a:cxnLst/>
          <a:rect l="0" t="0" r="0" b="0"/>
          <a:pathLst>
            <a:path>
              <a:moveTo>
                <a:pt x="283696" y="0"/>
              </a:moveTo>
              <a:lnTo>
                <a:pt x="0" y="3312064"/>
              </a:lnTo>
            </a:path>
          </a:pathLst>
        </a:custGeom>
        <a:noFill/>
        <a:ln w="12700" cap="flat" cmpd="sng" algn="ctr">
          <a:noFill/>
          <a:prstDash val="solid"/>
          <a:miter lim="800000"/>
        </a:ln>
        <a:effectLst/>
      </dgm:spPr>
      <dgm:t>
        <a:bodyPr/>
        <a:lstStyle/>
        <a:p>
          <a:endParaRPr lang="en-ZA">
            <a:solidFill>
              <a:schemeClr val="tx1"/>
            </a:solidFill>
          </a:endParaRPr>
        </a:p>
      </dgm:t>
    </dgm:pt>
    <dgm:pt modelId="{65BCFE61-4BEC-4F78-A894-A897DAA149A1}" type="sibTrans" cxnId="{6B1A86F9-5472-45C4-9630-3FD840A44AB4}">
      <dgm:prSet/>
      <dgm:spPr/>
      <dgm:t>
        <a:bodyPr/>
        <a:lstStyle/>
        <a:p>
          <a:endParaRPr lang="en-ZA">
            <a:solidFill>
              <a:schemeClr val="tx1"/>
            </a:solidFill>
          </a:endParaRPr>
        </a:p>
      </dgm:t>
    </dgm:pt>
    <dgm:pt modelId="{668842E5-76CB-4A94-BD8B-F33C65C3D24D}">
      <dgm:prSet phldrT="[Text]" custT="1"/>
      <dgm:spPr>
        <a:xfrm>
          <a:off x="0" y="1485859"/>
          <a:ext cx="3491006" cy="690147"/>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400" b="1" dirty="0" smtClean="0">
              <a:solidFill>
                <a:sysClr val="windowText" lastClr="000000"/>
              </a:solidFill>
              <a:latin typeface="Lato"/>
              <a:ea typeface="+mn-ea"/>
              <a:cs typeface="+mn-cs"/>
            </a:rPr>
            <a:t>Direct cause:</a:t>
          </a:r>
        </a:p>
        <a:p>
          <a:r>
            <a:rPr lang="en-ZA" sz="1400" b="1" dirty="0" smtClean="0">
              <a:solidFill>
                <a:sysClr val="windowText" lastClr="000000"/>
              </a:solidFill>
              <a:latin typeface="Lato"/>
              <a:ea typeface="+mn-ea"/>
              <a:cs typeface="+mn-cs"/>
            </a:rPr>
            <a:t>Daily structured programmes are not effectively implemented</a:t>
          </a:r>
        </a:p>
      </dgm:t>
    </dgm:pt>
    <dgm:pt modelId="{09B67F49-2FA7-483E-827E-AAB89CD8D218}" type="parTrans" cxnId="{D87339B5-2A90-4076-ABF7-7685E7169B37}">
      <dgm:prSet/>
      <dgm:spPr>
        <a:xfrm>
          <a:off x="1745503" y="1153425"/>
          <a:ext cx="3438840" cy="332434"/>
        </a:xfrm>
        <a:custGeom>
          <a:avLst/>
          <a:gdLst/>
          <a:ahLst/>
          <a:cxnLst/>
          <a:rect l="0" t="0" r="0" b="0"/>
          <a:pathLst>
            <a:path>
              <a:moveTo>
                <a:pt x="3438840" y="0"/>
              </a:moveTo>
              <a:lnTo>
                <a:pt x="3438840" y="212656"/>
              </a:lnTo>
              <a:lnTo>
                <a:pt x="0" y="212656"/>
              </a:lnTo>
              <a:lnTo>
                <a:pt x="0" y="332434"/>
              </a:lnTo>
            </a:path>
          </a:pathLst>
        </a:custGeom>
        <a:noFill/>
        <a:ln w="12700" cap="flat" cmpd="sng" algn="ctr">
          <a:noFill/>
          <a:prstDash val="solid"/>
          <a:miter lim="800000"/>
        </a:ln>
        <a:effectLst/>
      </dgm:spPr>
      <dgm:t>
        <a:bodyPr/>
        <a:lstStyle/>
        <a:p>
          <a:endParaRPr lang="en-ZA">
            <a:solidFill>
              <a:schemeClr val="tx1"/>
            </a:solidFill>
          </a:endParaRPr>
        </a:p>
      </dgm:t>
    </dgm:pt>
    <dgm:pt modelId="{292E9417-75B7-436B-AA14-D88CD1ABC438}" type="sibTrans" cxnId="{D87339B5-2A90-4076-ABF7-7685E7169B37}">
      <dgm:prSet/>
      <dgm:spPr/>
      <dgm:t>
        <a:bodyPr/>
        <a:lstStyle/>
        <a:p>
          <a:endParaRPr lang="en-ZA">
            <a:solidFill>
              <a:schemeClr val="tx1"/>
            </a:solidFill>
          </a:endParaRPr>
        </a:p>
      </dgm:t>
    </dgm:pt>
    <dgm:pt modelId="{CADAB179-DE66-403E-AC10-29C963D3B539}">
      <dgm:prSet phldrT="[Text]" custT="1"/>
      <dgm:spPr>
        <a:xfrm>
          <a:off x="65027" y="2283151"/>
          <a:ext cx="3312002" cy="879402"/>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Inadequate </a:t>
          </a:r>
          <a:r>
            <a:rPr lang="en-ZA" sz="1400" strike="sngStrike" dirty="0" smtClean="0">
              <a:solidFill>
                <a:schemeClr val="tx1"/>
              </a:solidFill>
              <a:latin typeface="Lato"/>
              <a:ea typeface="+mn-ea"/>
              <a:cs typeface="+mn-cs"/>
            </a:rPr>
            <a:t>of</a:t>
          </a:r>
          <a:r>
            <a:rPr lang="en-ZA" sz="1400" dirty="0" smtClean="0">
              <a:solidFill>
                <a:schemeClr val="tx1"/>
              </a:solidFill>
              <a:latin typeface="Lato"/>
              <a:ea typeface="+mn-ea"/>
              <a:cs typeface="+mn-cs"/>
            </a:rPr>
            <a:t> </a:t>
          </a:r>
          <a:r>
            <a:rPr lang="en-ZA" sz="1400" dirty="0" smtClean="0">
              <a:solidFill>
                <a:sysClr val="windowText" lastClr="000000"/>
              </a:solidFill>
              <a:latin typeface="Lato"/>
              <a:ea typeface="+mn-ea"/>
              <a:cs typeface="+mn-cs"/>
            </a:rPr>
            <a:t>personnel available to provide security during the rehabilitation and development programmes compounded by the shift patterns </a:t>
          </a:r>
          <a:endParaRPr lang="en-GB" sz="1400" dirty="0" smtClean="0">
            <a:solidFill>
              <a:sysClr val="windowText" lastClr="000000"/>
            </a:solidFill>
            <a:latin typeface="Lato"/>
            <a:ea typeface="+mn-ea"/>
            <a:cs typeface="+mn-cs"/>
          </a:endParaRPr>
        </a:p>
      </dgm:t>
    </dgm:pt>
    <dgm:pt modelId="{D3C76C29-513C-4381-9FD7-B3AEEE5C0FEB}" type="parTrans" cxnId="{71FC483B-E5F7-45CB-AD03-4196C8A26A55}">
      <dgm:prSet/>
      <dgm:spPr>
        <a:xfrm>
          <a:off x="65027" y="2176007"/>
          <a:ext cx="284073" cy="546845"/>
        </a:xfrm>
        <a:custGeom>
          <a:avLst/>
          <a:gdLst/>
          <a:ahLst/>
          <a:cxnLst/>
          <a:rect l="0" t="0" r="0" b="0"/>
          <a:pathLst>
            <a:path>
              <a:moveTo>
                <a:pt x="284073" y="0"/>
              </a:moveTo>
              <a:lnTo>
                <a:pt x="0" y="546845"/>
              </a:lnTo>
            </a:path>
          </a:pathLst>
        </a:custGeom>
        <a:noFill/>
        <a:ln w="12700" cap="flat" cmpd="sng" algn="ctr">
          <a:noFill/>
          <a:prstDash val="solid"/>
          <a:miter lim="800000"/>
        </a:ln>
        <a:effectLst/>
      </dgm:spPr>
      <dgm:t>
        <a:bodyPr/>
        <a:lstStyle/>
        <a:p>
          <a:endParaRPr lang="en-GB"/>
        </a:p>
      </dgm:t>
    </dgm:pt>
    <dgm:pt modelId="{2C218F35-080D-4016-BBF1-C802A144C219}" type="sibTrans" cxnId="{71FC483B-E5F7-45CB-AD03-4196C8A26A55}">
      <dgm:prSet/>
      <dgm:spPr/>
      <dgm:t>
        <a:bodyPr/>
        <a:lstStyle/>
        <a:p>
          <a:endParaRPr lang="en-GB"/>
        </a:p>
      </dgm:t>
    </dgm:pt>
    <dgm:pt modelId="{3C0D65DC-7679-43E2-B3C3-79F3FBAF84DA}">
      <dgm:prSet phldrT="[Text]" custT="1"/>
      <dgm:spPr>
        <a:xfrm>
          <a:off x="94926" y="3358013"/>
          <a:ext cx="3312002" cy="878398"/>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Unavailability of ICT hardware, digital platforms, e-programmes and electronic monitoring of class attendance</a:t>
          </a:r>
          <a:endParaRPr lang="en-GB" sz="1400" dirty="0" smtClean="0">
            <a:solidFill>
              <a:sysClr val="windowText" lastClr="000000"/>
            </a:solidFill>
            <a:latin typeface="Lato"/>
            <a:ea typeface="+mn-ea"/>
            <a:cs typeface="+mn-cs"/>
          </a:endParaRPr>
        </a:p>
      </dgm:t>
    </dgm:pt>
    <dgm:pt modelId="{BC8112E1-2EF2-4341-8E79-74A503592E1A}" type="parTrans" cxnId="{22418781-61AF-4CC3-854F-384A09FB9C3F}">
      <dgm:prSet/>
      <dgm:spPr>
        <a:xfrm>
          <a:off x="94926" y="2176007"/>
          <a:ext cx="254174" cy="1621205"/>
        </a:xfrm>
        <a:custGeom>
          <a:avLst/>
          <a:gdLst/>
          <a:ahLst/>
          <a:cxnLst/>
          <a:rect l="0" t="0" r="0" b="0"/>
          <a:pathLst>
            <a:path>
              <a:moveTo>
                <a:pt x="254174" y="0"/>
              </a:moveTo>
              <a:lnTo>
                <a:pt x="0" y="1621205"/>
              </a:lnTo>
            </a:path>
          </a:pathLst>
        </a:custGeom>
        <a:noFill/>
        <a:ln w="12700" cap="flat" cmpd="sng" algn="ctr">
          <a:noFill/>
          <a:prstDash val="solid"/>
          <a:miter lim="800000"/>
        </a:ln>
        <a:effectLst/>
      </dgm:spPr>
      <dgm:t>
        <a:bodyPr/>
        <a:lstStyle/>
        <a:p>
          <a:endParaRPr lang="en-GB"/>
        </a:p>
      </dgm:t>
    </dgm:pt>
    <dgm:pt modelId="{A5033D61-C69D-4B8D-ABC1-F33A3665A621}" type="sibTrans" cxnId="{22418781-61AF-4CC3-854F-384A09FB9C3F}">
      <dgm:prSet/>
      <dgm:spPr/>
      <dgm:t>
        <a:bodyPr/>
        <a:lstStyle/>
        <a:p>
          <a:endParaRPr lang="en-GB"/>
        </a:p>
      </dgm:t>
    </dgm:pt>
    <dgm:pt modelId="{AB6E506C-7CDA-4720-B7E1-880B179B85F1}" type="pres">
      <dgm:prSet presAssocID="{0894C1A7-F0C5-49F9-9BC1-FE217EE89E10}" presName="hierChild1" presStyleCnt="0">
        <dgm:presLayoutVars>
          <dgm:orgChart val="1"/>
          <dgm:chPref val="1"/>
          <dgm:dir/>
          <dgm:animOne val="branch"/>
          <dgm:animLvl val="lvl"/>
          <dgm:resizeHandles/>
        </dgm:presLayoutVars>
      </dgm:prSet>
      <dgm:spPr/>
      <dgm:t>
        <a:bodyPr/>
        <a:lstStyle/>
        <a:p>
          <a:endParaRPr lang="en-GB"/>
        </a:p>
      </dgm:t>
    </dgm:pt>
    <dgm:pt modelId="{F59BA6BD-227F-488F-803C-3A6643133B97}" type="pres">
      <dgm:prSet presAssocID="{D24B9E9B-301B-43D1-8551-D8A9339DE477}" presName="hierRoot1" presStyleCnt="0">
        <dgm:presLayoutVars>
          <dgm:hierBranch val="init"/>
        </dgm:presLayoutVars>
      </dgm:prSet>
      <dgm:spPr/>
    </dgm:pt>
    <dgm:pt modelId="{676F9F4F-B39E-479D-8161-C0A6DB140492}" type="pres">
      <dgm:prSet presAssocID="{D24B9E9B-301B-43D1-8551-D8A9339DE477}" presName="rootComposite1" presStyleCnt="0"/>
      <dgm:spPr/>
    </dgm:pt>
    <dgm:pt modelId="{98F73720-486A-42E5-A9E0-FAE6B83F382A}" type="pres">
      <dgm:prSet presAssocID="{D24B9E9B-301B-43D1-8551-D8A9339DE477}" presName="rootText1" presStyleLbl="node0" presStyleIdx="0" presStyleCnt="1" custScaleX="896260" custScaleY="107143" custLinFactNeighborX="-15236" custLinFactNeighborY="25521">
        <dgm:presLayoutVars>
          <dgm:chPref val="3"/>
        </dgm:presLayoutVars>
      </dgm:prSet>
      <dgm:spPr/>
      <dgm:t>
        <a:bodyPr/>
        <a:lstStyle/>
        <a:p>
          <a:endParaRPr lang="en-ZA"/>
        </a:p>
      </dgm:t>
    </dgm:pt>
    <dgm:pt modelId="{44C1B25B-71F9-4590-B69C-9123A16A58E0}" type="pres">
      <dgm:prSet presAssocID="{D24B9E9B-301B-43D1-8551-D8A9339DE477}" presName="rootConnector1" presStyleLbl="node1" presStyleIdx="0" presStyleCnt="0"/>
      <dgm:spPr/>
      <dgm:t>
        <a:bodyPr/>
        <a:lstStyle/>
        <a:p>
          <a:endParaRPr lang="en-GB"/>
        </a:p>
      </dgm:t>
    </dgm:pt>
    <dgm:pt modelId="{6A6552BA-FEF7-4130-BBE6-61F0315D09DE}" type="pres">
      <dgm:prSet presAssocID="{D24B9E9B-301B-43D1-8551-D8A9339DE477}" presName="hierChild2" presStyleCnt="0"/>
      <dgm:spPr/>
    </dgm:pt>
    <dgm:pt modelId="{3AB8017A-417D-41AF-BC78-08EB6D47A4C7}" type="pres">
      <dgm:prSet presAssocID="{09B67F49-2FA7-483E-827E-AAB89CD8D218}" presName="Name37" presStyleLbl="parChTrans1D2" presStyleIdx="0" presStyleCnt="3"/>
      <dgm:spPr/>
      <dgm:t>
        <a:bodyPr/>
        <a:lstStyle/>
        <a:p>
          <a:endParaRPr lang="en-GB"/>
        </a:p>
      </dgm:t>
    </dgm:pt>
    <dgm:pt modelId="{D983E6B6-CCFC-4325-A76D-9337F07D26DB}" type="pres">
      <dgm:prSet presAssocID="{668842E5-76CB-4A94-BD8B-F33C65C3D24D}" presName="hierRoot2" presStyleCnt="0">
        <dgm:presLayoutVars>
          <dgm:hierBranch val="init"/>
        </dgm:presLayoutVars>
      </dgm:prSet>
      <dgm:spPr/>
    </dgm:pt>
    <dgm:pt modelId="{A9917523-7A20-4D8E-B038-165C5389AC13}" type="pres">
      <dgm:prSet presAssocID="{668842E5-76CB-4A94-BD8B-F33C65C3D24D}" presName="rootComposite" presStyleCnt="0"/>
      <dgm:spPr/>
    </dgm:pt>
    <dgm:pt modelId="{15EA309B-E91D-4312-A1E1-E9CCFE56C65D}" type="pres">
      <dgm:prSet presAssocID="{668842E5-76CB-4A94-BD8B-F33C65C3D24D}" presName="rootText" presStyleLbl="node2" presStyleIdx="0" presStyleCnt="3" custScaleX="306030" custScaleY="121000" custLinFactNeighborX="-890" custLinFactNeighborY="684">
        <dgm:presLayoutVars>
          <dgm:chPref val="3"/>
        </dgm:presLayoutVars>
      </dgm:prSet>
      <dgm:spPr/>
      <dgm:t>
        <a:bodyPr/>
        <a:lstStyle/>
        <a:p>
          <a:endParaRPr lang="en-ZA"/>
        </a:p>
      </dgm:t>
    </dgm:pt>
    <dgm:pt modelId="{411E09EF-640F-4FDA-940C-3596C837E881}" type="pres">
      <dgm:prSet presAssocID="{668842E5-76CB-4A94-BD8B-F33C65C3D24D}" presName="rootConnector" presStyleLbl="node2" presStyleIdx="0" presStyleCnt="3"/>
      <dgm:spPr/>
      <dgm:t>
        <a:bodyPr/>
        <a:lstStyle/>
        <a:p>
          <a:endParaRPr lang="en-GB"/>
        </a:p>
      </dgm:t>
    </dgm:pt>
    <dgm:pt modelId="{77D5CCCD-6730-4F09-9CE7-6301348F09B2}" type="pres">
      <dgm:prSet presAssocID="{668842E5-76CB-4A94-BD8B-F33C65C3D24D}" presName="hierChild4" presStyleCnt="0"/>
      <dgm:spPr/>
    </dgm:pt>
    <dgm:pt modelId="{E141C4E6-0AB3-4A11-9712-9D2AD3252ACB}" type="pres">
      <dgm:prSet presAssocID="{D3C76C29-513C-4381-9FD7-B3AEEE5C0FEB}" presName="Name37" presStyleLbl="parChTrans1D3" presStyleIdx="0" presStyleCnt="8"/>
      <dgm:spPr/>
      <dgm:t>
        <a:bodyPr/>
        <a:lstStyle/>
        <a:p>
          <a:endParaRPr lang="en-GB"/>
        </a:p>
      </dgm:t>
    </dgm:pt>
    <dgm:pt modelId="{5AC1B252-F99A-4C03-B2F9-FDB304BD5920}" type="pres">
      <dgm:prSet presAssocID="{CADAB179-DE66-403E-AC10-29C963D3B539}" presName="hierRoot2" presStyleCnt="0">
        <dgm:presLayoutVars>
          <dgm:hierBranch val="init"/>
        </dgm:presLayoutVars>
      </dgm:prSet>
      <dgm:spPr/>
    </dgm:pt>
    <dgm:pt modelId="{A1BF729C-AE4E-4FC2-978D-34EE371C6455}" type="pres">
      <dgm:prSet presAssocID="{CADAB179-DE66-403E-AC10-29C963D3B539}" presName="rootComposite" presStyleCnt="0"/>
      <dgm:spPr/>
    </dgm:pt>
    <dgm:pt modelId="{27F0DBB7-C639-45C1-9810-E9DFF5D404CB}" type="pres">
      <dgm:prSet presAssocID="{CADAB179-DE66-403E-AC10-29C963D3B539}" presName="rootText" presStyleLbl="node3" presStyleIdx="0" presStyleCnt="8" custScaleX="290338" custScaleY="154181" custLinFactNeighborX="-69839" custLinFactNeighborY="-37133">
        <dgm:presLayoutVars>
          <dgm:chPref val="3"/>
        </dgm:presLayoutVars>
      </dgm:prSet>
      <dgm:spPr/>
      <dgm:t>
        <a:bodyPr/>
        <a:lstStyle/>
        <a:p>
          <a:endParaRPr lang="en-GB"/>
        </a:p>
      </dgm:t>
    </dgm:pt>
    <dgm:pt modelId="{67870E9E-3DC3-4D55-9758-895C8901FFDC}" type="pres">
      <dgm:prSet presAssocID="{CADAB179-DE66-403E-AC10-29C963D3B539}" presName="rootConnector" presStyleLbl="node3" presStyleIdx="0" presStyleCnt="8"/>
      <dgm:spPr/>
      <dgm:t>
        <a:bodyPr/>
        <a:lstStyle/>
        <a:p>
          <a:endParaRPr lang="en-GB"/>
        </a:p>
      </dgm:t>
    </dgm:pt>
    <dgm:pt modelId="{0C7C37CA-7680-41D7-A90F-3BACCBD4BE6F}" type="pres">
      <dgm:prSet presAssocID="{CADAB179-DE66-403E-AC10-29C963D3B539}" presName="hierChild4" presStyleCnt="0"/>
      <dgm:spPr/>
    </dgm:pt>
    <dgm:pt modelId="{D25C66D9-728A-4C09-A1AC-2905F0CDF1EA}" type="pres">
      <dgm:prSet presAssocID="{CADAB179-DE66-403E-AC10-29C963D3B539}" presName="hierChild5" presStyleCnt="0"/>
      <dgm:spPr/>
    </dgm:pt>
    <dgm:pt modelId="{E51EED22-8F17-4213-9C13-32C503A7B96B}" type="pres">
      <dgm:prSet presAssocID="{BC8112E1-2EF2-4341-8E79-74A503592E1A}" presName="Name37" presStyleLbl="parChTrans1D3" presStyleIdx="1" presStyleCnt="8"/>
      <dgm:spPr/>
      <dgm:t>
        <a:bodyPr/>
        <a:lstStyle/>
        <a:p>
          <a:endParaRPr lang="en-GB"/>
        </a:p>
      </dgm:t>
    </dgm:pt>
    <dgm:pt modelId="{00AF42EB-3C2D-449E-8719-3B9CB3B7F5B7}" type="pres">
      <dgm:prSet presAssocID="{3C0D65DC-7679-43E2-B3C3-79F3FBAF84DA}" presName="hierRoot2" presStyleCnt="0">
        <dgm:presLayoutVars>
          <dgm:hierBranch val="init"/>
        </dgm:presLayoutVars>
      </dgm:prSet>
      <dgm:spPr/>
    </dgm:pt>
    <dgm:pt modelId="{E00D60BE-9014-4414-85E8-DEA61E6C2052}" type="pres">
      <dgm:prSet presAssocID="{3C0D65DC-7679-43E2-B3C3-79F3FBAF84DA}" presName="rootComposite" presStyleCnt="0"/>
      <dgm:spPr/>
    </dgm:pt>
    <dgm:pt modelId="{B87D0A27-FD37-4E40-8B4A-00BA965DAF7E}" type="pres">
      <dgm:prSet presAssocID="{3C0D65DC-7679-43E2-B3C3-79F3FBAF84DA}" presName="rootText" presStyleLbl="node3" presStyleIdx="1" presStyleCnt="8" custScaleX="290338" custScaleY="97550" custLinFactNeighborX="-69264" custLinFactNeighborY="-72451">
        <dgm:presLayoutVars>
          <dgm:chPref val="3"/>
        </dgm:presLayoutVars>
      </dgm:prSet>
      <dgm:spPr/>
      <dgm:t>
        <a:bodyPr/>
        <a:lstStyle/>
        <a:p>
          <a:endParaRPr lang="en-GB"/>
        </a:p>
      </dgm:t>
    </dgm:pt>
    <dgm:pt modelId="{B612E0AA-BAD7-4B30-8191-CC4F9695886E}" type="pres">
      <dgm:prSet presAssocID="{3C0D65DC-7679-43E2-B3C3-79F3FBAF84DA}" presName="rootConnector" presStyleLbl="node3" presStyleIdx="1" presStyleCnt="8"/>
      <dgm:spPr/>
      <dgm:t>
        <a:bodyPr/>
        <a:lstStyle/>
        <a:p>
          <a:endParaRPr lang="en-GB"/>
        </a:p>
      </dgm:t>
    </dgm:pt>
    <dgm:pt modelId="{4A4F78C1-0D60-4E93-B251-F027B513CBDB}" type="pres">
      <dgm:prSet presAssocID="{3C0D65DC-7679-43E2-B3C3-79F3FBAF84DA}" presName="hierChild4" presStyleCnt="0"/>
      <dgm:spPr/>
    </dgm:pt>
    <dgm:pt modelId="{509875E4-02B7-4818-8E7D-B78F05F08745}" type="pres">
      <dgm:prSet presAssocID="{3C0D65DC-7679-43E2-B3C3-79F3FBAF84DA}" presName="hierChild5" presStyleCnt="0"/>
      <dgm:spPr/>
    </dgm:pt>
    <dgm:pt modelId="{CAE1645D-D8DE-4CC5-B3DC-38C3187BB77F}" type="pres">
      <dgm:prSet presAssocID="{668842E5-76CB-4A94-BD8B-F33C65C3D24D}" presName="hierChild5" presStyleCnt="0"/>
      <dgm:spPr/>
    </dgm:pt>
    <dgm:pt modelId="{6701E209-19A6-4A79-996E-8F31C0E1CBFF}" type="pres">
      <dgm:prSet presAssocID="{A851E6D2-CFB7-47E1-A3B1-7F56258D43A0}" presName="Name37" presStyleLbl="parChTrans1D2" presStyleIdx="1" presStyleCnt="3"/>
      <dgm:spPr/>
      <dgm:t>
        <a:bodyPr/>
        <a:lstStyle/>
        <a:p>
          <a:endParaRPr lang="en-GB"/>
        </a:p>
      </dgm:t>
    </dgm:pt>
    <dgm:pt modelId="{BE396CB5-01FD-4F24-B675-E9524890DAA6}" type="pres">
      <dgm:prSet presAssocID="{400EA397-4C16-4D8C-BB36-80C0FB2AAF6D}" presName="hierRoot2" presStyleCnt="0">
        <dgm:presLayoutVars>
          <dgm:hierBranch val="init"/>
        </dgm:presLayoutVars>
      </dgm:prSet>
      <dgm:spPr/>
    </dgm:pt>
    <dgm:pt modelId="{C695E575-FB5A-4D12-B028-DE4D61A30167}" type="pres">
      <dgm:prSet presAssocID="{400EA397-4C16-4D8C-BB36-80C0FB2AAF6D}" presName="rootComposite" presStyleCnt="0"/>
      <dgm:spPr/>
    </dgm:pt>
    <dgm:pt modelId="{BB9F5F39-AF99-4666-AF00-A0E2EC2E438E}" type="pres">
      <dgm:prSet presAssocID="{400EA397-4C16-4D8C-BB36-80C0FB2AAF6D}" presName="rootText" presStyleLbl="node2" presStyleIdx="1" presStyleCnt="3" custScaleX="306030" custLinFactNeighborX="3290" custLinFactNeighborY="18249">
        <dgm:presLayoutVars>
          <dgm:chPref val="3"/>
        </dgm:presLayoutVars>
      </dgm:prSet>
      <dgm:spPr/>
      <dgm:t>
        <a:bodyPr/>
        <a:lstStyle/>
        <a:p>
          <a:endParaRPr lang="en-ZA"/>
        </a:p>
      </dgm:t>
    </dgm:pt>
    <dgm:pt modelId="{36DA1266-3721-4FF1-B328-51132AD07EB8}" type="pres">
      <dgm:prSet presAssocID="{400EA397-4C16-4D8C-BB36-80C0FB2AAF6D}" presName="rootConnector" presStyleLbl="node2" presStyleIdx="1" presStyleCnt="3"/>
      <dgm:spPr/>
      <dgm:t>
        <a:bodyPr/>
        <a:lstStyle/>
        <a:p>
          <a:endParaRPr lang="en-GB"/>
        </a:p>
      </dgm:t>
    </dgm:pt>
    <dgm:pt modelId="{6B0F00BE-EC87-41AC-A02E-76B1224E220B}" type="pres">
      <dgm:prSet presAssocID="{400EA397-4C16-4D8C-BB36-80C0FB2AAF6D}" presName="hierChild4" presStyleCnt="0"/>
      <dgm:spPr/>
    </dgm:pt>
    <dgm:pt modelId="{EB816F6B-548C-4613-ACBC-DA90B1166F56}" type="pres">
      <dgm:prSet presAssocID="{290B7C72-60F7-46B1-850D-3962452652B3}" presName="Name37" presStyleLbl="parChTrans1D3" presStyleIdx="2" presStyleCnt="8"/>
      <dgm:spPr/>
      <dgm:t>
        <a:bodyPr/>
        <a:lstStyle/>
        <a:p>
          <a:endParaRPr lang="en-GB"/>
        </a:p>
      </dgm:t>
    </dgm:pt>
    <dgm:pt modelId="{C5C0F52C-083F-4BC8-B7C5-AD051F54A13A}" type="pres">
      <dgm:prSet presAssocID="{CC4B2D82-980C-45FE-992C-C708B0979F6D}" presName="hierRoot2" presStyleCnt="0">
        <dgm:presLayoutVars>
          <dgm:hierBranch val="init"/>
        </dgm:presLayoutVars>
      </dgm:prSet>
      <dgm:spPr/>
    </dgm:pt>
    <dgm:pt modelId="{CCD7EABB-7B01-4A8F-B536-BA7880577DD1}" type="pres">
      <dgm:prSet presAssocID="{CC4B2D82-980C-45FE-992C-C708B0979F6D}" presName="rootComposite" presStyleCnt="0"/>
      <dgm:spPr/>
    </dgm:pt>
    <dgm:pt modelId="{BFA06575-E8DA-4801-8735-C74FC8688D5E}" type="pres">
      <dgm:prSet presAssocID="{CC4B2D82-980C-45FE-992C-C708B0979F6D}" presName="rootText" presStyleLbl="node3" presStyleIdx="2" presStyleCnt="8" custScaleX="306030" custScaleY="107299" custLinFactNeighborX="-71012" custLinFactNeighborY="-19338">
        <dgm:presLayoutVars>
          <dgm:chPref val="3"/>
        </dgm:presLayoutVars>
      </dgm:prSet>
      <dgm:spPr/>
      <dgm:t>
        <a:bodyPr/>
        <a:lstStyle/>
        <a:p>
          <a:endParaRPr lang="en-ZA"/>
        </a:p>
      </dgm:t>
    </dgm:pt>
    <dgm:pt modelId="{80DF7085-C2AC-4B4D-A970-4E5E93A801B3}" type="pres">
      <dgm:prSet presAssocID="{CC4B2D82-980C-45FE-992C-C708B0979F6D}" presName="rootConnector" presStyleLbl="node3" presStyleIdx="2" presStyleCnt="8"/>
      <dgm:spPr/>
      <dgm:t>
        <a:bodyPr/>
        <a:lstStyle/>
        <a:p>
          <a:endParaRPr lang="en-GB"/>
        </a:p>
      </dgm:t>
    </dgm:pt>
    <dgm:pt modelId="{43B1340B-3BA7-4398-A5A7-7C55A81806D7}" type="pres">
      <dgm:prSet presAssocID="{CC4B2D82-980C-45FE-992C-C708B0979F6D}" presName="hierChild4" presStyleCnt="0"/>
      <dgm:spPr/>
    </dgm:pt>
    <dgm:pt modelId="{8217BD96-FD06-4673-8142-7A1D4416A3C3}" type="pres">
      <dgm:prSet presAssocID="{CC4B2D82-980C-45FE-992C-C708B0979F6D}" presName="hierChild5" presStyleCnt="0"/>
      <dgm:spPr/>
    </dgm:pt>
    <dgm:pt modelId="{C35E7C2F-674B-4A70-811E-B3FE381ABFD7}" type="pres">
      <dgm:prSet presAssocID="{60BF8CA8-1410-47EB-B4CD-C6803F0BA9C2}" presName="Name37" presStyleLbl="parChTrans1D3" presStyleIdx="3" presStyleCnt="8"/>
      <dgm:spPr/>
      <dgm:t>
        <a:bodyPr/>
        <a:lstStyle/>
        <a:p>
          <a:endParaRPr lang="en-GB"/>
        </a:p>
      </dgm:t>
    </dgm:pt>
    <dgm:pt modelId="{38E27CBD-95F9-4F0C-A69E-9363798E2E06}" type="pres">
      <dgm:prSet presAssocID="{757C7C64-D578-41A2-B8A4-ABE7461401C6}" presName="hierRoot2" presStyleCnt="0">
        <dgm:presLayoutVars>
          <dgm:hierBranch val="init"/>
        </dgm:presLayoutVars>
      </dgm:prSet>
      <dgm:spPr/>
    </dgm:pt>
    <dgm:pt modelId="{B1C93543-4171-445F-8063-5BC6B8FA9719}" type="pres">
      <dgm:prSet presAssocID="{757C7C64-D578-41A2-B8A4-ABE7461401C6}" presName="rootComposite" presStyleCnt="0"/>
      <dgm:spPr/>
    </dgm:pt>
    <dgm:pt modelId="{354D74DC-6604-4DC7-844D-6DC6C6DFEF02}" type="pres">
      <dgm:prSet presAssocID="{757C7C64-D578-41A2-B8A4-ABE7461401C6}" presName="rootText" presStyleLbl="node3" presStyleIdx="3" presStyleCnt="8" custScaleX="306030" custLinFactNeighborX="-71012" custLinFactNeighborY="-47314">
        <dgm:presLayoutVars>
          <dgm:chPref val="3"/>
        </dgm:presLayoutVars>
      </dgm:prSet>
      <dgm:spPr/>
      <dgm:t>
        <a:bodyPr/>
        <a:lstStyle/>
        <a:p>
          <a:endParaRPr lang="en-ZA"/>
        </a:p>
      </dgm:t>
    </dgm:pt>
    <dgm:pt modelId="{AC9C2694-79FC-442C-A399-D5B6AADE2A7B}" type="pres">
      <dgm:prSet presAssocID="{757C7C64-D578-41A2-B8A4-ABE7461401C6}" presName="rootConnector" presStyleLbl="node3" presStyleIdx="3" presStyleCnt="8"/>
      <dgm:spPr/>
      <dgm:t>
        <a:bodyPr/>
        <a:lstStyle/>
        <a:p>
          <a:endParaRPr lang="en-GB"/>
        </a:p>
      </dgm:t>
    </dgm:pt>
    <dgm:pt modelId="{A98C0C07-96E7-4F68-B1B2-560D20B10D68}" type="pres">
      <dgm:prSet presAssocID="{757C7C64-D578-41A2-B8A4-ABE7461401C6}" presName="hierChild4" presStyleCnt="0"/>
      <dgm:spPr/>
    </dgm:pt>
    <dgm:pt modelId="{6C7C2411-40BE-4703-AA54-E6CE69F9876F}" type="pres">
      <dgm:prSet presAssocID="{757C7C64-D578-41A2-B8A4-ABE7461401C6}" presName="hierChild5" presStyleCnt="0"/>
      <dgm:spPr/>
    </dgm:pt>
    <dgm:pt modelId="{189C06E7-6554-4773-883B-9A06A4AD5D29}" type="pres">
      <dgm:prSet presAssocID="{6FCF90B2-B515-4294-8B0B-A298A6F2A602}" presName="Name37" presStyleLbl="parChTrans1D3" presStyleIdx="4" presStyleCnt="8"/>
      <dgm:spPr/>
      <dgm:t>
        <a:bodyPr/>
        <a:lstStyle/>
        <a:p>
          <a:endParaRPr lang="en-GB"/>
        </a:p>
      </dgm:t>
    </dgm:pt>
    <dgm:pt modelId="{51FD819A-099B-4D5C-B676-652373F3A7A4}" type="pres">
      <dgm:prSet presAssocID="{5B2B850E-8934-4DBF-AEC7-024D345F7E36}" presName="hierRoot2" presStyleCnt="0">
        <dgm:presLayoutVars>
          <dgm:hierBranch val="init"/>
        </dgm:presLayoutVars>
      </dgm:prSet>
      <dgm:spPr/>
    </dgm:pt>
    <dgm:pt modelId="{56C1B4FB-6488-46D5-A471-8AD9ACB9B285}" type="pres">
      <dgm:prSet presAssocID="{5B2B850E-8934-4DBF-AEC7-024D345F7E36}" presName="rootComposite" presStyleCnt="0"/>
      <dgm:spPr/>
    </dgm:pt>
    <dgm:pt modelId="{DF91D6A3-9371-425B-9579-8E1D17E53093}" type="pres">
      <dgm:prSet presAssocID="{5B2B850E-8934-4DBF-AEC7-024D345F7E36}" presName="rootText" presStyleLbl="node3" presStyleIdx="4" presStyleCnt="8" custScaleX="306030" custScaleY="164870" custLinFactNeighborX="-67118" custLinFactNeighborY="-46777">
        <dgm:presLayoutVars>
          <dgm:chPref val="3"/>
        </dgm:presLayoutVars>
      </dgm:prSet>
      <dgm:spPr/>
      <dgm:t>
        <a:bodyPr/>
        <a:lstStyle/>
        <a:p>
          <a:endParaRPr lang="en-ZA"/>
        </a:p>
      </dgm:t>
    </dgm:pt>
    <dgm:pt modelId="{DE60CEE0-0DBC-453B-BD74-F0C6FBCEE472}" type="pres">
      <dgm:prSet presAssocID="{5B2B850E-8934-4DBF-AEC7-024D345F7E36}" presName="rootConnector" presStyleLbl="node3" presStyleIdx="4" presStyleCnt="8"/>
      <dgm:spPr/>
      <dgm:t>
        <a:bodyPr/>
        <a:lstStyle/>
        <a:p>
          <a:endParaRPr lang="en-GB"/>
        </a:p>
      </dgm:t>
    </dgm:pt>
    <dgm:pt modelId="{BDCD85EA-80E9-43C8-8BB3-82B7BE071EFD}" type="pres">
      <dgm:prSet presAssocID="{5B2B850E-8934-4DBF-AEC7-024D345F7E36}" presName="hierChild4" presStyleCnt="0"/>
      <dgm:spPr/>
    </dgm:pt>
    <dgm:pt modelId="{267C18FE-2B74-470A-9576-177AADE8D94A}" type="pres">
      <dgm:prSet presAssocID="{5B2B850E-8934-4DBF-AEC7-024D345F7E36}" presName="hierChild5" presStyleCnt="0"/>
      <dgm:spPr/>
    </dgm:pt>
    <dgm:pt modelId="{D4658D6C-430D-46B1-B562-E6B7C79A679D}" type="pres">
      <dgm:prSet presAssocID="{AD978D37-A5B7-4AF8-964F-0FE45BCD3B01}" presName="Name37" presStyleLbl="parChTrans1D3" presStyleIdx="5" presStyleCnt="8"/>
      <dgm:spPr/>
      <dgm:t>
        <a:bodyPr/>
        <a:lstStyle/>
        <a:p>
          <a:endParaRPr lang="en-GB"/>
        </a:p>
      </dgm:t>
    </dgm:pt>
    <dgm:pt modelId="{C5E89C26-DF0B-4218-87DD-DC4F0881612B}" type="pres">
      <dgm:prSet presAssocID="{4AB10BC1-C5D6-437B-8CE8-6206EA48B93F}" presName="hierRoot2" presStyleCnt="0">
        <dgm:presLayoutVars>
          <dgm:hierBranch val="init"/>
        </dgm:presLayoutVars>
      </dgm:prSet>
      <dgm:spPr/>
    </dgm:pt>
    <dgm:pt modelId="{7CD1A50C-133D-4935-A847-1DAC82F38EC5}" type="pres">
      <dgm:prSet presAssocID="{4AB10BC1-C5D6-437B-8CE8-6206EA48B93F}" presName="rootComposite" presStyleCnt="0"/>
      <dgm:spPr/>
    </dgm:pt>
    <dgm:pt modelId="{43E37C47-911A-4D8D-B993-2AB46DDA81A9}" type="pres">
      <dgm:prSet presAssocID="{4AB10BC1-C5D6-437B-8CE8-6206EA48B93F}" presName="rootText" presStyleLbl="node3" presStyleIdx="5" presStyleCnt="8" custScaleX="306030" custLinFactNeighborX="-65430" custLinFactNeighborY="-77717">
        <dgm:presLayoutVars>
          <dgm:chPref val="3"/>
        </dgm:presLayoutVars>
      </dgm:prSet>
      <dgm:spPr/>
      <dgm:t>
        <a:bodyPr/>
        <a:lstStyle/>
        <a:p>
          <a:endParaRPr lang="en-ZA"/>
        </a:p>
      </dgm:t>
    </dgm:pt>
    <dgm:pt modelId="{40BA841C-B515-4819-92E3-54F5BBBCEBF7}" type="pres">
      <dgm:prSet presAssocID="{4AB10BC1-C5D6-437B-8CE8-6206EA48B93F}" presName="rootConnector" presStyleLbl="node3" presStyleIdx="5" presStyleCnt="8"/>
      <dgm:spPr/>
      <dgm:t>
        <a:bodyPr/>
        <a:lstStyle/>
        <a:p>
          <a:endParaRPr lang="en-GB"/>
        </a:p>
      </dgm:t>
    </dgm:pt>
    <dgm:pt modelId="{6A378A8B-CC56-4D16-B20B-9261E157C24D}" type="pres">
      <dgm:prSet presAssocID="{4AB10BC1-C5D6-437B-8CE8-6206EA48B93F}" presName="hierChild4" presStyleCnt="0"/>
      <dgm:spPr/>
    </dgm:pt>
    <dgm:pt modelId="{40669F29-24D7-4416-9180-581D9A288D37}" type="pres">
      <dgm:prSet presAssocID="{4AB10BC1-C5D6-437B-8CE8-6206EA48B93F}" presName="hierChild5" presStyleCnt="0"/>
      <dgm:spPr/>
    </dgm:pt>
    <dgm:pt modelId="{3B9BBFC3-3DD0-4EB8-95D3-818918172A03}" type="pres">
      <dgm:prSet presAssocID="{400EA397-4C16-4D8C-BB36-80C0FB2AAF6D}" presName="hierChild5" presStyleCnt="0"/>
      <dgm:spPr/>
    </dgm:pt>
    <dgm:pt modelId="{71E05AA3-BDC0-4B2C-B5EB-455D38957632}" type="pres">
      <dgm:prSet presAssocID="{AEA76BDD-206F-4ABB-9D3C-E16FD5028F6F}" presName="Name37" presStyleLbl="parChTrans1D2" presStyleIdx="2" presStyleCnt="3"/>
      <dgm:spPr/>
      <dgm:t>
        <a:bodyPr/>
        <a:lstStyle/>
        <a:p>
          <a:endParaRPr lang="en-GB"/>
        </a:p>
      </dgm:t>
    </dgm:pt>
    <dgm:pt modelId="{018344B2-E66B-4E08-A42A-EDFA4CFD5A75}" type="pres">
      <dgm:prSet presAssocID="{83E87AF3-D759-4DDE-890E-F1AE315A9BE9}" presName="hierRoot2" presStyleCnt="0">
        <dgm:presLayoutVars>
          <dgm:hierBranch val="init"/>
        </dgm:presLayoutVars>
      </dgm:prSet>
      <dgm:spPr/>
    </dgm:pt>
    <dgm:pt modelId="{FC1829EB-7997-43CD-A938-86363B41CE11}" type="pres">
      <dgm:prSet presAssocID="{83E87AF3-D759-4DDE-890E-F1AE315A9BE9}" presName="rootComposite" presStyleCnt="0"/>
      <dgm:spPr/>
    </dgm:pt>
    <dgm:pt modelId="{7009C7B3-2B2A-453D-A492-9B9545DF5B5D}" type="pres">
      <dgm:prSet presAssocID="{83E87AF3-D759-4DDE-890E-F1AE315A9BE9}" presName="rootText" presStyleLbl="node2" presStyleIdx="2" presStyleCnt="3" custScaleX="280870" custLinFactNeighborX="24768" custLinFactNeighborY="20173">
        <dgm:presLayoutVars>
          <dgm:chPref val="3"/>
        </dgm:presLayoutVars>
      </dgm:prSet>
      <dgm:spPr/>
      <dgm:t>
        <a:bodyPr/>
        <a:lstStyle/>
        <a:p>
          <a:endParaRPr lang="en-ZA"/>
        </a:p>
      </dgm:t>
    </dgm:pt>
    <dgm:pt modelId="{25C9C704-42D8-47F2-B112-D37090E48ABF}" type="pres">
      <dgm:prSet presAssocID="{83E87AF3-D759-4DDE-890E-F1AE315A9BE9}" presName="rootConnector" presStyleLbl="node2" presStyleIdx="2" presStyleCnt="3"/>
      <dgm:spPr/>
      <dgm:t>
        <a:bodyPr/>
        <a:lstStyle/>
        <a:p>
          <a:endParaRPr lang="en-GB"/>
        </a:p>
      </dgm:t>
    </dgm:pt>
    <dgm:pt modelId="{17B43CFC-F791-4439-82B7-FBDBA8C4ED30}" type="pres">
      <dgm:prSet presAssocID="{83E87AF3-D759-4DDE-890E-F1AE315A9BE9}" presName="hierChild4" presStyleCnt="0"/>
      <dgm:spPr/>
    </dgm:pt>
    <dgm:pt modelId="{CDFC99A0-D3B6-4100-9FFB-5565D2D1F0D5}" type="pres">
      <dgm:prSet presAssocID="{CB8593CC-6CDF-4A8D-B7B0-52A1E4DDF81F}" presName="Name37" presStyleLbl="parChTrans1D3" presStyleIdx="6" presStyleCnt="8"/>
      <dgm:spPr/>
      <dgm:t>
        <a:bodyPr/>
        <a:lstStyle/>
        <a:p>
          <a:endParaRPr lang="en-GB"/>
        </a:p>
      </dgm:t>
    </dgm:pt>
    <dgm:pt modelId="{35A58141-FF11-48E9-B105-5BE7EBB1F786}" type="pres">
      <dgm:prSet presAssocID="{E2970F0F-4D51-4469-8DD8-C23F4E650A26}" presName="hierRoot2" presStyleCnt="0">
        <dgm:presLayoutVars>
          <dgm:hierBranch/>
        </dgm:presLayoutVars>
      </dgm:prSet>
      <dgm:spPr/>
    </dgm:pt>
    <dgm:pt modelId="{9A6BC971-E8C0-4309-9D00-D556C52CFCB4}" type="pres">
      <dgm:prSet presAssocID="{E2970F0F-4D51-4469-8DD8-C23F4E650A26}" presName="rootComposite" presStyleCnt="0"/>
      <dgm:spPr/>
    </dgm:pt>
    <dgm:pt modelId="{6609D1AA-2B4F-4201-B0E2-CCEB0C5C652F}" type="pres">
      <dgm:prSet presAssocID="{E2970F0F-4D51-4469-8DD8-C23F4E650A26}" presName="rootText" presStyleLbl="node3" presStyleIdx="6" presStyleCnt="8" custScaleX="275270" custScaleY="134278" custLinFactNeighborX="-43916" custLinFactNeighborY="-5099">
        <dgm:presLayoutVars>
          <dgm:chPref val="3"/>
        </dgm:presLayoutVars>
      </dgm:prSet>
      <dgm:spPr/>
      <dgm:t>
        <a:bodyPr/>
        <a:lstStyle/>
        <a:p>
          <a:endParaRPr lang="en-ZA"/>
        </a:p>
      </dgm:t>
    </dgm:pt>
    <dgm:pt modelId="{A9A7D6F1-6E5B-4E52-8E15-8D58A404C3A6}" type="pres">
      <dgm:prSet presAssocID="{E2970F0F-4D51-4469-8DD8-C23F4E650A26}" presName="rootConnector" presStyleLbl="node3" presStyleIdx="6" presStyleCnt="8"/>
      <dgm:spPr/>
      <dgm:t>
        <a:bodyPr/>
        <a:lstStyle/>
        <a:p>
          <a:endParaRPr lang="en-GB"/>
        </a:p>
      </dgm:t>
    </dgm:pt>
    <dgm:pt modelId="{D139FFF9-BAA6-435B-9CF7-556E5586BB72}" type="pres">
      <dgm:prSet presAssocID="{E2970F0F-4D51-4469-8DD8-C23F4E650A26}" presName="hierChild4" presStyleCnt="0"/>
      <dgm:spPr/>
    </dgm:pt>
    <dgm:pt modelId="{2E30313C-044B-4C0B-B580-D490FD6B5D85}" type="pres">
      <dgm:prSet presAssocID="{E2970F0F-4D51-4469-8DD8-C23F4E650A26}" presName="hierChild5" presStyleCnt="0"/>
      <dgm:spPr/>
    </dgm:pt>
    <dgm:pt modelId="{329CEB1D-746D-48A2-BD45-E822BC08A85B}" type="pres">
      <dgm:prSet presAssocID="{F8FAC395-887C-44C0-806B-7975347E378D}" presName="Name37" presStyleLbl="parChTrans1D3" presStyleIdx="7" presStyleCnt="8"/>
      <dgm:spPr/>
      <dgm:t>
        <a:bodyPr/>
        <a:lstStyle/>
        <a:p>
          <a:endParaRPr lang="en-GB"/>
        </a:p>
      </dgm:t>
    </dgm:pt>
    <dgm:pt modelId="{7A75F503-EFFE-46ED-92D7-180E1FFEA94D}" type="pres">
      <dgm:prSet presAssocID="{B45945A7-2978-487E-9C19-74B919D9A5F6}" presName="hierRoot2" presStyleCnt="0">
        <dgm:presLayoutVars>
          <dgm:hierBranch/>
        </dgm:presLayoutVars>
      </dgm:prSet>
      <dgm:spPr/>
    </dgm:pt>
    <dgm:pt modelId="{B6DB0A8B-86EA-4583-AD16-6394BB11ADCC}" type="pres">
      <dgm:prSet presAssocID="{B45945A7-2978-487E-9C19-74B919D9A5F6}" presName="rootComposite" presStyleCnt="0"/>
      <dgm:spPr/>
    </dgm:pt>
    <dgm:pt modelId="{7338F19F-28CD-4EBE-8DF9-D67BFCD0C94F}" type="pres">
      <dgm:prSet presAssocID="{B45945A7-2978-487E-9C19-74B919D9A5F6}" presName="rootText" presStyleLbl="node3" presStyleIdx="7" presStyleCnt="8" custScaleX="275270" custScaleY="134278" custLinFactNeighborX="-39037" custLinFactNeighborY="-16288">
        <dgm:presLayoutVars>
          <dgm:chPref val="3"/>
        </dgm:presLayoutVars>
      </dgm:prSet>
      <dgm:spPr/>
      <dgm:t>
        <a:bodyPr/>
        <a:lstStyle/>
        <a:p>
          <a:endParaRPr lang="en-ZA"/>
        </a:p>
      </dgm:t>
    </dgm:pt>
    <dgm:pt modelId="{117DC9C7-2EEA-48E7-B5A6-9980E2C4702E}" type="pres">
      <dgm:prSet presAssocID="{B45945A7-2978-487E-9C19-74B919D9A5F6}" presName="rootConnector" presStyleLbl="node3" presStyleIdx="7" presStyleCnt="8"/>
      <dgm:spPr/>
      <dgm:t>
        <a:bodyPr/>
        <a:lstStyle/>
        <a:p>
          <a:endParaRPr lang="en-GB"/>
        </a:p>
      </dgm:t>
    </dgm:pt>
    <dgm:pt modelId="{FDFE6C41-29A1-4224-B8EA-C6602660D1DB}" type="pres">
      <dgm:prSet presAssocID="{B45945A7-2978-487E-9C19-74B919D9A5F6}" presName="hierChild4" presStyleCnt="0"/>
      <dgm:spPr/>
    </dgm:pt>
    <dgm:pt modelId="{0A25191C-D58C-46FB-AEC7-C13093206434}" type="pres">
      <dgm:prSet presAssocID="{B45945A7-2978-487E-9C19-74B919D9A5F6}" presName="hierChild5" presStyleCnt="0"/>
      <dgm:spPr/>
    </dgm:pt>
    <dgm:pt modelId="{8C4DEF1A-6490-4EC3-97EB-11C6B39E892C}" type="pres">
      <dgm:prSet presAssocID="{83E87AF3-D759-4DDE-890E-F1AE315A9BE9}" presName="hierChild5" presStyleCnt="0"/>
      <dgm:spPr/>
    </dgm:pt>
    <dgm:pt modelId="{28791990-093F-4A55-B6DA-19A6C7A23C9F}" type="pres">
      <dgm:prSet presAssocID="{D24B9E9B-301B-43D1-8551-D8A9339DE477}" presName="hierChild3" presStyleCnt="0"/>
      <dgm:spPr/>
    </dgm:pt>
  </dgm:ptLst>
  <dgm:cxnLst>
    <dgm:cxn modelId="{D631B749-658C-42BB-8081-4FAB1B071852}" type="presOf" srcId="{CB8593CC-6CDF-4A8D-B7B0-52A1E4DDF81F}" destId="{CDFC99A0-D3B6-4100-9FFB-5565D2D1F0D5}" srcOrd="0" destOrd="0" presId="urn:microsoft.com/office/officeart/2005/8/layout/orgChart1"/>
    <dgm:cxn modelId="{1923DD11-2932-4797-9E18-B1064693F468}" type="presOf" srcId="{400EA397-4C16-4D8C-BB36-80C0FB2AAF6D}" destId="{36DA1266-3721-4FF1-B328-51132AD07EB8}" srcOrd="1" destOrd="0" presId="urn:microsoft.com/office/officeart/2005/8/layout/orgChart1"/>
    <dgm:cxn modelId="{29A3A931-46EA-41E6-A745-BD4DBE112B80}" type="presOf" srcId="{4AB10BC1-C5D6-437B-8CE8-6206EA48B93F}" destId="{40BA841C-B515-4819-92E3-54F5BBBCEBF7}" srcOrd="1" destOrd="0" presId="urn:microsoft.com/office/officeart/2005/8/layout/orgChart1"/>
    <dgm:cxn modelId="{05263D17-AD31-433B-B4EE-A608AB57C104}" type="presOf" srcId="{4AB10BC1-C5D6-437B-8CE8-6206EA48B93F}" destId="{43E37C47-911A-4D8D-B993-2AB46DDA81A9}" srcOrd="0" destOrd="0" presId="urn:microsoft.com/office/officeart/2005/8/layout/orgChart1"/>
    <dgm:cxn modelId="{C8BF5819-C582-4264-B34A-173BFCC9D636}" type="presOf" srcId="{668842E5-76CB-4A94-BD8B-F33C65C3D24D}" destId="{411E09EF-640F-4FDA-940C-3596C837E881}" srcOrd="1" destOrd="0" presId="urn:microsoft.com/office/officeart/2005/8/layout/orgChart1"/>
    <dgm:cxn modelId="{050D18C5-9C70-479E-8992-8E0D66F758E3}" type="presOf" srcId="{09B67F49-2FA7-483E-827E-AAB89CD8D218}" destId="{3AB8017A-417D-41AF-BC78-08EB6D47A4C7}" srcOrd="0" destOrd="0" presId="urn:microsoft.com/office/officeart/2005/8/layout/orgChart1"/>
    <dgm:cxn modelId="{C4A0D823-27DC-4C80-A022-2DD57C10C6DE}" type="presOf" srcId="{CADAB179-DE66-403E-AC10-29C963D3B539}" destId="{27F0DBB7-C639-45C1-9810-E9DFF5D404CB}" srcOrd="0" destOrd="0" presId="urn:microsoft.com/office/officeart/2005/8/layout/orgChart1"/>
    <dgm:cxn modelId="{5A1A232D-C69A-4063-B5B4-7488B24A0F8B}" srcId="{83E87AF3-D759-4DDE-890E-F1AE315A9BE9}" destId="{B45945A7-2978-487E-9C19-74B919D9A5F6}" srcOrd="1" destOrd="0" parTransId="{F8FAC395-887C-44C0-806B-7975347E378D}" sibTransId="{6AF2C78E-1894-417C-A527-1BD56D74D019}"/>
    <dgm:cxn modelId="{BDE12B41-6C8A-49C8-965B-58A753F20A6D}" type="presOf" srcId="{F8FAC395-887C-44C0-806B-7975347E378D}" destId="{329CEB1D-746D-48A2-BD45-E822BC08A85B}" srcOrd="0" destOrd="0" presId="urn:microsoft.com/office/officeart/2005/8/layout/orgChart1"/>
    <dgm:cxn modelId="{352888CD-91CA-4C42-B126-F94A105E9974}" srcId="{D24B9E9B-301B-43D1-8551-D8A9339DE477}" destId="{83E87AF3-D759-4DDE-890E-F1AE315A9BE9}" srcOrd="2" destOrd="0" parTransId="{AEA76BDD-206F-4ABB-9D3C-E16FD5028F6F}" sibTransId="{EC948441-CFBA-4067-BD19-4F9C9593091E}"/>
    <dgm:cxn modelId="{CB663695-50E9-427D-A284-0E84D6A6B0DE}" type="presOf" srcId="{0894C1A7-F0C5-49F9-9BC1-FE217EE89E10}" destId="{AB6E506C-7CDA-4720-B7E1-880B179B85F1}" srcOrd="0" destOrd="0" presId="urn:microsoft.com/office/officeart/2005/8/layout/orgChart1"/>
    <dgm:cxn modelId="{57CF11FB-D338-4F13-B477-623FB1C92677}" type="presOf" srcId="{E2970F0F-4D51-4469-8DD8-C23F4E650A26}" destId="{A9A7D6F1-6E5B-4E52-8E15-8D58A404C3A6}" srcOrd="1" destOrd="0" presId="urn:microsoft.com/office/officeart/2005/8/layout/orgChart1"/>
    <dgm:cxn modelId="{D109D5C8-32BC-428B-ABEB-C7F62CEAF819}" type="presOf" srcId="{757C7C64-D578-41A2-B8A4-ABE7461401C6}" destId="{AC9C2694-79FC-442C-A399-D5B6AADE2A7B}" srcOrd="1" destOrd="0" presId="urn:microsoft.com/office/officeart/2005/8/layout/orgChart1"/>
    <dgm:cxn modelId="{CB056269-D403-4FC2-BFC0-A99B302FD223}" type="presOf" srcId="{5B2B850E-8934-4DBF-AEC7-024D345F7E36}" destId="{DF91D6A3-9371-425B-9579-8E1D17E53093}" srcOrd="0" destOrd="0" presId="urn:microsoft.com/office/officeart/2005/8/layout/orgChart1"/>
    <dgm:cxn modelId="{5E32B4FE-6145-44BC-B59E-5594447079D1}" type="presOf" srcId="{BC8112E1-2EF2-4341-8E79-74A503592E1A}" destId="{E51EED22-8F17-4213-9C13-32C503A7B96B}" srcOrd="0" destOrd="0" presId="urn:microsoft.com/office/officeart/2005/8/layout/orgChart1"/>
    <dgm:cxn modelId="{47184FBD-97DE-4007-945A-9B9E3123E451}" type="presOf" srcId="{83E87AF3-D759-4DDE-890E-F1AE315A9BE9}" destId="{25C9C704-42D8-47F2-B112-D37090E48ABF}" srcOrd="1" destOrd="0" presId="urn:microsoft.com/office/officeart/2005/8/layout/orgChart1"/>
    <dgm:cxn modelId="{8C421477-8498-43E8-A12E-B5446EDF0C5F}" type="presOf" srcId="{CC4B2D82-980C-45FE-992C-C708B0979F6D}" destId="{BFA06575-E8DA-4801-8735-C74FC8688D5E}" srcOrd="0" destOrd="0" presId="urn:microsoft.com/office/officeart/2005/8/layout/orgChart1"/>
    <dgm:cxn modelId="{492CC231-6256-413D-A432-51ED4E87D94E}" type="presOf" srcId="{E2970F0F-4D51-4469-8DD8-C23F4E650A26}" destId="{6609D1AA-2B4F-4201-B0E2-CCEB0C5C652F}" srcOrd="0" destOrd="0" presId="urn:microsoft.com/office/officeart/2005/8/layout/orgChart1"/>
    <dgm:cxn modelId="{E368B24C-A927-484B-AAB4-F5C9DC468F69}" type="presOf" srcId="{3C0D65DC-7679-43E2-B3C3-79F3FBAF84DA}" destId="{B612E0AA-BAD7-4B30-8191-CC4F9695886E}" srcOrd="1" destOrd="0" presId="urn:microsoft.com/office/officeart/2005/8/layout/orgChart1"/>
    <dgm:cxn modelId="{9DBF4A05-53A6-4EF4-ACFD-1CE3E94F0E96}" srcId="{400EA397-4C16-4D8C-BB36-80C0FB2AAF6D}" destId="{5B2B850E-8934-4DBF-AEC7-024D345F7E36}" srcOrd="2" destOrd="0" parTransId="{6FCF90B2-B515-4294-8B0B-A298A6F2A602}" sibTransId="{B358A307-8FBA-49F4-8861-4B48FEF24436}"/>
    <dgm:cxn modelId="{4A80259D-DEFD-4DF8-A7D9-65A5362C4664}" type="presOf" srcId="{D24B9E9B-301B-43D1-8551-D8A9339DE477}" destId="{44C1B25B-71F9-4590-B69C-9123A16A58E0}" srcOrd="1" destOrd="0" presId="urn:microsoft.com/office/officeart/2005/8/layout/orgChart1"/>
    <dgm:cxn modelId="{2793BBB2-79CB-403D-987C-60D3C533BCB6}" type="presOf" srcId="{6FCF90B2-B515-4294-8B0B-A298A6F2A602}" destId="{189C06E7-6554-4773-883B-9A06A4AD5D29}" srcOrd="0" destOrd="0" presId="urn:microsoft.com/office/officeart/2005/8/layout/orgChart1"/>
    <dgm:cxn modelId="{5700FD4A-4E08-4932-9AC4-19721584441C}" type="presOf" srcId="{B45945A7-2978-487E-9C19-74B919D9A5F6}" destId="{7338F19F-28CD-4EBE-8DF9-D67BFCD0C94F}" srcOrd="0" destOrd="0" presId="urn:microsoft.com/office/officeart/2005/8/layout/orgChart1"/>
    <dgm:cxn modelId="{5E00D4C1-718A-410D-9ECA-2D24DB6AC6E4}" type="presOf" srcId="{CADAB179-DE66-403E-AC10-29C963D3B539}" destId="{67870E9E-3DC3-4D55-9758-895C8901FFDC}" srcOrd="1" destOrd="0" presId="urn:microsoft.com/office/officeart/2005/8/layout/orgChart1"/>
    <dgm:cxn modelId="{A376EDD1-FC4F-4F28-B052-DC23D71DF972}" type="presOf" srcId="{B45945A7-2978-487E-9C19-74B919D9A5F6}" destId="{117DC9C7-2EEA-48E7-B5A6-9980E2C4702E}" srcOrd="1" destOrd="0" presId="urn:microsoft.com/office/officeart/2005/8/layout/orgChart1"/>
    <dgm:cxn modelId="{CAEE1E53-9BCC-4B3D-98E3-40B6BFB00ECA}" type="presOf" srcId="{AEA76BDD-206F-4ABB-9D3C-E16FD5028F6F}" destId="{71E05AA3-BDC0-4B2C-B5EB-455D38957632}" srcOrd="0" destOrd="0" presId="urn:microsoft.com/office/officeart/2005/8/layout/orgChart1"/>
    <dgm:cxn modelId="{03547581-4156-473F-BE98-56EDDAF391F2}" type="presOf" srcId="{A851E6D2-CFB7-47E1-A3B1-7F56258D43A0}" destId="{6701E209-19A6-4A79-996E-8F31C0E1CBFF}" srcOrd="0" destOrd="0" presId="urn:microsoft.com/office/officeart/2005/8/layout/orgChart1"/>
    <dgm:cxn modelId="{22504E8C-582A-4602-8EBD-E24A2BF2CD41}" type="presOf" srcId="{3C0D65DC-7679-43E2-B3C3-79F3FBAF84DA}" destId="{B87D0A27-FD37-4E40-8B4A-00BA965DAF7E}" srcOrd="0" destOrd="0" presId="urn:microsoft.com/office/officeart/2005/8/layout/orgChart1"/>
    <dgm:cxn modelId="{266E2FE9-AC88-4FE4-A83B-BBF290D606DD}" srcId="{D24B9E9B-301B-43D1-8551-D8A9339DE477}" destId="{400EA397-4C16-4D8C-BB36-80C0FB2AAF6D}" srcOrd="1" destOrd="0" parTransId="{A851E6D2-CFB7-47E1-A3B1-7F56258D43A0}" sibTransId="{B5467161-3C84-4A0C-8FB0-5A3AAC1C427F}"/>
    <dgm:cxn modelId="{06F06900-D9E0-4559-B5C5-76B77EDE9A2C}" type="presOf" srcId="{5B2B850E-8934-4DBF-AEC7-024D345F7E36}" destId="{DE60CEE0-0DBC-453B-BD74-F0C6FBCEE472}" srcOrd="1" destOrd="0" presId="urn:microsoft.com/office/officeart/2005/8/layout/orgChart1"/>
    <dgm:cxn modelId="{D65A79F0-6439-4076-81BA-809833D4D393}" type="presOf" srcId="{CC4B2D82-980C-45FE-992C-C708B0979F6D}" destId="{80DF7085-C2AC-4B4D-A970-4E5E93A801B3}" srcOrd="1" destOrd="0" presId="urn:microsoft.com/office/officeart/2005/8/layout/orgChart1"/>
    <dgm:cxn modelId="{C5DD8191-4DB1-43F2-B7CA-D613F3FE5F5E}" srcId="{400EA397-4C16-4D8C-BB36-80C0FB2AAF6D}" destId="{CC4B2D82-980C-45FE-992C-C708B0979F6D}" srcOrd="0" destOrd="0" parTransId="{290B7C72-60F7-46B1-850D-3962452652B3}" sibTransId="{46C231E5-9A72-4E10-BAF6-207EEEFEA9D0}"/>
    <dgm:cxn modelId="{9CC885E1-9C20-4D4D-9A57-D52BE8283091}" type="presOf" srcId="{290B7C72-60F7-46B1-850D-3962452652B3}" destId="{EB816F6B-548C-4613-ACBC-DA90B1166F56}" srcOrd="0" destOrd="0" presId="urn:microsoft.com/office/officeart/2005/8/layout/orgChart1"/>
    <dgm:cxn modelId="{F36850FE-3E77-4ADF-9187-5931DC884DD7}" srcId="{400EA397-4C16-4D8C-BB36-80C0FB2AAF6D}" destId="{757C7C64-D578-41A2-B8A4-ABE7461401C6}" srcOrd="1" destOrd="0" parTransId="{60BF8CA8-1410-47EB-B4CD-C6803F0BA9C2}" sibTransId="{6E09127F-6668-4FD3-947F-2999A4FE2653}"/>
    <dgm:cxn modelId="{AD4AD0D9-2357-4081-B481-48E5DF48C5EA}" type="presOf" srcId="{60BF8CA8-1410-47EB-B4CD-C6803F0BA9C2}" destId="{C35E7C2F-674B-4A70-811E-B3FE381ABFD7}" srcOrd="0" destOrd="0" presId="urn:microsoft.com/office/officeart/2005/8/layout/orgChart1"/>
    <dgm:cxn modelId="{D87339B5-2A90-4076-ABF7-7685E7169B37}" srcId="{D24B9E9B-301B-43D1-8551-D8A9339DE477}" destId="{668842E5-76CB-4A94-BD8B-F33C65C3D24D}" srcOrd="0" destOrd="0" parTransId="{09B67F49-2FA7-483E-827E-AAB89CD8D218}" sibTransId="{292E9417-75B7-436B-AA14-D88CD1ABC438}"/>
    <dgm:cxn modelId="{18993C61-556C-44B6-90B9-F08260D9FF25}" srcId="{0894C1A7-F0C5-49F9-9BC1-FE217EE89E10}" destId="{D24B9E9B-301B-43D1-8551-D8A9339DE477}" srcOrd="0" destOrd="0" parTransId="{33F9D69E-2E80-4208-B29A-7AD050BE31F8}" sibTransId="{B2B76446-29FD-4AD6-A808-1123CF29FD9F}"/>
    <dgm:cxn modelId="{A779E4D3-80EC-4E94-AF89-396659AF253D}" type="presOf" srcId="{83E87AF3-D759-4DDE-890E-F1AE315A9BE9}" destId="{7009C7B3-2B2A-453D-A492-9B9545DF5B5D}" srcOrd="0" destOrd="0" presId="urn:microsoft.com/office/officeart/2005/8/layout/orgChart1"/>
    <dgm:cxn modelId="{43FE8EE8-D604-44ED-BA03-208305DAAAB1}" type="presOf" srcId="{D24B9E9B-301B-43D1-8551-D8A9339DE477}" destId="{98F73720-486A-42E5-A9E0-FAE6B83F382A}" srcOrd="0" destOrd="0" presId="urn:microsoft.com/office/officeart/2005/8/layout/orgChart1"/>
    <dgm:cxn modelId="{0EC954C4-841E-4BEB-A50D-8A200BA42F0A}" type="presOf" srcId="{400EA397-4C16-4D8C-BB36-80C0FB2AAF6D}" destId="{BB9F5F39-AF99-4666-AF00-A0E2EC2E438E}" srcOrd="0" destOrd="0" presId="urn:microsoft.com/office/officeart/2005/8/layout/orgChart1"/>
    <dgm:cxn modelId="{61557EB5-80D8-4082-90FF-AB5ACECCFA9E}" type="presOf" srcId="{AD978D37-A5B7-4AF8-964F-0FE45BCD3B01}" destId="{D4658D6C-430D-46B1-B562-E6B7C79A679D}" srcOrd="0" destOrd="0" presId="urn:microsoft.com/office/officeart/2005/8/layout/orgChart1"/>
    <dgm:cxn modelId="{ED48ECB4-92F6-4F02-988C-BB24E96F0D7D}" type="presOf" srcId="{757C7C64-D578-41A2-B8A4-ABE7461401C6}" destId="{354D74DC-6604-4DC7-844D-6DC6C6DFEF02}" srcOrd="0" destOrd="0" presId="urn:microsoft.com/office/officeart/2005/8/layout/orgChart1"/>
    <dgm:cxn modelId="{93441330-60EC-41E2-9FB6-A3FB96711805}" srcId="{83E87AF3-D759-4DDE-890E-F1AE315A9BE9}" destId="{E2970F0F-4D51-4469-8DD8-C23F4E650A26}" srcOrd="0" destOrd="0" parTransId="{CB8593CC-6CDF-4A8D-B7B0-52A1E4DDF81F}" sibTransId="{57633520-68B2-42EA-A88D-8ADCF3C259F6}"/>
    <dgm:cxn modelId="{22418781-61AF-4CC3-854F-384A09FB9C3F}" srcId="{668842E5-76CB-4A94-BD8B-F33C65C3D24D}" destId="{3C0D65DC-7679-43E2-B3C3-79F3FBAF84DA}" srcOrd="1" destOrd="0" parTransId="{BC8112E1-2EF2-4341-8E79-74A503592E1A}" sibTransId="{A5033D61-C69D-4B8D-ABC1-F33A3665A621}"/>
    <dgm:cxn modelId="{CB6A7452-DC1A-4944-A3C4-BBA2BBE0EA64}" type="presOf" srcId="{668842E5-76CB-4A94-BD8B-F33C65C3D24D}" destId="{15EA309B-E91D-4312-A1E1-E9CCFE56C65D}" srcOrd="0" destOrd="0" presId="urn:microsoft.com/office/officeart/2005/8/layout/orgChart1"/>
    <dgm:cxn modelId="{71FC483B-E5F7-45CB-AD03-4196C8A26A55}" srcId="{668842E5-76CB-4A94-BD8B-F33C65C3D24D}" destId="{CADAB179-DE66-403E-AC10-29C963D3B539}" srcOrd="0" destOrd="0" parTransId="{D3C76C29-513C-4381-9FD7-B3AEEE5C0FEB}" sibTransId="{2C218F35-080D-4016-BBF1-C802A144C219}"/>
    <dgm:cxn modelId="{6B1A86F9-5472-45C4-9630-3FD840A44AB4}" srcId="{400EA397-4C16-4D8C-BB36-80C0FB2AAF6D}" destId="{4AB10BC1-C5D6-437B-8CE8-6206EA48B93F}" srcOrd="3" destOrd="0" parTransId="{AD978D37-A5B7-4AF8-964F-0FE45BCD3B01}" sibTransId="{65BCFE61-4BEC-4F78-A894-A897DAA149A1}"/>
    <dgm:cxn modelId="{BFF3AB23-3C7A-4487-A5EB-67BEB90CF76F}" type="presOf" srcId="{D3C76C29-513C-4381-9FD7-B3AEEE5C0FEB}" destId="{E141C4E6-0AB3-4A11-9712-9D2AD3252ACB}" srcOrd="0" destOrd="0" presId="urn:microsoft.com/office/officeart/2005/8/layout/orgChart1"/>
    <dgm:cxn modelId="{6C568B17-8B18-4E71-A53A-145519661F57}" type="presParOf" srcId="{AB6E506C-7CDA-4720-B7E1-880B179B85F1}" destId="{F59BA6BD-227F-488F-803C-3A6643133B97}" srcOrd="0" destOrd="0" presId="urn:microsoft.com/office/officeart/2005/8/layout/orgChart1"/>
    <dgm:cxn modelId="{DB2BA3A7-60F0-41D5-94EA-C4F35573BCD0}" type="presParOf" srcId="{F59BA6BD-227F-488F-803C-3A6643133B97}" destId="{676F9F4F-B39E-479D-8161-C0A6DB140492}" srcOrd="0" destOrd="0" presId="urn:microsoft.com/office/officeart/2005/8/layout/orgChart1"/>
    <dgm:cxn modelId="{598FF7B6-530B-4A44-9412-9132EFB1C9C6}" type="presParOf" srcId="{676F9F4F-B39E-479D-8161-C0A6DB140492}" destId="{98F73720-486A-42E5-A9E0-FAE6B83F382A}" srcOrd="0" destOrd="0" presId="urn:microsoft.com/office/officeart/2005/8/layout/orgChart1"/>
    <dgm:cxn modelId="{39E8901A-6885-4E51-B291-CB2487480FAF}" type="presParOf" srcId="{676F9F4F-B39E-479D-8161-C0A6DB140492}" destId="{44C1B25B-71F9-4590-B69C-9123A16A58E0}" srcOrd="1" destOrd="0" presId="urn:microsoft.com/office/officeart/2005/8/layout/orgChart1"/>
    <dgm:cxn modelId="{CC0BF581-36CE-4C7B-806D-6D411B487054}" type="presParOf" srcId="{F59BA6BD-227F-488F-803C-3A6643133B97}" destId="{6A6552BA-FEF7-4130-BBE6-61F0315D09DE}" srcOrd="1" destOrd="0" presId="urn:microsoft.com/office/officeart/2005/8/layout/orgChart1"/>
    <dgm:cxn modelId="{0BF4E6DC-C322-4060-8F92-57B21663934F}" type="presParOf" srcId="{6A6552BA-FEF7-4130-BBE6-61F0315D09DE}" destId="{3AB8017A-417D-41AF-BC78-08EB6D47A4C7}" srcOrd="0" destOrd="0" presId="urn:microsoft.com/office/officeart/2005/8/layout/orgChart1"/>
    <dgm:cxn modelId="{17D2FB2C-E71B-4D37-94F9-06331EE58A54}" type="presParOf" srcId="{6A6552BA-FEF7-4130-BBE6-61F0315D09DE}" destId="{D983E6B6-CCFC-4325-A76D-9337F07D26DB}" srcOrd="1" destOrd="0" presId="urn:microsoft.com/office/officeart/2005/8/layout/orgChart1"/>
    <dgm:cxn modelId="{98FABBC5-2568-4A4E-BC68-58B4D67EA8FB}" type="presParOf" srcId="{D983E6B6-CCFC-4325-A76D-9337F07D26DB}" destId="{A9917523-7A20-4D8E-B038-165C5389AC13}" srcOrd="0" destOrd="0" presId="urn:microsoft.com/office/officeart/2005/8/layout/orgChart1"/>
    <dgm:cxn modelId="{4CFC5097-0E68-4AA3-92D6-3919FEABF33A}" type="presParOf" srcId="{A9917523-7A20-4D8E-B038-165C5389AC13}" destId="{15EA309B-E91D-4312-A1E1-E9CCFE56C65D}" srcOrd="0" destOrd="0" presId="urn:microsoft.com/office/officeart/2005/8/layout/orgChart1"/>
    <dgm:cxn modelId="{FDFE7C77-5F6C-45B3-99A2-77F2213FF1F6}" type="presParOf" srcId="{A9917523-7A20-4D8E-B038-165C5389AC13}" destId="{411E09EF-640F-4FDA-940C-3596C837E881}" srcOrd="1" destOrd="0" presId="urn:microsoft.com/office/officeart/2005/8/layout/orgChart1"/>
    <dgm:cxn modelId="{B08DCB2A-65C8-46B6-9ABE-044DFA4A0CDC}" type="presParOf" srcId="{D983E6B6-CCFC-4325-A76D-9337F07D26DB}" destId="{77D5CCCD-6730-4F09-9CE7-6301348F09B2}" srcOrd="1" destOrd="0" presId="urn:microsoft.com/office/officeart/2005/8/layout/orgChart1"/>
    <dgm:cxn modelId="{FBB2CCDC-BF72-4915-B1C7-8BC579B6FC7C}" type="presParOf" srcId="{77D5CCCD-6730-4F09-9CE7-6301348F09B2}" destId="{E141C4E6-0AB3-4A11-9712-9D2AD3252ACB}" srcOrd="0" destOrd="0" presId="urn:microsoft.com/office/officeart/2005/8/layout/orgChart1"/>
    <dgm:cxn modelId="{AC5DB0DA-B717-457F-A2B7-17EE032607A2}" type="presParOf" srcId="{77D5CCCD-6730-4F09-9CE7-6301348F09B2}" destId="{5AC1B252-F99A-4C03-B2F9-FDB304BD5920}" srcOrd="1" destOrd="0" presId="urn:microsoft.com/office/officeart/2005/8/layout/orgChart1"/>
    <dgm:cxn modelId="{118C27BD-A592-4EBA-B672-7FB40EC00FF1}" type="presParOf" srcId="{5AC1B252-F99A-4C03-B2F9-FDB304BD5920}" destId="{A1BF729C-AE4E-4FC2-978D-34EE371C6455}" srcOrd="0" destOrd="0" presId="urn:microsoft.com/office/officeart/2005/8/layout/orgChart1"/>
    <dgm:cxn modelId="{BB1D6FCA-679E-47B0-BCCA-529229E9E2CB}" type="presParOf" srcId="{A1BF729C-AE4E-4FC2-978D-34EE371C6455}" destId="{27F0DBB7-C639-45C1-9810-E9DFF5D404CB}" srcOrd="0" destOrd="0" presId="urn:microsoft.com/office/officeart/2005/8/layout/orgChart1"/>
    <dgm:cxn modelId="{4638C998-21BA-4F64-9745-E4BB0519C0A4}" type="presParOf" srcId="{A1BF729C-AE4E-4FC2-978D-34EE371C6455}" destId="{67870E9E-3DC3-4D55-9758-895C8901FFDC}" srcOrd="1" destOrd="0" presId="urn:microsoft.com/office/officeart/2005/8/layout/orgChart1"/>
    <dgm:cxn modelId="{D339974F-3FBD-41BB-B098-A455A0289E59}" type="presParOf" srcId="{5AC1B252-F99A-4C03-B2F9-FDB304BD5920}" destId="{0C7C37CA-7680-41D7-A90F-3BACCBD4BE6F}" srcOrd="1" destOrd="0" presId="urn:microsoft.com/office/officeart/2005/8/layout/orgChart1"/>
    <dgm:cxn modelId="{C5729D52-E2C3-44F4-B2CD-8541665A243C}" type="presParOf" srcId="{5AC1B252-F99A-4C03-B2F9-FDB304BD5920}" destId="{D25C66D9-728A-4C09-A1AC-2905F0CDF1EA}" srcOrd="2" destOrd="0" presId="urn:microsoft.com/office/officeart/2005/8/layout/orgChart1"/>
    <dgm:cxn modelId="{87323789-1362-4B8A-AA4B-C88C8BF38D67}" type="presParOf" srcId="{77D5CCCD-6730-4F09-9CE7-6301348F09B2}" destId="{E51EED22-8F17-4213-9C13-32C503A7B96B}" srcOrd="2" destOrd="0" presId="urn:microsoft.com/office/officeart/2005/8/layout/orgChart1"/>
    <dgm:cxn modelId="{2D539DA1-816F-47DC-85B6-1845AF17EA11}" type="presParOf" srcId="{77D5CCCD-6730-4F09-9CE7-6301348F09B2}" destId="{00AF42EB-3C2D-449E-8719-3B9CB3B7F5B7}" srcOrd="3" destOrd="0" presId="urn:microsoft.com/office/officeart/2005/8/layout/orgChart1"/>
    <dgm:cxn modelId="{E81B7349-1E16-4A62-BDCD-817081891500}" type="presParOf" srcId="{00AF42EB-3C2D-449E-8719-3B9CB3B7F5B7}" destId="{E00D60BE-9014-4414-85E8-DEA61E6C2052}" srcOrd="0" destOrd="0" presId="urn:microsoft.com/office/officeart/2005/8/layout/orgChart1"/>
    <dgm:cxn modelId="{1819C09D-D4A9-4F55-916B-4D4E6C378A57}" type="presParOf" srcId="{E00D60BE-9014-4414-85E8-DEA61E6C2052}" destId="{B87D0A27-FD37-4E40-8B4A-00BA965DAF7E}" srcOrd="0" destOrd="0" presId="urn:microsoft.com/office/officeart/2005/8/layout/orgChart1"/>
    <dgm:cxn modelId="{BEF2B0DA-5C5A-4C85-9B2F-6AC082FE2D83}" type="presParOf" srcId="{E00D60BE-9014-4414-85E8-DEA61E6C2052}" destId="{B612E0AA-BAD7-4B30-8191-CC4F9695886E}" srcOrd="1" destOrd="0" presId="urn:microsoft.com/office/officeart/2005/8/layout/orgChart1"/>
    <dgm:cxn modelId="{B4B83DD7-38E3-4754-BB99-E44D9E99F6DA}" type="presParOf" srcId="{00AF42EB-3C2D-449E-8719-3B9CB3B7F5B7}" destId="{4A4F78C1-0D60-4E93-B251-F027B513CBDB}" srcOrd="1" destOrd="0" presId="urn:microsoft.com/office/officeart/2005/8/layout/orgChart1"/>
    <dgm:cxn modelId="{5F1444D4-2BF0-4C8D-B9CB-2B299E895259}" type="presParOf" srcId="{00AF42EB-3C2D-449E-8719-3B9CB3B7F5B7}" destId="{509875E4-02B7-4818-8E7D-B78F05F08745}" srcOrd="2" destOrd="0" presId="urn:microsoft.com/office/officeart/2005/8/layout/orgChart1"/>
    <dgm:cxn modelId="{9EFF25E0-5C78-4EE3-B382-F3FBC9DE5DDF}" type="presParOf" srcId="{D983E6B6-CCFC-4325-A76D-9337F07D26DB}" destId="{CAE1645D-D8DE-4CC5-B3DC-38C3187BB77F}" srcOrd="2" destOrd="0" presId="urn:microsoft.com/office/officeart/2005/8/layout/orgChart1"/>
    <dgm:cxn modelId="{1EB44554-7694-4914-AD58-DA18AF6C7F83}" type="presParOf" srcId="{6A6552BA-FEF7-4130-BBE6-61F0315D09DE}" destId="{6701E209-19A6-4A79-996E-8F31C0E1CBFF}" srcOrd="2" destOrd="0" presId="urn:microsoft.com/office/officeart/2005/8/layout/orgChart1"/>
    <dgm:cxn modelId="{3C37C8A1-101E-475E-80EC-4FB8F924C8E5}" type="presParOf" srcId="{6A6552BA-FEF7-4130-BBE6-61F0315D09DE}" destId="{BE396CB5-01FD-4F24-B675-E9524890DAA6}" srcOrd="3" destOrd="0" presId="urn:microsoft.com/office/officeart/2005/8/layout/orgChart1"/>
    <dgm:cxn modelId="{B9EECCE9-5862-4114-87A5-FD883E5CECA5}" type="presParOf" srcId="{BE396CB5-01FD-4F24-B675-E9524890DAA6}" destId="{C695E575-FB5A-4D12-B028-DE4D61A30167}" srcOrd="0" destOrd="0" presId="urn:microsoft.com/office/officeart/2005/8/layout/orgChart1"/>
    <dgm:cxn modelId="{AA4D6BAE-8536-4213-BF1F-236795DC36E3}" type="presParOf" srcId="{C695E575-FB5A-4D12-B028-DE4D61A30167}" destId="{BB9F5F39-AF99-4666-AF00-A0E2EC2E438E}" srcOrd="0" destOrd="0" presId="urn:microsoft.com/office/officeart/2005/8/layout/orgChart1"/>
    <dgm:cxn modelId="{1560B703-43C0-4DDD-9088-E26FA80BE951}" type="presParOf" srcId="{C695E575-FB5A-4D12-B028-DE4D61A30167}" destId="{36DA1266-3721-4FF1-B328-51132AD07EB8}" srcOrd="1" destOrd="0" presId="urn:microsoft.com/office/officeart/2005/8/layout/orgChart1"/>
    <dgm:cxn modelId="{9287C98E-E1DD-4498-8FA9-F82BB6134798}" type="presParOf" srcId="{BE396CB5-01FD-4F24-B675-E9524890DAA6}" destId="{6B0F00BE-EC87-41AC-A02E-76B1224E220B}" srcOrd="1" destOrd="0" presId="urn:microsoft.com/office/officeart/2005/8/layout/orgChart1"/>
    <dgm:cxn modelId="{AE451EA2-CAD6-429C-BB88-FF0BD4CA0838}" type="presParOf" srcId="{6B0F00BE-EC87-41AC-A02E-76B1224E220B}" destId="{EB816F6B-548C-4613-ACBC-DA90B1166F56}" srcOrd="0" destOrd="0" presId="urn:microsoft.com/office/officeart/2005/8/layout/orgChart1"/>
    <dgm:cxn modelId="{ED583F5D-F6E6-4F8D-B3E1-3056AD7EC894}" type="presParOf" srcId="{6B0F00BE-EC87-41AC-A02E-76B1224E220B}" destId="{C5C0F52C-083F-4BC8-B7C5-AD051F54A13A}" srcOrd="1" destOrd="0" presId="urn:microsoft.com/office/officeart/2005/8/layout/orgChart1"/>
    <dgm:cxn modelId="{13807748-337B-47F7-BB27-3FD4B2F51B8E}" type="presParOf" srcId="{C5C0F52C-083F-4BC8-B7C5-AD051F54A13A}" destId="{CCD7EABB-7B01-4A8F-B536-BA7880577DD1}" srcOrd="0" destOrd="0" presId="urn:microsoft.com/office/officeart/2005/8/layout/orgChart1"/>
    <dgm:cxn modelId="{E4DE4E0C-65E4-4AE9-AB3A-5FD33FB5E71A}" type="presParOf" srcId="{CCD7EABB-7B01-4A8F-B536-BA7880577DD1}" destId="{BFA06575-E8DA-4801-8735-C74FC8688D5E}" srcOrd="0" destOrd="0" presId="urn:microsoft.com/office/officeart/2005/8/layout/orgChart1"/>
    <dgm:cxn modelId="{0FF8A254-5C7C-4B1A-8454-6924A1768A02}" type="presParOf" srcId="{CCD7EABB-7B01-4A8F-B536-BA7880577DD1}" destId="{80DF7085-C2AC-4B4D-A970-4E5E93A801B3}" srcOrd="1" destOrd="0" presId="urn:microsoft.com/office/officeart/2005/8/layout/orgChart1"/>
    <dgm:cxn modelId="{C2B15472-D545-4861-B123-7E431B6723C5}" type="presParOf" srcId="{C5C0F52C-083F-4BC8-B7C5-AD051F54A13A}" destId="{43B1340B-3BA7-4398-A5A7-7C55A81806D7}" srcOrd="1" destOrd="0" presId="urn:microsoft.com/office/officeart/2005/8/layout/orgChart1"/>
    <dgm:cxn modelId="{E79378FA-41DB-49F0-8D6C-8E5914C01B61}" type="presParOf" srcId="{C5C0F52C-083F-4BC8-B7C5-AD051F54A13A}" destId="{8217BD96-FD06-4673-8142-7A1D4416A3C3}" srcOrd="2" destOrd="0" presId="urn:microsoft.com/office/officeart/2005/8/layout/orgChart1"/>
    <dgm:cxn modelId="{9E908501-31E4-4900-BD7E-3031B694646A}" type="presParOf" srcId="{6B0F00BE-EC87-41AC-A02E-76B1224E220B}" destId="{C35E7C2F-674B-4A70-811E-B3FE381ABFD7}" srcOrd="2" destOrd="0" presId="urn:microsoft.com/office/officeart/2005/8/layout/orgChart1"/>
    <dgm:cxn modelId="{AC139000-E4E0-4B62-8F6D-2DDD4A021273}" type="presParOf" srcId="{6B0F00BE-EC87-41AC-A02E-76B1224E220B}" destId="{38E27CBD-95F9-4F0C-A69E-9363798E2E06}" srcOrd="3" destOrd="0" presId="urn:microsoft.com/office/officeart/2005/8/layout/orgChart1"/>
    <dgm:cxn modelId="{7C51EC55-00DD-484D-B697-93B85DA6288E}" type="presParOf" srcId="{38E27CBD-95F9-4F0C-A69E-9363798E2E06}" destId="{B1C93543-4171-445F-8063-5BC6B8FA9719}" srcOrd="0" destOrd="0" presId="urn:microsoft.com/office/officeart/2005/8/layout/orgChart1"/>
    <dgm:cxn modelId="{1014DFAA-2602-4BCB-A6FD-56954A325546}" type="presParOf" srcId="{B1C93543-4171-445F-8063-5BC6B8FA9719}" destId="{354D74DC-6604-4DC7-844D-6DC6C6DFEF02}" srcOrd="0" destOrd="0" presId="urn:microsoft.com/office/officeart/2005/8/layout/orgChart1"/>
    <dgm:cxn modelId="{3B4B3045-91BF-4C78-8AB0-407119EEFFCB}" type="presParOf" srcId="{B1C93543-4171-445F-8063-5BC6B8FA9719}" destId="{AC9C2694-79FC-442C-A399-D5B6AADE2A7B}" srcOrd="1" destOrd="0" presId="urn:microsoft.com/office/officeart/2005/8/layout/orgChart1"/>
    <dgm:cxn modelId="{0DE60CC9-B931-43A1-AF9B-E9E3E83F64A6}" type="presParOf" srcId="{38E27CBD-95F9-4F0C-A69E-9363798E2E06}" destId="{A98C0C07-96E7-4F68-B1B2-560D20B10D68}" srcOrd="1" destOrd="0" presId="urn:microsoft.com/office/officeart/2005/8/layout/orgChart1"/>
    <dgm:cxn modelId="{2CAAFAB0-C502-421A-8AAF-C9AC8848DF2B}" type="presParOf" srcId="{38E27CBD-95F9-4F0C-A69E-9363798E2E06}" destId="{6C7C2411-40BE-4703-AA54-E6CE69F9876F}" srcOrd="2" destOrd="0" presId="urn:microsoft.com/office/officeart/2005/8/layout/orgChart1"/>
    <dgm:cxn modelId="{A07735AE-AD2E-46B0-8A39-9BDBBAC6E11A}" type="presParOf" srcId="{6B0F00BE-EC87-41AC-A02E-76B1224E220B}" destId="{189C06E7-6554-4773-883B-9A06A4AD5D29}" srcOrd="4" destOrd="0" presId="urn:microsoft.com/office/officeart/2005/8/layout/orgChart1"/>
    <dgm:cxn modelId="{022D44BC-8EFB-4A90-B0A3-834603747626}" type="presParOf" srcId="{6B0F00BE-EC87-41AC-A02E-76B1224E220B}" destId="{51FD819A-099B-4D5C-B676-652373F3A7A4}" srcOrd="5" destOrd="0" presId="urn:microsoft.com/office/officeart/2005/8/layout/orgChart1"/>
    <dgm:cxn modelId="{DE5AE951-0A34-4802-9F79-5C70009BCC55}" type="presParOf" srcId="{51FD819A-099B-4D5C-B676-652373F3A7A4}" destId="{56C1B4FB-6488-46D5-A471-8AD9ACB9B285}" srcOrd="0" destOrd="0" presId="urn:microsoft.com/office/officeart/2005/8/layout/orgChart1"/>
    <dgm:cxn modelId="{7296AFF2-F9AC-4D89-A885-A19FB820A0E6}" type="presParOf" srcId="{56C1B4FB-6488-46D5-A471-8AD9ACB9B285}" destId="{DF91D6A3-9371-425B-9579-8E1D17E53093}" srcOrd="0" destOrd="0" presId="urn:microsoft.com/office/officeart/2005/8/layout/orgChart1"/>
    <dgm:cxn modelId="{798BEFC5-282B-407E-8576-1E1CB3ECA5FE}" type="presParOf" srcId="{56C1B4FB-6488-46D5-A471-8AD9ACB9B285}" destId="{DE60CEE0-0DBC-453B-BD74-F0C6FBCEE472}" srcOrd="1" destOrd="0" presId="urn:microsoft.com/office/officeart/2005/8/layout/orgChart1"/>
    <dgm:cxn modelId="{1035AB1C-A92C-4C46-8375-04B5AD6D403A}" type="presParOf" srcId="{51FD819A-099B-4D5C-B676-652373F3A7A4}" destId="{BDCD85EA-80E9-43C8-8BB3-82B7BE071EFD}" srcOrd="1" destOrd="0" presId="urn:microsoft.com/office/officeart/2005/8/layout/orgChart1"/>
    <dgm:cxn modelId="{7AC3B94B-F25B-46C1-91B7-87AF26D0AE36}" type="presParOf" srcId="{51FD819A-099B-4D5C-B676-652373F3A7A4}" destId="{267C18FE-2B74-470A-9576-177AADE8D94A}" srcOrd="2" destOrd="0" presId="urn:microsoft.com/office/officeart/2005/8/layout/orgChart1"/>
    <dgm:cxn modelId="{11F9AC38-D21F-493B-9AA3-A967CF3CC21F}" type="presParOf" srcId="{6B0F00BE-EC87-41AC-A02E-76B1224E220B}" destId="{D4658D6C-430D-46B1-B562-E6B7C79A679D}" srcOrd="6" destOrd="0" presId="urn:microsoft.com/office/officeart/2005/8/layout/orgChart1"/>
    <dgm:cxn modelId="{944A6987-AE43-4F3F-8025-176BBA7E0E1F}" type="presParOf" srcId="{6B0F00BE-EC87-41AC-A02E-76B1224E220B}" destId="{C5E89C26-DF0B-4218-87DD-DC4F0881612B}" srcOrd="7" destOrd="0" presId="urn:microsoft.com/office/officeart/2005/8/layout/orgChart1"/>
    <dgm:cxn modelId="{FE9D1C38-0D87-4EB7-AB25-E8AC9939A619}" type="presParOf" srcId="{C5E89C26-DF0B-4218-87DD-DC4F0881612B}" destId="{7CD1A50C-133D-4935-A847-1DAC82F38EC5}" srcOrd="0" destOrd="0" presId="urn:microsoft.com/office/officeart/2005/8/layout/orgChart1"/>
    <dgm:cxn modelId="{EE9C0614-F648-477C-9817-44547A458F7B}" type="presParOf" srcId="{7CD1A50C-133D-4935-A847-1DAC82F38EC5}" destId="{43E37C47-911A-4D8D-B993-2AB46DDA81A9}" srcOrd="0" destOrd="0" presId="urn:microsoft.com/office/officeart/2005/8/layout/orgChart1"/>
    <dgm:cxn modelId="{3EA1C21E-C713-4B13-BCB0-44C48A2A929E}" type="presParOf" srcId="{7CD1A50C-133D-4935-A847-1DAC82F38EC5}" destId="{40BA841C-B515-4819-92E3-54F5BBBCEBF7}" srcOrd="1" destOrd="0" presId="urn:microsoft.com/office/officeart/2005/8/layout/orgChart1"/>
    <dgm:cxn modelId="{AD8AA858-7992-43EA-8B79-9DBD7D164750}" type="presParOf" srcId="{C5E89C26-DF0B-4218-87DD-DC4F0881612B}" destId="{6A378A8B-CC56-4D16-B20B-9261E157C24D}" srcOrd="1" destOrd="0" presId="urn:microsoft.com/office/officeart/2005/8/layout/orgChart1"/>
    <dgm:cxn modelId="{30C09655-C176-4CBD-9644-670C05B091BF}" type="presParOf" srcId="{C5E89C26-DF0B-4218-87DD-DC4F0881612B}" destId="{40669F29-24D7-4416-9180-581D9A288D37}" srcOrd="2" destOrd="0" presId="urn:microsoft.com/office/officeart/2005/8/layout/orgChart1"/>
    <dgm:cxn modelId="{40BE133E-F76E-41BF-BAE5-3E82E5D409AD}" type="presParOf" srcId="{BE396CB5-01FD-4F24-B675-E9524890DAA6}" destId="{3B9BBFC3-3DD0-4EB8-95D3-818918172A03}" srcOrd="2" destOrd="0" presId="urn:microsoft.com/office/officeart/2005/8/layout/orgChart1"/>
    <dgm:cxn modelId="{6F7660E1-3731-424E-905F-6E511ED4D42C}" type="presParOf" srcId="{6A6552BA-FEF7-4130-BBE6-61F0315D09DE}" destId="{71E05AA3-BDC0-4B2C-B5EB-455D38957632}" srcOrd="4" destOrd="0" presId="urn:microsoft.com/office/officeart/2005/8/layout/orgChart1"/>
    <dgm:cxn modelId="{74154533-E546-4BBB-99DA-A541390FCB10}" type="presParOf" srcId="{6A6552BA-FEF7-4130-BBE6-61F0315D09DE}" destId="{018344B2-E66B-4E08-A42A-EDFA4CFD5A75}" srcOrd="5" destOrd="0" presId="urn:microsoft.com/office/officeart/2005/8/layout/orgChart1"/>
    <dgm:cxn modelId="{2C30113C-C8EE-4526-B85F-4A0F2DECD5B1}" type="presParOf" srcId="{018344B2-E66B-4E08-A42A-EDFA4CFD5A75}" destId="{FC1829EB-7997-43CD-A938-86363B41CE11}" srcOrd="0" destOrd="0" presId="urn:microsoft.com/office/officeart/2005/8/layout/orgChart1"/>
    <dgm:cxn modelId="{93AC112F-E3AC-4671-8657-4518D8260E92}" type="presParOf" srcId="{FC1829EB-7997-43CD-A938-86363B41CE11}" destId="{7009C7B3-2B2A-453D-A492-9B9545DF5B5D}" srcOrd="0" destOrd="0" presId="urn:microsoft.com/office/officeart/2005/8/layout/orgChart1"/>
    <dgm:cxn modelId="{B08B32A5-86D3-4F04-B663-3A839B0BC47E}" type="presParOf" srcId="{FC1829EB-7997-43CD-A938-86363B41CE11}" destId="{25C9C704-42D8-47F2-B112-D37090E48ABF}" srcOrd="1" destOrd="0" presId="urn:microsoft.com/office/officeart/2005/8/layout/orgChart1"/>
    <dgm:cxn modelId="{3DFC7FF3-6D18-4F7F-A7FC-8BA45E9A53C2}" type="presParOf" srcId="{018344B2-E66B-4E08-A42A-EDFA4CFD5A75}" destId="{17B43CFC-F791-4439-82B7-FBDBA8C4ED30}" srcOrd="1" destOrd="0" presId="urn:microsoft.com/office/officeart/2005/8/layout/orgChart1"/>
    <dgm:cxn modelId="{219FFF7B-9631-4762-9F42-6C32EBED4273}" type="presParOf" srcId="{17B43CFC-F791-4439-82B7-FBDBA8C4ED30}" destId="{CDFC99A0-D3B6-4100-9FFB-5565D2D1F0D5}" srcOrd="0" destOrd="0" presId="urn:microsoft.com/office/officeart/2005/8/layout/orgChart1"/>
    <dgm:cxn modelId="{A3D1AA65-067C-47AF-822B-DC815CDC20C0}" type="presParOf" srcId="{17B43CFC-F791-4439-82B7-FBDBA8C4ED30}" destId="{35A58141-FF11-48E9-B105-5BE7EBB1F786}" srcOrd="1" destOrd="0" presId="urn:microsoft.com/office/officeart/2005/8/layout/orgChart1"/>
    <dgm:cxn modelId="{FFAD5C31-5FF2-46DC-90D8-27B97969C4E7}" type="presParOf" srcId="{35A58141-FF11-48E9-B105-5BE7EBB1F786}" destId="{9A6BC971-E8C0-4309-9D00-D556C52CFCB4}" srcOrd="0" destOrd="0" presId="urn:microsoft.com/office/officeart/2005/8/layout/orgChart1"/>
    <dgm:cxn modelId="{1E712D65-5C2A-47BC-AE2A-866CC57B29CE}" type="presParOf" srcId="{9A6BC971-E8C0-4309-9D00-D556C52CFCB4}" destId="{6609D1AA-2B4F-4201-B0E2-CCEB0C5C652F}" srcOrd="0" destOrd="0" presId="urn:microsoft.com/office/officeart/2005/8/layout/orgChart1"/>
    <dgm:cxn modelId="{7983A057-F8B6-4F57-ABCF-9155264A7742}" type="presParOf" srcId="{9A6BC971-E8C0-4309-9D00-D556C52CFCB4}" destId="{A9A7D6F1-6E5B-4E52-8E15-8D58A404C3A6}" srcOrd="1" destOrd="0" presId="urn:microsoft.com/office/officeart/2005/8/layout/orgChart1"/>
    <dgm:cxn modelId="{3C74DC26-38DB-4A4B-9974-A0E68CB35E21}" type="presParOf" srcId="{35A58141-FF11-48E9-B105-5BE7EBB1F786}" destId="{D139FFF9-BAA6-435B-9CF7-556E5586BB72}" srcOrd="1" destOrd="0" presId="urn:microsoft.com/office/officeart/2005/8/layout/orgChart1"/>
    <dgm:cxn modelId="{A94A6C8A-7348-4029-8147-64C13C21E8EB}" type="presParOf" srcId="{35A58141-FF11-48E9-B105-5BE7EBB1F786}" destId="{2E30313C-044B-4C0B-B580-D490FD6B5D85}" srcOrd="2" destOrd="0" presId="urn:microsoft.com/office/officeart/2005/8/layout/orgChart1"/>
    <dgm:cxn modelId="{39BA636D-3BBC-4840-A8A8-2E59341DDAD4}" type="presParOf" srcId="{17B43CFC-F791-4439-82B7-FBDBA8C4ED30}" destId="{329CEB1D-746D-48A2-BD45-E822BC08A85B}" srcOrd="2" destOrd="0" presId="urn:microsoft.com/office/officeart/2005/8/layout/orgChart1"/>
    <dgm:cxn modelId="{3912DA85-37FA-4410-A633-ED02E4CB9B11}" type="presParOf" srcId="{17B43CFC-F791-4439-82B7-FBDBA8C4ED30}" destId="{7A75F503-EFFE-46ED-92D7-180E1FFEA94D}" srcOrd="3" destOrd="0" presId="urn:microsoft.com/office/officeart/2005/8/layout/orgChart1"/>
    <dgm:cxn modelId="{FEFD70B2-E60C-45C8-A8F3-47E9FF2DF5FC}" type="presParOf" srcId="{7A75F503-EFFE-46ED-92D7-180E1FFEA94D}" destId="{B6DB0A8B-86EA-4583-AD16-6394BB11ADCC}" srcOrd="0" destOrd="0" presId="urn:microsoft.com/office/officeart/2005/8/layout/orgChart1"/>
    <dgm:cxn modelId="{BBD34DF3-50AA-46B5-9DA2-565EAE111BC4}" type="presParOf" srcId="{B6DB0A8B-86EA-4583-AD16-6394BB11ADCC}" destId="{7338F19F-28CD-4EBE-8DF9-D67BFCD0C94F}" srcOrd="0" destOrd="0" presId="urn:microsoft.com/office/officeart/2005/8/layout/orgChart1"/>
    <dgm:cxn modelId="{AA7E0A85-70F4-4816-B3CF-EFAACA5BA9FA}" type="presParOf" srcId="{B6DB0A8B-86EA-4583-AD16-6394BB11ADCC}" destId="{117DC9C7-2EEA-48E7-B5A6-9980E2C4702E}" srcOrd="1" destOrd="0" presId="urn:microsoft.com/office/officeart/2005/8/layout/orgChart1"/>
    <dgm:cxn modelId="{3BDF782A-A56A-467F-93D1-B4D4CB8E0EF4}" type="presParOf" srcId="{7A75F503-EFFE-46ED-92D7-180E1FFEA94D}" destId="{FDFE6C41-29A1-4224-B8EA-C6602660D1DB}" srcOrd="1" destOrd="0" presId="urn:microsoft.com/office/officeart/2005/8/layout/orgChart1"/>
    <dgm:cxn modelId="{9DCE402B-B7A2-4218-B89C-E1BB525D9C93}" type="presParOf" srcId="{7A75F503-EFFE-46ED-92D7-180E1FFEA94D}" destId="{0A25191C-D58C-46FB-AEC7-C13093206434}" srcOrd="2" destOrd="0" presId="urn:microsoft.com/office/officeart/2005/8/layout/orgChart1"/>
    <dgm:cxn modelId="{55BFC676-B772-46BF-827A-DE4C41F5D1E3}" type="presParOf" srcId="{018344B2-E66B-4E08-A42A-EDFA4CFD5A75}" destId="{8C4DEF1A-6490-4EC3-97EB-11C6B39E892C}" srcOrd="2" destOrd="0" presId="urn:microsoft.com/office/officeart/2005/8/layout/orgChart1"/>
    <dgm:cxn modelId="{E3C1DE9F-C457-4B78-97C3-661ECF8FD1C9}" type="presParOf" srcId="{F59BA6BD-227F-488F-803C-3A6643133B97}" destId="{28791990-093F-4A55-B6DA-19A6C7A23C9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0DE100-7401-47DB-B5BE-42648A1C6337}" type="doc">
      <dgm:prSet loTypeId="urn:microsoft.com/office/officeart/2005/8/layout/orgChart1" loCatId="hierarchy" qsTypeId="urn:microsoft.com/office/officeart/2005/8/quickstyle/simple1" qsCatId="simple" csTypeId="urn:microsoft.com/office/officeart/2005/8/colors/colorful3" csCatId="colorful" phldr="1"/>
      <dgm:spPr/>
      <dgm:t>
        <a:bodyPr/>
        <a:lstStyle/>
        <a:p>
          <a:endParaRPr lang="en-GB"/>
        </a:p>
      </dgm:t>
    </dgm:pt>
    <dgm:pt modelId="{9D2347B3-8D9A-456E-9DFD-C122698964C8}">
      <dgm:prSet phldrT="[Text]" custT="1"/>
      <dgm:spPr>
        <a:xfrm>
          <a:off x="451" y="0"/>
          <a:ext cx="11573246" cy="846686"/>
        </a:xfrm>
        <a:prstGeom prst="rect">
          <a:avLst/>
        </a:prstGeom>
        <a:solidFill>
          <a:srgbClr val="679F8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ZA" sz="2000" b="1" dirty="0" smtClean="0">
              <a:solidFill>
                <a:sysClr val="window" lastClr="FFFFFF"/>
              </a:solidFill>
              <a:latin typeface="Lato"/>
              <a:ea typeface="+mn-ea"/>
              <a:cs typeface="+mn-cs"/>
            </a:rPr>
            <a:t>Solution Statement Rehabilitation:</a:t>
          </a:r>
        </a:p>
        <a:p>
          <a:r>
            <a:rPr lang="en-ZA" sz="2000" b="1" dirty="0" smtClean="0">
              <a:solidFill>
                <a:sysClr val="window" lastClr="FFFFFF"/>
              </a:solidFill>
              <a:latin typeface="Lato"/>
              <a:ea typeface="+mn-ea"/>
              <a:cs typeface="+mn-cs"/>
            </a:rPr>
            <a:t>Improved access to rehabilitation programmes for inmates </a:t>
          </a:r>
          <a:endParaRPr lang="en-GB" sz="2000" b="1" dirty="0" smtClean="0">
            <a:solidFill>
              <a:sysClr val="window" lastClr="FFFFFF"/>
            </a:solidFill>
            <a:latin typeface="Lato"/>
            <a:ea typeface="+mn-ea"/>
            <a:cs typeface="+mn-cs"/>
          </a:endParaRPr>
        </a:p>
      </dgm:t>
    </dgm:pt>
    <dgm:pt modelId="{63ECBCE3-5C3D-4D8C-94F2-5AFCB8891C97}" type="parTrans" cxnId="{753982E5-6CDE-424C-BDE0-24799B3C1ADA}">
      <dgm:prSet/>
      <dgm:spPr/>
      <dgm:t>
        <a:bodyPr/>
        <a:lstStyle/>
        <a:p>
          <a:endParaRPr lang="en-GB">
            <a:solidFill>
              <a:schemeClr val="tx1"/>
            </a:solidFill>
          </a:endParaRPr>
        </a:p>
      </dgm:t>
    </dgm:pt>
    <dgm:pt modelId="{4FDD0E08-517C-4590-9559-183BE8FDA946}" type="sibTrans" cxnId="{753982E5-6CDE-424C-BDE0-24799B3C1ADA}">
      <dgm:prSet/>
      <dgm:spPr/>
      <dgm:t>
        <a:bodyPr/>
        <a:lstStyle/>
        <a:p>
          <a:endParaRPr lang="en-GB">
            <a:solidFill>
              <a:schemeClr val="tx1"/>
            </a:solidFill>
          </a:endParaRPr>
        </a:p>
      </dgm:t>
    </dgm:pt>
    <dgm:pt modelId="{36C9BFF3-A8F9-4456-9DC1-98FF39254FD4}">
      <dgm:prSet phldrT="[Text]"/>
      <dgm:spPr>
        <a:xfrm>
          <a:off x="47900" y="1067027"/>
          <a:ext cx="3688657" cy="713366"/>
        </a:xfrm>
        <a:prstGeom prst="rect">
          <a:avLst/>
        </a:prstGeo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dgm:spPr>
      <dgm:t>
        <a:bodyPr/>
        <a:lstStyle/>
        <a:p>
          <a:r>
            <a:rPr lang="en-GB" dirty="0" smtClean="0">
              <a:solidFill>
                <a:sysClr val="windowText" lastClr="000000"/>
              </a:solidFill>
              <a:latin typeface="Lato"/>
              <a:ea typeface="+mn-ea"/>
              <a:cs typeface="+mn-cs"/>
            </a:rPr>
            <a:t>Intervention:</a:t>
          </a:r>
        </a:p>
        <a:p>
          <a:r>
            <a:rPr lang="en-ZA" strike="noStrike" dirty="0" smtClean="0">
              <a:solidFill>
                <a:sysClr val="windowText" lastClr="000000"/>
              </a:solidFill>
              <a:latin typeface="Lato"/>
              <a:ea typeface="+mn-ea"/>
              <a:cs typeface="+mn-cs"/>
            </a:rPr>
            <a:t>Monitor implementation of the daily structured programmes</a:t>
          </a:r>
          <a:r>
            <a:rPr lang="en-GB" dirty="0" smtClean="0">
              <a:solidFill>
                <a:sysClr val="windowText" lastClr="000000"/>
              </a:solidFill>
              <a:latin typeface="Lato"/>
              <a:ea typeface="+mn-ea"/>
              <a:cs typeface="+mn-cs"/>
            </a:rPr>
            <a:t>.</a:t>
          </a:r>
          <a:endParaRPr lang="en-GB" dirty="0">
            <a:solidFill>
              <a:sysClr val="windowText" lastClr="000000"/>
            </a:solidFill>
            <a:latin typeface="Lato"/>
            <a:ea typeface="+mn-ea"/>
            <a:cs typeface="+mn-cs"/>
          </a:endParaRPr>
        </a:p>
      </dgm:t>
    </dgm:pt>
    <dgm:pt modelId="{066DD848-056E-4ECA-95A1-FEE161A6761A}" type="parTrans" cxnId="{F677309A-9518-4B45-99BB-7F1044E1DAA6}">
      <dgm:prSet/>
      <dgm:spPr>
        <a:xfrm>
          <a:off x="1892229" y="846686"/>
          <a:ext cx="3894845" cy="220341"/>
        </a:xfrm>
        <a:custGeom>
          <a:avLst/>
          <a:gdLst/>
          <a:ahLst/>
          <a:cxnLst/>
          <a:rect l="0" t="0" r="0" b="0"/>
          <a:pathLst>
            <a:path>
              <a:moveTo>
                <a:pt x="3894845" y="0"/>
              </a:moveTo>
              <a:lnTo>
                <a:pt x="3894845" y="94624"/>
              </a:lnTo>
              <a:lnTo>
                <a:pt x="0" y="94624"/>
              </a:lnTo>
              <a:lnTo>
                <a:pt x="0" y="220341"/>
              </a:lnTo>
            </a:path>
          </a:pathLst>
        </a:custGeom>
        <a:noFill/>
        <a:ln w="12700" cap="flat" cmpd="sng" algn="ctr">
          <a:noFill/>
          <a:prstDash val="solid"/>
          <a:miter lim="800000"/>
        </a:ln>
        <a:effectLst/>
      </dgm:spPr>
      <dgm:t>
        <a:bodyPr/>
        <a:lstStyle/>
        <a:p>
          <a:endParaRPr lang="en-GB">
            <a:solidFill>
              <a:schemeClr val="tx1"/>
            </a:solidFill>
          </a:endParaRPr>
        </a:p>
      </dgm:t>
    </dgm:pt>
    <dgm:pt modelId="{5CC66192-9560-4875-8628-7E801B24F2B9}" type="sibTrans" cxnId="{F677309A-9518-4B45-99BB-7F1044E1DAA6}">
      <dgm:prSet/>
      <dgm:spPr/>
      <dgm:t>
        <a:bodyPr/>
        <a:lstStyle/>
        <a:p>
          <a:endParaRPr lang="en-GB">
            <a:solidFill>
              <a:schemeClr val="tx1"/>
            </a:solidFill>
          </a:endParaRPr>
        </a:p>
      </dgm:t>
    </dgm:pt>
    <dgm:pt modelId="{0A6AF340-3C19-4E9E-8A7D-D993BADAEF95}">
      <dgm:prSet phldrT="[Text]"/>
      <dgm:spPr>
        <a:xfrm>
          <a:off x="3922116" y="1067320"/>
          <a:ext cx="3688657" cy="713366"/>
        </a:xfrm>
        <a:prstGeom prst="rect">
          <a:avLst/>
        </a:prstGeo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dgm:spPr>
      <dgm:t>
        <a:bodyPr/>
        <a:lstStyle/>
        <a:p>
          <a:r>
            <a:rPr lang="en-GB" dirty="0" smtClean="0">
              <a:solidFill>
                <a:sysClr val="windowText" lastClr="000000"/>
              </a:solidFill>
              <a:latin typeface="Lato"/>
              <a:ea typeface="+mn-ea"/>
              <a:cs typeface="+mn-cs"/>
            </a:rPr>
            <a:t>Intervention:</a:t>
          </a:r>
        </a:p>
        <a:p>
          <a:r>
            <a:rPr lang="en-ZA" dirty="0" smtClean="0">
              <a:solidFill>
                <a:sysClr val="windowText" lastClr="000000"/>
              </a:solidFill>
              <a:latin typeface="Lato"/>
              <a:ea typeface="+mn-ea"/>
              <a:cs typeface="+mn-cs"/>
            </a:rPr>
            <a:t>Create an environment  conducive for the implementation of rehabilitation programmes </a:t>
          </a:r>
          <a:endParaRPr lang="en-GB" dirty="0">
            <a:solidFill>
              <a:sysClr val="windowText" lastClr="000000"/>
            </a:solidFill>
            <a:latin typeface="Lato"/>
            <a:ea typeface="+mn-ea"/>
            <a:cs typeface="+mn-cs"/>
          </a:endParaRPr>
        </a:p>
      </dgm:t>
    </dgm:pt>
    <dgm:pt modelId="{AFF142CA-5FC0-48CA-85B1-2ADE9F2B23CC}" type="parTrans" cxnId="{4BCE626A-E0E5-44B3-A7D9-ED09C5526CFB}">
      <dgm:prSet/>
      <dgm:spPr>
        <a:xfrm>
          <a:off x="5720725" y="846686"/>
          <a:ext cx="91440" cy="220634"/>
        </a:xfrm>
        <a:custGeom>
          <a:avLst/>
          <a:gdLst/>
          <a:ahLst/>
          <a:cxnLst/>
          <a:rect l="0" t="0" r="0" b="0"/>
          <a:pathLst>
            <a:path>
              <a:moveTo>
                <a:pt x="66349" y="0"/>
              </a:moveTo>
              <a:lnTo>
                <a:pt x="66349" y="94917"/>
              </a:lnTo>
              <a:lnTo>
                <a:pt x="45720" y="94917"/>
              </a:lnTo>
              <a:lnTo>
                <a:pt x="45720" y="220634"/>
              </a:lnTo>
            </a:path>
          </a:pathLst>
        </a:custGeom>
        <a:noFill/>
        <a:ln w="12700" cap="flat" cmpd="sng" algn="ctr">
          <a:noFill/>
          <a:prstDash val="solid"/>
          <a:miter lim="800000"/>
        </a:ln>
        <a:effectLst/>
      </dgm:spPr>
      <dgm:t>
        <a:bodyPr/>
        <a:lstStyle/>
        <a:p>
          <a:endParaRPr lang="en-GB">
            <a:solidFill>
              <a:schemeClr val="tx1"/>
            </a:solidFill>
          </a:endParaRPr>
        </a:p>
      </dgm:t>
    </dgm:pt>
    <dgm:pt modelId="{C3B6B202-4B4B-45E9-BBE9-ED1CBB4B9DBA}" type="sibTrans" cxnId="{4BCE626A-E0E5-44B3-A7D9-ED09C5526CFB}">
      <dgm:prSet/>
      <dgm:spPr/>
      <dgm:t>
        <a:bodyPr/>
        <a:lstStyle/>
        <a:p>
          <a:endParaRPr lang="en-GB">
            <a:solidFill>
              <a:schemeClr val="tx1"/>
            </a:solidFill>
          </a:endParaRPr>
        </a:p>
      </dgm:t>
    </dgm:pt>
    <dgm:pt modelId="{74A789E3-2F7C-4860-9D61-36B7FA9C50CD}">
      <dgm:prSet phldrT="[Text]"/>
      <dgm:spPr>
        <a:xfrm>
          <a:off x="7901679" y="1067027"/>
          <a:ext cx="3688657" cy="713366"/>
        </a:xfrm>
        <a:prstGeom prst="rect">
          <a:avLst/>
        </a:prstGeo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dgm:spPr>
      <dgm:t>
        <a:bodyPr/>
        <a:lstStyle/>
        <a:p>
          <a:r>
            <a:rPr lang="en-GB" dirty="0" smtClean="0">
              <a:solidFill>
                <a:sysClr val="windowText" lastClr="000000"/>
              </a:solidFill>
              <a:latin typeface="Lato"/>
              <a:ea typeface="+mn-ea"/>
              <a:cs typeface="+mn-cs"/>
            </a:rPr>
            <a:t>Intervention:</a:t>
          </a:r>
        </a:p>
        <a:p>
          <a:r>
            <a:rPr lang="en-GB" strike="noStrike" dirty="0" smtClean="0">
              <a:solidFill>
                <a:sysClr val="windowText" lastClr="000000"/>
              </a:solidFill>
              <a:latin typeface="Lato"/>
              <a:ea typeface="+mn-ea"/>
              <a:cs typeface="+mn-cs"/>
            </a:rPr>
            <a:t>Monitoring and evaluation of sentence plans to ensure proper completion and implementation</a:t>
          </a:r>
          <a:endParaRPr lang="en-GB" dirty="0">
            <a:solidFill>
              <a:sysClr val="windowText" lastClr="000000"/>
            </a:solidFill>
            <a:latin typeface="Lato"/>
            <a:ea typeface="+mn-ea"/>
            <a:cs typeface="+mn-cs"/>
          </a:endParaRPr>
        </a:p>
      </dgm:t>
    </dgm:pt>
    <dgm:pt modelId="{DD2BB463-EFC9-40C2-856C-BE337C38605A}" type="parTrans" cxnId="{E5B76983-541D-47D9-891E-5885A645E9FE}">
      <dgm:prSet/>
      <dgm:spPr>
        <a:xfrm>
          <a:off x="5787074" y="846686"/>
          <a:ext cx="3958933" cy="220341"/>
        </a:xfrm>
        <a:custGeom>
          <a:avLst/>
          <a:gdLst/>
          <a:ahLst/>
          <a:cxnLst/>
          <a:rect l="0" t="0" r="0" b="0"/>
          <a:pathLst>
            <a:path>
              <a:moveTo>
                <a:pt x="0" y="0"/>
              </a:moveTo>
              <a:lnTo>
                <a:pt x="0" y="94624"/>
              </a:lnTo>
              <a:lnTo>
                <a:pt x="3958933" y="94624"/>
              </a:lnTo>
              <a:lnTo>
                <a:pt x="3958933" y="220341"/>
              </a:lnTo>
            </a:path>
          </a:pathLst>
        </a:custGeom>
        <a:noFill/>
        <a:ln w="12700" cap="flat" cmpd="sng" algn="ctr">
          <a:noFill/>
          <a:prstDash val="solid"/>
          <a:miter lim="800000"/>
        </a:ln>
        <a:effectLst/>
      </dgm:spPr>
      <dgm:t>
        <a:bodyPr/>
        <a:lstStyle/>
        <a:p>
          <a:endParaRPr lang="en-GB">
            <a:solidFill>
              <a:schemeClr val="tx1"/>
            </a:solidFill>
          </a:endParaRPr>
        </a:p>
      </dgm:t>
    </dgm:pt>
    <dgm:pt modelId="{805FDCC4-7CD5-4375-A6BC-CD7F0B79651A}" type="sibTrans" cxnId="{E5B76983-541D-47D9-891E-5885A645E9FE}">
      <dgm:prSet/>
      <dgm:spPr/>
      <dgm:t>
        <a:bodyPr/>
        <a:lstStyle/>
        <a:p>
          <a:endParaRPr lang="en-GB">
            <a:solidFill>
              <a:schemeClr val="tx1"/>
            </a:solidFill>
          </a:endParaRPr>
        </a:p>
      </dgm:t>
    </dgm:pt>
    <dgm:pt modelId="{D146E2A5-0E6F-40A9-BD12-52E395F7F007}">
      <dgm:prSet phldrT="[Text]" custT="1"/>
      <dgm:spPr>
        <a:xfrm>
          <a:off x="570680" y="2070883"/>
          <a:ext cx="3047009" cy="960035"/>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Appoint, identify, train and place officials to render rehabilitation programmes</a:t>
          </a:r>
          <a:endParaRPr lang="en-GB" sz="1400" dirty="0" smtClean="0">
            <a:solidFill>
              <a:sysClr val="windowText" lastClr="000000"/>
            </a:solidFill>
            <a:latin typeface="Lato"/>
            <a:ea typeface="+mn-ea"/>
            <a:cs typeface="+mn-cs"/>
          </a:endParaRPr>
        </a:p>
      </dgm:t>
    </dgm:pt>
    <dgm:pt modelId="{E4FA191A-1A61-48F2-8F91-CF1EBF26CC47}" type="parTrans" cxnId="{E94C7D8D-818C-47AA-BF08-D0462D6778B7}">
      <dgm:prSet/>
      <dgm:spPr>
        <a:xfrm>
          <a:off x="416766" y="1780393"/>
          <a:ext cx="153913" cy="770507"/>
        </a:xfrm>
        <a:custGeom>
          <a:avLst/>
          <a:gdLst/>
          <a:ahLst/>
          <a:cxnLst/>
          <a:rect l="0" t="0" r="0" b="0"/>
          <a:pathLst>
            <a:path>
              <a:moveTo>
                <a:pt x="0" y="0"/>
              </a:moveTo>
              <a:lnTo>
                <a:pt x="0" y="770507"/>
              </a:lnTo>
              <a:lnTo>
                <a:pt x="153913" y="770507"/>
              </a:lnTo>
            </a:path>
          </a:pathLst>
        </a:custGeom>
        <a:noFill/>
        <a:ln w="12700" cap="flat" cmpd="sng" algn="ctr">
          <a:noFill/>
          <a:prstDash val="solid"/>
          <a:miter lim="800000"/>
        </a:ln>
        <a:effectLst/>
      </dgm:spPr>
      <dgm:t>
        <a:bodyPr/>
        <a:lstStyle/>
        <a:p>
          <a:endParaRPr lang="en-GB">
            <a:solidFill>
              <a:schemeClr val="tx1"/>
            </a:solidFill>
          </a:endParaRPr>
        </a:p>
      </dgm:t>
    </dgm:pt>
    <dgm:pt modelId="{F1674174-417A-417B-A58B-E6B8167FD9DC}" type="sibTrans" cxnId="{E94C7D8D-818C-47AA-BF08-D0462D6778B7}">
      <dgm:prSet/>
      <dgm:spPr/>
      <dgm:t>
        <a:bodyPr/>
        <a:lstStyle/>
        <a:p>
          <a:endParaRPr lang="en-GB">
            <a:solidFill>
              <a:schemeClr val="tx1"/>
            </a:solidFill>
          </a:endParaRPr>
        </a:p>
      </dgm:t>
    </dgm:pt>
    <dgm:pt modelId="{1A446A0A-E2C4-45D1-897E-BCEA65D01EBD}">
      <dgm:prSet phldrT="[Text]"/>
      <dgm:spPr>
        <a:xfrm>
          <a:off x="8387453" y="1931122"/>
          <a:ext cx="2770013" cy="770226"/>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GB" dirty="0" smtClean="0">
              <a:solidFill>
                <a:sysClr val="windowText" lastClr="000000"/>
              </a:solidFill>
              <a:latin typeface="Lato"/>
              <a:ea typeface="+mn-ea"/>
              <a:cs typeface="+mn-cs"/>
            </a:rPr>
            <a:t>Marketing and awareness of rehabilitation programmes to foster relationships with external partners</a:t>
          </a:r>
          <a:endParaRPr lang="en-GB" dirty="0">
            <a:solidFill>
              <a:sysClr val="windowText" lastClr="000000"/>
            </a:solidFill>
            <a:latin typeface="Lato"/>
            <a:ea typeface="+mn-ea"/>
            <a:cs typeface="+mn-cs"/>
          </a:endParaRPr>
        </a:p>
      </dgm:t>
    </dgm:pt>
    <dgm:pt modelId="{7DDDA711-63C4-447E-970C-2AFF42FEF6FA}" type="parTrans" cxnId="{37457945-D169-416D-BD6D-7CD6A70C67CE}">
      <dgm:prSet/>
      <dgm:spPr>
        <a:xfrm>
          <a:off x="8270545" y="1780393"/>
          <a:ext cx="116908" cy="535841"/>
        </a:xfrm>
        <a:custGeom>
          <a:avLst/>
          <a:gdLst/>
          <a:ahLst/>
          <a:cxnLst/>
          <a:rect l="0" t="0" r="0" b="0"/>
          <a:pathLst>
            <a:path>
              <a:moveTo>
                <a:pt x="0" y="0"/>
              </a:moveTo>
              <a:lnTo>
                <a:pt x="0" y="535841"/>
              </a:lnTo>
              <a:lnTo>
                <a:pt x="116908" y="535841"/>
              </a:lnTo>
            </a:path>
          </a:pathLst>
        </a:custGeom>
        <a:noFill/>
        <a:ln w="12700" cap="flat" cmpd="sng" algn="ctr">
          <a:noFill/>
          <a:prstDash val="solid"/>
          <a:miter lim="800000"/>
        </a:ln>
        <a:effectLst/>
      </dgm:spPr>
      <dgm:t>
        <a:bodyPr/>
        <a:lstStyle/>
        <a:p>
          <a:endParaRPr lang="en-GB">
            <a:solidFill>
              <a:schemeClr val="tx1"/>
            </a:solidFill>
          </a:endParaRPr>
        </a:p>
      </dgm:t>
    </dgm:pt>
    <dgm:pt modelId="{5218DFE3-F63D-4350-80C6-09B60EB828E1}" type="sibTrans" cxnId="{37457945-D169-416D-BD6D-7CD6A70C67CE}">
      <dgm:prSet/>
      <dgm:spPr/>
      <dgm:t>
        <a:bodyPr/>
        <a:lstStyle/>
        <a:p>
          <a:endParaRPr lang="en-GB">
            <a:solidFill>
              <a:schemeClr val="tx1"/>
            </a:solidFill>
          </a:endParaRPr>
        </a:p>
      </dgm:t>
    </dgm:pt>
    <dgm:pt modelId="{655D783D-C6B0-4AB7-A2AD-42FB104A0369}">
      <dgm:prSet phldrT="[Text]" custT="1"/>
      <dgm:spPr>
        <a:xfrm>
          <a:off x="4185248" y="2160436"/>
          <a:ext cx="3047009" cy="960035"/>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Align the organisational structure and skills to functions</a:t>
          </a:r>
          <a:endParaRPr lang="en-GB" sz="1400" dirty="0">
            <a:solidFill>
              <a:sysClr val="windowText" lastClr="000000"/>
            </a:solidFill>
            <a:latin typeface="Lato"/>
            <a:ea typeface="+mn-ea"/>
            <a:cs typeface="+mn-cs"/>
          </a:endParaRPr>
        </a:p>
      </dgm:t>
    </dgm:pt>
    <dgm:pt modelId="{293312FD-8186-4B2C-9DFE-2C506065E662}" type="parTrans" cxnId="{8DFE6F50-5AF6-4328-BDE0-075AFB2B6A7C}">
      <dgm:prSet/>
      <dgm:spPr>
        <a:xfrm>
          <a:off x="4185248" y="1780686"/>
          <a:ext cx="105734" cy="859766"/>
        </a:xfrm>
        <a:custGeom>
          <a:avLst/>
          <a:gdLst/>
          <a:ahLst/>
          <a:cxnLst/>
          <a:rect l="0" t="0" r="0" b="0"/>
          <a:pathLst>
            <a:path>
              <a:moveTo>
                <a:pt x="105734" y="0"/>
              </a:moveTo>
              <a:lnTo>
                <a:pt x="0" y="859766"/>
              </a:lnTo>
            </a:path>
          </a:pathLst>
        </a:custGeom>
        <a:noFill/>
        <a:ln w="12700" cap="flat" cmpd="sng" algn="ctr">
          <a:noFill/>
          <a:prstDash val="solid"/>
          <a:miter lim="800000"/>
        </a:ln>
        <a:effectLst/>
      </dgm:spPr>
      <dgm:t>
        <a:bodyPr/>
        <a:lstStyle/>
        <a:p>
          <a:endParaRPr lang="en-GB">
            <a:solidFill>
              <a:schemeClr val="tx1"/>
            </a:solidFill>
          </a:endParaRPr>
        </a:p>
      </dgm:t>
    </dgm:pt>
    <dgm:pt modelId="{63DAB264-B266-4F72-86CD-F3A0A7FFC6C1}" type="sibTrans" cxnId="{8DFE6F50-5AF6-4328-BDE0-075AFB2B6A7C}">
      <dgm:prSet/>
      <dgm:spPr/>
      <dgm:t>
        <a:bodyPr/>
        <a:lstStyle/>
        <a:p>
          <a:endParaRPr lang="en-GB">
            <a:solidFill>
              <a:schemeClr val="tx1"/>
            </a:solidFill>
          </a:endParaRPr>
        </a:p>
      </dgm:t>
    </dgm:pt>
    <dgm:pt modelId="{5B55C700-5163-49C0-904D-C689789890F2}">
      <dgm:prSet phldrT="[Text]"/>
      <dgm:spPr>
        <a:xfrm>
          <a:off x="8387453" y="2855088"/>
          <a:ext cx="2770013" cy="719466"/>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dirty="0" smtClean="0">
              <a:solidFill>
                <a:sysClr val="windowText" lastClr="000000"/>
              </a:solidFill>
              <a:latin typeface="Lato"/>
              <a:ea typeface="+mn-ea"/>
              <a:cs typeface="+mn-cs"/>
            </a:rPr>
            <a:t>Ensure compliance to internal and external policies/ prescripts</a:t>
          </a:r>
          <a:endParaRPr lang="en-GB" dirty="0">
            <a:solidFill>
              <a:sysClr val="windowText" lastClr="000000"/>
            </a:solidFill>
            <a:latin typeface="Lato"/>
            <a:ea typeface="+mn-ea"/>
            <a:cs typeface="+mn-cs"/>
          </a:endParaRPr>
        </a:p>
      </dgm:t>
    </dgm:pt>
    <dgm:pt modelId="{233DEC2E-FDD2-4669-B9FA-E5246FE98C87}" type="parTrans" cxnId="{97722376-DB1E-497D-B5B2-0A079F61B82E}">
      <dgm:prSet/>
      <dgm:spPr>
        <a:xfrm>
          <a:off x="8270545" y="1780393"/>
          <a:ext cx="116908" cy="1434428"/>
        </a:xfrm>
        <a:custGeom>
          <a:avLst/>
          <a:gdLst/>
          <a:ahLst/>
          <a:cxnLst/>
          <a:rect l="0" t="0" r="0" b="0"/>
          <a:pathLst>
            <a:path>
              <a:moveTo>
                <a:pt x="0" y="0"/>
              </a:moveTo>
              <a:lnTo>
                <a:pt x="0" y="1434428"/>
              </a:lnTo>
              <a:lnTo>
                <a:pt x="116908" y="1434428"/>
              </a:lnTo>
            </a:path>
          </a:pathLst>
        </a:custGeom>
        <a:noFill/>
        <a:ln w="12700" cap="flat" cmpd="sng" algn="ctr">
          <a:noFill/>
          <a:prstDash val="solid"/>
          <a:miter lim="800000"/>
        </a:ln>
        <a:effectLst/>
      </dgm:spPr>
      <dgm:t>
        <a:bodyPr/>
        <a:lstStyle/>
        <a:p>
          <a:endParaRPr lang="en-GB"/>
        </a:p>
      </dgm:t>
    </dgm:pt>
    <dgm:pt modelId="{F75F5B20-3DF6-4F66-A796-F1F096B5A88E}" type="sibTrans" cxnId="{97722376-DB1E-497D-B5B2-0A079F61B82E}">
      <dgm:prSet/>
      <dgm:spPr/>
      <dgm:t>
        <a:bodyPr/>
        <a:lstStyle/>
        <a:p>
          <a:endParaRPr lang="en-GB"/>
        </a:p>
      </dgm:t>
    </dgm:pt>
    <dgm:pt modelId="{96C89F8D-554B-4909-B7E8-EE38C59F005F}">
      <dgm:prSet/>
      <dgm:spPr>
        <a:xfrm>
          <a:off x="8387453" y="3704265"/>
          <a:ext cx="2770013" cy="714551"/>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GB" dirty="0" smtClean="0">
              <a:solidFill>
                <a:sysClr val="windowText" lastClr="000000"/>
              </a:solidFill>
              <a:latin typeface="Lato"/>
              <a:ea typeface="+mn-ea"/>
              <a:cs typeface="+mn-cs"/>
            </a:rPr>
            <a:t>Utilisation of biometrics and other systems to monitor attendance and participation in rehabilitation programmes</a:t>
          </a:r>
          <a:endParaRPr lang="en-GB" dirty="0">
            <a:solidFill>
              <a:sysClr val="windowText" lastClr="000000"/>
            </a:solidFill>
            <a:latin typeface="Lato"/>
            <a:ea typeface="+mn-ea"/>
            <a:cs typeface="+mn-cs"/>
          </a:endParaRPr>
        </a:p>
      </dgm:t>
    </dgm:pt>
    <dgm:pt modelId="{791C0A50-6C98-426F-9FAF-27B89AE8AA90}" type="parTrans" cxnId="{D97E4684-C91C-4C55-BE9F-7B60B54E222A}">
      <dgm:prSet/>
      <dgm:spPr>
        <a:xfrm>
          <a:off x="8270545" y="1780393"/>
          <a:ext cx="116908" cy="2281147"/>
        </a:xfrm>
        <a:custGeom>
          <a:avLst/>
          <a:gdLst/>
          <a:ahLst/>
          <a:cxnLst/>
          <a:rect l="0" t="0" r="0" b="0"/>
          <a:pathLst>
            <a:path>
              <a:moveTo>
                <a:pt x="0" y="0"/>
              </a:moveTo>
              <a:lnTo>
                <a:pt x="0" y="2281147"/>
              </a:lnTo>
              <a:lnTo>
                <a:pt x="116908" y="2281147"/>
              </a:lnTo>
            </a:path>
          </a:pathLst>
        </a:custGeom>
        <a:noFill/>
        <a:ln w="12700" cap="flat" cmpd="sng" algn="ctr">
          <a:noFill/>
          <a:prstDash val="solid"/>
          <a:miter lim="800000"/>
        </a:ln>
        <a:effectLst/>
      </dgm:spPr>
      <dgm:t>
        <a:bodyPr/>
        <a:lstStyle/>
        <a:p>
          <a:endParaRPr lang="en-GB"/>
        </a:p>
      </dgm:t>
    </dgm:pt>
    <dgm:pt modelId="{34D8B538-3D29-4C4F-96B2-E9199C63A846}" type="sibTrans" cxnId="{D97E4684-C91C-4C55-BE9F-7B60B54E222A}">
      <dgm:prSet/>
      <dgm:spPr/>
      <dgm:t>
        <a:bodyPr/>
        <a:lstStyle/>
        <a:p>
          <a:endParaRPr lang="en-GB"/>
        </a:p>
      </dgm:t>
    </dgm:pt>
    <dgm:pt modelId="{861254E0-DABE-48DD-822E-DADC51335F4C}">
      <dgm:prSet/>
      <dgm:spPr>
        <a:xfrm>
          <a:off x="8412309" y="4535248"/>
          <a:ext cx="2770013" cy="714551"/>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dirty="0" smtClean="0">
              <a:solidFill>
                <a:sysClr val="windowText" lastClr="000000"/>
              </a:solidFill>
              <a:latin typeface="Lato"/>
              <a:ea typeface="+mn-ea"/>
              <a:cs typeface="+mn-cs"/>
            </a:rPr>
            <a:t>Improve planning and collaboration with all </a:t>
          </a:r>
          <a:r>
            <a:rPr lang="en-ZA" dirty="0" smtClean="0">
              <a:solidFill>
                <a:schemeClr val="tx1"/>
              </a:solidFill>
              <a:latin typeface="Lato"/>
              <a:ea typeface="+mn-ea"/>
              <a:cs typeface="+mn-cs"/>
            </a:rPr>
            <a:t>stakeholders including district  development model</a:t>
          </a:r>
          <a:r>
            <a:rPr lang="en-ZA" dirty="0" smtClean="0">
              <a:solidFill>
                <a:sysClr val="windowText" lastClr="000000"/>
              </a:solidFill>
              <a:latin typeface="Lato"/>
              <a:ea typeface="+mn-ea"/>
              <a:cs typeface="+mn-cs"/>
            </a:rPr>
            <a:t>.</a:t>
          </a:r>
          <a:endParaRPr lang="en-GB" dirty="0">
            <a:solidFill>
              <a:sysClr val="windowText" lastClr="000000"/>
            </a:solidFill>
            <a:latin typeface="Lato"/>
            <a:ea typeface="+mn-ea"/>
            <a:cs typeface="+mn-cs"/>
          </a:endParaRPr>
        </a:p>
      </dgm:t>
    </dgm:pt>
    <dgm:pt modelId="{C93CF214-24BC-409C-A3D7-D87FE93246C6}" type="parTrans" cxnId="{DC438363-0F6D-4F59-A801-8E6E548F9A77}">
      <dgm:prSet/>
      <dgm:spPr>
        <a:xfrm>
          <a:off x="8270545" y="1780393"/>
          <a:ext cx="141764" cy="3112130"/>
        </a:xfrm>
        <a:custGeom>
          <a:avLst/>
          <a:gdLst/>
          <a:ahLst/>
          <a:cxnLst/>
          <a:rect l="0" t="0" r="0" b="0"/>
          <a:pathLst>
            <a:path>
              <a:moveTo>
                <a:pt x="0" y="0"/>
              </a:moveTo>
              <a:lnTo>
                <a:pt x="0" y="3112130"/>
              </a:lnTo>
              <a:lnTo>
                <a:pt x="141764" y="3112130"/>
              </a:lnTo>
            </a:path>
          </a:pathLst>
        </a:custGeom>
        <a:noFill/>
        <a:ln w="12700" cap="flat" cmpd="sng" algn="ctr">
          <a:noFill/>
          <a:prstDash val="solid"/>
          <a:miter lim="800000"/>
        </a:ln>
        <a:effectLst/>
      </dgm:spPr>
      <dgm:t>
        <a:bodyPr/>
        <a:lstStyle/>
        <a:p>
          <a:endParaRPr lang="en-GB"/>
        </a:p>
      </dgm:t>
    </dgm:pt>
    <dgm:pt modelId="{EA1BE250-3606-416C-8151-081A1C70E23C}" type="sibTrans" cxnId="{DC438363-0F6D-4F59-A801-8E6E548F9A77}">
      <dgm:prSet/>
      <dgm:spPr/>
      <dgm:t>
        <a:bodyPr/>
        <a:lstStyle/>
        <a:p>
          <a:endParaRPr lang="en-GB"/>
        </a:p>
      </dgm:t>
    </dgm:pt>
    <dgm:pt modelId="{4D4B4F16-0908-45BF-8A55-B0F685706C0C}">
      <dgm:prSet phldrT="[Text]" custT="1"/>
      <dgm:spPr>
        <a:xfrm>
          <a:off x="563759" y="3155258"/>
          <a:ext cx="3045596" cy="961202"/>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Use ICT platforms to present rehabilitation programmes, make use of smart TVs, laptops and desktops for e-learning</a:t>
          </a:r>
          <a:endParaRPr lang="en-GB" sz="1400" dirty="0" smtClean="0">
            <a:solidFill>
              <a:sysClr val="windowText" lastClr="000000"/>
            </a:solidFill>
            <a:latin typeface="Lato"/>
            <a:ea typeface="+mn-ea"/>
            <a:cs typeface="+mn-cs"/>
          </a:endParaRPr>
        </a:p>
      </dgm:t>
    </dgm:pt>
    <dgm:pt modelId="{3787E461-DD71-405D-96FE-49EC013713D3}" type="parTrans" cxnId="{83EAF3D1-1C62-4B75-A858-8756CB4D2282}">
      <dgm:prSet/>
      <dgm:spPr>
        <a:xfrm>
          <a:off x="416766" y="1780393"/>
          <a:ext cx="146993" cy="1855466"/>
        </a:xfrm>
        <a:custGeom>
          <a:avLst/>
          <a:gdLst/>
          <a:ahLst/>
          <a:cxnLst/>
          <a:rect l="0" t="0" r="0" b="0"/>
          <a:pathLst>
            <a:path>
              <a:moveTo>
                <a:pt x="0" y="0"/>
              </a:moveTo>
              <a:lnTo>
                <a:pt x="0" y="1855466"/>
              </a:lnTo>
              <a:lnTo>
                <a:pt x="146993" y="1855466"/>
              </a:lnTo>
            </a:path>
          </a:pathLst>
        </a:custGeom>
        <a:noFill/>
        <a:ln w="12700" cap="flat" cmpd="sng" algn="ctr">
          <a:noFill/>
          <a:prstDash val="solid"/>
          <a:miter lim="800000"/>
        </a:ln>
        <a:effectLst/>
      </dgm:spPr>
      <dgm:t>
        <a:bodyPr/>
        <a:lstStyle/>
        <a:p>
          <a:endParaRPr lang="en-GB"/>
        </a:p>
      </dgm:t>
    </dgm:pt>
    <dgm:pt modelId="{B072F01E-5938-4339-B633-B1EA0DE6BBAF}" type="sibTrans" cxnId="{83EAF3D1-1C62-4B75-A858-8756CB4D2282}">
      <dgm:prSet/>
      <dgm:spPr/>
      <dgm:t>
        <a:bodyPr/>
        <a:lstStyle/>
        <a:p>
          <a:endParaRPr lang="en-GB"/>
        </a:p>
      </dgm:t>
    </dgm:pt>
    <dgm:pt modelId="{21E4BABB-DE5B-4142-A2D5-F04751B859A0}">
      <dgm:prSet phldrT="[Text]" custT="1"/>
      <dgm:spPr>
        <a:xfrm>
          <a:off x="4236169" y="3299276"/>
          <a:ext cx="3045596" cy="961202"/>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Increase classrooms and other venues to be used for rehabilitation programmes</a:t>
          </a:r>
          <a:endParaRPr lang="en-GB" sz="1400" dirty="0">
            <a:solidFill>
              <a:sysClr val="windowText" lastClr="000000"/>
            </a:solidFill>
            <a:latin typeface="Lato"/>
            <a:ea typeface="+mn-ea"/>
            <a:cs typeface="+mn-cs"/>
          </a:endParaRPr>
        </a:p>
      </dgm:t>
    </dgm:pt>
    <dgm:pt modelId="{62E59CDC-68C3-4508-BA72-6FF62C8CCF30}" type="parTrans" cxnId="{5CEBF25B-5661-4A52-BD51-FFD142B8A97D}">
      <dgm:prSet/>
      <dgm:spPr>
        <a:xfrm>
          <a:off x="4190449" y="1780686"/>
          <a:ext cx="91440" cy="1999191"/>
        </a:xfrm>
        <a:custGeom>
          <a:avLst/>
          <a:gdLst/>
          <a:ahLst/>
          <a:cxnLst/>
          <a:rect l="0" t="0" r="0" b="0"/>
          <a:pathLst>
            <a:path>
              <a:moveTo>
                <a:pt x="100532" y="0"/>
              </a:moveTo>
              <a:lnTo>
                <a:pt x="45720" y="1999191"/>
              </a:lnTo>
            </a:path>
          </a:pathLst>
        </a:custGeom>
        <a:noFill/>
        <a:ln w="12700" cap="flat" cmpd="sng" algn="ctr">
          <a:noFill/>
          <a:prstDash val="solid"/>
          <a:miter lim="800000"/>
        </a:ln>
        <a:effectLst/>
      </dgm:spPr>
      <dgm:t>
        <a:bodyPr/>
        <a:lstStyle/>
        <a:p>
          <a:endParaRPr lang="en-GB"/>
        </a:p>
      </dgm:t>
    </dgm:pt>
    <dgm:pt modelId="{8E7B4D62-9463-406C-87BB-2835C3D615FF}" type="sibTrans" cxnId="{5CEBF25B-5661-4A52-BD51-FFD142B8A97D}">
      <dgm:prSet/>
      <dgm:spPr/>
      <dgm:t>
        <a:bodyPr/>
        <a:lstStyle/>
        <a:p>
          <a:endParaRPr lang="en-GB"/>
        </a:p>
      </dgm:t>
    </dgm:pt>
    <dgm:pt modelId="{80401F8D-EA51-47D4-9424-BB77535F5F37}" type="pres">
      <dgm:prSet presAssocID="{040DE100-7401-47DB-B5BE-42648A1C6337}" presName="hierChild1" presStyleCnt="0">
        <dgm:presLayoutVars>
          <dgm:orgChart val="1"/>
          <dgm:chPref val="1"/>
          <dgm:dir/>
          <dgm:animOne val="branch"/>
          <dgm:animLvl val="lvl"/>
          <dgm:resizeHandles/>
        </dgm:presLayoutVars>
      </dgm:prSet>
      <dgm:spPr/>
      <dgm:t>
        <a:bodyPr/>
        <a:lstStyle/>
        <a:p>
          <a:endParaRPr lang="en-GB"/>
        </a:p>
      </dgm:t>
    </dgm:pt>
    <dgm:pt modelId="{E6BABD25-8DFA-4A8A-81F8-967434474DE4}" type="pres">
      <dgm:prSet presAssocID="{9D2347B3-8D9A-456E-9DFD-C122698964C8}" presName="hierRoot1" presStyleCnt="0">
        <dgm:presLayoutVars>
          <dgm:hierBranch val="init"/>
        </dgm:presLayoutVars>
      </dgm:prSet>
      <dgm:spPr/>
    </dgm:pt>
    <dgm:pt modelId="{F4029ED1-A21D-4CEC-82BF-703F3E32AA66}" type="pres">
      <dgm:prSet presAssocID="{9D2347B3-8D9A-456E-9DFD-C122698964C8}" presName="rootComposite1" presStyleCnt="0"/>
      <dgm:spPr/>
    </dgm:pt>
    <dgm:pt modelId="{F9095799-C79F-47D1-B9FB-4367455B5804}" type="pres">
      <dgm:prSet presAssocID="{9D2347B3-8D9A-456E-9DFD-C122698964C8}" presName="rootText1" presStyleLbl="node0" presStyleIdx="0" presStyleCnt="1" custScaleX="966608" custScaleY="141432" custLinFactY="-18931" custLinFactNeighborX="-621" custLinFactNeighborY="-100000">
        <dgm:presLayoutVars>
          <dgm:chPref val="3"/>
        </dgm:presLayoutVars>
      </dgm:prSet>
      <dgm:spPr/>
      <dgm:t>
        <a:bodyPr/>
        <a:lstStyle/>
        <a:p>
          <a:endParaRPr lang="en-GB"/>
        </a:p>
      </dgm:t>
    </dgm:pt>
    <dgm:pt modelId="{BA4E06E5-0CFC-4716-AE68-3DCB11ADE0AD}" type="pres">
      <dgm:prSet presAssocID="{9D2347B3-8D9A-456E-9DFD-C122698964C8}" presName="rootConnector1" presStyleLbl="node1" presStyleIdx="0" presStyleCnt="0"/>
      <dgm:spPr/>
      <dgm:t>
        <a:bodyPr/>
        <a:lstStyle/>
        <a:p>
          <a:endParaRPr lang="en-GB"/>
        </a:p>
      </dgm:t>
    </dgm:pt>
    <dgm:pt modelId="{89AF1B5C-BC6B-4CA8-B013-C350C0DFDD49}" type="pres">
      <dgm:prSet presAssocID="{9D2347B3-8D9A-456E-9DFD-C122698964C8}" presName="hierChild2" presStyleCnt="0"/>
      <dgm:spPr/>
    </dgm:pt>
    <dgm:pt modelId="{B5113D5B-D717-45A5-A5FF-5F06965DCAD9}" type="pres">
      <dgm:prSet presAssocID="{066DD848-056E-4ECA-95A1-FEE161A6761A}" presName="Name37" presStyleLbl="parChTrans1D2" presStyleIdx="0" presStyleCnt="3"/>
      <dgm:spPr/>
      <dgm:t>
        <a:bodyPr/>
        <a:lstStyle/>
        <a:p>
          <a:endParaRPr lang="en-GB"/>
        </a:p>
      </dgm:t>
    </dgm:pt>
    <dgm:pt modelId="{523E8212-2674-4845-A6DE-5B73F7B3063E}" type="pres">
      <dgm:prSet presAssocID="{36C9BFF3-A8F9-4456-9DC1-98FF39254FD4}" presName="hierRoot2" presStyleCnt="0">
        <dgm:presLayoutVars>
          <dgm:hierBranch val="init"/>
        </dgm:presLayoutVars>
      </dgm:prSet>
      <dgm:spPr/>
    </dgm:pt>
    <dgm:pt modelId="{8D6AE928-436C-42FC-AACB-34B5F42039AC}" type="pres">
      <dgm:prSet presAssocID="{36C9BFF3-A8F9-4456-9DC1-98FF39254FD4}" presName="rootComposite" presStyleCnt="0"/>
      <dgm:spPr/>
    </dgm:pt>
    <dgm:pt modelId="{B24AF417-24BE-46DA-9CB6-B1E95B087D9D}" type="pres">
      <dgm:prSet presAssocID="{36C9BFF3-A8F9-4456-9DC1-98FF39254FD4}" presName="rootText" presStyleLbl="node2" presStyleIdx="0" presStyleCnt="3" custScaleX="308080" custScaleY="119162" custLinFactNeighborX="3158" custLinFactNeighborY="-84341">
        <dgm:presLayoutVars>
          <dgm:chPref val="3"/>
        </dgm:presLayoutVars>
      </dgm:prSet>
      <dgm:spPr/>
      <dgm:t>
        <a:bodyPr/>
        <a:lstStyle/>
        <a:p>
          <a:endParaRPr lang="en-GB"/>
        </a:p>
      </dgm:t>
    </dgm:pt>
    <dgm:pt modelId="{29469E93-5C7B-41A1-B09C-D360FD78A39F}" type="pres">
      <dgm:prSet presAssocID="{36C9BFF3-A8F9-4456-9DC1-98FF39254FD4}" presName="rootConnector" presStyleLbl="node2" presStyleIdx="0" presStyleCnt="3"/>
      <dgm:spPr/>
      <dgm:t>
        <a:bodyPr/>
        <a:lstStyle/>
        <a:p>
          <a:endParaRPr lang="en-GB"/>
        </a:p>
      </dgm:t>
    </dgm:pt>
    <dgm:pt modelId="{F1062850-D091-4D5C-9B0E-0A1558E5EB8F}" type="pres">
      <dgm:prSet presAssocID="{36C9BFF3-A8F9-4456-9DC1-98FF39254FD4}" presName="hierChild4" presStyleCnt="0"/>
      <dgm:spPr/>
    </dgm:pt>
    <dgm:pt modelId="{15354FA9-AF62-4478-A6D0-57FDC8DE5211}" type="pres">
      <dgm:prSet presAssocID="{E4FA191A-1A61-48F2-8F91-CF1EBF26CC47}" presName="Name37" presStyleLbl="parChTrans1D3" presStyleIdx="0" presStyleCnt="8"/>
      <dgm:spPr/>
      <dgm:t>
        <a:bodyPr/>
        <a:lstStyle/>
        <a:p>
          <a:endParaRPr lang="en-GB"/>
        </a:p>
      </dgm:t>
    </dgm:pt>
    <dgm:pt modelId="{28122339-5053-4BB0-91FD-38E02B0AC1F2}" type="pres">
      <dgm:prSet presAssocID="{D146E2A5-0E6F-40A9-BD12-52E395F7F007}" presName="hierRoot2" presStyleCnt="0">
        <dgm:presLayoutVars>
          <dgm:hierBranch val="init"/>
        </dgm:presLayoutVars>
      </dgm:prSet>
      <dgm:spPr/>
    </dgm:pt>
    <dgm:pt modelId="{E5EEDD90-BDDD-474E-9AAC-C0DEE740590A}" type="pres">
      <dgm:prSet presAssocID="{D146E2A5-0E6F-40A9-BD12-52E395F7F007}" presName="rootComposite" presStyleCnt="0"/>
      <dgm:spPr/>
    </dgm:pt>
    <dgm:pt modelId="{516D8A5E-A1BB-4369-8F5F-12696C080B20}" type="pres">
      <dgm:prSet presAssocID="{D146E2A5-0E6F-40A9-BD12-52E395F7F007}" presName="rootText" presStyleLbl="node3" presStyleIdx="0" presStyleCnt="8" custScaleX="254489" custScaleY="160366" custLinFactNeighborX="-30199" custLinFactNeighborY="-77817">
        <dgm:presLayoutVars>
          <dgm:chPref val="3"/>
        </dgm:presLayoutVars>
      </dgm:prSet>
      <dgm:spPr/>
      <dgm:t>
        <a:bodyPr/>
        <a:lstStyle/>
        <a:p>
          <a:endParaRPr lang="en-GB"/>
        </a:p>
      </dgm:t>
    </dgm:pt>
    <dgm:pt modelId="{7202D272-8121-45BA-8DE3-D92C8528DD4E}" type="pres">
      <dgm:prSet presAssocID="{D146E2A5-0E6F-40A9-BD12-52E395F7F007}" presName="rootConnector" presStyleLbl="node3" presStyleIdx="0" presStyleCnt="8"/>
      <dgm:spPr/>
      <dgm:t>
        <a:bodyPr/>
        <a:lstStyle/>
        <a:p>
          <a:endParaRPr lang="en-GB"/>
        </a:p>
      </dgm:t>
    </dgm:pt>
    <dgm:pt modelId="{AAF41236-6193-4407-B95E-9C25305F828B}" type="pres">
      <dgm:prSet presAssocID="{D146E2A5-0E6F-40A9-BD12-52E395F7F007}" presName="hierChild4" presStyleCnt="0"/>
      <dgm:spPr/>
    </dgm:pt>
    <dgm:pt modelId="{35AC1DAC-5E84-4E12-BC2F-0A7CD80217AB}" type="pres">
      <dgm:prSet presAssocID="{D146E2A5-0E6F-40A9-BD12-52E395F7F007}" presName="hierChild5" presStyleCnt="0"/>
      <dgm:spPr/>
    </dgm:pt>
    <dgm:pt modelId="{83BBE922-7AE0-4F42-A50B-9CE5A44D9992}" type="pres">
      <dgm:prSet presAssocID="{3787E461-DD71-405D-96FE-49EC013713D3}" presName="Name37" presStyleLbl="parChTrans1D3" presStyleIdx="1" presStyleCnt="8"/>
      <dgm:spPr/>
      <dgm:t>
        <a:bodyPr/>
        <a:lstStyle/>
        <a:p>
          <a:endParaRPr lang="en-GB"/>
        </a:p>
      </dgm:t>
    </dgm:pt>
    <dgm:pt modelId="{FEBF60B7-36A2-4EC3-8769-FE12743196EB}" type="pres">
      <dgm:prSet presAssocID="{4D4B4F16-0908-45BF-8A55-B0F685706C0C}" presName="hierRoot2" presStyleCnt="0">
        <dgm:presLayoutVars>
          <dgm:hierBranch val="init"/>
        </dgm:presLayoutVars>
      </dgm:prSet>
      <dgm:spPr/>
    </dgm:pt>
    <dgm:pt modelId="{8774F284-962D-4D2C-B53C-50C033B407BA}" type="pres">
      <dgm:prSet presAssocID="{4D4B4F16-0908-45BF-8A55-B0F685706C0C}" presName="rootComposite" presStyleCnt="0"/>
      <dgm:spPr/>
    </dgm:pt>
    <dgm:pt modelId="{B14C7F2D-8EBF-4E0C-9813-AE42DFDA9A11}" type="pres">
      <dgm:prSet presAssocID="{4D4B4F16-0908-45BF-8A55-B0F685706C0C}" presName="rootText" presStyleLbl="node3" presStyleIdx="1" presStyleCnt="8" custScaleX="254371" custScaleY="160561" custLinFactNeighborX="-30777" custLinFactNeighborY="-99047">
        <dgm:presLayoutVars>
          <dgm:chPref val="3"/>
        </dgm:presLayoutVars>
      </dgm:prSet>
      <dgm:spPr/>
      <dgm:t>
        <a:bodyPr/>
        <a:lstStyle/>
        <a:p>
          <a:endParaRPr lang="en-GB"/>
        </a:p>
      </dgm:t>
    </dgm:pt>
    <dgm:pt modelId="{1198F875-F36A-4DD3-A9D8-A2CDF3802D1A}" type="pres">
      <dgm:prSet presAssocID="{4D4B4F16-0908-45BF-8A55-B0F685706C0C}" presName="rootConnector" presStyleLbl="node3" presStyleIdx="1" presStyleCnt="8"/>
      <dgm:spPr/>
      <dgm:t>
        <a:bodyPr/>
        <a:lstStyle/>
        <a:p>
          <a:endParaRPr lang="en-GB"/>
        </a:p>
      </dgm:t>
    </dgm:pt>
    <dgm:pt modelId="{A42EAF3B-3F3B-4B71-9CF7-9FE06E9CE82D}" type="pres">
      <dgm:prSet presAssocID="{4D4B4F16-0908-45BF-8A55-B0F685706C0C}" presName="hierChild4" presStyleCnt="0"/>
      <dgm:spPr/>
    </dgm:pt>
    <dgm:pt modelId="{5E02FFB4-4909-4990-8878-849DB9CD9E9D}" type="pres">
      <dgm:prSet presAssocID="{4D4B4F16-0908-45BF-8A55-B0F685706C0C}" presName="hierChild5" presStyleCnt="0"/>
      <dgm:spPr/>
    </dgm:pt>
    <dgm:pt modelId="{BD21053D-1FF8-4074-8374-074E6BA61F53}" type="pres">
      <dgm:prSet presAssocID="{36C9BFF3-A8F9-4456-9DC1-98FF39254FD4}" presName="hierChild5" presStyleCnt="0"/>
      <dgm:spPr/>
    </dgm:pt>
    <dgm:pt modelId="{54802F65-C5E3-4BDE-96BD-55E7B222E4A2}" type="pres">
      <dgm:prSet presAssocID="{AFF142CA-5FC0-48CA-85B1-2ADE9F2B23CC}" presName="Name37" presStyleLbl="parChTrans1D2" presStyleIdx="1" presStyleCnt="3"/>
      <dgm:spPr/>
      <dgm:t>
        <a:bodyPr/>
        <a:lstStyle/>
        <a:p>
          <a:endParaRPr lang="en-GB"/>
        </a:p>
      </dgm:t>
    </dgm:pt>
    <dgm:pt modelId="{027BF9D9-98FB-43D9-8B95-A62B92B3C2A5}" type="pres">
      <dgm:prSet presAssocID="{0A6AF340-3C19-4E9E-8A7D-D993BADAEF95}" presName="hierRoot2" presStyleCnt="0">
        <dgm:presLayoutVars>
          <dgm:hierBranch val="init"/>
        </dgm:presLayoutVars>
      </dgm:prSet>
      <dgm:spPr/>
    </dgm:pt>
    <dgm:pt modelId="{9D356A36-2DEB-4FCD-80E6-2693A15076F1}" type="pres">
      <dgm:prSet presAssocID="{0A6AF340-3C19-4E9E-8A7D-D993BADAEF95}" presName="rootComposite" presStyleCnt="0"/>
      <dgm:spPr/>
    </dgm:pt>
    <dgm:pt modelId="{DA7B1281-9BD5-4B3A-9F1D-C90571F1A022}" type="pres">
      <dgm:prSet presAssocID="{0A6AF340-3C19-4E9E-8A7D-D993BADAEF95}" presName="rootText" presStyleLbl="node2" presStyleIdx="1" presStyleCnt="3" custScaleX="308080" custScaleY="119162" custLinFactNeighborX="-2344" custLinFactNeighborY="-84292">
        <dgm:presLayoutVars>
          <dgm:chPref val="3"/>
        </dgm:presLayoutVars>
      </dgm:prSet>
      <dgm:spPr/>
      <dgm:t>
        <a:bodyPr/>
        <a:lstStyle/>
        <a:p>
          <a:endParaRPr lang="en-GB"/>
        </a:p>
      </dgm:t>
    </dgm:pt>
    <dgm:pt modelId="{116114F8-6CFE-4F02-A3E7-D0424DC01EB9}" type="pres">
      <dgm:prSet presAssocID="{0A6AF340-3C19-4E9E-8A7D-D993BADAEF95}" presName="rootConnector" presStyleLbl="node2" presStyleIdx="1" presStyleCnt="3"/>
      <dgm:spPr/>
      <dgm:t>
        <a:bodyPr/>
        <a:lstStyle/>
        <a:p>
          <a:endParaRPr lang="en-GB"/>
        </a:p>
      </dgm:t>
    </dgm:pt>
    <dgm:pt modelId="{04AF07D3-5069-4DF8-A9A8-881C6ADB197E}" type="pres">
      <dgm:prSet presAssocID="{0A6AF340-3C19-4E9E-8A7D-D993BADAEF95}" presName="hierChild4" presStyleCnt="0"/>
      <dgm:spPr/>
    </dgm:pt>
    <dgm:pt modelId="{14E21E98-DED3-417E-A109-15F877F8FE9E}" type="pres">
      <dgm:prSet presAssocID="{293312FD-8186-4B2C-9DFE-2C506065E662}" presName="Name37" presStyleLbl="parChTrans1D3" presStyleIdx="2" presStyleCnt="8"/>
      <dgm:spPr/>
      <dgm:t>
        <a:bodyPr/>
        <a:lstStyle/>
        <a:p>
          <a:endParaRPr lang="en-GB"/>
        </a:p>
      </dgm:t>
    </dgm:pt>
    <dgm:pt modelId="{9C70D5E9-FA3E-49D5-91C0-80C4E90E900E}" type="pres">
      <dgm:prSet presAssocID="{655D783D-C6B0-4AB7-A2AD-42FB104A0369}" presName="hierRoot2" presStyleCnt="0">
        <dgm:presLayoutVars>
          <dgm:hierBranch val="init"/>
        </dgm:presLayoutVars>
      </dgm:prSet>
      <dgm:spPr/>
    </dgm:pt>
    <dgm:pt modelId="{5C28EBD3-698E-42EC-84A2-9A78F7643A8A}" type="pres">
      <dgm:prSet presAssocID="{655D783D-C6B0-4AB7-A2AD-42FB104A0369}" presName="rootComposite" presStyleCnt="0"/>
      <dgm:spPr/>
    </dgm:pt>
    <dgm:pt modelId="{C570CCC6-39B8-4224-8B4B-5E672DAE9716}" type="pres">
      <dgm:prSet presAssocID="{655D783D-C6B0-4AB7-A2AD-42FB104A0369}" presName="rootText" presStyleLbl="node3" presStyleIdx="2" presStyleCnt="8" custScaleX="254489" custScaleY="160366" custLinFactNeighborX="-57387" custLinFactNeighborY="-62858">
        <dgm:presLayoutVars>
          <dgm:chPref val="3"/>
        </dgm:presLayoutVars>
      </dgm:prSet>
      <dgm:spPr/>
      <dgm:t>
        <a:bodyPr/>
        <a:lstStyle/>
        <a:p>
          <a:endParaRPr lang="en-GB"/>
        </a:p>
      </dgm:t>
    </dgm:pt>
    <dgm:pt modelId="{F51BB024-38CE-486D-865F-8809F766EECD}" type="pres">
      <dgm:prSet presAssocID="{655D783D-C6B0-4AB7-A2AD-42FB104A0369}" presName="rootConnector" presStyleLbl="node3" presStyleIdx="2" presStyleCnt="8"/>
      <dgm:spPr/>
      <dgm:t>
        <a:bodyPr/>
        <a:lstStyle/>
        <a:p>
          <a:endParaRPr lang="en-GB"/>
        </a:p>
      </dgm:t>
    </dgm:pt>
    <dgm:pt modelId="{9E67CE6E-E723-4C84-B8E5-7081F25A9763}" type="pres">
      <dgm:prSet presAssocID="{655D783D-C6B0-4AB7-A2AD-42FB104A0369}" presName="hierChild4" presStyleCnt="0"/>
      <dgm:spPr/>
    </dgm:pt>
    <dgm:pt modelId="{063F07F1-C40B-484B-94DD-939402629EFC}" type="pres">
      <dgm:prSet presAssocID="{655D783D-C6B0-4AB7-A2AD-42FB104A0369}" presName="hierChild5" presStyleCnt="0"/>
      <dgm:spPr/>
    </dgm:pt>
    <dgm:pt modelId="{D4D3B6B1-2672-497A-8D91-28DBE649E488}" type="pres">
      <dgm:prSet presAssocID="{62E59CDC-68C3-4508-BA72-6FF62C8CCF30}" presName="Name37" presStyleLbl="parChTrans1D3" presStyleIdx="3" presStyleCnt="8"/>
      <dgm:spPr/>
      <dgm:t>
        <a:bodyPr/>
        <a:lstStyle/>
        <a:p>
          <a:endParaRPr lang="en-GB"/>
        </a:p>
      </dgm:t>
    </dgm:pt>
    <dgm:pt modelId="{96049F8E-6984-4634-9586-B05D2FCFC91F}" type="pres">
      <dgm:prSet presAssocID="{21E4BABB-DE5B-4142-A2D5-F04751B859A0}" presName="hierRoot2" presStyleCnt="0">
        <dgm:presLayoutVars>
          <dgm:hierBranch val="init"/>
        </dgm:presLayoutVars>
      </dgm:prSet>
      <dgm:spPr/>
    </dgm:pt>
    <dgm:pt modelId="{45FA7247-8838-4510-91CD-0CDAEC148FAF}" type="pres">
      <dgm:prSet presAssocID="{21E4BABB-DE5B-4142-A2D5-F04751B859A0}" presName="rootComposite" presStyleCnt="0"/>
      <dgm:spPr/>
    </dgm:pt>
    <dgm:pt modelId="{D386E18C-E513-49CB-AF8F-4AFE3A0CC1E7}" type="pres">
      <dgm:prSet presAssocID="{21E4BABB-DE5B-4142-A2D5-F04751B859A0}" presName="rootText" presStyleLbl="node3" presStyleIdx="3" presStyleCnt="8" custScaleX="254371" custScaleY="160561" custLinFactNeighborX="-53134" custLinFactNeighborY="-74990">
        <dgm:presLayoutVars>
          <dgm:chPref val="3"/>
        </dgm:presLayoutVars>
      </dgm:prSet>
      <dgm:spPr/>
      <dgm:t>
        <a:bodyPr/>
        <a:lstStyle/>
        <a:p>
          <a:endParaRPr lang="en-GB"/>
        </a:p>
      </dgm:t>
    </dgm:pt>
    <dgm:pt modelId="{0B8999B8-6997-40AB-88F8-D77526143CCD}" type="pres">
      <dgm:prSet presAssocID="{21E4BABB-DE5B-4142-A2D5-F04751B859A0}" presName="rootConnector" presStyleLbl="node3" presStyleIdx="3" presStyleCnt="8"/>
      <dgm:spPr/>
      <dgm:t>
        <a:bodyPr/>
        <a:lstStyle/>
        <a:p>
          <a:endParaRPr lang="en-GB"/>
        </a:p>
      </dgm:t>
    </dgm:pt>
    <dgm:pt modelId="{758582A8-0672-4418-966B-056B2B5109F7}" type="pres">
      <dgm:prSet presAssocID="{21E4BABB-DE5B-4142-A2D5-F04751B859A0}" presName="hierChild4" presStyleCnt="0"/>
      <dgm:spPr/>
    </dgm:pt>
    <dgm:pt modelId="{8348BE76-F766-452C-849F-6E058BAAFABB}" type="pres">
      <dgm:prSet presAssocID="{21E4BABB-DE5B-4142-A2D5-F04751B859A0}" presName="hierChild5" presStyleCnt="0"/>
      <dgm:spPr/>
    </dgm:pt>
    <dgm:pt modelId="{8084257D-6073-49CA-9DAD-09DCD51C2059}" type="pres">
      <dgm:prSet presAssocID="{0A6AF340-3C19-4E9E-8A7D-D993BADAEF95}" presName="hierChild5" presStyleCnt="0"/>
      <dgm:spPr/>
    </dgm:pt>
    <dgm:pt modelId="{8053EF34-E33F-4A9B-ACBD-32E13AFE84EA}" type="pres">
      <dgm:prSet presAssocID="{DD2BB463-EFC9-40C2-856C-BE337C38605A}" presName="Name37" presStyleLbl="parChTrans1D2" presStyleIdx="2" presStyleCnt="3"/>
      <dgm:spPr/>
      <dgm:t>
        <a:bodyPr/>
        <a:lstStyle/>
        <a:p>
          <a:endParaRPr lang="en-GB"/>
        </a:p>
      </dgm:t>
    </dgm:pt>
    <dgm:pt modelId="{9C90758F-EBE3-44D4-A2C2-5B1F99F38C02}" type="pres">
      <dgm:prSet presAssocID="{74A789E3-2F7C-4860-9D61-36B7FA9C50CD}" presName="hierRoot2" presStyleCnt="0">
        <dgm:presLayoutVars>
          <dgm:hierBranch val="init"/>
        </dgm:presLayoutVars>
      </dgm:prSet>
      <dgm:spPr/>
    </dgm:pt>
    <dgm:pt modelId="{C5E63CFB-4B7C-45C4-9D79-1B66170090D5}" type="pres">
      <dgm:prSet presAssocID="{74A789E3-2F7C-4860-9D61-36B7FA9C50CD}" presName="rootComposite" presStyleCnt="0"/>
      <dgm:spPr/>
    </dgm:pt>
    <dgm:pt modelId="{82E74CA5-45C3-4E04-8254-E9FD5AA70C55}" type="pres">
      <dgm:prSet presAssocID="{74A789E3-2F7C-4860-9D61-36B7FA9C50CD}" presName="rootText" presStyleLbl="node2" presStyleIdx="2" presStyleCnt="3" custScaleX="308080" custScaleY="119162" custLinFactNeighborX="3056" custLinFactNeighborY="-84341">
        <dgm:presLayoutVars>
          <dgm:chPref val="3"/>
        </dgm:presLayoutVars>
      </dgm:prSet>
      <dgm:spPr/>
      <dgm:t>
        <a:bodyPr/>
        <a:lstStyle/>
        <a:p>
          <a:endParaRPr lang="en-GB"/>
        </a:p>
      </dgm:t>
    </dgm:pt>
    <dgm:pt modelId="{BCAB5EF7-6E57-472C-92E1-19CDC64B012C}" type="pres">
      <dgm:prSet presAssocID="{74A789E3-2F7C-4860-9D61-36B7FA9C50CD}" presName="rootConnector" presStyleLbl="node2" presStyleIdx="2" presStyleCnt="3"/>
      <dgm:spPr/>
      <dgm:t>
        <a:bodyPr/>
        <a:lstStyle/>
        <a:p>
          <a:endParaRPr lang="en-GB"/>
        </a:p>
      </dgm:t>
    </dgm:pt>
    <dgm:pt modelId="{4608795B-9D3F-46E4-9D57-61EE3C1905E9}" type="pres">
      <dgm:prSet presAssocID="{74A789E3-2F7C-4860-9D61-36B7FA9C50CD}" presName="hierChild4" presStyleCnt="0"/>
      <dgm:spPr/>
    </dgm:pt>
    <dgm:pt modelId="{C941BA13-0EA6-4132-9758-404264FE54C9}" type="pres">
      <dgm:prSet presAssocID="{7DDDA711-63C4-447E-970C-2AFF42FEF6FA}" presName="Name37" presStyleLbl="parChTrans1D3" presStyleIdx="4" presStyleCnt="8"/>
      <dgm:spPr/>
      <dgm:t>
        <a:bodyPr/>
        <a:lstStyle/>
        <a:p>
          <a:endParaRPr lang="en-GB"/>
        </a:p>
      </dgm:t>
    </dgm:pt>
    <dgm:pt modelId="{D32BB83E-0ABB-49DB-9CD3-B0BED9064026}" type="pres">
      <dgm:prSet presAssocID="{1A446A0A-E2C4-45D1-897E-BCEA65D01EBD}" presName="hierRoot2" presStyleCnt="0">
        <dgm:presLayoutVars>
          <dgm:hierBranch val="init"/>
        </dgm:presLayoutVars>
      </dgm:prSet>
      <dgm:spPr/>
    </dgm:pt>
    <dgm:pt modelId="{DA0D56F4-D0A6-4D40-8676-35EEDA516CF5}" type="pres">
      <dgm:prSet presAssocID="{1A446A0A-E2C4-45D1-897E-BCEA65D01EBD}" presName="rootComposite" presStyleCnt="0"/>
      <dgm:spPr/>
    </dgm:pt>
    <dgm:pt modelId="{E3923C6E-4F6D-4CC0-ABA9-1E1EB5869FDC}" type="pres">
      <dgm:prSet presAssocID="{1A446A0A-E2C4-45D1-897E-BCEA65D01EBD}" presName="rootText" presStyleLbl="node3" presStyleIdx="4" presStyleCnt="8" custScaleX="231354" custScaleY="128660" custLinFactY="-1163" custLinFactNeighborX="-35495" custLinFactNeighborY="-100000">
        <dgm:presLayoutVars>
          <dgm:chPref val="3"/>
        </dgm:presLayoutVars>
      </dgm:prSet>
      <dgm:spPr/>
      <dgm:t>
        <a:bodyPr/>
        <a:lstStyle/>
        <a:p>
          <a:endParaRPr lang="en-GB"/>
        </a:p>
      </dgm:t>
    </dgm:pt>
    <dgm:pt modelId="{F499BA1B-A14F-4B78-9D78-75A872E68146}" type="pres">
      <dgm:prSet presAssocID="{1A446A0A-E2C4-45D1-897E-BCEA65D01EBD}" presName="rootConnector" presStyleLbl="node3" presStyleIdx="4" presStyleCnt="8"/>
      <dgm:spPr/>
      <dgm:t>
        <a:bodyPr/>
        <a:lstStyle/>
        <a:p>
          <a:endParaRPr lang="en-GB"/>
        </a:p>
      </dgm:t>
    </dgm:pt>
    <dgm:pt modelId="{8B506F09-1776-47EE-888B-3441AB6945ED}" type="pres">
      <dgm:prSet presAssocID="{1A446A0A-E2C4-45D1-897E-BCEA65D01EBD}" presName="hierChild4" presStyleCnt="0"/>
      <dgm:spPr/>
    </dgm:pt>
    <dgm:pt modelId="{0357C9FC-0F43-4615-866D-B385DA50E2EA}" type="pres">
      <dgm:prSet presAssocID="{1A446A0A-E2C4-45D1-897E-BCEA65D01EBD}" presName="hierChild5" presStyleCnt="0"/>
      <dgm:spPr/>
    </dgm:pt>
    <dgm:pt modelId="{78F97FA3-A4F2-4F3A-9BC9-2F0E225D8F3D}" type="pres">
      <dgm:prSet presAssocID="{233DEC2E-FDD2-4669-B9FA-E5246FE98C87}" presName="Name37" presStyleLbl="parChTrans1D3" presStyleIdx="5" presStyleCnt="8"/>
      <dgm:spPr/>
      <dgm:t>
        <a:bodyPr/>
        <a:lstStyle/>
        <a:p>
          <a:endParaRPr lang="en-GB"/>
        </a:p>
      </dgm:t>
    </dgm:pt>
    <dgm:pt modelId="{18AFD1EB-C443-4DF7-94F8-00D26287AFE9}" type="pres">
      <dgm:prSet presAssocID="{5B55C700-5163-49C0-904D-C689789890F2}" presName="hierRoot2" presStyleCnt="0">
        <dgm:presLayoutVars>
          <dgm:hierBranch val="init"/>
        </dgm:presLayoutVars>
      </dgm:prSet>
      <dgm:spPr/>
    </dgm:pt>
    <dgm:pt modelId="{F416E5BF-9AC1-4E4F-AE8C-944E2CDD7B50}" type="pres">
      <dgm:prSet presAssocID="{5B55C700-5163-49C0-904D-C689789890F2}" presName="rootComposite" presStyleCnt="0"/>
      <dgm:spPr/>
    </dgm:pt>
    <dgm:pt modelId="{59DD2052-CE60-42AB-B70F-1DA971B280C6}" type="pres">
      <dgm:prSet presAssocID="{5B55C700-5163-49C0-904D-C689789890F2}" presName="rootText" presStyleLbl="node3" presStyleIdx="5" presStyleCnt="8" custScaleX="231354" custScaleY="120181" custLinFactY="-17482" custLinFactNeighborX="-35495" custLinFactNeighborY="-100000">
        <dgm:presLayoutVars>
          <dgm:chPref val="3"/>
        </dgm:presLayoutVars>
      </dgm:prSet>
      <dgm:spPr/>
      <dgm:t>
        <a:bodyPr/>
        <a:lstStyle/>
        <a:p>
          <a:endParaRPr lang="en-GB"/>
        </a:p>
      </dgm:t>
    </dgm:pt>
    <dgm:pt modelId="{E247F882-E0F8-4B2C-BF3B-A6CF23D445AC}" type="pres">
      <dgm:prSet presAssocID="{5B55C700-5163-49C0-904D-C689789890F2}" presName="rootConnector" presStyleLbl="node3" presStyleIdx="5" presStyleCnt="8"/>
      <dgm:spPr/>
      <dgm:t>
        <a:bodyPr/>
        <a:lstStyle/>
        <a:p>
          <a:endParaRPr lang="en-GB"/>
        </a:p>
      </dgm:t>
    </dgm:pt>
    <dgm:pt modelId="{F47857A4-67ED-4207-B33D-DE7329581866}" type="pres">
      <dgm:prSet presAssocID="{5B55C700-5163-49C0-904D-C689789890F2}" presName="hierChild4" presStyleCnt="0"/>
      <dgm:spPr/>
    </dgm:pt>
    <dgm:pt modelId="{101D9A3B-6F28-4DBF-8C0A-AD48E960C344}" type="pres">
      <dgm:prSet presAssocID="{5B55C700-5163-49C0-904D-C689789890F2}" presName="hierChild5" presStyleCnt="0"/>
      <dgm:spPr/>
    </dgm:pt>
    <dgm:pt modelId="{8BFCEC99-00FD-4E21-B26B-01435BA29635}" type="pres">
      <dgm:prSet presAssocID="{791C0A50-6C98-426F-9FAF-27B89AE8AA90}" presName="Name37" presStyleLbl="parChTrans1D3" presStyleIdx="6" presStyleCnt="8"/>
      <dgm:spPr/>
      <dgm:t>
        <a:bodyPr/>
        <a:lstStyle/>
        <a:p>
          <a:endParaRPr lang="en-GB"/>
        </a:p>
      </dgm:t>
    </dgm:pt>
    <dgm:pt modelId="{676BBE9A-838E-4CAE-9A6C-E178C137742E}" type="pres">
      <dgm:prSet presAssocID="{96C89F8D-554B-4909-B7E8-EE38C59F005F}" presName="hierRoot2" presStyleCnt="0">
        <dgm:presLayoutVars>
          <dgm:hierBranch val="init"/>
        </dgm:presLayoutVars>
      </dgm:prSet>
      <dgm:spPr/>
    </dgm:pt>
    <dgm:pt modelId="{8060C902-6E41-4391-A13E-E4571FA71125}" type="pres">
      <dgm:prSet presAssocID="{96C89F8D-554B-4909-B7E8-EE38C59F005F}" presName="rootComposite" presStyleCnt="0"/>
      <dgm:spPr/>
    </dgm:pt>
    <dgm:pt modelId="{C92227EA-A32F-439D-96E0-08AD64A6FC3F}" type="pres">
      <dgm:prSet presAssocID="{96C89F8D-554B-4909-B7E8-EE38C59F005F}" presName="rootText" presStyleLbl="node3" presStyleIdx="6" presStyleCnt="8" custScaleX="231354" custScaleY="119360" custLinFactY="-37815" custLinFactNeighborX="-35495" custLinFactNeighborY="-100000">
        <dgm:presLayoutVars>
          <dgm:chPref val="3"/>
        </dgm:presLayoutVars>
      </dgm:prSet>
      <dgm:spPr/>
      <dgm:t>
        <a:bodyPr/>
        <a:lstStyle/>
        <a:p>
          <a:endParaRPr lang="en-GB"/>
        </a:p>
      </dgm:t>
    </dgm:pt>
    <dgm:pt modelId="{C3213BF0-8684-4F8E-8B95-6C0D2FE91272}" type="pres">
      <dgm:prSet presAssocID="{96C89F8D-554B-4909-B7E8-EE38C59F005F}" presName="rootConnector" presStyleLbl="node3" presStyleIdx="6" presStyleCnt="8"/>
      <dgm:spPr/>
      <dgm:t>
        <a:bodyPr/>
        <a:lstStyle/>
        <a:p>
          <a:endParaRPr lang="en-GB"/>
        </a:p>
      </dgm:t>
    </dgm:pt>
    <dgm:pt modelId="{25728FB2-AAF0-4318-899E-70D5EB6F64FB}" type="pres">
      <dgm:prSet presAssocID="{96C89F8D-554B-4909-B7E8-EE38C59F005F}" presName="hierChild4" presStyleCnt="0"/>
      <dgm:spPr/>
    </dgm:pt>
    <dgm:pt modelId="{9A36882B-E2F5-4FD4-96B2-38FADEDA380A}" type="pres">
      <dgm:prSet presAssocID="{96C89F8D-554B-4909-B7E8-EE38C59F005F}" presName="hierChild5" presStyleCnt="0"/>
      <dgm:spPr/>
    </dgm:pt>
    <dgm:pt modelId="{E737890E-0559-401D-B3DA-4197A97E2295}" type="pres">
      <dgm:prSet presAssocID="{C93CF214-24BC-409C-A3D7-D87FE93246C6}" presName="Name37" presStyleLbl="parChTrans1D3" presStyleIdx="7" presStyleCnt="8"/>
      <dgm:spPr/>
      <dgm:t>
        <a:bodyPr/>
        <a:lstStyle/>
        <a:p>
          <a:endParaRPr lang="en-GB"/>
        </a:p>
      </dgm:t>
    </dgm:pt>
    <dgm:pt modelId="{C9836103-4C4B-4B32-A17C-B9A60CDAE09D}" type="pres">
      <dgm:prSet presAssocID="{861254E0-DABE-48DD-822E-DADC51335F4C}" presName="hierRoot2" presStyleCnt="0">
        <dgm:presLayoutVars>
          <dgm:hierBranch val="init"/>
        </dgm:presLayoutVars>
      </dgm:prSet>
      <dgm:spPr/>
    </dgm:pt>
    <dgm:pt modelId="{D3B03A6F-74C2-430B-B18D-875E891FD54D}" type="pres">
      <dgm:prSet presAssocID="{861254E0-DABE-48DD-822E-DADC51335F4C}" presName="rootComposite" presStyleCnt="0"/>
      <dgm:spPr/>
    </dgm:pt>
    <dgm:pt modelId="{BDE75B28-A759-4056-94F6-EA70976925A7}" type="pres">
      <dgm:prSet presAssocID="{861254E0-DABE-48DD-822E-DADC51335F4C}" presName="rootText" presStyleLbl="node3" presStyleIdx="7" presStyleCnt="8" custScaleX="237671" custScaleY="104397" custLinFactY="-60366" custLinFactNeighborX="-33419" custLinFactNeighborY="-100000">
        <dgm:presLayoutVars>
          <dgm:chPref val="3"/>
        </dgm:presLayoutVars>
      </dgm:prSet>
      <dgm:spPr/>
      <dgm:t>
        <a:bodyPr/>
        <a:lstStyle/>
        <a:p>
          <a:endParaRPr lang="en-GB"/>
        </a:p>
      </dgm:t>
    </dgm:pt>
    <dgm:pt modelId="{BDF5874B-BA84-4FA9-B271-FCFD73023DB1}" type="pres">
      <dgm:prSet presAssocID="{861254E0-DABE-48DD-822E-DADC51335F4C}" presName="rootConnector" presStyleLbl="node3" presStyleIdx="7" presStyleCnt="8"/>
      <dgm:spPr/>
      <dgm:t>
        <a:bodyPr/>
        <a:lstStyle/>
        <a:p>
          <a:endParaRPr lang="en-GB"/>
        </a:p>
      </dgm:t>
    </dgm:pt>
    <dgm:pt modelId="{0522C2D5-87FE-4C25-ACAF-73A882646334}" type="pres">
      <dgm:prSet presAssocID="{861254E0-DABE-48DD-822E-DADC51335F4C}" presName="hierChild4" presStyleCnt="0"/>
      <dgm:spPr/>
    </dgm:pt>
    <dgm:pt modelId="{F474C95F-5296-44BD-8ADA-F4D7A74D68D3}" type="pres">
      <dgm:prSet presAssocID="{861254E0-DABE-48DD-822E-DADC51335F4C}" presName="hierChild5" presStyleCnt="0"/>
      <dgm:spPr/>
    </dgm:pt>
    <dgm:pt modelId="{063CDDA7-201B-4A7F-BFC1-46A63A651ED4}" type="pres">
      <dgm:prSet presAssocID="{74A789E3-2F7C-4860-9D61-36B7FA9C50CD}" presName="hierChild5" presStyleCnt="0"/>
      <dgm:spPr/>
    </dgm:pt>
    <dgm:pt modelId="{EC6C7DE3-9B88-46B4-AD48-4D02B851BDEE}" type="pres">
      <dgm:prSet presAssocID="{9D2347B3-8D9A-456E-9DFD-C122698964C8}" presName="hierChild3" presStyleCnt="0"/>
      <dgm:spPr/>
    </dgm:pt>
  </dgm:ptLst>
  <dgm:cxnLst>
    <dgm:cxn modelId="{37457945-D169-416D-BD6D-7CD6A70C67CE}" srcId="{74A789E3-2F7C-4860-9D61-36B7FA9C50CD}" destId="{1A446A0A-E2C4-45D1-897E-BCEA65D01EBD}" srcOrd="0" destOrd="0" parTransId="{7DDDA711-63C4-447E-970C-2AFF42FEF6FA}" sibTransId="{5218DFE3-F63D-4350-80C6-09B60EB828E1}"/>
    <dgm:cxn modelId="{99FB9787-4DFA-4E1E-8934-E6C155AD249A}" type="presOf" srcId="{1A446A0A-E2C4-45D1-897E-BCEA65D01EBD}" destId="{F499BA1B-A14F-4B78-9D78-75A872E68146}" srcOrd="1" destOrd="0" presId="urn:microsoft.com/office/officeart/2005/8/layout/orgChart1"/>
    <dgm:cxn modelId="{D97E4684-C91C-4C55-BE9F-7B60B54E222A}" srcId="{74A789E3-2F7C-4860-9D61-36B7FA9C50CD}" destId="{96C89F8D-554B-4909-B7E8-EE38C59F005F}" srcOrd="2" destOrd="0" parTransId="{791C0A50-6C98-426F-9FAF-27B89AE8AA90}" sibTransId="{34D8B538-3D29-4C4F-96B2-E9199C63A846}"/>
    <dgm:cxn modelId="{713C59B2-B6EA-47F0-A3F4-1D696EF5EA58}" type="presOf" srcId="{62E59CDC-68C3-4508-BA72-6FF62C8CCF30}" destId="{D4D3B6B1-2672-497A-8D91-28DBE649E488}" srcOrd="0" destOrd="0" presId="urn:microsoft.com/office/officeart/2005/8/layout/orgChart1"/>
    <dgm:cxn modelId="{CDBB9031-0381-4D7C-9FEF-E2C99124C529}" type="presOf" srcId="{1A446A0A-E2C4-45D1-897E-BCEA65D01EBD}" destId="{E3923C6E-4F6D-4CC0-ABA9-1E1EB5869FDC}" srcOrd="0" destOrd="0" presId="urn:microsoft.com/office/officeart/2005/8/layout/orgChart1"/>
    <dgm:cxn modelId="{40D27EF7-E543-4B4F-ACB6-D24D9906EC96}" type="presOf" srcId="{066DD848-056E-4ECA-95A1-FEE161A6761A}" destId="{B5113D5B-D717-45A5-A5FF-5F06965DCAD9}" srcOrd="0" destOrd="0" presId="urn:microsoft.com/office/officeart/2005/8/layout/orgChart1"/>
    <dgm:cxn modelId="{F677309A-9518-4B45-99BB-7F1044E1DAA6}" srcId="{9D2347B3-8D9A-456E-9DFD-C122698964C8}" destId="{36C9BFF3-A8F9-4456-9DC1-98FF39254FD4}" srcOrd="0" destOrd="0" parTransId="{066DD848-056E-4ECA-95A1-FEE161A6761A}" sibTransId="{5CC66192-9560-4875-8628-7E801B24F2B9}"/>
    <dgm:cxn modelId="{5E5601E9-2358-41FC-B270-F351AC38162D}" type="presOf" srcId="{36C9BFF3-A8F9-4456-9DC1-98FF39254FD4}" destId="{29469E93-5C7B-41A1-B09C-D360FD78A39F}" srcOrd="1" destOrd="0" presId="urn:microsoft.com/office/officeart/2005/8/layout/orgChart1"/>
    <dgm:cxn modelId="{729C45E5-EEFE-41C6-B5B4-629B4BE19D8C}" type="presOf" srcId="{AFF142CA-5FC0-48CA-85B1-2ADE9F2B23CC}" destId="{54802F65-C5E3-4BDE-96BD-55E7B222E4A2}" srcOrd="0" destOrd="0" presId="urn:microsoft.com/office/officeart/2005/8/layout/orgChart1"/>
    <dgm:cxn modelId="{F994F38A-EBF9-462A-AAAC-D12B82251E79}" type="presOf" srcId="{791C0A50-6C98-426F-9FAF-27B89AE8AA90}" destId="{8BFCEC99-00FD-4E21-B26B-01435BA29635}" srcOrd="0" destOrd="0" presId="urn:microsoft.com/office/officeart/2005/8/layout/orgChart1"/>
    <dgm:cxn modelId="{8DFE6F50-5AF6-4328-BDE0-075AFB2B6A7C}" srcId="{0A6AF340-3C19-4E9E-8A7D-D993BADAEF95}" destId="{655D783D-C6B0-4AB7-A2AD-42FB104A0369}" srcOrd="0" destOrd="0" parTransId="{293312FD-8186-4B2C-9DFE-2C506065E662}" sibTransId="{63DAB264-B266-4F72-86CD-F3A0A7FFC6C1}"/>
    <dgm:cxn modelId="{66CC65D9-9150-4053-8E99-90D8F8F2724E}" type="presOf" srcId="{861254E0-DABE-48DD-822E-DADC51335F4C}" destId="{BDF5874B-BA84-4FA9-B271-FCFD73023DB1}" srcOrd="1" destOrd="0" presId="urn:microsoft.com/office/officeart/2005/8/layout/orgChart1"/>
    <dgm:cxn modelId="{6EA6009F-0715-416B-9464-586BCA5E20C1}" type="presOf" srcId="{E4FA191A-1A61-48F2-8F91-CF1EBF26CC47}" destId="{15354FA9-AF62-4478-A6D0-57FDC8DE5211}" srcOrd="0" destOrd="0" presId="urn:microsoft.com/office/officeart/2005/8/layout/orgChart1"/>
    <dgm:cxn modelId="{289894FD-61CE-4371-823C-584761A47746}" type="presOf" srcId="{D146E2A5-0E6F-40A9-BD12-52E395F7F007}" destId="{516D8A5E-A1BB-4369-8F5F-12696C080B20}" srcOrd="0" destOrd="0" presId="urn:microsoft.com/office/officeart/2005/8/layout/orgChart1"/>
    <dgm:cxn modelId="{C3CE7172-4BB1-4E97-803A-D7EE8C175255}" type="presOf" srcId="{21E4BABB-DE5B-4142-A2D5-F04751B859A0}" destId="{0B8999B8-6997-40AB-88F8-D77526143CCD}" srcOrd="1" destOrd="0" presId="urn:microsoft.com/office/officeart/2005/8/layout/orgChart1"/>
    <dgm:cxn modelId="{C9A0DCF8-B945-444A-9CE4-66C100B2FA18}" type="presOf" srcId="{233DEC2E-FDD2-4669-B9FA-E5246FE98C87}" destId="{78F97FA3-A4F2-4F3A-9BC9-2F0E225D8F3D}" srcOrd="0" destOrd="0" presId="urn:microsoft.com/office/officeart/2005/8/layout/orgChart1"/>
    <dgm:cxn modelId="{171C16F8-17D4-4D6F-B133-10CF2D795AE7}" type="presOf" srcId="{21E4BABB-DE5B-4142-A2D5-F04751B859A0}" destId="{D386E18C-E513-49CB-AF8F-4AFE3A0CC1E7}" srcOrd="0" destOrd="0" presId="urn:microsoft.com/office/officeart/2005/8/layout/orgChart1"/>
    <dgm:cxn modelId="{B024335E-53EF-4A79-B690-4E4972EE3208}" type="presOf" srcId="{5B55C700-5163-49C0-904D-C689789890F2}" destId="{E247F882-E0F8-4B2C-BF3B-A6CF23D445AC}" srcOrd="1" destOrd="0" presId="urn:microsoft.com/office/officeart/2005/8/layout/orgChart1"/>
    <dgm:cxn modelId="{B014268A-7452-45A2-96D1-B8D26AF21E6F}" type="presOf" srcId="{DD2BB463-EFC9-40C2-856C-BE337C38605A}" destId="{8053EF34-E33F-4A9B-ACBD-32E13AFE84EA}" srcOrd="0" destOrd="0" presId="urn:microsoft.com/office/officeart/2005/8/layout/orgChart1"/>
    <dgm:cxn modelId="{753982E5-6CDE-424C-BDE0-24799B3C1ADA}" srcId="{040DE100-7401-47DB-B5BE-42648A1C6337}" destId="{9D2347B3-8D9A-456E-9DFD-C122698964C8}" srcOrd="0" destOrd="0" parTransId="{63ECBCE3-5C3D-4D8C-94F2-5AFCB8891C97}" sibTransId="{4FDD0E08-517C-4590-9559-183BE8FDA946}"/>
    <dgm:cxn modelId="{2A027EC9-0CE4-4A32-8804-9373E9B650CB}" type="presOf" srcId="{3787E461-DD71-405D-96FE-49EC013713D3}" destId="{83BBE922-7AE0-4F42-A50B-9CE5A44D9992}" srcOrd="0" destOrd="0" presId="urn:microsoft.com/office/officeart/2005/8/layout/orgChart1"/>
    <dgm:cxn modelId="{A8AD3A12-AFE6-4EF9-B713-2008CEAF98A0}" type="presOf" srcId="{655D783D-C6B0-4AB7-A2AD-42FB104A0369}" destId="{F51BB024-38CE-486D-865F-8809F766EECD}" srcOrd="1" destOrd="0" presId="urn:microsoft.com/office/officeart/2005/8/layout/orgChart1"/>
    <dgm:cxn modelId="{46E99FD5-06FD-48B0-A2A9-7CA77E28A981}" type="presOf" srcId="{74A789E3-2F7C-4860-9D61-36B7FA9C50CD}" destId="{82E74CA5-45C3-4E04-8254-E9FD5AA70C55}" srcOrd="0" destOrd="0" presId="urn:microsoft.com/office/officeart/2005/8/layout/orgChart1"/>
    <dgm:cxn modelId="{8D215286-D0EA-4B66-B88E-5A131797267F}" type="presOf" srcId="{0A6AF340-3C19-4E9E-8A7D-D993BADAEF95}" destId="{DA7B1281-9BD5-4B3A-9F1D-C90571F1A022}" srcOrd="0" destOrd="0" presId="urn:microsoft.com/office/officeart/2005/8/layout/orgChart1"/>
    <dgm:cxn modelId="{3A5E0A5D-BDB9-4B0A-AA28-8DECF3CF9D52}" type="presOf" srcId="{9D2347B3-8D9A-456E-9DFD-C122698964C8}" destId="{BA4E06E5-0CFC-4716-AE68-3DCB11ADE0AD}" srcOrd="1" destOrd="0" presId="urn:microsoft.com/office/officeart/2005/8/layout/orgChart1"/>
    <dgm:cxn modelId="{52D664A5-4D71-4EDC-AD95-414B583DC9CC}" type="presOf" srcId="{96C89F8D-554B-4909-B7E8-EE38C59F005F}" destId="{C3213BF0-8684-4F8E-8B95-6C0D2FE91272}" srcOrd="1" destOrd="0" presId="urn:microsoft.com/office/officeart/2005/8/layout/orgChart1"/>
    <dgm:cxn modelId="{D02182D7-5429-4702-9605-52AD2F44313E}" type="presOf" srcId="{C93CF214-24BC-409C-A3D7-D87FE93246C6}" destId="{E737890E-0559-401D-B3DA-4197A97E2295}" srcOrd="0" destOrd="0" presId="urn:microsoft.com/office/officeart/2005/8/layout/orgChart1"/>
    <dgm:cxn modelId="{3C287E95-08B3-43A4-AF9E-30C23CDA5D0A}" type="presOf" srcId="{9D2347B3-8D9A-456E-9DFD-C122698964C8}" destId="{F9095799-C79F-47D1-B9FB-4367455B5804}" srcOrd="0" destOrd="0" presId="urn:microsoft.com/office/officeart/2005/8/layout/orgChart1"/>
    <dgm:cxn modelId="{DC438363-0F6D-4F59-A801-8E6E548F9A77}" srcId="{74A789E3-2F7C-4860-9D61-36B7FA9C50CD}" destId="{861254E0-DABE-48DD-822E-DADC51335F4C}" srcOrd="3" destOrd="0" parTransId="{C93CF214-24BC-409C-A3D7-D87FE93246C6}" sibTransId="{EA1BE250-3606-416C-8151-081A1C70E23C}"/>
    <dgm:cxn modelId="{BCEF0D8D-AFFF-4467-9B13-602BE7E8A501}" type="presOf" srcId="{293312FD-8186-4B2C-9DFE-2C506065E662}" destId="{14E21E98-DED3-417E-A109-15F877F8FE9E}" srcOrd="0" destOrd="0" presId="urn:microsoft.com/office/officeart/2005/8/layout/orgChart1"/>
    <dgm:cxn modelId="{F912C89B-3917-425A-A088-F18C9EC925BB}" type="presOf" srcId="{4D4B4F16-0908-45BF-8A55-B0F685706C0C}" destId="{1198F875-F36A-4DD3-A9D8-A2CDF3802D1A}" srcOrd="1" destOrd="0" presId="urn:microsoft.com/office/officeart/2005/8/layout/orgChart1"/>
    <dgm:cxn modelId="{6E3DEF62-EDC7-466D-8E02-FB6A38034844}" type="presOf" srcId="{040DE100-7401-47DB-B5BE-42648A1C6337}" destId="{80401F8D-EA51-47D4-9424-BB77535F5F37}" srcOrd="0" destOrd="0" presId="urn:microsoft.com/office/officeart/2005/8/layout/orgChart1"/>
    <dgm:cxn modelId="{16E530F5-ABF3-4694-8E8D-6A9A449B1278}" type="presOf" srcId="{861254E0-DABE-48DD-822E-DADC51335F4C}" destId="{BDE75B28-A759-4056-94F6-EA70976925A7}" srcOrd="0" destOrd="0" presId="urn:microsoft.com/office/officeart/2005/8/layout/orgChart1"/>
    <dgm:cxn modelId="{97722376-DB1E-497D-B5B2-0A079F61B82E}" srcId="{74A789E3-2F7C-4860-9D61-36B7FA9C50CD}" destId="{5B55C700-5163-49C0-904D-C689789890F2}" srcOrd="1" destOrd="0" parTransId="{233DEC2E-FDD2-4669-B9FA-E5246FE98C87}" sibTransId="{F75F5B20-3DF6-4F66-A796-F1F096B5A88E}"/>
    <dgm:cxn modelId="{83EAF3D1-1C62-4B75-A858-8756CB4D2282}" srcId="{36C9BFF3-A8F9-4456-9DC1-98FF39254FD4}" destId="{4D4B4F16-0908-45BF-8A55-B0F685706C0C}" srcOrd="1" destOrd="0" parTransId="{3787E461-DD71-405D-96FE-49EC013713D3}" sibTransId="{B072F01E-5938-4339-B633-B1EA0DE6BBAF}"/>
    <dgm:cxn modelId="{EB7403B8-35D0-4AEF-BDEE-08FA203D4905}" type="presOf" srcId="{655D783D-C6B0-4AB7-A2AD-42FB104A0369}" destId="{C570CCC6-39B8-4224-8B4B-5E672DAE9716}" srcOrd="0" destOrd="0" presId="urn:microsoft.com/office/officeart/2005/8/layout/orgChart1"/>
    <dgm:cxn modelId="{1B949686-B364-48E3-B85D-78C7E2882AB6}" type="presOf" srcId="{36C9BFF3-A8F9-4456-9DC1-98FF39254FD4}" destId="{B24AF417-24BE-46DA-9CB6-B1E95B087D9D}" srcOrd="0" destOrd="0" presId="urn:microsoft.com/office/officeart/2005/8/layout/orgChart1"/>
    <dgm:cxn modelId="{D99D2F17-83C7-46A4-8E15-33C84382BD72}" type="presOf" srcId="{96C89F8D-554B-4909-B7E8-EE38C59F005F}" destId="{C92227EA-A32F-439D-96E0-08AD64A6FC3F}" srcOrd="0" destOrd="0" presId="urn:microsoft.com/office/officeart/2005/8/layout/orgChart1"/>
    <dgm:cxn modelId="{617D563D-25C7-47D7-8E69-D2B2F35F4B60}" type="presOf" srcId="{D146E2A5-0E6F-40A9-BD12-52E395F7F007}" destId="{7202D272-8121-45BA-8DE3-D92C8528DD4E}" srcOrd="1" destOrd="0" presId="urn:microsoft.com/office/officeart/2005/8/layout/orgChart1"/>
    <dgm:cxn modelId="{E5B76983-541D-47D9-891E-5885A645E9FE}" srcId="{9D2347B3-8D9A-456E-9DFD-C122698964C8}" destId="{74A789E3-2F7C-4860-9D61-36B7FA9C50CD}" srcOrd="2" destOrd="0" parTransId="{DD2BB463-EFC9-40C2-856C-BE337C38605A}" sibTransId="{805FDCC4-7CD5-4375-A6BC-CD7F0B79651A}"/>
    <dgm:cxn modelId="{FE2536E2-2D24-4EAC-8322-B151C9328357}" type="presOf" srcId="{7DDDA711-63C4-447E-970C-2AFF42FEF6FA}" destId="{C941BA13-0EA6-4132-9758-404264FE54C9}" srcOrd="0" destOrd="0" presId="urn:microsoft.com/office/officeart/2005/8/layout/orgChart1"/>
    <dgm:cxn modelId="{9B35610A-0652-4732-8421-72EEDC8CE78A}" type="presOf" srcId="{0A6AF340-3C19-4E9E-8A7D-D993BADAEF95}" destId="{116114F8-6CFE-4F02-A3E7-D0424DC01EB9}" srcOrd="1" destOrd="0" presId="urn:microsoft.com/office/officeart/2005/8/layout/orgChart1"/>
    <dgm:cxn modelId="{C0E0783A-444D-4E12-870E-53AE676AE2A6}" type="presOf" srcId="{74A789E3-2F7C-4860-9D61-36B7FA9C50CD}" destId="{BCAB5EF7-6E57-472C-92E1-19CDC64B012C}" srcOrd="1" destOrd="0" presId="urn:microsoft.com/office/officeart/2005/8/layout/orgChart1"/>
    <dgm:cxn modelId="{CBBC730D-FA1F-4FE9-BCA8-34CF13B2EF03}" type="presOf" srcId="{5B55C700-5163-49C0-904D-C689789890F2}" destId="{59DD2052-CE60-42AB-B70F-1DA971B280C6}" srcOrd="0" destOrd="0" presId="urn:microsoft.com/office/officeart/2005/8/layout/orgChart1"/>
    <dgm:cxn modelId="{4BCE626A-E0E5-44B3-A7D9-ED09C5526CFB}" srcId="{9D2347B3-8D9A-456E-9DFD-C122698964C8}" destId="{0A6AF340-3C19-4E9E-8A7D-D993BADAEF95}" srcOrd="1" destOrd="0" parTransId="{AFF142CA-5FC0-48CA-85B1-2ADE9F2B23CC}" sibTransId="{C3B6B202-4B4B-45E9-BBE9-ED1CBB4B9DBA}"/>
    <dgm:cxn modelId="{E94C7D8D-818C-47AA-BF08-D0462D6778B7}" srcId="{36C9BFF3-A8F9-4456-9DC1-98FF39254FD4}" destId="{D146E2A5-0E6F-40A9-BD12-52E395F7F007}" srcOrd="0" destOrd="0" parTransId="{E4FA191A-1A61-48F2-8F91-CF1EBF26CC47}" sibTransId="{F1674174-417A-417B-A58B-E6B8167FD9DC}"/>
    <dgm:cxn modelId="{5CEBF25B-5661-4A52-BD51-FFD142B8A97D}" srcId="{0A6AF340-3C19-4E9E-8A7D-D993BADAEF95}" destId="{21E4BABB-DE5B-4142-A2D5-F04751B859A0}" srcOrd="1" destOrd="0" parTransId="{62E59CDC-68C3-4508-BA72-6FF62C8CCF30}" sibTransId="{8E7B4D62-9463-406C-87BB-2835C3D615FF}"/>
    <dgm:cxn modelId="{334787BD-E036-4E5E-9CC6-1AE512903506}" type="presOf" srcId="{4D4B4F16-0908-45BF-8A55-B0F685706C0C}" destId="{B14C7F2D-8EBF-4E0C-9813-AE42DFDA9A11}" srcOrd="0" destOrd="0" presId="urn:microsoft.com/office/officeart/2005/8/layout/orgChart1"/>
    <dgm:cxn modelId="{35197DC3-6DA5-4538-9CD6-0DFAA222C41C}" type="presParOf" srcId="{80401F8D-EA51-47D4-9424-BB77535F5F37}" destId="{E6BABD25-8DFA-4A8A-81F8-967434474DE4}" srcOrd="0" destOrd="0" presId="urn:microsoft.com/office/officeart/2005/8/layout/orgChart1"/>
    <dgm:cxn modelId="{C8E9088C-725F-4FCF-90EA-F7C1E5E5B5A5}" type="presParOf" srcId="{E6BABD25-8DFA-4A8A-81F8-967434474DE4}" destId="{F4029ED1-A21D-4CEC-82BF-703F3E32AA66}" srcOrd="0" destOrd="0" presId="urn:microsoft.com/office/officeart/2005/8/layout/orgChart1"/>
    <dgm:cxn modelId="{B1BABEF6-B400-497B-8F61-9802CF6AAB42}" type="presParOf" srcId="{F4029ED1-A21D-4CEC-82BF-703F3E32AA66}" destId="{F9095799-C79F-47D1-B9FB-4367455B5804}" srcOrd="0" destOrd="0" presId="urn:microsoft.com/office/officeart/2005/8/layout/orgChart1"/>
    <dgm:cxn modelId="{80306314-FD8F-4F27-AA05-C3F8027C6AA8}" type="presParOf" srcId="{F4029ED1-A21D-4CEC-82BF-703F3E32AA66}" destId="{BA4E06E5-0CFC-4716-AE68-3DCB11ADE0AD}" srcOrd="1" destOrd="0" presId="urn:microsoft.com/office/officeart/2005/8/layout/orgChart1"/>
    <dgm:cxn modelId="{BF5848D8-5020-4ED4-BA87-E3AA438D7936}" type="presParOf" srcId="{E6BABD25-8DFA-4A8A-81F8-967434474DE4}" destId="{89AF1B5C-BC6B-4CA8-B013-C350C0DFDD49}" srcOrd="1" destOrd="0" presId="urn:microsoft.com/office/officeart/2005/8/layout/orgChart1"/>
    <dgm:cxn modelId="{9F8C4369-F84A-451E-AA6D-7FF5A1FE0782}" type="presParOf" srcId="{89AF1B5C-BC6B-4CA8-B013-C350C0DFDD49}" destId="{B5113D5B-D717-45A5-A5FF-5F06965DCAD9}" srcOrd="0" destOrd="0" presId="urn:microsoft.com/office/officeart/2005/8/layout/orgChart1"/>
    <dgm:cxn modelId="{C49B14D6-270E-49A1-8DFC-63283F3301F2}" type="presParOf" srcId="{89AF1B5C-BC6B-4CA8-B013-C350C0DFDD49}" destId="{523E8212-2674-4845-A6DE-5B73F7B3063E}" srcOrd="1" destOrd="0" presId="urn:microsoft.com/office/officeart/2005/8/layout/orgChart1"/>
    <dgm:cxn modelId="{7F72EB7F-B2DC-485F-A0E6-42F222B853DA}" type="presParOf" srcId="{523E8212-2674-4845-A6DE-5B73F7B3063E}" destId="{8D6AE928-436C-42FC-AACB-34B5F42039AC}" srcOrd="0" destOrd="0" presId="urn:microsoft.com/office/officeart/2005/8/layout/orgChart1"/>
    <dgm:cxn modelId="{C8F4D946-961C-4085-90CD-AA6BBAF44E64}" type="presParOf" srcId="{8D6AE928-436C-42FC-AACB-34B5F42039AC}" destId="{B24AF417-24BE-46DA-9CB6-B1E95B087D9D}" srcOrd="0" destOrd="0" presId="urn:microsoft.com/office/officeart/2005/8/layout/orgChart1"/>
    <dgm:cxn modelId="{315A19B1-A622-4AB4-889B-CAAB0C72F635}" type="presParOf" srcId="{8D6AE928-436C-42FC-AACB-34B5F42039AC}" destId="{29469E93-5C7B-41A1-B09C-D360FD78A39F}" srcOrd="1" destOrd="0" presId="urn:microsoft.com/office/officeart/2005/8/layout/orgChart1"/>
    <dgm:cxn modelId="{675DEB92-3263-4CAB-9D37-412FA54CCD5A}" type="presParOf" srcId="{523E8212-2674-4845-A6DE-5B73F7B3063E}" destId="{F1062850-D091-4D5C-9B0E-0A1558E5EB8F}" srcOrd="1" destOrd="0" presId="urn:microsoft.com/office/officeart/2005/8/layout/orgChart1"/>
    <dgm:cxn modelId="{097CFF0B-7298-4CB2-845E-EDA661858D84}" type="presParOf" srcId="{F1062850-D091-4D5C-9B0E-0A1558E5EB8F}" destId="{15354FA9-AF62-4478-A6D0-57FDC8DE5211}" srcOrd="0" destOrd="0" presId="urn:microsoft.com/office/officeart/2005/8/layout/orgChart1"/>
    <dgm:cxn modelId="{8CC9EC17-9DD6-4372-9672-C699F0150E7B}" type="presParOf" srcId="{F1062850-D091-4D5C-9B0E-0A1558E5EB8F}" destId="{28122339-5053-4BB0-91FD-38E02B0AC1F2}" srcOrd="1" destOrd="0" presId="urn:microsoft.com/office/officeart/2005/8/layout/orgChart1"/>
    <dgm:cxn modelId="{18D2493E-A396-4510-8E5C-32A7A11E9146}" type="presParOf" srcId="{28122339-5053-4BB0-91FD-38E02B0AC1F2}" destId="{E5EEDD90-BDDD-474E-9AAC-C0DEE740590A}" srcOrd="0" destOrd="0" presId="urn:microsoft.com/office/officeart/2005/8/layout/orgChart1"/>
    <dgm:cxn modelId="{1CF37744-71C4-4536-A043-8320F171ACE3}" type="presParOf" srcId="{E5EEDD90-BDDD-474E-9AAC-C0DEE740590A}" destId="{516D8A5E-A1BB-4369-8F5F-12696C080B20}" srcOrd="0" destOrd="0" presId="urn:microsoft.com/office/officeart/2005/8/layout/orgChart1"/>
    <dgm:cxn modelId="{BAA6CD94-CA4F-48C2-A23F-7FE20BA48BCD}" type="presParOf" srcId="{E5EEDD90-BDDD-474E-9AAC-C0DEE740590A}" destId="{7202D272-8121-45BA-8DE3-D92C8528DD4E}" srcOrd="1" destOrd="0" presId="urn:microsoft.com/office/officeart/2005/8/layout/orgChart1"/>
    <dgm:cxn modelId="{2A45CF57-6966-44A5-979E-57955E2AB61A}" type="presParOf" srcId="{28122339-5053-4BB0-91FD-38E02B0AC1F2}" destId="{AAF41236-6193-4407-B95E-9C25305F828B}" srcOrd="1" destOrd="0" presId="urn:microsoft.com/office/officeart/2005/8/layout/orgChart1"/>
    <dgm:cxn modelId="{9886C6C4-6330-45E1-92AB-4D775EE42270}" type="presParOf" srcId="{28122339-5053-4BB0-91FD-38E02B0AC1F2}" destId="{35AC1DAC-5E84-4E12-BC2F-0A7CD80217AB}" srcOrd="2" destOrd="0" presId="urn:microsoft.com/office/officeart/2005/8/layout/orgChart1"/>
    <dgm:cxn modelId="{8477CF27-CD2D-4858-9F59-79386012BA51}" type="presParOf" srcId="{F1062850-D091-4D5C-9B0E-0A1558E5EB8F}" destId="{83BBE922-7AE0-4F42-A50B-9CE5A44D9992}" srcOrd="2" destOrd="0" presId="urn:microsoft.com/office/officeart/2005/8/layout/orgChart1"/>
    <dgm:cxn modelId="{C832AC9A-4050-47D3-A12A-20D544D9F607}" type="presParOf" srcId="{F1062850-D091-4D5C-9B0E-0A1558E5EB8F}" destId="{FEBF60B7-36A2-4EC3-8769-FE12743196EB}" srcOrd="3" destOrd="0" presId="urn:microsoft.com/office/officeart/2005/8/layout/orgChart1"/>
    <dgm:cxn modelId="{C389D7DF-C71E-4915-8E32-314504176C35}" type="presParOf" srcId="{FEBF60B7-36A2-4EC3-8769-FE12743196EB}" destId="{8774F284-962D-4D2C-B53C-50C033B407BA}" srcOrd="0" destOrd="0" presId="urn:microsoft.com/office/officeart/2005/8/layout/orgChart1"/>
    <dgm:cxn modelId="{A7207F42-9C60-49F8-B24F-731EEFC68431}" type="presParOf" srcId="{8774F284-962D-4D2C-B53C-50C033B407BA}" destId="{B14C7F2D-8EBF-4E0C-9813-AE42DFDA9A11}" srcOrd="0" destOrd="0" presId="urn:microsoft.com/office/officeart/2005/8/layout/orgChart1"/>
    <dgm:cxn modelId="{C8F65E9B-032F-4F68-AAA9-6F85FE67CB19}" type="presParOf" srcId="{8774F284-962D-4D2C-B53C-50C033B407BA}" destId="{1198F875-F36A-4DD3-A9D8-A2CDF3802D1A}" srcOrd="1" destOrd="0" presId="urn:microsoft.com/office/officeart/2005/8/layout/orgChart1"/>
    <dgm:cxn modelId="{52C385F0-D627-4913-AACC-893FA7E18989}" type="presParOf" srcId="{FEBF60B7-36A2-4EC3-8769-FE12743196EB}" destId="{A42EAF3B-3F3B-4B71-9CF7-9FE06E9CE82D}" srcOrd="1" destOrd="0" presId="urn:microsoft.com/office/officeart/2005/8/layout/orgChart1"/>
    <dgm:cxn modelId="{ED81E5DC-BD76-4954-8FDC-FEC12743C471}" type="presParOf" srcId="{FEBF60B7-36A2-4EC3-8769-FE12743196EB}" destId="{5E02FFB4-4909-4990-8878-849DB9CD9E9D}" srcOrd="2" destOrd="0" presId="urn:microsoft.com/office/officeart/2005/8/layout/orgChart1"/>
    <dgm:cxn modelId="{3A3F237A-FA60-4CB3-9072-F257C2DC5F42}" type="presParOf" srcId="{523E8212-2674-4845-A6DE-5B73F7B3063E}" destId="{BD21053D-1FF8-4074-8374-074E6BA61F53}" srcOrd="2" destOrd="0" presId="urn:microsoft.com/office/officeart/2005/8/layout/orgChart1"/>
    <dgm:cxn modelId="{0A4C6DE7-A610-430C-AE07-08227A18C4D6}" type="presParOf" srcId="{89AF1B5C-BC6B-4CA8-B013-C350C0DFDD49}" destId="{54802F65-C5E3-4BDE-96BD-55E7B222E4A2}" srcOrd="2" destOrd="0" presId="urn:microsoft.com/office/officeart/2005/8/layout/orgChart1"/>
    <dgm:cxn modelId="{1CB5B468-98BE-43CD-AC80-B64D546A6B67}" type="presParOf" srcId="{89AF1B5C-BC6B-4CA8-B013-C350C0DFDD49}" destId="{027BF9D9-98FB-43D9-8B95-A62B92B3C2A5}" srcOrd="3" destOrd="0" presId="urn:microsoft.com/office/officeart/2005/8/layout/orgChart1"/>
    <dgm:cxn modelId="{791ABB3B-1C0E-4EBE-9F5C-DBB037B140E9}" type="presParOf" srcId="{027BF9D9-98FB-43D9-8B95-A62B92B3C2A5}" destId="{9D356A36-2DEB-4FCD-80E6-2693A15076F1}" srcOrd="0" destOrd="0" presId="urn:microsoft.com/office/officeart/2005/8/layout/orgChart1"/>
    <dgm:cxn modelId="{C3DA78B3-6FED-4CCC-B0E5-FB3D5511F184}" type="presParOf" srcId="{9D356A36-2DEB-4FCD-80E6-2693A15076F1}" destId="{DA7B1281-9BD5-4B3A-9F1D-C90571F1A022}" srcOrd="0" destOrd="0" presId="urn:microsoft.com/office/officeart/2005/8/layout/orgChart1"/>
    <dgm:cxn modelId="{AEAE9724-25DE-431D-A42E-CCE83B82D516}" type="presParOf" srcId="{9D356A36-2DEB-4FCD-80E6-2693A15076F1}" destId="{116114F8-6CFE-4F02-A3E7-D0424DC01EB9}" srcOrd="1" destOrd="0" presId="urn:microsoft.com/office/officeart/2005/8/layout/orgChart1"/>
    <dgm:cxn modelId="{A797905E-BD7B-496B-B5B5-31CCC58E0213}" type="presParOf" srcId="{027BF9D9-98FB-43D9-8B95-A62B92B3C2A5}" destId="{04AF07D3-5069-4DF8-A9A8-881C6ADB197E}" srcOrd="1" destOrd="0" presId="urn:microsoft.com/office/officeart/2005/8/layout/orgChart1"/>
    <dgm:cxn modelId="{1ECB18A5-324B-4944-97B8-8D79F3882729}" type="presParOf" srcId="{04AF07D3-5069-4DF8-A9A8-881C6ADB197E}" destId="{14E21E98-DED3-417E-A109-15F877F8FE9E}" srcOrd="0" destOrd="0" presId="urn:microsoft.com/office/officeart/2005/8/layout/orgChart1"/>
    <dgm:cxn modelId="{7EC0161A-00AA-4B0E-90C0-0DCFD8A0775D}" type="presParOf" srcId="{04AF07D3-5069-4DF8-A9A8-881C6ADB197E}" destId="{9C70D5E9-FA3E-49D5-91C0-80C4E90E900E}" srcOrd="1" destOrd="0" presId="urn:microsoft.com/office/officeart/2005/8/layout/orgChart1"/>
    <dgm:cxn modelId="{CF702F52-7D97-40EF-91D5-39DCCA3A9772}" type="presParOf" srcId="{9C70D5E9-FA3E-49D5-91C0-80C4E90E900E}" destId="{5C28EBD3-698E-42EC-84A2-9A78F7643A8A}" srcOrd="0" destOrd="0" presId="urn:microsoft.com/office/officeart/2005/8/layout/orgChart1"/>
    <dgm:cxn modelId="{D585FBF8-57C9-4986-8518-5FCEACCF3300}" type="presParOf" srcId="{5C28EBD3-698E-42EC-84A2-9A78F7643A8A}" destId="{C570CCC6-39B8-4224-8B4B-5E672DAE9716}" srcOrd="0" destOrd="0" presId="urn:microsoft.com/office/officeart/2005/8/layout/orgChart1"/>
    <dgm:cxn modelId="{B47A16F9-4132-426B-9CD2-E424B877039A}" type="presParOf" srcId="{5C28EBD3-698E-42EC-84A2-9A78F7643A8A}" destId="{F51BB024-38CE-486D-865F-8809F766EECD}" srcOrd="1" destOrd="0" presId="urn:microsoft.com/office/officeart/2005/8/layout/orgChart1"/>
    <dgm:cxn modelId="{A7E105A7-15F8-4CAC-BE97-A0B1AF7C7C7B}" type="presParOf" srcId="{9C70D5E9-FA3E-49D5-91C0-80C4E90E900E}" destId="{9E67CE6E-E723-4C84-B8E5-7081F25A9763}" srcOrd="1" destOrd="0" presId="urn:microsoft.com/office/officeart/2005/8/layout/orgChart1"/>
    <dgm:cxn modelId="{C809A3E6-4B60-4FB2-8420-C19E9B2AC038}" type="presParOf" srcId="{9C70D5E9-FA3E-49D5-91C0-80C4E90E900E}" destId="{063F07F1-C40B-484B-94DD-939402629EFC}" srcOrd="2" destOrd="0" presId="urn:microsoft.com/office/officeart/2005/8/layout/orgChart1"/>
    <dgm:cxn modelId="{5D50FAA0-F350-49F6-BCBE-B7B2848899B0}" type="presParOf" srcId="{04AF07D3-5069-4DF8-A9A8-881C6ADB197E}" destId="{D4D3B6B1-2672-497A-8D91-28DBE649E488}" srcOrd="2" destOrd="0" presId="urn:microsoft.com/office/officeart/2005/8/layout/orgChart1"/>
    <dgm:cxn modelId="{E9E807DF-CA58-47A0-8D50-271E720260D7}" type="presParOf" srcId="{04AF07D3-5069-4DF8-A9A8-881C6ADB197E}" destId="{96049F8E-6984-4634-9586-B05D2FCFC91F}" srcOrd="3" destOrd="0" presId="urn:microsoft.com/office/officeart/2005/8/layout/orgChart1"/>
    <dgm:cxn modelId="{F78C1CFA-E357-44C5-9AC2-F8DE1054C09C}" type="presParOf" srcId="{96049F8E-6984-4634-9586-B05D2FCFC91F}" destId="{45FA7247-8838-4510-91CD-0CDAEC148FAF}" srcOrd="0" destOrd="0" presId="urn:microsoft.com/office/officeart/2005/8/layout/orgChart1"/>
    <dgm:cxn modelId="{C9017816-7E23-4817-ADD0-5E22ADC98611}" type="presParOf" srcId="{45FA7247-8838-4510-91CD-0CDAEC148FAF}" destId="{D386E18C-E513-49CB-AF8F-4AFE3A0CC1E7}" srcOrd="0" destOrd="0" presId="urn:microsoft.com/office/officeart/2005/8/layout/orgChart1"/>
    <dgm:cxn modelId="{65AEB572-512E-4FA6-B065-D3344DDA5A92}" type="presParOf" srcId="{45FA7247-8838-4510-91CD-0CDAEC148FAF}" destId="{0B8999B8-6997-40AB-88F8-D77526143CCD}" srcOrd="1" destOrd="0" presId="urn:microsoft.com/office/officeart/2005/8/layout/orgChart1"/>
    <dgm:cxn modelId="{528959C6-0223-45B3-96B0-E7D2B5D8A30A}" type="presParOf" srcId="{96049F8E-6984-4634-9586-B05D2FCFC91F}" destId="{758582A8-0672-4418-966B-056B2B5109F7}" srcOrd="1" destOrd="0" presId="urn:microsoft.com/office/officeart/2005/8/layout/orgChart1"/>
    <dgm:cxn modelId="{98EE815B-D899-4352-9E9F-622AB505F41A}" type="presParOf" srcId="{96049F8E-6984-4634-9586-B05D2FCFC91F}" destId="{8348BE76-F766-452C-849F-6E058BAAFABB}" srcOrd="2" destOrd="0" presId="urn:microsoft.com/office/officeart/2005/8/layout/orgChart1"/>
    <dgm:cxn modelId="{8A7A9318-B0F7-4F92-B72C-1D81118B8F9E}" type="presParOf" srcId="{027BF9D9-98FB-43D9-8B95-A62B92B3C2A5}" destId="{8084257D-6073-49CA-9DAD-09DCD51C2059}" srcOrd="2" destOrd="0" presId="urn:microsoft.com/office/officeart/2005/8/layout/orgChart1"/>
    <dgm:cxn modelId="{3D5AE92C-DD5E-4A25-B08D-A68321FA4D88}" type="presParOf" srcId="{89AF1B5C-BC6B-4CA8-B013-C350C0DFDD49}" destId="{8053EF34-E33F-4A9B-ACBD-32E13AFE84EA}" srcOrd="4" destOrd="0" presId="urn:microsoft.com/office/officeart/2005/8/layout/orgChart1"/>
    <dgm:cxn modelId="{2711AE46-F527-4B9C-B0DD-510C84F3E2B3}" type="presParOf" srcId="{89AF1B5C-BC6B-4CA8-B013-C350C0DFDD49}" destId="{9C90758F-EBE3-44D4-A2C2-5B1F99F38C02}" srcOrd="5" destOrd="0" presId="urn:microsoft.com/office/officeart/2005/8/layout/orgChart1"/>
    <dgm:cxn modelId="{77B9E07C-B4E0-487B-B37D-B8FD13A92AF6}" type="presParOf" srcId="{9C90758F-EBE3-44D4-A2C2-5B1F99F38C02}" destId="{C5E63CFB-4B7C-45C4-9D79-1B66170090D5}" srcOrd="0" destOrd="0" presId="urn:microsoft.com/office/officeart/2005/8/layout/orgChart1"/>
    <dgm:cxn modelId="{070AF833-934D-4119-A8BB-0CDBFE9D82E3}" type="presParOf" srcId="{C5E63CFB-4B7C-45C4-9D79-1B66170090D5}" destId="{82E74CA5-45C3-4E04-8254-E9FD5AA70C55}" srcOrd="0" destOrd="0" presId="urn:microsoft.com/office/officeart/2005/8/layout/orgChart1"/>
    <dgm:cxn modelId="{0AA889E8-D62B-4C7E-9F88-846CEEC1812F}" type="presParOf" srcId="{C5E63CFB-4B7C-45C4-9D79-1B66170090D5}" destId="{BCAB5EF7-6E57-472C-92E1-19CDC64B012C}" srcOrd="1" destOrd="0" presId="urn:microsoft.com/office/officeart/2005/8/layout/orgChart1"/>
    <dgm:cxn modelId="{0D438854-E473-48A3-960A-CB04660F7E5B}" type="presParOf" srcId="{9C90758F-EBE3-44D4-A2C2-5B1F99F38C02}" destId="{4608795B-9D3F-46E4-9D57-61EE3C1905E9}" srcOrd="1" destOrd="0" presId="urn:microsoft.com/office/officeart/2005/8/layout/orgChart1"/>
    <dgm:cxn modelId="{6C45B62C-B00B-4749-A065-D615E6BDFD4E}" type="presParOf" srcId="{4608795B-9D3F-46E4-9D57-61EE3C1905E9}" destId="{C941BA13-0EA6-4132-9758-404264FE54C9}" srcOrd="0" destOrd="0" presId="urn:microsoft.com/office/officeart/2005/8/layout/orgChart1"/>
    <dgm:cxn modelId="{AAC2DE83-F2F7-41C4-B476-5CEF6CA250D6}" type="presParOf" srcId="{4608795B-9D3F-46E4-9D57-61EE3C1905E9}" destId="{D32BB83E-0ABB-49DB-9CD3-B0BED9064026}" srcOrd="1" destOrd="0" presId="urn:microsoft.com/office/officeart/2005/8/layout/orgChart1"/>
    <dgm:cxn modelId="{3A2ECEA9-EDC2-467E-B466-08C32946C964}" type="presParOf" srcId="{D32BB83E-0ABB-49DB-9CD3-B0BED9064026}" destId="{DA0D56F4-D0A6-4D40-8676-35EEDA516CF5}" srcOrd="0" destOrd="0" presId="urn:microsoft.com/office/officeart/2005/8/layout/orgChart1"/>
    <dgm:cxn modelId="{53D39B6A-72B9-4D2B-AD4A-6A647AB932FD}" type="presParOf" srcId="{DA0D56F4-D0A6-4D40-8676-35EEDA516CF5}" destId="{E3923C6E-4F6D-4CC0-ABA9-1E1EB5869FDC}" srcOrd="0" destOrd="0" presId="urn:microsoft.com/office/officeart/2005/8/layout/orgChart1"/>
    <dgm:cxn modelId="{A6EB4791-A529-4167-B52F-8E65F68132D3}" type="presParOf" srcId="{DA0D56F4-D0A6-4D40-8676-35EEDA516CF5}" destId="{F499BA1B-A14F-4B78-9D78-75A872E68146}" srcOrd="1" destOrd="0" presId="urn:microsoft.com/office/officeart/2005/8/layout/orgChart1"/>
    <dgm:cxn modelId="{657911FD-6D8F-4384-B26E-DB2D86455A93}" type="presParOf" srcId="{D32BB83E-0ABB-49DB-9CD3-B0BED9064026}" destId="{8B506F09-1776-47EE-888B-3441AB6945ED}" srcOrd="1" destOrd="0" presId="urn:microsoft.com/office/officeart/2005/8/layout/orgChart1"/>
    <dgm:cxn modelId="{04D2D89E-8FF2-4879-99A8-C0E2591A0050}" type="presParOf" srcId="{D32BB83E-0ABB-49DB-9CD3-B0BED9064026}" destId="{0357C9FC-0F43-4615-866D-B385DA50E2EA}" srcOrd="2" destOrd="0" presId="urn:microsoft.com/office/officeart/2005/8/layout/orgChart1"/>
    <dgm:cxn modelId="{C3BCC772-2AF8-4CA7-9BDD-64F8BED56054}" type="presParOf" srcId="{4608795B-9D3F-46E4-9D57-61EE3C1905E9}" destId="{78F97FA3-A4F2-4F3A-9BC9-2F0E225D8F3D}" srcOrd="2" destOrd="0" presId="urn:microsoft.com/office/officeart/2005/8/layout/orgChart1"/>
    <dgm:cxn modelId="{22AEE5C9-F366-437A-AFBB-807CFD1D5219}" type="presParOf" srcId="{4608795B-9D3F-46E4-9D57-61EE3C1905E9}" destId="{18AFD1EB-C443-4DF7-94F8-00D26287AFE9}" srcOrd="3" destOrd="0" presId="urn:microsoft.com/office/officeart/2005/8/layout/orgChart1"/>
    <dgm:cxn modelId="{F62D5E12-C616-4791-9C3F-B090AD1427D7}" type="presParOf" srcId="{18AFD1EB-C443-4DF7-94F8-00D26287AFE9}" destId="{F416E5BF-9AC1-4E4F-AE8C-944E2CDD7B50}" srcOrd="0" destOrd="0" presId="urn:microsoft.com/office/officeart/2005/8/layout/orgChart1"/>
    <dgm:cxn modelId="{1E89AAC1-32AB-4AD5-9756-285194DA8D06}" type="presParOf" srcId="{F416E5BF-9AC1-4E4F-AE8C-944E2CDD7B50}" destId="{59DD2052-CE60-42AB-B70F-1DA971B280C6}" srcOrd="0" destOrd="0" presId="urn:microsoft.com/office/officeart/2005/8/layout/orgChart1"/>
    <dgm:cxn modelId="{84B5B4A6-76A2-4215-B5E9-771B5BB352F8}" type="presParOf" srcId="{F416E5BF-9AC1-4E4F-AE8C-944E2CDD7B50}" destId="{E247F882-E0F8-4B2C-BF3B-A6CF23D445AC}" srcOrd="1" destOrd="0" presId="urn:microsoft.com/office/officeart/2005/8/layout/orgChart1"/>
    <dgm:cxn modelId="{592A6F9A-7BEA-4DF8-A8CB-F37C04D5215E}" type="presParOf" srcId="{18AFD1EB-C443-4DF7-94F8-00D26287AFE9}" destId="{F47857A4-67ED-4207-B33D-DE7329581866}" srcOrd="1" destOrd="0" presId="urn:microsoft.com/office/officeart/2005/8/layout/orgChart1"/>
    <dgm:cxn modelId="{967D35C6-1383-4148-96E2-0802A096190B}" type="presParOf" srcId="{18AFD1EB-C443-4DF7-94F8-00D26287AFE9}" destId="{101D9A3B-6F28-4DBF-8C0A-AD48E960C344}" srcOrd="2" destOrd="0" presId="urn:microsoft.com/office/officeart/2005/8/layout/orgChart1"/>
    <dgm:cxn modelId="{BB9FBDC3-F539-43A5-93AA-400645E68260}" type="presParOf" srcId="{4608795B-9D3F-46E4-9D57-61EE3C1905E9}" destId="{8BFCEC99-00FD-4E21-B26B-01435BA29635}" srcOrd="4" destOrd="0" presId="urn:microsoft.com/office/officeart/2005/8/layout/orgChart1"/>
    <dgm:cxn modelId="{03BE96BF-A805-4C91-890F-B0929BD2BEEA}" type="presParOf" srcId="{4608795B-9D3F-46E4-9D57-61EE3C1905E9}" destId="{676BBE9A-838E-4CAE-9A6C-E178C137742E}" srcOrd="5" destOrd="0" presId="urn:microsoft.com/office/officeart/2005/8/layout/orgChart1"/>
    <dgm:cxn modelId="{895F61C1-7506-4DD3-B5DA-7075376C1F82}" type="presParOf" srcId="{676BBE9A-838E-4CAE-9A6C-E178C137742E}" destId="{8060C902-6E41-4391-A13E-E4571FA71125}" srcOrd="0" destOrd="0" presId="urn:microsoft.com/office/officeart/2005/8/layout/orgChart1"/>
    <dgm:cxn modelId="{435F8705-1654-4224-B7F0-D1A8257B5264}" type="presParOf" srcId="{8060C902-6E41-4391-A13E-E4571FA71125}" destId="{C92227EA-A32F-439D-96E0-08AD64A6FC3F}" srcOrd="0" destOrd="0" presId="urn:microsoft.com/office/officeart/2005/8/layout/orgChart1"/>
    <dgm:cxn modelId="{C39EAFCB-A309-4330-8736-7895FDB103EB}" type="presParOf" srcId="{8060C902-6E41-4391-A13E-E4571FA71125}" destId="{C3213BF0-8684-4F8E-8B95-6C0D2FE91272}" srcOrd="1" destOrd="0" presId="urn:microsoft.com/office/officeart/2005/8/layout/orgChart1"/>
    <dgm:cxn modelId="{03B18809-0047-4CB6-BB98-C40E34955B10}" type="presParOf" srcId="{676BBE9A-838E-4CAE-9A6C-E178C137742E}" destId="{25728FB2-AAF0-4318-899E-70D5EB6F64FB}" srcOrd="1" destOrd="0" presId="urn:microsoft.com/office/officeart/2005/8/layout/orgChart1"/>
    <dgm:cxn modelId="{30821DB2-BFCB-4010-A6F2-FEFA274D3C09}" type="presParOf" srcId="{676BBE9A-838E-4CAE-9A6C-E178C137742E}" destId="{9A36882B-E2F5-4FD4-96B2-38FADEDA380A}" srcOrd="2" destOrd="0" presId="urn:microsoft.com/office/officeart/2005/8/layout/orgChart1"/>
    <dgm:cxn modelId="{4937ED01-44CA-4A4A-9D82-85C34620CF13}" type="presParOf" srcId="{4608795B-9D3F-46E4-9D57-61EE3C1905E9}" destId="{E737890E-0559-401D-B3DA-4197A97E2295}" srcOrd="6" destOrd="0" presId="urn:microsoft.com/office/officeart/2005/8/layout/orgChart1"/>
    <dgm:cxn modelId="{05129E24-79ED-4FE3-9116-62719164A92E}" type="presParOf" srcId="{4608795B-9D3F-46E4-9D57-61EE3C1905E9}" destId="{C9836103-4C4B-4B32-A17C-B9A60CDAE09D}" srcOrd="7" destOrd="0" presId="urn:microsoft.com/office/officeart/2005/8/layout/orgChart1"/>
    <dgm:cxn modelId="{8E31EA39-8AB2-4B17-9D33-79D20E8C5B12}" type="presParOf" srcId="{C9836103-4C4B-4B32-A17C-B9A60CDAE09D}" destId="{D3B03A6F-74C2-430B-B18D-875E891FD54D}" srcOrd="0" destOrd="0" presId="urn:microsoft.com/office/officeart/2005/8/layout/orgChart1"/>
    <dgm:cxn modelId="{6633328C-696E-4374-9A8F-B5B3431C3FE8}" type="presParOf" srcId="{D3B03A6F-74C2-430B-B18D-875E891FD54D}" destId="{BDE75B28-A759-4056-94F6-EA70976925A7}" srcOrd="0" destOrd="0" presId="urn:microsoft.com/office/officeart/2005/8/layout/orgChart1"/>
    <dgm:cxn modelId="{414ED494-B27A-4EA1-89AD-82E64CBC502F}" type="presParOf" srcId="{D3B03A6F-74C2-430B-B18D-875E891FD54D}" destId="{BDF5874B-BA84-4FA9-B271-FCFD73023DB1}" srcOrd="1" destOrd="0" presId="urn:microsoft.com/office/officeart/2005/8/layout/orgChart1"/>
    <dgm:cxn modelId="{237A32E1-89C5-43D7-96C0-ABEBCD65803C}" type="presParOf" srcId="{C9836103-4C4B-4B32-A17C-B9A60CDAE09D}" destId="{0522C2D5-87FE-4C25-ACAF-73A882646334}" srcOrd="1" destOrd="0" presId="urn:microsoft.com/office/officeart/2005/8/layout/orgChart1"/>
    <dgm:cxn modelId="{4D31024A-314F-4918-BA3C-89EEC6639194}" type="presParOf" srcId="{C9836103-4C4B-4B32-A17C-B9A60CDAE09D}" destId="{F474C95F-5296-44BD-8ADA-F4D7A74D68D3}" srcOrd="2" destOrd="0" presId="urn:microsoft.com/office/officeart/2005/8/layout/orgChart1"/>
    <dgm:cxn modelId="{29E1EFF9-DBDA-4A8C-BEF8-11D633DBB8E5}" type="presParOf" srcId="{9C90758F-EBE3-44D4-A2C2-5B1F99F38C02}" destId="{063CDDA7-201B-4A7F-BFC1-46A63A651ED4}" srcOrd="2" destOrd="0" presId="urn:microsoft.com/office/officeart/2005/8/layout/orgChart1"/>
    <dgm:cxn modelId="{7ADF7ECF-8C75-4B4B-863C-7976405BD11B}" type="presParOf" srcId="{E6BABD25-8DFA-4A8A-81F8-967434474DE4}" destId="{EC6C7DE3-9B88-46B4-AD48-4D02B851BDE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9CEB1D-746D-48A2-BD45-E822BC08A85B}">
      <dsp:nvSpPr>
        <dsp:cNvPr id="0" name=""/>
        <dsp:cNvSpPr/>
      </dsp:nvSpPr>
      <dsp:spPr>
        <a:xfrm>
          <a:off x="7893470" y="2322800"/>
          <a:ext cx="247249" cy="1419970"/>
        </a:xfrm>
        <a:custGeom>
          <a:avLst/>
          <a:gdLst/>
          <a:ahLst/>
          <a:cxnLst/>
          <a:rect l="0" t="0" r="0" b="0"/>
          <a:pathLst>
            <a:path>
              <a:moveTo>
                <a:pt x="288681" y="0"/>
              </a:moveTo>
              <a:lnTo>
                <a:pt x="0" y="142289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DFC99A0-D3B6-4100-9FFB-5565D2D1F0D5}">
      <dsp:nvSpPr>
        <dsp:cNvPr id="0" name=""/>
        <dsp:cNvSpPr/>
      </dsp:nvSpPr>
      <dsp:spPr>
        <a:xfrm>
          <a:off x="7837813" y="2322800"/>
          <a:ext cx="302906" cy="478352"/>
        </a:xfrm>
        <a:custGeom>
          <a:avLst/>
          <a:gdLst/>
          <a:ahLst/>
          <a:cxnLst/>
          <a:rect l="0" t="0" r="0" b="0"/>
          <a:pathLst>
            <a:path>
              <a:moveTo>
                <a:pt x="288681" y="0"/>
              </a:moveTo>
              <a:lnTo>
                <a:pt x="0" y="52521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1E05AA3-BDC0-4B2C-B5EB-455D38957632}">
      <dsp:nvSpPr>
        <dsp:cNvPr id="0" name=""/>
        <dsp:cNvSpPr/>
      </dsp:nvSpPr>
      <dsp:spPr>
        <a:xfrm>
          <a:off x="5199538" y="1543378"/>
          <a:ext cx="4222780" cy="209052"/>
        </a:xfrm>
        <a:custGeom>
          <a:avLst/>
          <a:gdLst/>
          <a:ahLst/>
          <a:cxnLst/>
          <a:rect l="0" t="0" r="0" b="0"/>
          <a:pathLst>
            <a:path>
              <a:moveTo>
                <a:pt x="0" y="0"/>
              </a:moveTo>
              <a:lnTo>
                <a:pt x="0" y="220037"/>
              </a:lnTo>
              <a:lnTo>
                <a:pt x="4341337" y="220037"/>
              </a:lnTo>
              <a:lnTo>
                <a:pt x="4341337" y="33981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4658D6C-430D-46B1-B562-E6B7C79A679D}">
      <dsp:nvSpPr>
        <dsp:cNvPr id="0" name=""/>
        <dsp:cNvSpPr/>
      </dsp:nvSpPr>
      <dsp:spPr>
        <a:xfrm>
          <a:off x="3861832" y="2311826"/>
          <a:ext cx="260265" cy="2818785"/>
        </a:xfrm>
        <a:custGeom>
          <a:avLst/>
          <a:gdLst/>
          <a:ahLst/>
          <a:cxnLst/>
          <a:rect l="0" t="0" r="0" b="0"/>
          <a:pathLst>
            <a:path>
              <a:moveTo>
                <a:pt x="283696" y="0"/>
              </a:moveTo>
              <a:lnTo>
                <a:pt x="0" y="331206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89C06E7-6554-4773-883B-9A06A4AD5D29}">
      <dsp:nvSpPr>
        <dsp:cNvPr id="0" name=""/>
        <dsp:cNvSpPr/>
      </dsp:nvSpPr>
      <dsp:spPr>
        <a:xfrm>
          <a:off x="3842576" y="2311826"/>
          <a:ext cx="279521" cy="2000333"/>
        </a:xfrm>
        <a:custGeom>
          <a:avLst/>
          <a:gdLst/>
          <a:ahLst/>
          <a:cxnLst/>
          <a:rect l="0" t="0" r="0" b="0"/>
          <a:pathLst>
            <a:path>
              <a:moveTo>
                <a:pt x="283696" y="0"/>
              </a:moveTo>
              <a:lnTo>
                <a:pt x="0" y="259198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35E7C2F-674B-4A70-811E-B3FE381ABFD7}">
      <dsp:nvSpPr>
        <dsp:cNvPr id="0" name=""/>
        <dsp:cNvSpPr/>
      </dsp:nvSpPr>
      <dsp:spPr>
        <a:xfrm>
          <a:off x="3798156" y="2311826"/>
          <a:ext cx="323941" cy="1002345"/>
        </a:xfrm>
        <a:custGeom>
          <a:avLst/>
          <a:gdLst/>
          <a:ahLst/>
          <a:cxnLst/>
          <a:rect l="0" t="0" r="0" b="0"/>
          <a:pathLst>
            <a:path>
              <a:moveTo>
                <a:pt x="283696" y="0"/>
              </a:moveTo>
              <a:lnTo>
                <a:pt x="0" y="187190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B816F6B-548C-4613-ACBC-DA90B1166F56}">
      <dsp:nvSpPr>
        <dsp:cNvPr id="0" name=""/>
        <dsp:cNvSpPr/>
      </dsp:nvSpPr>
      <dsp:spPr>
        <a:xfrm>
          <a:off x="3798156" y="2311826"/>
          <a:ext cx="323941" cy="331171"/>
        </a:xfrm>
        <a:custGeom>
          <a:avLst/>
          <a:gdLst/>
          <a:ahLst/>
          <a:cxnLst/>
          <a:rect l="0" t="0" r="0" b="0"/>
          <a:pathLst>
            <a:path>
              <a:moveTo>
                <a:pt x="300556" y="0"/>
              </a:moveTo>
              <a:lnTo>
                <a:pt x="0" y="38055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6701E209-19A6-4A79-996E-8F31C0E1CBFF}">
      <dsp:nvSpPr>
        <dsp:cNvPr id="0" name=""/>
        <dsp:cNvSpPr/>
      </dsp:nvSpPr>
      <dsp:spPr>
        <a:xfrm>
          <a:off x="5199538" y="1543378"/>
          <a:ext cx="318962" cy="198078"/>
        </a:xfrm>
        <a:custGeom>
          <a:avLst/>
          <a:gdLst/>
          <a:ahLst/>
          <a:cxnLst/>
          <a:rect l="0" t="0" r="0" b="0"/>
          <a:pathLst>
            <a:path>
              <a:moveTo>
                <a:pt x="0" y="0"/>
              </a:moveTo>
              <a:lnTo>
                <a:pt x="0" y="215753"/>
              </a:lnTo>
              <a:lnTo>
                <a:pt x="357587" y="215753"/>
              </a:lnTo>
              <a:lnTo>
                <a:pt x="357587" y="33553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51EED22-8F17-4213-9C13-32C503A7B96B}">
      <dsp:nvSpPr>
        <dsp:cNvPr id="0" name=""/>
        <dsp:cNvSpPr/>
      </dsp:nvSpPr>
      <dsp:spPr>
        <a:xfrm>
          <a:off x="87534" y="2331418"/>
          <a:ext cx="261566" cy="1219570"/>
        </a:xfrm>
        <a:custGeom>
          <a:avLst/>
          <a:gdLst/>
          <a:ahLst/>
          <a:cxnLst/>
          <a:rect l="0" t="0" r="0" b="0"/>
          <a:pathLst>
            <a:path>
              <a:moveTo>
                <a:pt x="254174" y="0"/>
              </a:moveTo>
              <a:lnTo>
                <a:pt x="0" y="162120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141C4E6-0AB3-4A11-9712-9D2AD3252ACB}">
      <dsp:nvSpPr>
        <dsp:cNvPr id="0" name=""/>
        <dsp:cNvSpPr/>
      </dsp:nvSpPr>
      <dsp:spPr>
        <a:xfrm>
          <a:off x="80974" y="2331418"/>
          <a:ext cx="268125" cy="463559"/>
        </a:xfrm>
        <a:custGeom>
          <a:avLst/>
          <a:gdLst/>
          <a:ahLst/>
          <a:cxnLst/>
          <a:rect l="0" t="0" r="0" b="0"/>
          <a:pathLst>
            <a:path>
              <a:moveTo>
                <a:pt x="284073" y="0"/>
              </a:moveTo>
              <a:lnTo>
                <a:pt x="0" y="54684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AB8017A-417D-41AF-BC78-08EB6D47A4C7}">
      <dsp:nvSpPr>
        <dsp:cNvPr id="0" name=""/>
        <dsp:cNvSpPr/>
      </dsp:nvSpPr>
      <dsp:spPr>
        <a:xfrm>
          <a:off x="1745503" y="1543378"/>
          <a:ext cx="3454034" cy="97892"/>
        </a:xfrm>
        <a:custGeom>
          <a:avLst/>
          <a:gdLst/>
          <a:ahLst/>
          <a:cxnLst/>
          <a:rect l="0" t="0" r="0" b="0"/>
          <a:pathLst>
            <a:path>
              <a:moveTo>
                <a:pt x="3438840" y="0"/>
              </a:moveTo>
              <a:lnTo>
                <a:pt x="3438840" y="212656"/>
              </a:lnTo>
              <a:lnTo>
                <a:pt x="0" y="212656"/>
              </a:lnTo>
              <a:lnTo>
                <a:pt x="0" y="33243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98F73720-486A-42E5-A9E0-FAE6B83F382A}">
      <dsp:nvSpPr>
        <dsp:cNvPr id="0" name=""/>
        <dsp:cNvSpPr/>
      </dsp:nvSpPr>
      <dsp:spPr>
        <a:xfrm>
          <a:off x="87539" y="932266"/>
          <a:ext cx="10223997" cy="611111"/>
        </a:xfrm>
        <a:prstGeom prst="rect">
          <a:avLst/>
        </a:prstGeom>
        <a:solidFill>
          <a:srgbClr val="679F8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ZA" sz="1500" b="1" kern="1200" dirty="0" smtClean="0">
              <a:solidFill>
                <a:sysClr val="window" lastClr="FFFFFF"/>
              </a:solidFill>
              <a:latin typeface="Lato"/>
              <a:ea typeface="+mn-ea"/>
              <a:cs typeface="+mn-cs"/>
            </a:rPr>
            <a:t>Problem Statement Rehabilitation:</a:t>
          </a:r>
        </a:p>
        <a:p>
          <a:pPr lvl="0" algn="ctr" defTabSz="666750">
            <a:lnSpc>
              <a:spcPct val="90000"/>
            </a:lnSpc>
            <a:spcBef>
              <a:spcPct val="0"/>
            </a:spcBef>
            <a:spcAft>
              <a:spcPct val="35000"/>
            </a:spcAft>
          </a:pPr>
          <a:r>
            <a:rPr lang="en-ZA" sz="1500" b="1" kern="1200" dirty="0" smtClean="0">
              <a:solidFill>
                <a:sysClr val="window" lastClr="FFFFFF"/>
              </a:solidFill>
              <a:latin typeface="Lato"/>
              <a:ea typeface="+mn-ea"/>
              <a:cs typeface="+mn-cs"/>
            </a:rPr>
            <a:t>Inadequate access to rehabilitation programmes to prepare inmates for successful reintegration into society</a:t>
          </a:r>
          <a:endParaRPr lang="en-ZA" sz="1500" b="1" kern="1200" dirty="0">
            <a:solidFill>
              <a:sysClr val="window" lastClr="FFFFFF"/>
            </a:solidFill>
            <a:latin typeface="Lato"/>
            <a:ea typeface="+mn-ea"/>
            <a:cs typeface="+mn-cs"/>
          </a:endParaRPr>
        </a:p>
      </dsp:txBody>
      <dsp:txXfrm>
        <a:off x="87539" y="932266"/>
        <a:ext cx="10223997" cy="611111"/>
      </dsp:txXfrm>
    </dsp:sp>
    <dsp:sp modelId="{15EA309B-E91D-4312-A1E1-E9CCFE56C65D}">
      <dsp:nvSpPr>
        <dsp:cNvPr id="0" name=""/>
        <dsp:cNvSpPr/>
      </dsp:nvSpPr>
      <dsp:spPr>
        <a:xfrm>
          <a:off x="0" y="1641271"/>
          <a:ext cx="3491006" cy="690147"/>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b="1" kern="1200" dirty="0" smtClean="0">
              <a:solidFill>
                <a:sysClr val="windowText" lastClr="000000"/>
              </a:solidFill>
              <a:latin typeface="Lato"/>
              <a:ea typeface="+mn-ea"/>
              <a:cs typeface="+mn-cs"/>
            </a:rPr>
            <a:t>Direct cause:</a:t>
          </a:r>
        </a:p>
        <a:p>
          <a:pPr lvl="0" algn="ctr" defTabSz="622300">
            <a:lnSpc>
              <a:spcPct val="90000"/>
            </a:lnSpc>
            <a:spcBef>
              <a:spcPct val="0"/>
            </a:spcBef>
            <a:spcAft>
              <a:spcPct val="35000"/>
            </a:spcAft>
          </a:pPr>
          <a:r>
            <a:rPr lang="en-ZA" sz="1400" b="1" kern="1200" dirty="0" smtClean="0">
              <a:solidFill>
                <a:sysClr val="windowText" lastClr="000000"/>
              </a:solidFill>
              <a:latin typeface="Lato"/>
              <a:ea typeface="+mn-ea"/>
              <a:cs typeface="+mn-cs"/>
            </a:rPr>
            <a:t>Daily structured programmes are not effectively implemented</a:t>
          </a:r>
        </a:p>
      </dsp:txBody>
      <dsp:txXfrm>
        <a:off x="0" y="1641271"/>
        <a:ext cx="3491006" cy="690147"/>
      </dsp:txXfrm>
    </dsp:sp>
    <dsp:sp modelId="{27F0DBB7-C639-45C1-9810-E9DFF5D404CB}">
      <dsp:nvSpPr>
        <dsp:cNvPr id="0" name=""/>
        <dsp:cNvSpPr/>
      </dsp:nvSpPr>
      <dsp:spPr>
        <a:xfrm>
          <a:off x="80974" y="2355277"/>
          <a:ext cx="3312002" cy="879402"/>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Inadequate </a:t>
          </a:r>
          <a:r>
            <a:rPr lang="en-ZA" sz="1400" strike="sngStrike" kern="1200" dirty="0" smtClean="0">
              <a:solidFill>
                <a:schemeClr val="tx1"/>
              </a:solidFill>
              <a:latin typeface="Lato"/>
              <a:ea typeface="+mn-ea"/>
              <a:cs typeface="+mn-cs"/>
            </a:rPr>
            <a:t>of</a:t>
          </a:r>
          <a:r>
            <a:rPr lang="en-ZA" sz="1400" kern="1200" dirty="0" smtClean="0">
              <a:solidFill>
                <a:schemeClr val="tx1"/>
              </a:solidFill>
              <a:latin typeface="Lato"/>
              <a:ea typeface="+mn-ea"/>
              <a:cs typeface="+mn-cs"/>
            </a:rPr>
            <a:t> </a:t>
          </a:r>
          <a:r>
            <a:rPr lang="en-ZA" sz="1400" kern="1200" dirty="0" smtClean="0">
              <a:solidFill>
                <a:sysClr val="windowText" lastClr="000000"/>
              </a:solidFill>
              <a:latin typeface="Lato"/>
              <a:ea typeface="+mn-ea"/>
              <a:cs typeface="+mn-cs"/>
            </a:rPr>
            <a:t>personnel available to provide security during the rehabilitation and development programmes compounded by the shift patterns </a:t>
          </a:r>
          <a:endParaRPr lang="en-GB" sz="1400" kern="1200" dirty="0" smtClean="0">
            <a:solidFill>
              <a:sysClr val="windowText" lastClr="000000"/>
            </a:solidFill>
            <a:latin typeface="Lato"/>
            <a:ea typeface="+mn-ea"/>
            <a:cs typeface="+mn-cs"/>
          </a:endParaRPr>
        </a:p>
      </dsp:txBody>
      <dsp:txXfrm>
        <a:off x="80974" y="2355277"/>
        <a:ext cx="3312002" cy="879402"/>
      </dsp:txXfrm>
    </dsp:sp>
    <dsp:sp modelId="{B87D0A27-FD37-4E40-8B4A-00BA965DAF7E}">
      <dsp:nvSpPr>
        <dsp:cNvPr id="0" name=""/>
        <dsp:cNvSpPr/>
      </dsp:nvSpPr>
      <dsp:spPr>
        <a:xfrm>
          <a:off x="87534" y="3272791"/>
          <a:ext cx="3312002" cy="556395"/>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Unavailability of ICT hardware, digital platforms, e-programmes and electronic monitoring of class attendance</a:t>
          </a:r>
          <a:endParaRPr lang="en-GB" sz="1400" kern="1200" dirty="0" smtClean="0">
            <a:solidFill>
              <a:sysClr val="windowText" lastClr="000000"/>
            </a:solidFill>
            <a:latin typeface="Lato"/>
            <a:ea typeface="+mn-ea"/>
            <a:cs typeface="+mn-cs"/>
          </a:endParaRPr>
        </a:p>
      </dsp:txBody>
      <dsp:txXfrm>
        <a:off x="87534" y="3272791"/>
        <a:ext cx="3312002" cy="556395"/>
      </dsp:txXfrm>
    </dsp:sp>
    <dsp:sp modelId="{BB9F5F39-AF99-4666-AF00-A0E2EC2E438E}">
      <dsp:nvSpPr>
        <dsp:cNvPr id="0" name=""/>
        <dsp:cNvSpPr/>
      </dsp:nvSpPr>
      <dsp:spPr>
        <a:xfrm>
          <a:off x="3772997" y="1741456"/>
          <a:ext cx="3491006" cy="570370"/>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b="1" kern="1200" dirty="0" smtClean="0">
              <a:solidFill>
                <a:sysClr val="windowText" lastClr="000000"/>
              </a:solidFill>
              <a:latin typeface="Lato"/>
              <a:ea typeface="+mn-ea"/>
              <a:cs typeface="+mn-cs"/>
            </a:rPr>
            <a:t>Direct cause:</a:t>
          </a:r>
        </a:p>
        <a:p>
          <a:pPr lvl="0" algn="ctr" defTabSz="533400">
            <a:lnSpc>
              <a:spcPct val="90000"/>
            </a:lnSpc>
            <a:spcBef>
              <a:spcPct val="0"/>
            </a:spcBef>
            <a:spcAft>
              <a:spcPct val="35000"/>
            </a:spcAft>
          </a:pPr>
          <a:r>
            <a:rPr lang="en-ZA" sz="1200" b="1" kern="1200" dirty="0" smtClean="0">
              <a:solidFill>
                <a:sysClr val="windowText" lastClr="000000"/>
              </a:solidFill>
              <a:latin typeface="Lato"/>
              <a:ea typeface="+mn-ea"/>
              <a:cs typeface="+mn-cs"/>
            </a:rPr>
            <a:t>Environment not conducive for the implementation of rehabilitation programmes </a:t>
          </a:r>
        </a:p>
      </dsp:txBody>
      <dsp:txXfrm>
        <a:off x="3772997" y="1741456"/>
        <a:ext cx="3491006" cy="570370"/>
      </dsp:txXfrm>
    </dsp:sp>
    <dsp:sp modelId="{BFA06575-E8DA-4801-8735-C74FC8688D5E}">
      <dsp:nvSpPr>
        <dsp:cNvPr id="0" name=""/>
        <dsp:cNvSpPr/>
      </dsp:nvSpPr>
      <dsp:spPr>
        <a:xfrm>
          <a:off x="3798156" y="2336997"/>
          <a:ext cx="3491006" cy="612001"/>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Officials performing multiple functions including the implementation of rehabilitation and development programmes</a:t>
          </a:r>
        </a:p>
      </dsp:txBody>
      <dsp:txXfrm>
        <a:off x="3798156" y="2336997"/>
        <a:ext cx="3491006" cy="612001"/>
      </dsp:txXfrm>
    </dsp:sp>
    <dsp:sp modelId="{354D74DC-6604-4DC7-844D-6DC6C6DFEF02}">
      <dsp:nvSpPr>
        <dsp:cNvPr id="0" name=""/>
        <dsp:cNvSpPr/>
      </dsp:nvSpPr>
      <dsp:spPr>
        <a:xfrm>
          <a:off x="3798156" y="3028987"/>
          <a:ext cx="3491006" cy="570370"/>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Disproportionate ratio of offenders to professionals/ custodial members</a:t>
          </a:r>
        </a:p>
      </dsp:txBody>
      <dsp:txXfrm>
        <a:off x="3798156" y="3028987"/>
        <a:ext cx="3491006" cy="570370"/>
      </dsp:txXfrm>
    </dsp:sp>
    <dsp:sp modelId="{DF91D6A3-9371-425B-9579-8E1D17E53093}">
      <dsp:nvSpPr>
        <dsp:cNvPr id="0" name=""/>
        <dsp:cNvSpPr/>
      </dsp:nvSpPr>
      <dsp:spPr>
        <a:xfrm>
          <a:off x="3842576" y="3841975"/>
          <a:ext cx="3491006" cy="940369"/>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Inability to provide a formal structure for Spiritual and moral development coordinators and Correctional Intervention Officials</a:t>
          </a:r>
        </a:p>
        <a:p>
          <a:pPr lvl="0" algn="ctr" defTabSz="622300">
            <a:lnSpc>
              <a:spcPct val="90000"/>
            </a:lnSpc>
            <a:spcBef>
              <a:spcPct val="0"/>
            </a:spcBef>
            <a:spcAft>
              <a:spcPct val="35000"/>
            </a:spcAft>
          </a:pPr>
          <a:endParaRPr lang="en-GB" sz="1200" kern="1200" dirty="0" smtClean="0">
            <a:solidFill>
              <a:sysClr val="windowText" lastClr="000000"/>
            </a:solidFill>
            <a:latin typeface="Lato"/>
            <a:ea typeface="+mn-ea"/>
            <a:cs typeface="+mn-cs"/>
          </a:endParaRPr>
        </a:p>
      </dsp:txBody>
      <dsp:txXfrm>
        <a:off x="3842576" y="3841975"/>
        <a:ext cx="3491006" cy="940369"/>
      </dsp:txXfrm>
    </dsp:sp>
    <dsp:sp modelId="{43E37C47-911A-4D8D-B993-2AB46DDA81A9}">
      <dsp:nvSpPr>
        <dsp:cNvPr id="0" name=""/>
        <dsp:cNvSpPr/>
      </dsp:nvSpPr>
      <dsp:spPr>
        <a:xfrm>
          <a:off x="3861832" y="4845427"/>
          <a:ext cx="3491006" cy="570370"/>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Outdated physical infrastructure, space limitations</a:t>
          </a:r>
        </a:p>
      </dsp:txBody>
      <dsp:txXfrm>
        <a:off x="3861832" y="4845427"/>
        <a:ext cx="3491006" cy="570370"/>
      </dsp:txXfrm>
    </dsp:sp>
    <dsp:sp modelId="{7009C7B3-2B2A-453D-A492-9B9545DF5B5D}">
      <dsp:nvSpPr>
        <dsp:cNvPr id="0" name=""/>
        <dsp:cNvSpPr/>
      </dsp:nvSpPr>
      <dsp:spPr>
        <a:xfrm>
          <a:off x="7820320" y="1752430"/>
          <a:ext cx="3203996" cy="570370"/>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b="1" kern="1200" dirty="0" smtClean="0">
              <a:solidFill>
                <a:sysClr val="windowText" lastClr="000000"/>
              </a:solidFill>
              <a:latin typeface="Lato"/>
              <a:ea typeface="+mn-ea"/>
              <a:cs typeface="+mn-cs"/>
            </a:rPr>
            <a:t>Direct cause:</a:t>
          </a:r>
        </a:p>
        <a:p>
          <a:pPr lvl="0" algn="ctr" defTabSz="533400">
            <a:lnSpc>
              <a:spcPct val="90000"/>
            </a:lnSpc>
            <a:spcBef>
              <a:spcPct val="0"/>
            </a:spcBef>
            <a:spcAft>
              <a:spcPct val="35000"/>
            </a:spcAft>
          </a:pPr>
          <a:r>
            <a:rPr lang="en-ZA" sz="1200" b="1" kern="1200" dirty="0" smtClean="0">
              <a:solidFill>
                <a:sysClr val="windowText" lastClr="000000"/>
              </a:solidFill>
              <a:latin typeface="Lato"/>
              <a:ea typeface="+mn-ea"/>
              <a:cs typeface="+mn-cs"/>
            </a:rPr>
            <a:t>Correctional Sentence Plans are not completed and/or fully implemented </a:t>
          </a:r>
          <a:endParaRPr lang="en-GB" sz="1200" b="1" kern="1200" dirty="0" smtClean="0">
            <a:solidFill>
              <a:sysClr val="windowText" lastClr="000000"/>
            </a:solidFill>
            <a:latin typeface="Lato"/>
            <a:ea typeface="+mn-ea"/>
            <a:cs typeface="+mn-cs"/>
          </a:endParaRPr>
        </a:p>
      </dsp:txBody>
      <dsp:txXfrm>
        <a:off x="7820320" y="1752430"/>
        <a:ext cx="3203996" cy="570370"/>
      </dsp:txXfrm>
    </dsp:sp>
    <dsp:sp modelId="{6609D1AA-2B4F-4201-B0E2-CCEB0C5C652F}">
      <dsp:nvSpPr>
        <dsp:cNvPr id="0" name=""/>
        <dsp:cNvSpPr/>
      </dsp:nvSpPr>
      <dsp:spPr>
        <a:xfrm>
          <a:off x="7837813" y="2418212"/>
          <a:ext cx="3140115" cy="765881"/>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Dependency on stakeholders to support DCS with rehabilitation programmes training interventions</a:t>
          </a:r>
          <a:endParaRPr lang="en-GB" sz="1400" kern="1200" dirty="0" smtClean="0">
            <a:solidFill>
              <a:sysClr val="windowText" lastClr="000000"/>
            </a:solidFill>
            <a:latin typeface="Lato"/>
            <a:ea typeface="+mn-ea"/>
            <a:cs typeface="+mn-cs"/>
          </a:endParaRPr>
        </a:p>
      </dsp:txBody>
      <dsp:txXfrm>
        <a:off x="7837813" y="2418212"/>
        <a:ext cx="3140115" cy="765881"/>
      </dsp:txXfrm>
    </dsp:sp>
    <dsp:sp modelId="{7338F19F-28CD-4EBE-8DF9-D67BFCD0C94F}">
      <dsp:nvSpPr>
        <dsp:cNvPr id="0" name=""/>
        <dsp:cNvSpPr/>
      </dsp:nvSpPr>
      <dsp:spPr>
        <a:xfrm>
          <a:off x="7893470" y="3359830"/>
          <a:ext cx="3140115" cy="765881"/>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Lack of integrated planning (internally and externally with stakeholders)</a:t>
          </a:r>
          <a:endParaRPr lang="en-GB" sz="1400" kern="1200" dirty="0" smtClean="0">
            <a:solidFill>
              <a:sysClr val="windowText" lastClr="000000"/>
            </a:solidFill>
            <a:latin typeface="Lato"/>
            <a:ea typeface="+mn-ea"/>
            <a:cs typeface="+mn-cs"/>
          </a:endParaRPr>
        </a:p>
      </dsp:txBody>
      <dsp:txXfrm>
        <a:off x="7893470" y="3359830"/>
        <a:ext cx="3140115" cy="7658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7890E-0559-401D-B3DA-4197A97E2295}">
      <dsp:nvSpPr>
        <dsp:cNvPr id="0" name=""/>
        <dsp:cNvSpPr/>
      </dsp:nvSpPr>
      <dsp:spPr>
        <a:xfrm>
          <a:off x="8243360" y="1834142"/>
          <a:ext cx="115892" cy="3049219"/>
        </a:xfrm>
        <a:custGeom>
          <a:avLst/>
          <a:gdLst/>
          <a:ahLst/>
          <a:cxnLst/>
          <a:rect l="0" t="0" r="0" b="0"/>
          <a:pathLst>
            <a:path>
              <a:moveTo>
                <a:pt x="0" y="0"/>
              </a:moveTo>
              <a:lnTo>
                <a:pt x="0" y="3112130"/>
              </a:lnTo>
              <a:lnTo>
                <a:pt x="141764" y="311213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8BFCEC99-00FD-4E21-B26B-01435BA29635}">
      <dsp:nvSpPr>
        <dsp:cNvPr id="0" name=""/>
        <dsp:cNvSpPr/>
      </dsp:nvSpPr>
      <dsp:spPr>
        <a:xfrm>
          <a:off x="8197640" y="1834142"/>
          <a:ext cx="91440" cy="2267669"/>
        </a:xfrm>
        <a:custGeom>
          <a:avLst/>
          <a:gdLst/>
          <a:ahLst/>
          <a:cxnLst/>
          <a:rect l="0" t="0" r="0" b="0"/>
          <a:pathLst>
            <a:path>
              <a:moveTo>
                <a:pt x="0" y="0"/>
              </a:moveTo>
              <a:lnTo>
                <a:pt x="0" y="2281147"/>
              </a:lnTo>
              <a:lnTo>
                <a:pt x="116908" y="228114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8F97FA3-A4F2-4F3A-9BC9-2F0E225D8F3D}">
      <dsp:nvSpPr>
        <dsp:cNvPr id="0" name=""/>
        <dsp:cNvSpPr/>
      </dsp:nvSpPr>
      <dsp:spPr>
        <a:xfrm>
          <a:off x="8197640" y="1834142"/>
          <a:ext cx="91440" cy="1425953"/>
        </a:xfrm>
        <a:custGeom>
          <a:avLst/>
          <a:gdLst/>
          <a:ahLst/>
          <a:cxnLst/>
          <a:rect l="0" t="0" r="0" b="0"/>
          <a:pathLst>
            <a:path>
              <a:moveTo>
                <a:pt x="0" y="0"/>
              </a:moveTo>
              <a:lnTo>
                <a:pt x="0" y="1434428"/>
              </a:lnTo>
              <a:lnTo>
                <a:pt x="116908" y="143442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941BA13-0EA6-4132-9758-404264FE54C9}">
      <dsp:nvSpPr>
        <dsp:cNvPr id="0" name=""/>
        <dsp:cNvSpPr/>
      </dsp:nvSpPr>
      <dsp:spPr>
        <a:xfrm>
          <a:off x="8197640" y="1834142"/>
          <a:ext cx="91440" cy="532675"/>
        </a:xfrm>
        <a:custGeom>
          <a:avLst/>
          <a:gdLst/>
          <a:ahLst/>
          <a:cxnLst/>
          <a:rect l="0" t="0" r="0" b="0"/>
          <a:pathLst>
            <a:path>
              <a:moveTo>
                <a:pt x="0" y="0"/>
              </a:moveTo>
              <a:lnTo>
                <a:pt x="0" y="535841"/>
              </a:lnTo>
              <a:lnTo>
                <a:pt x="116908" y="53584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8053EF34-E33F-4A9B-ACBD-32E13AFE84EA}">
      <dsp:nvSpPr>
        <dsp:cNvPr id="0" name=""/>
        <dsp:cNvSpPr/>
      </dsp:nvSpPr>
      <dsp:spPr>
        <a:xfrm>
          <a:off x="5752433" y="841683"/>
          <a:ext cx="3957672" cy="283307"/>
        </a:xfrm>
        <a:custGeom>
          <a:avLst/>
          <a:gdLst/>
          <a:ahLst/>
          <a:cxnLst/>
          <a:rect l="0" t="0" r="0" b="0"/>
          <a:pathLst>
            <a:path>
              <a:moveTo>
                <a:pt x="0" y="0"/>
              </a:moveTo>
              <a:lnTo>
                <a:pt x="0" y="94624"/>
              </a:lnTo>
              <a:lnTo>
                <a:pt x="3958933" y="94624"/>
              </a:lnTo>
              <a:lnTo>
                <a:pt x="3958933" y="22034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4D3B6B1-2672-497A-8D91-28DBE649E488}">
      <dsp:nvSpPr>
        <dsp:cNvPr id="0" name=""/>
        <dsp:cNvSpPr/>
      </dsp:nvSpPr>
      <dsp:spPr>
        <a:xfrm>
          <a:off x="4162067" y="1834434"/>
          <a:ext cx="91440" cy="1987379"/>
        </a:xfrm>
        <a:custGeom>
          <a:avLst/>
          <a:gdLst/>
          <a:ahLst/>
          <a:cxnLst/>
          <a:rect l="0" t="0" r="0" b="0"/>
          <a:pathLst>
            <a:path>
              <a:moveTo>
                <a:pt x="100532" y="0"/>
              </a:moveTo>
              <a:lnTo>
                <a:pt x="45720" y="199919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4E21E98-DED3-417E-A109-15F877F8FE9E}">
      <dsp:nvSpPr>
        <dsp:cNvPr id="0" name=""/>
        <dsp:cNvSpPr/>
      </dsp:nvSpPr>
      <dsp:spPr>
        <a:xfrm>
          <a:off x="4157166" y="1834434"/>
          <a:ext cx="105109" cy="854686"/>
        </a:xfrm>
        <a:custGeom>
          <a:avLst/>
          <a:gdLst/>
          <a:ahLst/>
          <a:cxnLst/>
          <a:rect l="0" t="0" r="0" b="0"/>
          <a:pathLst>
            <a:path>
              <a:moveTo>
                <a:pt x="105734" y="0"/>
              </a:moveTo>
              <a:lnTo>
                <a:pt x="0" y="85976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4802F65-C5E3-4BDE-96BD-55E7B222E4A2}">
      <dsp:nvSpPr>
        <dsp:cNvPr id="0" name=""/>
        <dsp:cNvSpPr/>
      </dsp:nvSpPr>
      <dsp:spPr>
        <a:xfrm>
          <a:off x="5683301" y="841683"/>
          <a:ext cx="91440" cy="283599"/>
        </a:xfrm>
        <a:custGeom>
          <a:avLst/>
          <a:gdLst/>
          <a:ahLst/>
          <a:cxnLst/>
          <a:rect l="0" t="0" r="0" b="0"/>
          <a:pathLst>
            <a:path>
              <a:moveTo>
                <a:pt x="66349" y="0"/>
              </a:moveTo>
              <a:lnTo>
                <a:pt x="66349" y="94917"/>
              </a:lnTo>
              <a:lnTo>
                <a:pt x="45720" y="94917"/>
              </a:lnTo>
              <a:lnTo>
                <a:pt x="45720" y="22063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83BBE922-7AE0-4F42-A50B-9CE5A44D9992}">
      <dsp:nvSpPr>
        <dsp:cNvPr id="0" name=""/>
        <dsp:cNvSpPr/>
      </dsp:nvSpPr>
      <dsp:spPr>
        <a:xfrm>
          <a:off x="410951" y="1834142"/>
          <a:ext cx="146124" cy="1844503"/>
        </a:xfrm>
        <a:custGeom>
          <a:avLst/>
          <a:gdLst/>
          <a:ahLst/>
          <a:cxnLst/>
          <a:rect l="0" t="0" r="0" b="0"/>
          <a:pathLst>
            <a:path>
              <a:moveTo>
                <a:pt x="0" y="0"/>
              </a:moveTo>
              <a:lnTo>
                <a:pt x="0" y="1855466"/>
              </a:lnTo>
              <a:lnTo>
                <a:pt x="146993" y="185546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5354FA9-AF62-4478-A6D0-57FDC8DE5211}">
      <dsp:nvSpPr>
        <dsp:cNvPr id="0" name=""/>
        <dsp:cNvSpPr/>
      </dsp:nvSpPr>
      <dsp:spPr>
        <a:xfrm>
          <a:off x="410951" y="1834142"/>
          <a:ext cx="153004" cy="765955"/>
        </a:xfrm>
        <a:custGeom>
          <a:avLst/>
          <a:gdLst/>
          <a:ahLst/>
          <a:cxnLst/>
          <a:rect l="0" t="0" r="0" b="0"/>
          <a:pathLst>
            <a:path>
              <a:moveTo>
                <a:pt x="0" y="0"/>
              </a:moveTo>
              <a:lnTo>
                <a:pt x="0" y="770507"/>
              </a:lnTo>
              <a:lnTo>
                <a:pt x="153913" y="77050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5113D5B-D717-45A5-A5FF-5F06965DCAD9}">
      <dsp:nvSpPr>
        <dsp:cNvPr id="0" name=""/>
        <dsp:cNvSpPr/>
      </dsp:nvSpPr>
      <dsp:spPr>
        <a:xfrm>
          <a:off x="1877696" y="841683"/>
          <a:ext cx="3874736" cy="283307"/>
        </a:xfrm>
        <a:custGeom>
          <a:avLst/>
          <a:gdLst/>
          <a:ahLst/>
          <a:cxnLst/>
          <a:rect l="0" t="0" r="0" b="0"/>
          <a:pathLst>
            <a:path>
              <a:moveTo>
                <a:pt x="3894845" y="0"/>
              </a:moveTo>
              <a:lnTo>
                <a:pt x="3894845" y="94624"/>
              </a:lnTo>
              <a:lnTo>
                <a:pt x="0" y="94624"/>
              </a:lnTo>
              <a:lnTo>
                <a:pt x="0" y="22034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F9095799-C79F-47D1-B9FB-4367455B5804}">
      <dsp:nvSpPr>
        <dsp:cNvPr id="0" name=""/>
        <dsp:cNvSpPr/>
      </dsp:nvSpPr>
      <dsp:spPr>
        <a:xfrm>
          <a:off x="0" y="0"/>
          <a:ext cx="11504866" cy="841683"/>
        </a:xfrm>
        <a:prstGeom prst="rect">
          <a:avLst/>
        </a:prstGeom>
        <a:solidFill>
          <a:srgbClr val="679F8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ZA" sz="2000" b="1" kern="1200" dirty="0" smtClean="0">
              <a:solidFill>
                <a:sysClr val="window" lastClr="FFFFFF"/>
              </a:solidFill>
              <a:latin typeface="Lato"/>
              <a:ea typeface="+mn-ea"/>
              <a:cs typeface="+mn-cs"/>
            </a:rPr>
            <a:t>Solution Statement Rehabilitation:</a:t>
          </a:r>
        </a:p>
        <a:p>
          <a:pPr lvl="0" algn="ctr" defTabSz="889000">
            <a:lnSpc>
              <a:spcPct val="90000"/>
            </a:lnSpc>
            <a:spcBef>
              <a:spcPct val="0"/>
            </a:spcBef>
            <a:spcAft>
              <a:spcPct val="35000"/>
            </a:spcAft>
          </a:pPr>
          <a:r>
            <a:rPr lang="en-ZA" sz="2000" b="1" kern="1200" dirty="0" smtClean="0">
              <a:solidFill>
                <a:sysClr val="window" lastClr="FFFFFF"/>
              </a:solidFill>
              <a:latin typeface="Lato"/>
              <a:ea typeface="+mn-ea"/>
              <a:cs typeface="+mn-cs"/>
            </a:rPr>
            <a:t>Improved access to rehabilitation programmes for inmates </a:t>
          </a:r>
          <a:endParaRPr lang="en-GB" sz="2000" b="1" kern="1200" dirty="0" smtClean="0">
            <a:solidFill>
              <a:sysClr val="window" lastClr="FFFFFF"/>
            </a:solidFill>
            <a:latin typeface="Lato"/>
            <a:ea typeface="+mn-ea"/>
            <a:cs typeface="+mn-cs"/>
          </a:endParaRPr>
        </a:p>
      </dsp:txBody>
      <dsp:txXfrm>
        <a:off x="0" y="0"/>
        <a:ext cx="11504866" cy="841683"/>
      </dsp:txXfrm>
    </dsp:sp>
    <dsp:sp modelId="{B24AF417-24BE-46DA-9CB6-B1E95B087D9D}">
      <dsp:nvSpPr>
        <dsp:cNvPr id="0" name=""/>
        <dsp:cNvSpPr/>
      </dsp:nvSpPr>
      <dsp:spPr>
        <a:xfrm>
          <a:off x="44264" y="1124991"/>
          <a:ext cx="3666863" cy="709151"/>
        </a:xfrm>
        <a:prstGeom prst="rect">
          <a:avLst/>
        </a:prstGeo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GB" sz="1300" kern="1200" dirty="0" smtClean="0">
              <a:solidFill>
                <a:sysClr val="windowText" lastClr="000000"/>
              </a:solidFill>
              <a:latin typeface="Lato"/>
              <a:ea typeface="+mn-ea"/>
              <a:cs typeface="+mn-cs"/>
            </a:rPr>
            <a:t>Intervention:</a:t>
          </a:r>
        </a:p>
        <a:p>
          <a:pPr lvl="0" algn="ctr" defTabSz="577850">
            <a:lnSpc>
              <a:spcPct val="90000"/>
            </a:lnSpc>
            <a:spcBef>
              <a:spcPct val="0"/>
            </a:spcBef>
            <a:spcAft>
              <a:spcPct val="35000"/>
            </a:spcAft>
          </a:pPr>
          <a:r>
            <a:rPr lang="en-ZA" sz="1300" strike="noStrike" kern="1200" dirty="0" smtClean="0">
              <a:solidFill>
                <a:sysClr val="windowText" lastClr="000000"/>
              </a:solidFill>
              <a:latin typeface="Lato"/>
              <a:ea typeface="+mn-ea"/>
              <a:cs typeface="+mn-cs"/>
            </a:rPr>
            <a:t>Monitor implementation of the daily structured programmes</a:t>
          </a:r>
          <a:r>
            <a:rPr lang="en-GB" sz="1300" kern="1200" dirty="0" smtClean="0">
              <a:solidFill>
                <a:sysClr val="windowText" lastClr="000000"/>
              </a:solidFill>
              <a:latin typeface="Lato"/>
              <a:ea typeface="+mn-ea"/>
              <a:cs typeface="+mn-cs"/>
            </a:rPr>
            <a:t>.</a:t>
          </a:r>
          <a:endParaRPr lang="en-GB" sz="1300" kern="1200" dirty="0">
            <a:solidFill>
              <a:sysClr val="windowText" lastClr="000000"/>
            </a:solidFill>
            <a:latin typeface="Lato"/>
            <a:ea typeface="+mn-ea"/>
            <a:cs typeface="+mn-cs"/>
          </a:endParaRPr>
        </a:p>
      </dsp:txBody>
      <dsp:txXfrm>
        <a:off x="44264" y="1124991"/>
        <a:ext cx="3666863" cy="709151"/>
      </dsp:txXfrm>
    </dsp:sp>
    <dsp:sp modelId="{516D8A5E-A1BB-4369-8F5F-12696C080B20}">
      <dsp:nvSpPr>
        <dsp:cNvPr id="0" name=""/>
        <dsp:cNvSpPr/>
      </dsp:nvSpPr>
      <dsp:spPr>
        <a:xfrm>
          <a:off x="563955" y="2122916"/>
          <a:ext cx="3029006" cy="954362"/>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Appoint, identify, train and place officials to render rehabilitation programmes</a:t>
          </a:r>
          <a:endParaRPr lang="en-GB" sz="1400" kern="1200" dirty="0" smtClean="0">
            <a:solidFill>
              <a:sysClr val="windowText" lastClr="000000"/>
            </a:solidFill>
            <a:latin typeface="Lato"/>
            <a:ea typeface="+mn-ea"/>
            <a:cs typeface="+mn-cs"/>
          </a:endParaRPr>
        </a:p>
      </dsp:txBody>
      <dsp:txXfrm>
        <a:off x="563955" y="2122916"/>
        <a:ext cx="3029006" cy="954362"/>
      </dsp:txXfrm>
    </dsp:sp>
    <dsp:sp modelId="{B14C7F2D-8EBF-4E0C-9813-AE42DFDA9A11}">
      <dsp:nvSpPr>
        <dsp:cNvPr id="0" name=""/>
        <dsp:cNvSpPr/>
      </dsp:nvSpPr>
      <dsp:spPr>
        <a:xfrm>
          <a:off x="557075" y="3200884"/>
          <a:ext cx="3027602" cy="955523"/>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Use ICT platforms to present rehabilitation programmes, make use of smart TVs, laptops and desktops for e-learning</a:t>
          </a:r>
          <a:endParaRPr lang="en-GB" sz="1400" kern="1200" dirty="0" smtClean="0">
            <a:solidFill>
              <a:sysClr val="windowText" lastClr="000000"/>
            </a:solidFill>
            <a:latin typeface="Lato"/>
            <a:ea typeface="+mn-ea"/>
            <a:cs typeface="+mn-cs"/>
          </a:endParaRPr>
        </a:p>
      </dsp:txBody>
      <dsp:txXfrm>
        <a:off x="557075" y="3200884"/>
        <a:ext cx="3027602" cy="955523"/>
      </dsp:txXfrm>
    </dsp:sp>
    <dsp:sp modelId="{DA7B1281-9BD5-4B3A-9F1D-C90571F1A022}">
      <dsp:nvSpPr>
        <dsp:cNvPr id="0" name=""/>
        <dsp:cNvSpPr/>
      </dsp:nvSpPr>
      <dsp:spPr>
        <a:xfrm>
          <a:off x="3895589" y="1125282"/>
          <a:ext cx="3666863" cy="709151"/>
        </a:xfrm>
        <a:prstGeom prst="rect">
          <a:avLst/>
        </a:prstGeo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GB" sz="1300" kern="1200" dirty="0" smtClean="0">
              <a:solidFill>
                <a:sysClr val="windowText" lastClr="000000"/>
              </a:solidFill>
              <a:latin typeface="Lato"/>
              <a:ea typeface="+mn-ea"/>
              <a:cs typeface="+mn-cs"/>
            </a:rPr>
            <a:t>Intervention:</a:t>
          </a:r>
        </a:p>
        <a:p>
          <a:pPr lvl="0" algn="ctr" defTabSz="577850">
            <a:lnSpc>
              <a:spcPct val="90000"/>
            </a:lnSpc>
            <a:spcBef>
              <a:spcPct val="0"/>
            </a:spcBef>
            <a:spcAft>
              <a:spcPct val="35000"/>
            </a:spcAft>
          </a:pPr>
          <a:r>
            <a:rPr lang="en-ZA" sz="1300" kern="1200" dirty="0" smtClean="0">
              <a:solidFill>
                <a:sysClr val="windowText" lastClr="000000"/>
              </a:solidFill>
              <a:latin typeface="Lato"/>
              <a:ea typeface="+mn-ea"/>
              <a:cs typeface="+mn-cs"/>
            </a:rPr>
            <a:t>Create an environment  conducive for the implementation of rehabilitation programmes </a:t>
          </a:r>
          <a:endParaRPr lang="en-GB" sz="1300" kern="1200" dirty="0">
            <a:solidFill>
              <a:sysClr val="windowText" lastClr="000000"/>
            </a:solidFill>
            <a:latin typeface="Lato"/>
            <a:ea typeface="+mn-ea"/>
            <a:cs typeface="+mn-cs"/>
          </a:endParaRPr>
        </a:p>
      </dsp:txBody>
      <dsp:txXfrm>
        <a:off x="3895589" y="1125282"/>
        <a:ext cx="3666863" cy="709151"/>
      </dsp:txXfrm>
    </dsp:sp>
    <dsp:sp modelId="{C570CCC6-39B8-4224-8B4B-5E672DAE9716}">
      <dsp:nvSpPr>
        <dsp:cNvPr id="0" name=""/>
        <dsp:cNvSpPr/>
      </dsp:nvSpPr>
      <dsp:spPr>
        <a:xfrm>
          <a:off x="4157166" y="2211939"/>
          <a:ext cx="3029006" cy="954362"/>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Align the organisational structure and skills to functions</a:t>
          </a:r>
          <a:endParaRPr lang="en-GB" sz="1400" kern="1200" dirty="0">
            <a:solidFill>
              <a:sysClr val="windowText" lastClr="000000"/>
            </a:solidFill>
            <a:latin typeface="Lato"/>
            <a:ea typeface="+mn-ea"/>
            <a:cs typeface="+mn-cs"/>
          </a:endParaRPr>
        </a:p>
      </dsp:txBody>
      <dsp:txXfrm>
        <a:off x="4157166" y="2211939"/>
        <a:ext cx="3029006" cy="954362"/>
      </dsp:txXfrm>
    </dsp:sp>
    <dsp:sp modelId="{D386E18C-E513-49CB-AF8F-4AFE3A0CC1E7}">
      <dsp:nvSpPr>
        <dsp:cNvPr id="0" name=""/>
        <dsp:cNvSpPr/>
      </dsp:nvSpPr>
      <dsp:spPr>
        <a:xfrm>
          <a:off x="4207787" y="3344051"/>
          <a:ext cx="3027602" cy="955523"/>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Increase classrooms and other venues to be used for rehabilitation programmes</a:t>
          </a:r>
          <a:endParaRPr lang="en-GB" sz="1400" kern="1200" dirty="0">
            <a:solidFill>
              <a:sysClr val="windowText" lastClr="000000"/>
            </a:solidFill>
            <a:latin typeface="Lato"/>
            <a:ea typeface="+mn-ea"/>
            <a:cs typeface="+mn-cs"/>
          </a:endParaRPr>
        </a:p>
      </dsp:txBody>
      <dsp:txXfrm>
        <a:off x="4207787" y="3344051"/>
        <a:ext cx="3027602" cy="955523"/>
      </dsp:txXfrm>
    </dsp:sp>
    <dsp:sp modelId="{82E74CA5-45C3-4E04-8254-E9FD5AA70C55}">
      <dsp:nvSpPr>
        <dsp:cNvPr id="0" name=""/>
        <dsp:cNvSpPr/>
      </dsp:nvSpPr>
      <dsp:spPr>
        <a:xfrm>
          <a:off x="7876673" y="1124991"/>
          <a:ext cx="3666863" cy="709151"/>
        </a:xfrm>
        <a:prstGeom prst="rect">
          <a:avLst/>
        </a:prstGeo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GB" sz="1300" kern="1200" dirty="0" smtClean="0">
              <a:solidFill>
                <a:sysClr val="windowText" lastClr="000000"/>
              </a:solidFill>
              <a:latin typeface="Lato"/>
              <a:ea typeface="+mn-ea"/>
              <a:cs typeface="+mn-cs"/>
            </a:rPr>
            <a:t>Intervention:</a:t>
          </a:r>
        </a:p>
        <a:p>
          <a:pPr lvl="0" algn="ctr" defTabSz="577850">
            <a:lnSpc>
              <a:spcPct val="90000"/>
            </a:lnSpc>
            <a:spcBef>
              <a:spcPct val="0"/>
            </a:spcBef>
            <a:spcAft>
              <a:spcPct val="35000"/>
            </a:spcAft>
          </a:pPr>
          <a:r>
            <a:rPr lang="en-GB" sz="1300" strike="noStrike" kern="1200" dirty="0" smtClean="0">
              <a:solidFill>
                <a:sysClr val="windowText" lastClr="000000"/>
              </a:solidFill>
              <a:latin typeface="Lato"/>
              <a:ea typeface="+mn-ea"/>
              <a:cs typeface="+mn-cs"/>
            </a:rPr>
            <a:t>Monitoring and evaluation of sentence plans to ensure proper completion and implementation</a:t>
          </a:r>
          <a:endParaRPr lang="en-GB" sz="1300" kern="1200" dirty="0">
            <a:solidFill>
              <a:sysClr val="windowText" lastClr="000000"/>
            </a:solidFill>
            <a:latin typeface="Lato"/>
            <a:ea typeface="+mn-ea"/>
            <a:cs typeface="+mn-cs"/>
          </a:endParaRPr>
        </a:p>
      </dsp:txBody>
      <dsp:txXfrm>
        <a:off x="7876673" y="1124991"/>
        <a:ext cx="3666863" cy="709151"/>
      </dsp:txXfrm>
    </dsp:sp>
    <dsp:sp modelId="{E3923C6E-4F6D-4CC0-ABA9-1E1EB5869FDC}">
      <dsp:nvSpPr>
        <dsp:cNvPr id="0" name=""/>
        <dsp:cNvSpPr/>
      </dsp:nvSpPr>
      <dsp:spPr>
        <a:xfrm>
          <a:off x="8334543" y="1983980"/>
          <a:ext cx="2753646" cy="765675"/>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GB" sz="1300" kern="1200" dirty="0" smtClean="0">
              <a:solidFill>
                <a:sysClr val="windowText" lastClr="000000"/>
              </a:solidFill>
              <a:latin typeface="Lato"/>
              <a:ea typeface="+mn-ea"/>
              <a:cs typeface="+mn-cs"/>
            </a:rPr>
            <a:t>Marketing and awareness of rehabilitation programmes to foster relationships with external partners</a:t>
          </a:r>
          <a:endParaRPr lang="en-GB" sz="1300" kern="1200" dirty="0">
            <a:solidFill>
              <a:sysClr val="windowText" lastClr="000000"/>
            </a:solidFill>
            <a:latin typeface="Lato"/>
            <a:ea typeface="+mn-ea"/>
            <a:cs typeface="+mn-cs"/>
          </a:endParaRPr>
        </a:p>
      </dsp:txBody>
      <dsp:txXfrm>
        <a:off x="8334543" y="1983980"/>
        <a:ext cx="2753646" cy="765675"/>
      </dsp:txXfrm>
    </dsp:sp>
    <dsp:sp modelId="{59DD2052-CE60-42AB-B70F-1DA971B280C6}">
      <dsp:nvSpPr>
        <dsp:cNvPr id="0" name=""/>
        <dsp:cNvSpPr/>
      </dsp:nvSpPr>
      <dsp:spPr>
        <a:xfrm>
          <a:off x="8334543" y="2902487"/>
          <a:ext cx="2753646" cy="715215"/>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ZA" sz="1300" kern="1200" dirty="0" smtClean="0">
              <a:solidFill>
                <a:sysClr val="windowText" lastClr="000000"/>
              </a:solidFill>
              <a:latin typeface="Lato"/>
              <a:ea typeface="+mn-ea"/>
              <a:cs typeface="+mn-cs"/>
            </a:rPr>
            <a:t>Ensure compliance to internal and external policies/ prescripts</a:t>
          </a:r>
          <a:endParaRPr lang="en-GB" sz="1300" kern="1200" dirty="0">
            <a:solidFill>
              <a:sysClr val="windowText" lastClr="000000"/>
            </a:solidFill>
            <a:latin typeface="Lato"/>
            <a:ea typeface="+mn-ea"/>
            <a:cs typeface="+mn-cs"/>
          </a:endParaRPr>
        </a:p>
      </dsp:txBody>
      <dsp:txXfrm>
        <a:off x="8334543" y="2902487"/>
        <a:ext cx="2753646" cy="715215"/>
      </dsp:txXfrm>
    </dsp:sp>
    <dsp:sp modelId="{C92227EA-A32F-439D-96E0-08AD64A6FC3F}">
      <dsp:nvSpPr>
        <dsp:cNvPr id="0" name=""/>
        <dsp:cNvSpPr/>
      </dsp:nvSpPr>
      <dsp:spPr>
        <a:xfrm>
          <a:off x="8334543" y="3746647"/>
          <a:ext cx="2753646" cy="710329"/>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GB" sz="1300" kern="1200" dirty="0" smtClean="0">
              <a:solidFill>
                <a:sysClr val="windowText" lastClr="000000"/>
              </a:solidFill>
              <a:latin typeface="Lato"/>
              <a:ea typeface="+mn-ea"/>
              <a:cs typeface="+mn-cs"/>
            </a:rPr>
            <a:t>Utilisation of biometrics and other systems to monitor attendance and participation in rehabilitation programmes</a:t>
          </a:r>
          <a:endParaRPr lang="en-GB" sz="1300" kern="1200" dirty="0">
            <a:solidFill>
              <a:sysClr val="windowText" lastClr="000000"/>
            </a:solidFill>
            <a:latin typeface="Lato"/>
            <a:ea typeface="+mn-ea"/>
            <a:cs typeface="+mn-cs"/>
          </a:endParaRPr>
        </a:p>
      </dsp:txBody>
      <dsp:txXfrm>
        <a:off x="8334543" y="3746647"/>
        <a:ext cx="2753646" cy="710329"/>
      </dsp:txXfrm>
    </dsp:sp>
    <dsp:sp modelId="{BDE75B28-A759-4056-94F6-EA70976925A7}">
      <dsp:nvSpPr>
        <dsp:cNvPr id="0" name=""/>
        <dsp:cNvSpPr/>
      </dsp:nvSpPr>
      <dsp:spPr>
        <a:xfrm>
          <a:off x="8359253" y="4572721"/>
          <a:ext cx="2828833" cy="621282"/>
        </a:xfrm>
        <a:prstGeom prst="rect">
          <a:avLst/>
        </a:prstGeom>
        <a:solidFill>
          <a:srgbClr val="F6C09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ZA" sz="1300" kern="1200" dirty="0" smtClean="0">
              <a:solidFill>
                <a:sysClr val="windowText" lastClr="000000"/>
              </a:solidFill>
              <a:latin typeface="Lato"/>
              <a:ea typeface="+mn-ea"/>
              <a:cs typeface="+mn-cs"/>
            </a:rPr>
            <a:t>Improve planning and collaboration with all </a:t>
          </a:r>
          <a:r>
            <a:rPr lang="en-ZA" sz="1300" kern="1200" dirty="0" smtClean="0">
              <a:solidFill>
                <a:schemeClr val="tx1"/>
              </a:solidFill>
              <a:latin typeface="Lato"/>
              <a:ea typeface="+mn-ea"/>
              <a:cs typeface="+mn-cs"/>
            </a:rPr>
            <a:t>stakeholders including district  development model</a:t>
          </a:r>
          <a:r>
            <a:rPr lang="en-ZA" sz="1300" kern="1200" dirty="0" smtClean="0">
              <a:solidFill>
                <a:sysClr val="windowText" lastClr="000000"/>
              </a:solidFill>
              <a:latin typeface="Lato"/>
              <a:ea typeface="+mn-ea"/>
              <a:cs typeface="+mn-cs"/>
            </a:rPr>
            <a:t>.</a:t>
          </a:r>
          <a:endParaRPr lang="en-GB" sz="1300" kern="1200" dirty="0">
            <a:solidFill>
              <a:sysClr val="windowText" lastClr="000000"/>
            </a:solidFill>
            <a:latin typeface="Lato"/>
            <a:ea typeface="+mn-ea"/>
            <a:cs typeface="+mn-cs"/>
          </a:endParaRPr>
        </a:p>
      </dsp:txBody>
      <dsp:txXfrm>
        <a:off x="8359253" y="4572721"/>
        <a:ext cx="2828833" cy="62128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0.28737</cdr:x>
      <cdr:y>0.16099</cdr:y>
    </cdr:from>
    <cdr:to>
      <cdr:x>0.7248</cdr:x>
      <cdr:y>0.85628</cdr:y>
    </cdr:to>
    <cdr:sp macro="" textlink="">
      <cdr:nvSpPr>
        <cdr:cNvPr id="2" name="Oval 1"/>
        <cdr:cNvSpPr/>
      </cdr:nvSpPr>
      <cdr:spPr>
        <a:xfrm xmlns:a="http://schemas.openxmlformats.org/drawingml/2006/main">
          <a:off x="2136744" y="746201"/>
          <a:ext cx="3252525" cy="3222610"/>
        </a:xfrm>
        <a:prstGeom xmlns:a="http://schemas.openxmlformats.org/drawingml/2006/main" prst="ellipse">
          <a:avLst/>
        </a:prstGeom>
        <a:blipFill xmlns:a="http://schemas.openxmlformats.org/drawingml/2006/main">
          <a:blip xmlns:r="http://schemas.openxmlformats.org/officeDocument/2006/relationships" r:embed="rId1"/>
          <a:stretch>
            <a:fillRect/>
          </a:stretch>
        </a:blip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0.06719</cdr:x>
      <cdr:y>0.30251</cdr:y>
    </cdr:from>
    <cdr:to>
      <cdr:x>0.17855</cdr:x>
      <cdr:y>0.48089</cdr:y>
    </cdr:to>
    <cdr:sp macro="" textlink="">
      <cdr:nvSpPr>
        <cdr:cNvPr id="3" name="Oval 2">
          <a:extLst xmlns:a="http://schemas.openxmlformats.org/drawingml/2006/main">
            <a:ext uri="{FF2B5EF4-FFF2-40B4-BE49-F238E27FC236}">
              <a16:creationId xmlns:lc="http://schemas.openxmlformats.org/drawingml/2006/lockedCanvas" xmlns:a16="http://schemas.microsoft.com/office/drawing/2014/main" xmlns:p="http://schemas.openxmlformats.org/presentationml/2006/main" xmlns:r="http://schemas.openxmlformats.org/officeDocument/2006/relationships" xmlns="" id="{2EF9CEEA-65F2-4E31-AFB9-C410E054534C}"/>
            </a:ext>
          </a:extLst>
        </cdr:cNvPr>
        <cdr:cNvSpPr/>
      </cdr:nvSpPr>
      <cdr:spPr>
        <a:xfrm xmlns:a="http://schemas.openxmlformats.org/drawingml/2006/main">
          <a:off x="499590" y="1402121"/>
          <a:ext cx="828000" cy="826783"/>
        </a:xfrm>
        <a:prstGeom xmlns:a="http://schemas.openxmlformats.org/drawingml/2006/main" prst="ellipse">
          <a:avLst/>
        </a:prstGeom>
        <a:solidFill xmlns:a="http://schemas.openxmlformats.org/drawingml/2006/main">
          <a:schemeClr val="accent6">
            <a:lumMod val="60000"/>
            <a:lumOff val="40000"/>
          </a:schemeClr>
        </a:solidFill>
        <a:ln xmlns:a="http://schemas.openxmlformats.org/drawingml/2006/main" w="12700" cap="flat" cmpd="sng" algn="ctr">
          <a:noFill/>
          <a:prstDash val="solid"/>
          <a:miter lim="800000"/>
        </a:ln>
        <a:effectLst xmlns:a="http://schemas.openxmlformats.org/drawingml/2006/main"/>
      </cdr:spPr>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6.</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F9E0337-60F2-48E3-804D-D8A7DEE870FB}" type="datetimeFigureOut">
              <a:rPr lang="en-ZA" smtClean="0"/>
              <a:t>2020/11/19</a:t>
            </a:fld>
            <a:endParaRPr lang="en-ZA"/>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7D6F0A4-DABF-438F-8DC1-E5244420521C}" type="slidenum">
              <a:rPr lang="en-ZA" smtClean="0"/>
              <a:t>‹#›</a:t>
            </a:fld>
            <a:endParaRPr lang="en-ZA"/>
          </a:p>
        </p:txBody>
      </p:sp>
    </p:spTree>
    <p:extLst>
      <p:ext uri="{BB962C8B-B14F-4D97-AF65-F5344CB8AC3E}">
        <p14:creationId xmlns:p14="http://schemas.microsoft.com/office/powerpoint/2010/main" val="4279309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pexels.com/@fauxels"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a:t>
            </a:fld>
            <a:endParaRPr lang="en-ID">
              <a:solidFill>
                <a:prstClr val="black"/>
              </a:solidFill>
            </a:endParaRPr>
          </a:p>
        </p:txBody>
      </p:sp>
    </p:spTree>
    <p:extLst>
      <p:ext uri="{BB962C8B-B14F-4D97-AF65-F5344CB8AC3E}">
        <p14:creationId xmlns:p14="http://schemas.microsoft.com/office/powerpoint/2010/main" val="79251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None for outcome 2</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solidFill>
                  <a:prstClr val="black"/>
                </a:solidFill>
              </a:rPr>
              <a:pPr/>
              <a:t>10</a:t>
            </a:fld>
            <a:endParaRPr lang="en-ZA">
              <a:solidFill>
                <a:prstClr val="black"/>
              </a:solidFill>
            </a:endParaRPr>
          </a:p>
        </p:txBody>
      </p:sp>
    </p:spTree>
    <p:extLst>
      <p:ext uri="{BB962C8B-B14F-4D97-AF65-F5344CB8AC3E}">
        <p14:creationId xmlns:p14="http://schemas.microsoft.com/office/powerpoint/2010/main" val="17151999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None for outcome 2</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solidFill>
                  <a:prstClr val="black"/>
                </a:solidFill>
              </a:rPr>
              <a:pPr/>
              <a:t>11</a:t>
            </a:fld>
            <a:endParaRPr lang="en-ZA">
              <a:solidFill>
                <a:prstClr val="black"/>
              </a:solidFill>
            </a:endParaRPr>
          </a:p>
        </p:txBody>
      </p:sp>
    </p:spTree>
    <p:extLst>
      <p:ext uri="{BB962C8B-B14F-4D97-AF65-F5344CB8AC3E}">
        <p14:creationId xmlns:p14="http://schemas.microsoft.com/office/powerpoint/2010/main" val="2018159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Review the Problem/ Solution Trees to determine if there are any gaps that need to be closed (new problems/ root causes) taking into consideration the current operating environment.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12</a:t>
            </a:fld>
            <a:endParaRPr lang="en-ZA"/>
          </a:p>
        </p:txBody>
      </p:sp>
    </p:spTree>
    <p:extLst>
      <p:ext uri="{BB962C8B-B14F-4D97-AF65-F5344CB8AC3E}">
        <p14:creationId xmlns:p14="http://schemas.microsoft.com/office/powerpoint/2010/main" val="2207292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Are there any pathways that are blocked, can we follow a new or different pathway to get to the same result.  Has COVID-19 open/ closed some challenges or are they still relevant.</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18737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14</a:t>
            </a:fld>
            <a:endParaRPr lang="en-ZA"/>
          </a:p>
        </p:txBody>
      </p:sp>
    </p:spTree>
    <p:extLst>
      <p:ext uri="{BB962C8B-B14F-4D97-AF65-F5344CB8AC3E}">
        <p14:creationId xmlns:p14="http://schemas.microsoft.com/office/powerpoint/2010/main" val="1294110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will be no further consultation</a:t>
            </a:r>
            <a:r>
              <a:rPr lang="en-US" baseline="0" dirty="0" smtClean="0"/>
              <a:t> on APP KPI, whatever is added her will be taken as the final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15</a:t>
            </a:fld>
            <a:endParaRPr lang="en-ZA"/>
          </a:p>
        </p:txBody>
      </p:sp>
    </p:spTree>
    <p:extLst>
      <p:ext uri="{BB962C8B-B14F-4D97-AF65-F5344CB8AC3E}">
        <p14:creationId xmlns:p14="http://schemas.microsoft.com/office/powerpoint/2010/main" val="790625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will be no further consultation</a:t>
            </a:r>
            <a:r>
              <a:rPr lang="en-US" baseline="0" dirty="0" smtClean="0"/>
              <a:t> on APP KPI, whatever is added her will be taken as the final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16</a:t>
            </a:fld>
            <a:endParaRPr lang="en-ZA"/>
          </a:p>
        </p:txBody>
      </p:sp>
    </p:spTree>
    <p:extLst>
      <p:ext uri="{BB962C8B-B14F-4D97-AF65-F5344CB8AC3E}">
        <p14:creationId xmlns:p14="http://schemas.microsoft.com/office/powerpoint/2010/main" val="40046551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The alternative modes of delivery to improve performance</a:t>
            </a:r>
          </a:p>
          <a:p>
            <a:pPr marL="342900" indent="-342900">
              <a:buAutoNum type="alphaLcParenR"/>
            </a:pPr>
            <a:r>
              <a:rPr lang="en-ZA" dirty="0" smtClean="0"/>
              <a:t>Reflect on the current modes of delivery and SDM proposed</a:t>
            </a:r>
          </a:p>
          <a:p>
            <a:pPr marL="342900" indent="-342900">
              <a:buAutoNum type="alphaLcParenR"/>
            </a:pPr>
            <a:r>
              <a:rPr lang="en-ZA" dirty="0" smtClean="0"/>
              <a:t>Steps taken to resolve the challenges </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123963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Updated risks</a:t>
            </a:r>
          </a:p>
          <a:p>
            <a:pPr marL="342900" indent="-342900">
              <a:buAutoNum type="alphaLcParenR"/>
            </a:pPr>
            <a:r>
              <a:rPr lang="en-ZA" dirty="0" smtClean="0"/>
              <a:t>Plans to mitigate</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48053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342900" indent="-342900">
              <a:buAutoNum type="alphaLcParenR"/>
            </a:pPr>
            <a:r>
              <a:rPr lang="en-ZA" dirty="0" smtClean="0"/>
              <a:t>Critical success factors</a:t>
            </a:r>
          </a:p>
          <a:p>
            <a:pPr marL="342900" indent="-342900">
              <a:buAutoNum type="alphaLcParenR"/>
            </a:pPr>
            <a:r>
              <a:rPr lang="en-ZA" dirty="0" smtClean="0"/>
              <a:t>How will the success factors influence improvement</a:t>
            </a:r>
          </a:p>
          <a:p>
            <a:pPr marL="342900" indent="-342900">
              <a:buAutoNum type="alphaLcParenR"/>
            </a:pPr>
            <a:r>
              <a:rPr lang="en-ZA" dirty="0" smtClean="0"/>
              <a:t>Identified key dependencies to engage in delivery of services</a:t>
            </a:r>
          </a:p>
          <a:p>
            <a:pPr marL="342900" indent="-342900">
              <a:buAutoNum type="alphaLcParenR"/>
            </a:pPr>
            <a:r>
              <a:rPr lang="en-ZA" dirty="0" smtClean="0"/>
              <a:t>Measures taken to engage with such dependencies </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7486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18615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621906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Photo by </a:t>
            </a:r>
            <a:r>
              <a:rPr lang="en-US" sz="1200" b="1" i="0" u="none" strike="noStrike" kern="1200" dirty="0" err="1">
                <a:solidFill>
                  <a:schemeClr val="tx1"/>
                </a:solidFill>
                <a:effectLst/>
                <a:latin typeface="+mn-lt"/>
                <a:ea typeface="+mn-ea"/>
                <a:cs typeface="+mn-cs"/>
                <a:hlinkClick r:id="rId3"/>
              </a:rPr>
              <a:t>fauxels</a:t>
            </a:r>
            <a:endParaRPr lang="en-US" sz="1200" b="1" i="0" u="none" strike="noStrike" kern="1200" dirty="0">
              <a:solidFill>
                <a:schemeClr val="tx1"/>
              </a:solidFill>
              <a:effectLst/>
              <a:latin typeface="+mn-lt"/>
              <a:ea typeface="+mn-ea"/>
              <a:cs typeface="+mn-cs"/>
              <a:hlinkClick r:id="rId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on </a:t>
            </a:r>
            <a:r>
              <a:rPr lang="en-US" sz="1200" b="0" i="0" kern="1200" dirty="0" err="1">
                <a:solidFill>
                  <a:schemeClr val="tx1"/>
                </a:solidFill>
                <a:effectLst/>
                <a:latin typeface="+mn-lt"/>
                <a:ea typeface="+mn-ea"/>
                <a:cs typeface="+mn-cs"/>
              </a:rPr>
              <a:t>Pexels</a:t>
            </a: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22</a:t>
            </a:fld>
            <a:endParaRPr lang="en-ID">
              <a:solidFill>
                <a:prstClr val="black"/>
              </a:solidFill>
            </a:endParaRPr>
          </a:p>
        </p:txBody>
      </p:sp>
    </p:spTree>
    <p:extLst>
      <p:ext uri="{BB962C8B-B14F-4D97-AF65-F5344CB8AC3E}">
        <p14:creationId xmlns:p14="http://schemas.microsoft.com/office/powerpoint/2010/main" val="426952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1534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will be no further consultation</a:t>
            </a:r>
            <a:r>
              <a:rPr lang="en-US" baseline="0" dirty="0" smtClean="0"/>
              <a:t> on APP KPI, whatever is added her will be taken as the final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solidFill>
                  <a:prstClr val="black"/>
                </a:solidFill>
              </a:rPr>
              <a:pPr/>
              <a:t>4</a:t>
            </a:fld>
            <a:endParaRPr lang="en-ZA">
              <a:solidFill>
                <a:prstClr val="black"/>
              </a:solidFill>
            </a:endParaRPr>
          </a:p>
        </p:txBody>
      </p:sp>
    </p:spTree>
    <p:extLst>
      <p:ext uri="{BB962C8B-B14F-4D97-AF65-F5344CB8AC3E}">
        <p14:creationId xmlns:p14="http://schemas.microsoft.com/office/powerpoint/2010/main" val="2181481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will be no further consultation</a:t>
            </a:r>
            <a:r>
              <a:rPr lang="en-US" baseline="0" dirty="0" smtClean="0"/>
              <a:t> on APP KPI, whatever is added her will be taken as the final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solidFill>
                  <a:prstClr val="black"/>
                </a:solidFill>
              </a:rPr>
              <a:pPr/>
              <a:t>5</a:t>
            </a:fld>
            <a:endParaRPr lang="en-ZA">
              <a:solidFill>
                <a:prstClr val="black"/>
              </a:solidFill>
            </a:endParaRPr>
          </a:p>
        </p:txBody>
      </p:sp>
    </p:spTree>
    <p:extLst>
      <p:ext uri="{BB962C8B-B14F-4D97-AF65-F5344CB8AC3E}">
        <p14:creationId xmlns:p14="http://schemas.microsoft.com/office/powerpoint/2010/main" val="2181481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Brainstorming</a:t>
            </a:r>
            <a:r>
              <a:rPr lang="en-US" baseline="0" dirty="0" smtClean="0"/>
              <a:t> technique:</a:t>
            </a:r>
            <a:endParaRPr lang="en-US" dirty="0" smtClean="0"/>
          </a:p>
          <a:p>
            <a:pPr marL="0" lvl="0" indent="0" algn="l" rtl="0">
              <a:spcBef>
                <a:spcPts val="0"/>
              </a:spcBef>
              <a:spcAft>
                <a:spcPts val="0"/>
              </a:spcAft>
              <a:buNone/>
            </a:pPr>
            <a:endParaRPr lang="en-US" dirty="0" smtClean="0"/>
          </a:p>
          <a:p>
            <a:pPr marL="0" lvl="0" indent="0" algn="l" rtl="0">
              <a:spcBef>
                <a:spcPts val="0"/>
              </a:spcBef>
              <a:spcAft>
                <a:spcPts val="0"/>
              </a:spcAft>
              <a:buNone/>
            </a:pPr>
            <a:r>
              <a:rPr lang="en-US" dirty="0" smtClean="0"/>
              <a:t>Push: Driving forces in the present that affect the future</a:t>
            </a:r>
          </a:p>
          <a:p>
            <a:pPr marL="0" lvl="0" indent="0" algn="l" rtl="0">
              <a:spcBef>
                <a:spcPts val="0"/>
              </a:spcBef>
              <a:spcAft>
                <a:spcPts val="0"/>
              </a:spcAft>
              <a:buNone/>
            </a:pPr>
            <a:r>
              <a:rPr lang="en-US" dirty="0" smtClean="0"/>
              <a:t>Weights: barriers to change that keep us in the past</a:t>
            </a: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4790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provided by Strategic Management –</a:t>
            </a:r>
            <a:r>
              <a:rPr lang="en-US" baseline="0" dirty="0" smtClean="0"/>
              <a:t> Outcome Leaders need to develop their own please</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7</a:t>
            </a:fld>
            <a:endParaRPr lang="en-ZA"/>
          </a:p>
        </p:txBody>
      </p:sp>
    </p:spTree>
    <p:extLst>
      <p:ext uri="{BB962C8B-B14F-4D97-AF65-F5344CB8AC3E}">
        <p14:creationId xmlns:p14="http://schemas.microsoft.com/office/powerpoint/2010/main" val="4174388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28288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is for information</a:t>
            </a:r>
            <a:r>
              <a:rPr lang="en-US" baseline="0" dirty="0" smtClean="0"/>
              <a:t> only – remind managers what the seven priority areas are – not for presentation purposes</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9</a:t>
            </a:fld>
            <a:endParaRPr lang="en-ZA"/>
          </a:p>
        </p:txBody>
      </p:sp>
    </p:spTree>
    <p:extLst>
      <p:ext uri="{BB962C8B-B14F-4D97-AF65-F5344CB8AC3E}">
        <p14:creationId xmlns:p14="http://schemas.microsoft.com/office/powerpoint/2010/main" val="2180033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18514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628639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083795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E2FFAA-25BE-47A2-A60E-349BE354A8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a16="http://schemas.microsoft.com/office/drawing/2014/main" xmlns="" id="{993DAA34-980C-44A0-9965-D1AF72E12A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Tree>
    <p:extLst>
      <p:ext uri="{BB962C8B-B14F-4D97-AF65-F5344CB8AC3E}">
        <p14:creationId xmlns:p14="http://schemas.microsoft.com/office/powerpoint/2010/main" val="134595057"/>
      </p:ext>
    </p:extLst>
  </p:cSld>
  <p:clrMapOvr>
    <a:masterClrMapping/>
  </p:clrMapOvr>
  <p:extLst>
    <p:ext uri="{DCECCB84-F9BA-43D5-87BE-67443E8EF086}">
      <p15:sldGuideLst xmlns:p15="http://schemas.microsoft.com/office/powerpoint/2012/main" xmlns=""/>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943E93-BC38-4864-A0B9-1D0652470EC7}"/>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xmlns="" id="{0804DEF6-B94F-4858-A2BA-F37F3A9A606E}"/>
              </a:ext>
            </a:extLst>
          </p:cNvPr>
          <p:cNvSpPr>
            <a:spLocks noGrp="1"/>
          </p:cNvSpPr>
          <p:nvPr>
            <p:ph idx="1"/>
          </p:nvPr>
        </p:nvSpPr>
        <p:spPr>
          <a:xfrm>
            <a:off x="533400" y="1825624"/>
            <a:ext cx="111252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3" name="Rectangle 12">
            <a:extLst>
              <a:ext uri="{FF2B5EF4-FFF2-40B4-BE49-F238E27FC236}">
                <a16:creationId xmlns:a16="http://schemas.microsoft.com/office/drawing/2014/main" xmlns="" id="{A83CFA3F-9BFB-394E-B024-801F5C16AFBF}"/>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a16="http://schemas.microsoft.com/office/drawing/2014/main" xmlns="" id="{6618A9FD-B820-B240-9420-22134C01C43C}"/>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a16="http://schemas.microsoft.com/office/drawing/2014/main" xmlns="" id="{CBACB319-1A34-0E43-B81E-5DE55CAF099D}"/>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6" name="Straight Connector 15">
            <a:extLst>
              <a:ext uri="{FF2B5EF4-FFF2-40B4-BE49-F238E27FC236}">
                <a16:creationId xmlns:a16="http://schemas.microsoft.com/office/drawing/2014/main" xmlns="" id="{BC8222F1-2A79-4F48-AD19-D3E7155A5973}"/>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38555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E63D7A-540E-425A-BEF5-69BB8D40BC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D"/>
          </a:p>
        </p:txBody>
      </p:sp>
      <p:sp>
        <p:nvSpPr>
          <p:cNvPr id="3" name="Text Placeholder 2">
            <a:extLst>
              <a:ext uri="{FF2B5EF4-FFF2-40B4-BE49-F238E27FC236}">
                <a16:creationId xmlns:a16="http://schemas.microsoft.com/office/drawing/2014/main" xmlns="" id="{2F3CBEA5-6625-4A00-B51E-8641A4AE2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4716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DD00FA-CA57-4FCA-BFA6-C374C16C9DBB}"/>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xmlns="" id="{FE40965A-09CA-4AA8-9C52-A5770F423454}"/>
              </a:ext>
            </a:extLst>
          </p:cNvPr>
          <p:cNvSpPr>
            <a:spLocks noGrp="1"/>
          </p:cNvSpPr>
          <p:nvPr>
            <p:ph sz="half" idx="1"/>
          </p:nvPr>
        </p:nvSpPr>
        <p:spPr>
          <a:xfrm>
            <a:off x="533400" y="1825624"/>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Content Placeholder 3">
            <a:extLst>
              <a:ext uri="{FF2B5EF4-FFF2-40B4-BE49-F238E27FC236}">
                <a16:creationId xmlns:a16="http://schemas.microsoft.com/office/drawing/2014/main" xmlns="" id="{FE9E6E0D-8C89-4C4D-B2ED-BC0A4867F963}"/>
              </a:ext>
            </a:extLst>
          </p:cNvPr>
          <p:cNvSpPr>
            <a:spLocks noGrp="1"/>
          </p:cNvSpPr>
          <p:nvPr>
            <p:ph sz="half" idx="2"/>
          </p:nvPr>
        </p:nvSpPr>
        <p:spPr>
          <a:xfrm>
            <a:off x="6172200" y="1825624"/>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1" name="Rectangle 10">
            <a:extLst>
              <a:ext uri="{FF2B5EF4-FFF2-40B4-BE49-F238E27FC236}">
                <a16:creationId xmlns:a16="http://schemas.microsoft.com/office/drawing/2014/main" xmlns="" id="{CCDF1EEE-0E33-4A4C-B856-E1D2CAD41B1D}"/>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a16="http://schemas.microsoft.com/office/drawing/2014/main" xmlns="" id="{A4DADB03-1FEF-B848-8AD4-1107C28DE259}"/>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xmlns="" id="{000A049B-BEAF-8145-AFF0-55736D747D60}"/>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a16="http://schemas.microsoft.com/office/drawing/2014/main" xmlns="" id="{3AC4DCFB-9E5E-4343-B88F-BFF79008DD22}"/>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008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1BB064-2B6B-4DB3-B5F2-73FB6436F6E4}"/>
              </a:ext>
            </a:extLst>
          </p:cNvPr>
          <p:cNvSpPr>
            <a:spLocks noGrp="1"/>
          </p:cNvSpPr>
          <p:nvPr>
            <p:ph type="title"/>
          </p:nvPr>
        </p:nvSpPr>
        <p:spPr>
          <a:xfrm>
            <a:off x="533400" y="365125"/>
            <a:ext cx="11128376" cy="1325563"/>
          </a:xfrm>
        </p:spPr>
        <p:txBody>
          <a:bodyPr/>
          <a:lstStyle/>
          <a:p>
            <a:r>
              <a:rPr lang="en-US" dirty="0"/>
              <a:t>Click to edit Master title style</a:t>
            </a:r>
            <a:endParaRPr lang="en-ID" dirty="0"/>
          </a:p>
        </p:txBody>
      </p:sp>
      <p:sp>
        <p:nvSpPr>
          <p:cNvPr id="3" name="Text Placeholder 2">
            <a:extLst>
              <a:ext uri="{FF2B5EF4-FFF2-40B4-BE49-F238E27FC236}">
                <a16:creationId xmlns:a16="http://schemas.microsoft.com/office/drawing/2014/main" xmlns="" id="{320364BD-656F-49D4-978C-1EF0460DC833}"/>
              </a:ext>
            </a:extLst>
          </p:cNvPr>
          <p:cNvSpPr>
            <a:spLocks noGrp="1"/>
          </p:cNvSpPr>
          <p:nvPr>
            <p:ph type="body" idx="1"/>
          </p:nvPr>
        </p:nvSpPr>
        <p:spPr>
          <a:xfrm>
            <a:off x="533400" y="1681163"/>
            <a:ext cx="5464175" cy="83704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xmlns="" id="{72CC1E74-B5DE-489B-8062-6F648F39AF21}"/>
              </a:ext>
            </a:extLst>
          </p:cNvPr>
          <p:cNvSpPr>
            <a:spLocks noGrp="1"/>
          </p:cNvSpPr>
          <p:nvPr>
            <p:ph sz="half" idx="2"/>
          </p:nvPr>
        </p:nvSpPr>
        <p:spPr>
          <a:xfrm>
            <a:off x="533400" y="2505074"/>
            <a:ext cx="5464175"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5" name="Text Placeholder 4">
            <a:extLst>
              <a:ext uri="{FF2B5EF4-FFF2-40B4-BE49-F238E27FC236}">
                <a16:creationId xmlns:a16="http://schemas.microsoft.com/office/drawing/2014/main" xmlns="" id="{ACD74AC3-B164-43D5-8EE3-2B3FACE1F05B}"/>
              </a:ext>
            </a:extLst>
          </p:cNvPr>
          <p:cNvSpPr>
            <a:spLocks noGrp="1"/>
          </p:cNvSpPr>
          <p:nvPr>
            <p:ph type="body" sz="quarter" idx="3"/>
          </p:nvPr>
        </p:nvSpPr>
        <p:spPr>
          <a:xfrm>
            <a:off x="6172200" y="1681163"/>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5D59746C-CBAC-4D9D-AFCA-8ED31A88891C}"/>
              </a:ext>
            </a:extLst>
          </p:cNvPr>
          <p:cNvSpPr>
            <a:spLocks noGrp="1"/>
          </p:cNvSpPr>
          <p:nvPr>
            <p:ph sz="quarter" idx="4"/>
          </p:nvPr>
        </p:nvSpPr>
        <p:spPr>
          <a:xfrm>
            <a:off x="6172200" y="2505074"/>
            <a:ext cx="5486400"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13" name="Rectangle 12">
            <a:extLst>
              <a:ext uri="{FF2B5EF4-FFF2-40B4-BE49-F238E27FC236}">
                <a16:creationId xmlns:a16="http://schemas.microsoft.com/office/drawing/2014/main" xmlns="" id="{27CBF80B-F7BE-684E-B80A-86103702FD93}"/>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a16="http://schemas.microsoft.com/office/drawing/2014/main" xmlns="" id="{B7DD9B41-86AC-8F4C-900D-2BDD191394A0}"/>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a16="http://schemas.microsoft.com/office/drawing/2014/main" xmlns="" id="{29D4882F-7788-6A46-ACDB-A2C45EC5B49B}"/>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2" name="Straight Connector 21">
            <a:extLst>
              <a:ext uri="{FF2B5EF4-FFF2-40B4-BE49-F238E27FC236}">
                <a16:creationId xmlns:a16="http://schemas.microsoft.com/office/drawing/2014/main" xmlns="" id="{687CA224-252A-DB42-9CB3-604E913644BF}"/>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9332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9ADFF5-D2DF-4F4C-B84D-A9AF846D83A3}"/>
              </a:ext>
            </a:extLst>
          </p:cNvPr>
          <p:cNvSpPr>
            <a:spLocks noGrp="1"/>
          </p:cNvSpPr>
          <p:nvPr>
            <p:ph type="title"/>
          </p:nvPr>
        </p:nvSpPr>
        <p:spPr/>
        <p:txBody>
          <a:bodyPr/>
          <a:lstStyle/>
          <a:p>
            <a:r>
              <a:rPr lang="en-US"/>
              <a:t>Click to edit Master title style</a:t>
            </a:r>
            <a:endParaRPr lang="en-ID"/>
          </a:p>
        </p:txBody>
      </p:sp>
      <p:sp>
        <p:nvSpPr>
          <p:cNvPr id="15" name="Rectangle 14">
            <a:extLst>
              <a:ext uri="{FF2B5EF4-FFF2-40B4-BE49-F238E27FC236}">
                <a16:creationId xmlns:a16="http://schemas.microsoft.com/office/drawing/2014/main" xmlns="" id="{3479D463-626D-4D34-B749-7F089E12D7CA}"/>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6" name="TextBox 15">
            <a:extLst>
              <a:ext uri="{FF2B5EF4-FFF2-40B4-BE49-F238E27FC236}">
                <a16:creationId xmlns:a16="http://schemas.microsoft.com/office/drawing/2014/main" xmlns="" id="{081B3419-F562-4556-ADD7-D768E4EA415A}"/>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8" name="TextBox 17">
            <a:extLst>
              <a:ext uri="{FF2B5EF4-FFF2-40B4-BE49-F238E27FC236}">
                <a16:creationId xmlns:a16="http://schemas.microsoft.com/office/drawing/2014/main" xmlns="" id="{EFDD757A-A93F-4A87-AABA-56DAE452BE14}"/>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6" name="Straight Connector 5">
            <a:extLst>
              <a:ext uri="{FF2B5EF4-FFF2-40B4-BE49-F238E27FC236}">
                <a16:creationId xmlns:a16="http://schemas.microsoft.com/office/drawing/2014/main" xmlns="" id="{4B86A402-833A-414F-8B21-CB235D6F827F}"/>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63175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E393BA3B-C4DB-9346-8386-CB62A06CFE52}"/>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9" name="TextBox 8">
            <a:extLst>
              <a:ext uri="{FF2B5EF4-FFF2-40B4-BE49-F238E27FC236}">
                <a16:creationId xmlns:a16="http://schemas.microsoft.com/office/drawing/2014/main" xmlns="" id="{034F4A44-6379-C844-B743-22309C4305B4}"/>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xmlns="" id="{43DCB562-F21B-0C48-ADFD-506D203737A1}"/>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7" name="Straight Connector 16">
            <a:extLst>
              <a:ext uri="{FF2B5EF4-FFF2-40B4-BE49-F238E27FC236}">
                <a16:creationId xmlns:a16="http://schemas.microsoft.com/office/drawing/2014/main" xmlns="" id="{91C8FB76-362B-314B-8CD5-C776CC4E9D5E}"/>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30054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110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
        <p:nvSpPr>
          <p:cNvPr id="7" name="Rectangle 6">
            <a:extLst>
              <a:ext uri="{FF2B5EF4-FFF2-40B4-BE49-F238E27FC236}">
                <a16:creationId xmlns:a16="http://schemas.microsoft.com/office/drawing/2014/main" xmlns="" id="{3479D463-626D-4D34-B749-7F089E12D7CA}"/>
              </a:ext>
            </a:extLst>
          </p:cNvPr>
          <p:cNvSpPr/>
          <p:nvPr userDrawn="1"/>
        </p:nvSpPr>
        <p:spPr>
          <a:xfrm>
            <a:off x="11202988" y="6438640"/>
            <a:ext cx="455612" cy="41936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fld id="{516E4415-7190-4740-A70C-FF2C4EC25AE3}" type="slidenum">
              <a:rPr kumimoji="0" lang="en-ID" sz="1600" b="0" i="0" u="none" strike="noStrike" kern="0" cap="none" spc="0" normalizeH="0" baseline="0" noProof="0" smtClean="0">
                <a:ln>
                  <a:noFill/>
                </a:ln>
                <a:solidFill>
                  <a:srgbClr val="FFFFFF"/>
                </a:solidFill>
                <a:effectLst/>
                <a:uLnTx/>
                <a:uFillTx/>
                <a:latin typeface="Segoe UI Light"/>
              </a:rPr>
              <a:t>‹#›</a:t>
            </a:fld>
            <a:endParaRPr kumimoji="0" lang="en-ID" sz="1600" b="0" i="0" u="none" strike="noStrike" kern="0" cap="none" spc="0" normalizeH="0" baseline="0" noProof="0" dirty="0" smtClean="0">
              <a:ln>
                <a:noFill/>
              </a:ln>
              <a:solidFill>
                <a:srgbClr val="FFFFFF"/>
              </a:solidFill>
              <a:effectLst/>
              <a:uLnTx/>
              <a:uFillTx/>
              <a:latin typeface="Segoe UI Light"/>
            </a:endParaRPr>
          </a:p>
        </p:txBody>
      </p:sp>
      <p:sp>
        <p:nvSpPr>
          <p:cNvPr id="8" name="TextBox 7">
            <a:extLst>
              <a:ext uri="{FF2B5EF4-FFF2-40B4-BE49-F238E27FC236}">
                <a16:creationId xmlns:a16="http://schemas.microsoft.com/office/drawing/2014/main" xmlns="" id="{EFDD757A-A93F-4A87-AABA-56DAE452BE14}"/>
              </a:ext>
            </a:extLst>
          </p:cNvPr>
          <p:cNvSpPr txBox="1"/>
          <p:nvPr userDrawn="1"/>
        </p:nvSpPr>
        <p:spPr>
          <a:xfrm>
            <a:off x="9277165" y="6561787"/>
            <a:ext cx="1726816" cy="123111"/>
          </a:xfrm>
          <a:prstGeom prst="rect">
            <a:avLst/>
          </a:prstGeom>
          <a:noFill/>
        </p:spPr>
        <p:txBody>
          <a:bodyPr wrap="square" lIns="0" tIns="0" rIns="0" bIns="0" rtlCol="0" anchor="ctr">
            <a:spAutoFit/>
          </a:bodyPr>
          <a:lstStyle/>
          <a:p>
            <a:pPr algn="r"/>
            <a:r>
              <a:rPr lang="en-US" sz="800" dirty="0" smtClean="0">
                <a:solidFill>
                  <a:srgbClr val="FFFFFF">
                    <a:lumMod val="65000"/>
                  </a:srgbClr>
                </a:solidFill>
                <a:latin typeface="Segoe UI Light" panose="020B0502040204020203" pitchFamily="34" charset="0"/>
                <a:cs typeface="Segoe UI Light" panose="020B0502040204020203" pitchFamily="34" charset="0"/>
              </a:rPr>
              <a:t>2020</a:t>
            </a:r>
            <a:r>
              <a:rPr lang="en-US" sz="800" baseline="0" dirty="0" smtClean="0">
                <a:solidFill>
                  <a:srgbClr val="FFFFFF">
                    <a:lumMod val="65000"/>
                  </a:srgbClr>
                </a:solidFill>
                <a:latin typeface="Segoe UI Light" panose="020B0502040204020203" pitchFamily="34" charset="0"/>
                <a:cs typeface="Segoe UI Light" panose="020B0502040204020203" pitchFamily="34" charset="0"/>
              </a:rPr>
              <a:t> STRATEGIC PLANNING SESSION</a:t>
            </a:r>
            <a:endParaRPr lang="en-US" sz="800" dirty="0">
              <a:solidFill>
                <a:srgbClr val="FFFFFF">
                  <a:lumMod val="65000"/>
                </a:srgbClr>
              </a:solidFill>
              <a:latin typeface="Segoe UI Light" panose="020B0502040204020203" pitchFamily="34" charset="0"/>
              <a:cs typeface="Segoe UI Light" panose="020B0502040204020203" pitchFamily="34" charset="0"/>
            </a:endParaRPr>
          </a:p>
        </p:txBody>
      </p:sp>
      <p:cxnSp>
        <p:nvCxnSpPr>
          <p:cNvPr id="9" name="Straight Connector 8">
            <a:extLst>
              <a:ext uri="{FF2B5EF4-FFF2-40B4-BE49-F238E27FC236}">
                <a16:creationId xmlns:a16="http://schemas.microsoft.com/office/drawing/2014/main" xmlns=""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a16="http://schemas.microsoft.com/office/drawing/2014/main" xmlns=""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Rounded Rectangle 11">
            <a:extLst>
              <a:ext uri="{FF2B5EF4-FFF2-40B4-BE49-F238E27FC236}">
                <a16:creationId xmlns:a16="http://schemas.microsoft.com/office/drawing/2014/main" xmlns="" id="{3FF68B7E-2A3C-7445-840D-E03AC743B2BC}"/>
              </a:ext>
            </a:extLst>
          </p:cNvPr>
          <p:cNvSpPr/>
          <p:nvPr userDrawn="1"/>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4" name="Title 1">
            <a:extLst>
              <a:ext uri="{FF2B5EF4-FFF2-40B4-BE49-F238E27FC236}">
                <a16:creationId xmlns:a16="http://schemas.microsoft.com/office/drawing/2014/main" xmlns="" id="{4430A9AA-BB5E-FF43-8C3E-F42948508E5B}"/>
              </a:ext>
            </a:extLst>
          </p:cNvPr>
          <p:cNvSpPr txBox="1">
            <a:spLocks/>
          </p:cNvSpPr>
          <p:nvPr userDrawn="1"/>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rgbClr val="000000"/>
              </a:solidFill>
              <a:effectLst/>
              <a:uLnTx/>
              <a:uFillTx/>
              <a:latin typeface="Georgia"/>
            </a:endParaRPr>
          </a:p>
        </p:txBody>
      </p:sp>
      <p:sp>
        <p:nvSpPr>
          <p:cNvPr id="15" name="TextBox 14">
            <a:extLst>
              <a:ext uri="{FF2B5EF4-FFF2-40B4-BE49-F238E27FC236}">
                <a16:creationId xmlns:a16="http://schemas.microsoft.com/office/drawing/2014/main" xmlns="" id="{3D1D2E24-36FA-6149-B377-163EFDF93ABC}"/>
              </a:ext>
            </a:extLst>
          </p:cNvPr>
          <p:cNvSpPr txBox="1"/>
          <p:nvPr userDrawn="1"/>
        </p:nvSpPr>
        <p:spPr>
          <a:xfrm>
            <a:off x="989159" y="792228"/>
            <a:ext cx="5507894"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3: Increased access to needs based rehabilitation programmes</a:t>
            </a:r>
            <a:endParaRPr lang="da-DK" sz="1400" b="1" dirty="0">
              <a:solidFill>
                <a:srgbClr val="FFFFFF"/>
              </a:solidFill>
              <a:latin typeface="Segoe UI Light"/>
              <a:cs typeface="Segoe UI" panose="020B0502040204020203" pitchFamily="34" charset="0"/>
            </a:endParaRPr>
          </a:p>
        </p:txBody>
      </p:sp>
      <p:cxnSp>
        <p:nvCxnSpPr>
          <p:cNvPr id="16" name="Straight Connector 15">
            <a:extLst>
              <a:ext uri="{FF2B5EF4-FFF2-40B4-BE49-F238E27FC236}">
                <a16:creationId xmlns:a16="http://schemas.microsoft.com/office/drawing/2014/main" xmlns="" id="{D4D9F918-F730-4449-AB3E-2E8143B1A414}"/>
              </a:ext>
            </a:extLst>
          </p:cNvPr>
          <p:cNvCxnSpPr>
            <a:cxnSpLocks/>
          </p:cNvCxnSpPr>
          <p:nvPr userDrawn="1"/>
        </p:nvCxnSpPr>
        <p:spPr>
          <a:xfrm>
            <a:off x="6487428" y="899950"/>
            <a:ext cx="5346373" cy="10774"/>
          </a:xfrm>
          <a:prstGeom prst="line">
            <a:avLst/>
          </a:prstGeom>
          <a:noFill/>
          <a:ln w="6350" cap="flat" cmpd="sng" algn="ctr">
            <a:solidFill>
              <a:srgbClr val="FFFFFF"/>
            </a:solidFill>
            <a:prstDash val="solid"/>
            <a:miter lim="800000"/>
          </a:ln>
          <a:effectLst/>
        </p:spPr>
      </p:cxnSp>
    </p:spTree>
    <p:extLst>
      <p:ext uri="{BB962C8B-B14F-4D97-AF65-F5344CB8AC3E}">
        <p14:creationId xmlns:p14="http://schemas.microsoft.com/office/powerpoint/2010/main" val="70474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B33DCC-E58D-4E90-BD32-93612EB101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D"/>
          </a:p>
        </p:txBody>
      </p:sp>
      <p:sp>
        <p:nvSpPr>
          <p:cNvPr id="3" name="Content Placeholder 2">
            <a:extLst>
              <a:ext uri="{FF2B5EF4-FFF2-40B4-BE49-F238E27FC236}">
                <a16:creationId xmlns:a16="http://schemas.microsoft.com/office/drawing/2014/main" xmlns="" id="{EFB7CF97-5037-48C8-8243-48B5F78702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Text Placeholder 3">
            <a:extLst>
              <a:ext uri="{FF2B5EF4-FFF2-40B4-BE49-F238E27FC236}">
                <a16:creationId xmlns:a16="http://schemas.microsoft.com/office/drawing/2014/main" xmlns="" id="{26953ED2-55B1-4F90-9569-25377B50E6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a16="http://schemas.microsoft.com/office/drawing/2014/main" xmlns="" id="{3989266A-499E-2343-B303-4B178C30E570}"/>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a16="http://schemas.microsoft.com/office/drawing/2014/main" xmlns="" id="{2F05756C-735A-1542-A4CF-6C2913A561ED}"/>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xmlns="" id="{5D58A4D1-5981-C340-BAD7-3ED40B65EE05}"/>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a16="http://schemas.microsoft.com/office/drawing/2014/main" xmlns="" id="{119B55FB-0CFF-5E46-A4B3-3D6E62F4E84A}"/>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67526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03295E-5F2E-469B-B4C3-767643F280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D"/>
          </a:p>
        </p:txBody>
      </p:sp>
      <p:sp>
        <p:nvSpPr>
          <p:cNvPr id="3" name="Picture Placeholder 2">
            <a:extLst>
              <a:ext uri="{FF2B5EF4-FFF2-40B4-BE49-F238E27FC236}">
                <a16:creationId xmlns:a16="http://schemas.microsoft.com/office/drawing/2014/main" xmlns="" id="{3A84A6C5-DA12-455A-81DD-2B5C41D0E9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D"/>
          </a:p>
        </p:txBody>
      </p:sp>
      <p:sp>
        <p:nvSpPr>
          <p:cNvPr id="4" name="Text Placeholder 3">
            <a:extLst>
              <a:ext uri="{FF2B5EF4-FFF2-40B4-BE49-F238E27FC236}">
                <a16:creationId xmlns:a16="http://schemas.microsoft.com/office/drawing/2014/main" xmlns="" id="{A5A59A1D-8CC0-43CE-9EB7-F5DE71D0A3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a16="http://schemas.microsoft.com/office/drawing/2014/main" xmlns="" id="{D872BFBD-2615-9640-9703-8EEEC0944B27}"/>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a16="http://schemas.microsoft.com/office/drawing/2014/main" xmlns="" id="{D55BD58D-CDDC-0B45-BA7A-2D58ACD8E367}"/>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xmlns="" id="{DDF31592-E398-C448-9356-F7FEFD601356}"/>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a16="http://schemas.microsoft.com/office/drawing/2014/main" xmlns="" id="{FD5EB6E1-447A-E449-9E7F-AD2F2F82B068}"/>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001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C3B649-33B5-49E0-AF95-5C2F743605D6}"/>
              </a:ext>
            </a:extLst>
          </p:cNvPr>
          <p:cNvSpPr>
            <a:spLocks noGrp="1"/>
          </p:cNvSpPr>
          <p:nvPr>
            <p:ph type="title"/>
          </p:nvPr>
        </p:nvSpPr>
        <p:spPr/>
        <p:txBody>
          <a:bodyPr/>
          <a:lstStyle/>
          <a:p>
            <a:r>
              <a:rPr lang="en-US"/>
              <a:t>Click to edit Master title style</a:t>
            </a:r>
            <a:endParaRPr lang="en-ID"/>
          </a:p>
        </p:txBody>
      </p:sp>
      <p:sp>
        <p:nvSpPr>
          <p:cNvPr id="3" name="Vertical Text Placeholder 2">
            <a:extLst>
              <a:ext uri="{FF2B5EF4-FFF2-40B4-BE49-F238E27FC236}">
                <a16:creationId xmlns:a16="http://schemas.microsoft.com/office/drawing/2014/main" xmlns="" id="{DB1F3234-B853-4DD4-ACD3-949D5F2843AC}"/>
              </a:ext>
            </a:extLst>
          </p:cNvPr>
          <p:cNvSpPr>
            <a:spLocks noGrp="1"/>
          </p:cNvSpPr>
          <p:nvPr>
            <p:ph type="body" orient="vert" idx="1"/>
          </p:nvPr>
        </p:nvSpPr>
        <p:spPr>
          <a:xfrm>
            <a:off x="533400" y="1825624"/>
            <a:ext cx="11125200" cy="44227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a16="http://schemas.microsoft.com/office/drawing/2014/main" xmlns="" id="{CCD772A1-19DF-FC40-93B0-113A11233C2C}"/>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a16="http://schemas.microsoft.com/office/drawing/2014/main" xmlns="" id="{60F58FA3-9F95-6E4E-8DB3-1983AF82D083}"/>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a16="http://schemas.microsoft.com/office/drawing/2014/main" xmlns="" id="{F8220442-8EC3-8142-8D68-4D0002EC4B0E}"/>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a16="http://schemas.microsoft.com/office/drawing/2014/main" xmlns="" id="{859C459C-D3A2-F444-AA24-2FF13DDB64C9}"/>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5426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874D309-A159-49EF-AA30-9AD12AF5DB54}"/>
              </a:ext>
            </a:extLst>
          </p:cNvPr>
          <p:cNvSpPr>
            <a:spLocks noGrp="1"/>
          </p:cNvSpPr>
          <p:nvPr>
            <p:ph type="title" orient="vert"/>
          </p:nvPr>
        </p:nvSpPr>
        <p:spPr>
          <a:xfrm>
            <a:off x="8724900" y="365124"/>
            <a:ext cx="2933700" cy="5883275"/>
          </a:xfrm>
        </p:spPr>
        <p:txBody>
          <a:bodyPr vert="eaVert"/>
          <a:lstStyle/>
          <a:p>
            <a:r>
              <a:rPr lang="en-US"/>
              <a:t>Click to edit Master title style</a:t>
            </a:r>
            <a:endParaRPr lang="en-ID"/>
          </a:p>
        </p:txBody>
      </p:sp>
      <p:sp>
        <p:nvSpPr>
          <p:cNvPr id="3" name="Vertical Text Placeholder 2">
            <a:extLst>
              <a:ext uri="{FF2B5EF4-FFF2-40B4-BE49-F238E27FC236}">
                <a16:creationId xmlns:a16="http://schemas.microsoft.com/office/drawing/2014/main" xmlns="" id="{BC069772-6562-4B91-92CF-F6615BFA124D}"/>
              </a:ext>
            </a:extLst>
          </p:cNvPr>
          <p:cNvSpPr>
            <a:spLocks noGrp="1"/>
          </p:cNvSpPr>
          <p:nvPr>
            <p:ph type="body" orient="vert" idx="1"/>
          </p:nvPr>
        </p:nvSpPr>
        <p:spPr>
          <a:xfrm>
            <a:off x="533400" y="365124"/>
            <a:ext cx="80391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a16="http://schemas.microsoft.com/office/drawing/2014/main" xmlns="" id="{C4F8C710-60E3-E749-A6EB-7EE4C02A26EA}"/>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a16="http://schemas.microsoft.com/office/drawing/2014/main" xmlns="" id="{F046843F-F29D-064F-B757-5F1CF13F0C7B}"/>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a16="http://schemas.microsoft.com/office/drawing/2014/main" xmlns="" id="{64F24F20-2E9E-974F-B756-97AD6FA57349}"/>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a16="http://schemas.microsoft.com/office/drawing/2014/main" xmlns="" id="{1FDA2B64-5758-0541-A488-9683D27A3A67}"/>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011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41117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44674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t>2020/11/19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7490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t>2020/11/19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88436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t>2020/11/19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70099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35890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51930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18"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oleObject" Target="../embeddings/oleObject1.bin"/><Relationship Id="rId2" Type="http://schemas.openxmlformats.org/officeDocument/2006/relationships/slideLayout" Target="../slideLayouts/slideLayout13.xml"/><Relationship Id="rId16" Type="http://schemas.openxmlformats.org/officeDocument/2006/relationships/tags" Target="../tags/tag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1.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t>2020/11/19</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C606A-28FD-4A9E-8E1C-5460220D7A80}" type="slidenum">
              <a:rPr lang="en-ZA" smtClean="0"/>
              <a:t>‹#›</a:t>
            </a:fld>
            <a:endParaRPr lang="en-ZA"/>
          </a:p>
        </p:txBody>
      </p:sp>
    </p:spTree>
    <p:extLst>
      <p:ext uri="{BB962C8B-B14F-4D97-AF65-F5344CB8AC3E}">
        <p14:creationId xmlns:p14="http://schemas.microsoft.com/office/powerpoint/2010/main" val="4283765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xmlns="" id="{6A607F61-C91A-47FF-BBFB-DF776E24F283}"/>
              </a:ext>
            </a:extLst>
          </p:cNvPr>
          <p:cNvGraphicFramePr>
            <a:graphicFrameLocks noChangeAspect="1"/>
          </p:cNvGraphicFramePr>
          <p:nvPr userDrawn="1">
            <p:custDataLst>
              <p:tags r:id="rId15"/>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22" name="think-cell Slide" r:id="rId17" imgW="383" imgH="384" progId="TCLayout.ActiveDocument.1">
                  <p:embed/>
                </p:oleObj>
              </mc:Choice>
              <mc:Fallback>
                <p:oleObj name="think-cell Slide" r:id="rId17" imgW="383" imgH="384" progId="TCLayout.ActiveDocument.1">
                  <p:embed/>
                  <p:pic>
                    <p:nvPicPr>
                      <p:cNvPr id="0" name=""/>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xmlns="" id="{98082631-599A-467D-B49A-E699D64CA6CB}"/>
              </a:ext>
            </a:extLst>
          </p:cNvPr>
          <p:cNvSpPr/>
          <p:nvPr userDrawn="1">
            <p:custDataLst>
              <p:tags r:id="rId1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4400" b="1" dirty="0">
              <a:solidFill>
                <a:srgbClr val="FFFFFF"/>
              </a:solidFill>
              <a:latin typeface="Georgia" panose="02040502050405020303" pitchFamily="18" charset="0"/>
              <a:ea typeface="+mj-ea"/>
              <a:cs typeface="+mj-cs"/>
              <a:sym typeface="Georgia" panose="02040502050405020303" pitchFamily="18" charset="0"/>
            </a:endParaRPr>
          </a:p>
        </p:txBody>
      </p:sp>
      <p:sp>
        <p:nvSpPr>
          <p:cNvPr id="2" name="Title Placeholder 1">
            <a:extLst>
              <a:ext uri="{FF2B5EF4-FFF2-40B4-BE49-F238E27FC236}">
                <a16:creationId xmlns:a16="http://schemas.microsoft.com/office/drawing/2014/main" xmlns="" id="{21DE9C95-668D-4C97-99D8-074E1701B424}"/>
              </a:ext>
            </a:extLst>
          </p:cNvPr>
          <p:cNvSpPr>
            <a:spLocks noGrp="1"/>
          </p:cNvSpPr>
          <p:nvPr>
            <p:ph type="title"/>
          </p:nvPr>
        </p:nvSpPr>
        <p:spPr>
          <a:xfrm>
            <a:off x="533400" y="406400"/>
            <a:ext cx="11125200" cy="889000"/>
          </a:xfrm>
          <a:prstGeom prst="rect">
            <a:avLst/>
          </a:prstGeom>
        </p:spPr>
        <p:txBody>
          <a:bodyPr vert="horz" lIns="91440" tIns="45720" rIns="91440" bIns="45720" rtlCol="0" anchor="ctr">
            <a:normAutofit/>
          </a:bodyPr>
          <a:lstStyle/>
          <a:p>
            <a:r>
              <a:rPr lang="en-US" dirty="0"/>
              <a:t>Click to edit Master title style</a:t>
            </a:r>
            <a:endParaRPr lang="en-ID" dirty="0"/>
          </a:p>
        </p:txBody>
      </p:sp>
      <p:sp>
        <p:nvSpPr>
          <p:cNvPr id="3" name="Text Placeholder 2">
            <a:extLst>
              <a:ext uri="{FF2B5EF4-FFF2-40B4-BE49-F238E27FC236}">
                <a16:creationId xmlns:a16="http://schemas.microsoft.com/office/drawing/2014/main" xmlns="" id="{A2F9BE55-B1B7-4BDF-8E9F-D05E93906AC4}"/>
              </a:ext>
            </a:extLst>
          </p:cNvPr>
          <p:cNvSpPr>
            <a:spLocks noGrp="1"/>
          </p:cNvSpPr>
          <p:nvPr>
            <p:ph type="body" idx="1"/>
          </p:nvPr>
        </p:nvSpPr>
        <p:spPr>
          <a:xfrm>
            <a:off x="533400" y="1524000"/>
            <a:ext cx="11125200" cy="4652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Tree>
    <p:extLst>
      <p:ext uri="{BB962C8B-B14F-4D97-AF65-F5344CB8AC3E}">
        <p14:creationId xmlns:p14="http://schemas.microsoft.com/office/powerpoint/2010/main" val="37168077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pos="336">
          <p15:clr>
            <a:srgbClr val="F26B43"/>
          </p15:clr>
        </p15:guide>
        <p15:guide id="2" pos="7344">
          <p15:clr>
            <a:srgbClr val="F26B43"/>
          </p15:clr>
        </p15:guide>
        <p15:guide id="3" orient="horz" pos="3936">
          <p15:clr>
            <a:srgbClr val="F26B43"/>
          </p15:clr>
        </p15:guide>
        <p15:guide id="4" orient="horz" pos="960">
          <p15:clr>
            <a:srgbClr val="F26B43"/>
          </p15:clr>
        </p15:guide>
        <p15:guide id="5" orient="horz" pos="81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9.xml"/><Relationship Id="rId5" Type="http://schemas.openxmlformats.org/officeDocument/2006/relationships/image" Target="../media/image3.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1.emf"/><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9.jpg"/><Relationship Id="rId4"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298" y="0"/>
            <a:ext cx="12192000" cy="6900903"/>
            <a:chOff x="-13298" y="0"/>
            <a:chExt cx="12192000" cy="6900903"/>
          </a:xfrm>
        </p:grpSpPr>
        <p:sp>
          <p:nvSpPr>
            <p:cNvPr id="6" name="Rectangle 5"/>
            <p:cNvSpPr/>
            <p:nvPr/>
          </p:nvSpPr>
          <p:spPr>
            <a:xfrm>
              <a:off x="-13298" y="0"/>
              <a:ext cx="12192000" cy="6866655"/>
            </a:xfrm>
            <a:prstGeom prst="rect">
              <a:avLst/>
            </a:prstGeom>
            <a:blipFill>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rgbClr val="FFFFFF"/>
                </a:solidFill>
              </a:endParaRPr>
            </a:p>
          </p:txBody>
        </p:sp>
        <p:sp>
          <p:nvSpPr>
            <p:cNvPr id="5" name="Rectangle 4">
              <a:extLst>
                <a:ext uri="{FF2B5EF4-FFF2-40B4-BE49-F238E27FC236}">
                  <a16:creationId xmlns:a16="http://schemas.microsoft.com/office/drawing/2014/main" xmlns="" id="{DF200334-FF46-1D40-B2FE-CA974742C6B8}"/>
                </a:ext>
              </a:extLst>
            </p:cNvPr>
            <p:cNvSpPr/>
            <p:nvPr/>
          </p:nvSpPr>
          <p:spPr>
            <a:xfrm>
              <a:off x="-10274" y="3465102"/>
              <a:ext cx="12178702" cy="3435801"/>
            </a:xfrm>
            <a:prstGeom prst="rect">
              <a:avLst/>
            </a:prstGeom>
            <a:gradFill flip="none" rotWithShape="1">
              <a:gsLst>
                <a:gs pos="0">
                  <a:schemeClr val="bg1"/>
                </a:gs>
                <a:gs pos="100000">
                  <a:schemeClr val="bg1">
                    <a:alpha val="59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Rectangle 9">
              <a:extLst>
                <a:ext uri="{FF2B5EF4-FFF2-40B4-BE49-F238E27FC236}">
                  <a16:creationId xmlns:a16="http://schemas.microsoft.com/office/drawing/2014/main" xmlns="" id="{B1364B69-20F5-6548-883F-0675B1C2D27B}"/>
                </a:ext>
              </a:extLst>
            </p:cNvPr>
            <p:cNvSpPr/>
            <p:nvPr/>
          </p:nvSpPr>
          <p:spPr>
            <a:xfrm>
              <a:off x="3597112" y="0"/>
              <a:ext cx="4639726" cy="6421348"/>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a16="http://schemas.microsoft.com/office/drawing/2014/main" xmlns="" id="{DADDC354-7EBE-3548-9016-82A6B02C3C95}"/>
                </a:ext>
              </a:extLst>
            </p:cNvPr>
            <p:cNvSpPr txBox="1">
              <a:spLocks/>
            </p:cNvSpPr>
            <p:nvPr/>
          </p:nvSpPr>
          <p:spPr>
            <a:xfrm>
              <a:off x="3655637" y="3538889"/>
              <a:ext cx="4522676" cy="2769989"/>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00000"/>
                </a:lnSpc>
              </a:pPr>
              <a:r>
                <a:rPr lang="en-US" sz="3600" dirty="0" smtClean="0">
                  <a:solidFill>
                    <a:srgbClr val="FFFFFF"/>
                  </a:solidFill>
                  <a:latin typeface="Georgia"/>
                </a:rPr>
                <a:t>Outcome 3</a:t>
              </a:r>
              <a:r>
                <a:rPr lang="en-US" sz="3600" dirty="0">
                  <a:solidFill>
                    <a:srgbClr val="FFFFFF"/>
                  </a:solidFill>
                  <a:latin typeface="Georgia"/>
                </a:rPr>
                <a:t>: Increased access to needs-based rehabilitation </a:t>
              </a:r>
              <a:r>
                <a:rPr lang="en-US" sz="3600" dirty="0" smtClean="0">
                  <a:solidFill>
                    <a:srgbClr val="FFFFFF"/>
                  </a:solidFill>
                  <a:latin typeface="Georgia"/>
                </a:rPr>
                <a:t> programmes</a:t>
              </a:r>
              <a:endParaRPr lang="en-ID" sz="3600" dirty="0">
                <a:solidFill>
                  <a:srgbClr val="FFFFFF"/>
                </a:solidFill>
                <a:latin typeface="Georgia"/>
              </a:endParaRPr>
            </a:p>
          </p:txBody>
        </p:sp>
        <p:cxnSp>
          <p:nvCxnSpPr>
            <p:cNvPr id="12" name="Straight Connector 11">
              <a:extLst>
                <a:ext uri="{FF2B5EF4-FFF2-40B4-BE49-F238E27FC236}">
                  <a16:creationId xmlns:a16="http://schemas.microsoft.com/office/drawing/2014/main" xmlns="" id="{B448019C-7EFB-F54B-AD80-B5CB12A12316}"/>
                </a:ext>
              </a:extLst>
            </p:cNvPr>
            <p:cNvCxnSpPr>
              <a:cxnSpLocks/>
            </p:cNvCxnSpPr>
            <p:nvPr/>
          </p:nvCxnSpPr>
          <p:spPr>
            <a:xfrm flipH="1">
              <a:off x="4890424" y="3465102"/>
              <a:ext cx="34749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52161AD9-4FEA-DE47-AB7A-0D3D9F34C056}"/>
                </a:ext>
              </a:extLst>
            </p:cNvPr>
            <p:cNvCxnSpPr>
              <a:cxnSpLocks/>
            </p:cNvCxnSpPr>
            <p:nvPr/>
          </p:nvCxnSpPr>
          <p:spPr>
            <a:xfrm flipH="1">
              <a:off x="4104540" y="3465102"/>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79" y="6029325"/>
              <a:ext cx="2847975" cy="828675"/>
            </a:xfrm>
            <a:prstGeom prst="rect">
              <a:avLst/>
            </a:prstGeom>
          </p:spPr>
        </p:pic>
        <p:sp>
          <p:nvSpPr>
            <p:cNvPr id="18" name="Title 1">
              <a:extLst>
                <a:ext uri="{FF2B5EF4-FFF2-40B4-BE49-F238E27FC236}">
                  <a16:creationId xmlns:a16="http://schemas.microsoft.com/office/drawing/2014/main" xmlns="" id="{DADDC354-7EBE-3548-9016-82A6B02C3C95}"/>
                </a:ext>
              </a:extLst>
            </p:cNvPr>
            <p:cNvSpPr txBox="1">
              <a:spLocks/>
            </p:cNvSpPr>
            <p:nvPr/>
          </p:nvSpPr>
          <p:spPr>
            <a:xfrm>
              <a:off x="3876072" y="120956"/>
              <a:ext cx="4081806" cy="3223190"/>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50000"/>
                </a:lnSpc>
              </a:pPr>
              <a:r>
                <a:rPr lang="en-US" sz="3600" dirty="0" smtClean="0">
                  <a:solidFill>
                    <a:srgbClr val="FFFFFF"/>
                  </a:solidFill>
                  <a:latin typeface="Georgia"/>
                </a:rPr>
                <a:t>2020 ANNUAL STRATEGIC PLANNING SESSION</a:t>
              </a:r>
              <a:endParaRPr lang="en-ID" sz="3600" dirty="0">
                <a:solidFill>
                  <a:srgbClr val="FFFFFF"/>
                </a:solidFill>
                <a:latin typeface="Georgia"/>
              </a:endParaRPr>
            </a:p>
          </p:txBody>
        </p:sp>
      </p:grpSp>
    </p:spTree>
    <p:extLst>
      <p:ext uri="{BB962C8B-B14F-4D97-AF65-F5344CB8AC3E}">
        <p14:creationId xmlns:p14="http://schemas.microsoft.com/office/powerpoint/2010/main" val="3387144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4000" dirty="0" smtClean="0">
                <a:solidFill>
                  <a:srgbClr val="000000"/>
                </a:solidFill>
                <a:latin typeface="Georgia"/>
              </a:rPr>
              <a:t>2020 MTSF contributions</a:t>
            </a:r>
            <a:endParaRPr lang="en-US" sz="4000" dirty="0">
              <a:solidFill>
                <a:srgbClr val="000000"/>
              </a:solidFill>
              <a:latin typeface="Georgia"/>
            </a:endParaRPr>
          </a:p>
        </p:txBody>
      </p:sp>
      <p:graphicFrame>
        <p:nvGraphicFramePr>
          <p:cNvPr id="7" name="Table 6"/>
          <p:cNvGraphicFramePr>
            <a:graphicFrameLocks noGrp="1"/>
          </p:cNvGraphicFramePr>
          <p:nvPr>
            <p:extLst>
              <p:ext uri="{D42A27DB-BD31-4B8C-83A1-F6EECF244321}">
                <p14:modId xmlns:p14="http://schemas.microsoft.com/office/powerpoint/2010/main" val="2219473335"/>
              </p:ext>
            </p:extLst>
          </p:nvPr>
        </p:nvGraphicFramePr>
        <p:xfrm>
          <a:off x="455195" y="1132763"/>
          <a:ext cx="11010902" cy="5152800"/>
        </p:xfrm>
        <a:graphic>
          <a:graphicData uri="http://schemas.openxmlformats.org/drawingml/2006/table">
            <a:tbl>
              <a:tblPr firstRow="1" bandRow="1">
                <a:tableStyleId>{93296810-A885-4BE3-A3E7-6D5BEEA58F35}</a:tableStyleId>
              </a:tblPr>
              <a:tblGrid>
                <a:gridCol w="1523730"/>
                <a:gridCol w="218365"/>
                <a:gridCol w="2852382"/>
                <a:gridCol w="327546"/>
                <a:gridCol w="1241946"/>
                <a:gridCol w="327546"/>
                <a:gridCol w="1538634"/>
                <a:gridCol w="208280"/>
                <a:gridCol w="2772473"/>
              </a:tblGrid>
              <a:tr h="7447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latin typeface="+mj-lt"/>
                        </a:rPr>
                        <a:t>MTSF Priority Area</a:t>
                      </a:r>
                      <a:endParaRPr lang="en-ZA" sz="2000" dirty="0" smtClean="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ZA" sz="8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2000" dirty="0" smtClean="0">
                          <a:solidFill>
                            <a:schemeClr val="bg1"/>
                          </a:solidFill>
                          <a:latin typeface="+mj-lt"/>
                        </a:rPr>
                        <a:t>MTSF Indicator</a:t>
                      </a:r>
                      <a:endParaRPr lang="en-ZA" sz="20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ZA" sz="800" dirty="0">
                        <a:solidFill>
                          <a:schemeClr val="bg1"/>
                        </a:solidFill>
                        <a:latin typeface="+mj-lt"/>
                      </a:endParaRPr>
                    </a:p>
                  </a:txBody>
                  <a:tcPr>
                    <a:lnL w="38100"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2000" dirty="0" smtClean="0">
                          <a:solidFill>
                            <a:schemeClr val="bg1"/>
                          </a:solidFill>
                          <a:latin typeface="+mj-lt"/>
                        </a:rPr>
                        <a:t>Target</a:t>
                      </a:r>
                      <a:endParaRPr lang="en-ZA" sz="2000" dirty="0">
                        <a:solidFill>
                          <a:schemeClr val="bg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rgbClr val="548235"/>
                    </a:solidFill>
                  </a:tcPr>
                </a:tc>
                <a:tc>
                  <a:txBody>
                    <a:bodyPr/>
                    <a:lstStyle/>
                    <a:p>
                      <a:endParaRPr lang="en-ZA" sz="100" dirty="0" smtClean="0">
                        <a:solidFill>
                          <a:schemeClr val="bg1"/>
                        </a:solidFill>
                        <a:latin typeface="+mj-lt"/>
                      </a:endParaRPr>
                    </a:p>
                  </a:txBody>
                  <a:tcPr>
                    <a:lnL w="28575"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bg1"/>
                          </a:solidFill>
                          <a:latin typeface="+mj-lt"/>
                        </a:rPr>
                        <a:t>Current performance</a:t>
                      </a: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US" sz="100" dirty="0" smtClean="0">
                        <a:solidFill>
                          <a:schemeClr val="bg1"/>
                        </a:solidFill>
                        <a:latin typeface="+mj-lt"/>
                      </a:endParaRPr>
                    </a:p>
                  </a:txBody>
                  <a:tcPr>
                    <a:lnL w="38100"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000" dirty="0" smtClean="0">
                          <a:solidFill>
                            <a:schemeClr val="bg1"/>
                          </a:solidFill>
                          <a:latin typeface="+mj-lt"/>
                        </a:rPr>
                        <a:t>Interventions to achieve the set targets</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rgbClr val="548235"/>
                    </a:solidFill>
                  </a:tcPr>
                </a:tc>
              </a:tr>
              <a:tr h="674577">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mj-lt"/>
                        </a:rPr>
                        <a:t>Priority 3: Education,</a:t>
                      </a:r>
                      <a:r>
                        <a:rPr lang="en-US" sz="1600" baseline="0" dirty="0" smtClean="0">
                          <a:solidFill>
                            <a:schemeClr val="tx1"/>
                          </a:solidFill>
                          <a:latin typeface="+mj-lt"/>
                        </a:rPr>
                        <a:t> skills and health</a:t>
                      </a:r>
                      <a:endParaRPr lang="en-ZA" sz="16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chemeClr val="accent6">
                        <a:lumMod val="20000"/>
                        <a:lumOff val="80000"/>
                      </a:schemeClr>
                    </a:solid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strike="noStrike" kern="1200" dirty="0" smtClean="0">
                          <a:solidFill>
                            <a:schemeClr val="tx1"/>
                          </a:solidFill>
                          <a:latin typeface="+mj-lt"/>
                          <a:ea typeface="+mn-ea"/>
                          <a:cs typeface="+mn-cs"/>
                        </a:rPr>
                        <a:t>Percentage of eligible offenders with</a:t>
                      </a:r>
                      <a:r>
                        <a:rPr lang="en-US" sz="1600" strike="noStrike" kern="1200" baseline="0" dirty="0" smtClean="0">
                          <a:solidFill>
                            <a:schemeClr val="tx1"/>
                          </a:solidFill>
                          <a:latin typeface="+mj-lt"/>
                          <a:ea typeface="+mn-ea"/>
                          <a:cs typeface="+mn-cs"/>
                        </a:rPr>
                        <a:t> CSPs who complete correctional programmes</a:t>
                      </a:r>
                      <a:endParaRPr lang="en-ZA" sz="1600" strike="noStrike" kern="1200" dirty="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strike="noStrike" kern="1200" dirty="0" smtClean="0">
                          <a:solidFill>
                            <a:schemeClr val="tx1"/>
                          </a:solidFill>
                          <a:latin typeface="+mj-lt"/>
                          <a:ea typeface="+mn-ea"/>
                          <a:cs typeface="+mn-cs"/>
                        </a:rPr>
                        <a:t>80%</a:t>
                      </a:r>
                      <a:endParaRPr lang="en-ZA" sz="1600" strike="noStrike" kern="1200" dirty="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strike="noStrike" kern="1200" dirty="0" smtClean="0">
                          <a:solidFill>
                            <a:schemeClr val="tx1"/>
                          </a:solidFill>
                          <a:latin typeface="+mj-lt"/>
                          <a:ea typeface="+mn-ea"/>
                          <a:cs typeface="+mn-cs"/>
                        </a:rPr>
                        <a:t>50%</a:t>
                      </a:r>
                      <a:endParaRPr lang="en-ZA" sz="1600" strike="noStrike" kern="1200" dirty="0" smtClean="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kumimoji="0" lang="en-ZA" sz="1400" b="0" i="0" u="none" strike="noStrike" kern="1200" cap="none" spc="0" normalizeH="0" baseline="0" noProof="0" dirty="0" smtClean="0">
                          <a:ln>
                            <a:noFill/>
                          </a:ln>
                          <a:solidFill>
                            <a:schemeClr val="tx1"/>
                          </a:solidFill>
                          <a:effectLst/>
                          <a:uLnTx/>
                          <a:uFillTx/>
                          <a:latin typeface="Calibri Light" panose="020F0302020204030204"/>
                          <a:ea typeface="+mn-ea"/>
                          <a:cs typeface="+mn-cs"/>
                        </a:rPr>
                        <a:t>Available staff, rehabilitation facilities and relevant resources to provide correctional programmes. </a:t>
                      </a:r>
                      <a:endParaRPr lang="en-US" sz="14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r h="145720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sz="1800" kern="1200" dirty="0" smtClean="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dirty="0" smtClean="0">
                          <a:solidFill>
                            <a:schemeClr val="tx1"/>
                          </a:solidFill>
                          <a:latin typeface="+mj-lt"/>
                        </a:rPr>
                        <a:t>Percentage of offenders participating in long skills programmes</a:t>
                      </a:r>
                      <a:endParaRPr lang="en-ZA" sz="16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pPr marL="0" algn="l" defTabSz="914400" rtl="0" eaLnBrk="1" latinLnBrk="0" hangingPunct="1"/>
                      <a:r>
                        <a:rPr lang="en-US" sz="1600" kern="1200" dirty="0" smtClean="0">
                          <a:solidFill>
                            <a:schemeClr val="tx1"/>
                          </a:solidFill>
                          <a:latin typeface="+mj-lt"/>
                          <a:ea typeface="+mn-ea"/>
                          <a:cs typeface="+mn-cs"/>
                        </a:rPr>
                        <a:t>80%</a:t>
                      </a:r>
                      <a:endParaRPr lang="en-ZA" sz="1600" kern="1200" dirty="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kern="1200" dirty="0" smtClean="0">
                          <a:solidFill>
                            <a:schemeClr val="tx1"/>
                          </a:solidFill>
                          <a:latin typeface="+mj-lt"/>
                          <a:ea typeface="+mn-ea"/>
                          <a:cs typeface="+mn-cs"/>
                        </a:rPr>
                        <a:t>Q2</a:t>
                      </a:r>
                    </a:p>
                    <a:p>
                      <a:r>
                        <a:rPr lang="en-US" sz="1600" kern="1200" dirty="0" smtClean="0">
                          <a:solidFill>
                            <a:schemeClr val="tx1"/>
                          </a:solidFill>
                          <a:latin typeface="+mj-lt"/>
                          <a:ea typeface="+mn-ea"/>
                          <a:cs typeface="+mn-cs"/>
                        </a:rPr>
                        <a:t>93,69%</a:t>
                      </a:r>
                      <a:endParaRPr lang="en-ZA" sz="1600" kern="1200" dirty="0" smtClean="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chemeClr val="bg1"/>
                    </a:solid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1400" baseline="0" dirty="0" smtClean="0">
                          <a:solidFill>
                            <a:schemeClr val="tx1"/>
                          </a:solidFill>
                          <a:latin typeface="+mj-lt"/>
                        </a:rPr>
                        <a:t>.</a:t>
                      </a:r>
                      <a:r>
                        <a:rPr lang="en-ZA" sz="1400" baseline="0" dirty="0" smtClean="0">
                          <a:solidFill>
                            <a:schemeClr val="tx1"/>
                          </a:solidFill>
                          <a:latin typeface="+mj-lt"/>
                        </a:rPr>
                        <a:t>Available staff, rehabilitation facilities and relevant resources to provide Skills programmes.</a:t>
                      </a:r>
                    </a:p>
                    <a:p>
                      <a:pPr marL="0" indent="0">
                        <a:buFont typeface="Arial" panose="020B0604020202020204" pitchFamily="34" charset="0"/>
                        <a:buNone/>
                      </a:pPr>
                      <a:endParaRPr lang="en-ZA" sz="1400" baseline="0" dirty="0" smtClean="0">
                        <a:solidFill>
                          <a:schemeClr val="tx1"/>
                        </a:solidFill>
                        <a:latin typeface="+mj-lt"/>
                      </a:endParaRPr>
                    </a:p>
                    <a:p>
                      <a:pPr marL="285750" indent="-285750">
                        <a:buFont typeface="Arial" panose="020B0604020202020204" pitchFamily="34" charset="0"/>
                        <a:buChar char="•"/>
                      </a:pPr>
                      <a:r>
                        <a:rPr lang="en-US" sz="1400" dirty="0" smtClean="0">
                          <a:solidFill>
                            <a:schemeClr val="tx1"/>
                          </a:solidFill>
                          <a:latin typeface="+mj-lt"/>
                        </a:rPr>
                        <a:t>Partnerships with external stakeholders</a:t>
                      </a:r>
                      <a:r>
                        <a:rPr lang="en-US" sz="1400" baseline="0" dirty="0" smtClean="0">
                          <a:solidFill>
                            <a:schemeClr val="tx1"/>
                          </a:solidFill>
                          <a:latin typeface="+mj-lt"/>
                        </a:rPr>
                        <a:t> to contribute to skills training</a:t>
                      </a:r>
                      <a:endParaRPr lang="en-US" sz="1400" dirty="0" smtClean="0">
                        <a:solidFill>
                          <a:srgbClr val="FF0000"/>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r h="1878169">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sz="1800" kern="1200" dirty="0" smtClean="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dirty="0" smtClean="0">
                          <a:solidFill>
                            <a:schemeClr val="tx1"/>
                          </a:solidFill>
                          <a:latin typeface="+mj-lt"/>
                        </a:rPr>
                        <a:t>Percentage of offenders participating in short skills programmes</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1600" dirty="0" smtClean="0">
                          <a:solidFill>
                            <a:schemeClr val="tx1"/>
                          </a:solidFill>
                          <a:latin typeface="+mj-lt"/>
                        </a:rPr>
                        <a:t>80%</a:t>
                      </a:r>
                    </a:p>
                    <a:p>
                      <a:endParaRPr lang="en-ZA" sz="20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Q2</a:t>
                      </a:r>
                    </a:p>
                    <a:p>
                      <a:r>
                        <a:rPr lang="en-ZA" sz="1600" dirty="0" smtClean="0">
                          <a:solidFill>
                            <a:schemeClr val="tx1"/>
                          </a:solidFill>
                          <a:latin typeface="+mj-lt"/>
                        </a:rPr>
                        <a:t>99,72%</a:t>
                      </a:r>
                    </a:p>
                    <a:p>
                      <a:endParaRPr lang="en-ZA"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Calibri Light" panose="020F0302020204030204"/>
                          <a:ea typeface="+mn-ea"/>
                          <a:cs typeface="+mn-cs"/>
                        </a:rPr>
                        <a:t>Available staff, rehabilitation facilities and relevant resources to provide Skills programmes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400" b="0" i="0" u="none" strike="noStrike" kern="1200" cap="none" spc="0" normalizeH="0" baseline="0" noProof="0" dirty="0" smtClean="0">
                        <a:ln>
                          <a:noFill/>
                        </a:ln>
                        <a:solidFill>
                          <a:schemeClr val="tx1"/>
                        </a:solidFill>
                        <a:effectLst/>
                        <a:uLnTx/>
                        <a:uFillTx/>
                        <a:latin typeface="Calibri Light" panose="020F0302020204030204"/>
                        <a:ea typeface="+mn-ea"/>
                        <a:cs typeface="+mn-cs"/>
                      </a:endParaRP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smtClean="0">
                          <a:solidFill>
                            <a:schemeClr val="tx1"/>
                          </a:solidFill>
                          <a:latin typeface="+mn-lt"/>
                          <a:ea typeface="+mn-ea"/>
                          <a:cs typeface="+mn-cs"/>
                        </a:rPr>
                        <a:t>Partnerships with external stakeholders</a:t>
                      </a:r>
                      <a:r>
                        <a:rPr lang="en-US" sz="1400" kern="1200" baseline="0" dirty="0" smtClean="0">
                          <a:solidFill>
                            <a:schemeClr val="tx1"/>
                          </a:solidFill>
                          <a:latin typeface="+mn-lt"/>
                          <a:ea typeface="+mn-ea"/>
                          <a:cs typeface="+mn-cs"/>
                        </a:rPr>
                        <a:t> to contribute to skills training</a:t>
                      </a:r>
                      <a:r>
                        <a:rPr lang="en-US" sz="2000" kern="1200" baseline="0" dirty="0" smtClean="0">
                          <a:solidFill>
                            <a:schemeClr val="tx1"/>
                          </a:solidFill>
                          <a:latin typeface="+mn-lt"/>
                          <a:ea typeface="+mn-ea"/>
                          <a:cs typeface="+mn-cs"/>
                        </a:rPr>
                        <a:t>.</a:t>
                      </a:r>
                      <a:r>
                        <a:rPr kumimoji="0" lang="en-US" sz="1500" b="0" i="0" u="none" strike="noStrike" kern="1200" cap="none" spc="0" normalizeH="0" baseline="0" noProof="0" dirty="0" smtClean="0">
                          <a:ln>
                            <a:noFill/>
                          </a:ln>
                          <a:solidFill>
                            <a:srgbClr val="FF0000"/>
                          </a:solidFill>
                          <a:effectLst/>
                          <a:uLnTx/>
                          <a:uFillTx/>
                          <a:latin typeface="Calibri Light" panose="020F0302020204030204"/>
                          <a:ea typeface="+mn-ea"/>
                          <a:cs typeface="+mn-cs"/>
                        </a:rPr>
                        <a:t> </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39000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4000" dirty="0" smtClean="0">
                <a:solidFill>
                  <a:srgbClr val="000000"/>
                </a:solidFill>
                <a:latin typeface="Georgia"/>
              </a:rPr>
              <a:t>2020 MTSF contributions</a:t>
            </a:r>
            <a:endParaRPr lang="en-US" sz="4000" dirty="0">
              <a:solidFill>
                <a:srgbClr val="000000"/>
              </a:solidFill>
              <a:latin typeface="Georgia"/>
            </a:endParaRPr>
          </a:p>
        </p:txBody>
      </p:sp>
      <p:graphicFrame>
        <p:nvGraphicFramePr>
          <p:cNvPr id="7" name="Table 6"/>
          <p:cNvGraphicFramePr>
            <a:graphicFrameLocks noGrp="1"/>
          </p:cNvGraphicFramePr>
          <p:nvPr>
            <p:extLst>
              <p:ext uri="{D42A27DB-BD31-4B8C-83A1-F6EECF244321}">
                <p14:modId xmlns:p14="http://schemas.microsoft.com/office/powerpoint/2010/main" val="3597625809"/>
              </p:ext>
            </p:extLst>
          </p:nvPr>
        </p:nvGraphicFramePr>
        <p:xfrm>
          <a:off x="647700" y="1265766"/>
          <a:ext cx="11010902" cy="4650360"/>
        </p:xfrm>
        <a:graphic>
          <a:graphicData uri="http://schemas.openxmlformats.org/drawingml/2006/table">
            <a:tbl>
              <a:tblPr firstRow="1" bandRow="1">
                <a:tableStyleId>{93296810-A885-4BE3-A3E7-6D5BEEA58F35}</a:tableStyleId>
              </a:tblPr>
              <a:tblGrid>
                <a:gridCol w="1765468"/>
                <a:gridCol w="270624"/>
                <a:gridCol w="1847176"/>
                <a:gridCol w="213739"/>
                <a:gridCol w="1765468"/>
                <a:gridCol w="213739"/>
                <a:gridCol w="1765468"/>
                <a:gridCol w="213739"/>
                <a:gridCol w="2955481"/>
              </a:tblGrid>
              <a:tr h="1008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latin typeface="+mj-lt"/>
                        </a:rPr>
                        <a:t>MTSF Priority Area</a:t>
                      </a:r>
                      <a:endParaRPr lang="en-ZA" sz="2000" dirty="0" smtClean="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ZA" sz="8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2000" dirty="0" smtClean="0">
                          <a:solidFill>
                            <a:schemeClr val="bg1"/>
                          </a:solidFill>
                          <a:latin typeface="+mj-lt"/>
                        </a:rPr>
                        <a:t>MTSF Indicator</a:t>
                      </a:r>
                      <a:endParaRPr lang="en-ZA" sz="20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ZA" sz="800" dirty="0">
                        <a:solidFill>
                          <a:schemeClr val="bg1"/>
                        </a:solidFill>
                        <a:latin typeface="+mj-lt"/>
                      </a:endParaRPr>
                    </a:p>
                  </a:txBody>
                  <a:tcPr>
                    <a:lnL w="38100"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2000" dirty="0" smtClean="0">
                          <a:solidFill>
                            <a:schemeClr val="bg1"/>
                          </a:solidFill>
                          <a:latin typeface="+mj-lt"/>
                        </a:rPr>
                        <a:t>Target</a:t>
                      </a:r>
                      <a:endParaRPr lang="en-ZA" sz="2000" dirty="0">
                        <a:solidFill>
                          <a:schemeClr val="bg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rgbClr val="548235"/>
                    </a:solidFill>
                  </a:tcPr>
                </a:tc>
                <a:tc>
                  <a:txBody>
                    <a:bodyPr/>
                    <a:lstStyle/>
                    <a:p>
                      <a:endParaRPr lang="en-ZA" sz="100" dirty="0" smtClean="0">
                        <a:solidFill>
                          <a:schemeClr val="bg1"/>
                        </a:solidFill>
                        <a:latin typeface="+mj-lt"/>
                      </a:endParaRPr>
                    </a:p>
                  </a:txBody>
                  <a:tcPr>
                    <a:lnL w="28575"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bg1"/>
                          </a:solidFill>
                          <a:latin typeface="+mj-lt"/>
                        </a:rPr>
                        <a:t>Current performance</a:t>
                      </a: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US" sz="100" dirty="0" smtClean="0">
                        <a:solidFill>
                          <a:schemeClr val="bg1"/>
                        </a:solidFill>
                        <a:latin typeface="+mj-lt"/>
                      </a:endParaRPr>
                    </a:p>
                  </a:txBody>
                  <a:tcPr>
                    <a:lnL w="38100"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000" dirty="0" smtClean="0">
                          <a:solidFill>
                            <a:schemeClr val="bg1"/>
                          </a:solidFill>
                          <a:latin typeface="+mj-lt"/>
                        </a:rPr>
                        <a:t>Interventions to achieve the set targets</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rgbClr val="548235"/>
                    </a:solidFill>
                  </a:tcPr>
                </a:tc>
              </a:tr>
              <a:tr h="1008000">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mj-lt"/>
                        </a:rPr>
                        <a:t>Priority 3: Education,</a:t>
                      </a:r>
                      <a:r>
                        <a:rPr lang="en-US" sz="1600" baseline="0" dirty="0" smtClean="0">
                          <a:solidFill>
                            <a:schemeClr val="tx1"/>
                          </a:solidFill>
                          <a:latin typeface="+mj-lt"/>
                        </a:rPr>
                        <a:t> skills and health</a:t>
                      </a:r>
                      <a:endParaRPr lang="en-ZA" sz="16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chemeClr val="accent6">
                        <a:lumMod val="20000"/>
                        <a:lumOff val="80000"/>
                      </a:schemeClr>
                    </a:solid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kern="1200" dirty="0" smtClean="0">
                          <a:solidFill>
                            <a:schemeClr val="tx1"/>
                          </a:solidFill>
                          <a:latin typeface="+mj-lt"/>
                          <a:ea typeface="+mn-ea"/>
                          <a:cs typeface="+mn-cs"/>
                        </a:rPr>
                        <a:t>Percentage of offenders participating in TVET College programmes</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kern="1200" dirty="0" smtClean="0">
                          <a:solidFill>
                            <a:schemeClr val="tx1"/>
                          </a:solidFill>
                          <a:latin typeface="+mj-lt"/>
                          <a:ea typeface="+mn-ea"/>
                          <a:cs typeface="+mn-cs"/>
                        </a:rPr>
                        <a:t>80%</a:t>
                      </a:r>
                      <a:endParaRPr lang="en-ZA" sz="1600" kern="1200" dirty="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kern="1200" dirty="0" smtClean="0">
                          <a:solidFill>
                            <a:schemeClr val="tx1"/>
                          </a:solidFill>
                          <a:latin typeface="+mj-lt"/>
                          <a:ea typeface="+mn-ea"/>
                          <a:cs typeface="+mn-cs"/>
                        </a:rPr>
                        <a:t>Q2</a:t>
                      </a:r>
                    </a:p>
                    <a:p>
                      <a:r>
                        <a:rPr lang="en-US" sz="1600" kern="1200" dirty="0" smtClean="0">
                          <a:solidFill>
                            <a:schemeClr val="tx1"/>
                          </a:solidFill>
                          <a:latin typeface="+mj-lt"/>
                          <a:ea typeface="+mn-ea"/>
                          <a:cs typeface="+mn-cs"/>
                        </a:rPr>
                        <a:t>97,84%</a:t>
                      </a:r>
                      <a:endParaRPr lang="en-ZA" sz="1600" kern="1200" dirty="0" smtClean="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Calibri Light" panose="020F0302020204030204"/>
                          <a:ea typeface="+mn-ea"/>
                          <a:cs typeface="+mn-cs"/>
                        </a:rPr>
                        <a:t>Available staff, rehabilitation facilities and relevant resources to provide TVET programmes.</a:t>
                      </a:r>
                    </a:p>
                    <a:p>
                      <a:endParaRPr lang="en-US"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r h="100800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sz="1800" kern="1200" dirty="0" smtClean="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dirty="0" smtClean="0">
                          <a:solidFill>
                            <a:schemeClr val="tx1"/>
                          </a:solidFill>
                          <a:latin typeface="+mj-lt"/>
                        </a:rPr>
                        <a:t>Percentage of offenders participating in GET per academic year</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pPr marL="0" algn="l" defTabSz="914400" rtl="0" eaLnBrk="1" latinLnBrk="0" hangingPunct="1"/>
                      <a:r>
                        <a:rPr lang="en-US" sz="1600" kern="1200" dirty="0" smtClean="0">
                          <a:solidFill>
                            <a:schemeClr val="tx1"/>
                          </a:solidFill>
                          <a:latin typeface="+mj-lt"/>
                          <a:ea typeface="+mn-ea"/>
                          <a:cs typeface="+mn-cs"/>
                        </a:rPr>
                        <a:t>80%</a:t>
                      </a:r>
                      <a:endParaRPr lang="en-ZA" sz="1600" kern="1200" dirty="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kern="1200" dirty="0" smtClean="0">
                          <a:solidFill>
                            <a:schemeClr val="tx1"/>
                          </a:solidFill>
                          <a:latin typeface="+mj-lt"/>
                          <a:ea typeface="+mn-ea"/>
                          <a:cs typeface="+mn-cs"/>
                        </a:rPr>
                        <a:t>Q</a:t>
                      </a:r>
                      <a:r>
                        <a:rPr lang="en-US" sz="1600" strike="noStrike" kern="1200" dirty="0" smtClean="0">
                          <a:solidFill>
                            <a:schemeClr val="tx1"/>
                          </a:solidFill>
                          <a:latin typeface="+mj-lt"/>
                          <a:ea typeface="+mn-ea"/>
                          <a:cs typeface="+mn-cs"/>
                        </a:rPr>
                        <a:t>2</a:t>
                      </a:r>
                    </a:p>
                    <a:p>
                      <a:r>
                        <a:rPr lang="en-US" sz="1600" kern="1200" dirty="0" smtClean="0">
                          <a:solidFill>
                            <a:schemeClr val="tx1"/>
                          </a:solidFill>
                          <a:latin typeface="+mj-lt"/>
                          <a:ea typeface="+mn-ea"/>
                          <a:cs typeface="+mn-cs"/>
                        </a:rPr>
                        <a:t>79,34%</a:t>
                      </a:r>
                      <a:endParaRPr lang="en-ZA" sz="1600" kern="1200" dirty="0" smtClean="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chemeClr val="bg1"/>
                    </a:solid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Calibri Light" panose="020F0302020204030204"/>
                          <a:ea typeface="+mn-ea"/>
                          <a:cs typeface="+mn-cs"/>
                        </a:rPr>
                        <a:t>Available staff, rehabilitation facilities and relevant resources to provide GET programmes.</a:t>
                      </a:r>
                      <a:endParaRPr kumimoji="0" lang="en-US" sz="1400" b="0" i="0" u="none" strike="noStrike" kern="1200" cap="none" spc="0" normalizeH="0" baseline="0" noProof="0" dirty="0" smtClean="0">
                        <a:ln>
                          <a:noFill/>
                        </a:ln>
                        <a:solidFill>
                          <a:schemeClr val="tx1"/>
                        </a:solidFill>
                        <a:effectLst/>
                        <a:uLnTx/>
                        <a:uFillTx/>
                        <a:latin typeface="Calibri Light" panose="020F0302020204030204"/>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solidFill>
                            <a:schemeClr val="tx1"/>
                          </a:solidFill>
                          <a:latin typeface="+mj-lt"/>
                        </a:rPr>
                        <a:t>Training interventions,</a:t>
                      </a:r>
                      <a:r>
                        <a:rPr lang="en-US" sz="1400" baseline="0" dirty="0" smtClean="0">
                          <a:solidFill>
                            <a:schemeClr val="tx1"/>
                          </a:solidFill>
                          <a:latin typeface="+mj-lt"/>
                        </a:rPr>
                        <a:t> partnership with relevant stakeholders</a:t>
                      </a:r>
                      <a:endParaRPr lang="en-US" sz="14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r h="100800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sz="1800" kern="1200" dirty="0" smtClean="0">
                        <a:solidFill>
                          <a:schemeClr val="tx1"/>
                        </a:solidFill>
                        <a:latin typeface="+mj-lt"/>
                        <a:ea typeface="+mn-ea"/>
                        <a:cs typeface="+mn-cs"/>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600" dirty="0" smtClean="0">
                          <a:solidFill>
                            <a:schemeClr val="tx1"/>
                          </a:solidFill>
                          <a:latin typeface="+mj-lt"/>
                        </a:rPr>
                        <a:t>Percentage of offenders participating in FET per academic year</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1600" dirty="0" smtClean="0">
                          <a:solidFill>
                            <a:schemeClr val="tx1"/>
                          </a:solidFill>
                          <a:latin typeface="+mj-lt"/>
                        </a:rPr>
                        <a:t>80%</a:t>
                      </a:r>
                    </a:p>
                    <a:p>
                      <a:endParaRPr lang="en-ZA" sz="20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1600" dirty="0" smtClean="0">
                          <a:solidFill>
                            <a:schemeClr val="tx1"/>
                          </a:solidFill>
                          <a:latin typeface="+mj-lt"/>
                        </a:rPr>
                        <a:t>Q</a:t>
                      </a:r>
                      <a:r>
                        <a:rPr lang="en-ZA" sz="1600" strike="noStrike" dirty="0" smtClean="0">
                          <a:solidFill>
                            <a:schemeClr val="tx1"/>
                          </a:solidFill>
                          <a:latin typeface="+mj-lt"/>
                        </a:rPr>
                        <a:t>2</a:t>
                      </a:r>
                      <a:endParaRPr lang="en-ZA" sz="1600" strike="sngStrike" dirty="0" smtClean="0">
                        <a:solidFill>
                          <a:schemeClr val="tx1"/>
                        </a:solidFill>
                        <a:latin typeface="+mj-lt"/>
                      </a:endParaRPr>
                    </a:p>
                    <a:p>
                      <a:r>
                        <a:rPr lang="en-ZA" sz="1600" dirty="0" smtClean="0">
                          <a:solidFill>
                            <a:schemeClr val="tx1"/>
                          </a:solidFill>
                          <a:latin typeface="+mj-lt"/>
                        </a:rPr>
                        <a:t>95,05%</a:t>
                      </a:r>
                    </a:p>
                    <a:p>
                      <a:endParaRPr lang="en-ZA"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mj-lt"/>
                        </a:rPr>
                        <a:t>Target achieved, t</a:t>
                      </a:r>
                      <a:r>
                        <a:rPr lang="en-US" sz="1600" kern="1200" dirty="0" smtClean="0">
                          <a:solidFill>
                            <a:schemeClr val="tx1"/>
                          </a:solidFill>
                          <a:latin typeface="+mj-lt"/>
                          <a:ea typeface="+mn-ea"/>
                          <a:cs typeface="+mn-cs"/>
                        </a:rPr>
                        <a:t>raining interventions,</a:t>
                      </a:r>
                      <a:r>
                        <a:rPr lang="en-US" sz="1600" kern="1200" baseline="0" dirty="0" smtClean="0">
                          <a:solidFill>
                            <a:schemeClr val="tx1"/>
                          </a:solidFill>
                          <a:latin typeface="+mj-lt"/>
                          <a:ea typeface="+mn-ea"/>
                          <a:cs typeface="+mn-cs"/>
                        </a:rPr>
                        <a:t> partnership with relevant stakeholders</a:t>
                      </a:r>
                      <a:endParaRPr lang="en-US" sz="1600" kern="1200" dirty="0" smtClean="0">
                        <a:solidFill>
                          <a:schemeClr val="tx1"/>
                        </a:solidFill>
                        <a:latin typeface="+mj-lt"/>
                        <a:ea typeface="+mn-ea"/>
                        <a:cs typeface="+mn-cs"/>
                      </a:endParaRPr>
                    </a:p>
                    <a:p>
                      <a:endParaRPr lang="en-US"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6462961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Problem tree</a:t>
            </a:r>
            <a:endParaRPr kumimoji="0" lang="en-US" sz="4000" b="1" i="0" u="none" strike="noStrike" kern="1200" cap="none" spc="0" normalizeH="0" baseline="0" noProof="0" dirty="0">
              <a:ln>
                <a:noFill/>
              </a:ln>
              <a:solidFill>
                <a:srgbClr val="000000"/>
              </a:solidFill>
              <a:effectLst/>
              <a:uLnTx/>
              <a:uFillTx/>
              <a:latin typeface="Georgia"/>
            </a:endParaRPr>
          </a:p>
        </p:txBody>
      </p:sp>
      <p:graphicFrame>
        <p:nvGraphicFramePr>
          <p:cNvPr id="10" name="Diagram 9"/>
          <p:cNvGraphicFramePr/>
          <p:nvPr>
            <p:extLst>
              <p:ext uri="{D42A27DB-BD31-4B8C-83A1-F6EECF244321}">
                <p14:modId xmlns:p14="http://schemas.microsoft.com/office/powerpoint/2010/main" val="756049345"/>
              </p:ext>
            </p:extLst>
          </p:nvPr>
        </p:nvGraphicFramePr>
        <p:xfrm>
          <a:off x="346514" y="960613"/>
          <a:ext cx="11483801" cy="6645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p:cNvSpPr/>
          <p:nvPr/>
        </p:nvSpPr>
        <p:spPr>
          <a:xfrm>
            <a:off x="4640515" y="1096879"/>
            <a:ext cx="2880000" cy="829150"/>
          </a:xfrm>
          <a:prstGeom prst="rect">
            <a:avLst/>
          </a:prstGeom>
          <a:solidFill>
            <a:sysClr val="window" lastClr="FFFFFF">
              <a:lumMod val="85000"/>
            </a:sysClr>
          </a:solidFill>
          <a:ln w="12700" cap="flat" cmpd="sng" algn="ctr">
            <a:solidFill>
              <a:srgbClr val="FFC000"/>
            </a:solidFill>
            <a:prstDash val="solid"/>
            <a:miter lim="800000"/>
          </a:ln>
          <a:effectLst/>
        </p:spPr>
        <p:txBody>
          <a:bodyPr lIns="91383" tIns="45691" rIns="91383" bIns="45691" rtlCol="0" anchor="ctr"/>
          <a:lstStyle/>
          <a:p>
            <a:pPr marL="0" marR="0" lvl="0" indent="0" algn="ctr" defTabSz="1180024" eaLnBrk="1" fontAlgn="auto" latinLnBrk="0" hangingPunct="1">
              <a:lnSpc>
                <a:spcPct val="100000"/>
              </a:lnSpc>
              <a:spcBef>
                <a:spcPts val="0"/>
              </a:spcBef>
              <a:spcAft>
                <a:spcPts val="0"/>
              </a:spcAft>
              <a:buClrTx/>
              <a:buSzTx/>
              <a:buFontTx/>
              <a:buNone/>
              <a:tabLst/>
              <a:defRPr/>
            </a:pPr>
            <a:r>
              <a:rPr kumimoji="0" lang="en-ZA" sz="2000" b="0" i="0" u="none" strike="noStrike" kern="0" cap="none" spc="0" normalizeH="0" baseline="0" noProof="0" dirty="0" smtClean="0">
                <a:ln>
                  <a:noFill/>
                </a:ln>
                <a:solidFill>
                  <a:prstClr val="black"/>
                </a:solidFill>
                <a:effectLst/>
                <a:uLnTx/>
                <a:uFillTx/>
                <a:latin typeface="Lato"/>
              </a:rPr>
              <a:t>Offenders not reintegrated into society</a:t>
            </a:r>
          </a:p>
        </p:txBody>
      </p:sp>
      <p:sp>
        <p:nvSpPr>
          <p:cNvPr id="18" name="Rectangle 17"/>
          <p:cNvSpPr/>
          <p:nvPr/>
        </p:nvSpPr>
        <p:spPr>
          <a:xfrm>
            <a:off x="7635681" y="1132929"/>
            <a:ext cx="2880000" cy="793100"/>
          </a:xfrm>
          <a:prstGeom prst="rect">
            <a:avLst/>
          </a:prstGeom>
          <a:solidFill>
            <a:sysClr val="window" lastClr="FFFFFF">
              <a:lumMod val="85000"/>
            </a:sysClr>
          </a:solidFill>
          <a:ln w="12700" cap="flat" cmpd="sng" algn="ctr">
            <a:solidFill>
              <a:srgbClr val="FFC000"/>
            </a:solidFill>
            <a:prstDash val="solid"/>
            <a:miter lim="800000"/>
          </a:ln>
          <a:effectLst/>
        </p:spPr>
        <p:txBody>
          <a:bodyPr lIns="91383" tIns="45691" rIns="91383" bIns="45691" rtlCol="0" anchor="ctr"/>
          <a:lstStyle/>
          <a:p>
            <a:pPr marL="0" marR="0" lvl="0" indent="0" algn="ctr" defTabSz="1180024" eaLnBrk="1" fontAlgn="auto" latinLnBrk="0" hangingPunct="1">
              <a:lnSpc>
                <a:spcPct val="100000"/>
              </a:lnSpc>
              <a:spcBef>
                <a:spcPts val="0"/>
              </a:spcBef>
              <a:spcAft>
                <a:spcPts val="0"/>
              </a:spcAft>
              <a:buClrTx/>
              <a:buSzTx/>
              <a:buFontTx/>
              <a:buNone/>
              <a:tabLst/>
              <a:defRPr/>
            </a:pPr>
            <a:r>
              <a:rPr kumimoji="0" lang="en-ZA" sz="1800" b="0" i="0" u="none" strike="noStrike" kern="0" cap="none" spc="0" normalizeH="0" baseline="0" noProof="0" dirty="0" smtClean="0">
                <a:ln>
                  <a:noFill/>
                </a:ln>
                <a:solidFill>
                  <a:prstClr val="black"/>
                </a:solidFill>
                <a:effectLst/>
                <a:uLnTx/>
                <a:uFillTx/>
                <a:latin typeface="Lato"/>
              </a:rPr>
              <a:t>Reoffending, unemployment and poverty</a:t>
            </a:r>
          </a:p>
        </p:txBody>
      </p:sp>
      <p:sp>
        <p:nvSpPr>
          <p:cNvPr id="19" name="TextBox 18"/>
          <p:cNvSpPr txBox="1"/>
          <p:nvPr/>
        </p:nvSpPr>
        <p:spPr>
          <a:xfrm>
            <a:off x="3471443" y="1522581"/>
            <a:ext cx="1296144" cy="461606"/>
          </a:xfrm>
          <a:prstGeom prst="rect">
            <a:avLst/>
          </a:prstGeom>
          <a:noFill/>
        </p:spPr>
        <p:txBody>
          <a:bodyPr wrap="square" lIns="91383" tIns="45691" rIns="91383" bIns="45691" rtlCol="0">
            <a:spAutoFit/>
          </a:bodyPr>
          <a:lstStyle/>
          <a:p>
            <a:pPr marL="0" marR="0" lvl="0" indent="0" defTabSz="913825"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FF9900"/>
                </a:solidFill>
                <a:effectLst/>
                <a:uLnTx/>
                <a:uFillTx/>
              </a:rPr>
              <a:t>Effects</a:t>
            </a:r>
          </a:p>
        </p:txBody>
      </p:sp>
      <p:sp>
        <p:nvSpPr>
          <p:cNvPr id="20" name="TextBox 19"/>
          <p:cNvSpPr txBox="1"/>
          <p:nvPr/>
        </p:nvSpPr>
        <p:spPr>
          <a:xfrm>
            <a:off x="10630847" y="1791275"/>
            <a:ext cx="1443554" cy="830938"/>
          </a:xfrm>
          <a:prstGeom prst="rect">
            <a:avLst/>
          </a:prstGeom>
          <a:noFill/>
        </p:spPr>
        <p:txBody>
          <a:bodyPr wrap="square" lIns="91383" tIns="45691" rIns="91383" bIns="45691" rtlCol="0">
            <a:spAutoFit/>
          </a:bodyPr>
          <a:lstStyle/>
          <a:p>
            <a:pPr marL="0" marR="0" lvl="0" indent="0" defTabSz="913825"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679F81"/>
                </a:solidFill>
                <a:effectLst/>
                <a:uLnTx/>
                <a:uFillTx/>
              </a:rPr>
              <a:t>Core problem</a:t>
            </a:r>
          </a:p>
        </p:txBody>
      </p:sp>
      <p:sp>
        <p:nvSpPr>
          <p:cNvPr id="2" name="TextBox 1"/>
          <p:cNvSpPr txBox="1"/>
          <p:nvPr/>
        </p:nvSpPr>
        <p:spPr>
          <a:xfrm>
            <a:off x="434052" y="5919393"/>
            <a:ext cx="3305435" cy="738664"/>
          </a:xfrm>
          <a:prstGeom prst="rect">
            <a:avLst/>
          </a:prstGeom>
          <a:solidFill>
            <a:srgbClr val="F6BE98"/>
          </a:solidFill>
        </p:spPr>
        <p:txBody>
          <a:bodyPr wrap="square" rtlCol="0">
            <a:spAutoFit/>
          </a:bodyPr>
          <a:lstStyle/>
          <a:p>
            <a:r>
              <a:rPr lang="en-ZA" sz="1400" dirty="0">
                <a:latin typeface="Lato"/>
              </a:rPr>
              <a:t>Limited hours available to provide services compounded by the shift system and </a:t>
            </a:r>
            <a:r>
              <a:rPr lang="en-ZA" sz="1400" dirty="0" smtClean="0">
                <a:latin typeface="Lato"/>
              </a:rPr>
              <a:t>COVID-19 pandemic</a:t>
            </a:r>
            <a:endParaRPr lang="en-ZA" sz="1400" dirty="0">
              <a:latin typeface="Lato"/>
            </a:endParaRPr>
          </a:p>
        </p:txBody>
      </p:sp>
      <p:sp>
        <p:nvSpPr>
          <p:cNvPr id="3" name="Rectangle 2"/>
          <p:cNvSpPr/>
          <p:nvPr/>
        </p:nvSpPr>
        <p:spPr>
          <a:xfrm>
            <a:off x="452329" y="4993894"/>
            <a:ext cx="3305434" cy="846162"/>
          </a:xfrm>
          <a:prstGeom prst="rect">
            <a:avLst/>
          </a:prstGeom>
          <a:solidFill>
            <a:srgbClr val="F6C0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ZA" sz="1400" dirty="0">
                <a:solidFill>
                  <a:schemeClr val="tx1"/>
                </a:solidFill>
                <a:latin typeface="Lato"/>
              </a:rPr>
              <a:t>Limited number of DCS officials with the competency to  provide rehabilitation programmes to offenders (e.g. educators, artisans, social workers)</a:t>
            </a:r>
          </a:p>
        </p:txBody>
      </p:sp>
    </p:spTree>
    <p:extLst>
      <p:ext uri="{BB962C8B-B14F-4D97-AF65-F5344CB8AC3E}">
        <p14:creationId xmlns:p14="http://schemas.microsoft.com/office/powerpoint/2010/main" val="39348190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Solution tree</a:t>
            </a:r>
            <a:endParaRPr kumimoji="0" lang="en-US" sz="4000" b="1" i="0" u="none" strike="noStrike" kern="1200" cap="none" spc="0" normalizeH="0" baseline="0" noProof="0" dirty="0">
              <a:ln>
                <a:noFill/>
              </a:ln>
              <a:solidFill>
                <a:srgbClr val="000000"/>
              </a:solidFill>
              <a:effectLst/>
              <a:uLnTx/>
              <a:uFillTx/>
              <a:latin typeface="Georgia"/>
            </a:endParaRPr>
          </a:p>
        </p:txBody>
      </p:sp>
      <p:graphicFrame>
        <p:nvGraphicFramePr>
          <p:cNvPr id="6" name="Diagram 5"/>
          <p:cNvGraphicFramePr/>
          <p:nvPr>
            <p:extLst>
              <p:ext uri="{D42A27DB-BD31-4B8C-83A1-F6EECF244321}">
                <p14:modId xmlns:p14="http://schemas.microsoft.com/office/powerpoint/2010/main" val="3228714659"/>
              </p:ext>
            </p:extLst>
          </p:nvPr>
        </p:nvGraphicFramePr>
        <p:xfrm>
          <a:off x="336885" y="1124867"/>
          <a:ext cx="11590337" cy="66836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800100" y="5372100"/>
            <a:ext cx="3187700" cy="863600"/>
          </a:xfrm>
          <a:prstGeom prst="rect">
            <a:avLst/>
          </a:prstGeom>
          <a:solidFill>
            <a:srgbClr val="F6C0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dirty="0" smtClean="0">
                <a:solidFill>
                  <a:schemeClr val="tx1"/>
                </a:solidFill>
                <a:latin typeface="Lato"/>
              </a:rPr>
              <a:t>Compliance to relevant service level standards</a:t>
            </a:r>
            <a:endParaRPr lang="en-ZA" sz="1400" dirty="0">
              <a:solidFill>
                <a:schemeClr val="tx1"/>
              </a:solidFill>
              <a:latin typeface="Lato"/>
            </a:endParaRPr>
          </a:p>
        </p:txBody>
      </p:sp>
    </p:spTree>
    <p:extLst>
      <p:ext uri="{BB962C8B-B14F-4D97-AF65-F5344CB8AC3E}">
        <p14:creationId xmlns:p14="http://schemas.microsoft.com/office/powerpoint/2010/main" val="32273614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8644" y="108204"/>
            <a:ext cx="10805012"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3118602378"/>
              </p:ext>
            </p:extLst>
          </p:nvPr>
        </p:nvGraphicFramePr>
        <p:xfrm>
          <a:off x="309648" y="1198933"/>
          <a:ext cx="11574290" cy="5679079"/>
        </p:xfrm>
        <a:graphic>
          <a:graphicData uri="http://schemas.openxmlformats.org/drawingml/2006/table">
            <a:tbl>
              <a:tblPr firstRow="1" firstCol="1" bandRow="1"/>
              <a:tblGrid>
                <a:gridCol w="2195013">
                  <a:extLst>
                    <a:ext uri="{9D8B030D-6E8A-4147-A177-3AD203B41FA5}">
                      <a16:colId xmlns="" xmlns:a16="http://schemas.microsoft.com/office/drawing/2014/main" val="2672124337"/>
                    </a:ext>
                  </a:extLst>
                </a:gridCol>
                <a:gridCol w="3195748">
                  <a:extLst>
                    <a:ext uri="{9D8B030D-6E8A-4147-A177-3AD203B41FA5}">
                      <a16:colId xmlns="" xmlns:a16="http://schemas.microsoft.com/office/drawing/2014/main" val="102369112"/>
                    </a:ext>
                  </a:extLst>
                </a:gridCol>
                <a:gridCol w="1391055">
                  <a:extLst>
                    <a:ext uri="{9D8B030D-6E8A-4147-A177-3AD203B41FA5}">
                      <a16:colId xmlns="" xmlns:a16="http://schemas.microsoft.com/office/drawing/2014/main" val="4122419918"/>
                    </a:ext>
                  </a:extLst>
                </a:gridCol>
                <a:gridCol w="1332689">
                  <a:extLst>
                    <a:ext uri="{9D8B030D-6E8A-4147-A177-3AD203B41FA5}">
                      <a16:colId xmlns="" xmlns:a16="http://schemas.microsoft.com/office/drawing/2014/main" val="1025326353"/>
                    </a:ext>
                  </a:extLst>
                </a:gridCol>
                <a:gridCol w="3459785">
                  <a:extLst>
                    <a:ext uri="{9D8B030D-6E8A-4147-A177-3AD203B41FA5}">
                      <a16:colId xmlns="" xmlns:a16="http://schemas.microsoft.com/office/drawing/2014/main" val="1802985295"/>
                    </a:ext>
                  </a:extLst>
                </a:gridCol>
              </a:tblGrid>
              <a:tr h="271134">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a:solidFill>
                            <a:schemeClr val="bg1"/>
                          </a:solidFill>
                          <a:latin typeface="+mj-lt"/>
                          <a:ea typeface="+mn-ea"/>
                          <a:cs typeface="+mn-cs"/>
                        </a:rPr>
                        <a:t>Level of Result</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a:solidFill>
                            <a:schemeClr val="bg1"/>
                          </a:solidFill>
                          <a:latin typeface="+mj-lt"/>
                          <a:ea typeface="+mn-ea"/>
                          <a:cs typeface="+mn-cs"/>
                        </a:rPr>
                        <a:t>Indicator</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Baseline 2020/21</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Target 2021/22</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Assumption/Enablers </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 xmlns:a16="http://schemas.microsoft.com/office/drawing/2014/main" val="2543777863"/>
                  </a:ext>
                </a:extLst>
              </a:tr>
              <a:tr h="1178845">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1" i="0" u="none" strike="noStrike" baseline="0" dirty="0" smtClean="0">
                          <a:solidFill>
                            <a:schemeClr val="tx1"/>
                          </a:solidFill>
                          <a:latin typeface="+mj-lt"/>
                          <a:ea typeface="+mn-ea"/>
                          <a:cs typeface="+mn-cs"/>
                        </a:rPr>
                        <a:t>Impact (Strategic Plan)</a:t>
                      </a:r>
                    </a:p>
                    <a:p>
                      <a:pPr marL="0" marR="0" indent="0" algn="l" defTabSz="914400" eaLnBrk="1" fontAlgn="auto" latinLnBrk="0" hangingPunct="1">
                        <a:lnSpc>
                          <a:spcPct val="100000"/>
                        </a:lnSpc>
                        <a:spcBef>
                          <a:spcPts val="0"/>
                        </a:spcBef>
                        <a:spcAft>
                          <a:spcPts val="0"/>
                        </a:spcAft>
                        <a:buClrTx/>
                        <a:buSzTx/>
                        <a:buFontTx/>
                        <a:buNone/>
                        <a:tabLst/>
                        <a:defRPr/>
                      </a:pPr>
                      <a:r>
                        <a:rPr lang="en-US" sz="1500" b="0" i="0" u="none" strike="noStrike" baseline="0" dirty="0" smtClean="0">
                          <a:solidFill>
                            <a:schemeClr val="tx1"/>
                          </a:solidFill>
                          <a:latin typeface="+mj-lt"/>
                          <a:ea typeface="+mn-ea"/>
                          <a:cs typeface="+mn-cs"/>
                        </a:rPr>
                        <a:t>Safe and empowered communities through sustainable economic development </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0" i="0" u="none" strike="noStrike" baseline="0" dirty="0">
                          <a:solidFill>
                            <a:schemeClr val="tx1"/>
                          </a:solidFill>
                          <a:latin typeface="+mj-lt"/>
                          <a:ea typeface="+mn-ea"/>
                          <a:cs typeface="+mn-cs"/>
                        </a:rPr>
                        <a:t> </a:t>
                      </a:r>
                      <a:r>
                        <a:rPr lang="en-GB" sz="1500" b="0" i="0" u="none" strike="noStrike" baseline="0" dirty="0" smtClean="0">
                          <a:solidFill>
                            <a:schemeClr val="tx1"/>
                          </a:solidFill>
                          <a:latin typeface="+mj-lt"/>
                          <a:ea typeface="+mn-ea"/>
                          <a:cs typeface="+mn-cs"/>
                        </a:rPr>
                        <a:t>N/A</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0" i="0" u="none" strike="noStrike" baseline="0" dirty="0">
                          <a:solidFill>
                            <a:schemeClr val="tx1"/>
                          </a:solidFill>
                          <a:latin typeface="+mj-lt"/>
                          <a:ea typeface="+mn-ea"/>
                          <a:cs typeface="+mn-cs"/>
                        </a:rPr>
                        <a:t> </a:t>
                      </a:r>
                      <a:r>
                        <a:rPr lang="en-GB" sz="1500" b="0" i="0" u="none" strike="noStrike" baseline="0" dirty="0" smtClean="0">
                          <a:solidFill>
                            <a:schemeClr val="tx1"/>
                          </a:solidFill>
                          <a:latin typeface="+mj-lt"/>
                          <a:ea typeface="+mn-ea"/>
                          <a:cs typeface="+mn-cs"/>
                        </a:rPr>
                        <a:t>N/A</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00000"/>
                        </a:lnSpc>
                        <a:spcAft>
                          <a:spcPts val="0"/>
                        </a:spcAft>
                      </a:pPr>
                      <a:r>
                        <a:rPr lang="en-GB" sz="1500" b="0" i="0" u="none" strike="noStrike" baseline="0" dirty="0">
                          <a:solidFill>
                            <a:schemeClr val="tx1"/>
                          </a:solidFill>
                          <a:latin typeface="+mj-lt"/>
                          <a:ea typeface="+mn-ea"/>
                          <a:cs typeface="+mn-cs"/>
                        </a:rPr>
                        <a:t> </a:t>
                      </a:r>
                      <a:r>
                        <a:rPr lang="en-GB" sz="1500" b="0" i="0" u="none" strike="noStrike" baseline="0" dirty="0" smtClean="0">
                          <a:solidFill>
                            <a:schemeClr val="tx1"/>
                          </a:solidFill>
                          <a:latin typeface="+mj-lt"/>
                          <a:ea typeface="+mn-ea"/>
                          <a:cs typeface="+mn-cs"/>
                        </a:rPr>
                        <a:t>N/A</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0" i="0" u="none" strike="noStrike" baseline="0" dirty="0">
                          <a:solidFill>
                            <a:schemeClr val="tx1"/>
                          </a:solidFill>
                          <a:latin typeface="+mj-lt"/>
                          <a:ea typeface="+mn-ea"/>
                          <a:cs typeface="+mn-cs"/>
                        </a:rPr>
                        <a:t> </a:t>
                      </a:r>
                      <a:r>
                        <a:rPr lang="en-GB" sz="1500" b="0" i="0" u="none" strike="noStrike" baseline="0" dirty="0" smtClean="0">
                          <a:solidFill>
                            <a:schemeClr val="tx1"/>
                          </a:solidFill>
                          <a:latin typeface="+mj-lt"/>
                          <a:ea typeface="+mn-ea"/>
                          <a:cs typeface="+mn-cs"/>
                        </a:rPr>
                        <a:t>N/A</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61030024"/>
                  </a:ext>
                </a:extLst>
              </a:tr>
              <a:tr h="188458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l" defTabSz="914400" eaLnBrk="1" fontAlgn="auto" latinLnBrk="0" hangingPunct="1">
                        <a:lnSpc>
                          <a:spcPct val="100000"/>
                        </a:lnSpc>
                        <a:spcBef>
                          <a:spcPts val="0"/>
                        </a:spcBef>
                        <a:spcAft>
                          <a:spcPts val="0"/>
                        </a:spcAft>
                        <a:buClrTx/>
                        <a:buSzTx/>
                        <a:buFontTx/>
                        <a:buNone/>
                        <a:tabLst/>
                        <a:defRPr/>
                      </a:pPr>
                      <a:r>
                        <a:rPr lang="en-GB" sz="1500" b="1" i="0" u="none" strike="noStrike" baseline="0" dirty="0" smtClean="0">
                          <a:solidFill>
                            <a:schemeClr val="tx1"/>
                          </a:solidFill>
                          <a:latin typeface="+mj-lt"/>
                          <a:ea typeface="+mn-ea"/>
                          <a:cs typeface="+mn-cs"/>
                        </a:rPr>
                        <a:t>Outcome (Strategic Plan)</a:t>
                      </a:r>
                    </a:p>
                    <a:p>
                      <a:pPr marL="0" marR="0" indent="0" algn="l" defTabSz="914400" eaLnBrk="1" fontAlgn="auto" latinLnBrk="0" hangingPunct="1">
                        <a:lnSpc>
                          <a:spcPct val="100000"/>
                        </a:lnSpc>
                        <a:spcBef>
                          <a:spcPts val="0"/>
                        </a:spcBef>
                        <a:spcAft>
                          <a:spcPts val="0"/>
                        </a:spcAft>
                        <a:buClrTx/>
                        <a:buSzTx/>
                        <a:buFontTx/>
                        <a:buNone/>
                        <a:tabLst/>
                        <a:defRPr/>
                      </a:pPr>
                      <a:r>
                        <a:rPr lang="en-US" sz="1500" b="0" i="0" u="none" strike="noStrike" baseline="0" dirty="0" smtClean="0">
                          <a:solidFill>
                            <a:schemeClr val="tx1"/>
                          </a:solidFill>
                          <a:latin typeface="+mj-lt"/>
                          <a:ea typeface="+mn-ea"/>
                          <a:cs typeface="+mn-cs"/>
                        </a:rPr>
                        <a:t>Increased access to needs-based rehabilitation programmes to improve moral fibre</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355600" marR="0" indent="-355600" algn="l" defTabSz="914400" eaLnBrk="1" fontAlgn="auto" latinLnBrk="0" hangingPunct="1">
                        <a:lnSpc>
                          <a:spcPct val="100000"/>
                        </a:lnSpc>
                        <a:spcBef>
                          <a:spcPts val="0"/>
                        </a:spcBef>
                        <a:spcAft>
                          <a:spcPts val="0"/>
                        </a:spcAft>
                        <a:buClrTx/>
                        <a:buSzTx/>
                        <a:buFontTx/>
                        <a:buNone/>
                        <a:tabLst/>
                        <a:defRPr/>
                      </a:pPr>
                      <a:r>
                        <a:rPr lang="en-US" sz="1500" b="0" i="0" u="none" strike="noStrike" baseline="0" dirty="0" smtClean="0">
                          <a:solidFill>
                            <a:schemeClr val="tx1"/>
                          </a:solidFill>
                          <a:latin typeface="+mj-lt"/>
                          <a:ea typeface="+mn-ea"/>
                          <a:cs typeface="+mn-cs"/>
                        </a:rPr>
                        <a:t>•	Percentage increase in offenders enrolled in development programmes</a:t>
                      </a:r>
                    </a:p>
                    <a:p>
                      <a:pPr marL="355600" marR="0" indent="-355600" algn="l" defTabSz="914400" eaLnBrk="1" fontAlgn="auto" latinLnBrk="0" hangingPunct="1">
                        <a:lnSpc>
                          <a:spcPct val="100000"/>
                        </a:lnSpc>
                        <a:spcBef>
                          <a:spcPts val="0"/>
                        </a:spcBef>
                        <a:spcAft>
                          <a:spcPts val="0"/>
                        </a:spcAft>
                        <a:buClrTx/>
                        <a:buSzTx/>
                        <a:buFontTx/>
                        <a:buNone/>
                        <a:tabLst/>
                        <a:defRPr/>
                      </a:pPr>
                      <a:endParaRPr lang="en-US" sz="1500" b="0" i="0" u="none" strike="noStrike" baseline="0" dirty="0" smtClean="0">
                        <a:solidFill>
                          <a:schemeClr val="tx1"/>
                        </a:solidFill>
                        <a:latin typeface="+mj-lt"/>
                        <a:ea typeface="+mn-ea"/>
                        <a:cs typeface="+mn-cs"/>
                      </a:endParaRPr>
                    </a:p>
                    <a:p>
                      <a:pPr marL="355600" marR="0" indent="-355600" algn="l" defTabSz="914400" eaLnBrk="1" fontAlgn="auto" latinLnBrk="0" hangingPunct="1">
                        <a:lnSpc>
                          <a:spcPct val="100000"/>
                        </a:lnSpc>
                        <a:spcBef>
                          <a:spcPts val="0"/>
                        </a:spcBef>
                        <a:spcAft>
                          <a:spcPts val="0"/>
                        </a:spcAft>
                        <a:buClrTx/>
                        <a:buSzTx/>
                        <a:buFontTx/>
                        <a:buNone/>
                        <a:tabLst/>
                        <a:defRPr/>
                      </a:pPr>
                      <a:r>
                        <a:rPr lang="en-US" sz="1500" b="0" i="0" u="none" strike="noStrike" baseline="0" dirty="0" smtClean="0">
                          <a:solidFill>
                            <a:schemeClr val="tx1"/>
                          </a:solidFill>
                          <a:latin typeface="+mj-lt"/>
                          <a:ea typeface="+mn-ea"/>
                          <a:cs typeface="+mn-cs"/>
                        </a:rPr>
                        <a:t>•	Percentage increase of inmates participating in well-being programmes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355600" indent="-355600" algn="just">
                        <a:lnSpc>
                          <a:spcPct val="100000"/>
                        </a:lnSpc>
                        <a:spcAft>
                          <a:spcPts val="0"/>
                        </a:spcAft>
                      </a:pPr>
                      <a:r>
                        <a:rPr lang="en-US" sz="1500" b="0" i="0" u="none" strike="noStrike" baseline="0" dirty="0" smtClean="0">
                          <a:solidFill>
                            <a:schemeClr val="tx1"/>
                          </a:solidFill>
                          <a:latin typeface="+mj-lt"/>
                          <a:ea typeface="+mn-ea"/>
                          <a:cs typeface="+mn-cs"/>
                        </a:rPr>
                        <a:t>•	10% </a:t>
                      </a:r>
                    </a:p>
                    <a:p>
                      <a:pPr marL="355600" indent="-355600" algn="l">
                        <a:lnSpc>
                          <a:spcPct val="100000"/>
                        </a:lnSpc>
                        <a:spcAft>
                          <a:spcPts val="0"/>
                        </a:spcAft>
                      </a:pPr>
                      <a:r>
                        <a:rPr lang="en-US" sz="1500" b="0" i="0" u="none" strike="noStrike" baseline="0" dirty="0" smtClean="0">
                          <a:solidFill>
                            <a:schemeClr val="tx1"/>
                          </a:solidFill>
                          <a:latin typeface="+mj-lt"/>
                          <a:ea typeface="+mn-ea"/>
                          <a:cs typeface="+mn-cs"/>
                        </a:rPr>
                        <a:t>         (1 457) increase </a:t>
                      </a:r>
                    </a:p>
                    <a:p>
                      <a:pPr marL="355600" indent="-355600" algn="just">
                        <a:lnSpc>
                          <a:spcPct val="100000"/>
                        </a:lnSpc>
                        <a:spcAft>
                          <a:spcPts val="0"/>
                        </a:spcAft>
                      </a:pPr>
                      <a:endParaRPr lang="en-US" sz="1500" b="0" i="0" u="none" strike="noStrike" baseline="0" dirty="0" smtClean="0">
                        <a:solidFill>
                          <a:schemeClr val="tx1"/>
                        </a:solidFill>
                        <a:latin typeface="+mj-lt"/>
                        <a:ea typeface="+mn-ea"/>
                        <a:cs typeface="+mn-cs"/>
                      </a:endParaRPr>
                    </a:p>
                    <a:p>
                      <a:pPr marL="355600" indent="-355600" algn="just">
                        <a:lnSpc>
                          <a:spcPct val="100000"/>
                        </a:lnSpc>
                        <a:spcAft>
                          <a:spcPts val="0"/>
                        </a:spcAft>
                      </a:pPr>
                      <a:endParaRPr lang="en-US" sz="1500" b="0" i="0" u="none" strike="noStrike" baseline="0" dirty="0" smtClean="0">
                        <a:solidFill>
                          <a:schemeClr val="tx1"/>
                        </a:solidFill>
                        <a:latin typeface="+mj-lt"/>
                        <a:ea typeface="+mn-ea"/>
                        <a:cs typeface="+mn-cs"/>
                      </a:endParaRPr>
                    </a:p>
                    <a:p>
                      <a:pPr marL="355600" indent="-355600" algn="just">
                        <a:lnSpc>
                          <a:spcPct val="100000"/>
                        </a:lnSpc>
                        <a:spcAft>
                          <a:spcPts val="0"/>
                        </a:spcAft>
                      </a:pPr>
                      <a:r>
                        <a:rPr lang="en-US" sz="1500" b="0" i="0" u="none" strike="noStrike" baseline="0" dirty="0" smtClean="0">
                          <a:solidFill>
                            <a:schemeClr val="tx1"/>
                          </a:solidFill>
                          <a:latin typeface="+mj-lt"/>
                          <a:ea typeface="+mn-ea"/>
                          <a:cs typeface="+mn-cs"/>
                        </a:rPr>
                        <a:t>•	6.15% </a:t>
                      </a:r>
                    </a:p>
                    <a:p>
                      <a:pPr marL="355600" indent="-355600" algn="just">
                        <a:lnSpc>
                          <a:spcPct val="100000"/>
                        </a:lnSpc>
                        <a:spcAft>
                          <a:spcPts val="0"/>
                        </a:spcAft>
                      </a:pPr>
                      <a:r>
                        <a:rPr lang="en-US" sz="1500" b="0" i="0" u="none" strike="noStrike" baseline="0" dirty="0" smtClean="0">
                          <a:solidFill>
                            <a:schemeClr val="tx1"/>
                          </a:solidFill>
                          <a:latin typeface="+mj-lt"/>
                          <a:ea typeface="+mn-ea"/>
                          <a:cs typeface="+mn-cs"/>
                        </a:rPr>
                        <a:t>        (8 064) </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355600" marR="0" indent="-355600" algn="l" defTabSz="914400" eaLnBrk="1" fontAlgn="auto" latinLnBrk="0" hangingPunct="1">
                        <a:lnSpc>
                          <a:spcPct val="100000"/>
                        </a:lnSpc>
                        <a:spcBef>
                          <a:spcPts val="0"/>
                        </a:spcBef>
                        <a:spcAft>
                          <a:spcPts val="0"/>
                        </a:spcAft>
                        <a:buClrTx/>
                        <a:buSzTx/>
                        <a:buFontTx/>
                        <a:buNone/>
                        <a:tabLst/>
                        <a:defRPr/>
                      </a:pPr>
                      <a:r>
                        <a:rPr lang="en-US" sz="1500" b="0" i="0" u="none" strike="noStrike" baseline="0" dirty="0" smtClean="0">
                          <a:solidFill>
                            <a:schemeClr val="tx1"/>
                          </a:solidFill>
                          <a:latin typeface="+mj-lt"/>
                          <a:ea typeface="+mn-ea"/>
                          <a:cs typeface="+mn-cs"/>
                        </a:rPr>
                        <a:t>•	25% increase </a:t>
                      </a:r>
                    </a:p>
                    <a:p>
                      <a:pPr marL="355600" marR="0" indent="-355600" algn="l" defTabSz="914400" eaLnBrk="1" fontAlgn="auto" latinLnBrk="0" hangingPunct="1">
                        <a:lnSpc>
                          <a:spcPct val="100000"/>
                        </a:lnSpc>
                        <a:spcBef>
                          <a:spcPts val="0"/>
                        </a:spcBef>
                        <a:spcAft>
                          <a:spcPts val="0"/>
                        </a:spcAft>
                        <a:buClrTx/>
                        <a:buSzTx/>
                        <a:buFontTx/>
                        <a:buNone/>
                        <a:tabLst/>
                        <a:defRPr/>
                      </a:pPr>
                      <a:endParaRPr lang="en-US" sz="1500" b="0" i="0" u="none" strike="noStrike" baseline="0" dirty="0" smtClean="0">
                        <a:solidFill>
                          <a:schemeClr val="tx1"/>
                        </a:solidFill>
                        <a:latin typeface="+mj-lt"/>
                        <a:ea typeface="+mn-ea"/>
                        <a:cs typeface="+mn-cs"/>
                      </a:endParaRPr>
                    </a:p>
                    <a:p>
                      <a:pPr marL="355600" marR="0" indent="-355600" algn="l" defTabSz="914400" eaLnBrk="1" fontAlgn="auto" latinLnBrk="0" hangingPunct="1">
                        <a:lnSpc>
                          <a:spcPct val="100000"/>
                        </a:lnSpc>
                        <a:spcBef>
                          <a:spcPts val="0"/>
                        </a:spcBef>
                        <a:spcAft>
                          <a:spcPts val="0"/>
                        </a:spcAft>
                        <a:buClrTx/>
                        <a:buSzTx/>
                        <a:buFontTx/>
                        <a:buNone/>
                        <a:tabLst/>
                        <a:defRPr/>
                      </a:pPr>
                      <a:endParaRPr lang="en-US" sz="1500" b="0" i="0" u="none" strike="noStrike" baseline="0" dirty="0" smtClean="0">
                        <a:solidFill>
                          <a:schemeClr val="tx1"/>
                        </a:solidFill>
                        <a:latin typeface="+mj-lt"/>
                        <a:ea typeface="+mn-ea"/>
                        <a:cs typeface="+mn-cs"/>
                      </a:endParaRPr>
                    </a:p>
                    <a:p>
                      <a:pPr marL="355600" marR="0" indent="-355600" algn="l" defTabSz="914400" eaLnBrk="1" fontAlgn="auto" latinLnBrk="0" hangingPunct="1">
                        <a:lnSpc>
                          <a:spcPct val="100000"/>
                        </a:lnSpc>
                        <a:spcBef>
                          <a:spcPts val="0"/>
                        </a:spcBef>
                        <a:spcAft>
                          <a:spcPts val="0"/>
                        </a:spcAft>
                        <a:buClrTx/>
                        <a:buSzTx/>
                        <a:buFontTx/>
                        <a:buNone/>
                        <a:tabLst/>
                        <a:defRPr/>
                      </a:pPr>
                      <a:endParaRPr lang="en-US" sz="1500" b="0" i="0" u="none" strike="noStrike" baseline="0" dirty="0" smtClean="0">
                        <a:solidFill>
                          <a:schemeClr val="tx1"/>
                        </a:solidFill>
                        <a:latin typeface="+mj-lt"/>
                        <a:ea typeface="+mn-ea"/>
                        <a:cs typeface="+mn-cs"/>
                      </a:endParaRPr>
                    </a:p>
                    <a:p>
                      <a:pPr marL="355600" marR="0" indent="-355600" algn="l" defTabSz="914400" eaLnBrk="1" fontAlgn="auto" latinLnBrk="0" hangingPunct="1">
                        <a:lnSpc>
                          <a:spcPct val="100000"/>
                        </a:lnSpc>
                        <a:spcBef>
                          <a:spcPts val="0"/>
                        </a:spcBef>
                        <a:spcAft>
                          <a:spcPts val="0"/>
                        </a:spcAft>
                        <a:buClrTx/>
                        <a:buSzTx/>
                        <a:buFontTx/>
                        <a:buNone/>
                        <a:tabLst/>
                        <a:defRPr/>
                      </a:pPr>
                      <a:r>
                        <a:rPr lang="en-US" sz="1500" b="0" i="0" u="none" strike="noStrike" baseline="0" dirty="0" smtClean="0">
                          <a:solidFill>
                            <a:schemeClr val="tx1"/>
                          </a:solidFill>
                          <a:latin typeface="+mj-lt"/>
                          <a:ea typeface="+mn-ea"/>
                          <a:cs typeface="+mn-cs"/>
                        </a:rPr>
                        <a:t>•	10% increase in inmates</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177800" indent="-177800" algn="just">
                        <a:lnSpc>
                          <a:spcPct val="100000"/>
                        </a:lnSpc>
                        <a:spcAft>
                          <a:spcPts val="300"/>
                        </a:spcAft>
                        <a:buFont typeface="Arial" panose="020B0604020202020204" pitchFamily="34" charset="0"/>
                        <a:buChar char="•"/>
                      </a:pPr>
                      <a:r>
                        <a:rPr lang="en-US" sz="1500" b="0" i="0" u="none" strike="noStrike" baseline="0" dirty="0" smtClean="0">
                          <a:solidFill>
                            <a:schemeClr val="tx1"/>
                          </a:solidFill>
                          <a:latin typeface="+mj-lt"/>
                          <a:ea typeface="+mn-ea"/>
                          <a:cs typeface="+mn-cs"/>
                        </a:rPr>
                        <a:t>Strategic partnerships with relevant stakeholders (e.g. government departments, SETAs, NSF, NPOs, NGOs, FBOs, and private sector)</a:t>
                      </a:r>
                    </a:p>
                    <a:p>
                      <a:pPr marL="177800" indent="-177800" algn="just">
                        <a:lnSpc>
                          <a:spcPct val="100000"/>
                        </a:lnSpc>
                        <a:spcAft>
                          <a:spcPts val="300"/>
                        </a:spcAft>
                        <a:buFont typeface="Arial" panose="020B0604020202020204" pitchFamily="34" charset="0"/>
                        <a:buChar char="•"/>
                      </a:pPr>
                      <a:r>
                        <a:rPr lang="en-US" sz="1500" b="0" i="0" u="none" strike="noStrike" baseline="0" dirty="0" smtClean="0">
                          <a:solidFill>
                            <a:schemeClr val="tx1"/>
                          </a:solidFill>
                          <a:latin typeface="+mj-lt"/>
                          <a:ea typeface="+mn-ea"/>
                          <a:cs typeface="+mn-cs"/>
                        </a:rPr>
                        <a:t>Discretionary Grant allocation</a:t>
                      </a:r>
                    </a:p>
                    <a:p>
                      <a:pPr marL="177800" indent="-177800" algn="just">
                        <a:lnSpc>
                          <a:spcPct val="100000"/>
                        </a:lnSpc>
                        <a:spcAft>
                          <a:spcPts val="300"/>
                        </a:spcAft>
                        <a:buFont typeface="Arial" panose="020B0604020202020204" pitchFamily="34" charset="0"/>
                        <a:buChar char="•"/>
                      </a:pPr>
                      <a:r>
                        <a:rPr lang="en-US" sz="1500" b="0" i="0" u="none" strike="noStrike" baseline="0" dirty="0" smtClean="0">
                          <a:solidFill>
                            <a:schemeClr val="tx1"/>
                          </a:solidFill>
                          <a:latin typeface="+mj-lt"/>
                          <a:ea typeface="+mn-ea"/>
                          <a:cs typeface="+mn-cs"/>
                        </a:rPr>
                        <a:t>Infrastructure that is suitable for rehabilitation purposes</a:t>
                      </a:r>
                    </a:p>
                    <a:p>
                      <a:pPr marL="177800" indent="-177800" algn="just">
                        <a:lnSpc>
                          <a:spcPct val="100000"/>
                        </a:lnSpc>
                        <a:spcAft>
                          <a:spcPts val="300"/>
                        </a:spcAft>
                        <a:buFont typeface="Arial" panose="020B0604020202020204" pitchFamily="34" charset="0"/>
                        <a:buChar char="•"/>
                      </a:pPr>
                      <a:r>
                        <a:rPr lang="en-US" sz="1500" b="0" i="0" u="none" strike="noStrike" baseline="0" dirty="0" smtClean="0">
                          <a:solidFill>
                            <a:schemeClr val="tx1"/>
                          </a:solidFill>
                          <a:latin typeface="+mj-lt"/>
                          <a:ea typeface="+mn-ea"/>
                          <a:cs typeface="+mn-cs"/>
                        </a:rPr>
                        <a:t>Subject specialists to support rehabilitation programmes, including, among others, Psychologists, Artisans, Social Workers, Spiritual Care Workers and Educators, skills development practitioners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31309451"/>
                  </a:ext>
                </a:extLst>
              </a:tr>
              <a:tr h="717131">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1" i="0" u="none" strike="noStrike" baseline="0" dirty="0" smtClean="0">
                          <a:solidFill>
                            <a:schemeClr val="tx1"/>
                          </a:solidFill>
                          <a:latin typeface="+mj-lt"/>
                          <a:ea typeface="+mn-ea"/>
                          <a:cs typeface="+mn-cs"/>
                        </a:rPr>
                        <a:t>Output (APP current)</a:t>
                      </a:r>
                    </a:p>
                    <a:p>
                      <a:pPr algn="l">
                        <a:lnSpc>
                          <a:spcPct val="100000"/>
                        </a:lnSpc>
                        <a:spcAft>
                          <a:spcPts val="0"/>
                        </a:spcAft>
                      </a:pPr>
                      <a:r>
                        <a:rPr lang="en-US" sz="1500" b="0" i="0" u="none" strike="noStrike" baseline="0" dirty="0" smtClean="0">
                          <a:solidFill>
                            <a:schemeClr val="tx1"/>
                          </a:solidFill>
                          <a:latin typeface="+mj-lt"/>
                          <a:ea typeface="+mn-ea"/>
                          <a:cs typeface="+mn-cs"/>
                        </a:rPr>
                        <a:t>Offenders who completed correctional programmes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US" sz="1500" b="0" i="0" u="none" strike="noStrike" kern="1200" baseline="0" dirty="0" smtClean="0">
                          <a:solidFill>
                            <a:schemeClr val="tx1"/>
                          </a:solidFill>
                          <a:latin typeface="+mj-lt"/>
                          <a:ea typeface="+mn-ea"/>
                          <a:cs typeface="+mn-cs"/>
                        </a:rPr>
                        <a:t>Percentage of sentenced offenders with CSPs who completed correctional programmes</a:t>
                      </a:r>
                      <a:endParaRPr lang="en-ZA" sz="15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500" b="0" i="0" u="none" strike="noStrike" kern="1200" baseline="0" dirty="0">
                          <a:solidFill>
                            <a:schemeClr val="tx1"/>
                          </a:solidFill>
                          <a:latin typeface="+mj-lt"/>
                          <a:ea typeface="+mn-ea"/>
                          <a:cs typeface="+mn-cs"/>
                        </a:rPr>
                        <a:t>50%</a:t>
                      </a:r>
                      <a:endParaRPr lang="en-ZA" sz="15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endParaRPr lang="en-GB" sz="1500" b="0" i="0" u="none" strike="sngStrike" kern="1200" baseline="0" dirty="0" smtClean="0">
                        <a:solidFill>
                          <a:schemeClr val="tx1"/>
                        </a:solidFill>
                        <a:latin typeface="+mj-lt"/>
                        <a:ea typeface="+mn-ea"/>
                        <a:cs typeface="+mn-cs"/>
                      </a:endParaRPr>
                    </a:p>
                    <a:p>
                      <a:pPr>
                        <a:lnSpc>
                          <a:spcPct val="115000"/>
                        </a:lnSpc>
                        <a:spcAft>
                          <a:spcPts val="0"/>
                        </a:spcAft>
                      </a:pPr>
                      <a:r>
                        <a:rPr lang="en-GB" sz="1500" b="0" i="0" u="none" strike="noStrike" kern="1200" baseline="0" dirty="0" smtClean="0">
                          <a:solidFill>
                            <a:schemeClr val="tx1"/>
                          </a:solidFill>
                          <a:latin typeface="+mj-lt"/>
                          <a:ea typeface="+mn-ea"/>
                          <a:cs typeface="+mn-cs"/>
                        </a:rPr>
                        <a:t>80%</a:t>
                      </a:r>
                      <a:endParaRPr lang="en-ZA" sz="15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i="0" u="none" strike="noStrike" kern="1200" baseline="0" dirty="0" smtClean="0">
                          <a:solidFill>
                            <a:schemeClr val="tx1"/>
                          </a:solidFill>
                          <a:latin typeface="+mj-lt"/>
                          <a:ea typeface="+mn-ea"/>
                          <a:cs typeface="+mn-cs"/>
                        </a:rPr>
                        <a:t>Available correctional Programmes, eligible offenders approved CSPs, staff, rehabilitation facilities and relevant resources to implement Correctional Programmes.</a:t>
                      </a:r>
                    </a:p>
                    <a:p>
                      <a:pPr algn="just">
                        <a:lnSpc>
                          <a:spcPct val="100000"/>
                        </a:lnSpc>
                        <a:spcAft>
                          <a:spcPts val="0"/>
                        </a:spcAft>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31248254"/>
                  </a:ext>
                </a:extLst>
              </a:tr>
            </a:tbl>
          </a:graphicData>
        </a:graphic>
      </p:graphicFrame>
    </p:spTree>
    <p:extLst>
      <p:ext uri="{BB962C8B-B14F-4D97-AF65-F5344CB8AC3E}">
        <p14:creationId xmlns:p14="http://schemas.microsoft.com/office/powerpoint/2010/main" val="40738429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4207234237"/>
              </p:ext>
            </p:extLst>
          </p:nvPr>
        </p:nvGraphicFramePr>
        <p:xfrm>
          <a:off x="374072" y="1102083"/>
          <a:ext cx="11679383" cy="5648836"/>
        </p:xfrm>
        <a:graphic>
          <a:graphicData uri="http://schemas.openxmlformats.org/drawingml/2006/table">
            <a:tbl>
              <a:tblPr firstRow="1" firstCol="1" bandRow="1"/>
              <a:tblGrid>
                <a:gridCol w="1338554">
                  <a:extLst>
                    <a:ext uri="{9D8B030D-6E8A-4147-A177-3AD203B41FA5}">
                      <a16:colId xmlns="" xmlns:a16="http://schemas.microsoft.com/office/drawing/2014/main" val="2672124337"/>
                    </a:ext>
                  </a:extLst>
                </a:gridCol>
                <a:gridCol w="3768891">
                  <a:extLst>
                    <a:ext uri="{9D8B030D-6E8A-4147-A177-3AD203B41FA5}">
                      <a16:colId xmlns="" xmlns:a16="http://schemas.microsoft.com/office/drawing/2014/main" val="102369112"/>
                    </a:ext>
                  </a:extLst>
                </a:gridCol>
                <a:gridCol w="816637">
                  <a:extLst>
                    <a:ext uri="{9D8B030D-6E8A-4147-A177-3AD203B41FA5}">
                      <a16:colId xmlns="" xmlns:a16="http://schemas.microsoft.com/office/drawing/2014/main" val="4122419918"/>
                    </a:ext>
                  </a:extLst>
                </a:gridCol>
                <a:gridCol w="899686">
                  <a:extLst>
                    <a:ext uri="{9D8B030D-6E8A-4147-A177-3AD203B41FA5}">
                      <a16:colId xmlns="" xmlns:a16="http://schemas.microsoft.com/office/drawing/2014/main" val="1025326353"/>
                    </a:ext>
                  </a:extLst>
                </a:gridCol>
                <a:gridCol w="4855615">
                  <a:extLst>
                    <a:ext uri="{9D8B030D-6E8A-4147-A177-3AD203B41FA5}">
                      <a16:colId xmlns="" xmlns:a16="http://schemas.microsoft.com/office/drawing/2014/main" val="1802985295"/>
                    </a:ext>
                  </a:extLst>
                </a:gridCol>
              </a:tblGrid>
              <a:tr h="462775">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Baseline </a:t>
                      </a:r>
                    </a:p>
                    <a:p>
                      <a:pPr algn="just">
                        <a:lnSpc>
                          <a:spcPct val="115000"/>
                        </a:lnSpc>
                        <a:spcAft>
                          <a:spcPts val="0"/>
                        </a:spcAft>
                      </a:pPr>
                      <a:r>
                        <a:rPr lang="en-GB" sz="1400" b="1" i="0" u="none" strike="noStrike" baseline="0" dirty="0" smtClean="0">
                          <a:solidFill>
                            <a:schemeClr val="bg1"/>
                          </a:solidFill>
                          <a:latin typeface="+mj-lt"/>
                          <a:ea typeface="+mn-ea"/>
                          <a:cs typeface="+mn-cs"/>
                        </a:rPr>
                        <a:t>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Target </a:t>
                      </a:r>
                    </a:p>
                    <a:p>
                      <a:pPr algn="just">
                        <a:lnSpc>
                          <a:spcPct val="115000"/>
                        </a:lnSpc>
                        <a:spcAft>
                          <a:spcPts val="0"/>
                        </a:spcAft>
                      </a:pPr>
                      <a:r>
                        <a:rPr lang="en-GB" sz="1400" b="1" i="0" u="none" strike="noStrike" baseline="0" dirty="0" smtClean="0">
                          <a:solidFill>
                            <a:schemeClr val="bg1"/>
                          </a:solidFill>
                          <a:latin typeface="+mj-lt"/>
                          <a:ea typeface="+mn-ea"/>
                          <a:cs typeface="+mn-cs"/>
                        </a:rPr>
                        <a:t>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 xmlns:a16="http://schemas.microsoft.com/office/drawing/2014/main" val="2543777863"/>
                  </a:ext>
                </a:extLst>
              </a:tr>
              <a:tr h="491035">
                <a:tc rowSpan="3">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kern="1200" baseline="0" dirty="0" smtClean="0">
                          <a:solidFill>
                            <a:schemeClr val="tx1"/>
                          </a:solidFill>
                          <a:latin typeface="Calibri"/>
                          <a:ea typeface=""/>
                          <a:cs typeface=""/>
                        </a:rPr>
                        <a:t>Outputs (APP CURRENT)</a:t>
                      </a:r>
                    </a:p>
                    <a:p>
                      <a:pPr marL="0" marR="0" indent="0" algn="l" defTabSz="914400" eaLnBrk="1" fontAlgn="auto" latinLnBrk="0" hangingPunct="1">
                        <a:lnSpc>
                          <a:spcPct val="115000"/>
                        </a:lnSpc>
                        <a:spcBef>
                          <a:spcPts val="0"/>
                        </a:spcBef>
                        <a:spcAft>
                          <a:spcPts val="0"/>
                        </a:spcAft>
                        <a:buClrTx/>
                        <a:buSzTx/>
                        <a:buFontTx/>
                        <a:buNone/>
                        <a:tabLst/>
                        <a:defRPr/>
                      </a:pPr>
                      <a:r>
                        <a:rPr lang="en-GB" sz="1400" b="0" i="0" u="none" strike="noStrike" cap="none" dirty="0" smtClean="0">
                          <a:solidFill>
                            <a:schemeClr val="dk1"/>
                          </a:solidFill>
                          <a:latin typeface="+mj-lt"/>
                          <a:ea typeface="+mn-ea"/>
                          <a:cs typeface="+mn-cs"/>
                          <a:sym typeface="Arial"/>
                        </a:rPr>
                        <a:t>Occupational skills training</a:t>
                      </a:r>
                      <a:endParaRPr lang="en-GB" sz="1400" b="0" i="0" u="none" strike="noStrike" cap="none" dirty="0">
                        <a:solidFill>
                          <a:schemeClr val="dk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400" b="0" i="0" u="none" strike="noStrike" kern="1200" cap="none" dirty="0">
                          <a:solidFill>
                            <a:schemeClr val="dk1"/>
                          </a:solidFill>
                          <a:latin typeface="+mj-lt"/>
                          <a:ea typeface="+mn-ea"/>
                          <a:cs typeface="+mn-cs"/>
                        </a:rPr>
                        <a:t>Percentage of offenders participating in Long Occupational Skills Programmes</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80%</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endParaRPr lang="en-GB" sz="1400" b="0" i="0" u="none" strike="sngStrike" kern="1200" cap="none" dirty="0" smtClean="0">
                        <a:solidFill>
                          <a:schemeClr val="tx1"/>
                        </a:solidFill>
                        <a:latin typeface="+mj-lt"/>
                        <a:ea typeface="+mn-ea"/>
                        <a:cs typeface="+mn-cs"/>
                      </a:endParaRPr>
                    </a:p>
                    <a:p>
                      <a:pPr>
                        <a:lnSpc>
                          <a:spcPct val="115000"/>
                        </a:lnSpc>
                        <a:spcAft>
                          <a:spcPts val="0"/>
                        </a:spcAft>
                      </a:pPr>
                      <a:r>
                        <a:rPr lang="en-GB" sz="1400" b="0" i="0" u="none" strike="noStrike" kern="1200" cap="none" dirty="0" smtClean="0">
                          <a:solidFill>
                            <a:schemeClr val="tx1"/>
                          </a:solidFill>
                          <a:latin typeface="+mj-lt"/>
                          <a:ea typeface="+mn-ea"/>
                          <a:cs typeface="+mn-cs"/>
                        </a:rPr>
                        <a:t>90%</a:t>
                      </a:r>
                      <a:endParaRPr lang="en-ZA" sz="1400" b="0" i="0" u="none" strike="noStrike" kern="1200" cap="none"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500" b="0" i="0" u="none" strike="noStrike" kern="1200" baseline="0" dirty="0" smtClean="0">
                        <a:solidFill>
                          <a:schemeClr val="tx1"/>
                        </a:solidFill>
                        <a:latin typeface="+mj-lt"/>
                        <a:ea typeface="+mn-ea"/>
                        <a:cs typeface="+mn-cs"/>
                      </a:endParaRPr>
                    </a:p>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i="0" u="none" strike="noStrike" kern="1200" baseline="0" dirty="0" smtClean="0">
                          <a:solidFill>
                            <a:schemeClr val="tx1"/>
                          </a:solidFill>
                          <a:latin typeface="+mj-lt"/>
                          <a:ea typeface="+mn-ea"/>
                          <a:cs typeface="+mn-cs"/>
                        </a:rPr>
                        <a:t>Available staff, rehabilitation facilities and relevant resources to provide the  programmes.</a:t>
                      </a:r>
                      <a:endParaRPr lang="en-US" sz="1500" b="0" i="0" u="none" strike="noStrike" kern="1200" baseline="0" dirty="0" smtClean="0">
                        <a:solidFill>
                          <a:srgbClr val="FF0000"/>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31309451"/>
                  </a:ext>
                </a:extLst>
              </a:tr>
              <a:tr h="491035">
                <a:tc vMerge="1">
                  <a:txBody>
                    <a:bodyPr/>
                    <a:lstStyle/>
                    <a:p>
                      <a:pPr marL="0" marR="0" indent="0" algn="l" defTabSz="914400" eaLnBrk="1" fontAlgn="auto" latinLnBrk="0" hangingPunct="1">
                        <a:lnSpc>
                          <a:spcPct val="115000"/>
                        </a:lnSpc>
                        <a:spcBef>
                          <a:spcPts val="0"/>
                        </a:spcBef>
                        <a:spcAft>
                          <a:spcPts val="0"/>
                        </a:spcAft>
                        <a:buClrTx/>
                        <a:buSzTx/>
                        <a:buFontTx/>
                        <a:buNone/>
                        <a:tabLst/>
                        <a:defRPr/>
                      </a:pPr>
                      <a:endParaRPr lang="en-GB" sz="1400" b="0" i="0" u="none" strike="noStrike" cap="none" dirty="0">
                        <a:solidFill>
                          <a:schemeClr val="dk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GB" sz="1400" b="0" i="0" u="none" strike="noStrike" kern="1200" cap="none" dirty="0">
                          <a:solidFill>
                            <a:schemeClr val="dk1"/>
                          </a:solidFill>
                          <a:latin typeface="+mj-lt"/>
                          <a:ea typeface="+mn-ea"/>
                          <a:cs typeface="+mn-cs"/>
                        </a:rPr>
                        <a:t>Percentage of offenders participating in Short Occupational Skills Programmes</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80%</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endParaRPr lang="en-GB" sz="1400" b="0" i="0" u="none" strike="sngStrike" kern="1200" cap="none" dirty="0" smtClean="0">
                        <a:solidFill>
                          <a:schemeClr val="tx1"/>
                        </a:solidFill>
                        <a:latin typeface="+mj-lt"/>
                        <a:ea typeface="+mn-ea"/>
                        <a:cs typeface="+mn-cs"/>
                      </a:endParaRPr>
                    </a:p>
                    <a:p>
                      <a:pPr>
                        <a:lnSpc>
                          <a:spcPct val="115000"/>
                        </a:lnSpc>
                        <a:spcAft>
                          <a:spcPts val="0"/>
                        </a:spcAft>
                      </a:pPr>
                      <a:r>
                        <a:rPr lang="en-GB" sz="1400" b="0" i="0" u="none" strike="noStrike" kern="1200" cap="none" dirty="0" smtClean="0">
                          <a:solidFill>
                            <a:schemeClr val="tx1"/>
                          </a:solidFill>
                          <a:latin typeface="+mj-lt"/>
                          <a:ea typeface="+mn-ea"/>
                          <a:cs typeface="+mn-cs"/>
                        </a:rPr>
                        <a:t>90%</a:t>
                      </a:r>
                      <a:endParaRPr lang="en-ZA" sz="1400" b="0" i="0" u="none" strike="noStrike" kern="1200" cap="none"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500" b="0" i="0" u="none" strike="noStrike" kern="1200" baseline="0" dirty="0" smtClean="0">
                        <a:solidFill>
                          <a:srgbClr val="FF0000"/>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491035">
                <a:tc vMerge="1">
                  <a:txBody>
                    <a:bodyPr/>
                    <a:lstStyle/>
                    <a:p>
                      <a:pPr marL="0" marR="0" indent="0" algn="l" defTabSz="914400" eaLnBrk="1" fontAlgn="auto" latinLnBrk="0" hangingPunct="1">
                        <a:lnSpc>
                          <a:spcPct val="115000"/>
                        </a:lnSpc>
                        <a:spcBef>
                          <a:spcPts val="0"/>
                        </a:spcBef>
                        <a:spcAft>
                          <a:spcPts val="0"/>
                        </a:spcAft>
                        <a:buClrTx/>
                        <a:buSzTx/>
                        <a:buFontTx/>
                        <a:buNone/>
                        <a:tabLst/>
                        <a:defRPr/>
                      </a:pPr>
                      <a:endParaRPr lang="en-GB" sz="1400" b="0" i="0" u="none" strike="noStrike" cap="none" dirty="0">
                        <a:solidFill>
                          <a:schemeClr val="dk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Percentage of offenders participating in TVET College Programmes </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80%</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endParaRPr lang="en-GB" sz="1400" b="0" i="0" u="none" strike="sngStrike" kern="1200" cap="none" dirty="0" smtClean="0">
                        <a:solidFill>
                          <a:schemeClr val="tx1"/>
                        </a:solidFill>
                        <a:latin typeface="+mj-lt"/>
                        <a:ea typeface="+mn-ea"/>
                        <a:cs typeface="+mn-cs"/>
                      </a:endParaRPr>
                    </a:p>
                    <a:p>
                      <a:pPr>
                        <a:lnSpc>
                          <a:spcPct val="115000"/>
                        </a:lnSpc>
                        <a:spcAft>
                          <a:spcPts val="0"/>
                        </a:spcAft>
                      </a:pPr>
                      <a:r>
                        <a:rPr lang="en-GB" sz="1400" b="0" i="0" u="none" strike="noStrike" kern="1200" cap="none" dirty="0" smtClean="0">
                          <a:solidFill>
                            <a:schemeClr val="tx1"/>
                          </a:solidFill>
                          <a:latin typeface="+mj-lt"/>
                          <a:ea typeface="+mn-ea"/>
                          <a:cs typeface="+mn-cs"/>
                        </a:rPr>
                        <a:t>90%</a:t>
                      </a:r>
                      <a:endParaRPr lang="en-ZA" sz="1400" b="0" i="0" u="none" strike="noStrike" kern="1200" cap="none"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500" b="0" i="0" u="none" strike="noStrike" kern="1200" baseline="0" dirty="0" smtClean="0">
                        <a:solidFill>
                          <a:srgbClr val="FF0000"/>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077891">
                <a:tc rowSpan="3">
                  <a: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kumimoji="0" lang="en-GB" sz="1400" b="1" i="0" u="none" strike="noStrike" kern="1200" cap="none" spc="0" normalizeH="0" baseline="0" noProof="0" dirty="0" smtClean="0">
                          <a:ln>
                            <a:noFill/>
                          </a:ln>
                          <a:solidFill>
                            <a:prstClr val="black"/>
                          </a:solidFill>
                          <a:effectLst/>
                          <a:uLnTx/>
                          <a:uFillTx/>
                          <a:latin typeface="+mn-lt"/>
                          <a:ea typeface="+mn-ea"/>
                          <a:cs typeface="+mn-cs"/>
                        </a:rPr>
                        <a:t>Outputs (APP CURRENT)</a:t>
                      </a:r>
                    </a:p>
                    <a:p>
                      <a:pPr marL="0" marR="0" indent="0" algn="l" defTabSz="914400" eaLnBrk="1" fontAlgn="auto" latinLnBrk="0" hangingPunct="1">
                        <a:lnSpc>
                          <a:spcPct val="115000"/>
                        </a:lnSpc>
                        <a:spcBef>
                          <a:spcPts val="0"/>
                        </a:spcBef>
                        <a:spcAft>
                          <a:spcPts val="0"/>
                        </a:spcAft>
                        <a:buClrTx/>
                        <a:buSzTx/>
                        <a:buFontTx/>
                        <a:buNone/>
                        <a:tabLst/>
                        <a:defRPr/>
                      </a:pPr>
                      <a:r>
                        <a:rPr lang="en-GB" sz="1400" b="0" i="0" u="none" strike="noStrike" cap="none" dirty="0" smtClean="0">
                          <a:solidFill>
                            <a:schemeClr val="dk1"/>
                          </a:solidFill>
                          <a:latin typeface="+mj-lt"/>
                          <a:ea typeface="+mn-ea"/>
                          <a:cs typeface="+mn-cs"/>
                          <a:sym typeface="Arial"/>
                        </a:rPr>
                        <a:t>Educational Programmes</a:t>
                      </a:r>
                      <a:endParaRPr lang="en-GB" sz="1400" b="0" i="0" u="none" strike="noStrike" cap="none" dirty="0">
                        <a:solidFill>
                          <a:schemeClr val="dk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Percentage of offenders participating in General Education and Training (GET) per academic year</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80%</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smtClean="0">
                          <a:solidFill>
                            <a:schemeClr val="dk1"/>
                          </a:solidFill>
                          <a:latin typeface="+mj-lt"/>
                          <a:ea typeface="+mn-ea"/>
                          <a:cs typeface="+mn-cs"/>
                        </a:rPr>
                        <a:t>80%</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i="0" u="none" strike="noStrike" kern="1200" baseline="0" dirty="0" smtClean="0">
                          <a:solidFill>
                            <a:schemeClr val="tx1"/>
                          </a:solidFill>
                          <a:latin typeface="+mj-lt"/>
                          <a:ea typeface="+mn-ea"/>
                          <a:cs typeface="+mn-cs"/>
                        </a:rPr>
                        <a:t>Available rehabilitation facilities and relevant resources to provide GET programmes.</a:t>
                      </a:r>
                    </a:p>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i="0" u="none" strike="noStrike" kern="1200" baseline="0" dirty="0" smtClean="0">
                          <a:solidFill>
                            <a:schemeClr val="tx1"/>
                          </a:solidFill>
                          <a:latin typeface="+mj-lt"/>
                          <a:ea typeface="+mn-ea"/>
                          <a:cs typeface="+mn-cs"/>
                        </a:rPr>
                        <a:t>Assumption that </a:t>
                      </a:r>
                      <a:r>
                        <a:rPr lang="en-US" sz="1500" b="0" i="0" u="none" strike="noStrike" kern="1200" baseline="0" dirty="0" smtClean="0">
                          <a:solidFill>
                            <a:schemeClr val="tx1"/>
                          </a:solidFill>
                          <a:latin typeface="+mn-lt"/>
                          <a:ea typeface="+mn-ea"/>
                          <a:cs typeface="+mn-cs"/>
                        </a:rPr>
                        <a:t>enrolled </a:t>
                      </a:r>
                      <a:r>
                        <a:rPr lang="en-US" sz="1500" b="0" i="0" u="none" strike="noStrike" kern="1200" baseline="0" dirty="0" smtClean="0">
                          <a:solidFill>
                            <a:schemeClr val="tx1"/>
                          </a:solidFill>
                          <a:latin typeface="+mj-lt"/>
                          <a:ea typeface="+mn-ea"/>
                          <a:cs typeface="+mn-cs"/>
                        </a:rPr>
                        <a:t>learners will resume attending GET programmes in line with COVID-19 risk adjusted strategy.</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500" b="0" i="0" u="none" strike="noStrike" kern="1200"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491035">
                <a:tc vMerge="1">
                  <a:txBody>
                    <a:bodyPr/>
                    <a:lstStyle/>
                    <a:p>
                      <a:pPr marL="0" marR="0" indent="0" algn="l" defTabSz="914400" eaLnBrk="1" fontAlgn="auto" latinLnBrk="0" hangingPunct="1">
                        <a:lnSpc>
                          <a:spcPct val="115000"/>
                        </a:lnSpc>
                        <a:spcBef>
                          <a:spcPts val="0"/>
                        </a:spcBef>
                        <a:spcAft>
                          <a:spcPts val="0"/>
                        </a:spcAft>
                        <a:buClrTx/>
                        <a:buSzTx/>
                        <a:buFontTx/>
                        <a:buNone/>
                        <a:tabLst/>
                        <a:defRPr/>
                      </a:pPr>
                      <a:endParaRPr lang="en-GB" sz="1400" b="0" i="0" u="none" strike="noStrike" cap="none" dirty="0">
                        <a:solidFill>
                          <a:schemeClr val="dk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Percentage of offenders participating in Further Education and Training (FET) per academic year </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80%</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80%</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i="0" u="none" strike="noStrike" kern="1200" baseline="0" dirty="0" smtClean="0">
                          <a:solidFill>
                            <a:schemeClr val="tx1"/>
                          </a:solidFill>
                          <a:latin typeface="+mj-lt"/>
                          <a:ea typeface="+mn-ea"/>
                          <a:cs typeface="+mn-cs"/>
                        </a:rPr>
                        <a:t>Available rehabilitation facilities and relevant resources to provide FET programmes.</a:t>
                      </a:r>
                    </a:p>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500" b="0" i="0" u="none" strike="noStrike" kern="1200"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599949">
                <a:tc vMerge="1">
                  <a:txBody>
                    <a:bodyPr/>
                    <a:lstStyle/>
                    <a:p>
                      <a:pPr marL="0" marR="0" indent="0" algn="l" defTabSz="914400" eaLnBrk="1" fontAlgn="auto" latinLnBrk="0" hangingPunct="1">
                        <a:lnSpc>
                          <a:spcPct val="115000"/>
                        </a:lnSpc>
                        <a:spcBef>
                          <a:spcPts val="0"/>
                        </a:spcBef>
                        <a:spcAft>
                          <a:spcPts val="0"/>
                        </a:spcAft>
                        <a:buClrTx/>
                        <a:buSzTx/>
                        <a:buFontTx/>
                        <a:buNone/>
                        <a:tabLst/>
                        <a:defRPr/>
                      </a:pPr>
                      <a:endParaRPr lang="en-GB" sz="1400" b="0" i="0" u="none" strike="noStrike" cap="none" dirty="0">
                        <a:solidFill>
                          <a:schemeClr val="dk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Grade 12 National Senior Certificate (NSC) pass rate obtained per academic year</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76%</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US" sz="1400" b="0" i="0" u="none" strike="noStrike" kern="1200" cap="none" dirty="0">
                          <a:solidFill>
                            <a:schemeClr val="dk1"/>
                          </a:solidFill>
                          <a:latin typeface="+mj-lt"/>
                          <a:ea typeface="+mn-ea"/>
                          <a:cs typeface="+mn-cs"/>
                        </a:rPr>
                        <a:t>76%</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77800" marR="0" indent="-17780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chemeClr val="tx1"/>
                          </a:solidFill>
                          <a:latin typeface="+mn-lt"/>
                          <a:ea typeface="+mn-ea"/>
                          <a:cs typeface="+mn-cs"/>
                        </a:rPr>
                        <a:t>Relevant educator intervention programmes</a:t>
                      </a:r>
                    </a:p>
                    <a:p>
                      <a:pPr marL="177800" indent="-177800" algn="just">
                        <a:lnSpc>
                          <a:spcPct val="115000"/>
                        </a:lnSpc>
                        <a:spcAft>
                          <a:spcPts val="0"/>
                        </a:spcAft>
                        <a:buFont typeface="Arial" panose="020B0604020202020204" pitchFamily="34" charset="0"/>
                        <a:buChar char="•"/>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41832904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2273683822"/>
              </p:ext>
            </p:extLst>
          </p:nvPr>
        </p:nvGraphicFramePr>
        <p:xfrm>
          <a:off x="309648" y="1257300"/>
          <a:ext cx="11574290" cy="5030321"/>
        </p:xfrm>
        <a:graphic>
          <a:graphicData uri="http://schemas.openxmlformats.org/drawingml/2006/table">
            <a:tbl>
              <a:tblPr firstRow="1" firstCol="1" bandRow="1"/>
              <a:tblGrid>
                <a:gridCol w="2115500">
                  <a:extLst>
                    <a:ext uri="{9D8B030D-6E8A-4147-A177-3AD203B41FA5}">
                      <a16:colId xmlns="" xmlns:a16="http://schemas.microsoft.com/office/drawing/2014/main" val="2672124337"/>
                    </a:ext>
                  </a:extLst>
                </a:gridCol>
                <a:gridCol w="3150152">
                  <a:extLst>
                    <a:ext uri="{9D8B030D-6E8A-4147-A177-3AD203B41FA5}">
                      <a16:colId xmlns="" xmlns:a16="http://schemas.microsoft.com/office/drawing/2014/main" val="102369112"/>
                    </a:ext>
                  </a:extLst>
                </a:gridCol>
                <a:gridCol w="1473200">
                  <a:extLst>
                    <a:ext uri="{9D8B030D-6E8A-4147-A177-3AD203B41FA5}">
                      <a16:colId xmlns="" xmlns:a16="http://schemas.microsoft.com/office/drawing/2014/main" val="4122419918"/>
                    </a:ext>
                  </a:extLst>
                </a:gridCol>
                <a:gridCol w="1473200">
                  <a:extLst>
                    <a:ext uri="{9D8B030D-6E8A-4147-A177-3AD203B41FA5}">
                      <a16:colId xmlns="" xmlns:a16="http://schemas.microsoft.com/office/drawing/2014/main" val="1025326353"/>
                    </a:ext>
                  </a:extLst>
                </a:gridCol>
                <a:gridCol w="3362238">
                  <a:extLst>
                    <a:ext uri="{9D8B030D-6E8A-4147-A177-3AD203B41FA5}">
                      <a16:colId xmlns="" xmlns:a16="http://schemas.microsoft.com/office/drawing/2014/main" val="1802985295"/>
                    </a:ext>
                  </a:extLst>
                </a:gridCol>
              </a:tblGrid>
              <a:tr h="291913">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 xmlns:a16="http://schemas.microsoft.com/office/drawing/2014/main" val="2543777863"/>
                  </a:ext>
                </a:extLst>
              </a:tr>
              <a:tr h="1147462">
                <a:tc rowSpan="3">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kern="1200" baseline="0" dirty="0" smtClean="0">
                          <a:solidFill>
                            <a:schemeClr val="tx1"/>
                          </a:solidFill>
                          <a:latin typeface="Calibri"/>
                          <a:ea typeface=""/>
                          <a:cs typeface=""/>
                        </a:rPr>
                        <a:t>Outputs (APP CURRENT)</a:t>
                      </a:r>
                    </a:p>
                    <a:p>
                      <a:pPr marL="0" marR="0" indent="0" algn="l" defTabSz="914400" eaLnBrk="1" fontAlgn="auto" latinLnBrk="0" hangingPunct="1">
                        <a:lnSpc>
                          <a:spcPct val="115000"/>
                        </a:lnSpc>
                        <a:spcBef>
                          <a:spcPts val="0"/>
                        </a:spcBef>
                        <a:spcAft>
                          <a:spcPts val="0"/>
                        </a:spcAft>
                        <a:buClrTx/>
                        <a:buSzTx/>
                        <a:buFontTx/>
                        <a:buNone/>
                        <a:tabLst/>
                        <a:defRPr/>
                      </a:pPr>
                      <a:r>
                        <a:rPr lang="en-GB" sz="1400" b="0" i="0" u="none" strike="noStrike" cap="none" dirty="0" smtClean="0">
                          <a:solidFill>
                            <a:schemeClr val="dk1"/>
                          </a:solidFill>
                          <a:latin typeface="+mj-lt"/>
                          <a:ea typeface="+mn-ea"/>
                          <a:cs typeface="+mn-cs"/>
                          <a:sym typeface="Arial"/>
                        </a:rPr>
                        <a:t>Personal well being services</a:t>
                      </a:r>
                      <a:endParaRPr lang="en-GB" sz="1400" b="0" i="0" u="none" strike="noStrike" cap="none" dirty="0">
                        <a:solidFill>
                          <a:schemeClr val="dk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Percentage of offenders, parolees and probationers receiving social work services </a:t>
                      </a:r>
                      <a:endParaRPr lang="en-GB" sz="1400" b="0" i="0" u="none" strike="noStrike" kern="1200" cap="none" dirty="0" smtClean="0">
                        <a:solidFill>
                          <a:schemeClr val="dk1"/>
                        </a:solidFill>
                        <a:latin typeface="+mj-lt"/>
                        <a:ea typeface="+mn-ea"/>
                        <a:cs typeface="+mn-cs"/>
                      </a:endParaRPr>
                    </a:p>
                    <a:p>
                      <a:pPr>
                        <a:lnSpc>
                          <a:spcPct val="115000"/>
                        </a:lnSpc>
                        <a:spcAft>
                          <a:spcPts val="0"/>
                        </a:spcAft>
                      </a:pPr>
                      <a:endParaRPr lang="en-GB" sz="1400" b="0" i="0" u="none" strike="noStrike" kern="1200" cap="none" dirty="0" smtClean="0">
                        <a:solidFill>
                          <a:schemeClr val="dk1"/>
                        </a:solidFill>
                        <a:latin typeface="+mj-lt"/>
                        <a:ea typeface="+mn-ea"/>
                        <a:cs typeface="+mn-cs"/>
                      </a:endParaRPr>
                    </a:p>
                    <a:p>
                      <a:pPr>
                        <a:lnSpc>
                          <a:spcPct val="115000"/>
                        </a:lnSpc>
                        <a:spcAft>
                          <a:spcPts val="0"/>
                        </a:spcAft>
                      </a:pP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53%</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a:solidFill>
                            <a:schemeClr val="dk1"/>
                          </a:solidFill>
                          <a:latin typeface="+mj-lt"/>
                          <a:ea typeface="+mn-ea"/>
                          <a:cs typeface="+mn-cs"/>
                        </a:rPr>
                        <a:t>54%</a:t>
                      </a:r>
                      <a:endParaRPr lang="en-ZA" sz="1400" b="0" i="0" u="none" strike="noStrike" kern="1200" cap="none">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500" b="0" i="0" u="none" strike="noStrike" kern="1200" baseline="0" dirty="0" smtClean="0">
                          <a:solidFill>
                            <a:schemeClr val="tx1"/>
                          </a:solidFill>
                          <a:latin typeface="+mj-lt"/>
                          <a:ea typeface="+mn-ea"/>
                          <a:cs typeface="+mn-cs"/>
                        </a:rPr>
                        <a:t>Offenders in need of Social Work Services to be involved in Social Work interventions. </a:t>
                      </a:r>
                      <a:endParaRPr lang="en-US" sz="1500" b="0" i="0" u="none" strike="noStrike" kern="1200"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31309451"/>
                  </a:ext>
                </a:extLst>
              </a:tr>
              <a:tr h="1147462">
                <a:tc vMerge="1">
                  <a:txBody>
                    <a:bodyPr/>
                    <a:lstStyle/>
                    <a:p>
                      <a:pPr marL="0" marR="0" indent="0" algn="l" defTabSz="914400" eaLnBrk="1" fontAlgn="auto" latinLnBrk="0" hangingPunct="1">
                        <a:lnSpc>
                          <a:spcPct val="115000"/>
                        </a:lnSpc>
                        <a:spcBef>
                          <a:spcPts val="0"/>
                        </a:spcBef>
                        <a:spcAft>
                          <a:spcPts val="0"/>
                        </a:spcAft>
                        <a:buClrTx/>
                        <a:buSzTx/>
                        <a:buFontTx/>
                        <a:buNone/>
                        <a:tabLst/>
                        <a:defRPr/>
                      </a:pPr>
                      <a:endParaRPr lang="en-GB" sz="1400" b="0" i="0" u="none" strike="noStrike" cap="none" dirty="0">
                        <a:solidFill>
                          <a:schemeClr val="dk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Percentage of inmates receiving spiritual care services </a:t>
                      </a:r>
                      <a:endParaRPr lang="en-GB" sz="1400" b="0" i="0" u="none" strike="noStrike" kern="1200" cap="none" dirty="0" smtClean="0">
                        <a:solidFill>
                          <a:schemeClr val="dk1"/>
                        </a:solidFill>
                        <a:latin typeface="+mj-lt"/>
                        <a:ea typeface="+mn-ea"/>
                        <a:cs typeface="+mn-cs"/>
                      </a:endParaRPr>
                    </a:p>
                    <a:p>
                      <a:pPr>
                        <a:lnSpc>
                          <a:spcPct val="115000"/>
                        </a:lnSpc>
                        <a:spcAft>
                          <a:spcPts val="0"/>
                        </a:spcAft>
                      </a:pPr>
                      <a:endParaRPr lang="en-GB" sz="1400" b="0" i="0" u="none" strike="noStrike" kern="1200" cap="none" dirty="0" smtClean="0">
                        <a:solidFill>
                          <a:schemeClr val="dk1"/>
                        </a:solidFill>
                        <a:latin typeface="+mj-lt"/>
                        <a:ea typeface="+mn-ea"/>
                        <a:cs typeface="+mn-cs"/>
                      </a:endParaRPr>
                    </a:p>
                    <a:p>
                      <a:pPr>
                        <a:lnSpc>
                          <a:spcPct val="115000"/>
                        </a:lnSpc>
                        <a:spcAft>
                          <a:spcPts val="0"/>
                        </a:spcAft>
                      </a:pPr>
                      <a:endParaRPr lang="en-GB" sz="1400" b="0" i="0" u="none" strike="noStrike" kern="1200" cap="none" dirty="0" smtClean="0">
                        <a:solidFill>
                          <a:schemeClr val="dk1"/>
                        </a:solidFill>
                        <a:latin typeface="+mj-lt"/>
                        <a:ea typeface="+mn-ea"/>
                        <a:cs typeface="+mn-cs"/>
                      </a:endParaRPr>
                    </a:p>
                    <a:p>
                      <a:pPr>
                        <a:lnSpc>
                          <a:spcPct val="115000"/>
                        </a:lnSpc>
                        <a:spcAft>
                          <a:spcPts val="0"/>
                        </a:spcAft>
                      </a:pP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80%</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a:solidFill>
                            <a:schemeClr val="dk1"/>
                          </a:solidFill>
                          <a:latin typeface="+mj-lt"/>
                          <a:ea typeface="+mn-ea"/>
                          <a:cs typeface="+mn-cs"/>
                        </a:rPr>
                        <a:t>82%</a:t>
                      </a:r>
                      <a:endParaRPr lang="en-ZA" sz="1400" b="0" i="0" u="none" strike="noStrike" kern="1200" cap="none">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500" b="0" i="0" u="none" strike="noStrike" kern="1200" baseline="0" dirty="0" smtClean="0">
                          <a:solidFill>
                            <a:schemeClr val="tx1"/>
                          </a:solidFill>
                          <a:latin typeface="+mj-lt"/>
                          <a:ea typeface="+mn-ea"/>
                          <a:cs typeface="+mn-cs"/>
                        </a:rPr>
                        <a:t>Relevant capacity in terms of human capital and infrastructure </a:t>
                      </a:r>
                      <a:endParaRPr lang="en-US" sz="1500" b="0" i="0" u="none" strike="noStrike" kern="1200"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265718">
                <a:tc vMerge="1">
                  <a:txBody>
                    <a:bodyPr/>
                    <a:lstStyle/>
                    <a:p>
                      <a:pPr marL="0" marR="0" indent="0" algn="l" defTabSz="914400" eaLnBrk="1" fontAlgn="auto" latinLnBrk="0" hangingPunct="1">
                        <a:lnSpc>
                          <a:spcPct val="115000"/>
                        </a:lnSpc>
                        <a:spcBef>
                          <a:spcPts val="0"/>
                        </a:spcBef>
                        <a:spcAft>
                          <a:spcPts val="0"/>
                        </a:spcAft>
                        <a:buClrTx/>
                        <a:buSzTx/>
                        <a:buFontTx/>
                        <a:buNone/>
                        <a:tabLst/>
                        <a:defRPr/>
                      </a:pPr>
                      <a:endParaRPr lang="en-GB" sz="1400" b="0" i="0" u="none" strike="noStrike" cap="none" dirty="0">
                        <a:solidFill>
                          <a:schemeClr val="dk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Percentage of </a:t>
                      </a:r>
                      <a:r>
                        <a:rPr lang="en-GB" sz="1400" b="0" i="0" u="none" strike="noStrike" kern="1200" cap="none" dirty="0" smtClean="0">
                          <a:solidFill>
                            <a:schemeClr val="dk1"/>
                          </a:solidFill>
                          <a:latin typeface="+mj-lt"/>
                          <a:ea typeface="+mn-ea"/>
                          <a:cs typeface="+mn-cs"/>
                        </a:rPr>
                        <a:t>inmates receiving psychological care services</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20%</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dirty="0">
                          <a:solidFill>
                            <a:schemeClr val="dk1"/>
                          </a:solidFill>
                          <a:latin typeface="+mj-lt"/>
                          <a:ea typeface="+mn-ea"/>
                          <a:cs typeface="+mn-cs"/>
                        </a:rPr>
                        <a:t>21%</a:t>
                      </a:r>
                      <a:endParaRPr lang="en-ZA" sz="1400" b="0" i="0" u="none" strike="noStrike" kern="1200" cap="none" dirty="0">
                        <a:solidFill>
                          <a:schemeClr val="dk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marR="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500" b="0" i="0" u="none" strike="noStrike" kern="1200" baseline="0" dirty="0" smtClean="0">
                          <a:solidFill>
                            <a:schemeClr val="tx1"/>
                          </a:solidFill>
                          <a:latin typeface="+mj-lt"/>
                          <a:ea typeface="+mn-ea"/>
                          <a:cs typeface="+mn-cs"/>
                        </a:rPr>
                        <a:t>Relevant capacity in terms of human capital and infrastructure</a:t>
                      </a:r>
                      <a:endParaRPr lang="en-US" sz="1500" b="0" i="0" u="none" strike="noStrike" kern="1200"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118979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8E74C14-B365-4B36-897D-8CBA79973FDC}"/>
              </a:ext>
            </a:extLst>
          </p:cNvPr>
          <p:cNvSpPr>
            <a:spLocks noGrp="1"/>
          </p:cNvSpPr>
          <p:nvPr>
            <p:ph type="sldNum" sz="quarter" idx="12"/>
          </p:nvPr>
        </p:nvSpPr>
        <p:spPr/>
        <p:txBody>
          <a:bodyPr/>
          <a:lstStyle/>
          <a:p>
            <a:fld id="{5E48029D-87D6-48C3-BA4B-1065A63511DF}" type="slidenum">
              <a:rPr lang="en-GB" smtClean="0">
                <a:solidFill>
                  <a:prstClr val="black">
                    <a:tint val="75000"/>
                  </a:prstClr>
                </a:solidFill>
              </a:rPr>
              <a:pPr/>
              <a:t>17</a:t>
            </a:fld>
            <a:endParaRPr lang="en-GB">
              <a:solidFill>
                <a:prstClr val="black">
                  <a:tint val="75000"/>
                </a:prstClr>
              </a:solidFill>
            </a:endParaRPr>
          </a:p>
        </p:txBody>
      </p:sp>
      <p:sp>
        <p:nvSpPr>
          <p:cNvPr id="4" name="Title 3">
            <a:extLst>
              <a:ext uri="{FF2B5EF4-FFF2-40B4-BE49-F238E27FC236}">
                <a16:creationId xmlns:a16="http://schemas.microsoft.com/office/drawing/2014/main" xmlns="" id="{BA0CD73F-6562-41E9-9EEE-3C0EBFABC44A}"/>
              </a:ext>
            </a:extLst>
          </p:cNvPr>
          <p:cNvSpPr>
            <a:spLocks noGrp="1"/>
          </p:cNvSpPr>
          <p:nvPr>
            <p:ph type="title" idx="4294967295"/>
          </p:nvPr>
        </p:nvSpPr>
        <p:spPr>
          <a:xfrm>
            <a:off x="0" y="-51810"/>
            <a:ext cx="12192000" cy="899125"/>
          </a:xfrm>
        </p:spPr>
        <p:txBody>
          <a:bodyPr>
            <a:normAutofit/>
          </a:bodyPr>
          <a:lstStyle/>
          <a:p>
            <a:r>
              <a:rPr lang="en-ZA" sz="2800" b="1" dirty="0" smtClean="0">
                <a:solidFill>
                  <a:srgbClr val="000000"/>
                </a:solidFill>
                <a:latin typeface="Georgia"/>
              </a:rPr>
              <a:t>Rehabilitation </a:t>
            </a:r>
            <a:r>
              <a:rPr lang="en-ZA" sz="2800" b="1" dirty="0">
                <a:solidFill>
                  <a:srgbClr val="000000"/>
                </a:solidFill>
                <a:latin typeface="Georgia"/>
              </a:rPr>
              <a:t>progressing </a:t>
            </a:r>
            <a:r>
              <a:rPr lang="en-ZA" sz="2800" b="1" dirty="0" smtClean="0">
                <a:solidFill>
                  <a:srgbClr val="000000"/>
                </a:solidFill>
                <a:latin typeface="Georgia"/>
              </a:rPr>
              <a:t>towards </a:t>
            </a:r>
            <a:r>
              <a:rPr lang="en-ZA" sz="2800" b="1" dirty="0">
                <a:solidFill>
                  <a:srgbClr val="000000"/>
                </a:solidFill>
                <a:latin typeface="Georgia"/>
              </a:rPr>
              <a:t>a balanced centralised and outsourced function</a:t>
            </a:r>
          </a:p>
        </p:txBody>
      </p:sp>
      <p:cxnSp>
        <p:nvCxnSpPr>
          <p:cNvPr id="8" name="Straight Arrow Connector 7">
            <a:extLst>
              <a:ext uri="{FF2B5EF4-FFF2-40B4-BE49-F238E27FC236}">
                <a16:creationId xmlns:a16="http://schemas.microsoft.com/office/drawing/2014/main" xmlns="" id="{00D009DB-35CC-49C2-9338-67E33A8E402B}"/>
              </a:ext>
            </a:extLst>
          </p:cNvPr>
          <p:cNvCxnSpPr>
            <a:cxnSpLocks/>
          </p:cNvCxnSpPr>
          <p:nvPr/>
        </p:nvCxnSpPr>
        <p:spPr>
          <a:xfrm>
            <a:off x="734257" y="6213988"/>
            <a:ext cx="10978321" cy="324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xmlns="" id="{B89E0ABE-45B1-4FD6-BDA2-178677933EE6}"/>
              </a:ext>
            </a:extLst>
          </p:cNvPr>
          <p:cNvGrpSpPr/>
          <p:nvPr/>
        </p:nvGrpSpPr>
        <p:grpSpPr>
          <a:xfrm>
            <a:off x="420433" y="1165610"/>
            <a:ext cx="313826" cy="5048379"/>
            <a:chOff x="118808" y="1165609"/>
            <a:chExt cx="313826" cy="5048379"/>
          </a:xfrm>
        </p:grpSpPr>
        <p:cxnSp>
          <p:nvCxnSpPr>
            <p:cNvPr id="5" name="Straight Arrow Connector 4">
              <a:extLst>
                <a:ext uri="{FF2B5EF4-FFF2-40B4-BE49-F238E27FC236}">
                  <a16:creationId xmlns:a16="http://schemas.microsoft.com/office/drawing/2014/main" xmlns="" id="{1C53510F-F2EC-4E73-94A2-0911C012BF66}"/>
                </a:ext>
              </a:extLst>
            </p:cNvPr>
            <p:cNvCxnSpPr>
              <a:cxnSpLocks/>
            </p:cNvCxnSpPr>
            <p:nvPr/>
          </p:nvCxnSpPr>
          <p:spPr>
            <a:xfrm flipV="1">
              <a:off x="432632" y="1233490"/>
              <a:ext cx="0" cy="49804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xmlns="" id="{FF097216-9F6C-4F25-A3CB-D3D014309F89}"/>
                </a:ext>
              </a:extLst>
            </p:cNvPr>
            <p:cNvSpPr/>
            <p:nvPr/>
          </p:nvSpPr>
          <p:spPr>
            <a:xfrm rot="16200000">
              <a:off x="-289633" y="1574052"/>
              <a:ext cx="1130710" cy="3138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200">
                  <a:solidFill>
                    <a:sysClr val="windowText" lastClr="000000"/>
                  </a:solidFill>
                </a:rPr>
                <a:t>OUTSOURCE</a:t>
              </a:r>
            </a:p>
          </p:txBody>
        </p:sp>
        <p:sp>
          <p:nvSpPr>
            <p:cNvPr id="15" name="Rectangle 14">
              <a:extLst>
                <a:ext uri="{FF2B5EF4-FFF2-40B4-BE49-F238E27FC236}">
                  <a16:creationId xmlns:a16="http://schemas.microsoft.com/office/drawing/2014/main" xmlns="" id="{BFEDC244-FA40-4747-859A-CE7D11C1FC87}"/>
                </a:ext>
              </a:extLst>
            </p:cNvPr>
            <p:cNvSpPr/>
            <p:nvPr/>
          </p:nvSpPr>
          <p:spPr>
            <a:xfrm rot="16200000">
              <a:off x="-289635" y="3479282"/>
              <a:ext cx="1130710"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200" b="1" u="sng">
                  <a:solidFill>
                    <a:sysClr val="windowText" lastClr="000000"/>
                  </a:solidFill>
                </a:rPr>
                <a:t>CONTROL</a:t>
              </a:r>
            </a:p>
          </p:txBody>
        </p:sp>
        <p:sp>
          <p:nvSpPr>
            <p:cNvPr id="16" name="Rectangle 15">
              <a:extLst>
                <a:ext uri="{FF2B5EF4-FFF2-40B4-BE49-F238E27FC236}">
                  <a16:creationId xmlns:a16="http://schemas.microsoft.com/office/drawing/2014/main" xmlns="" id="{FEF203BF-AD2E-4BFF-B7A8-4682647F6BBE}"/>
                </a:ext>
              </a:extLst>
            </p:cNvPr>
            <p:cNvSpPr/>
            <p:nvPr/>
          </p:nvSpPr>
          <p:spPr>
            <a:xfrm rot="16200000">
              <a:off x="-235082" y="5546274"/>
              <a:ext cx="1021604"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INSOURCE</a:t>
              </a:r>
            </a:p>
          </p:txBody>
        </p:sp>
      </p:grpSp>
      <p:grpSp>
        <p:nvGrpSpPr>
          <p:cNvPr id="22" name="Group 21">
            <a:extLst>
              <a:ext uri="{FF2B5EF4-FFF2-40B4-BE49-F238E27FC236}">
                <a16:creationId xmlns:a16="http://schemas.microsoft.com/office/drawing/2014/main" xmlns="" id="{D04092A1-50F5-4BDA-AB07-0F687808BD99}"/>
              </a:ext>
            </a:extLst>
          </p:cNvPr>
          <p:cNvGrpSpPr/>
          <p:nvPr/>
        </p:nvGrpSpPr>
        <p:grpSpPr>
          <a:xfrm>
            <a:off x="667709" y="6230206"/>
            <a:ext cx="11044863" cy="337866"/>
            <a:chOff x="366083" y="6230206"/>
            <a:chExt cx="11044863" cy="337866"/>
          </a:xfrm>
        </p:grpSpPr>
        <p:sp>
          <p:nvSpPr>
            <p:cNvPr id="17" name="Rectangle 16">
              <a:extLst>
                <a:ext uri="{FF2B5EF4-FFF2-40B4-BE49-F238E27FC236}">
                  <a16:creationId xmlns:a16="http://schemas.microsoft.com/office/drawing/2014/main" xmlns="" id="{2F52830D-443C-40EA-A371-2CC24C4D8EA6}"/>
                </a:ext>
              </a:extLst>
            </p:cNvPr>
            <p:cNvSpPr/>
            <p:nvPr/>
          </p:nvSpPr>
          <p:spPr>
            <a:xfrm>
              <a:off x="10058399" y="6238030"/>
              <a:ext cx="1352547" cy="304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457200"/>
              <a:r>
                <a:rPr lang="en-ZA" sz="1200">
                  <a:solidFill>
                    <a:sysClr val="windowText" lastClr="000000"/>
                  </a:solidFill>
                </a:rPr>
                <a:t>DECENTRALISE</a:t>
              </a:r>
            </a:p>
          </p:txBody>
        </p:sp>
        <p:sp>
          <p:nvSpPr>
            <p:cNvPr id="18" name="Rectangle 17">
              <a:extLst>
                <a:ext uri="{FF2B5EF4-FFF2-40B4-BE49-F238E27FC236}">
                  <a16:creationId xmlns:a16="http://schemas.microsoft.com/office/drawing/2014/main" xmlns="" id="{84A284E5-A70F-439C-855D-8FD4B7A9BF2C}"/>
                </a:ext>
              </a:extLst>
            </p:cNvPr>
            <p:cNvSpPr/>
            <p:nvPr/>
          </p:nvSpPr>
          <p:spPr>
            <a:xfrm>
              <a:off x="5160728" y="6238027"/>
              <a:ext cx="1595240" cy="330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200" b="1" u="sng">
                  <a:solidFill>
                    <a:sysClr val="windowText" lastClr="000000"/>
                  </a:solidFill>
                </a:rPr>
                <a:t>CO-ORDINATION</a:t>
              </a:r>
            </a:p>
          </p:txBody>
        </p:sp>
        <p:sp>
          <p:nvSpPr>
            <p:cNvPr id="19" name="Rectangle 18">
              <a:extLst>
                <a:ext uri="{FF2B5EF4-FFF2-40B4-BE49-F238E27FC236}">
                  <a16:creationId xmlns:a16="http://schemas.microsoft.com/office/drawing/2014/main" xmlns="" id="{65768F7D-7F5D-4F7B-BD4B-F10696CB30DF}"/>
                </a:ext>
              </a:extLst>
            </p:cNvPr>
            <p:cNvSpPr/>
            <p:nvPr/>
          </p:nvSpPr>
          <p:spPr>
            <a:xfrm>
              <a:off x="366083" y="6230206"/>
              <a:ext cx="1139154" cy="251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CENTRALISE</a:t>
              </a:r>
            </a:p>
          </p:txBody>
        </p:sp>
      </p:grpSp>
      <p:grpSp>
        <p:nvGrpSpPr>
          <p:cNvPr id="102" name="Group 101">
            <a:extLst>
              <a:ext uri="{FF2B5EF4-FFF2-40B4-BE49-F238E27FC236}">
                <a16:creationId xmlns:a16="http://schemas.microsoft.com/office/drawing/2014/main" xmlns="" id="{D86419E5-AEBF-4E1B-9C28-331E4A99AEA4}"/>
              </a:ext>
            </a:extLst>
          </p:cNvPr>
          <p:cNvGrpSpPr/>
          <p:nvPr/>
        </p:nvGrpSpPr>
        <p:grpSpPr>
          <a:xfrm>
            <a:off x="520325" y="6584821"/>
            <a:ext cx="748998" cy="262563"/>
            <a:chOff x="422379" y="5047383"/>
            <a:chExt cx="980427" cy="303071"/>
          </a:xfrm>
        </p:grpSpPr>
        <p:sp>
          <p:nvSpPr>
            <p:cNvPr id="106" name="Oval 105">
              <a:extLst>
                <a:ext uri="{FF2B5EF4-FFF2-40B4-BE49-F238E27FC236}">
                  <a16:creationId xmlns:a16="http://schemas.microsoft.com/office/drawing/2014/main" xmlns="" id="{A8C32EC6-9D6F-415E-8449-C7A49876116D}"/>
                </a:ext>
              </a:extLst>
            </p:cNvPr>
            <p:cNvSpPr/>
            <p:nvPr/>
          </p:nvSpPr>
          <p:spPr>
            <a:xfrm>
              <a:off x="422379" y="5076698"/>
              <a:ext cx="235617" cy="20777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107" name="Rectangle 106">
              <a:extLst>
                <a:ext uri="{FF2B5EF4-FFF2-40B4-BE49-F238E27FC236}">
                  <a16:creationId xmlns:a16="http://schemas.microsoft.com/office/drawing/2014/main" xmlns="" id="{FDC7FFFF-26DD-47CB-BBB7-60675D7F02E2}"/>
                </a:ext>
              </a:extLst>
            </p:cNvPr>
            <p:cNvSpPr/>
            <p:nvPr/>
          </p:nvSpPr>
          <p:spPr>
            <a:xfrm>
              <a:off x="595822" y="5047383"/>
              <a:ext cx="806984" cy="303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Current</a:t>
              </a:r>
            </a:p>
          </p:txBody>
        </p:sp>
      </p:grpSp>
      <p:grpSp>
        <p:nvGrpSpPr>
          <p:cNvPr id="103" name="Group 102">
            <a:extLst>
              <a:ext uri="{FF2B5EF4-FFF2-40B4-BE49-F238E27FC236}">
                <a16:creationId xmlns:a16="http://schemas.microsoft.com/office/drawing/2014/main" xmlns="" id="{0A44A5E0-9FEF-47E5-9E25-E828C66EFF91}"/>
              </a:ext>
            </a:extLst>
          </p:cNvPr>
          <p:cNvGrpSpPr/>
          <p:nvPr/>
        </p:nvGrpSpPr>
        <p:grpSpPr>
          <a:xfrm>
            <a:off x="1210971" y="6603121"/>
            <a:ext cx="1000441" cy="225960"/>
            <a:chOff x="422379" y="5399783"/>
            <a:chExt cx="1309562" cy="260820"/>
          </a:xfrm>
        </p:grpSpPr>
        <p:sp>
          <p:nvSpPr>
            <p:cNvPr id="104" name="Oval 103">
              <a:extLst>
                <a:ext uri="{FF2B5EF4-FFF2-40B4-BE49-F238E27FC236}">
                  <a16:creationId xmlns:a16="http://schemas.microsoft.com/office/drawing/2014/main" xmlns="" id="{0831734A-F40C-4A80-92F8-420B0B1CB284}"/>
                </a:ext>
              </a:extLst>
            </p:cNvPr>
            <p:cNvSpPr/>
            <p:nvPr/>
          </p:nvSpPr>
          <p:spPr>
            <a:xfrm>
              <a:off x="422379" y="5416160"/>
              <a:ext cx="235617" cy="2077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105" name="Rectangle 104">
              <a:extLst>
                <a:ext uri="{FF2B5EF4-FFF2-40B4-BE49-F238E27FC236}">
                  <a16:creationId xmlns:a16="http://schemas.microsoft.com/office/drawing/2014/main" xmlns="" id="{593C6AD2-E098-4FDA-B420-0F306F0D0FB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ST</a:t>
              </a:r>
            </a:p>
          </p:txBody>
        </p:sp>
      </p:grpSp>
      <p:grpSp>
        <p:nvGrpSpPr>
          <p:cNvPr id="215" name="Group 214">
            <a:extLst>
              <a:ext uri="{FF2B5EF4-FFF2-40B4-BE49-F238E27FC236}">
                <a16:creationId xmlns:a16="http://schemas.microsoft.com/office/drawing/2014/main" xmlns="" id="{8E21F78B-1604-4158-9D5A-85A9F96C44F5}"/>
              </a:ext>
            </a:extLst>
          </p:cNvPr>
          <p:cNvGrpSpPr/>
          <p:nvPr/>
        </p:nvGrpSpPr>
        <p:grpSpPr>
          <a:xfrm>
            <a:off x="9305088" y="5509348"/>
            <a:ext cx="1150593" cy="442946"/>
            <a:chOff x="12919309" y="6056241"/>
            <a:chExt cx="1150593" cy="442946"/>
          </a:xfrm>
        </p:grpSpPr>
        <p:sp>
          <p:nvSpPr>
            <p:cNvPr id="147" name="Oval 146">
              <a:extLst>
                <a:ext uri="{FF2B5EF4-FFF2-40B4-BE49-F238E27FC236}">
                  <a16:creationId xmlns:a16="http://schemas.microsoft.com/office/drawing/2014/main" xmlns="" id="{40C8CD2C-FA9D-440B-852F-C37DE8157CD2}"/>
                </a:ext>
              </a:extLst>
            </p:cNvPr>
            <p:cNvSpPr/>
            <p:nvPr/>
          </p:nvSpPr>
          <p:spPr>
            <a:xfrm>
              <a:off x="13407306" y="6283187"/>
              <a:ext cx="216000" cy="216000"/>
            </a:xfrm>
            <a:prstGeom prst="ellipse">
              <a:avLst/>
            </a:prstGeom>
            <a:solidFill>
              <a:schemeClr val="accent6">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a:solidFill>
                  <a:prstClr val="white"/>
                </a:solidFill>
              </a:endParaRPr>
            </a:p>
          </p:txBody>
        </p:sp>
        <p:sp>
          <p:nvSpPr>
            <p:cNvPr id="148" name="Rectangle 147">
              <a:extLst>
                <a:ext uri="{FF2B5EF4-FFF2-40B4-BE49-F238E27FC236}">
                  <a16:creationId xmlns:a16="http://schemas.microsoft.com/office/drawing/2014/main" xmlns="" id="{A360099A-0AB8-4397-80F2-50D7D55674B6}"/>
                </a:ext>
              </a:extLst>
            </p:cNvPr>
            <p:cNvSpPr/>
            <p:nvPr/>
          </p:nvSpPr>
          <p:spPr>
            <a:xfrm>
              <a:off x="12919309" y="6056241"/>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Rehabilitation As-Is</a:t>
              </a:r>
            </a:p>
          </p:txBody>
        </p:sp>
      </p:grpSp>
      <p:grpSp>
        <p:nvGrpSpPr>
          <p:cNvPr id="217" name="Group 216">
            <a:extLst>
              <a:ext uri="{FF2B5EF4-FFF2-40B4-BE49-F238E27FC236}">
                <a16:creationId xmlns:a16="http://schemas.microsoft.com/office/drawing/2014/main" xmlns="" id="{8BA5AD93-D818-410A-8A60-3A7F35C563E4}"/>
              </a:ext>
            </a:extLst>
          </p:cNvPr>
          <p:cNvGrpSpPr/>
          <p:nvPr/>
        </p:nvGrpSpPr>
        <p:grpSpPr>
          <a:xfrm>
            <a:off x="726992" y="1233491"/>
            <a:ext cx="10982234" cy="5004537"/>
            <a:chOff x="425367" y="1233490"/>
            <a:chExt cx="10982234" cy="5004537"/>
          </a:xfrm>
        </p:grpSpPr>
        <p:cxnSp>
          <p:nvCxnSpPr>
            <p:cNvPr id="190" name="Straight Connector 189">
              <a:extLst>
                <a:ext uri="{FF2B5EF4-FFF2-40B4-BE49-F238E27FC236}">
                  <a16:creationId xmlns:a16="http://schemas.microsoft.com/office/drawing/2014/main" xmlns="" id="{1A6B082D-B6EB-4170-95B6-9CFAF746D130}"/>
                </a:ext>
              </a:extLst>
            </p:cNvPr>
            <p:cNvCxnSpPr>
              <a:cxnSpLocks/>
            </p:cNvCxnSpPr>
            <p:nvPr/>
          </p:nvCxnSpPr>
          <p:spPr>
            <a:xfrm>
              <a:off x="3009713" y="1233490"/>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xmlns="" id="{5AE09A90-7712-4EEB-B1AB-E7EBF053F16B}"/>
                </a:ext>
              </a:extLst>
            </p:cNvPr>
            <p:cNvCxnSpPr>
              <a:cxnSpLocks/>
            </p:cNvCxnSpPr>
            <p:nvPr/>
          </p:nvCxnSpPr>
          <p:spPr>
            <a:xfrm>
              <a:off x="5586792" y="1258704"/>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xmlns="" id="{ECBC2BD7-C293-438C-BE3F-214F842105E5}"/>
                </a:ext>
              </a:extLst>
            </p:cNvPr>
            <p:cNvCxnSpPr>
              <a:cxnSpLocks/>
            </p:cNvCxnSpPr>
            <p:nvPr/>
          </p:nvCxnSpPr>
          <p:spPr>
            <a:xfrm>
              <a:off x="8163871" y="1244813"/>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xmlns="" id="{55F92ECA-B5F4-47DA-A3F6-B807290584CC}"/>
                </a:ext>
              </a:extLst>
            </p:cNvPr>
            <p:cNvCxnSpPr>
              <a:cxnSpLocks/>
            </p:cNvCxnSpPr>
            <p:nvPr/>
          </p:nvCxnSpPr>
          <p:spPr>
            <a:xfrm>
              <a:off x="10740949" y="1266525"/>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xmlns="" id="{76C53D9C-E572-43F5-B31C-7366BC655361}"/>
                </a:ext>
              </a:extLst>
            </p:cNvPr>
            <p:cNvCxnSpPr>
              <a:cxnSpLocks/>
            </p:cNvCxnSpPr>
            <p:nvPr/>
          </p:nvCxnSpPr>
          <p:spPr>
            <a:xfrm rot="5400000">
              <a:off x="5952731" y="-3963728"/>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xmlns="" id="{2D3643D8-BEDD-4FDC-BD56-88BFB161DBE0}"/>
                </a:ext>
              </a:extLst>
            </p:cNvPr>
            <p:cNvCxnSpPr>
              <a:cxnSpLocks/>
            </p:cNvCxnSpPr>
            <p:nvPr/>
          </p:nvCxnSpPr>
          <p:spPr>
            <a:xfrm rot="5400000">
              <a:off x="5897400" y="-2778962"/>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xmlns="" id="{011AE3D9-0776-443A-9F4F-C14A94EB99E1}"/>
                </a:ext>
              </a:extLst>
            </p:cNvPr>
            <p:cNvCxnSpPr>
              <a:cxnSpLocks/>
            </p:cNvCxnSpPr>
            <p:nvPr/>
          </p:nvCxnSpPr>
          <p:spPr>
            <a:xfrm rot="5400000">
              <a:off x="5927884" y="-1594196"/>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xmlns="" id="{1759C436-EDFD-49AD-941E-4900743937E3}"/>
                </a:ext>
              </a:extLst>
            </p:cNvPr>
            <p:cNvCxnSpPr>
              <a:cxnSpLocks/>
            </p:cNvCxnSpPr>
            <p:nvPr/>
          </p:nvCxnSpPr>
          <p:spPr>
            <a:xfrm rot="5400000">
              <a:off x="5880238" y="-409430"/>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grpSp>
      <p:grpSp>
        <p:nvGrpSpPr>
          <p:cNvPr id="206" name="Group 205">
            <a:extLst>
              <a:ext uri="{FF2B5EF4-FFF2-40B4-BE49-F238E27FC236}">
                <a16:creationId xmlns:a16="http://schemas.microsoft.com/office/drawing/2014/main" xmlns="" id="{1BEDEA3B-27EF-4A4F-A63F-A696F8D79145}"/>
              </a:ext>
            </a:extLst>
          </p:cNvPr>
          <p:cNvGrpSpPr/>
          <p:nvPr/>
        </p:nvGrpSpPr>
        <p:grpSpPr>
          <a:xfrm>
            <a:off x="704748" y="1025662"/>
            <a:ext cx="10648488" cy="329376"/>
            <a:chOff x="13166521" y="4833050"/>
            <a:chExt cx="10648488" cy="329376"/>
          </a:xfrm>
        </p:grpSpPr>
        <p:sp>
          <p:nvSpPr>
            <p:cNvPr id="201" name="Rectangle 200">
              <a:extLst>
                <a:ext uri="{FF2B5EF4-FFF2-40B4-BE49-F238E27FC236}">
                  <a16:creationId xmlns:a16="http://schemas.microsoft.com/office/drawing/2014/main" xmlns="" id="{BA25994B-1DBF-448E-9A03-4F55252BD4E2}"/>
                </a:ext>
              </a:extLst>
            </p:cNvPr>
            <p:cNvSpPr/>
            <p:nvPr/>
          </p:nvSpPr>
          <p:spPr>
            <a:xfrm>
              <a:off x="13166521"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02" name="Rectangle 201">
              <a:extLst>
                <a:ext uri="{FF2B5EF4-FFF2-40B4-BE49-F238E27FC236}">
                  <a16:creationId xmlns:a16="http://schemas.microsoft.com/office/drawing/2014/main" xmlns="" id="{50E021AB-474D-497B-8013-9743058F57DA}"/>
                </a:ext>
              </a:extLst>
            </p:cNvPr>
            <p:cNvSpPr/>
            <p:nvPr/>
          </p:nvSpPr>
          <p:spPr>
            <a:xfrm>
              <a:off x="17985593" y="4833050"/>
              <a:ext cx="69467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Balanced </a:t>
              </a:r>
            </a:p>
          </p:txBody>
        </p:sp>
        <p:sp>
          <p:nvSpPr>
            <p:cNvPr id="203" name="Rectangle 202">
              <a:extLst>
                <a:ext uri="{FF2B5EF4-FFF2-40B4-BE49-F238E27FC236}">
                  <a16:creationId xmlns:a16="http://schemas.microsoft.com/office/drawing/2014/main" xmlns="" id="{05089309-7EB1-456A-A92A-17A3E8C4F7A9}"/>
                </a:ext>
              </a:extLst>
            </p:cNvPr>
            <p:cNvSpPr/>
            <p:nvPr/>
          </p:nvSpPr>
          <p:spPr>
            <a:xfrm>
              <a:off x="23125989" y="4833050"/>
              <a:ext cx="68902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04" name="Rectangle 203">
              <a:extLst>
                <a:ext uri="{FF2B5EF4-FFF2-40B4-BE49-F238E27FC236}">
                  <a16:creationId xmlns:a16="http://schemas.microsoft.com/office/drawing/2014/main" xmlns="" id="{4F521538-22AA-4836-89C7-13731C1E03CD}"/>
                </a:ext>
              </a:extLst>
            </p:cNvPr>
            <p:cNvSpPr/>
            <p:nvPr/>
          </p:nvSpPr>
          <p:spPr>
            <a:xfrm>
              <a:off x="20458490"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Partial</a:t>
              </a:r>
            </a:p>
          </p:txBody>
        </p:sp>
        <p:sp>
          <p:nvSpPr>
            <p:cNvPr id="205" name="Rectangle 204">
              <a:extLst>
                <a:ext uri="{FF2B5EF4-FFF2-40B4-BE49-F238E27FC236}">
                  <a16:creationId xmlns:a16="http://schemas.microsoft.com/office/drawing/2014/main" xmlns="" id="{6C9BFA04-22F9-4BFA-8500-5BFB2CA18434}"/>
                </a:ext>
              </a:extLst>
            </p:cNvPr>
            <p:cNvSpPr/>
            <p:nvPr/>
          </p:nvSpPr>
          <p:spPr>
            <a:xfrm>
              <a:off x="15501447" y="4833050"/>
              <a:ext cx="543148"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Partial</a:t>
              </a:r>
            </a:p>
          </p:txBody>
        </p:sp>
      </p:grpSp>
      <p:grpSp>
        <p:nvGrpSpPr>
          <p:cNvPr id="207" name="Group 206">
            <a:extLst>
              <a:ext uri="{FF2B5EF4-FFF2-40B4-BE49-F238E27FC236}">
                <a16:creationId xmlns:a16="http://schemas.microsoft.com/office/drawing/2014/main" xmlns="" id="{C77D83A7-0518-46DF-87BF-DD254DCA70B8}"/>
              </a:ext>
            </a:extLst>
          </p:cNvPr>
          <p:cNvGrpSpPr/>
          <p:nvPr/>
        </p:nvGrpSpPr>
        <p:grpSpPr>
          <a:xfrm rot="5400000">
            <a:off x="9212459" y="3526248"/>
            <a:ext cx="5080815" cy="359545"/>
            <a:chOff x="13166522" y="4833050"/>
            <a:chExt cx="10648487" cy="329377"/>
          </a:xfrm>
        </p:grpSpPr>
        <p:sp>
          <p:nvSpPr>
            <p:cNvPr id="208" name="Rectangle 207">
              <a:extLst>
                <a:ext uri="{FF2B5EF4-FFF2-40B4-BE49-F238E27FC236}">
                  <a16:creationId xmlns:a16="http://schemas.microsoft.com/office/drawing/2014/main" xmlns="" id="{52C7E228-964A-4966-9393-5D093179A799}"/>
                </a:ext>
              </a:extLst>
            </p:cNvPr>
            <p:cNvSpPr/>
            <p:nvPr/>
          </p:nvSpPr>
          <p:spPr>
            <a:xfrm>
              <a:off x="13166522" y="4833050"/>
              <a:ext cx="1353553"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09" name="Rectangle 208">
              <a:extLst>
                <a:ext uri="{FF2B5EF4-FFF2-40B4-BE49-F238E27FC236}">
                  <a16:creationId xmlns:a16="http://schemas.microsoft.com/office/drawing/2014/main" xmlns="" id="{40706AF2-DD75-4735-B1EF-4E08C7958428}"/>
                </a:ext>
              </a:extLst>
            </p:cNvPr>
            <p:cNvSpPr/>
            <p:nvPr/>
          </p:nvSpPr>
          <p:spPr>
            <a:xfrm>
              <a:off x="17985594" y="4833051"/>
              <a:ext cx="154371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Balanced </a:t>
              </a:r>
            </a:p>
          </p:txBody>
        </p:sp>
        <p:sp>
          <p:nvSpPr>
            <p:cNvPr id="210" name="Rectangle 209">
              <a:extLst>
                <a:ext uri="{FF2B5EF4-FFF2-40B4-BE49-F238E27FC236}">
                  <a16:creationId xmlns:a16="http://schemas.microsoft.com/office/drawing/2014/main" xmlns="" id="{5ED3C425-4E77-49DF-BF3F-6E3001749F7D}"/>
                </a:ext>
              </a:extLst>
            </p:cNvPr>
            <p:cNvSpPr/>
            <p:nvPr/>
          </p:nvSpPr>
          <p:spPr>
            <a:xfrm>
              <a:off x="22427079" y="4833050"/>
              <a:ext cx="138793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11" name="Rectangle 210">
              <a:extLst>
                <a:ext uri="{FF2B5EF4-FFF2-40B4-BE49-F238E27FC236}">
                  <a16:creationId xmlns:a16="http://schemas.microsoft.com/office/drawing/2014/main" xmlns="" id="{BABD7A4D-EFE3-40DB-ACEF-5DBA18BDDDBB}"/>
                </a:ext>
              </a:extLst>
            </p:cNvPr>
            <p:cNvSpPr/>
            <p:nvPr/>
          </p:nvSpPr>
          <p:spPr>
            <a:xfrm>
              <a:off x="20458489" y="4833050"/>
              <a:ext cx="138792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Partial</a:t>
              </a:r>
            </a:p>
          </p:txBody>
        </p:sp>
        <p:sp>
          <p:nvSpPr>
            <p:cNvPr id="212" name="Rectangle 211">
              <a:extLst>
                <a:ext uri="{FF2B5EF4-FFF2-40B4-BE49-F238E27FC236}">
                  <a16:creationId xmlns:a16="http://schemas.microsoft.com/office/drawing/2014/main" xmlns="" id="{C8E99B25-4C5B-4293-ACDF-7E96F3411B40}"/>
                </a:ext>
              </a:extLst>
            </p:cNvPr>
            <p:cNvSpPr/>
            <p:nvPr/>
          </p:nvSpPr>
          <p:spPr>
            <a:xfrm>
              <a:off x="15501452" y="4833050"/>
              <a:ext cx="1658091"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Partial</a:t>
              </a:r>
            </a:p>
          </p:txBody>
        </p:sp>
      </p:grpSp>
      <p:grpSp>
        <p:nvGrpSpPr>
          <p:cNvPr id="224" name="Group 223">
            <a:extLst>
              <a:ext uri="{FF2B5EF4-FFF2-40B4-BE49-F238E27FC236}">
                <a16:creationId xmlns:a16="http://schemas.microsoft.com/office/drawing/2014/main" xmlns="" id="{CD51C9BD-71BB-4D8F-BCB8-8DF644530ADF}"/>
              </a:ext>
            </a:extLst>
          </p:cNvPr>
          <p:cNvGrpSpPr/>
          <p:nvPr/>
        </p:nvGrpSpPr>
        <p:grpSpPr>
          <a:xfrm>
            <a:off x="1724348" y="6603121"/>
            <a:ext cx="1000441" cy="225960"/>
            <a:chOff x="422379" y="5399783"/>
            <a:chExt cx="1309562" cy="260820"/>
          </a:xfrm>
        </p:grpSpPr>
        <p:sp>
          <p:nvSpPr>
            <p:cNvPr id="225" name="Oval 224">
              <a:extLst>
                <a:ext uri="{FF2B5EF4-FFF2-40B4-BE49-F238E27FC236}">
                  <a16:creationId xmlns:a16="http://schemas.microsoft.com/office/drawing/2014/main" xmlns="" id="{BF87FC09-6B1B-41E7-8A42-CF7D7D743F64}"/>
                </a:ext>
              </a:extLst>
            </p:cNvPr>
            <p:cNvSpPr/>
            <p:nvPr/>
          </p:nvSpPr>
          <p:spPr>
            <a:xfrm>
              <a:off x="422379" y="5416160"/>
              <a:ext cx="235617" cy="20777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226" name="Rectangle 225">
              <a:extLst>
                <a:ext uri="{FF2B5EF4-FFF2-40B4-BE49-F238E27FC236}">
                  <a16:creationId xmlns:a16="http://schemas.microsoft.com/office/drawing/2014/main" xmlns="" id="{B7174335-2718-4731-BCE9-407004E72004}"/>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MT</a:t>
              </a:r>
            </a:p>
          </p:txBody>
        </p:sp>
      </p:grpSp>
      <p:grpSp>
        <p:nvGrpSpPr>
          <p:cNvPr id="227" name="Group 226">
            <a:extLst>
              <a:ext uri="{FF2B5EF4-FFF2-40B4-BE49-F238E27FC236}">
                <a16:creationId xmlns:a16="http://schemas.microsoft.com/office/drawing/2014/main" xmlns="" id="{E48D63B5-89BF-4453-994A-811439A90331}"/>
              </a:ext>
            </a:extLst>
          </p:cNvPr>
          <p:cNvGrpSpPr/>
          <p:nvPr/>
        </p:nvGrpSpPr>
        <p:grpSpPr>
          <a:xfrm>
            <a:off x="2262781" y="6603121"/>
            <a:ext cx="1000441" cy="225960"/>
            <a:chOff x="422379" y="5399783"/>
            <a:chExt cx="1309562" cy="260820"/>
          </a:xfrm>
        </p:grpSpPr>
        <p:sp>
          <p:nvSpPr>
            <p:cNvPr id="228" name="Oval 227">
              <a:extLst>
                <a:ext uri="{FF2B5EF4-FFF2-40B4-BE49-F238E27FC236}">
                  <a16:creationId xmlns:a16="http://schemas.microsoft.com/office/drawing/2014/main" xmlns="" id="{BB227421-04A4-4C39-A2D2-8D3E6FEB8EAC}"/>
                </a:ext>
              </a:extLst>
            </p:cNvPr>
            <p:cNvSpPr/>
            <p:nvPr/>
          </p:nvSpPr>
          <p:spPr>
            <a:xfrm>
              <a:off x="422379" y="5416160"/>
              <a:ext cx="235617" cy="2077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229" name="Rectangle 228">
              <a:extLst>
                <a:ext uri="{FF2B5EF4-FFF2-40B4-BE49-F238E27FC236}">
                  <a16:creationId xmlns:a16="http://schemas.microsoft.com/office/drawing/2014/main" xmlns="" id="{BBF99479-6D64-4C2E-92DD-690345E8915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LT</a:t>
              </a:r>
            </a:p>
          </p:txBody>
        </p:sp>
      </p:grpSp>
      <p:grpSp>
        <p:nvGrpSpPr>
          <p:cNvPr id="230" name="Group 229">
            <a:extLst>
              <a:ext uri="{FF2B5EF4-FFF2-40B4-BE49-F238E27FC236}">
                <a16:creationId xmlns:a16="http://schemas.microsoft.com/office/drawing/2014/main" xmlns="" id="{DD1E6C2A-7B0C-4E09-9D43-4D21C539A9F8}"/>
              </a:ext>
            </a:extLst>
          </p:cNvPr>
          <p:cNvGrpSpPr/>
          <p:nvPr/>
        </p:nvGrpSpPr>
        <p:grpSpPr>
          <a:xfrm>
            <a:off x="2776157" y="6576041"/>
            <a:ext cx="1365948" cy="225960"/>
            <a:chOff x="422379" y="5378675"/>
            <a:chExt cx="1788005" cy="260820"/>
          </a:xfrm>
        </p:grpSpPr>
        <p:sp>
          <p:nvSpPr>
            <p:cNvPr id="231" name="Oval 230">
              <a:extLst>
                <a:ext uri="{FF2B5EF4-FFF2-40B4-BE49-F238E27FC236}">
                  <a16:creationId xmlns:a16="http://schemas.microsoft.com/office/drawing/2014/main" xmlns="" id="{B8BE5CEA-2E64-4F21-908F-DD5A357584CE}"/>
                </a:ext>
              </a:extLst>
            </p:cNvPr>
            <p:cNvSpPr/>
            <p:nvPr/>
          </p:nvSpPr>
          <p:spPr>
            <a:xfrm>
              <a:off x="422379" y="5416160"/>
              <a:ext cx="235617" cy="207770"/>
            </a:xfrm>
            <a:prstGeom prst="ellipse">
              <a:avLst/>
            </a:prstGeom>
            <a:solidFill>
              <a:schemeClr val="accent1">
                <a:lumMod val="10000"/>
                <a:lumOff val="90000"/>
              </a:schemeClr>
            </a:solidFill>
            <a:ln>
              <a:solidFill>
                <a:schemeClr val="accent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232" name="Rectangle 231">
              <a:extLst>
                <a:ext uri="{FF2B5EF4-FFF2-40B4-BE49-F238E27FC236}">
                  <a16:creationId xmlns:a16="http://schemas.microsoft.com/office/drawing/2014/main" xmlns="" id="{E379DB60-D117-4904-9BFD-2F4B8BEC698E}"/>
                </a:ext>
              </a:extLst>
            </p:cNvPr>
            <p:cNvSpPr/>
            <p:nvPr/>
          </p:nvSpPr>
          <p:spPr>
            <a:xfrm>
              <a:off x="627994" y="5378675"/>
              <a:ext cx="1582390"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Change Management Focus</a:t>
              </a:r>
            </a:p>
          </p:txBody>
        </p:sp>
      </p:grpSp>
      <p:grpSp>
        <p:nvGrpSpPr>
          <p:cNvPr id="6" name="Group 5">
            <a:extLst>
              <a:ext uri="{FF2B5EF4-FFF2-40B4-BE49-F238E27FC236}">
                <a16:creationId xmlns:a16="http://schemas.microsoft.com/office/drawing/2014/main" xmlns="" id="{1D4204F2-A984-407A-A851-5F777250D71A}"/>
              </a:ext>
            </a:extLst>
          </p:cNvPr>
          <p:cNvGrpSpPr/>
          <p:nvPr/>
        </p:nvGrpSpPr>
        <p:grpSpPr>
          <a:xfrm>
            <a:off x="7973576" y="3860673"/>
            <a:ext cx="3481845" cy="2193605"/>
            <a:chOff x="7671950" y="3860672"/>
            <a:chExt cx="3481845" cy="2193605"/>
          </a:xfrm>
        </p:grpSpPr>
        <p:grpSp>
          <p:nvGrpSpPr>
            <p:cNvPr id="189" name="Group 188">
              <a:extLst>
                <a:ext uri="{FF2B5EF4-FFF2-40B4-BE49-F238E27FC236}">
                  <a16:creationId xmlns:a16="http://schemas.microsoft.com/office/drawing/2014/main" xmlns="" id="{27526EB0-A625-4FC7-990B-C029A6AC99DE}"/>
                </a:ext>
              </a:extLst>
            </p:cNvPr>
            <p:cNvGrpSpPr/>
            <p:nvPr/>
          </p:nvGrpSpPr>
          <p:grpSpPr>
            <a:xfrm>
              <a:off x="7671950" y="5434526"/>
              <a:ext cx="1150593" cy="619751"/>
              <a:chOff x="2957233" y="3581798"/>
              <a:chExt cx="1150593" cy="619751"/>
            </a:xfrm>
          </p:grpSpPr>
          <p:sp>
            <p:nvSpPr>
              <p:cNvPr id="194" name="Oval 193">
                <a:extLst>
                  <a:ext uri="{FF2B5EF4-FFF2-40B4-BE49-F238E27FC236}">
                    <a16:creationId xmlns:a16="http://schemas.microsoft.com/office/drawing/2014/main" xmlns="" id="{F2CBF5A2-99A3-457A-9F13-1C03A90786A5}"/>
                  </a:ext>
                </a:extLst>
              </p:cNvPr>
              <p:cNvSpPr/>
              <p:nvPr/>
            </p:nvSpPr>
            <p:spPr>
              <a:xfrm>
                <a:off x="3331437" y="3581798"/>
                <a:ext cx="216000" cy="216000"/>
              </a:xfrm>
              <a:prstGeom prst="ellipse">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a:solidFill>
                    <a:prstClr val="white"/>
                  </a:solidFill>
                </a:endParaRPr>
              </a:p>
            </p:txBody>
          </p:sp>
          <p:sp>
            <p:nvSpPr>
              <p:cNvPr id="199" name="Rectangle 198">
                <a:extLst>
                  <a:ext uri="{FF2B5EF4-FFF2-40B4-BE49-F238E27FC236}">
                    <a16:creationId xmlns:a16="http://schemas.microsoft.com/office/drawing/2014/main" xmlns="" id="{BCAA08F4-FBF6-40CA-8953-10FF7371A4B9}"/>
                  </a:ext>
                </a:extLst>
              </p:cNvPr>
              <p:cNvSpPr/>
              <p:nvPr/>
            </p:nvSpPr>
            <p:spPr>
              <a:xfrm>
                <a:off x="2957233" y="3870200"/>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dirty="0">
                    <a:solidFill>
                      <a:sysClr val="windowText" lastClr="000000"/>
                    </a:solidFill>
                  </a:rPr>
                  <a:t>Rehabilitation </a:t>
                </a:r>
                <a:r>
                  <a:rPr lang="en-ZA" sz="1200" dirty="0" smtClean="0">
                    <a:solidFill>
                      <a:sysClr val="windowText" lastClr="000000"/>
                    </a:solidFill>
                  </a:rPr>
                  <a:t>To-Be </a:t>
                </a:r>
                <a:r>
                  <a:rPr lang="en-ZA" sz="1200" dirty="0">
                    <a:solidFill>
                      <a:sysClr val="windowText" lastClr="000000"/>
                    </a:solidFill>
                  </a:rPr>
                  <a:t>(ST)</a:t>
                </a:r>
              </a:p>
            </p:txBody>
          </p:sp>
        </p:grpSp>
        <p:sp>
          <p:nvSpPr>
            <p:cNvPr id="3" name="Rectangle 2">
              <a:extLst>
                <a:ext uri="{FF2B5EF4-FFF2-40B4-BE49-F238E27FC236}">
                  <a16:creationId xmlns:a16="http://schemas.microsoft.com/office/drawing/2014/main" xmlns="" id="{7944EF95-A97A-4C39-AA20-C1171DFD47C9}"/>
                </a:ext>
              </a:extLst>
            </p:cNvPr>
            <p:cNvSpPr/>
            <p:nvPr/>
          </p:nvSpPr>
          <p:spPr>
            <a:xfrm>
              <a:off x="8154154" y="3860672"/>
              <a:ext cx="2999641" cy="1331711"/>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000">
                  <a:solidFill>
                    <a:prstClr val="black"/>
                  </a:solidFill>
                </a:rPr>
                <a:t>The Rehabilitation function would require strategic partnerships be established in the short term. The early internal setup considerations for an operating production workshop should begin</a:t>
              </a:r>
            </a:p>
          </p:txBody>
        </p:sp>
        <p:sp>
          <p:nvSpPr>
            <p:cNvPr id="234" name="Oval 233">
              <a:extLst>
                <a:ext uri="{FF2B5EF4-FFF2-40B4-BE49-F238E27FC236}">
                  <a16:creationId xmlns:a16="http://schemas.microsoft.com/office/drawing/2014/main" xmlns="" id="{2630F966-7A0D-4B8B-BBA5-3360A2DF1689}"/>
                </a:ext>
              </a:extLst>
            </p:cNvPr>
            <p:cNvSpPr/>
            <p:nvPr/>
          </p:nvSpPr>
          <p:spPr>
            <a:xfrm>
              <a:off x="8285601" y="5439923"/>
              <a:ext cx="216000" cy="216000"/>
            </a:xfrm>
            <a:prstGeom prst="ellipse">
              <a:avLst/>
            </a:prstGeom>
            <a:solidFill>
              <a:schemeClr val="accent1">
                <a:lumMod val="10000"/>
                <a:lumOff val="90000"/>
              </a:schemeClr>
            </a:solidFill>
            <a:ln>
              <a:solidFill>
                <a:schemeClr val="accent1">
                  <a:lumMod val="50000"/>
                  <a:lumOff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grpSp>
      <p:grpSp>
        <p:nvGrpSpPr>
          <p:cNvPr id="9" name="Group 8">
            <a:extLst>
              <a:ext uri="{FF2B5EF4-FFF2-40B4-BE49-F238E27FC236}">
                <a16:creationId xmlns:a16="http://schemas.microsoft.com/office/drawing/2014/main" xmlns="" id="{B6A5C23A-E0C9-4D65-B8DD-CFA68AFD181D}"/>
              </a:ext>
            </a:extLst>
          </p:cNvPr>
          <p:cNvGrpSpPr/>
          <p:nvPr/>
        </p:nvGrpSpPr>
        <p:grpSpPr>
          <a:xfrm>
            <a:off x="5598959" y="2473975"/>
            <a:ext cx="3394722" cy="3136228"/>
            <a:chOff x="5297334" y="2473975"/>
            <a:chExt cx="3394722" cy="3136228"/>
          </a:xfrm>
        </p:grpSpPr>
        <p:grpSp>
          <p:nvGrpSpPr>
            <p:cNvPr id="185" name="Group 184">
              <a:extLst>
                <a:ext uri="{FF2B5EF4-FFF2-40B4-BE49-F238E27FC236}">
                  <a16:creationId xmlns:a16="http://schemas.microsoft.com/office/drawing/2014/main" xmlns="" id="{795F7B96-3195-4472-9701-89206B451BAA}"/>
                </a:ext>
              </a:extLst>
            </p:cNvPr>
            <p:cNvGrpSpPr/>
            <p:nvPr/>
          </p:nvGrpSpPr>
          <p:grpSpPr>
            <a:xfrm>
              <a:off x="6234219" y="4990452"/>
              <a:ext cx="1150593" cy="619751"/>
              <a:chOff x="2957233" y="3581798"/>
              <a:chExt cx="1150593" cy="619751"/>
            </a:xfrm>
          </p:grpSpPr>
          <p:sp>
            <p:nvSpPr>
              <p:cNvPr id="187" name="Oval 186">
                <a:extLst>
                  <a:ext uri="{FF2B5EF4-FFF2-40B4-BE49-F238E27FC236}">
                    <a16:creationId xmlns:a16="http://schemas.microsoft.com/office/drawing/2014/main" xmlns="" id="{1D0D863B-FFF5-4275-9A6C-26298F3A50A8}"/>
                  </a:ext>
                </a:extLst>
              </p:cNvPr>
              <p:cNvSpPr/>
              <p:nvPr/>
            </p:nvSpPr>
            <p:spPr>
              <a:xfrm>
                <a:off x="3331437" y="3581798"/>
                <a:ext cx="216000" cy="216000"/>
              </a:xfrm>
              <a:prstGeom prst="ellipse">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a:solidFill>
                    <a:prstClr val="white"/>
                  </a:solidFill>
                </a:endParaRPr>
              </a:p>
            </p:txBody>
          </p:sp>
          <p:sp>
            <p:nvSpPr>
              <p:cNvPr id="188" name="Rectangle 187">
                <a:extLst>
                  <a:ext uri="{FF2B5EF4-FFF2-40B4-BE49-F238E27FC236}">
                    <a16:creationId xmlns:a16="http://schemas.microsoft.com/office/drawing/2014/main" xmlns="" id="{6EE9684B-3D3F-44C5-99EC-8640FCCF4F40}"/>
                  </a:ext>
                </a:extLst>
              </p:cNvPr>
              <p:cNvSpPr/>
              <p:nvPr/>
            </p:nvSpPr>
            <p:spPr>
              <a:xfrm>
                <a:off x="2957233" y="3870200"/>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Rehabilitation To-Be (MT)</a:t>
                </a:r>
              </a:p>
            </p:txBody>
          </p:sp>
        </p:grpSp>
        <p:sp>
          <p:nvSpPr>
            <p:cNvPr id="200" name="Rectangle 199">
              <a:extLst>
                <a:ext uri="{FF2B5EF4-FFF2-40B4-BE49-F238E27FC236}">
                  <a16:creationId xmlns:a16="http://schemas.microsoft.com/office/drawing/2014/main" xmlns="" id="{97EB6D45-AF75-4FD9-B644-1F1B3E592A06}"/>
                </a:ext>
              </a:extLst>
            </p:cNvPr>
            <p:cNvSpPr/>
            <p:nvPr/>
          </p:nvSpPr>
          <p:spPr>
            <a:xfrm>
              <a:off x="5297334" y="2473975"/>
              <a:ext cx="3394722" cy="1331711"/>
            </a:xfrm>
            <a:prstGeom prst="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000" dirty="0">
                  <a:solidFill>
                    <a:prstClr val="black"/>
                  </a:solidFill>
                </a:rPr>
                <a:t>Entrenching these partnerships in the medium term would require more coordination from a centralised perspective. Establishing policies regarding an internal DCS Production workshop should be operationalised which allows for employment of ex-offenders and gratuity for current offenders</a:t>
              </a:r>
            </a:p>
          </p:txBody>
        </p:sp>
        <p:sp>
          <p:nvSpPr>
            <p:cNvPr id="235" name="Oval 234">
              <a:extLst>
                <a:ext uri="{FF2B5EF4-FFF2-40B4-BE49-F238E27FC236}">
                  <a16:creationId xmlns:a16="http://schemas.microsoft.com/office/drawing/2014/main" xmlns="" id="{DA1B5BE0-CE8F-4E30-9CAA-6284934FD257}"/>
                </a:ext>
              </a:extLst>
            </p:cNvPr>
            <p:cNvSpPr/>
            <p:nvPr/>
          </p:nvSpPr>
          <p:spPr>
            <a:xfrm>
              <a:off x="6877881" y="5000829"/>
              <a:ext cx="216000" cy="216000"/>
            </a:xfrm>
            <a:prstGeom prst="ellipse">
              <a:avLst/>
            </a:prstGeom>
            <a:solidFill>
              <a:schemeClr val="accent1">
                <a:lumMod val="10000"/>
                <a:lumOff val="90000"/>
              </a:schemeClr>
            </a:solidFill>
            <a:ln>
              <a:solidFill>
                <a:schemeClr val="accent1">
                  <a:lumMod val="50000"/>
                  <a:lumOff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grpSp>
      <p:grpSp>
        <p:nvGrpSpPr>
          <p:cNvPr id="10" name="Group 9">
            <a:extLst>
              <a:ext uri="{FF2B5EF4-FFF2-40B4-BE49-F238E27FC236}">
                <a16:creationId xmlns:a16="http://schemas.microsoft.com/office/drawing/2014/main" xmlns="" id="{A685EBD1-F909-4EF2-97C4-B79C9CC52FDA}"/>
              </a:ext>
            </a:extLst>
          </p:cNvPr>
          <p:cNvGrpSpPr/>
          <p:nvPr/>
        </p:nvGrpSpPr>
        <p:grpSpPr>
          <a:xfrm>
            <a:off x="1846270" y="2475812"/>
            <a:ext cx="4157227" cy="2099867"/>
            <a:chOff x="1546473" y="2925002"/>
            <a:chExt cx="4157227" cy="2099867"/>
          </a:xfrm>
        </p:grpSpPr>
        <p:grpSp>
          <p:nvGrpSpPr>
            <p:cNvPr id="216" name="Group 215">
              <a:extLst>
                <a:ext uri="{FF2B5EF4-FFF2-40B4-BE49-F238E27FC236}">
                  <a16:creationId xmlns:a16="http://schemas.microsoft.com/office/drawing/2014/main" xmlns="" id="{80C15E31-D11E-4B9F-89C8-52C9B2901D2A}"/>
                </a:ext>
              </a:extLst>
            </p:cNvPr>
            <p:cNvGrpSpPr/>
            <p:nvPr/>
          </p:nvGrpSpPr>
          <p:grpSpPr>
            <a:xfrm>
              <a:off x="4553107" y="4405118"/>
              <a:ext cx="1150593" cy="619751"/>
              <a:chOff x="2957233" y="3581798"/>
              <a:chExt cx="1150593" cy="619751"/>
            </a:xfrm>
          </p:grpSpPr>
          <p:sp>
            <p:nvSpPr>
              <p:cNvPr id="149" name="Oval 148">
                <a:extLst>
                  <a:ext uri="{FF2B5EF4-FFF2-40B4-BE49-F238E27FC236}">
                    <a16:creationId xmlns:a16="http://schemas.microsoft.com/office/drawing/2014/main" xmlns="" id="{88B24619-34F0-4B42-A159-352FC144D3C3}"/>
                  </a:ext>
                </a:extLst>
              </p:cNvPr>
              <p:cNvSpPr/>
              <p:nvPr/>
            </p:nvSpPr>
            <p:spPr>
              <a:xfrm>
                <a:off x="3331437" y="3581798"/>
                <a:ext cx="216000" cy="216000"/>
              </a:xfrm>
              <a:prstGeom prst="ellips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a:solidFill>
                    <a:prstClr val="white"/>
                  </a:solidFill>
                </a:endParaRPr>
              </a:p>
            </p:txBody>
          </p:sp>
          <p:sp>
            <p:nvSpPr>
              <p:cNvPr id="150" name="Rectangle 149">
                <a:extLst>
                  <a:ext uri="{FF2B5EF4-FFF2-40B4-BE49-F238E27FC236}">
                    <a16:creationId xmlns:a16="http://schemas.microsoft.com/office/drawing/2014/main" xmlns="" id="{E9646846-7510-43E3-88A7-EE976B8C9A77}"/>
                  </a:ext>
                </a:extLst>
              </p:cNvPr>
              <p:cNvSpPr/>
              <p:nvPr/>
            </p:nvSpPr>
            <p:spPr>
              <a:xfrm>
                <a:off x="2957233" y="3870200"/>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Rehabilitation To-Be (LT)</a:t>
                </a:r>
              </a:p>
            </p:txBody>
          </p:sp>
        </p:grpSp>
        <p:sp>
          <p:nvSpPr>
            <p:cNvPr id="219" name="Rectangle 218">
              <a:extLst>
                <a:ext uri="{FF2B5EF4-FFF2-40B4-BE49-F238E27FC236}">
                  <a16:creationId xmlns:a16="http://schemas.microsoft.com/office/drawing/2014/main" xmlns="" id="{E6FA88AD-8C95-4C12-A708-323123533541}"/>
                </a:ext>
              </a:extLst>
            </p:cNvPr>
            <p:cNvSpPr/>
            <p:nvPr/>
          </p:nvSpPr>
          <p:spPr>
            <a:xfrm>
              <a:off x="1546473" y="2925002"/>
              <a:ext cx="3394722" cy="1331711"/>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000">
                  <a:solidFill>
                    <a:prstClr val="black"/>
                  </a:solidFill>
                </a:rPr>
                <a:t>Sufficient operational case study observations would inform the DCS of the most profitable entity in which to house a production workshop, allowing a plug and play model. Strategic partnerships already established and working effectively for skills development and rehabilitation</a:t>
              </a:r>
            </a:p>
          </p:txBody>
        </p:sp>
        <p:sp>
          <p:nvSpPr>
            <p:cNvPr id="236" name="Oval 235">
              <a:extLst>
                <a:ext uri="{FF2B5EF4-FFF2-40B4-BE49-F238E27FC236}">
                  <a16:creationId xmlns:a16="http://schemas.microsoft.com/office/drawing/2014/main" xmlns="" id="{976AE9FC-E439-410A-9FA9-A0ADDB9D36EE}"/>
                </a:ext>
              </a:extLst>
            </p:cNvPr>
            <p:cNvSpPr/>
            <p:nvPr/>
          </p:nvSpPr>
          <p:spPr>
            <a:xfrm>
              <a:off x="5169733" y="4399302"/>
              <a:ext cx="216000" cy="216000"/>
            </a:xfrm>
            <a:prstGeom prst="ellipse">
              <a:avLst/>
            </a:prstGeom>
            <a:solidFill>
              <a:schemeClr val="accent1">
                <a:lumMod val="10000"/>
                <a:lumOff val="90000"/>
              </a:schemeClr>
            </a:solidFill>
            <a:ln>
              <a:solidFill>
                <a:schemeClr val="accent1">
                  <a:lumMod val="50000"/>
                  <a:lumOff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grpSp>
      <p:sp>
        <p:nvSpPr>
          <p:cNvPr id="108" name="TextBox 107">
            <a:extLst>
              <a:ext uri="{FF2B5EF4-FFF2-40B4-BE49-F238E27FC236}">
                <a16:creationId xmlns:a16="http://schemas.microsoft.com/office/drawing/2014/main" xmlns="" id="{0BADFC86-5597-4AC7-9F8E-F4E5BB1CB191}"/>
              </a:ext>
            </a:extLst>
          </p:cNvPr>
          <p:cNvSpPr txBox="1"/>
          <p:nvPr/>
        </p:nvSpPr>
        <p:spPr>
          <a:xfrm>
            <a:off x="5157056" y="1300944"/>
            <a:ext cx="6496840" cy="584775"/>
          </a:xfrm>
          <a:prstGeom prst="rect">
            <a:avLst/>
          </a:prstGeom>
          <a:solidFill>
            <a:schemeClr val="bg1">
              <a:lumMod val="95000"/>
            </a:schemeClr>
          </a:solidFill>
        </p:spPr>
        <p:txBody>
          <a:bodyPr wrap="square" rtlCol="0">
            <a:spAutoFit/>
          </a:bodyPr>
          <a:lstStyle/>
          <a:p>
            <a:pPr algn="ctr" defTabSz="457200"/>
            <a:r>
              <a:rPr lang="en-ZA" sz="1600" b="1" u="sng">
                <a:solidFill>
                  <a:sysClr val="windowText" lastClr="000000"/>
                </a:solidFill>
              </a:rPr>
              <a:t>REHABILITATION: BALANCE OUTSOURCE - BALANCE CENTRALISED</a:t>
            </a:r>
          </a:p>
        </p:txBody>
      </p:sp>
    </p:spTree>
    <p:extLst>
      <p:ext uri="{BB962C8B-B14F-4D97-AF65-F5344CB8AC3E}">
        <p14:creationId xmlns:p14="http://schemas.microsoft.com/office/powerpoint/2010/main" val="36092263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90220" y="142012"/>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4000" b="1" dirty="0" smtClean="0">
                <a:solidFill>
                  <a:srgbClr val="000000"/>
                </a:solidFill>
                <a:latin typeface="Georgia"/>
                <a:sym typeface="Calibri"/>
              </a:rPr>
              <a:t>Modes of service delivery Incarceration</a:t>
            </a:r>
            <a:endParaRPr lang="en-US" sz="4000" b="1" dirty="0">
              <a:solidFill>
                <a:srgbClr val="000000"/>
              </a:solidFill>
              <a:latin typeface="Georgia"/>
            </a:endParaRPr>
          </a:p>
        </p:txBody>
      </p:sp>
      <p:sp>
        <p:nvSpPr>
          <p:cNvPr id="2" name="Rectangle 1"/>
          <p:cNvSpPr/>
          <p:nvPr/>
        </p:nvSpPr>
        <p:spPr>
          <a:xfrm>
            <a:off x="404191" y="2467094"/>
            <a:ext cx="2385137" cy="2751522"/>
          </a:xfrm>
          <a:prstGeom prst="rect">
            <a:avLst/>
          </a:prstGeom>
        </p:spPr>
        <p:txBody>
          <a:bodyPr wrap="square">
            <a:spAutoFit/>
          </a:bodyPr>
          <a:lstStyle/>
          <a:p>
            <a:pPr lvl="0" algn="just" defTabSz="869137">
              <a:lnSpc>
                <a:spcPct val="90000"/>
              </a:lnSpc>
              <a:spcBef>
                <a:spcPts val="951"/>
              </a:spcBef>
            </a:pPr>
            <a:r>
              <a:rPr lang="en-US" sz="1600" b="1" dirty="0">
                <a:solidFill>
                  <a:sysClr val="windowText" lastClr="000000"/>
                </a:solidFill>
                <a:latin typeface="Lato"/>
              </a:rPr>
              <a:t>Rehabilitation is proposed toward a balanced outsourced function, </a:t>
            </a:r>
            <a:r>
              <a:rPr lang="en-US" sz="1600" b="1" dirty="0" err="1">
                <a:solidFill>
                  <a:sysClr val="windowText" lastClr="000000"/>
                </a:solidFill>
                <a:latin typeface="Lato"/>
              </a:rPr>
              <a:t>maximising</a:t>
            </a:r>
            <a:r>
              <a:rPr lang="en-US" sz="1600" b="1" dirty="0">
                <a:solidFill>
                  <a:sysClr val="windowText" lastClr="000000"/>
                </a:solidFill>
                <a:latin typeface="Lato"/>
              </a:rPr>
              <a:t> the outputs of production and a more  </a:t>
            </a:r>
            <a:r>
              <a:rPr lang="en-US" sz="1600" b="1" dirty="0" err="1">
                <a:solidFill>
                  <a:sysClr val="windowText" lastClr="000000"/>
                </a:solidFill>
                <a:latin typeface="Lato"/>
              </a:rPr>
              <a:t>centralised</a:t>
            </a:r>
            <a:r>
              <a:rPr lang="en-US" sz="1600" b="1" dirty="0">
                <a:solidFill>
                  <a:sysClr val="windowText" lastClr="000000"/>
                </a:solidFill>
                <a:latin typeface="Lato"/>
              </a:rPr>
              <a:t> function leveraging off strategic partnership arrangements regarding skills </a:t>
            </a:r>
            <a:r>
              <a:rPr lang="en-US" sz="1600" b="1" dirty="0" smtClean="0">
                <a:solidFill>
                  <a:sysClr val="windowText" lastClr="000000"/>
                </a:solidFill>
                <a:latin typeface="Lato"/>
              </a:rPr>
              <a:t>development</a:t>
            </a:r>
            <a:endParaRPr lang="en-US" sz="1600" b="1" dirty="0">
              <a:solidFill>
                <a:sysClr val="windowText" lastClr="000000"/>
              </a:solidFill>
              <a:latin typeface="Lato"/>
            </a:endParaRPr>
          </a:p>
        </p:txBody>
      </p:sp>
      <p:sp>
        <p:nvSpPr>
          <p:cNvPr id="7" name="Rectangle 6">
            <a:extLst>
              <a:ext uri="{FF2B5EF4-FFF2-40B4-BE49-F238E27FC236}">
                <a16:creationId xmlns:a16="http://schemas.microsoft.com/office/drawing/2014/main" xmlns="" id="{265594CA-0F1B-4C3D-9FBC-EA09A76F868D}"/>
              </a:ext>
            </a:extLst>
          </p:cNvPr>
          <p:cNvSpPr/>
          <p:nvPr/>
        </p:nvSpPr>
        <p:spPr>
          <a:xfrm>
            <a:off x="3110591" y="1320252"/>
            <a:ext cx="2866507" cy="5051672"/>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smtClean="0">
                <a:ln>
                  <a:noFill/>
                </a:ln>
                <a:solidFill>
                  <a:prstClr val="black"/>
                </a:solidFill>
                <a:effectLst/>
                <a:uLnTx/>
                <a:uFillTx/>
                <a:latin typeface="Lato"/>
              </a:rPr>
              <a:t>Propose</a:t>
            </a:r>
            <a:r>
              <a:rPr kumimoji="0" lang="en-ZA" b="1" i="0" u="none" strike="noStrike" kern="0" cap="none" spc="0" normalizeH="0" baseline="0" noProof="0" dirty="0" smtClean="0">
                <a:ln>
                  <a:noFill/>
                </a:ln>
                <a:solidFill>
                  <a:prstClr val="black"/>
                </a:solidFill>
                <a:effectLst/>
                <a:highlight>
                  <a:srgbClr val="FFFFFF"/>
                </a:highlight>
                <a:uLnTx/>
                <a:uFillTx/>
                <a:latin typeface="Lato"/>
              </a:rPr>
              <a:t>d</a:t>
            </a:r>
            <a:endParaRPr kumimoji="0" lang="en-ZA" b="0" i="0" u="none" strike="noStrike" kern="0" cap="none" spc="0" normalizeH="0" baseline="0" noProof="0" dirty="0" smtClean="0">
              <a:ln>
                <a:noFill/>
              </a:ln>
              <a:solidFill>
                <a:prstClr val="black"/>
              </a:solidFill>
              <a:effectLst/>
              <a:highlight>
                <a:srgbClr val="FFFFFF"/>
              </a:highlight>
              <a:uLnTx/>
              <a:uFillTx/>
              <a:latin typeface="Lato"/>
            </a:endParaRPr>
          </a:p>
          <a:p>
            <a:pPr marL="171450" lvl="0" indent="-171450" defTabSz="457200">
              <a:spcBef>
                <a:spcPts val="600"/>
              </a:spcBef>
              <a:spcAft>
                <a:spcPts val="600"/>
              </a:spcAft>
              <a:buFont typeface="Arial" panose="020B0604020202020204" pitchFamily="34" charset="0"/>
              <a:buChar char="•"/>
              <a:defRPr/>
            </a:pPr>
            <a:r>
              <a:rPr lang="en-US" sz="1200" kern="0" dirty="0">
                <a:solidFill>
                  <a:prstClr val="black"/>
                </a:solidFill>
                <a:latin typeface="Lato"/>
              </a:rPr>
              <a:t>A strategic intergovernmental partnership approach which balances DCS resources with external resources would allow the DCS to focus on custodial services </a:t>
            </a:r>
          </a:p>
          <a:p>
            <a:pPr marL="171450" lvl="0" indent="-171450" defTabSz="457200">
              <a:spcBef>
                <a:spcPts val="600"/>
              </a:spcBef>
              <a:spcAft>
                <a:spcPts val="600"/>
              </a:spcAft>
              <a:buFont typeface="Arial" panose="020B0604020202020204" pitchFamily="34" charset="0"/>
              <a:buChar char="•"/>
              <a:defRPr/>
            </a:pPr>
            <a:r>
              <a:rPr lang="en-US" sz="1200" kern="0" dirty="0">
                <a:solidFill>
                  <a:prstClr val="black"/>
                </a:solidFill>
                <a:latin typeface="Lato"/>
              </a:rPr>
              <a:t>Outsourcing of cross-departmental mandated functions such as education, skills development, SRAC, sports arts and recreation, libraries, etc.</a:t>
            </a:r>
          </a:p>
          <a:p>
            <a:pPr marL="171450" lvl="0" indent="-171450" defTabSz="457200">
              <a:spcBef>
                <a:spcPts val="600"/>
              </a:spcBef>
              <a:spcAft>
                <a:spcPts val="600"/>
              </a:spcAft>
              <a:buFont typeface="Arial" panose="020B0604020202020204" pitchFamily="34" charset="0"/>
              <a:buChar char="•"/>
              <a:defRPr/>
            </a:pPr>
            <a:r>
              <a:rPr lang="en-US" sz="1200" kern="0" dirty="0">
                <a:solidFill>
                  <a:prstClr val="black"/>
                </a:solidFill>
                <a:latin typeface="Lato"/>
              </a:rPr>
              <a:t>DCS may leverage budget allocation, programmes, expertise and focused delivery from partner departments</a:t>
            </a:r>
          </a:p>
          <a:p>
            <a:pPr marL="171450" lvl="0" indent="-171450" defTabSz="457200">
              <a:spcBef>
                <a:spcPts val="600"/>
              </a:spcBef>
              <a:spcAft>
                <a:spcPts val="600"/>
              </a:spcAft>
              <a:buFont typeface="Arial" panose="020B0604020202020204" pitchFamily="34" charset="0"/>
              <a:buChar char="•"/>
              <a:defRPr/>
            </a:pPr>
            <a:r>
              <a:rPr lang="en-US" sz="1200" kern="0" dirty="0">
                <a:solidFill>
                  <a:prstClr val="black"/>
                </a:solidFill>
                <a:latin typeface="Lato"/>
              </a:rPr>
              <a:t>The ‘mini government’ delivery challenge can be distributed across other key mandated stakeholders</a:t>
            </a:r>
          </a:p>
          <a:p>
            <a:pPr marL="171450" lvl="0" indent="-171450" defTabSz="457200">
              <a:spcBef>
                <a:spcPts val="600"/>
              </a:spcBef>
              <a:spcAft>
                <a:spcPts val="600"/>
              </a:spcAft>
              <a:buFont typeface="Arial" panose="020B0604020202020204" pitchFamily="34" charset="0"/>
              <a:buChar char="•"/>
              <a:defRPr/>
            </a:pPr>
            <a:r>
              <a:rPr lang="en-US" sz="1200" kern="0" dirty="0">
                <a:solidFill>
                  <a:prstClr val="black"/>
                </a:solidFill>
                <a:latin typeface="Lato"/>
              </a:rPr>
              <a:t>DCS could create a self-sustaining entity for production and workshops which will feed resources back into the system</a:t>
            </a:r>
          </a:p>
          <a:p>
            <a:pPr marL="171450" lvl="0" indent="-171450" defTabSz="457200">
              <a:buFont typeface="Arial" panose="020B0604020202020204" pitchFamily="34" charset="0"/>
              <a:buChar char="•"/>
              <a:defRPr/>
            </a:pPr>
            <a:r>
              <a:rPr lang="en-ZA" sz="1200" kern="0" dirty="0">
                <a:solidFill>
                  <a:prstClr val="black"/>
                </a:solidFill>
                <a:latin typeface="Lato"/>
              </a:rPr>
              <a:t>Fully functional information systems</a:t>
            </a:r>
          </a:p>
          <a:p>
            <a:pPr marL="0" marR="0" lvl="0" indent="0" defTabSz="45720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dirty="0" smtClean="0">
              <a:ln>
                <a:noFill/>
              </a:ln>
              <a:solidFill>
                <a:prstClr val="black"/>
              </a:solidFill>
              <a:effectLst/>
              <a:uLnTx/>
              <a:uFillTx/>
              <a:latin typeface="Lato"/>
            </a:endParaRPr>
          </a:p>
        </p:txBody>
      </p:sp>
      <p:sp>
        <p:nvSpPr>
          <p:cNvPr id="8" name="Rectangle 7">
            <a:extLst>
              <a:ext uri="{FF2B5EF4-FFF2-40B4-BE49-F238E27FC236}">
                <a16:creationId xmlns:a16="http://schemas.microsoft.com/office/drawing/2014/main" xmlns="" id="{265594CA-0F1B-4C3D-9FBC-EA09A76F868D}"/>
              </a:ext>
            </a:extLst>
          </p:cNvPr>
          <p:cNvSpPr/>
          <p:nvPr/>
        </p:nvSpPr>
        <p:spPr>
          <a:xfrm>
            <a:off x="6204974" y="1313522"/>
            <a:ext cx="5731922" cy="5058401"/>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smtClean="0">
                <a:ln>
                  <a:noFill/>
                </a:ln>
                <a:solidFill>
                  <a:prstClr val="black"/>
                </a:solidFill>
                <a:effectLst/>
                <a:uLnTx/>
                <a:uFillTx/>
                <a:latin typeface="Lato"/>
              </a:rPr>
              <a:t>What needs to be done to </a:t>
            </a:r>
            <a:r>
              <a:rPr lang="en-ZA" b="1" kern="0" dirty="0" smtClean="0">
                <a:solidFill>
                  <a:prstClr val="black"/>
                </a:solidFill>
                <a:latin typeface="Lato"/>
              </a:rPr>
              <a:t>fast-track</a:t>
            </a:r>
          </a:p>
          <a:p>
            <a:pPr marL="0" marR="0" lvl="0" indent="0" defTabSz="457200" eaLnBrk="1" fontAlgn="auto" latinLnBrk="0" hangingPunct="1">
              <a:lnSpc>
                <a:spcPct val="100000"/>
              </a:lnSpc>
              <a:spcBef>
                <a:spcPts val="0"/>
              </a:spcBef>
              <a:spcAft>
                <a:spcPts val="0"/>
              </a:spcAft>
              <a:buClrTx/>
              <a:buSzTx/>
              <a:buFontTx/>
              <a:buNone/>
              <a:tabLst/>
              <a:defRPr/>
            </a:pPr>
            <a:endParaRPr kumimoji="0" lang="en-ZA" sz="1400" b="1" i="0" u="none" strike="noStrike" kern="0" cap="none" spc="0" normalizeH="0" baseline="0" noProof="0" dirty="0">
              <a:ln>
                <a:noFill/>
              </a:ln>
              <a:effectLst/>
              <a:highlight>
                <a:srgbClr val="FFFFFF"/>
              </a:highlight>
              <a:uLnTx/>
              <a:uFillTx/>
              <a:latin typeface="Lato"/>
            </a:endParaRP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400" kern="0" dirty="0" smtClean="0">
                <a:latin typeface="Lato"/>
              </a:rPr>
              <a:t>Dedicated line function structure should be  approved</a:t>
            </a: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400" kern="0" dirty="0" smtClean="0">
                <a:latin typeface="Lato"/>
              </a:rPr>
              <a:t>Appointment of appropriate qualified officials to deliver on the rehabilitation mandate.</a:t>
            </a:r>
          </a:p>
          <a:p>
            <a:pPr marR="0" lvl="0" defTabSz="457200" eaLnBrk="1" fontAlgn="auto" latinLnBrk="0" hangingPunct="1">
              <a:lnSpc>
                <a:spcPct val="100000"/>
              </a:lnSpc>
              <a:spcBef>
                <a:spcPts val="0"/>
              </a:spcBef>
              <a:spcAft>
                <a:spcPts val="0"/>
              </a:spcAft>
              <a:buClrTx/>
              <a:buSzTx/>
              <a:tabLst/>
              <a:defRPr/>
            </a:pPr>
            <a:endParaRPr lang="en-ZA" sz="1400" kern="0" dirty="0" smtClean="0">
              <a:latin typeface="Lato"/>
            </a:endParaRP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400" kern="0" dirty="0" smtClean="0">
                <a:latin typeface="Lato"/>
              </a:rPr>
              <a:t>Establishment of intergovernmental partnership to gradually take over key responsibilities, e.g. education (Department of Basic Education) and TVET Colleges (Higher Learning) </a:t>
            </a:r>
            <a:r>
              <a:rPr lang="en-ZA" sz="1400" b="1" i="1" u="sng" kern="0" dirty="0" smtClean="0">
                <a:latin typeface="Lato"/>
              </a:rPr>
              <a:t>THE SDM future outlook to be discussed further.</a:t>
            </a:r>
          </a:p>
          <a:p>
            <a:pPr marR="0" lvl="0" defTabSz="457200" eaLnBrk="1" fontAlgn="auto" latinLnBrk="0" hangingPunct="1">
              <a:lnSpc>
                <a:spcPct val="100000"/>
              </a:lnSpc>
              <a:spcBef>
                <a:spcPts val="0"/>
              </a:spcBef>
              <a:spcAft>
                <a:spcPts val="0"/>
              </a:spcAft>
              <a:buClrTx/>
              <a:buSzTx/>
              <a:tabLst/>
              <a:defRPr/>
            </a:pPr>
            <a:endParaRPr lang="en-ZA" sz="1400" kern="0" dirty="0" smtClean="0">
              <a:latin typeface="Lato"/>
            </a:endParaRP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400" kern="0" dirty="0" smtClean="0">
                <a:latin typeface="Lato"/>
              </a:rPr>
              <a:t>Establishment of a reliable, integrated IT system to enable an overview of the Offenders Rehabilitation Path. </a:t>
            </a:r>
          </a:p>
          <a:p>
            <a:pPr marR="0" lvl="0" defTabSz="457200" eaLnBrk="1" fontAlgn="auto" latinLnBrk="0" hangingPunct="1">
              <a:lnSpc>
                <a:spcPct val="100000"/>
              </a:lnSpc>
              <a:spcBef>
                <a:spcPts val="0"/>
              </a:spcBef>
              <a:spcAft>
                <a:spcPts val="0"/>
              </a:spcAft>
              <a:buClrTx/>
              <a:buSzTx/>
              <a:tabLst/>
              <a:defRPr/>
            </a:pPr>
            <a:endParaRPr lang="en-ZA" sz="1400" kern="0" dirty="0" smtClean="0">
              <a:latin typeface="Lato"/>
            </a:endParaRP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400" kern="0" dirty="0" smtClean="0">
                <a:latin typeface="Lato"/>
              </a:rPr>
              <a:t>Urgent cluster engagements to finalise the development of the Integrated IT System.</a:t>
            </a:r>
            <a:endParaRPr lang="en-ZA" sz="1400" kern="0" dirty="0">
              <a:latin typeface="Lato"/>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dirty="0" smtClean="0">
              <a:ln>
                <a:noFill/>
              </a:ln>
              <a:solidFill>
                <a:srgbClr val="FF0000"/>
              </a:solidFill>
              <a:effectLst/>
              <a:uLnTx/>
              <a:uFillTx/>
              <a:latin typeface="Lato"/>
            </a:endParaRPr>
          </a:p>
        </p:txBody>
      </p:sp>
      <p:sp>
        <p:nvSpPr>
          <p:cNvPr id="12" name="Rectangle 11">
            <a:extLst>
              <a:ext uri="{FF2B5EF4-FFF2-40B4-BE49-F238E27FC236}">
                <a16:creationId xmlns:a16="http://schemas.microsoft.com/office/drawing/2014/main" xmlns="" id="{27E3CA0A-70BA-40BB-B250-A98C7FF32196}"/>
              </a:ext>
            </a:extLst>
          </p:cNvPr>
          <p:cNvSpPr/>
          <p:nvPr/>
        </p:nvSpPr>
        <p:spPr>
          <a:xfrm rot="16200000">
            <a:off x="72402" y="1746020"/>
            <a:ext cx="996491" cy="152475"/>
          </a:xfrm>
          <a:prstGeom prst="rect">
            <a:avLst/>
          </a:prstGeom>
          <a:solidFill>
            <a:srgbClr val="FF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700" b="1" i="0" u="none" strike="noStrike" kern="0" cap="none" spc="0" normalizeH="0" baseline="0" noProof="0" smtClean="0">
                <a:ln>
                  <a:noFill/>
                </a:ln>
                <a:solidFill>
                  <a:prstClr val="white"/>
                </a:solidFill>
                <a:effectLst/>
                <a:uLnTx/>
                <a:uFillTx/>
                <a:latin typeface="Lato"/>
              </a:rPr>
              <a:t>REHABILITATION</a:t>
            </a:r>
          </a:p>
        </p:txBody>
      </p:sp>
      <p:pic>
        <p:nvPicPr>
          <p:cNvPr id="13" name="Picture 12">
            <a:extLst>
              <a:ext uri="{FF2B5EF4-FFF2-40B4-BE49-F238E27FC236}">
                <a16:creationId xmlns:a16="http://schemas.microsoft.com/office/drawing/2014/main" xmlns="" id="{C210A03F-D3FE-4F79-AA89-DD64FB086B01}"/>
              </a:ext>
            </a:extLst>
          </p:cNvPr>
          <p:cNvPicPr>
            <a:picLocks noChangeAspect="1"/>
          </p:cNvPicPr>
          <p:nvPr/>
        </p:nvPicPr>
        <p:blipFill>
          <a:blip r:embed="rId3"/>
          <a:stretch>
            <a:fillRect/>
          </a:stretch>
        </p:blipFill>
        <p:spPr>
          <a:xfrm>
            <a:off x="641133" y="1320252"/>
            <a:ext cx="2148195" cy="1008000"/>
          </a:xfrm>
          <a:prstGeom prst="rect">
            <a:avLst/>
          </a:prstGeom>
        </p:spPr>
      </p:pic>
    </p:spTree>
    <p:extLst>
      <p:ext uri="{BB962C8B-B14F-4D97-AF65-F5344CB8AC3E}">
        <p14:creationId xmlns:p14="http://schemas.microsoft.com/office/powerpoint/2010/main" val="41019521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44986" y="138444"/>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ZA" sz="4000" b="1" dirty="0" smtClean="0">
                <a:solidFill>
                  <a:srgbClr val="000000"/>
                </a:solidFill>
                <a:latin typeface="Georgia"/>
              </a:rPr>
              <a:t>Strategic Risks</a:t>
            </a:r>
            <a:endParaRPr sz="4000" b="1" dirty="0">
              <a:solidFill>
                <a:srgbClr val="000000"/>
              </a:solidFill>
              <a:latin typeface="Georgia"/>
            </a:endParaRPr>
          </a:p>
        </p:txBody>
      </p:sp>
      <p:graphicFrame>
        <p:nvGraphicFramePr>
          <p:cNvPr id="3" name="Table 2"/>
          <p:cNvGraphicFramePr>
            <a:graphicFrameLocks noGrp="1"/>
          </p:cNvGraphicFramePr>
          <p:nvPr>
            <p:extLst>
              <p:ext uri="{D42A27DB-BD31-4B8C-83A1-F6EECF244321}">
                <p14:modId xmlns:p14="http://schemas.microsoft.com/office/powerpoint/2010/main" val="1349574327"/>
              </p:ext>
            </p:extLst>
          </p:nvPr>
        </p:nvGraphicFramePr>
        <p:xfrm>
          <a:off x="492754" y="1232661"/>
          <a:ext cx="11260881" cy="4856480"/>
        </p:xfrm>
        <a:graphic>
          <a:graphicData uri="http://schemas.openxmlformats.org/drawingml/2006/table">
            <a:tbl>
              <a:tblPr firstRow="1" bandRow="1">
                <a:tableStyleId>{93296810-A885-4BE3-A3E7-6D5BEEA58F35}</a:tableStyleId>
              </a:tblPr>
              <a:tblGrid>
                <a:gridCol w="3753627"/>
                <a:gridCol w="3753627"/>
                <a:gridCol w="3753627"/>
              </a:tblGrid>
              <a:tr h="0">
                <a:tc>
                  <a:txBody>
                    <a:bodyPr/>
                    <a:lstStyle/>
                    <a:p>
                      <a:r>
                        <a:rPr lang="en-US" dirty="0" smtClean="0"/>
                        <a:t>Outcome</a:t>
                      </a:r>
                      <a:endParaRPr lang="en-ZA" dirty="0"/>
                    </a:p>
                  </a:txBody>
                  <a:tcPr>
                    <a:solidFill>
                      <a:srgbClr val="548235"/>
                    </a:solidFill>
                  </a:tcPr>
                </a:tc>
                <a:tc>
                  <a:txBody>
                    <a:bodyPr/>
                    <a:lstStyle/>
                    <a:p>
                      <a:r>
                        <a:rPr lang="en-US" dirty="0" smtClean="0"/>
                        <a:t>Strategi</a:t>
                      </a:r>
                      <a:r>
                        <a:rPr lang="en-US" baseline="0" dirty="0" smtClean="0"/>
                        <a:t>c Risk</a:t>
                      </a:r>
                      <a:endParaRPr lang="en-ZA" dirty="0"/>
                    </a:p>
                  </a:txBody>
                  <a:tcPr>
                    <a:solidFill>
                      <a:srgbClr val="548235"/>
                    </a:solidFill>
                  </a:tcPr>
                </a:tc>
                <a:tc>
                  <a:txBody>
                    <a:bodyPr/>
                    <a:lstStyle/>
                    <a:p>
                      <a:r>
                        <a:rPr lang="en-US" dirty="0" smtClean="0"/>
                        <a:t>Risk Mitigation</a:t>
                      </a:r>
                      <a:endParaRPr lang="en-ZA" dirty="0"/>
                    </a:p>
                  </a:txBody>
                  <a:tcPr>
                    <a:solidFill>
                      <a:srgbClr val="548235"/>
                    </a:solidFill>
                  </a:tcPr>
                </a:tc>
              </a:tr>
              <a:tr h="0">
                <a:tc>
                  <a:txBody>
                    <a:bodyPr/>
                    <a:lstStyle/>
                    <a:p>
                      <a:endParaRPr lang="en-ZA" sz="100" dirty="0"/>
                    </a:p>
                  </a:txBody>
                  <a:tcPr>
                    <a:noFill/>
                  </a:tcPr>
                </a:tc>
                <a:tc>
                  <a:txBody>
                    <a:bodyPr/>
                    <a:lstStyle/>
                    <a:p>
                      <a:endParaRPr lang="en-ZA" sz="100" dirty="0"/>
                    </a:p>
                  </a:txBody>
                  <a:tcPr>
                    <a:noFill/>
                  </a:tcPr>
                </a:tc>
                <a:tc>
                  <a:txBody>
                    <a:bodyPr/>
                    <a:lstStyle/>
                    <a:p>
                      <a:endParaRPr lang="en-ZA" sz="100" dirty="0"/>
                    </a:p>
                  </a:txBody>
                  <a:tcPr>
                    <a:noFill/>
                  </a:tcPr>
                </a:tc>
              </a:tr>
              <a:tr h="0">
                <a:tc>
                  <a:txBody>
                    <a:bodyPr/>
                    <a:lstStyle/>
                    <a:p>
                      <a:r>
                        <a:rPr lang="en-US" dirty="0" smtClean="0">
                          <a:solidFill>
                            <a:schemeClr val="bg1"/>
                          </a:solidFill>
                        </a:rPr>
                        <a:t>Increased access to needs-based rehabilitation programmes to improve moral fibre</a:t>
                      </a:r>
                    </a:p>
                  </a:txBody>
                  <a:tcPr>
                    <a:solidFill>
                      <a:srgbClr val="548235"/>
                    </a:solidFill>
                  </a:tcPr>
                </a:tc>
                <a:tc>
                  <a:txBody>
                    <a:bodyPr/>
                    <a:lstStyle/>
                    <a:p>
                      <a:r>
                        <a:rPr lang="en-US" sz="1800" kern="1200" dirty="0" smtClean="0">
                          <a:solidFill>
                            <a:schemeClr val="bg1"/>
                          </a:solidFill>
                          <a:latin typeface="+mn-lt"/>
                          <a:ea typeface="+mn-ea"/>
                          <a:cs typeface="+mn-cs"/>
                        </a:rPr>
                        <a:t>Inadequate access to rehabilitation, psychosocial services and developmental interventions to prepare inmates for successful reintegration into society</a:t>
                      </a:r>
                      <a:endParaRPr lang="en-ZA" sz="1800" kern="1200" dirty="0">
                        <a:solidFill>
                          <a:schemeClr val="bg1"/>
                        </a:solidFill>
                        <a:latin typeface="+mn-lt"/>
                        <a:ea typeface="+mn-ea"/>
                        <a:cs typeface="+mn-cs"/>
                      </a:endParaRPr>
                    </a:p>
                  </a:txBody>
                  <a:tcPr>
                    <a:solidFill>
                      <a:srgbClr val="548235"/>
                    </a:solidFill>
                  </a:tcPr>
                </a:tc>
                <a:tc>
                  <a:txBody>
                    <a:bodyPr/>
                    <a:lstStyle/>
                    <a:p>
                      <a:r>
                        <a:rPr lang="en-US" sz="1800" kern="1200" dirty="0" smtClean="0">
                          <a:solidFill>
                            <a:schemeClr val="bg1"/>
                          </a:solidFill>
                          <a:latin typeface="+mn-lt"/>
                          <a:ea typeface="+mn-ea"/>
                          <a:cs typeface="+mn-cs"/>
                        </a:rPr>
                        <a:t>Formalized partnership with communities, traditional leaders, NGO's and other government departments.</a:t>
                      </a:r>
                      <a:endParaRPr lang="en-ZA" sz="1800" kern="1200" dirty="0">
                        <a:solidFill>
                          <a:schemeClr val="bg1"/>
                        </a:solidFill>
                        <a:latin typeface="+mn-lt"/>
                        <a:ea typeface="+mn-ea"/>
                        <a:cs typeface="+mn-cs"/>
                      </a:endParaRPr>
                    </a:p>
                  </a:txBody>
                  <a:tcPr>
                    <a:solidFill>
                      <a:srgbClr val="548235"/>
                    </a:solidFill>
                  </a:tcPr>
                </a:tc>
              </a:tr>
              <a:tr h="0">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r>
              <a:tr h="0">
                <a:tc>
                  <a:txBody>
                    <a:bodyPr/>
                    <a:lstStyle/>
                    <a:p>
                      <a:endParaRPr lang="en-ZA" dirty="0"/>
                    </a:p>
                  </a:txBody>
                  <a:tcPr>
                    <a:solidFill>
                      <a:srgbClr val="548235"/>
                    </a:solidFill>
                  </a:tcPr>
                </a:tc>
                <a:tc>
                  <a:txBody>
                    <a:bodyPr/>
                    <a:lstStyle/>
                    <a:p>
                      <a:endParaRPr lang="en-ZA" dirty="0"/>
                    </a:p>
                  </a:txBody>
                  <a:tcPr>
                    <a:solidFill>
                      <a:srgbClr val="548235"/>
                    </a:solidFill>
                  </a:tcPr>
                </a:tc>
                <a:tc>
                  <a:txBody>
                    <a:bodyPr/>
                    <a:lstStyle/>
                    <a:p>
                      <a:r>
                        <a:rPr lang="en-ZA" sz="1800" kern="1200" dirty="0" smtClean="0">
                          <a:solidFill>
                            <a:schemeClr val="bg1"/>
                          </a:solidFill>
                          <a:latin typeface="+mn-lt"/>
                          <a:ea typeface="+mn-ea"/>
                          <a:cs typeface="+mn-cs"/>
                        </a:rPr>
                        <a:t>Improve marketing of available rehabilitation programmes to improve access</a:t>
                      </a:r>
                      <a:endParaRPr lang="en-ZA" sz="1800" kern="1200" dirty="0">
                        <a:solidFill>
                          <a:schemeClr val="bg1"/>
                        </a:solidFill>
                        <a:latin typeface="+mn-lt"/>
                        <a:ea typeface="+mn-ea"/>
                        <a:cs typeface="+mn-cs"/>
                      </a:endParaRPr>
                    </a:p>
                  </a:txBody>
                  <a:tcPr>
                    <a:solidFill>
                      <a:srgbClr val="548235"/>
                    </a:solidFill>
                  </a:tcPr>
                </a:tc>
              </a:tr>
              <a:tr h="0">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bg1"/>
                        </a:solidFill>
                        <a:latin typeface="+mn-lt"/>
                        <a:ea typeface="+mn-ea"/>
                        <a:cs typeface="+mn-cs"/>
                      </a:endParaRPr>
                    </a:p>
                  </a:txBody>
                  <a:tcPr>
                    <a:noFill/>
                  </a:tcPr>
                </a:tc>
              </a:tr>
              <a:tr h="0">
                <a:tc>
                  <a:txBody>
                    <a:bodyPr/>
                    <a:lstStyle/>
                    <a:p>
                      <a:endParaRPr lang="en-ZA" dirty="0"/>
                    </a:p>
                  </a:txBody>
                  <a:tcPr>
                    <a:solidFill>
                      <a:srgbClr val="548235"/>
                    </a:solidFill>
                  </a:tcPr>
                </a:tc>
                <a:tc>
                  <a:txBody>
                    <a:bodyPr/>
                    <a:lstStyle/>
                    <a:p>
                      <a:endParaRPr lang="en-ZA" sz="1800" kern="1200" dirty="0">
                        <a:solidFill>
                          <a:schemeClr val="dk1"/>
                        </a:solidFill>
                        <a:latin typeface="+mn-lt"/>
                        <a:ea typeface="+mn-ea"/>
                        <a:cs typeface="+mn-cs"/>
                      </a:endParaRPr>
                    </a:p>
                  </a:txBody>
                  <a:tcPr>
                    <a:solidFill>
                      <a:srgbClr val="548235"/>
                    </a:solidFill>
                  </a:tcPr>
                </a:tc>
                <a:tc>
                  <a:txBody>
                    <a:bodyPr/>
                    <a:lstStyle/>
                    <a:p>
                      <a:pPr marL="0" algn="l" defTabSz="914400" rtl="0" eaLnBrk="1" latinLnBrk="0" hangingPunct="1"/>
                      <a:r>
                        <a:rPr lang="en-ZA" sz="1800" kern="1200" dirty="0" smtClean="0">
                          <a:solidFill>
                            <a:schemeClr val="bg1"/>
                          </a:solidFill>
                          <a:latin typeface="+mn-lt"/>
                          <a:ea typeface="+mn-ea"/>
                          <a:cs typeface="+mn-cs"/>
                        </a:rPr>
                        <a:t>Establish</a:t>
                      </a:r>
                      <a:r>
                        <a:rPr lang="en-ZA" sz="1800" kern="1200" baseline="0" dirty="0" smtClean="0">
                          <a:solidFill>
                            <a:schemeClr val="bg1"/>
                          </a:solidFill>
                          <a:latin typeface="+mn-lt"/>
                          <a:ea typeface="+mn-ea"/>
                          <a:cs typeface="+mn-cs"/>
                        </a:rPr>
                        <a:t> Centres of Specialisation to maximise available resources</a:t>
                      </a:r>
                      <a:endParaRPr lang="en-ZA" sz="1800" kern="1200" dirty="0">
                        <a:solidFill>
                          <a:schemeClr val="bg1"/>
                        </a:solidFill>
                        <a:latin typeface="+mn-lt"/>
                        <a:ea typeface="+mn-ea"/>
                        <a:cs typeface="+mn-cs"/>
                      </a:endParaRPr>
                    </a:p>
                  </a:txBody>
                  <a:tcPr>
                    <a:solidFill>
                      <a:srgbClr val="548235"/>
                    </a:solidFill>
                  </a:tcPr>
                </a:tc>
              </a:tr>
              <a:tr h="0">
                <a:tc>
                  <a:txBody>
                    <a:bodyPr/>
                    <a:lstStyle/>
                    <a:p>
                      <a:endParaRPr lang="en-ZA" sz="100" kern="1200" dirty="0">
                        <a:solidFill>
                          <a:schemeClr val="dk1"/>
                        </a:solidFill>
                        <a:latin typeface="+mn-lt"/>
                        <a:ea typeface="+mn-ea"/>
                        <a:cs typeface="+mn-cs"/>
                      </a:endParaRPr>
                    </a:p>
                  </a:txBody>
                  <a:tcPr>
                    <a:solidFill>
                      <a:schemeClr val="bg1"/>
                    </a:solidFill>
                  </a:tcPr>
                </a:tc>
                <a:tc>
                  <a:txBody>
                    <a:bodyPr/>
                    <a:lstStyle/>
                    <a:p>
                      <a:endParaRPr lang="en-ZA" sz="100" kern="1200" dirty="0">
                        <a:solidFill>
                          <a:schemeClr val="dk1"/>
                        </a:solidFill>
                        <a:latin typeface="+mn-lt"/>
                        <a:ea typeface="+mn-ea"/>
                        <a:cs typeface="+mn-cs"/>
                      </a:endParaRPr>
                    </a:p>
                  </a:txBody>
                  <a:tcPr>
                    <a:solidFill>
                      <a:schemeClr val="bg1"/>
                    </a:solidFill>
                  </a:tcPr>
                </a:tc>
                <a:tc>
                  <a:txBody>
                    <a:bodyPr/>
                    <a:lstStyle/>
                    <a:p>
                      <a:endParaRPr lang="en-ZA" sz="100" kern="1200" dirty="0">
                        <a:solidFill>
                          <a:schemeClr val="bg1"/>
                        </a:solidFill>
                        <a:latin typeface="+mn-lt"/>
                        <a:ea typeface="+mn-ea"/>
                        <a:cs typeface="+mn-cs"/>
                      </a:endParaRPr>
                    </a:p>
                  </a:txBody>
                  <a:tcPr>
                    <a:solidFill>
                      <a:schemeClr val="bg1"/>
                    </a:solidFill>
                  </a:tcPr>
                </a:tc>
              </a:tr>
              <a:tr h="367200">
                <a:tc>
                  <a:txBody>
                    <a:bodyPr/>
                    <a:lstStyle/>
                    <a:p>
                      <a:endParaRPr lang="en-ZA" sz="100" kern="1200" dirty="0">
                        <a:solidFill>
                          <a:schemeClr val="dk1"/>
                        </a:solidFill>
                        <a:latin typeface="+mn-lt"/>
                        <a:ea typeface="+mn-ea"/>
                        <a:cs typeface="+mn-cs"/>
                      </a:endParaRPr>
                    </a:p>
                  </a:txBody>
                  <a:tcPr>
                    <a:solidFill>
                      <a:srgbClr val="54823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800" dirty="0" smtClean="0">
                          <a:solidFill>
                            <a:schemeClr val="bg1"/>
                          </a:solidFill>
                        </a:rPr>
                        <a:t>The impact of COVID-19 pandemic restrictions</a:t>
                      </a:r>
                      <a:r>
                        <a:rPr lang="en-ZA" sz="1800" baseline="0" dirty="0" smtClean="0">
                          <a:solidFill>
                            <a:schemeClr val="bg1"/>
                          </a:solidFill>
                        </a:rPr>
                        <a:t> and regulations on service delivery targets</a:t>
                      </a:r>
                      <a:endParaRPr lang="en-ZA" sz="1800" dirty="0" smtClean="0">
                        <a:solidFill>
                          <a:schemeClr val="bg1"/>
                        </a:solidFill>
                      </a:endParaRPr>
                    </a:p>
                    <a:p>
                      <a:endParaRPr lang="en-ZA" sz="100" kern="1200" dirty="0">
                        <a:solidFill>
                          <a:schemeClr val="dk1"/>
                        </a:solidFill>
                        <a:latin typeface="+mn-lt"/>
                        <a:ea typeface="+mn-ea"/>
                        <a:cs typeface="+mn-cs"/>
                      </a:endParaRPr>
                    </a:p>
                  </a:txBody>
                  <a:tcPr>
                    <a:solidFill>
                      <a:srgbClr val="548235"/>
                    </a:solidFill>
                  </a:tcPr>
                </a:tc>
                <a:tc>
                  <a:txBody>
                    <a:bodyPr/>
                    <a:lstStyle/>
                    <a:p>
                      <a:r>
                        <a:rPr lang="en-ZA" sz="2000" kern="1200" dirty="0" smtClean="0">
                          <a:solidFill>
                            <a:schemeClr val="bg1"/>
                          </a:solidFill>
                          <a:latin typeface="+mn-lt"/>
                          <a:ea typeface="+mn-ea"/>
                          <a:cs typeface="+mn-cs"/>
                        </a:rPr>
                        <a:t>Risk adjustment strategy and disaster management response plan</a:t>
                      </a:r>
                      <a:endParaRPr lang="en-ZA" sz="2000" kern="1200" dirty="0">
                        <a:solidFill>
                          <a:schemeClr val="bg1"/>
                        </a:solidFill>
                        <a:latin typeface="+mn-lt"/>
                        <a:ea typeface="+mn-ea"/>
                        <a:cs typeface="+mn-cs"/>
                      </a:endParaRPr>
                    </a:p>
                  </a:txBody>
                  <a:tcPr>
                    <a:solidFill>
                      <a:srgbClr val="548235"/>
                    </a:solidFill>
                  </a:tcPr>
                </a:tc>
              </a:tr>
            </a:tbl>
          </a:graphicData>
        </a:graphic>
      </p:graphicFrame>
    </p:spTree>
    <p:extLst>
      <p:ext uri="{BB962C8B-B14F-4D97-AF65-F5344CB8AC3E}">
        <p14:creationId xmlns:p14="http://schemas.microsoft.com/office/powerpoint/2010/main" val="7087546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Rectangle 8">
            <a:extLst>
              <a:ext uri="{FF2B5EF4-FFF2-40B4-BE49-F238E27FC236}">
                <a16:creationId xmlns:a16="http://schemas.microsoft.com/office/drawing/2014/main" xmlns="" id="{6D0D4A4D-E24D-2F41-9FA6-C98D876AAF6D}"/>
              </a:ext>
            </a:extLst>
          </p:cNvPr>
          <p:cNvSpPr/>
          <p:nvPr/>
        </p:nvSpPr>
        <p:spPr>
          <a:xfrm>
            <a:off x="246530" y="1"/>
            <a:ext cx="1119554" cy="5651970"/>
          </a:xfrm>
          <a:prstGeom prst="rect">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0" name="Rectangle 9">
            <a:extLst>
              <a:ext uri="{FF2B5EF4-FFF2-40B4-BE49-F238E27FC236}">
                <a16:creationId xmlns:a16="http://schemas.microsoft.com/office/drawing/2014/main" xmlns="" id="{6B12DE1F-585B-2140-B2BD-40C67FF0C1F0}"/>
              </a:ext>
            </a:extLst>
          </p:cNvPr>
          <p:cNvSpPr/>
          <p:nvPr/>
        </p:nvSpPr>
        <p:spPr>
          <a:xfrm>
            <a:off x="1366084" y="0"/>
            <a:ext cx="2584934" cy="685800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ectangle 10">
            <a:extLst>
              <a:ext uri="{FF2B5EF4-FFF2-40B4-BE49-F238E27FC236}">
                <a16:creationId xmlns:a16="http://schemas.microsoft.com/office/drawing/2014/main" xmlns="" id="{232FC7D8-2C69-3447-8C60-C8D12747CDF8}"/>
              </a:ext>
            </a:extLst>
          </p:cNvPr>
          <p:cNvSpPr/>
          <p:nvPr/>
        </p:nvSpPr>
        <p:spPr>
          <a:xfrm>
            <a:off x="246530" y="5651970"/>
            <a:ext cx="1119554" cy="1217293"/>
          </a:xfrm>
          <a:prstGeom prst="rect">
            <a:avLst/>
          </a:prstGeom>
          <a:solidFill>
            <a:srgbClr val="C7A96E">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30" name="Title 1">
            <a:extLst>
              <a:ext uri="{FF2B5EF4-FFF2-40B4-BE49-F238E27FC236}">
                <a16:creationId xmlns:a16="http://schemas.microsoft.com/office/drawing/2014/main" xmlns="" id="{F5A4D105-B434-874D-A09A-E945722F8660}"/>
              </a:ext>
            </a:extLst>
          </p:cNvPr>
          <p:cNvSpPr txBox="1">
            <a:spLocks/>
          </p:cNvSpPr>
          <p:nvPr/>
        </p:nvSpPr>
        <p:spPr>
          <a:xfrm rot="16200000">
            <a:off x="-863548" y="1392708"/>
            <a:ext cx="3402872" cy="8863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1" u="none" strike="noStrike" kern="1200" cap="none" spc="0" normalizeH="0" baseline="0" noProof="0" dirty="0" smtClean="0">
                <a:ln>
                  <a:noFill/>
                </a:ln>
                <a:solidFill>
                  <a:srgbClr val="FFFFFF"/>
                </a:solidFill>
                <a:effectLst/>
                <a:uLnTx/>
                <a:uFillTx/>
                <a:latin typeface="Georgia"/>
              </a:rPr>
              <a:t>Presentation outline</a:t>
            </a:r>
            <a:endParaRPr kumimoji="0" lang="en-US" sz="3200" b="1" i="1" u="none" strike="noStrike" kern="1200" cap="none" spc="0" normalizeH="0" baseline="0" noProof="0" dirty="0">
              <a:ln>
                <a:noFill/>
              </a:ln>
              <a:solidFill>
                <a:srgbClr val="FFFFFF"/>
              </a:solidFill>
              <a:effectLst/>
              <a:uLnTx/>
              <a:uFillTx/>
              <a:latin typeface="Georgia"/>
            </a:endParaRPr>
          </a:p>
        </p:txBody>
      </p:sp>
      <p:cxnSp>
        <p:nvCxnSpPr>
          <p:cNvPr id="31" name="Straight Connector 30">
            <a:extLst>
              <a:ext uri="{FF2B5EF4-FFF2-40B4-BE49-F238E27FC236}">
                <a16:creationId xmlns:a16="http://schemas.microsoft.com/office/drawing/2014/main" xmlns="" id="{ADE5B180-9DA6-5E46-AEB8-F210FCF9F0EA}"/>
              </a:ext>
            </a:extLst>
          </p:cNvPr>
          <p:cNvCxnSpPr/>
          <p:nvPr/>
        </p:nvCxnSpPr>
        <p:spPr>
          <a:xfrm>
            <a:off x="780592" y="3537341"/>
            <a:ext cx="0" cy="2002874"/>
          </a:xfrm>
          <a:prstGeom prst="line">
            <a:avLst/>
          </a:prstGeom>
          <a:noFill/>
          <a:ln w="6350" cap="flat" cmpd="sng" algn="ctr">
            <a:solidFill>
              <a:srgbClr val="FFFFFF"/>
            </a:solidFill>
            <a:prstDash val="solid"/>
            <a:miter lim="800000"/>
          </a:ln>
          <a:effectLst/>
        </p:spPr>
      </p:cxnSp>
      <p:grpSp>
        <p:nvGrpSpPr>
          <p:cNvPr id="32" name="Group 31">
            <a:extLst>
              <a:ext uri="{FF2B5EF4-FFF2-40B4-BE49-F238E27FC236}">
                <a16:creationId xmlns:a16="http://schemas.microsoft.com/office/drawing/2014/main" xmlns="" id="{3754301D-7909-4E47-A8FF-76DB3A7026AC}"/>
              </a:ext>
            </a:extLst>
          </p:cNvPr>
          <p:cNvGrpSpPr/>
          <p:nvPr/>
        </p:nvGrpSpPr>
        <p:grpSpPr>
          <a:xfrm>
            <a:off x="534423" y="6109682"/>
            <a:ext cx="488832" cy="493336"/>
            <a:chOff x="2684463" y="3619500"/>
            <a:chExt cx="344487" cy="347663"/>
          </a:xfrm>
        </p:grpSpPr>
        <p:sp>
          <p:nvSpPr>
            <p:cNvPr id="33" name="Rectangle 32">
              <a:extLst>
                <a:ext uri="{FF2B5EF4-FFF2-40B4-BE49-F238E27FC236}">
                  <a16:creationId xmlns:a16="http://schemas.microsoft.com/office/drawing/2014/main" xmlns="" id="{B2D94E15-2FA1-FF47-BF7E-D9BE50FE3481}"/>
                </a:ext>
              </a:extLst>
            </p:cNvPr>
            <p:cNvSpPr>
              <a:spLocks noChangeArrowheads="1"/>
            </p:cNvSpPr>
            <p:nvPr/>
          </p:nvSpPr>
          <p:spPr bwMode="auto">
            <a:xfrm>
              <a:off x="2728913" y="3709988"/>
              <a:ext cx="180975" cy="257175"/>
            </a:xfrm>
            <a:prstGeom prst="rect">
              <a:avLst/>
            </a:pr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4" name="Freeform 33">
              <a:extLst>
                <a:ext uri="{FF2B5EF4-FFF2-40B4-BE49-F238E27FC236}">
                  <a16:creationId xmlns:a16="http://schemas.microsoft.com/office/drawing/2014/main" xmlns="" id="{21276784-E644-DE42-9D60-B45B2C1ECAF1}"/>
                </a:ext>
              </a:extLst>
            </p:cNvPr>
            <p:cNvSpPr>
              <a:spLocks/>
            </p:cNvSpPr>
            <p:nvPr/>
          </p:nvSpPr>
          <p:spPr bwMode="auto">
            <a:xfrm>
              <a:off x="2684463" y="3619500"/>
              <a:ext cx="90488" cy="241300"/>
            </a:xfrm>
            <a:custGeom>
              <a:avLst/>
              <a:gdLst>
                <a:gd name="T0" fmla="*/ 12 w 24"/>
                <a:gd name="T1" fmla="*/ 64 h 64"/>
                <a:gd name="T2" fmla="*/ 0 w 24"/>
                <a:gd name="T3" fmla="*/ 64 h 64"/>
                <a:gd name="T4" fmla="*/ 0 w 24"/>
                <a:gd name="T5" fmla="*/ 12 h 64"/>
                <a:gd name="T6" fmla="*/ 12 w 24"/>
                <a:gd name="T7" fmla="*/ 0 h 64"/>
                <a:gd name="T8" fmla="*/ 24 w 24"/>
                <a:gd name="T9" fmla="*/ 12 h 64"/>
                <a:gd name="T10" fmla="*/ 12 w 24"/>
                <a:gd name="T11" fmla="*/ 24 h 64"/>
                <a:gd name="T12" fmla="*/ 12 w 24"/>
                <a:gd name="T13" fmla="*/ 16 h 64"/>
                <a:gd name="T14" fmla="*/ 23 w 24"/>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64">
                  <a:moveTo>
                    <a:pt x="12" y="64"/>
                  </a:moveTo>
                  <a:cubicBezTo>
                    <a:pt x="0" y="64"/>
                    <a:pt x="0" y="64"/>
                    <a:pt x="0" y="64"/>
                  </a:cubicBezTo>
                  <a:cubicBezTo>
                    <a:pt x="0" y="12"/>
                    <a:pt x="0" y="12"/>
                    <a:pt x="0" y="12"/>
                  </a:cubicBezTo>
                  <a:cubicBezTo>
                    <a:pt x="0" y="5"/>
                    <a:pt x="5" y="0"/>
                    <a:pt x="12" y="0"/>
                  </a:cubicBezTo>
                  <a:cubicBezTo>
                    <a:pt x="19" y="0"/>
                    <a:pt x="24" y="5"/>
                    <a:pt x="24" y="12"/>
                  </a:cubicBezTo>
                  <a:cubicBezTo>
                    <a:pt x="24" y="19"/>
                    <a:pt x="19" y="24"/>
                    <a:pt x="12" y="24"/>
                  </a:cubicBezTo>
                  <a:cubicBezTo>
                    <a:pt x="12" y="16"/>
                    <a:pt x="12" y="16"/>
                    <a:pt x="12" y="16"/>
                  </a:cubicBezTo>
                  <a:cubicBezTo>
                    <a:pt x="23" y="16"/>
                    <a:pt x="23" y="16"/>
                    <a:pt x="23" y="16"/>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5" name="Freeform 34">
              <a:extLst>
                <a:ext uri="{FF2B5EF4-FFF2-40B4-BE49-F238E27FC236}">
                  <a16:creationId xmlns:a16="http://schemas.microsoft.com/office/drawing/2014/main" xmlns="" id="{5CE7BAA0-5111-E049-A8FC-3DA51D4A76EA}"/>
                </a:ext>
              </a:extLst>
            </p:cNvPr>
            <p:cNvSpPr>
              <a:spLocks/>
            </p:cNvSpPr>
            <p:nvPr/>
          </p:nvSpPr>
          <p:spPr bwMode="auto">
            <a:xfrm>
              <a:off x="2728913" y="3619500"/>
              <a:ext cx="225425" cy="90488"/>
            </a:xfrm>
            <a:custGeom>
              <a:avLst/>
              <a:gdLst>
                <a:gd name="T0" fmla="*/ 48 w 60"/>
                <a:gd name="T1" fmla="*/ 24 h 24"/>
                <a:gd name="T2" fmla="*/ 60 w 60"/>
                <a:gd name="T3" fmla="*/ 12 h 24"/>
                <a:gd name="T4" fmla="*/ 48 w 60"/>
                <a:gd name="T5" fmla="*/ 0 h 24"/>
                <a:gd name="T6" fmla="*/ 0 w 60"/>
                <a:gd name="T7" fmla="*/ 0 h 24"/>
              </a:gdLst>
              <a:ahLst/>
              <a:cxnLst>
                <a:cxn ang="0">
                  <a:pos x="T0" y="T1"/>
                </a:cxn>
                <a:cxn ang="0">
                  <a:pos x="T2" y="T3"/>
                </a:cxn>
                <a:cxn ang="0">
                  <a:pos x="T4" y="T5"/>
                </a:cxn>
                <a:cxn ang="0">
                  <a:pos x="T6" y="T7"/>
                </a:cxn>
              </a:cxnLst>
              <a:rect l="0" t="0" r="r" b="b"/>
              <a:pathLst>
                <a:path w="60" h="24">
                  <a:moveTo>
                    <a:pt x="48" y="24"/>
                  </a:moveTo>
                  <a:cubicBezTo>
                    <a:pt x="55" y="24"/>
                    <a:pt x="60" y="19"/>
                    <a:pt x="60" y="12"/>
                  </a:cubicBezTo>
                  <a:cubicBezTo>
                    <a:pt x="60" y="5"/>
                    <a:pt x="55" y="0"/>
                    <a:pt x="48" y="0"/>
                  </a:cubicBezTo>
                  <a:cubicBezTo>
                    <a:pt x="0" y="0"/>
                    <a:pt x="0" y="0"/>
                    <a:pt x="0"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6" name="Line 8">
              <a:extLst>
                <a:ext uri="{FF2B5EF4-FFF2-40B4-BE49-F238E27FC236}">
                  <a16:creationId xmlns:a16="http://schemas.microsoft.com/office/drawing/2014/main" xmlns="" id="{89F9E849-A05B-F24B-852B-5A761D029431}"/>
                </a:ext>
              </a:extLst>
            </p:cNvPr>
            <p:cNvSpPr>
              <a:spLocks noChangeShapeType="1"/>
            </p:cNvSpPr>
            <p:nvPr/>
          </p:nvSpPr>
          <p:spPr bwMode="auto">
            <a:xfrm>
              <a:off x="2819400" y="3770313"/>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7" name="Line 9">
              <a:extLst>
                <a:ext uri="{FF2B5EF4-FFF2-40B4-BE49-F238E27FC236}">
                  <a16:creationId xmlns:a16="http://schemas.microsoft.com/office/drawing/2014/main" xmlns="" id="{DC79CA80-B487-554E-B037-F222E432C593}"/>
                </a:ext>
              </a:extLst>
            </p:cNvPr>
            <p:cNvSpPr>
              <a:spLocks noChangeShapeType="1"/>
            </p:cNvSpPr>
            <p:nvPr/>
          </p:nvSpPr>
          <p:spPr bwMode="auto">
            <a:xfrm>
              <a:off x="2819400" y="3830638"/>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8" name="Line 10">
              <a:extLst>
                <a:ext uri="{FF2B5EF4-FFF2-40B4-BE49-F238E27FC236}">
                  <a16:creationId xmlns:a16="http://schemas.microsoft.com/office/drawing/2014/main" xmlns="" id="{51D013D5-59E6-FA4E-A68D-173782DA1217}"/>
                </a:ext>
              </a:extLst>
            </p:cNvPr>
            <p:cNvSpPr>
              <a:spLocks noChangeShapeType="1"/>
            </p:cNvSpPr>
            <p:nvPr/>
          </p:nvSpPr>
          <p:spPr bwMode="auto">
            <a:xfrm>
              <a:off x="2819400" y="3892550"/>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9" name="Freeform 38">
              <a:extLst>
                <a:ext uri="{FF2B5EF4-FFF2-40B4-BE49-F238E27FC236}">
                  <a16:creationId xmlns:a16="http://schemas.microsoft.com/office/drawing/2014/main" xmlns="" id="{A078636B-6B87-AF47-8C90-C4128E8FD4E5}"/>
                </a:ext>
              </a:extLst>
            </p:cNvPr>
            <p:cNvSpPr>
              <a:spLocks/>
            </p:cNvSpPr>
            <p:nvPr/>
          </p:nvSpPr>
          <p:spPr bwMode="auto">
            <a:xfrm>
              <a:off x="2759075" y="3740150"/>
              <a:ext cx="38100" cy="30163"/>
            </a:xfrm>
            <a:custGeom>
              <a:avLst/>
              <a:gdLst>
                <a:gd name="T0" fmla="*/ 0 w 24"/>
                <a:gd name="T1" fmla="*/ 14 h 19"/>
                <a:gd name="T2" fmla="*/ 5 w 24"/>
                <a:gd name="T3" fmla="*/ 19 h 19"/>
                <a:gd name="T4" fmla="*/ 24 w 24"/>
                <a:gd name="T5" fmla="*/ 0 h 19"/>
              </a:gdLst>
              <a:ahLst/>
              <a:cxnLst>
                <a:cxn ang="0">
                  <a:pos x="T0" y="T1"/>
                </a:cxn>
                <a:cxn ang="0">
                  <a:pos x="T2" y="T3"/>
                </a:cxn>
                <a:cxn ang="0">
                  <a:pos x="T4" y="T5"/>
                </a:cxn>
              </a:cxnLst>
              <a:rect l="0" t="0" r="r" b="b"/>
              <a:pathLst>
                <a:path w="24" h="19">
                  <a:moveTo>
                    <a:pt x="0" y="14"/>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0" name="Freeform 39">
              <a:extLst>
                <a:ext uri="{FF2B5EF4-FFF2-40B4-BE49-F238E27FC236}">
                  <a16:creationId xmlns:a16="http://schemas.microsoft.com/office/drawing/2014/main" xmlns="" id="{7EA4DE0E-17A1-5545-8B6A-D0835797A3B0}"/>
                </a:ext>
              </a:extLst>
            </p:cNvPr>
            <p:cNvSpPr>
              <a:spLocks/>
            </p:cNvSpPr>
            <p:nvPr/>
          </p:nvSpPr>
          <p:spPr bwMode="auto">
            <a:xfrm>
              <a:off x="2759075" y="3800475"/>
              <a:ext cx="38100" cy="30163"/>
            </a:xfrm>
            <a:custGeom>
              <a:avLst/>
              <a:gdLst>
                <a:gd name="T0" fmla="*/ 0 w 24"/>
                <a:gd name="T1" fmla="*/ 15 h 19"/>
                <a:gd name="T2" fmla="*/ 5 w 24"/>
                <a:gd name="T3" fmla="*/ 19 h 19"/>
                <a:gd name="T4" fmla="*/ 24 w 24"/>
                <a:gd name="T5" fmla="*/ 0 h 19"/>
              </a:gdLst>
              <a:ahLst/>
              <a:cxnLst>
                <a:cxn ang="0">
                  <a:pos x="T0" y="T1"/>
                </a:cxn>
                <a:cxn ang="0">
                  <a:pos x="T2" y="T3"/>
                </a:cxn>
                <a:cxn ang="0">
                  <a:pos x="T4" y="T5"/>
                </a:cxn>
              </a:cxnLst>
              <a:rect l="0" t="0" r="r" b="b"/>
              <a:pathLst>
                <a:path w="24" h="19">
                  <a:moveTo>
                    <a:pt x="0" y="15"/>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1" name="Freeform 40">
              <a:extLst>
                <a:ext uri="{FF2B5EF4-FFF2-40B4-BE49-F238E27FC236}">
                  <a16:creationId xmlns:a16="http://schemas.microsoft.com/office/drawing/2014/main" xmlns="" id="{3F646A96-E533-1347-9880-1815BB593586}"/>
                </a:ext>
              </a:extLst>
            </p:cNvPr>
            <p:cNvSpPr>
              <a:spLocks/>
            </p:cNvSpPr>
            <p:nvPr/>
          </p:nvSpPr>
          <p:spPr bwMode="auto">
            <a:xfrm>
              <a:off x="2984500" y="3702050"/>
              <a:ext cx="44450" cy="265113"/>
            </a:xfrm>
            <a:custGeom>
              <a:avLst/>
              <a:gdLst>
                <a:gd name="T0" fmla="*/ 12 w 12"/>
                <a:gd name="T1" fmla="*/ 64 h 70"/>
                <a:gd name="T2" fmla="*/ 6 w 12"/>
                <a:gd name="T3" fmla="*/ 70 h 70"/>
                <a:gd name="T4" fmla="*/ 0 w 12"/>
                <a:gd name="T5" fmla="*/ 64 h 70"/>
                <a:gd name="T6" fmla="*/ 0 w 12"/>
                <a:gd name="T7" fmla="*/ 6 h 70"/>
                <a:gd name="T8" fmla="*/ 6 w 12"/>
                <a:gd name="T9" fmla="*/ 0 h 70"/>
                <a:gd name="T10" fmla="*/ 12 w 12"/>
                <a:gd name="T11" fmla="*/ 6 h 70"/>
                <a:gd name="T12" fmla="*/ 12 w 12"/>
                <a:gd name="T13" fmla="*/ 64 h 70"/>
              </a:gdLst>
              <a:ahLst/>
              <a:cxnLst>
                <a:cxn ang="0">
                  <a:pos x="T0" y="T1"/>
                </a:cxn>
                <a:cxn ang="0">
                  <a:pos x="T2" y="T3"/>
                </a:cxn>
                <a:cxn ang="0">
                  <a:pos x="T4" y="T5"/>
                </a:cxn>
                <a:cxn ang="0">
                  <a:pos x="T6" y="T7"/>
                </a:cxn>
                <a:cxn ang="0">
                  <a:pos x="T8" y="T9"/>
                </a:cxn>
                <a:cxn ang="0">
                  <a:pos x="T10" y="T11"/>
                </a:cxn>
                <a:cxn ang="0">
                  <a:pos x="T12" y="T13"/>
                </a:cxn>
              </a:cxnLst>
              <a:rect l="0" t="0" r="r" b="b"/>
              <a:pathLst>
                <a:path w="12" h="70">
                  <a:moveTo>
                    <a:pt x="12" y="64"/>
                  </a:moveTo>
                  <a:cubicBezTo>
                    <a:pt x="12" y="67"/>
                    <a:pt x="9" y="70"/>
                    <a:pt x="6" y="70"/>
                  </a:cubicBezTo>
                  <a:cubicBezTo>
                    <a:pt x="3" y="70"/>
                    <a:pt x="0" y="67"/>
                    <a:pt x="0" y="64"/>
                  </a:cubicBezTo>
                  <a:cubicBezTo>
                    <a:pt x="0" y="6"/>
                    <a:pt x="0" y="6"/>
                    <a:pt x="0" y="6"/>
                  </a:cubicBezTo>
                  <a:cubicBezTo>
                    <a:pt x="0" y="3"/>
                    <a:pt x="3" y="0"/>
                    <a:pt x="6" y="0"/>
                  </a:cubicBezTo>
                  <a:cubicBezTo>
                    <a:pt x="9" y="0"/>
                    <a:pt x="12" y="3"/>
                    <a:pt x="12" y="6"/>
                  </a:cubicBezTo>
                  <a:lnTo>
                    <a:pt x="12" y="64"/>
                  </a:lnTo>
                  <a:close/>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2" name="Line 14">
              <a:extLst>
                <a:ext uri="{FF2B5EF4-FFF2-40B4-BE49-F238E27FC236}">
                  <a16:creationId xmlns:a16="http://schemas.microsoft.com/office/drawing/2014/main" xmlns="" id="{3042381B-03B0-2340-BBD9-8B4BC5232F8A}"/>
                </a:ext>
              </a:extLst>
            </p:cNvPr>
            <p:cNvSpPr>
              <a:spLocks noChangeShapeType="1"/>
            </p:cNvSpPr>
            <p:nvPr/>
          </p:nvSpPr>
          <p:spPr bwMode="auto">
            <a:xfrm>
              <a:off x="2984500" y="3937000"/>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3" name="Line 15">
              <a:extLst>
                <a:ext uri="{FF2B5EF4-FFF2-40B4-BE49-F238E27FC236}">
                  <a16:creationId xmlns:a16="http://schemas.microsoft.com/office/drawing/2014/main" xmlns="" id="{8A0CD713-A0DF-FD46-9E43-C2241B0297E8}"/>
                </a:ext>
              </a:extLst>
            </p:cNvPr>
            <p:cNvSpPr>
              <a:spLocks noChangeShapeType="1"/>
            </p:cNvSpPr>
            <p:nvPr/>
          </p:nvSpPr>
          <p:spPr bwMode="auto">
            <a:xfrm>
              <a:off x="2984500" y="3830638"/>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4" name="Freeform 43">
              <a:extLst>
                <a:ext uri="{FF2B5EF4-FFF2-40B4-BE49-F238E27FC236}">
                  <a16:creationId xmlns:a16="http://schemas.microsoft.com/office/drawing/2014/main" xmlns="" id="{BFEA82A5-A081-F346-9158-CF8B5EF97B61}"/>
                </a:ext>
              </a:extLst>
            </p:cNvPr>
            <p:cNvSpPr>
              <a:spLocks/>
            </p:cNvSpPr>
            <p:nvPr/>
          </p:nvSpPr>
          <p:spPr bwMode="auto">
            <a:xfrm>
              <a:off x="2954338" y="3717925"/>
              <a:ext cx="30163" cy="136525"/>
            </a:xfrm>
            <a:custGeom>
              <a:avLst/>
              <a:gdLst>
                <a:gd name="T0" fmla="*/ 0 w 8"/>
                <a:gd name="T1" fmla="*/ 36 h 36"/>
                <a:gd name="T2" fmla="*/ 0 w 8"/>
                <a:gd name="T3" fmla="*/ 6 h 36"/>
                <a:gd name="T4" fmla="*/ 6 w 8"/>
                <a:gd name="T5" fmla="*/ 0 h 36"/>
                <a:gd name="T6" fmla="*/ 8 w 8"/>
                <a:gd name="T7" fmla="*/ 0 h 36"/>
              </a:gdLst>
              <a:ahLst/>
              <a:cxnLst>
                <a:cxn ang="0">
                  <a:pos x="T0" y="T1"/>
                </a:cxn>
                <a:cxn ang="0">
                  <a:pos x="T2" y="T3"/>
                </a:cxn>
                <a:cxn ang="0">
                  <a:pos x="T4" y="T5"/>
                </a:cxn>
                <a:cxn ang="0">
                  <a:pos x="T6" y="T7"/>
                </a:cxn>
              </a:cxnLst>
              <a:rect l="0" t="0" r="r" b="b"/>
              <a:pathLst>
                <a:path w="8" h="36">
                  <a:moveTo>
                    <a:pt x="0" y="36"/>
                  </a:moveTo>
                  <a:cubicBezTo>
                    <a:pt x="0" y="6"/>
                    <a:pt x="0" y="6"/>
                    <a:pt x="0" y="6"/>
                  </a:cubicBezTo>
                  <a:cubicBezTo>
                    <a:pt x="0" y="3"/>
                    <a:pt x="3" y="0"/>
                    <a:pt x="6" y="0"/>
                  </a:cubicBezTo>
                  <a:cubicBezTo>
                    <a:pt x="8" y="0"/>
                    <a:pt x="8" y="0"/>
                    <a:pt x="8"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grpSp>
      <p:graphicFrame>
        <p:nvGraphicFramePr>
          <p:cNvPr id="3" name="Table 2"/>
          <p:cNvGraphicFramePr>
            <a:graphicFrameLocks noGrp="1"/>
          </p:cNvGraphicFramePr>
          <p:nvPr>
            <p:extLst>
              <p:ext uri="{D42A27DB-BD31-4B8C-83A1-F6EECF244321}">
                <p14:modId xmlns:p14="http://schemas.microsoft.com/office/powerpoint/2010/main" val="148301931"/>
              </p:ext>
            </p:extLst>
          </p:nvPr>
        </p:nvGraphicFramePr>
        <p:xfrm>
          <a:off x="2300110" y="3"/>
          <a:ext cx="9654823" cy="6888795"/>
        </p:xfrm>
        <a:graphic>
          <a:graphicData uri="http://schemas.openxmlformats.org/drawingml/2006/table">
            <a:tbl>
              <a:tblPr firstRow="1" bandRow="1">
                <a:tableStyleId>{5C22544A-7EE6-4342-B048-85BDC9FD1C3A}</a:tableStyleId>
              </a:tblPr>
              <a:tblGrid>
                <a:gridCol w="1673579"/>
                <a:gridCol w="7981244"/>
              </a:tblGrid>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1" u="none" strike="noStrike" kern="1200" cap="none" spc="0" normalizeH="0" baseline="0" noProof="0" dirty="0" smtClean="0">
                        <a:ln>
                          <a:noFill/>
                        </a:ln>
                        <a:solidFill>
                          <a:srgbClr val="FFFFFF"/>
                        </a:solidFill>
                        <a:effectLst/>
                        <a:uLnTx/>
                        <a:uFillTx/>
                        <a:latin typeface="Georgia"/>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TABLE OF CONTENTS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Purpose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4-5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Legislative mandates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The futures triangle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Contextual issues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Vision 2068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2020 MTSF Priorities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10-11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2020 MTSF Contributions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12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Problem Tree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13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Solution Tree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14-17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Results Chain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085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18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Rehabilitation progressing towards a balanced centralised and outsourced function</a:t>
                      </a:r>
                      <a:endPar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19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ZA" sz="1800" b="0" dirty="0" smtClean="0">
                          <a:solidFill>
                            <a:schemeClr val="bg2">
                              <a:lumMod val="25000"/>
                            </a:schemeClr>
                          </a:solidFill>
                          <a:latin typeface="+mj-lt"/>
                          <a:ea typeface="Segoe UI" panose="020B0502040204020203" pitchFamily="34" charset="0"/>
                          <a:cs typeface="Segoe UI" panose="020B0502040204020203" pitchFamily="34" charset="0"/>
                        </a:rPr>
                        <a:t>Modes of service delivery Incarceration</a:t>
                      </a:r>
                      <a:endParaRPr lang="en-ZA" sz="1800" b="0" dirty="0">
                        <a:solidFill>
                          <a:schemeClr val="bg2">
                            <a:lumMod val="25000"/>
                          </a:schemeClr>
                        </a:solidFill>
                        <a:latin typeface="+mj-lt"/>
                        <a:ea typeface="Segoe UI" panose="020B0502040204020203" pitchFamily="34" charset="0"/>
                        <a:cs typeface="Segoe UI" panose="020B0502040204020203"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ea typeface="+mn-ea"/>
                          <a:cs typeface="Segoe UI" panose="020B0502040204020203" pitchFamily="34" charset="0"/>
                        </a:rPr>
                        <a:t>Strategic Risks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21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dirty="0" smtClean="0">
                          <a:ln>
                            <a:noFill/>
                          </a:ln>
                          <a:solidFill>
                            <a:schemeClr val="bg2">
                              <a:lumMod val="25000"/>
                            </a:schemeClr>
                          </a:solidFill>
                          <a:effectLst/>
                          <a:uLnTx/>
                          <a:uFillTx/>
                          <a:latin typeface="+mj-lt"/>
                          <a:ea typeface="+mn-ea"/>
                          <a:cs typeface="Segoe UI" panose="020B0502040204020203" pitchFamily="34" charset="0"/>
                        </a:rPr>
                        <a:t>Critical success factors and management of dependencies</a:t>
                      </a:r>
                      <a:endParaRPr kumimoji="0" lang="en-US" sz="1800" b="0" i="0" u="none" strike="noStrike" kern="1200" cap="none" spc="0" normalizeH="0" baseline="0" noProof="0" dirty="0" smtClean="0">
                        <a:ln>
                          <a:noFill/>
                        </a:ln>
                        <a:solidFill>
                          <a:schemeClr val="bg2">
                            <a:lumMod val="25000"/>
                          </a:schemeClr>
                        </a:solidFill>
                        <a:effectLst/>
                        <a:uLnTx/>
                        <a:uFillTx/>
                        <a:latin typeface="+mj-lt"/>
                        <a:ea typeface="+mn-ea"/>
                        <a:cs typeface="Segoe UI" panose="020B0502040204020203"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767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smtClean="0">
                          <a:ln>
                            <a:noFill/>
                          </a:ln>
                          <a:solidFill>
                            <a:srgbClr val="FFFFFF"/>
                          </a:solidFill>
                          <a:effectLst/>
                          <a:uLnTx/>
                          <a:uFillTx/>
                          <a:latin typeface="Georgia"/>
                        </a:rPr>
                        <a:t>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bg2">
                              <a:lumMod val="25000"/>
                            </a:schemeClr>
                          </a:solidFill>
                          <a:effectLst/>
                          <a:uLnTx/>
                          <a:uFillTx/>
                          <a:latin typeface="+mj-lt"/>
                          <a:cs typeface="Segoe UI" panose="020B0502040204020203" pitchFamily="34" charset="0"/>
                        </a:rPr>
                        <a:t>Conclusion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10053">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1" u="none" strike="noStrike" kern="1200" cap="none" spc="0" normalizeH="0" baseline="0" noProof="0" dirty="0" smtClean="0">
                        <a:ln>
                          <a:noFill/>
                        </a:ln>
                        <a:solidFill>
                          <a:srgbClr val="FFFFFF"/>
                        </a:solidFill>
                        <a:effectLst/>
                        <a:uLnTx/>
                        <a:uFillTx/>
                        <a:latin typeface="Georgia"/>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213546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34711" y="179541"/>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2800" b="1" dirty="0">
                <a:solidFill>
                  <a:srgbClr val="000000"/>
                </a:solidFill>
                <a:latin typeface="Georgia"/>
                <a:sym typeface="Calibri"/>
              </a:rPr>
              <a:t>Critical success factors and m</a:t>
            </a:r>
            <a:r>
              <a:rPr lang="en-US" sz="2800" b="1" dirty="0" smtClean="0">
                <a:solidFill>
                  <a:srgbClr val="000000"/>
                </a:solidFill>
                <a:latin typeface="Georgia"/>
                <a:sym typeface="Calibri"/>
              </a:rPr>
              <a:t>anagement </a:t>
            </a:r>
            <a:r>
              <a:rPr lang="en-US" sz="2800" b="1" dirty="0">
                <a:solidFill>
                  <a:srgbClr val="000000"/>
                </a:solidFill>
                <a:latin typeface="Georgia"/>
                <a:sym typeface="Calibri"/>
              </a:rPr>
              <a:t>of dependencies</a:t>
            </a:r>
          </a:p>
        </p:txBody>
      </p:sp>
      <p:sp>
        <p:nvSpPr>
          <p:cNvPr id="2" name="TextBox 1"/>
          <p:cNvSpPr txBox="1"/>
          <p:nvPr/>
        </p:nvSpPr>
        <p:spPr>
          <a:xfrm>
            <a:off x="616449" y="1458930"/>
            <a:ext cx="11188558" cy="2400657"/>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sz="1600" dirty="0">
                <a:latin typeface="Arial" panose="020B0604020202020204" pitchFamily="34" charset="0"/>
                <a:cs typeface="Arial" panose="020B0604020202020204" pitchFamily="34" charset="0"/>
              </a:rPr>
              <a:t>Fully automated systems with regard to the journey of an offender from the entry into the </a:t>
            </a:r>
            <a:r>
              <a:rPr lang="en-US" sz="1600" dirty="0" smtClean="0">
                <a:latin typeface="Arial" panose="020B0604020202020204" pitchFamily="34" charset="0"/>
                <a:cs typeface="Arial" panose="020B0604020202020204" pitchFamily="34" charset="0"/>
              </a:rPr>
              <a:t>Department’s care. </a:t>
            </a:r>
            <a:endParaRPr lang="en-US" sz="1600" dirty="0">
              <a:latin typeface="Arial" panose="020B0604020202020204" pitchFamily="34" charset="0"/>
              <a:cs typeface="Arial" panose="020B0604020202020204" pitchFamily="34" charset="0"/>
            </a:endParaRPr>
          </a:p>
          <a:p>
            <a:pPr marL="285750" indent="-285750">
              <a:spcBef>
                <a:spcPts val="600"/>
              </a:spcBef>
              <a:spcAft>
                <a:spcPts val="600"/>
              </a:spcAft>
              <a:buFont typeface="Arial" panose="020B0604020202020204" pitchFamily="34" charset="0"/>
              <a:buChar char="•"/>
            </a:pPr>
            <a:r>
              <a:rPr lang="en-US" sz="1600" dirty="0" smtClean="0">
                <a:latin typeface="Arial" panose="020B0604020202020204" pitchFamily="34" charset="0"/>
                <a:cs typeface="Arial" panose="020B0604020202020204" pitchFamily="34" charset="0"/>
              </a:rPr>
              <a:t>Create greater awareness of rehabilitation programmes to increase partnerships and resources .</a:t>
            </a:r>
          </a:p>
          <a:p>
            <a:pPr marL="285750" indent="-285750">
              <a:spcBef>
                <a:spcPts val="600"/>
              </a:spcBef>
              <a:spcAft>
                <a:spcPts val="600"/>
              </a:spcAft>
              <a:buFont typeface="Arial" panose="020B0604020202020204" pitchFamily="34" charset="0"/>
              <a:buChar char="•"/>
            </a:pPr>
            <a:r>
              <a:rPr lang="en-US" sz="1600" dirty="0" smtClean="0">
                <a:latin typeface="Arial" panose="020B0604020202020204" pitchFamily="34" charset="0"/>
                <a:cs typeface="Arial" panose="020B0604020202020204" pitchFamily="34" charset="0"/>
              </a:rPr>
              <a:t>Promote corrections as a societal responsibility.</a:t>
            </a:r>
          </a:p>
          <a:p>
            <a:pPr marL="285750" indent="-285750">
              <a:spcBef>
                <a:spcPts val="600"/>
              </a:spcBef>
              <a:spcAft>
                <a:spcPts val="600"/>
              </a:spcAft>
              <a:buFont typeface="Arial" panose="020B0604020202020204" pitchFamily="34" charset="0"/>
              <a:buChar char="•"/>
            </a:pPr>
            <a:r>
              <a:rPr lang="en-US" sz="1600" dirty="0" smtClean="0">
                <a:latin typeface="Arial" panose="020B0604020202020204" pitchFamily="34" charset="0"/>
                <a:cs typeface="Arial" panose="020B0604020202020204" pitchFamily="34" charset="0"/>
              </a:rPr>
              <a:t>Promote ORP.</a:t>
            </a:r>
          </a:p>
          <a:p>
            <a:pPr marL="285750" indent="-285750">
              <a:spcBef>
                <a:spcPts val="600"/>
              </a:spcBef>
              <a:spcAft>
                <a:spcPts val="600"/>
              </a:spcAft>
              <a:buFont typeface="Arial" panose="020B0604020202020204" pitchFamily="34" charset="0"/>
              <a:buChar char="•"/>
            </a:pPr>
            <a:r>
              <a:rPr lang="en-US" sz="1600" dirty="0" smtClean="0">
                <a:latin typeface="Arial" panose="020B0604020202020204" pitchFamily="34" charset="0"/>
                <a:cs typeface="Arial" panose="020B0604020202020204" pitchFamily="34" charset="0"/>
              </a:rPr>
              <a:t>Meaningful progress in addressing problem tree issues as a matter of priority.</a:t>
            </a:r>
          </a:p>
          <a:p>
            <a:pPr marL="285750" indent="-285750">
              <a:spcBef>
                <a:spcPts val="600"/>
              </a:spcBef>
              <a:spcAft>
                <a:spcPts val="600"/>
              </a:spcAft>
              <a:buFont typeface="Arial" panose="020B0604020202020204" pitchFamily="34" charset="0"/>
              <a:buChar char="•"/>
            </a:pPr>
            <a:endParaRPr lang="en-US" sz="2000" dirty="0" smtClean="0">
              <a:solidFill>
                <a:srgbClr val="FF0000"/>
              </a:solidFill>
              <a:latin typeface="+mj-lt"/>
            </a:endParaRPr>
          </a:p>
        </p:txBody>
      </p:sp>
    </p:spTree>
    <p:extLst>
      <p:ext uri="{BB962C8B-B14F-4D97-AF65-F5344CB8AC3E}">
        <p14:creationId xmlns:p14="http://schemas.microsoft.com/office/powerpoint/2010/main" val="4610177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p:nvPr>
        </p:nvSpPr>
        <p:spPr>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ZA" sz="4000" b="1" dirty="0" smtClean="0">
                <a:solidFill>
                  <a:srgbClr val="000000"/>
                </a:solidFill>
                <a:latin typeface="Georgia"/>
                <a:sym typeface="Calibri"/>
              </a:rPr>
              <a:t>Conclusion</a:t>
            </a:r>
            <a:endParaRPr lang="en-ZA" sz="4000" b="1" dirty="0">
              <a:solidFill>
                <a:srgbClr val="000000"/>
              </a:solidFill>
              <a:latin typeface="Georgia"/>
            </a:endParaRPr>
          </a:p>
        </p:txBody>
      </p:sp>
      <p:sp>
        <p:nvSpPr>
          <p:cNvPr id="2" name="Content Placeholder 1"/>
          <p:cNvSpPr>
            <a:spLocks noGrp="1"/>
          </p:cNvSpPr>
          <p:nvPr>
            <p:ph idx="1"/>
          </p:nvPr>
        </p:nvSpPr>
        <p:spPr/>
        <p:txBody>
          <a:bodyPr>
            <a:normAutofit/>
          </a:bodyPr>
          <a:lstStyle/>
          <a:p>
            <a:r>
              <a:rPr lang="en-ZA" sz="1600" dirty="0" smtClean="0">
                <a:latin typeface="Arial" panose="020B0604020202020204" pitchFamily="34" charset="0"/>
                <a:cs typeface="Arial" panose="020B0604020202020204" pitchFamily="34" charset="0"/>
              </a:rPr>
              <a:t>The foot prints of this department are engraved in our rehabilitation efforts </a:t>
            </a:r>
          </a:p>
          <a:p>
            <a:r>
              <a:rPr lang="en-ZA" sz="1600" dirty="0" smtClean="0">
                <a:latin typeface="Arial" panose="020B0604020202020204" pitchFamily="34" charset="0"/>
                <a:cs typeface="Arial" panose="020B0604020202020204" pitchFamily="34" charset="0"/>
              </a:rPr>
              <a:t>We need to invest in rehabilitation by making available as a matter of priority relevant resources to support this focus.</a:t>
            </a:r>
          </a:p>
          <a:p>
            <a:r>
              <a:rPr lang="en-ZA" sz="1600" dirty="0" smtClean="0">
                <a:latin typeface="Arial" panose="020B0604020202020204" pitchFamily="34" charset="0"/>
                <a:cs typeface="Arial" panose="020B0604020202020204" pitchFamily="34" charset="0"/>
              </a:rPr>
              <a:t>We will be able enhance increased accessibility and  development of offenders parolees and probationers </a:t>
            </a:r>
          </a:p>
          <a:p>
            <a:r>
              <a:rPr lang="en-ZA" sz="1600" dirty="0" smtClean="0">
                <a:latin typeface="Arial" panose="020B0604020202020204" pitchFamily="34" charset="0"/>
                <a:cs typeface="Arial" panose="020B0604020202020204" pitchFamily="34" charset="0"/>
              </a:rPr>
              <a:t>We will be able to render the needs-based interventions to contribute to the effective reintegration of offenders back </a:t>
            </a:r>
          </a:p>
          <a:p>
            <a:pPr marL="0" indent="0">
              <a:buNone/>
            </a:pPr>
            <a:r>
              <a:rPr lang="en-ZA" sz="1600" dirty="0">
                <a:latin typeface="Arial" panose="020B0604020202020204" pitchFamily="34" charset="0"/>
                <a:cs typeface="Arial" panose="020B0604020202020204" pitchFamily="34" charset="0"/>
              </a:rPr>
              <a:t> </a:t>
            </a:r>
            <a:r>
              <a:rPr lang="en-ZA" sz="1600" dirty="0" smtClean="0">
                <a:latin typeface="Arial" panose="020B0604020202020204" pitchFamily="34" charset="0"/>
                <a:cs typeface="Arial" panose="020B0604020202020204" pitchFamily="34" charset="0"/>
              </a:rPr>
              <a:t>   into society with  improved moral fibre.</a:t>
            </a:r>
            <a:endParaRPr lang="en-ZA" sz="1400" dirty="0" smtClean="0">
              <a:solidFill>
                <a:srgbClr val="FF0000"/>
              </a:solidFill>
            </a:endParaRPr>
          </a:p>
        </p:txBody>
      </p:sp>
    </p:spTree>
    <p:extLst>
      <p:ext uri="{BB962C8B-B14F-4D97-AF65-F5344CB8AC3E}">
        <p14:creationId xmlns:p14="http://schemas.microsoft.com/office/powerpoint/2010/main" val="24595426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blipFill>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aphicFrame>
        <p:nvGraphicFramePr>
          <p:cNvPr id="3" name="Object 2" hidden="1">
            <a:extLst>
              <a:ext uri="{FF2B5EF4-FFF2-40B4-BE49-F238E27FC236}">
                <a16:creationId xmlns:a16="http://schemas.microsoft.com/office/drawing/2014/main" xmlns="" id="{16BE7A20-2016-4CBC-A7BA-00C94BDE16FF}"/>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48" name="think-cell Slide" r:id="rId6" imgW="383" imgH="384" progId="TCLayout.ActiveDocument.1">
                  <p:embed/>
                </p:oleObj>
              </mc:Choice>
              <mc:Fallback>
                <p:oleObj name="think-cell Slide" r:id="rId6" imgW="383" imgH="384"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xmlns="" id="{385CF3E6-7028-42D7-81C4-BAB7298EC5C2}"/>
              </a:ext>
            </a:extLst>
          </p:cNvPr>
          <p:cNvSpPr/>
          <p:nvPr/>
        </p:nvSpPr>
        <p:spPr>
          <a:xfrm>
            <a:off x="876300" y="0"/>
            <a:ext cx="4639726" cy="62484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Title 1">
            <a:extLst>
              <a:ext uri="{FF2B5EF4-FFF2-40B4-BE49-F238E27FC236}">
                <a16:creationId xmlns:a16="http://schemas.microsoft.com/office/drawing/2014/main" xmlns="" id="{B49F274D-0838-40BC-88AF-02BBD88706CA}"/>
              </a:ext>
            </a:extLst>
          </p:cNvPr>
          <p:cNvSpPr txBox="1">
            <a:spLocks/>
          </p:cNvSpPr>
          <p:nvPr/>
        </p:nvSpPr>
        <p:spPr>
          <a:xfrm>
            <a:off x="1278378" y="2057914"/>
            <a:ext cx="3545284" cy="1661993"/>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nSpc>
                <a:spcPct val="100000"/>
              </a:lnSpc>
            </a:pPr>
            <a:r>
              <a:rPr lang="en-US" sz="5400" dirty="0">
                <a:solidFill>
                  <a:srgbClr val="FFFFFF"/>
                </a:solidFill>
                <a:latin typeface="Georgia"/>
              </a:rPr>
              <a:t>THANK</a:t>
            </a:r>
          </a:p>
          <a:p>
            <a:pPr>
              <a:lnSpc>
                <a:spcPct val="100000"/>
              </a:lnSpc>
            </a:pPr>
            <a:r>
              <a:rPr lang="en-US" sz="5400" dirty="0">
                <a:solidFill>
                  <a:srgbClr val="FFFFFF"/>
                </a:solidFill>
                <a:latin typeface="Georgia"/>
              </a:rPr>
              <a:t>YOU</a:t>
            </a:r>
            <a:endParaRPr lang="en-ID" sz="5400" dirty="0">
              <a:solidFill>
                <a:srgbClr val="FFFFFF"/>
              </a:solidFill>
              <a:latin typeface="Georgia"/>
            </a:endParaRPr>
          </a:p>
        </p:txBody>
      </p:sp>
      <p:cxnSp>
        <p:nvCxnSpPr>
          <p:cNvPr id="8" name="Straight Connector 7">
            <a:extLst>
              <a:ext uri="{FF2B5EF4-FFF2-40B4-BE49-F238E27FC236}">
                <a16:creationId xmlns:a16="http://schemas.microsoft.com/office/drawing/2014/main" xmlns="" id="{E5B0294F-CD76-4A30-A547-51FDC2BF4F55}"/>
              </a:ext>
            </a:extLst>
          </p:cNvPr>
          <p:cNvCxnSpPr>
            <a:cxnSpLocks/>
          </p:cNvCxnSpPr>
          <p:nvPr/>
        </p:nvCxnSpPr>
        <p:spPr>
          <a:xfrm flipH="1">
            <a:off x="1905000" y="4055697"/>
            <a:ext cx="35874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xmlns="" id="{4C7A415C-7BB2-4638-83F1-47FE931C4138}"/>
              </a:ext>
            </a:extLst>
          </p:cNvPr>
          <p:cNvCxnSpPr>
            <a:cxnSpLocks/>
          </p:cNvCxnSpPr>
          <p:nvPr/>
        </p:nvCxnSpPr>
        <p:spPr>
          <a:xfrm flipH="1">
            <a:off x="1278378" y="4055697"/>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329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92228"/>
            <a:ext cx="5507894"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3: Increased access to needs based rehabilitation programmes</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6487428" y="899950"/>
            <a:ext cx="5346373" cy="10774"/>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Purpose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4062651"/>
          </a:xfrm>
          <a:prstGeom prst="rect">
            <a:avLst/>
          </a:prstGeom>
          <a:noFill/>
        </p:spPr>
        <p:txBody>
          <a:bodyPr wrap="square" rtlCol="0">
            <a:spAutoFit/>
          </a:bodyPr>
          <a:lstStyle/>
          <a:p>
            <a:pPr algn="just"/>
            <a:r>
              <a:rPr lang="en-US" sz="1600" dirty="0" smtClean="0"/>
              <a:t>The purpose of the presentation is to:</a:t>
            </a:r>
          </a:p>
          <a:p>
            <a:pPr algn="just"/>
            <a:endParaRPr lang="en-US" sz="1600" dirty="0"/>
          </a:p>
          <a:p>
            <a:pPr marL="342900" indent="-342900" algn="just">
              <a:spcAft>
                <a:spcPts val="1200"/>
              </a:spcAft>
              <a:buAutoNum type="arabicPeriod"/>
            </a:pPr>
            <a:r>
              <a:rPr lang="en-US" sz="1600" dirty="0" smtClean="0"/>
              <a:t>Reflect on the current realities that we are facing as a Department to identify new challenges and opportunities in this context.</a:t>
            </a:r>
          </a:p>
          <a:p>
            <a:pPr marL="342900" indent="-342900" algn="just">
              <a:spcAft>
                <a:spcPts val="1200"/>
              </a:spcAft>
              <a:buAutoNum type="arabicPeriod"/>
            </a:pPr>
            <a:r>
              <a:rPr lang="en-US" sz="1600" dirty="0" smtClean="0"/>
              <a:t>Reflect on the 50 Year Plan for the Department, assess where we are and what we need to do.</a:t>
            </a:r>
          </a:p>
          <a:p>
            <a:pPr marL="342900" indent="-342900" algn="just">
              <a:spcAft>
                <a:spcPts val="1200"/>
              </a:spcAft>
              <a:buAutoNum type="arabicPeriod"/>
            </a:pPr>
            <a:r>
              <a:rPr lang="en-US" sz="1600" dirty="0" smtClean="0"/>
              <a:t>Reflect on the 2020-25 Revised Strategic Plan (SP) and the 2020/21 Revised Annual Performance Plan (APP).  What has been achieved in this regard over the past six months (Q2 performance). </a:t>
            </a:r>
          </a:p>
          <a:p>
            <a:pPr marL="342900" indent="-342900" algn="just">
              <a:spcAft>
                <a:spcPts val="1200"/>
              </a:spcAft>
              <a:buAutoNum type="arabicPeriod"/>
            </a:pPr>
            <a:r>
              <a:rPr lang="en-US" sz="1600" dirty="0" smtClean="0"/>
              <a:t>Review the Problem/ Solution Trees to determine if there are any gaps that need to be closed (new problems/ root causes) taking into consideration the current operating environment.  Are there any pathways that are blocked on the Solution </a:t>
            </a:r>
            <a:r>
              <a:rPr lang="en-US" sz="1600" dirty="0"/>
              <a:t>T</a:t>
            </a:r>
            <a:r>
              <a:rPr lang="en-US" sz="1600" dirty="0" smtClean="0"/>
              <a:t>ree, can we follow a new or different pathway to get to the same result.  Has COVID-19 open/ closed some challenges or are they still relevant.</a:t>
            </a:r>
          </a:p>
          <a:p>
            <a:pPr marL="342900" indent="-342900" algn="just">
              <a:spcAft>
                <a:spcPts val="1200"/>
              </a:spcAft>
              <a:buFontTx/>
              <a:buAutoNum type="arabicPeriod"/>
            </a:pPr>
            <a:r>
              <a:rPr lang="en-US" sz="1600" dirty="0"/>
              <a:t>Are there any outputs that we have missed in the 2020/21 APP that must be included to achieve the </a:t>
            </a:r>
            <a:r>
              <a:rPr lang="en-US" sz="1600" dirty="0" smtClean="0"/>
              <a:t>Outcomes </a:t>
            </a:r>
            <a:r>
              <a:rPr lang="en-US" sz="1600" dirty="0"/>
              <a:t>in the Revised Strategic Plan?</a:t>
            </a:r>
          </a:p>
          <a:p>
            <a:pPr marL="342900" indent="-342900" algn="just">
              <a:spcAft>
                <a:spcPts val="1200"/>
              </a:spcAft>
              <a:buAutoNum type="arabicPeriod"/>
            </a:pPr>
            <a:r>
              <a:rPr lang="en-US" sz="1600" dirty="0" smtClean="0"/>
              <a:t>How do we deliver on the strategic intent set out in the Revised SP and APP?  What are the things that we need to deliver on in the Strategic Operational Plans for 2021/22 (strategic levers)?</a:t>
            </a:r>
            <a:endParaRPr lang="en-ZA" sz="1600" dirty="0"/>
          </a:p>
        </p:txBody>
      </p:sp>
    </p:spTree>
    <p:extLst>
      <p:ext uri="{BB962C8B-B14F-4D97-AF65-F5344CB8AC3E}">
        <p14:creationId xmlns:p14="http://schemas.microsoft.com/office/powerpoint/2010/main" val="4070825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smtClean="0">
                <a:solidFill>
                  <a:srgbClr val="000000"/>
                </a:solidFill>
                <a:latin typeface="Georgia"/>
              </a:rPr>
              <a:t>Legislative mandates</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782045759"/>
              </p:ext>
            </p:extLst>
          </p:nvPr>
        </p:nvGraphicFramePr>
        <p:xfrm>
          <a:off x="309648" y="1257301"/>
          <a:ext cx="11577552" cy="6070172"/>
        </p:xfrm>
        <a:graphic>
          <a:graphicData uri="http://schemas.openxmlformats.org/drawingml/2006/table">
            <a:tbl>
              <a:tblPr firstRow="1" firstCol="1" bandRow="1"/>
              <a:tblGrid>
                <a:gridCol w="49756">
                  <a:extLst>
                    <a:ext uri="{9D8B030D-6E8A-4147-A177-3AD203B41FA5}">
                      <a16:colId xmlns="" xmlns:a16="http://schemas.microsoft.com/office/drawing/2014/main" val="2672124337"/>
                    </a:ext>
                  </a:extLst>
                </a:gridCol>
                <a:gridCol w="162606">
                  <a:extLst>
                    <a:ext uri="{9D8B030D-6E8A-4147-A177-3AD203B41FA5}">
                      <a16:colId xmlns="" xmlns:a16="http://schemas.microsoft.com/office/drawing/2014/main" val="102369112"/>
                    </a:ext>
                  </a:extLst>
                </a:gridCol>
                <a:gridCol w="11202584">
                  <a:extLst>
                    <a:ext uri="{9D8B030D-6E8A-4147-A177-3AD203B41FA5}">
                      <a16:colId xmlns="" xmlns:a16="http://schemas.microsoft.com/office/drawing/2014/main" val="4122419918"/>
                    </a:ext>
                  </a:extLst>
                </a:gridCol>
                <a:gridCol w="162606">
                  <a:extLst>
                    <a:ext uri="{9D8B030D-6E8A-4147-A177-3AD203B41FA5}">
                      <a16:colId xmlns="" xmlns:a16="http://schemas.microsoft.com/office/drawing/2014/main" val="1025326353"/>
                    </a:ext>
                  </a:extLst>
                </a:gridCol>
              </a:tblGrid>
              <a:tr h="207428">
                <a:tc gridSpan="4">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indent="0" algn="just">
                        <a:lnSpc>
                          <a:spcPct val="115000"/>
                        </a:lnSpc>
                        <a:spcAft>
                          <a:spcPts val="0"/>
                        </a:spcAft>
                        <a:buFont typeface="Arial" panose="020B0604020202020204" pitchFamily="34" charset="0"/>
                        <a:buNone/>
                      </a:pPr>
                      <a:r>
                        <a:rPr lang="en-ZA" sz="1400" b="1" i="0" u="none" strike="noStrike" baseline="0" dirty="0" smtClean="0">
                          <a:solidFill>
                            <a:schemeClr val="bg1"/>
                          </a:solidFill>
                          <a:latin typeface="+mj-lt"/>
                          <a:ea typeface="+mn-ea"/>
                          <a:cs typeface="+mn-cs"/>
                        </a:rPr>
                        <a:t>-1. AAAAA</a:t>
                      </a:r>
                      <a:endParaRPr lang="en-ZA" sz="1400" b="1" i="0" u="none" strike="noStrike" baseline="0" dirty="0">
                        <a:solidFill>
                          <a:schemeClr val="bg1"/>
                        </a:solidFill>
                        <a:latin typeface="+mj-lt"/>
                        <a:ea typeface="+mn-ea"/>
                        <a:cs typeface="+mn-cs"/>
                      </a:endParaRPr>
                    </a:p>
                  </a:txBody>
                  <a:tcPr marL="12171" marR="12171" marT="0"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hMerge="1">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hMerge="1">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 xmlns:a16="http://schemas.microsoft.com/office/drawing/2014/main" val="2543777863"/>
                  </a:ext>
                </a:extLst>
              </a:tr>
              <a:tr h="1410185">
                <a:tc rowSpan="4">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00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rowSpan="3">
                  <a:txBody>
                    <a:bodyPr/>
                    <a:lstStyle/>
                    <a:p>
                      <a:pPr>
                        <a:lnSpc>
                          <a:spcPct val="100000"/>
                        </a:lnSpc>
                        <a:spcAft>
                          <a:spcPts val="0"/>
                        </a:spcAft>
                      </a:pPr>
                      <a:endParaRPr lang="en-ZA" sz="1400" strike="sngStrike" dirty="0">
                        <a:solidFill>
                          <a:srgbClr val="FF0000"/>
                        </a:solidFill>
                        <a:effectLst/>
                        <a:latin typeface="+mj-lt"/>
                        <a:ea typeface="Times New Roman" panose="02020603050405020304" pitchFamily="18"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nSpc>
                          <a:spcPct val="100000"/>
                        </a:lnSpc>
                        <a:spcAft>
                          <a:spcPts val="0"/>
                        </a:spcAft>
                      </a:pPr>
                      <a:r>
                        <a:rPr lang="en-US" sz="1600" b="1" dirty="0" smtClean="0">
                          <a:solidFill>
                            <a:schemeClr val="tx1"/>
                          </a:solidFill>
                          <a:effectLst/>
                          <a:latin typeface="+mn-lt"/>
                          <a:ea typeface="Times New Roman"/>
                        </a:rPr>
                        <a:t>Constitution of the Republic of SA: Chapter 2 Bill of Rights</a:t>
                      </a:r>
                      <a:r>
                        <a:rPr lang="en-US" sz="1600" dirty="0" smtClean="0">
                          <a:solidFill>
                            <a:schemeClr val="tx1"/>
                          </a:solidFill>
                          <a:effectLst/>
                          <a:latin typeface="+mn-lt"/>
                          <a:ea typeface="Times New Roman"/>
                        </a:rPr>
                        <a:t>.</a:t>
                      </a:r>
                      <a:endParaRPr lang="en-ZA" sz="1600" dirty="0" smtClean="0">
                        <a:solidFill>
                          <a:schemeClr val="tx1"/>
                        </a:solidFill>
                        <a:effectLst/>
                        <a:latin typeface="+mn-lt"/>
                      </a:endParaRPr>
                    </a:p>
                    <a:p>
                      <a:pPr algn="just" eaLnBrk="0" fontAlgn="base" hangingPunct="0">
                        <a:lnSpc>
                          <a:spcPct val="110000"/>
                        </a:lnSpc>
                        <a:spcAft>
                          <a:spcPts val="0"/>
                        </a:spcAft>
                      </a:pPr>
                      <a:r>
                        <a:rPr lang="en-ZA" sz="1600" dirty="0" smtClean="0">
                          <a:solidFill>
                            <a:schemeClr val="tx1"/>
                          </a:solidFill>
                          <a:effectLst/>
                          <a:latin typeface="+mn-lt"/>
                          <a:ea typeface="Times New Roman"/>
                        </a:rPr>
                        <a:t> - Section 15 : Freedom of religion, belief and opinion</a:t>
                      </a:r>
                    </a:p>
                    <a:p>
                      <a:pPr algn="just" eaLnBrk="0" fontAlgn="base" hangingPunct="0">
                        <a:lnSpc>
                          <a:spcPct val="110000"/>
                        </a:lnSpc>
                        <a:spcAft>
                          <a:spcPts val="0"/>
                        </a:spcAft>
                      </a:pPr>
                      <a:r>
                        <a:rPr lang="en-ZA" sz="1600" dirty="0" smtClean="0">
                          <a:solidFill>
                            <a:schemeClr val="tx1"/>
                          </a:solidFill>
                          <a:effectLst/>
                          <a:latin typeface="+mn-lt"/>
                          <a:ea typeface="Times New Roman"/>
                        </a:rPr>
                        <a:t> -</a:t>
                      </a:r>
                      <a:r>
                        <a:rPr lang="en-ZA" sz="1600" baseline="0" dirty="0" smtClean="0">
                          <a:solidFill>
                            <a:schemeClr val="tx1"/>
                          </a:solidFill>
                          <a:effectLst/>
                          <a:latin typeface="+mn-lt"/>
                          <a:ea typeface="Times New Roman"/>
                        </a:rPr>
                        <a:t> Section 27 : Health Care, food, water and social security</a:t>
                      </a:r>
                    </a:p>
                    <a:p>
                      <a:pPr algn="just" eaLnBrk="0" fontAlgn="base" hangingPunct="0">
                        <a:lnSpc>
                          <a:spcPct val="110000"/>
                        </a:lnSpc>
                        <a:spcAft>
                          <a:spcPts val="0"/>
                        </a:spcAft>
                      </a:pPr>
                      <a:r>
                        <a:rPr lang="en-ZA" sz="1600" baseline="0" dirty="0" smtClean="0">
                          <a:solidFill>
                            <a:schemeClr val="tx1"/>
                          </a:solidFill>
                          <a:effectLst/>
                          <a:latin typeface="+mn-lt"/>
                          <a:ea typeface="Times New Roman"/>
                        </a:rPr>
                        <a:t> - Section </a:t>
                      </a:r>
                      <a:r>
                        <a:rPr lang="en-ZA" sz="1600" dirty="0" smtClean="0">
                          <a:solidFill>
                            <a:schemeClr val="tx1"/>
                          </a:solidFill>
                          <a:effectLst/>
                          <a:latin typeface="+mn-lt"/>
                          <a:ea typeface="Times New Roman"/>
                        </a:rPr>
                        <a:t>29: Right</a:t>
                      </a:r>
                      <a:r>
                        <a:rPr lang="en-ZA" sz="1600" baseline="0" dirty="0" smtClean="0">
                          <a:solidFill>
                            <a:schemeClr val="tx1"/>
                          </a:solidFill>
                          <a:effectLst/>
                          <a:latin typeface="+mn-lt"/>
                          <a:ea typeface="Times New Roman"/>
                        </a:rPr>
                        <a:t> to Education </a:t>
                      </a:r>
                    </a:p>
                    <a:p>
                      <a:pPr algn="just" eaLnBrk="0" fontAlgn="base" hangingPunct="0">
                        <a:lnSpc>
                          <a:spcPct val="110000"/>
                        </a:lnSpc>
                        <a:spcAft>
                          <a:spcPts val="0"/>
                        </a:spcAft>
                      </a:pPr>
                      <a:endParaRPr lang="en-ZA" sz="1600" dirty="0" smtClean="0">
                        <a:solidFill>
                          <a:schemeClr val="tx1"/>
                        </a:solidFill>
                        <a:effectLst/>
                        <a:latin typeface="+mn-lt"/>
                        <a:ea typeface="Times New Roman"/>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600" b="1"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rPr>
                        <a:t>DCS’  Act 111 of 1998</a:t>
                      </a:r>
                    </a:p>
                  </a:txBody>
                  <a:tcPr marL="68580" marR="68580" marT="9525"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00000"/>
                        </a:lnSpc>
                        <a:spcAft>
                          <a:spcPts val="0"/>
                        </a:spcAft>
                      </a:pPr>
                      <a:endParaRPr lang="en-ZA" sz="1400" strike="sngStrike" kern="12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31248254"/>
                  </a:ext>
                </a:extLst>
              </a:tr>
              <a:tr h="256671">
                <a:tc vMerge="1">
                  <a:txBody>
                    <a:bodyPr/>
                    <a:lstStyle/>
                    <a:p>
                      <a:endParaRPr lang="en-ZA"/>
                    </a:p>
                  </a:txBody>
                  <a:tcPr/>
                </a:tc>
                <a:tc vMerge="1">
                  <a:txBody>
                    <a:bodyPr/>
                    <a:lstStyle/>
                    <a:p>
                      <a:pPr>
                        <a:lnSpc>
                          <a:spcPct val="115000"/>
                        </a:lnSpc>
                        <a:spcAft>
                          <a:spcPts val="0"/>
                        </a:spcAft>
                      </a:pPr>
                      <a:endParaRPr lang="en-ZA" sz="1400" dirty="0">
                        <a:effectLst/>
                        <a:latin typeface="+mj-lt"/>
                        <a:ea typeface="Times New Roman" panose="02020603050405020304" pitchFamily="18"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600" b="0"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rPr>
                        <a:t>- Section 41 ( 3) : Provision of psychosocial services to offenders to enhance their mental  well-being</a:t>
                      </a:r>
                    </a:p>
                    <a:p>
                      <a:pPr>
                        <a:lnSpc>
                          <a:spcPct val="100000"/>
                        </a:lnSpc>
                        <a:spcAft>
                          <a:spcPts val="0"/>
                        </a:spcAft>
                      </a:pPr>
                      <a:r>
                        <a:rPr kumimoji="0" lang="en-ZA" sz="1600" b="0"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rPr>
                        <a:t>   subsections </a:t>
                      </a:r>
                    </a:p>
                    <a:p>
                      <a:pPr>
                        <a:lnSpc>
                          <a:spcPct val="100000"/>
                        </a:lnSpc>
                        <a:spcAft>
                          <a:spcPts val="0"/>
                        </a:spcAft>
                      </a:pPr>
                      <a:r>
                        <a:rPr kumimoji="0" lang="en-ZA" sz="1600" b="0"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rPr>
                        <a:t>- </a:t>
                      </a:r>
                      <a:r>
                        <a:rPr lang="en-ZA" sz="1600" strike="noStrike" kern="1200" baseline="0" dirty="0" smtClean="0">
                          <a:solidFill>
                            <a:schemeClr val="tx1"/>
                          </a:solidFill>
                          <a:effectLst/>
                          <a:latin typeface="+mn-lt"/>
                          <a:ea typeface="Calibri" panose="020F0502020204030204" pitchFamily="34" charset="0"/>
                          <a:cs typeface="Times New Roman" panose="02020603050405020304" pitchFamily="18" charset="0"/>
                        </a:rPr>
                        <a:t>Section 41 ( 5 &amp; 6) : Offenders have the right to take part in the  programmes and use services offered</a:t>
                      </a:r>
                    </a:p>
                    <a:p>
                      <a:pPr marL="90488" indent="-90488">
                        <a:lnSpc>
                          <a:spcPct val="100000"/>
                        </a:lnSpc>
                        <a:spcAft>
                          <a:spcPts val="0"/>
                        </a:spcAft>
                        <a:buFontTx/>
                        <a:buChar char="-"/>
                      </a:pPr>
                      <a:r>
                        <a:rPr lang="en-ZA" sz="1600" strike="noStrike" kern="1200" baseline="0" dirty="0" smtClean="0">
                          <a:solidFill>
                            <a:schemeClr val="tx1"/>
                          </a:solidFill>
                          <a:effectLst/>
                          <a:latin typeface="+mn-lt"/>
                          <a:ea typeface="Calibri" panose="020F0502020204030204" pitchFamily="34" charset="0"/>
                          <a:cs typeface="Times New Roman" panose="02020603050405020304" pitchFamily="18" charset="0"/>
                        </a:rPr>
                        <a:t> Sub-sections (1,3&amp;4) : Offenders may be compelled to participate in  rehabilitation programmes</a:t>
                      </a:r>
                    </a:p>
                    <a:p>
                      <a:pPr marL="0" indent="0">
                        <a:lnSpc>
                          <a:spcPct val="100000"/>
                        </a:lnSpc>
                        <a:spcAft>
                          <a:spcPts val="0"/>
                        </a:spcAft>
                        <a:buFontTx/>
                        <a:buNone/>
                      </a:pPr>
                      <a:endParaRPr lang="en-ZA" sz="1600" strike="noStrike" kern="1200" baseline="0" dirty="0" smtClean="0">
                        <a:solidFill>
                          <a:schemeClr val="tx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mn-lt"/>
                          <a:ea typeface="+mn-ea"/>
                          <a:cs typeface="+mn-cs"/>
                        </a:rPr>
                        <a:t>Correctional Matters Amendment Act 5 of 2011.</a:t>
                      </a:r>
                      <a:endParaRPr kumimoji="0" lang="en-ZA" sz="16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600" b="0"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rPr>
                        <a:t>- Section 41: Treatment, development and support services.</a:t>
                      </a:r>
                    </a:p>
                    <a:p>
                      <a:pPr marL="90488" marR="0" lvl="0" indent="0" algn="l" defTabSz="914400" rtl="0" eaLnBrk="1" fontAlgn="auto" latinLnBrk="0" hangingPunct="1">
                        <a:lnSpc>
                          <a:spcPct val="100000"/>
                        </a:lnSpc>
                        <a:spcBef>
                          <a:spcPts val="0"/>
                        </a:spcBef>
                        <a:spcAft>
                          <a:spcPts val="0"/>
                        </a:spcAft>
                        <a:buClrTx/>
                        <a:buSzTx/>
                        <a:buFontTx/>
                        <a:buNone/>
                        <a:tabLst/>
                        <a:defRPr/>
                      </a:pPr>
                      <a:r>
                        <a:rPr kumimoji="0" lang="en-ZA" sz="1600" b="0"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rPr>
                        <a:t>The Department must provide or give access to as full a range of programmes and activities, including needs-based programmes, as is practicable to meet the educational and training needs of sentenced offenders.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600" b="0"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600" b="1"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rPr>
                        <a:t>Social Service Professions Act 110 of 1978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600" b="0"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rPr>
                        <a:t>- Provides for  the administration and regulation of the profession</a:t>
                      </a:r>
                    </a:p>
                  </a:txBody>
                  <a:tcPr marL="68580" marR="68580" marT="9525" marB="0">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r>
              <a:tr h="2407315">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nSpc>
                          <a:spcPct val="115000"/>
                        </a:lnSpc>
                        <a:spcAft>
                          <a:spcPts val="0"/>
                        </a:spcAft>
                      </a:pPr>
                      <a:endParaRPr lang="en-ZA" sz="1400" dirty="0">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r>
              <a:tr h="1319102">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gridSpan="3">
                  <a:txBody>
                    <a:bodyPr/>
                    <a:lstStyle/>
                    <a:p>
                      <a:pPr>
                        <a:lnSpc>
                          <a:spcPct val="115000"/>
                        </a:lnSpc>
                        <a:spcAft>
                          <a:spcPts val="0"/>
                        </a:spcAft>
                      </a:pPr>
                      <a:endParaRPr lang="en-ZA" sz="16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6526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smtClean="0">
                <a:solidFill>
                  <a:srgbClr val="000000"/>
                </a:solidFill>
                <a:latin typeface="Georgia"/>
              </a:rPr>
              <a:t>Legislative mandates</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3082605705"/>
              </p:ext>
            </p:extLst>
          </p:nvPr>
        </p:nvGraphicFramePr>
        <p:xfrm>
          <a:off x="361245" y="1257300"/>
          <a:ext cx="11616265" cy="6563257"/>
        </p:xfrm>
        <a:graphic>
          <a:graphicData uri="http://schemas.openxmlformats.org/drawingml/2006/table">
            <a:tbl>
              <a:tblPr firstRow="1" firstCol="1" bandRow="1"/>
              <a:tblGrid>
                <a:gridCol w="49922">
                  <a:extLst>
                    <a:ext uri="{9D8B030D-6E8A-4147-A177-3AD203B41FA5}">
                      <a16:colId xmlns="" xmlns:a16="http://schemas.microsoft.com/office/drawing/2014/main" val="2672124337"/>
                    </a:ext>
                  </a:extLst>
                </a:gridCol>
                <a:gridCol w="163149">
                  <a:extLst>
                    <a:ext uri="{9D8B030D-6E8A-4147-A177-3AD203B41FA5}">
                      <a16:colId xmlns="" xmlns:a16="http://schemas.microsoft.com/office/drawing/2014/main" val="102369112"/>
                    </a:ext>
                  </a:extLst>
                </a:gridCol>
                <a:gridCol w="11240045">
                  <a:extLst>
                    <a:ext uri="{9D8B030D-6E8A-4147-A177-3AD203B41FA5}">
                      <a16:colId xmlns="" xmlns:a16="http://schemas.microsoft.com/office/drawing/2014/main" val="4122419918"/>
                    </a:ext>
                  </a:extLst>
                </a:gridCol>
                <a:gridCol w="163149">
                  <a:extLst>
                    <a:ext uri="{9D8B030D-6E8A-4147-A177-3AD203B41FA5}">
                      <a16:colId xmlns="" xmlns:a16="http://schemas.microsoft.com/office/drawing/2014/main" val="1025326353"/>
                    </a:ext>
                  </a:extLst>
                </a:gridCol>
              </a:tblGrid>
              <a:tr h="205987">
                <a:tc gridSpan="4">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indent="0" algn="just">
                        <a:lnSpc>
                          <a:spcPct val="115000"/>
                        </a:lnSpc>
                        <a:spcAft>
                          <a:spcPts val="0"/>
                        </a:spcAft>
                        <a:buFont typeface="Arial" panose="020B0604020202020204" pitchFamily="34" charset="0"/>
                        <a:buNone/>
                      </a:pPr>
                      <a:r>
                        <a:rPr lang="en-ZA" sz="1400" b="1" i="0" u="none" strike="noStrike" baseline="0" dirty="0" smtClean="0">
                          <a:solidFill>
                            <a:schemeClr val="bg1"/>
                          </a:solidFill>
                          <a:latin typeface="+mj-lt"/>
                          <a:ea typeface="+mn-ea"/>
                          <a:cs typeface="+mn-cs"/>
                        </a:rPr>
                        <a:t>-1. AAAAA</a:t>
                      </a:r>
                      <a:endParaRPr lang="en-ZA" sz="1400" b="1" i="0" u="none" strike="noStrike" baseline="0" dirty="0">
                        <a:solidFill>
                          <a:schemeClr val="bg1"/>
                        </a:solidFill>
                        <a:latin typeface="+mj-lt"/>
                        <a:ea typeface="+mn-ea"/>
                        <a:cs typeface="+mn-cs"/>
                      </a:endParaRPr>
                    </a:p>
                  </a:txBody>
                  <a:tcPr marL="12171" marR="12171" marT="0"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hMerge="1">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hMerge="1">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 xmlns:a16="http://schemas.microsoft.com/office/drawing/2014/main" val="2543777863"/>
                  </a:ext>
                </a:extLst>
              </a:tr>
              <a:tr h="682695">
                <a:tc rowSpan="4">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00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rowSpan="3">
                  <a:txBody>
                    <a:bodyPr/>
                    <a:lstStyle/>
                    <a:p>
                      <a:pPr>
                        <a:lnSpc>
                          <a:spcPct val="100000"/>
                        </a:lnSpc>
                        <a:spcAft>
                          <a:spcPts val="0"/>
                        </a:spcAft>
                      </a:pPr>
                      <a:endParaRPr lang="en-ZA" sz="1400" strike="sngStrike" dirty="0">
                        <a:solidFill>
                          <a:srgbClr val="FF0000"/>
                        </a:solidFill>
                        <a:effectLst/>
                        <a:latin typeface="+mj-lt"/>
                        <a:ea typeface="Times New Roman" panose="02020603050405020304" pitchFamily="18"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lvl="0" indent="0" algn="just" defTabSz="914400" rtl="0" eaLnBrk="1" fontAlgn="auto" latinLnBrk="0" hangingPunct="1">
                        <a:lnSpc>
                          <a:spcPct val="110000"/>
                        </a:lnSpc>
                        <a:spcBef>
                          <a:spcPts val="0"/>
                        </a:spcBef>
                        <a:spcAft>
                          <a:spcPts val="0"/>
                        </a:spcAft>
                        <a:buClrTx/>
                        <a:buSzTx/>
                        <a:buFont typeface="Wingdings"/>
                        <a:buNone/>
                        <a:tabLst>
                          <a:tab pos="457200" algn="l"/>
                        </a:tabLst>
                        <a:defRPr/>
                      </a:pPr>
                      <a:r>
                        <a:rPr kumimoji="0" lang="en-US" sz="1600" b="1" i="0" u="none" strike="noStrike" kern="1200" cap="none" spc="0" normalizeH="0" baseline="0" noProof="0" dirty="0" smtClean="0">
                          <a:ln>
                            <a:noFill/>
                          </a:ln>
                          <a:solidFill>
                            <a:schemeClr val="tx1"/>
                          </a:solidFill>
                          <a:effectLst/>
                          <a:uLnTx/>
                          <a:uFillTx/>
                          <a:latin typeface="+mn-lt"/>
                          <a:ea typeface="Times New Roman"/>
                          <a:cs typeface="Times New Roman"/>
                        </a:rPr>
                        <a:t>White Paper on Corrections </a:t>
                      </a:r>
                      <a:endParaRPr kumimoji="0" lang="en-ZA" sz="1600" b="0" i="0" u="none" strike="noStrike" kern="1200" cap="none" spc="0" normalizeH="0" baseline="0" noProof="0" dirty="0" smtClean="0">
                        <a:ln>
                          <a:noFill/>
                        </a:ln>
                        <a:solidFill>
                          <a:schemeClr val="tx1"/>
                        </a:solidFill>
                        <a:effectLst/>
                        <a:uLnTx/>
                        <a:uFillTx/>
                        <a:latin typeface="+mn-lt"/>
                        <a:ea typeface="Calibri"/>
                        <a:cs typeface="Times New Roman"/>
                      </a:endParaRPr>
                    </a:p>
                    <a:p>
                      <a:pPr marL="90488" marR="0" lvl="0" indent="0" algn="just" defTabSz="914400" rtl="0" eaLnBrk="1" fontAlgn="auto" latinLnBrk="0" hangingPunct="1">
                        <a:lnSpc>
                          <a:spcPct val="100000"/>
                        </a:lnSpc>
                        <a:spcBef>
                          <a:spcPts val="0"/>
                        </a:spcBef>
                        <a:spcAft>
                          <a:spcPts val="0"/>
                        </a:spcAft>
                        <a:buClrTx/>
                        <a:buSzTx/>
                        <a:buFont typeface="Symbol"/>
                        <a:buNone/>
                        <a:tabLst/>
                        <a:defRPr/>
                      </a:pPr>
                      <a:r>
                        <a:rPr kumimoji="0" lang="en-ZA" sz="1600" b="0" i="0" u="none" strike="noStrike" kern="1200" cap="none" spc="0" normalizeH="0" baseline="0" noProof="0" dirty="0" smtClean="0">
                          <a:ln>
                            <a:noFill/>
                          </a:ln>
                          <a:solidFill>
                            <a:schemeClr val="tx1"/>
                          </a:solidFill>
                          <a:effectLst/>
                          <a:uLnTx/>
                          <a:uFillTx/>
                          <a:latin typeface="+mn-lt"/>
                          <a:ea typeface="Times New Roman"/>
                          <a:cs typeface="+mn-cs"/>
                        </a:rPr>
                        <a:t>Chapter 9: Provision of needs-based intervention programmes</a:t>
                      </a:r>
                    </a:p>
                    <a:p>
                      <a:pPr marL="90488" marR="0" lvl="0" indent="0" algn="just" defTabSz="914400" rtl="0" eaLnBrk="1" fontAlgn="auto" latinLnBrk="0" hangingPunct="1">
                        <a:lnSpc>
                          <a:spcPct val="100000"/>
                        </a:lnSpc>
                        <a:spcBef>
                          <a:spcPts val="0"/>
                        </a:spcBef>
                        <a:spcAft>
                          <a:spcPts val="0"/>
                        </a:spcAft>
                        <a:buClrTx/>
                        <a:buSzTx/>
                        <a:buFont typeface="Symbol"/>
                        <a:buNone/>
                        <a:tabLst/>
                        <a:defRPr/>
                      </a:pPr>
                      <a:r>
                        <a:rPr kumimoji="0" lang="en-ZA" sz="1600" b="0"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mn-cs"/>
                        </a:rPr>
                        <a:t>Chapter 11: Needs-based  intervention programmes for Special categories of offenders</a:t>
                      </a:r>
                      <a:endParaRPr kumimoji="0" lang="en-ZA" sz="1600" b="1"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00000"/>
                        </a:lnSpc>
                        <a:spcAft>
                          <a:spcPts val="0"/>
                        </a:spcAft>
                      </a:pPr>
                      <a:endParaRPr lang="en-ZA" sz="1400" strike="sngStrike" kern="12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31248254"/>
                  </a:ext>
                </a:extLst>
              </a:tr>
              <a:tr h="227338">
                <a:tc vMerge="1">
                  <a:txBody>
                    <a:bodyPr/>
                    <a:lstStyle/>
                    <a:p>
                      <a:endParaRPr lang="en-ZA"/>
                    </a:p>
                  </a:txBody>
                  <a:tcPr/>
                </a:tc>
                <a:tc vMerge="1">
                  <a:txBody>
                    <a:bodyPr/>
                    <a:lstStyle/>
                    <a:p>
                      <a:pPr>
                        <a:lnSpc>
                          <a:spcPct val="115000"/>
                        </a:lnSpc>
                        <a:spcAft>
                          <a:spcPts val="0"/>
                        </a:spcAft>
                      </a:pPr>
                      <a:endParaRPr lang="en-ZA" sz="1400" dirty="0">
                        <a:effectLst/>
                        <a:latin typeface="+mj-lt"/>
                        <a:ea typeface="Times New Roman" panose="02020603050405020304" pitchFamily="18"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rowSpan="2">
                  <a:txBody>
                    <a:bodyPr/>
                    <a:lstStyle/>
                    <a:p>
                      <a:pPr algn="just">
                        <a:lnSpc>
                          <a:spcPct val="107000"/>
                        </a:lnSpc>
                        <a:spcAft>
                          <a:spcPts val="800"/>
                        </a:spcAft>
                      </a:pPr>
                      <a:endParaRPr lang="en-ZA" sz="1600" b="1" dirty="0" smtClean="0">
                        <a:solidFill>
                          <a:schemeClr val="tx1"/>
                        </a:solidFill>
                        <a:effectLst/>
                        <a:latin typeface="+mn-lt"/>
                        <a:ea typeface="Calibri"/>
                        <a:cs typeface="Times New Roman"/>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ZA" sz="1600" b="1" dirty="0" smtClean="0">
                          <a:solidFill>
                            <a:schemeClr val="tx1"/>
                          </a:solidFill>
                          <a:effectLst/>
                          <a:latin typeface="+mn-lt"/>
                          <a:ea typeface="Calibri"/>
                          <a:cs typeface="Times New Roman"/>
                        </a:rPr>
                        <a:t>SA Health</a:t>
                      </a:r>
                      <a:r>
                        <a:rPr lang="en-ZA" sz="1600" b="1" baseline="0" dirty="0" smtClean="0">
                          <a:solidFill>
                            <a:schemeClr val="tx1"/>
                          </a:solidFill>
                          <a:effectLst/>
                          <a:latin typeface="+mn-lt"/>
                          <a:ea typeface="Calibri"/>
                          <a:cs typeface="Times New Roman"/>
                        </a:rPr>
                        <a:t> Professions Act Professions Amendment Act 29 of 2007</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600" b="0" i="0" u="none" strike="noStrike" kern="1200" cap="none" spc="0" normalizeH="0" baseline="0" noProof="0" dirty="0" smtClean="0">
                          <a:ln>
                            <a:noFill/>
                          </a:ln>
                          <a:solidFill>
                            <a:schemeClr val="tx1"/>
                          </a:solidFill>
                          <a:effectLst/>
                          <a:uLnTx/>
                          <a:uFillTx/>
                          <a:latin typeface="+mn-lt"/>
                          <a:ea typeface="Calibri" panose="020F0502020204030204" pitchFamily="34" charset="0"/>
                          <a:cs typeface="Times New Roman" panose="02020603050405020304" pitchFamily="18" charset="0"/>
                        </a:rPr>
                        <a:t>Provides for  the administration and regulation of the profession</a:t>
                      </a:r>
                      <a:endParaRPr lang="en-ZA" sz="1600" b="1" dirty="0" smtClean="0">
                        <a:solidFill>
                          <a:schemeClr val="tx1"/>
                        </a:solidFill>
                        <a:effectLst/>
                        <a:latin typeface="+mn-lt"/>
                        <a:ea typeface="Calibri"/>
                        <a:cs typeface="Times New Roman"/>
                      </a:endParaRPr>
                    </a:p>
                    <a:p>
                      <a:pPr marL="0" lvl="0" indent="0">
                        <a:lnSpc>
                          <a:spcPct val="120000"/>
                        </a:lnSpc>
                        <a:spcAft>
                          <a:spcPts val="0"/>
                        </a:spcAft>
                        <a:buFont typeface="Wingdings"/>
                        <a:buNone/>
                        <a:tabLst>
                          <a:tab pos="457200" algn="l"/>
                        </a:tabLst>
                      </a:pPr>
                      <a:endParaRPr lang="en-US" sz="1600" b="1" kern="1200" dirty="0" smtClean="0">
                        <a:solidFill>
                          <a:schemeClr val="tx1"/>
                        </a:solidFill>
                        <a:effectLst/>
                        <a:latin typeface="+mn-lt"/>
                        <a:ea typeface="Times New Roman"/>
                        <a:cs typeface="Times New Roman"/>
                      </a:endParaRPr>
                    </a:p>
                    <a:p>
                      <a:pPr marL="0" lvl="0" indent="0">
                        <a:lnSpc>
                          <a:spcPct val="120000"/>
                        </a:lnSpc>
                        <a:spcAft>
                          <a:spcPts val="0"/>
                        </a:spcAft>
                        <a:buFont typeface="Wingdings"/>
                        <a:buNone/>
                        <a:tabLst>
                          <a:tab pos="457200" algn="l"/>
                        </a:tabLst>
                      </a:pPr>
                      <a:r>
                        <a:rPr lang="en-US" sz="1600" b="1" kern="1200" dirty="0" smtClean="0">
                          <a:solidFill>
                            <a:schemeClr val="tx1"/>
                          </a:solidFill>
                          <a:effectLst/>
                          <a:latin typeface="+mn-lt"/>
                          <a:ea typeface="Times New Roman"/>
                          <a:cs typeface="Times New Roman"/>
                        </a:rPr>
                        <a:t>Mandela Rules, Rule 104  on Education and recreation</a:t>
                      </a:r>
                      <a:endParaRPr lang="en-ZA" sz="1600" dirty="0" smtClean="0">
                        <a:solidFill>
                          <a:schemeClr val="tx1"/>
                        </a:solidFill>
                        <a:effectLst/>
                        <a:latin typeface="+mn-lt"/>
                      </a:endParaRPr>
                    </a:p>
                    <a:p>
                      <a:pPr marL="0" lvl="0" indent="0" algn="just">
                        <a:spcAft>
                          <a:spcPts val="0"/>
                        </a:spcAft>
                        <a:buFont typeface="Symbol"/>
                        <a:buNone/>
                      </a:pPr>
                      <a:r>
                        <a:rPr lang="en-ZA" sz="1600" dirty="0" smtClean="0">
                          <a:solidFill>
                            <a:schemeClr val="tx1"/>
                          </a:solidFill>
                          <a:effectLst/>
                          <a:latin typeface="+mn-lt"/>
                          <a:ea typeface="Times New Roman"/>
                        </a:rPr>
                        <a:t>Provision shall be made for the further education of all incarcerated inmates.  The education of illiterate inmates and of young inmates shall be compulsory and special attention shall be paid to it by the correctional administration.</a:t>
                      </a:r>
                    </a:p>
                    <a:p>
                      <a:pPr algn="just">
                        <a:lnSpc>
                          <a:spcPct val="107000"/>
                        </a:lnSpc>
                        <a:spcAft>
                          <a:spcPts val="800"/>
                        </a:spcAft>
                      </a:pPr>
                      <a:r>
                        <a:rPr lang="en-ZA" sz="1600" dirty="0" smtClean="0">
                          <a:solidFill>
                            <a:schemeClr val="tx1"/>
                          </a:solidFill>
                          <a:effectLst/>
                          <a:latin typeface="+mn-lt"/>
                          <a:ea typeface="Calibri"/>
                          <a:cs typeface="Times New Roman"/>
                        </a:rPr>
                        <a:t> </a:t>
                      </a:r>
                    </a:p>
                    <a:p>
                      <a:pPr marL="0" lvl="0" indent="0">
                        <a:lnSpc>
                          <a:spcPct val="120000"/>
                        </a:lnSpc>
                        <a:spcAft>
                          <a:spcPts val="0"/>
                        </a:spcAft>
                        <a:buFont typeface="Wingdings"/>
                        <a:buNone/>
                        <a:tabLst>
                          <a:tab pos="457200" algn="l"/>
                        </a:tabLst>
                      </a:pPr>
                      <a:r>
                        <a:rPr lang="en-US" sz="1600" b="1" kern="1200" dirty="0" smtClean="0">
                          <a:solidFill>
                            <a:schemeClr val="tx1"/>
                          </a:solidFill>
                          <a:effectLst/>
                          <a:latin typeface="+mn-lt"/>
                          <a:ea typeface="Times New Roman"/>
                          <a:cs typeface="Times New Roman"/>
                        </a:rPr>
                        <a:t>The South African Schools Act, Compulsory attendance </a:t>
                      </a:r>
                      <a:endParaRPr lang="en-ZA" sz="1600" dirty="0" smtClean="0">
                        <a:solidFill>
                          <a:schemeClr val="tx1"/>
                        </a:solidFill>
                        <a:effectLst/>
                        <a:latin typeface="+mn-lt"/>
                        <a:ea typeface="Times New Roman"/>
                      </a:endParaRPr>
                    </a:p>
                    <a:p>
                      <a:pPr marL="0" lvl="0" indent="0" algn="just">
                        <a:lnSpc>
                          <a:spcPct val="120000"/>
                        </a:lnSpc>
                        <a:spcAft>
                          <a:spcPts val="0"/>
                        </a:spcAft>
                        <a:buFont typeface="Symbol"/>
                        <a:buNone/>
                      </a:pPr>
                      <a:r>
                        <a:rPr lang="en-ZA" sz="1600" dirty="0" smtClean="0">
                          <a:solidFill>
                            <a:schemeClr val="tx1"/>
                          </a:solidFill>
                          <a:effectLst/>
                          <a:latin typeface="+mn-lt"/>
                          <a:ea typeface="Times New Roman"/>
                        </a:rPr>
                        <a:t>Section 3. (1) …. to attend a school from the first school day of the year in which such learner reaches the age of seven years until the last school day of the year in which such learner reaches the age of fifteen years or the ninth grade, whichever occurs first. </a:t>
                      </a:r>
                    </a:p>
                    <a:p>
                      <a:pPr>
                        <a:lnSpc>
                          <a:spcPct val="120000"/>
                        </a:lnSpc>
                        <a:spcAft>
                          <a:spcPts val="800"/>
                        </a:spcAft>
                      </a:pPr>
                      <a:r>
                        <a:rPr lang="en-US" sz="1600" b="1" kern="1200" dirty="0" smtClean="0">
                          <a:solidFill>
                            <a:schemeClr val="tx1"/>
                          </a:solidFill>
                          <a:effectLst/>
                          <a:latin typeface="+mn-lt"/>
                          <a:ea typeface="Calibri"/>
                          <a:cs typeface="Times New Roman"/>
                        </a:rPr>
                        <a:t> </a:t>
                      </a:r>
                      <a:endParaRPr lang="en-ZA" sz="1600" b="0" kern="1200" dirty="0" smtClean="0">
                        <a:solidFill>
                          <a:schemeClr val="tx1"/>
                        </a:solidFill>
                        <a:effectLst/>
                        <a:latin typeface="+mn-lt"/>
                        <a:ea typeface="Calibri"/>
                        <a:cs typeface="Times New Roman"/>
                      </a:endParaRPr>
                    </a:p>
                    <a:p>
                      <a:pPr>
                        <a:lnSpc>
                          <a:spcPct val="120000"/>
                        </a:lnSpc>
                        <a:spcAft>
                          <a:spcPts val="800"/>
                        </a:spcAft>
                      </a:pPr>
                      <a:r>
                        <a:rPr lang="en-US" sz="1600" b="1" kern="1200" dirty="0" smtClean="0">
                          <a:solidFill>
                            <a:schemeClr val="tx1"/>
                          </a:solidFill>
                          <a:effectLst/>
                          <a:latin typeface="+mn-lt"/>
                          <a:ea typeface="Times New Roman"/>
                          <a:cs typeface="Times New Roman"/>
                        </a:rPr>
                        <a:t>Adult Education and Training Act (Act No. 52 of 2000)</a:t>
                      </a:r>
                      <a:r>
                        <a:rPr lang="en-US" sz="1600" b="1" kern="1200" dirty="0" smtClean="0">
                          <a:solidFill>
                            <a:schemeClr val="tx1"/>
                          </a:solidFill>
                          <a:effectLst/>
                          <a:latin typeface="+mn-lt"/>
                          <a:ea typeface="Times New Roman"/>
                        </a:rPr>
                        <a:t> </a:t>
                      </a:r>
                      <a:endParaRPr lang="en-ZA" sz="1600" dirty="0" smtClean="0">
                        <a:solidFill>
                          <a:schemeClr val="tx1"/>
                        </a:solidFill>
                        <a:effectLst/>
                        <a:latin typeface="+mn-lt"/>
                        <a:ea typeface="Times New Roman"/>
                      </a:endParaRPr>
                    </a:p>
                    <a:p>
                      <a:pPr marL="0" lvl="0" indent="0" algn="just">
                        <a:lnSpc>
                          <a:spcPct val="120000"/>
                        </a:lnSpc>
                        <a:spcAft>
                          <a:spcPts val="0"/>
                        </a:spcAft>
                        <a:buFont typeface="Symbol"/>
                        <a:buNone/>
                      </a:pPr>
                      <a:r>
                        <a:rPr lang="en-ZA" sz="1600" dirty="0" smtClean="0">
                          <a:solidFill>
                            <a:schemeClr val="tx1"/>
                          </a:solidFill>
                          <a:effectLst/>
                          <a:latin typeface="+mn-lt"/>
                          <a:ea typeface="Times New Roman"/>
                        </a:rPr>
                        <a:t>It aims to regulate the National Qualifications Framework level assessment process for which the Department of Higher Education is assigned by the Act.</a:t>
                      </a:r>
                    </a:p>
                    <a:p>
                      <a:pPr algn="just">
                        <a:lnSpc>
                          <a:spcPct val="107000"/>
                        </a:lnSpc>
                        <a:spcAft>
                          <a:spcPts val="800"/>
                        </a:spcAft>
                      </a:pPr>
                      <a:r>
                        <a:rPr lang="en-ZA" sz="1600" dirty="0" smtClean="0">
                          <a:solidFill>
                            <a:schemeClr val="tx1"/>
                          </a:solidFill>
                          <a:effectLst/>
                          <a:latin typeface="+mn-lt"/>
                          <a:ea typeface="Calibri"/>
                          <a:cs typeface="Times New Roman"/>
                        </a:rPr>
                        <a:t> </a:t>
                      </a:r>
                    </a:p>
                  </a:txBody>
                  <a:tcPr marL="68580" marR="68580" marT="9525" marB="0">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r>
              <a:tr h="4050181">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nSpc>
                          <a:spcPct val="115000"/>
                        </a:lnSpc>
                        <a:spcAft>
                          <a:spcPts val="0"/>
                        </a:spcAft>
                      </a:pPr>
                      <a:endParaRPr lang="en-ZA" sz="1400" dirty="0">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r>
              <a:tr h="744942">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gridSpan="3">
                  <a:txBody>
                    <a:bodyPr/>
                    <a:lstStyle/>
                    <a:p>
                      <a:pPr>
                        <a:lnSpc>
                          <a:spcPct val="115000"/>
                        </a:lnSpc>
                        <a:spcAft>
                          <a:spcPts val="0"/>
                        </a:spcAft>
                      </a:pPr>
                      <a:endParaRPr lang="en-ZA" sz="1600" dirty="0">
                        <a:effectLst/>
                        <a:latin typeface="+mn-lt"/>
                        <a:ea typeface="Calibri" panose="020F0502020204030204" pitchFamily="34" charset="0"/>
                        <a:cs typeface="Times New Roman" panose="02020603050405020304" pitchFamily="18" charset="0"/>
                      </a:endParaRPr>
                    </a:p>
                  </a:txBody>
                  <a:tcPr marL="68580" marR="68580" marT="9525" marB="0">
                    <a:lnL w="12700" cap="flat" cmpd="sng" algn="ctr">
                      <a:no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863649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25" name="Rectangle 24">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29"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The futures triangle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39" name="TextBox 38">
            <a:extLst>
              <a:ext uri="{FF2B5EF4-FFF2-40B4-BE49-F238E27FC236}">
                <a16:creationId xmlns="" xmlns:a16="http://schemas.microsoft.com/office/drawing/2014/main" id="{EDF13318-BE5A-4E95-9818-F671B1FE969A}"/>
              </a:ext>
            </a:extLst>
          </p:cNvPr>
          <p:cNvSpPr txBox="1"/>
          <p:nvPr/>
        </p:nvSpPr>
        <p:spPr>
          <a:xfrm>
            <a:off x="9009770" y="5461083"/>
            <a:ext cx="2743200" cy="1077218"/>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Social and economic inequalities</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Punitive </a:t>
            </a:r>
            <a:r>
              <a:rPr lang="en-US" sz="1400" dirty="0">
                <a:solidFill>
                  <a:prstClr val="black">
                    <a:lumMod val="75000"/>
                    <a:lumOff val="25000"/>
                  </a:prstClr>
                </a:solidFill>
                <a:latin typeface="Segoe UI"/>
              </a:rPr>
              <a:t>philosophy of corrections </a:t>
            </a:r>
            <a:endParaRPr lang="en-US" sz="1400" dirty="0" smtClean="0">
              <a:solidFill>
                <a:prstClr val="black">
                  <a:lumMod val="75000"/>
                  <a:lumOff val="25000"/>
                </a:prstClr>
              </a:solidFill>
              <a:latin typeface="Segoe UI"/>
            </a:endParaRPr>
          </a:p>
          <a:p>
            <a:pPr defTabSz="457200">
              <a:buClr>
                <a:srgbClr val="1D9A78"/>
              </a:buClr>
            </a:pPr>
            <a:endParaRPr lang="en-US" sz="1400" dirty="0">
              <a:solidFill>
                <a:prstClr val="black">
                  <a:lumMod val="75000"/>
                  <a:lumOff val="25000"/>
                </a:prstClr>
              </a:solidFill>
              <a:latin typeface="Segoe UI"/>
            </a:endParaRPr>
          </a:p>
        </p:txBody>
      </p:sp>
      <p:sp>
        <p:nvSpPr>
          <p:cNvPr id="40" name="TextBox 39">
            <a:extLst>
              <a:ext uri="{FF2B5EF4-FFF2-40B4-BE49-F238E27FC236}">
                <a16:creationId xmlns="" xmlns:a16="http://schemas.microsoft.com/office/drawing/2014/main" id="{51E5BD28-2346-4B59-A331-6ACDD2812D5D}"/>
              </a:ext>
            </a:extLst>
          </p:cNvPr>
          <p:cNvSpPr txBox="1"/>
          <p:nvPr/>
        </p:nvSpPr>
        <p:spPr>
          <a:xfrm>
            <a:off x="977871" y="5638674"/>
            <a:ext cx="2743200" cy="646331"/>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MTEF budget cuts</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COVID-19 </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MTSF </a:t>
            </a:r>
            <a:endParaRPr lang="en-US" sz="1400" dirty="0">
              <a:solidFill>
                <a:prstClr val="black">
                  <a:lumMod val="75000"/>
                  <a:lumOff val="25000"/>
                </a:prstClr>
              </a:solidFill>
              <a:latin typeface="Segoe UI"/>
            </a:endParaRPr>
          </a:p>
        </p:txBody>
      </p:sp>
      <p:sp>
        <p:nvSpPr>
          <p:cNvPr id="41" name="TextBox 40">
            <a:extLst>
              <a:ext uri="{FF2B5EF4-FFF2-40B4-BE49-F238E27FC236}">
                <a16:creationId xmlns="" xmlns:a16="http://schemas.microsoft.com/office/drawing/2014/main" id="{DC47793E-94A1-452E-94E3-B4DA4F325110}"/>
              </a:ext>
            </a:extLst>
          </p:cNvPr>
          <p:cNvSpPr txBox="1"/>
          <p:nvPr/>
        </p:nvSpPr>
        <p:spPr>
          <a:xfrm>
            <a:off x="6407728" y="1812697"/>
            <a:ext cx="2743200" cy="430887"/>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Safe and empowered communities</a:t>
            </a:r>
            <a:endParaRPr lang="en-US" sz="1400" dirty="0">
              <a:solidFill>
                <a:prstClr val="black">
                  <a:lumMod val="75000"/>
                  <a:lumOff val="25000"/>
                </a:prstClr>
              </a:solidFill>
              <a:latin typeface="Segoe UI"/>
            </a:endParaRPr>
          </a:p>
        </p:txBody>
      </p:sp>
      <p:sp>
        <p:nvSpPr>
          <p:cNvPr id="42" name="TextBox 41">
            <a:extLst>
              <a:ext uri="{FF2B5EF4-FFF2-40B4-BE49-F238E27FC236}">
                <a16:creationId xmlns="" xmlns:a16="http://schemas.microsoft.com/office/drawing/2014/main" id="{F83931A5-178D-4718-9EA2-092B54998AAC}"/>
              </a:ext>
            </a:extLst>
          </p:cNvPr>
          <p:cNvSpPr txBox="1"/>
          <p:nvPr/>
        </p:nvSpPr>
        <p:spPr>
          <a:xfrm>
            <a:off x="6407728" y="1535699"/>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Pull of the future</a:t>
            </a:r>
            <a:endParaRPr lang="en-US" sz="1600" b="1" dirty="0">
              <a:solidFill>
                <a:prstClr val="black">
                  <a:lumMod val="75000"/>
                  <a:lumOff val="25000"/>
                </a:prstClr>
              </a:solidFill>
              <a:latin typeface="Century Gothic"/>
            </a:endParaRPr>
          </a:p>
        </p:txBody>
      </p:sp>
      <p:sp>
        <p:nvSpPr>
          <p:cNvPr id="43" name="TextBox 42">
            <a:extLst>
              <a:ext uri="{FF2B5EF4-FFF2-40B4-BE49-F238E27FC236}">
                <a16:creationId xmlns="" xmlns:a16="http://schemas.microsoft.com/office/drawing/2014/main" id="{6EEB5E61-09D8-4367-9A30-488ABB06BEA2}"/>
              </a:ext>
            </a:extLst>
          </p:cNvPr>
          <p:cNvSpPr txBox="1"/>
          <p:nvPr/>
        </p:nvSpPr>
        <p:spPr>
          <a:xfrm>
            <a:off x="9009770" y="5160381"/>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Weight of the past</a:t>
            </a:r>
            <a:endParaRPr lang="en-US" sz="1600" b="1" dirty="0">
              <a:solidFill>
                <a:prstClr val="black">
                  <a:lumMod val="75000"/>
                  <a:lumOff val="25000"/>
                </a:prstClr>
              </a:solidFill>
              <a:latin typeface="Century Gothic"/>
            </a:endParaRPr>
          </a:p>
        </p:txBody>
      </p:sp>
      <p:sp>
        <p:nvSpPr>
          <p:cNvPr id="44" name="TextBox 43">
            <a:extLst>
              <a:ext uri="{FF2B5EF4-FFF2-40B4-BE49-F238E27FC236}">
                <a16:creationId xmlns="" xmlns:a16="http://schemas.microsoft.com/office/drawing/2014/main" id="{28FFEF39-D591-4CBA-8B23-1E463205455C}"/>
              </a:ext>
            </a:extLst>
          </p:cNvPr>
          <p:cNvSpPr txBox="1"/>
          <p:nvPr/>
        </p:nvSpPr>
        <p:spPr>
          <a:xfrm>
            <a:off x="977871" y="5337972"/>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Push of the present</a:t>
            </a:r>
            <a:endParaRPr lang="en-US" sz="1600" b="1" dirty="0">
              <a:solidFill>
                <a:prstClr val="black">
                  <a:lumMod val="75000"/>
                  <a:lumOff val="25000"/>
                </a:prstClr>
              </a:solidFill>
              <a:latin typeface="Century Gothic"/>
            </a:endParaRPr>
          </a:p>
        </p:txBody>
      </p:sp>
      <p:grpSp>
        <p:nvGrpSpPr>
          <p:cNvPr id="3" name="Group 2"/>
          <p:cNvGrpSpPr/>
          <p:nvPr/>
        </p:nvGrpSpPr>
        <p:grpSpPr>
          <a:xfrm>
            <a:off x="2750885" y="1368924"/>
            <a:ext cx="6027674" cy="4993456"/>
            <a:chOff x="3381603" y="1368924"/>
            <a:chExt cx="5396955" cy="4580378"/>
          </a:xfrm>
        </p:grpSpPr>
        <p:sp>
          <p:nvSpPr>
            <p:cNvPr id="30" name="Isosceles Triangle 29">
              <a:extLst>
                <a:ext uri="{FF2B5EF4-FFF2-40B4-BE49-F238E27FC236}">
                  <a16:creationId xmlns="" xmlns:a16="http://schemas.microsoft.com/office/drawing/2014/main" id="{B8EB1900-C0BF-4A8E-A4F5-94992B962481}"/>
                </a:ext>
              </a:extLst>
            </p:cNvPr>
            <p:cNvSpPr/>
            <p:nvPr/>
          </p:nvSpPr>
          <p:spPr>
            <a:xfrm>
              <a:off x="5234624" y="1368924"/>
              <a:ext cx="1722748" cy="1485129"/>
            </a:xfrm>
            <a:prstGeom prst="triangle">
              <a:avLst/>
            </a:prstGeom>
            <a:solidFill>
              <a:srgbClr val="1D9A78"/>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sp>
          <p:nvSpPr>
            <p:cNvPr id="31" name="Isosceles Triangle 30">
              <a:extLst>
                <a:ext uri="{FF2B5EF4-FFF2-40B4-BE49-F238E27FC236}">
                  <a16:creationId xmlns="" xmlns:a16="http://schemas.microsoft.com/office/drawing/2014/main" id="{D5B03CDC-5287-44F5-8AF2-2BC7555C67A3}"/>
                </a:ext>
              </a:extLst>
            </p:cNvPr>
            <p:cNvSpPr/>
            <p:nvPr/>
          </p:nvSpPr>
          <p:spPr>
            <a:xfrm rot="10800000">
              <a:off x="5234626"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2" name="Isosceles Triangle 31">
              <a:extLst>
                <a:ext uri="{FF2B5EF4-FFF2-40B4-BE49-F238E27FC236}">
                  <a16:creationId xmlns="" xmlns:a16="http://schemas.microsoft.com/office/drawing/2014/main" id="{D3B44D03-A6C7-4B53-AA3E-23781EB5BEF1}"/>
                </a:ext>
              </a:extLst>
            </p:cNvPr>
            <p:cNvSpPr/>
            <p:nvPr/>
          </p:nvSpPr>
          <p:spPr>
            <a:xfrm>
              <a:off x="6161136"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sp>
          <p:nvSpPr>
            <p:cNvPr id="33" name="Isosceles Triangle 32">
              <a:extLst>
                <a:ext uri="{FF2B5EF4-FFF2-40B4-BE49-F238E27FC236}">
                  <a16:creationId xmlns="" xmlns:a16="http://schemas.microsoft.com/office/drawing/2014/main" id="{B4918714-A6BD-49B2-A3E0-7A8C7DA799AB}"/>
                </a:ext>
              </a:extLst>
            </p:cNvPr>
            <p:cNvSpPr/>
            <p:nvPr/>
          </p:nvSpPr>
          <p:spPr>
            <a:xfrm>
              <a:off x="4308114"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4" name="Isosceles Triangle 33">
              <a:extLst>
                <a:ext uri="{FF2B5EF4-FFF2-40B4-BE49-F238E27FC236}">
                  <a16:creationId xmlns="" xmlns:a16="http://schemas.microsoft.com/office/drawing/2014/main" id="{98C06949-849F-462F-889B-6FEC61584955}"/>
                </a:ext>
              </a:extLst>
            </p:cNvPr>
            <p:cNvSpPr/>
            <p:nvPr/>
          </p:nvSpPr>
          <p:spPr>
            <a:xfrm rot="10800000">
              <a:off x="4308114"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5" name="Isosceles Triangle 34">
              <a:extLst>
                <a:ext uri="{FF2B5EF4-FFF2-40B4-BE49-F238E27FC236}">
                  <a16:creationId xmlns="" xmlns:a16="http://schemas.microsoft.com/office/drawing/2014/main" id="{446C93AD-C84D-4EBF-836B-11E75E5FDC3A}"/>
                </a:ext>
              </a:extLst>
            </p:cNvPr>
            <p:cNvSpPr/>
            <p:nvPr/>
          </p:nvSpPr>
          <p:spPr>
            <a:xfrm>
              <a:off x="5234624"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6" name="Isosceles Triangle 35">
              <a:extLst>
                <a:ext uri="{FF2B5EF4-FFF2-40B4-BE49-F238E27FC236}">
                  <a16:creationId xmlns="" xmlns:a16="http://schemas.microsoft.com/office/drawing/2014/main" id="{48DE98A3-92E2-4864-9303-333D1FBE9EF7}"/>
                </a:ext>
              </a:extLst>
            </p:cNvPr>
            <p:cNvSpPr/>
            <p:nvPr/>
          </p:nvSpPr>
          <p:spPr>
            <a:xfrm>
              <a:off x="3381603" y="4443399"/>
              <a:ext cx="1722748" cy="1485129"/>
            </a:xfrm>
            <a:prstGeom prst="triangle">
              <a:avLst/>
            </a:prstGeom>
            <a:solidFill>
              <a:srgbClr val="36AFCE"/>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7" name="Isosceles Triangle 36">
              <a:extLst>
                <a:ext uri="{FF2B5EF4-FFF2-40B4-BE49-F238E27FC236}">
                  <a16:creationId xmlns="" xmlns:a16="http://schemas.microsoft.com/office/drawing/2014/main" id="{068A30B3-3DA2-4B53-A6C4-7EE613F3292D}"/>
                </a:ext>
              </a:extLst>
            </p:cNvPr>
            <p:cNvSpPr/>
            <p:nvPr/>
          </p:nvSpPr>
          <p:spPr>
            <a:xfrm rot="10800000">
              <a:off x="6161139"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8" name="Isosceles Triangle 37">
              <a:extLst>
                <a:ext uri="{FF2B5EF4-FFF2-40B4-BE49-F238E27FC236}">
                  <a16:creationId xmlns="" xmlns:a16="http://schemas.microsoft.com/office/drawing/2014/main" id="{4480550F-258B-449C-9516-3E5E1A1D79F7}"/>
                </a:ext>
              </a:extLst>
            </p:cNvPr>
            <p:cNvSpPr/>
            <p:nvPr/>
          </p:nvSpPr>
          <p:spPr>
            <a:xfrm>
              <a:off x="7055810" y="4464173"/>
              <a:ext cx="1722748" cy="1485129"/>
            </a:xfrm>
            <a:prstGeom prst="triangle">
              <a:avLst/>
            </a:prstGeom>
            <a:solidFill>
              <a:srgbClr val="8BC145"/>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grpSp>
          <p:nvGrpSpPr>
            <p:cNvPr id="45" name="Group 44">
              <a:extLst>
                <a:ext uri="{FF2B5EF4-FFF2-40B4-BE49-F238E27FC236}">
                  <a16:creationId xmlns="" xmlns:a16="http://schemas.microsoft.com/office/drawing/2014/main" id="{E4699F6B-090E-4AE0-9F76-5ED380702B80}"/>
                </a:ext>
              </a:extLst>
            </p:cNvPr>
            <p:cNvGrpSpPr/>
            <p:nvPr/>
          </p:nvGrpSpPr>
          <p:grpSpPr>
            <a:xfrm>
              <a:off x="5869585" y="2186462"/>
              <a:ext cx="322553" cy="292257"/>
              <a:chOff x="6448425" y="796925"/>
              <a:chExt cx="287338" cy="260350"/>
            </a:xfrm>
            <a:solidFill>
              <a:sysClr val="window" lastClr="FFFFFF"/>
            </a:solidFill>
          </p:grpSpPr>
          <p:sp>
            <p:nvSpPr>
              <p:cNvPr id="46" name="Freeform 3562">
                <a:extLst>
                  <a:ext uri="{FF2B5EF4-FFF2-40B4-BE49-F238E27FC236}">
                    <a16:creationId xmlns="" xmlns:a16="http://schemas.microsoft.com/office/drawing/2014/main" id="{A9005FA7-0A4A-481C-A7F7-24DA4EAAAD25}"/>
                  </a:ext>
                </a:extLst>
              </p:cNvPr>
              <p:cNvSpPr>
                <a:spLocks/>
              </p:cNvSpPr>
              <p:nvPr/>
            </p:nvSpPr>
            <p:spPr bwMode="auto">
              <a:xfrm>
                <a:off x="6448425" y="796925"/>
                <a:ext cx="277812" cy="161925"/>
              </a:xfrm>
              <a:custGeom>
                <a:avLst/>
                <a:gdLst>
                  <a:gd name="T0" fmla="*/ 8 w 701"/>
                  <a:gd name="T1" fmla="*/ 285 h 408"/>
                  <a:gd name="T2" fmla="*/ 5 w 701"/>
                  <a:gd name="T3" fmla="*/ 288 h 408"/>
                  <a:gd name="T4" fmla="*/ 2 w 701"/>
                  <a:gd name="T5" fmla="*/ 290 h 408"/>
                  <a:gd name="T6" fmla="*/ 1 w 701"/>
                  <a:gd name="T7" fmla="*/ 293 h 408"/>
                  <a:gd name="T8" fmla="*/ 0 w 701"/>
                  <a:gd name="T9" fmla="*/ 297 h 408"/>
                  <a:gd name="T10" fmla="*/ 1 w 701"/>
                  <a:gd name="T11" fmla="*/ 300 h 408"/>
                  <a:gd name="T12" fmla="*/ 2 w 701"/>
                  <a:gd name="T13" fmla="*/ 303 h 408"/>
                  <a:gd name="T14" fmla="*/ 5 w 701"/>
                  <a:gd name="T15" fmla="*/ 306 h 408"/>
                  <a:gd name="T16" fmla="*/ 8 w 701"/>
                  <a:gd name="T17" fmla="*/ 308 h 408"/>
                  <a:gd name="T18" fmla="*/ 259 w 701"/>
                  <a:gd name="T19" fmla="*/ 408 h 408"/>
                  <a:gd name="T20" fmla="*/ 701 w 701"/>
                  <a:gd name="T21" fmla="*/ 0 h 408"/>
                  <a:gd name="T22" fmla="*/ 8 w 701"/>
                  <a:gd name="T23" fmla="*/ 28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1" h="408">
                    <a:moveTo>
                      <a:pt x="8" y="285"/>
                    </a:moveTo>
                    <a:lnTo>
                      <a:pt x="5" y="288"/>
                    </a:lnTo>
                    <a:lnTo>
                      <a:pt x="2" y="290"/>
                    </a:lnTo>
                    <a:lnTo>
                      <a:pt x="1" y="293"/>
                    </a:lnTo>
                    <a:lnTo>
                      <a:pt x="0" y="297"/>
                    </a:lnTo>
                    <a:lnTo>
                      <a:pt x="1" y="300"/>
                    </a:lnTo>
                    <a:lnTo>
                      <a:pt x="2" y="303"/>
                    </a:lnTo>
                    <a:lnTo>
                      <a:pt x="5" y="306"/>
                    </a:lnTo>
                    <a:lnTo>
                      <a:pt x="8" y="308"/>
                    </a:lnTo>
                    <a:lnTo>
                      <a:pt x="259" y="408"/>
                    </a:lnTo>
                    <a:lnTo>
                      <a:pt x="701" y="0"/>
                    </a:lnTo>
                    <a:lnTo>
                      <a:pt x="8"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47" name="Freeform 3563">
                <a:extLst>
                  <a:ext uri="{FF2B5EF4-FFF2-40B4-BE49-F238E27FC236}">
                    <a16:creationId xmlns="" xmlns:a16="http://schemas.microsoft.com/office/drawing/2014/main" id="{CAC65383-3825-428A-B61E-0BFD466C6BD8}"/>
                  </a:ext>
                </a:extLst>
              </p:cNvPr>
              <p:cNvSpPr>
                <a:spLocks/>
              </p:cNvSpPr>
              <p:nvPr/>
            </p:nvSpPr>
            <p:spPr bwMode="auto">
              <a:xfrm>
                <a:off x="6554788" y="800100"/>
                <a:ext cx="180975" cy="257175"/>
              </a:xfrm>
              <a:custGeom>
                <a:avLst/>
                <a:gdLst>
                  <a:gd name="T0" fmla="*/ 0 w 456"/>
                  <a:gd name="T1" fmla="*/ 424 h 646"/>
                  <a:gd name="T2" fmla="*/ 0 w 456"/>
                  <a:gd name="T3" fmla="*/ 635 h 646"/>
                  <a:gd name="T4" fmla="*/ 0 w 456"/>
                  <a:gd name="T5" fmla="*/ 639 h 646"/>
                  <a:gd name="T6" fmla="*/ 3 w 456"/>
                  <a:gd name="T7" fmla="*/ 642 h 646"/>
                  <a:gd name="T8" fmla="*/ 5 w 456"/>
                  <a:gd name="T9" fmla="*/ 645 h 646"/>
                  <a:gd name="T10" fmla="*/ 9 w 456"/>
                  <a:gd name="T11" fmla="*/ 646 h 646"/>
                  <a:gd name="T12" fmla="*/ 11 w 456"/>
                  <a:gd name="T13" fmla="*/ 646 h 646"/>
                  <a:gd name="T14" fmla="*/ 12 w 456"/>
                  <a:gd name="T15" fmla="*/ 646 h 646"/>
                  <a:gd name="T16" fmla="*/ 16 w 456"/>
                  <a:gd name="T17" fmla="*/ 646 h 646"/>
                  <a:gd name="T18" fmla="*/ 18 w 456"/>
                  <a:gd name="T19" fmla="*/ 645 h 646"/>
                  <a:gd name="T20" fmla="*/ 21 w 456"/>
                  <a:gd name="T21" fmla="*/ 644 h 646"/>
                  <a:gd name="T22" fmla="*/ 22 w 456"/>
                  <a:gd name="T23" fmla="*/ 641 h 646"/>
                  <a:gd name="T24" fmla="*/ 126 w 456"/>
                  <a:gd name="T25" fmla="*/ 469 h 646"/>
                  <a:gd name="T26" fmla="*/ 315 w 456"/>
                  <a:gd name="T27" fmla="*/ 569 h 646"/>
                  <a:gd name="T28" fmla="*/ 317 w 456"/>
                  <a:gd name="T29" fmla="*/ 570 h 646"/>
                  <a:gd name="T30" fmla="*/ 320 w 456"/>
                  <a:gd name="T31" fmla="*/ 572 h 646"/>
                  <a:gd name="T32" fmla="*/ 323 w 456"/>
                  <a:gd name="T33" fmla="*/ 570 h 646"/>
                  <a:gd name="T34" fmla="*/ 325 w 456"/>
                  <a:gd name="T35" fmla="*/ 570 h 646"/>
                  <a:gd name="T36" fmla="*/ 329 w 456"/>
                  <a:gd name="T37" fmla="*/ 567 h 646"/>
                  <a:gd name="T38" fmla="*/ 332 w 456"/>
                  <a:gd name="T39" fmla="*/ 561 h 646"/>
                  <a:gd name="T40" fmla="*/ 456 w 456"/>
                  <a:gd name="T41" fmla="*/ 0 h 646"/>
                  <a:gd name="T42" fmla="*/ 0 w 456"/>
                  <a:gd name="T43" fmla="*/ 42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6" h="646">
                    <a:moveTo>
                      <a:pt x="0" y="424"/>
                    </a:moveTo>
                    <a:lnTo>
                      <a:pt x="0" y="635"/>
                    </a:lnTo>
                    <a:lnTo>
                      <a:pt x="0" y="639"/>
                    </a:lnTo>
                    <a:lnTo>
                      <a:pt x="3" y="642"/>
                    </a:lnTo>
                    <a:lnTo>
                      <a:pt x="5" y="645"/>
                    </a:lnTo>
                    <a:lnTo>
                      <a:pt x="9" y="646"/>
                    </a:lnTo>
                    <a:lnTo>
                      <a:pt x="11" y="646"/>
                    </a:lnTo>
                    <a:lnTo>
                      <a:pt x="12" y="646"/>
                    </a:lnTo>
                    <a:lnTo>
                      <a:pt x="16" y="646"/>
                    </a:lnTo>
                    <a:lnTo>
                      <a:pt x="18" y="645"/>
                    </a:lnTo>
                    <a:lnTo>
                      <a:pt x="21" y="644"/>
                    </a:lnTo>
                    <a:lnTo>
                      <a:pt x="22" y="641"/>
                    </a:lnTo>
                    <a:lnTo>
                      <a:pt x="126" y="469"/>
                    </a:lnTo>
                    <a:lnTo>
                      <a:pt x="315" y="569"/>
                    </a:lnTo>
                    <a:lnTo>
                      <a:pt x="317" y="570"/>
                    </a:lnTo>
                    <a:lnTo>
                      <a:pt x="320" y="572"/>
                    </a:lnTo>
                    <a:lnTo>
                      <a:pt x="323" y="570"/>
                    </a:lnTo>
                    <a:lnTo>
                      <a:pt x="325" y="570"/>
                    </a:lnTo>
                    <a:lnTo>
                      <a:pt x="329" y="567"/>
                    </a:lnTo>
                    <a:lnTo>
                      <a:pt x="332" y="561"/>
                    </a:lnTo>
                    <a:lnTo>
                      <a:pt x="456" y="0"/>
                    </a:lnTo>
                    <a:lnTo>
                      <a:pt x="0" y="4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grpSp>
          <p:nvGrpSpPr>
            <p:cNvPr id="48" name="Group 47">
              <a:extLst>
                <a:ext uri="{FF2B5EF4-FFF2-40B4-BE49-F238E27FC236}">
                  <a16:creationId xmlns="" xmlns:a16="http://schemas.microsoft.com/office/drawing/2014/main" id="{0BF71FD6-8EEE-4D40-A67B-108744ECDFDD}"/>
                </a:ext>
              </a:extLst>
            </p:cNvPr>
            <p:cNvGrpSpPr/>
            <p:nvPr/>
          </p:nvGrpSpPr>
          <p:grpSpPr>
            <a:xfrm>
              <a:off x="7799930" y="5185963"/>
              <a:ext cx="320770" cy="315423"/>
              <a:chOff x="8739188" y="1347788"/>
              <a:chExt cx="285750" cy="280987"/>
            </a:xfrm>
            <a:solidFill>
              <a:sysClr val="window" lastClr="FFFFFF"/>
            </a:solidFill>
          </p:grpSpPr>
          <p:sp>
            <p:nvSpPr>
              <p:cNvPr id="49" name="Freeform 3556">
                <a:extLst>
                  <a:ext uri="{FF2B5EF4-FFF2-40B4-BE49-F238E27FC236}">
                    <a16:creationId xmlns="" xmlns:a16="http://schemas.microsoft.com/office/drawing/2014/main" id="{8B514793-46F9-4C4D-9DBD-1B3486D0BA7A}"/>
                  </a:ext>
                </a:extLst>
              </p:cNvPr>
              <p:cNvSpPr>
                <a:spLocks/>
              </p:cNvSpPr>
              <p:nvPr/>
            </p:nvSpPr>
            <p:spPr bwMode="auto">
              <a:xfrm>
                <a:off x="8739188" y="1466850"/>
                <a:ext cx="285750" cy="161925"/>
              </a:xfrm>
              <a:custGeom>
                <a:avLst/>
                <a:gdLst>
                  <a:gd name="T0" fmla="*/ 720 w 720"/>
                  <a:gd name="T1" fmla="*/ 200 h 408"/>
                  <a:gd name="T2" fmla="*/ 719 w 720"/>
                  <a:gd name="T3" fmla="*/ 199 h 408"/>
                  <a:gd name="T4" fmla="*/ 611 w 720"/>
                  <a:gd name="T5" fmla="*/ 6 h 408"/>
                  <a:gd name="T6" fmla="*/ 606 w 720"/>
                  <a:gd name="T7" fmla="*/ 3 h 408"/>
                  <a:gd name="T8" fmla="*/ 601 w 720"/>
                  <a:gd name="T9" fmla="*/ 0 h 408"/>
                  <a:gd name="T10" fmla="*/ 427 w 720"/>
                  <a:gd name="T11" fmla="*/ 1 h 408"/>
                  <a:gd name="T12" fmla="*/ 421 w 720"/>
                  <a:gd name="T13" fmla="*/ 8 h 408"/>
                  <a:gd name="T14" fmla="*/ 421 w 720"/>
                  <a:gd name="T15" fmla="*/ 17 h 408"/>
                  <a:gd name="T16" fmla="*/ 427 w 720"/>
                  <a:gd name="T17" fmla="*/ 23 h 408"/>
                  <a:gd name="T18" fmla="*/ 593 w 720"/>
                  <a:gd name="T19" fmla="*/ 24 h 408"/>
                  <a:gd name="T20" fmla="*/ 491 w 720"/>
                  <a:gd name="T21" fmla="*/ 193 h 408"/>
                  <a:gd name="T22" fmla="*/ 484 w 720"/>
                  <a:gd name="T23" fmla="*/ 197 h 408"/>
                  <a:gd name="T24" fmla="*/ 480 w 720"/>
                  <a:gd name="T25" fmla="*/ 204 h 408"/>
                  <a:gd name="T26" fmla="*/ 479 w 720"/>
                  <a:gd name="T27" fmla="*/ 235 h 408"/>
                  <a:gd name="T28" fmla="*/ 470 w 720"/>
                  <a:gd name="T29" fmla="*/ 248 h 408"/>
                  <a:gd name="T30" fmla="*/ 455 w 720"/>
                  <a:gd name="T31" fmla="*/ 258 h 408"/>
                  <a:gd name="T32" fmla="*/ 439 w 720"/>
                  <a:gd name="T33" fmla="*/ 263 h 408"/>
                  <a:gd name="T34" fmla="*/ 300 w 720"/>
                  <a:gd name="T35" fmla="*/ 265 h 408"/>
                  <a:gd name="T36" fmla="*/ 286 w 720"/>
                  <a:gd name="T37" fmla="*/ 262 h 408"/>
                  <a:gd name="T38" fmla="*/ 274 w 720"/>
                  <a:gd name="T39" fmla="*/ 253 h 408"/>
                  <a:gd name="T40" fmla="*/ 267 w 720"/>
                  <a:gd name="T41" fmla="*/ 241 h 408"/>
                  <a:gd name="T42" fmla="*/ 264 w 720"/>
                  <a:gd name="T43" fmla="*/ 227 h 408"/>
                  <a:gd name="T44" fmla="*/ 263 w 720"/>
                  <a:gd name="T45" fmla="*/ 200 h 408"/>
                  <a:gd name="T46" fmla="*/ 256 w 720"/>
                  <a:gd name="T47" fmla="*/ 194 h 408"/>
                  <a:gd name="T48" fmla="*/ 32 w 720"/>
                  <a:gd name="T49" fmla="*/ 193 h 408"/>
                  <a:gd name="T50" fmla="*/ 191 w 720"/>
                  <a:gd name="T51" fmla="*/ 24 h 408"/>
                  <a:gd name="T52" fmla="*/ 200 w 720"/>
                  <a:gd name="T53" fmla="*/ 21 h 408"/>
                  <a:gd name="T54" fmla="*/ 204 w 720"/>
                  <a:gd name="T55" fmla="*/ 13 h 408"/>
                  <a:gd name="T56" fmla="*/ 200 w 720"/>
                  <a:gd name="T57" fmla="*/ 4 h 408"/>
                  <a:gd name="T58" fmla="*/ 191 w 720"/>
                  <a:gd name="T59" fmla="*/ 0 h 408"/>
                  <a:gd name="T60" fmla="*/ 116 w 720"/>
                  <a:gd name="T61" fmla="*/ 1 h 408"/>
                  <a:gd name="T62" fmla="*/ 111 w 720"/>
                  <a:gd name="T63" fmla="*/ 4 h 408"/>
                  <a:gd name="T64" fmla="*/ 1 w 720"/>
                  <a:gd name="T65" fmla="*/ 199 h 408"/>
                  <a:gd name="T66" fmla="*/ 1 w 720"/>
                  <a:gd name="T67" fmla="*/ 199 h 408"/>
                  <a:gd name="T68" fmla="*/ 0 w 720"/>
                  <a:gd name="T69" fmla="*/ 202 h 408"/>
                  <a:gd name="T70" fmla="*/ 0 w 720"/>
                  <a:gd name="T71" fmla="*/ 204 h 408"/>
                  <a:gd name="T72" fmla="*/ 0 w 720"/>
                  <a:gd name="T73" fmla="*/ 204 h 408"/>
                  <a:gd name="T74" fmla="*/ 0 w 720"/>
                  <a:gd name="T75" fmla="*/ 401 h 408"/>
                  <a:gd name="T76" fmla="*/ 6 w 720"/>
                  <a:gd name="T77" fmla="*/ 407 h 408"/>
                  <a:gd name="T78" fmla="*/ 708 w 720"/>
                  <a:gd name="T79" fmla="*/ 408 h 408"/>
                  <a:gd name="T80" fmla="*/ 716 w 720"/>
                  <a:gd name="T81" fmla="*/ 405 h 408"/>
                  <a:gd name="T82" fmla="*/ 720 w 720"/>
                  <a:gd name="T83" fmla="*/ 397 h 408"/>
                  <a:gd name="T84" fmla="*/ 720 w 720"/>
                  <a:gd name="T85" fmla="*/ 204 h 408"/>
                  <a:gd name="T86" fmla="*/ 720 w 720"/>
                  <a:gd name="T87" fmla="*/ 203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20" h="408">
                    <a:moveTo>
                      <a:pt x="720" y="202"/>
                    </a:moveTo>
                    <a:lnTo>
                      <a:pt x="720" y="200"/>
                    </a:lnTo>
                    <a:lnTo>
                      <a:pt x="719" y="199"/>
                    </a:lnTo>
                    <a:lnTo>
                      <a:pt x="719" y="199"/>
                    </a:lnTo>
                    <a:lnTo>
                      <a:pt x="719" y="199"/>
                    </a:lnTo>
                    <a:lnTo>
                      <a:pt x="611" y="6"/>
                    </a:lnTo>
                    <a:lnTo>
                      <a:pt x="608" y="4"/>
                    </a:lnTo>
                    <a:lnTo>
                      <a:pt x="606" y="3"/>
                    </a:lnTo>
                    <a:lnTo>
                      <a:pt x="603" y="1"/>
                    </a:lnTo>
                    <a:lnTo>
                      <a:pt x="601" y="0"/>
                    </a:lnTo>
                    <a:lnTo>
                      <a:pt x="432" y="0"/>
                    </a:lnTo>
                    <a:lnTo>
                      <a:pt x="427" y="1"/>
                    </a:lnTo>
                    <a:lnTo>
                      <a:pt x="423" y="4"/>
                    </a:lnTo>
                    <a:lnTo>
                      <a:pt x="421" y="8"/>
                    </a:lnTo>
                    <a:lnTo>
                      <a:pt x="419" y="13"/>
                    </a:lnTo>
                    <a:lnTo>
                      <a:pt x="421" y="17"/>
                    </a:lnTo>
                    <a:lnTo>
                      <a:pt x="423" y="21"/>
                    </a:lnTo>
                    <a:lnTo>
                      <a:pt x="427" y="23"/>
                    </a:lnTo>
                    <a:lnTo>
                      <a:pt x="432" y="24"/>
                    </a:lnTo>
                    <a:lnTo>
                      <a:pt x="593" y="24"/>
                    </a:lnTo>
                    <a:lnTo>
                      <a:pt x="688" y="193"/>
                    </a:lnTo>
                    <a:lnTo>
                      <a:pt x="491" y="193"/>
                    </a:lnTo>
                    <a:lnTo>
                      <a:pt x="488" y="194"/>
                    </a:lnTo>
                    <a:lnTo>
                      <a:pt x="484" y="197"/>
                    </a:lnTo>
                    <a:lnTo>
                      <a:pt x="481" y="200"/>
                    </a:lnTo>
                    <a:lnTo>
                      <a:pt x="480" y="204"/>
                    </a:lnTo>
                    <a:lnTo>
                      <a:pt x="480" y="229"/>
                    </a:lnTo>
                    <a:lnTo>
                      <a:pt x="479" y="235"/>
                    </a:lnTo>
                    <a:lnTo>
                      <a:pt x="475" y="241"/>
                    </a:lnTo>
                    <a:lnTo>
                      <a:pt x="470" y="248"/>
                    </a:lnTo>
                    <a:lnTo>
                      <a:pt x="463" y="253"/>
                    </a:lnTo>
                    <a:lnTo>
                      <a:pt x="455" y="258"/>
                    </a:lnTo>
                    <a:lnTo>
                      <a:pt x="448" y="262"/>
                    </a:lnTo>
                    <a:lnTo>
                      <a:pt x="439" y="263"/>
                    </a:lnTo>
                    <a:lnTo>
                      <a:pt x="432" y="265"/>
                    </a:lnTo>
                    <a:lnTo>
                      <a:pt x="300" y="265"/>
                    </a:lnTo>
                    <a:lnTo>
                      <a:pt x="294" y="263"/>
                    </a:lnTo>
                    <a:lnTo>
                      <a:pt x="286" y="262"/>
                    </a:lnTo>
                    <a:lnTo>
                      <a:pt x="281" y="258"/>
                    </a:lnTo>
                    <a:lnTo>
                      <a:pt x="274" y="253"/>
                    </a:lnTo>
                    <a:lnTo>
                      <a:pt x="270" y="247"/>
                    </a:lnTo>
                    <a:lnTo>
                      <a:pt x="267" y="241"/>
                    </a:lnTo>
                    <a:lnTo>
                      <a:pt x="264" y="234"/>
                    </a:lnTo>
                    <a:lnTo>
                      <a:pt x="264" y="227"/>
                    </a:lnTo>
                    <a:lnTo>
                      <a:pt x="264" y="204"/>
                    </a:lnTo>
                    <a:lnTo>
                      <a:pt x="263" y="200"/>
                    </a:lnTo>
                    <a:lnTo>
                      <a:pt x="260" y="197"/>
                    </a:lnTo>
                    <a:lnTo>
                      <a:pt x="256" y="194"/>
                    </a:lnTo>
                    <a:lnTo>
                      <a:pt x="251" y="193"/>
                    </a:lnTo>
                    <a:lnTo>
                      <a:pt x="32" y="193"/>
                    </a:lnTo>
                    <a:lnTo>
                      <a:pt x="127" y="24"/>
                    </a:lnTo>
                    <a:lnTo>
                      <a:pt x="191" y="24"/>
                    </a:lnTo>
                    <a:lnTo>
                      <a:pt x="196" y="23"/>
                    </a:lnTo>
                    <a:lnTo>
                      <a:pt x="200" y="21"/>
                    </a:lnTo>
                    <a:lnTo>
                      <a:pt x="202" y="17"/>
                    </a:lnTo>
                    <a:lnTo>
                      <a:pt x="204" y="13"/>
                    </a:lnTo>
                    <a:lnTo>
                      <a:pt x="202" y="8"/>
                    </a:lnTo>
                    <a:lnTo>
                      <a:pt x="200" y="4"/>
                    </a:lnTo>
                    <a:lnTo>
                      <a:pt x="196" y="1"/>
                    </a:lnTo>
                    <a:lnTo>
                      <a:pt x="191" y="0"/>
                    </a:lnTo>
                    <a:lnTo>
                      <a:pt x="119" y="0"/>
                    </a:lnTo>
                    <a:lnTo>
                      <a:pt x="116" y="1"/>
                    </a:lnTo>
                    <a:lnTo>
                      <a:pt x="114" y="3"/>
                    </a:lnTo>
                    <a:lnTo>
                      <a:pt x="111" y="4"/>
                    </a:lnTo>
                    <a:lnTo>
                      <a:pt x="109" y="6"/>
                    </a:lnTo>
                    <a:lnTo>
                      <a:pt x="1" y="199"/>
                    </a:lnTo>
                    <a:lnTo>
                      <a:pt x="1" y="199"/>
                    </a:lnTo>
                    <a:lnTo>
                      <a:pt x="1" y="199"/>
                    </a:lnTo>
                    <a:lnTo>
                      <a:pt x="0" y="200"/>
                    </a:lnTo>
                    <a:lnTo>
                      <a:pt x="0" y="202"/>
                    </a:lnTo>
                    <a:lnTo>
                      <a:pt x="0" y="203"/>
                    </a:lnTo>
                    <a:lnTo>
                      <a:pt x="0" y="204"/>
                    </a:lnTo>
                    <a:lnTo>
                      <a:pt x="0" y="204"/>
                    </a:lnTo>
                    <a:lnTo>
                      <a:pt x="0" y="204"/>
                    </a:lnTo>
                    <a:lnTo>
                      <a:pt x="0" y="396"/>
                    </a:lnTo>
                    <a:lnTo>
                      <a:pt x="0" y="401"/>
                    </a:lnTo>
                    <a:lnTo>
                      <a:pt x="2" y="405"/>
                    </a:lnTo>
                    <a:lnTo>
                      <a:pt x="6" y="407"/>
                    </a:lnTo>
                    <a:lnTo>
                      <a:pt x="11" y="408"/>
                    </a:lnTo>
                    <a:lnTo>
                      <a:pt x="708" y="408"/>
                    </a:lnTo>
                    <a:lnTo>
                      <a:pt x="714" y="407"/>
                    </a:lnTo>
                    <a:lnTo>
                      <a:pt x="716" y="405"/>
                    </a:lnTo>
                    <a:lnTo>
                      <a:pt x="719" y="401"/>
                    </a:lnTo>
                    <a:lnTo>
                      <a:pt x="720" y="397"/>
                    </a:lnTo>
                    <a:lnTo>
                      <a:pt x="720" y="204"/>
                    </a:lnTo>
                    <a:lnTo>
                      <a:pt x="720" y="204"/>
                    </a:lnTo>
                    <a:lnTo>
                      <a:pt x="720" y="204"/>
                    </a:lnTo>
                    <a:lnTo>
                      <a:pt x="720" y="203"/>
                    </a:lnTo>
                    <a:lnTo>
                      <a:pt x="720"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50" name="Freeform 3557">
                <a:extLst>
                  <a:ext uri="{FF2B5EF4-FFF2-40B4-BE49-F238E27FC236}">
                    <a16:creationId xmlns="" xmlns:a16="http://schemas.microsoft.com/office/drawing/2014/main" id="{C8E4BC88-BFE1-4DF7-AAF0-1E9E82053F2F}"/>
                  </a:ext>
                </a:extLst>
              </p:cNvPr>
              <p:cNvSpPr>
                <a:spLocks/>
              </p:cNvSpPr>
              <p:nvPr/>
            </p:nvSpPr>
            <p:spPr bwMode="auto">
              <a:xfrm>
                <a:off x="8836025" y="1347788"/>
                <a:ext cx="188912" cy="173038"/>
              </a:xfrm>
              <a:custGeom>
                <a:avLst/>
                <a:gdLst>
                  <a:gd name="T0" fmla="*/ 11 w 478"/>
                  <a:gd name="T1" fmla="*/ 434 h 434"/>
                  <a:gd name="T2" fmla="*/ 16 w 478"/>
                  <a:gd name="T3" fmla="*/ 432 h 434"/>
                  <a:gd name="T4" fmla="*/ 22 w 478"/>
                  <a:gd name="T5" fmla="*/ 427 h 434"/>
                  <a:gd name="T6" fmla="*/ 26 w 478"/>
                  <a:gd name="T7" fmla="*/ 414 h 434"/>
                  <a:gd name="T8" fmla="*/ 43 w 478"/>
                  <a:gd name="T9" fmla="*/ 373 h 434"/>
                  <a:gd name="T10" fmla="*/ 64 w 478"/>
                  <a:gd name="T11" fmla="*/ 336 h 434"/>
                  <a:gd name="T12" fmla="*/ 97 w 478"/>
                  <a:gd name="T13" fmla="*/ 296 h 434"/>
                  <a:gd name="T14" fmla="*/ 127 w 478"/>
                  <a:gd name="T15" fmla="*/ 267 h 434"/>
                  <a:gd name="T16" fmla="*/ 153 w 478"/>
                  <a:gd name="T17" fmla="*/ 250 h 434"/>
                  <a:gd name="T18" fmla="*/ 181 w 478"/>
                  <a:gd name="T19" fmla="*/ 233 h 434"/>
                  <a:gd name="T20" fmla="*/ 213 w 478"/>
                  <a:gd name="T21" fmla="*/ 220 h 434"/>
                  <a:gd name="T22" fmla="*/ 248 w 478"/>
                  <a:gd name="T23" fmla="*/ 211 h 434"/>
                  <a:gd name="T24" fmla="*/ 288 w 478"/>
                  <a:gd name="T25" fmla="*/ 205 h 434"/>
                  <a:gd name="T26" fmla="*/ 310 w 478"/>
                  <a:gd name="T27" fmla="*/ 253 h 434"/>
                  <a:gd name="T28" fmla="*/ 312 w 478"/>
                  <a:gd name="T29" fmla="*/ 259 h 434"/>
                  <a:gd name="T30" fmla="*/ 317 w 478"/>
                  <a:gd name="T31" fmla="*/ 263 h 434"/>
                  <a:gd name="T32" fmla="*/ 324 w 478"/>
                  <a:gd name="T33" fmla="*/ 264 h 434"/>
                  <a:gd name="T34" fmla="*/ 330 w 478"/>
                  <a:gd name="T35" fmla="*/ 262 h 434"/>
                  <a:gd name="T36" fmla="*/ 477 w 478"/>
                  <a:gd name="T37" fmla="*/ 138 h 434"/>
                  <a:gd name="T38" fmla="*/ 477 w 478"/>
                  <a:gd name="T39" fmla="*/ 128 h 434"/>
                  <a:gd name="T40" fmla="*/ 330 w 478"/>
                  <a:gd name="T41" fmla="*/ 2 h 434"/>
                  <a:gd name="T42" fmla="*/ 324 w 478"/>
                  <a:gd name="T43" fmla="*/ 0 h 434"/>
                  <a:gd name="T44" fmla="*/ 317 w 478"/>
                  <a:gd name="T45" fmla="*/ 1 h 434"/>
                  <a:gd name="T46" fmla="*/ 312 w 478"/>
                  <a:gd name="T47" fmla="*/ 6 h 434"/>
                  <a:gd name="T48" fmla="*/ 310 w 478"/>
                  <a:gd name="T49" fmla="*/ 12 h 434"/>
                  <a:gd name="T50" fmla="*/ 283 w 478"/>
                  <a:gd name="T51" fmla="*/ 62 h 434"/>
                  <a:gd name="T52" fmla="*/ 233 w 478"/>
                  <a:gd name="T53" fmla="*/ 71 h 434"/>
                  <a:gd name="T54" fmla="*/ 190 w 478"/>
                  <a:gd name="T55" fmla="*/ 87 h 434"/>
                  <a:gd name="T56" fmla="*/ 152 w 478"/>
                  <a:gd name="T57" fmla="*/ 107 h 434"/>
                  <a:gd name="T58" fmla="*/ 120 w 478"/>
                  <a:gd name="T59" fmla="*/ 133 h 434"/>
                  <a:gd name="T60" fmla="*/ 93 w 478"/>
                  <a:gd name="T61" fmla="*/ 161 h 434"/>
                  <a:gd name="T62" fmla="*/ 70 w 478"/>
                  <a:gd name="T63" fmla="*/ 193 h 434"/>
                  <a:gd name="T64" fmla="*/ 50 w 478"/>
                  <a:gd name="T65" fmla="*/ 226 h 434"/>
                  <a:gd name="T66" fmla="*/ 30 w 478"/>
                  <a:gd name="T67" fmla="*/ 276 h 434"/>
                  <a:gd name="T68" fmla="*/ 12 w 478"/>
                  <a:gd name="T69" fmla="*/ 337 h 434"/>
                  <a:gd name="T70" fmla="*/ 0 w 478"/>
                  <a:gd name="T71" fmla="*/ 404 h 434"/>
                  <a:gd name="T72" fmla="*/ 0 w 478"/>
                  <a:gd name="T73" fmla="*/ 425 h 434"/>
                  <a:gd name="T74" fmla="*/ 5 w 478"/>
                  <a:gd name="T75" fmla="*/ 431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8" h="434">
                    <a:moveTo>
                      <a:pt x="11" y="432"/>
                    </a:moveTo>
                    <a:lnTo>
                      <a:pt x="11" y="434"/>
                    </a:lnTo>
                    <a:lnTo>
                      <a:pt x="12" y="434"/>
                    </a:lnTo>
                    <a:lnTo>
                      <a:pt x="16" y="432"/>
                    </a:lnTo>
                    <a:lnTo>
                      <a:pt x="20" y="431"/>
                    </a:lnTo>
                    <a:lnTo>
                      <a:pt x="22" y="427"/>
                    </a:lnTo>
                    <a:lnTo>
                      <a:pt x="23" y="423"/>
                    </a:lnTo>
                    <a:lnTo>
                      <a:pt x="26" y="414"/>
                    </a:lnTo>
                    <a:lnTo>
                      <a:pt x="35" y="390"/>
                    </a:lnTo>
                    <a:lnTo>
                      <a:pt x="43" y="373"/>
                    </a:lnTo>
                    <a:lnTo>
                      <a:pt x="53" y="355"/>
                    </a:lnTo>
                    <a:lnTo>
                      <a:pt x="64" y="336"/>
                    </a:lnTo>
                    <a:lnTo>
                      <a:pt x="79" y="315"/>
                    </a:lnTo>
                    <a:lnTo>
                      <a:pt x="97" y="296"/>
                    </a:lnTo>
                    <a:lnTo>
                      <a:pt x="116" y="276"/>
                    </a:lnTo>
                    <a:lnTo>
                      <a:pt x="127" y="267"/>
                    </a:lnTo>
                    <a:lnTo>
                      <a:pt x="139" y="258"/>
                    </a:lnTo>
                    <a:lnTo>
                      <a:pt x="153" y="250"/>
                    </a:lnTo>
                    <a:lnTo>
                      <a:pt x="166" y="241"/>
                    </a:lnTo>
                    <a:lnTo>
                      <a:pt x="181" y="233"/>
                    </a:lnTo>
                    <a:lnTo>
                      <a:pt x="197" y="227"/>
                    </a:lnTo>
                    <a:lnTo>
                      <a:pt x="213" y="220"/>
                    </a:lnTo>
                    <a:lnTo>
                      <a:pt x="230" y="215"/>
                    </a:lnTo>
                    <a:lnTo>
                      <a:pt x="248" y="211"/>
                    </a:lnTo>
                    <a:lnTo>
                      <a:pt x="269" y="208"/>
                    </a:lnTo>
                    <a:lnTo>
                      <a:pt x="288" y="205"/>
                    </a:lnTo>
                    <a:lnTo>
                      <a:pt x="310" y="204"/>
                    </a:lnTo>
                    <a:lnTo>
                      <a:pt x="310" y="253"/>
                    </a:lnTo>
                    <a:lnTo>
                      <a:pt x="311" y="255"/>
                    </a:lnTo>
                    <a:lnTo>
                      <a:pt x="312" y="259"/>
                    </a:lnTo>
                    <a:lnTo>
                      <a:pt x="314" y="262"/>
                    </a:lnTo>
                    <a:lnTo>
                      <a:pt x="317" y="263"/>
                    </a:lnTo>
                    <a:lnTo>
                      <a:pt x="320" y="264"/>
                    </a:lnTo>
                    <a:lnTo>
                      <a:pt x="324" y="264"/>
                    </a:lnTo>
                    <a:lnTo>
                      <a:pt x="326" y="263"/>
                    </a:lnTo>
                    <a:lnTo>
                      <a:pt x="330" y="262"/>
                    </a:lnTo>
                    <a:lnTo>
                      <a:pt x="474" y="142"/>
                    </a:lnTo>
                    <a:lnTo>
                      <a:pt x="477" y="138"/>
                    </a:lnTo>
                    <a:lnTo>
                      <a:pt x="478" y="133"/>
                    </a:lnTo>
                    <a:lnTo>
                      <a:pt x="477" y="128"/>
                    </a:lnTo>
                    <a:lnTo>
                      <a:pt x="474" y="124"/>
                    </a:lnTo>
                    <a:lnTo>
                      <a:pt x="330" y="2"/>
                    </a:lnTo>
                    <a:lnTo>
                      <a:pt x="326" y="1"/>
                    </a:lnTo>
                    <a:lnTo>
                      <a:pt x="324" y="0"/>
                    </a:lnTo>
                    <a:lnTo>
                      <a:pt x="320" y="0"/>
                    </a:lnTo>
                    <a:lnTo>
                      <a:pt x="317" y="1"/>
                    </a:lnTo>
                    <a:lnTo>
                      <a:pt x="314" y="3"/>
                    </a:lnTo>
                    <a:lnTo>
                      <a:pt x="312" y="6"/>
                    </a:lnTo>
                    <a:lnTo>
                      <a:pt x="311" y="9"/>
                    </a:lnTo>
                    <a:lnTo>
                      <a:pt x="310" y="12"/>
                    </a:lnTo>
                    <a:lnTo>
                      <a:pt x="310" y="60"/>
                    </a:lnTo>
                    <a:lnTo>
                      <a:pt x="283" y="62"/>
                    </a:lnTo>
                    <a:lnTo>
                      <a:pt x="257" y="65"/>
                    </a:lnTo>
                    <a:lnTo>
                      <a:pt x="233" y="71"/>
                    </a:lnTo>
                    <a:lnTo>
                      <a:pt x="211" y="78"/>
                    </a:lnTo>
                    <a:lnTo>
                      <a:pt x="190" y="87"/>
                    </a:lnTo>
                    <a:lnTo>
                      <a:pt x="170" y="96"/>
                    </a:lnTo>
                    <a:lnTo>
                      <a:pt x="152" y="107"/>
                    </a:lnTo>
                    <a:lnTo>
                      <a:pt x="135" y="120"/>
                    </a:lnTo>
                    <a:lnTo>
                      <a:pt x="120" y="133"/>
                    </a:lnTo>
                    <a:lnTo>
                      <a:pt x="106" y="147"/>
                    </a:lnTo>
                    <a:lnTo>
                      <a:pt x="93" y="161"/>
                    </a:lnTo>
                    <a:lnTo>
                      <a:pt x="80" y="177"/>
                    </a:lnTo>
                    <a:lnTo>
                      <a:pt x="70" y="193"/>
                    </a:lnTo>
                    <a:lnTo>
                      <a:pt x="59" y="209"/>
                    </a:lnTo>
                    <a:lnTo>
                      <a:pt x="50" y="226"/>
                    </a:lnTo>
                    <a:lnTo>
                      <a:pt x="43" y="242"/>
                    </a:lnTo>
                    <a:lnTo>
                      <a:pt x="30" y="276"/>
                    </a:lnTo>
                    <a:lnTo>
                      <a:pt x="20" y="308"/>
                    </a:lnTo>
                    <a:lnTo>
                      <a:pt x="12" y="337"/>
                    </a:lnTo>
                    <a:lnTo>
                      <a:pt x="7" y="364"/>
                    </a:lnTo>
                    <a:lnTo>
                      <a:pt x="0" y="404"/>
                    </a:lnTo>
                    <a:lnTo>
                      <a:pt x="0" y="421"/>
                    </a:lnTo>
                    <a:lnTo>
                      <a:pt x="0" y="425"/>
                    </a:lnTo>
                    <a:lnTo>
                      <a:pt x="3" y="428"/>
                    </a:lnTo>
                    <a:lnTo>
                      <a:pt x="5" y="431"/>
                    </a:lnTo>
                    <a:lnTo>
                      <a:pt x="11" y="4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grpSp>
          <p:nvGrpSpPr>
            <p:cNvPr id="51" name="Group 50">
              <a:extLst>
                <a:ext uri="{FF2B5EF4-FFF2-40B4-BE49-F238E27FC236}">
                  <a16:creationId xmlns="" xmlns:a16="http://schemas.microsoft.com/office/drawing/2014/main" id="{5DECB9C7-54E0-4C65-BD74-33AEF6954B01}"/>
                </a:ext>
              </a:extLst>
            </p:cNvPr>
            <p:cNvGrpSpPr/>
            <p:nvPr/>
          </p:nvGrpSpPr>
          <p:grpSpPr>
            <a:xfrm>
              <a:off x="4092684" y="5219822"/>
              <a:ext cx="278001" cy="320770"/>
              <a:chOff x="10475913" y="771525"/>
              <a:chExt cx="247650" cy="285750"/>
            </a:xfrm>
            <a:solidFill>
              <a:sysClr val="window" lastClr="FFFFFF"/>
            </a:solidFill>
          </p:grpSpPr>
          <p:sp>
            <p:nvSpPr>
              <p:cNvPr id="52" name="Freeform 3569">
                <a:extLst>
                  <a:ext uri="{FF2B5EF4-FFF2-40B4-BE49-F238E27FC236}">
                    <a16:creationId xmlns="" xmlns:a16="http://schemas.microsoft.com/office/drawing/2014/main" id="{21CA4454-4E70-4B5D-8D15-CFA506C7D799}"/>
                  </a:ext>
                </a:extLst>
              </p:cNvPr>
              <p:cNvSpPr>
                <a:spLocks/>
              </p:cNvSpPr>
              <p:nvPr/>
            </p:nvSpPr>
            <p:spPr bwMode="auto">
              <a:xfrm>
                <a:off x="10475913" y="847725"/>
                <a:ext cx="247650" cy="209550"/>
              </a:xfrm>
              <a:custGeom>
                <a:avLst/>
                <a:gdLst>
                  <a:gd name="T0" fmla="*/ 625 w 625"/>
                  <a:gd name="T1" fmla="*/ 59 h 528"/>
                  <a:gd name="T2" fmla="*/ 625 w 625"/>
                  <a:gd name="T3" fmla="*/ 59 h 528"/>
                  <a:gd name="T4" fmla="*/ 625 w 625"/>
                  <a:gd name="T5" fmla="*/ 59 h 528"/>
                  <a:gd name="T6" fmla="*/ 624 w 625"/>
                  <a:gd name="T7" fmla="*/ 58 h 528"/>
                  <a:gd name="T8" fmla="*/ 624 w 625"/>
                  <a:gd name="T9" fmla="*/ 56 h 528"/>
                  <a:gd name="T10" fmla="*/ 624 w 625"/>
                  <a:gd name="T11" fmla="*/ 56 h 528"/>
                  <a:gd name="T12" fmla="*/ 624 w 625"/>
                  <a:gd name="T13" fmla="*/ 56 h 528"/>
                  <a:gd name="T14" fmla="*/ 623 w 625"/>
                  <a:gd name="T15" fmla="*/ 53 h 528"/>
                  <a:gd name="T16" fmla="*/ 621 w 625"/>
                  <a:gd name="T17" fmla="*/ 52 h 528"/>
                  <a:gd name="T18" fmla="*/ 621 w 625"/>
                  <a:gd name="T19" fmla="*/ 52 h 528"/>
                  <a:gd name="T20" fmla="*/ 621 w 625"/>
                  <a:gd name="T21" fmla="*/ 52 h 528"/>
                  <a:gd name="T22" fmla="*/ 620 w 625"/>
                  <a:gd name="T23" fmla="*/ 50 h 528"/>
                  <a:gd name="T24" fmla="*/ 620 w 625"/>
                  <a:gd name="T25" fmla="*/ 50 h 528"/>
                  <a:gd name="T26" fmla="*/ 619 w 625"/>
                  <a:gd name="T27" fmla="*/ 49 h 528"/>
                  <a:gd name="T28" fmla="*/ 617 w 625"/>
                  <a:gd name="T29" fmla="*/ 49 h 528"/>
                  <a:gd name="T30" fmla="*/ 617 w 625"/>
                  <a:gd name="T31" fmla="*/ 49 h 528"/>
                  <a:gd name="T32" fmla="*/ 617 w 625"/>
                  <a:gd name="T33" fmla="*/ 49 h 528"/>
                  <a:gd name="T34" fmla="*/ 497 w 625"/>
                  <a:gd name="T35" fmla="*/ 0 h 528"/>
                  <a:gd name="T36" fmla="*/ 493 w 625"/>
                  <a:gd name="T37" fmla="*/ 0 h 528"/>
                  <a:gd name="T38" fmla="*/ 488 w 625"/>
                  <a:gd name="T39" fmla="*/ 0 h 528"/>
                  <a:gd name="T40" fmla="*/ 484 w 625"/>
                  <a:gd name="T41" fmla="*/ 3 h 528"/>
                  <a:gd name="T42" fmla="*/ 481 w 625"/>
                  <a:gd name="T43" fmla="*/ 8 h 528"/>
                  <a:gd name="T44" fmla="*/ 480 w 625"/>
                  <a:gd name="T45" fmla="*/ 12 h 528"/>
                  <a:gd name="T46" fmla="*/ 481 w 625"/>
                  <a:gd name="T47" fmla="*/ 17 h 528"/>
                  <a:gd name="T48" fmla="*/ 484 w 625"/>
                  <a:gd name="T49" fmla="*/ 21 h 528"/>
                  <a:gd name="T50" fmla="*/ 488 w 625"/>
                  <a:gd name="T51" fmla="*/ 24 h 528"/>
                  <a:gd name="T52" fmla="*/ 580 w 625"/>
                  <a:gd name="T53" fmla="*/ 59 h 528"/>
                  <a:gd name="T54" fmla="*/ 300 w 625"/>
                  <a:gd name="T55" fmla="*/ 167 h 528"/>
                  <a:gd name="T56" fmla="*/ 39 w 625"/>
                  <a:gd name="T57" fmla="*/ 61 h 528"/>
                  <a:gd name="T58" fmla="*/ 124 w 625"/>
                  <a:gd name="T59" fmla="*/ 24 h 528"/>
                  <a:gd name="T60" fmla="*/ 128 w 625"/>
                  <a:gd name="T61" fmla="*/ 20 h 528"/>
                  <a:gd name="T62" fmla="*/ 131 w 625"/>
                  <a:gd name="T63" fmla="*/ 16 h 528"/>
                  <a:gd name="T64" fmla="*/ 132 w 625"/>
                  <a:gd name="T65" fmla="*/ 12 h 528"/>
                  <a:gd name="T66" fmla="*/ 131 w 625"/>
                  <a:gd name="T67" fmla="*/ 7 h 528"/>
                  <a:gd name="T68" fmla="*/ 128 w 625"/>
                  <a:gd name="T69" fmla="*/ 3 h 528"/>
                  <a:gd name="T70" fmla="*/ 124 w 625"/>
                  <a:gd name="T71" fmla="*/ 0 h 528"/>
                  <a:gd name="T72" fmla="*/ 119 w 625"/>
                  <a:gd name="T73" fmla="*/ 0 h 528"/>
                  <a:gd name="T74" fmla="*/ 115 w 625"/>
                  <a:gd name="T75" fmla="*/ 0 h 528"/>
                  <a:gd name="T76" fmla="*/ 7 w 625"/>
                  <a:gd name="T77" fmla="*/ 49 h 528"/>
                  <a:gd name="T78" fmla="*/ 4 w 625"/>
                  <a:gd name="T79" fmla="*/ 52 h 528"/>
                  <a:gd name="T80" fmla="*/ 1 w 625"/>
                  <a:gd name="T81" fmla="*/ 54 h 528"/>
                  <a:gd name="T82" fmla="*/ 0 w 625"/>
                  <a:gd name="T83" fmla="*/ 57 h 528"/>
                  <a:gd name="T84" fmla="*/ 0 w 625"/>
                  <a:gd name="T85" fmla="*/ 61 h 528"/>
                  <a:gd name="T86" fmla="*/ 0 w 625"/>
                  <a:gd name="T87" fmla="*/ 62 h 528"/>
                  <a:gd name="T88" fmla="*/ 0 w 625"/>
                  <a:gd name="T89" fmla="*/ 62 h 528"/>
                  <a:gd name="T90" fmla="*/ 0 w 625"/>
                  <a:gd name="T91" fmla="*/ 360 h 528"/>
                  <a:gd name="T92" fmla="*/ 0 w 625"/>
                  <a:gd name="T93" fmla="*/ 364 h 528"/>
                  <a:gd name="T94" fmla="*/ 1 w 625"/>
                  <a:gd name="T95" fmla="*/ 366 h 528"/>
                  <a:gd name="T96" fmla="*/ 4 w 625"/>
                  <a:gd name="T97" fmla="*/ 369 h 528"/>
                  <a:gd name="T98" fmla="*/ 6 w 625"/>
                  <a:gd name="T99" fmla="*/ 372 h 528"/>
                  <a:gd name="T100" fmla="*/ 295 w 625"/>
                  <a:gd name="T101" fmla="*/ 527 h 528"/>
                  <a:gd name="T102" fmla="*/ 298 w 625"/>
                  <a:gd name="T103" fmla="*/ 528 h 528"/>
                  <a:gd name="T104" fmla="*/ 300 w 625"/>
                  <a:gd name="T105" fmla="*/ 528 h 528"/>
                  <a:gd name="T106" fmla="*/ 303 w 625"/>
                  <a:gd name="T107" fmla="*/ 528 h 528"/>
                  <a:gd name="T108" fmla="*/ 305 w 625"/>
                  <a:gd name="T109" fmla="*/ 527 h 528"/>
                  <a:gd name="T110" fmla="*/ 617 w 625"/>
                  <a:gd name="T111" fmla="*/ 372 h 528"/>
                  <a:gd name="T112" fmla="*/ 621 w 625"/>
                  <a:gd name="T113" fmla="*/ 369 h 528"/>
                  <a:gd name="T114" fmla="*/ 623 w 625"/>
                  <a:gd name="T115" fmla="*/ 366 h 528"/>
                  <a:gd name="T116" fmla="*/ 624 w 625"/>
                  <a:gd name="T117" fmla="*/ 364 h 528"/>
                  <a:gd name="T118" fmla="*/ 625 w 625"/>
                  <a:gd name="T119" fmla="*/ 360 h 528"/>
                  <a:gd name="T120" fmla="*/ 625 w 625"/>
                  <a:gd name="T121" fmla="*/ 59 h 528"/>
                  <a:gd name="T122" fmla="*/ 625 w 625"/>
                  <a:gd name="T123" fmla="*/ 59 h 528"/>
                  <a:gd name="T124" fmla="*/ 625 w 625"/>
                  <a:gd name="T125" fmla="*/ 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5" h="528">
                    <a:moveTo>
                      <a:pt x="625" y="59"/>
                    </a:moveTo>
                    <a:lnTo>
                      <a:pt x="625" y="59"/>
                    </a:lnTo>
                    <a:lnTo>
                      <a:pt x="625" y="59"/>
                    </a:lnTo>
                    <a:lnTo>
                      <a:pt x="624" y="58"/>
                    </a:lnTo>
                    <a:lnTo>
                      <a:pt x="624" y="56"/>
                    </a:lnTo>
                    <a:lnTo>
                      <a:pt x="624" y="56"/>
                    </a:lnTo>
                    <a:lnTo>
                      <a:pt x="624" y="56"/>
                    </a:lnTo>
                    <a:lnTo>
                      <a:pt x="623" y="53"/>
                    </a:lnTo>
                    <a:lnTo>
                      <a:pt x="621" y="52"/>
                    </a:lnTo>
                    <a:lnTo>
                      <a:pt x="621" y="52"/>
                    </a:lnTo>
                    <a:lnTo>
                      <a:pt x="621" y="52"/>
                    </a:lnTo>
                    <a:lnTo>
                      <a:pt x="620" y="50"/>
                    </a:lnTo>
                    <a:lnTo>
                      <a:pt x="620" y="50"/>
                    </a:lnTo>
                    <a:lnTo>
                      <a:pt x="619" y="49"/>
                    </a:lnTo>
                    <a:lnTo>
                      <a:pt x="617" y="49"/>
                    </a:lnTo>
                    <a:lnTo>
                      <a:pt x="617" y="49"/>
                    </a:lnTo>
                    <a:lnTo>
                      <a:pt x="617" y="49"/>
                    </a:lnTo>
                    <a:lnTo>
                      <a:pt x="497" y="0"/>
                    </a:lnTo>
                    <a:lnTo>
                      <a:pt x="493" y="0"/>
                    </a:lnTo>
                    <a:lnTo>
                      <a:pt x="488" y="0"/>
                    </a:lnTo>
                    <a:lnTo>
                      <a:pt x="484" y="3"/>
                    </a:lnTo>
                    <a:lnTo>
                      <a:pt x="481" y="8"/>
                    </a:lnTo>
                    <a:lnTo>
                      <a:pt x="480" y="12"/>
                    </a:lnTo>
                    <a:lnTo>
                      <a:pt x="481" y="17"/>
                    </a:lnTo>
                    <a:lnTo>
                      <a:pt x="484" y="21"/>
                    </a:lnTo>
                    <a:lnTo>
                      <a:pt x="488" y="24"/>
                    </a:lnTo>
                    <a:lnTo>
                      <a:pt x="580" y="59"/>
                    </a:lnTo>
                    <a:lnTo>
                      <a:pt x="300" y="167"/>
                    </a:lnTo>
                    <a:lnTo>
                      <a:pt x="39" y="61"/>
                    </a:lnTo>
                    <a:lnTo>
                      <a:pt x="124" y="24"/>
                    </a:lnTo>
                    <a:lnTo>
                      <a:pt x="128" y="20"/>
                    </a:lnTo>
                    <a:lnTo>
                      <a:pt x="131" y="16"/>
                    </a:lnTo>
                    <a:lnTo>
                      <a:pt x="132" y="12"/>
                    </a:lnTo>
                    <a:lnTo>
                      <a:pt x="131" y="7"/>
                    </a:lnTo>
                    <a:lnTo>
                      <a:pt x="128" y="3"/>
                    </a:lnTo>
                    <a:lnTo>
                      <a:pt x="124" y="0"/>
                    </a:lnTo>
                    <a:lnTo>
                      <a:pt x="119" y="0"/>
                    </a:lnTo>
                    <a:lnTo>
                      <a:pt x="115" y="0"/>
                    </a:lnTo>
                    <a:lnTo>
                      <a:pt x="7" y="49"/>
                    </a:lnTo>
                    <a:lnTo>
                      <a:pt x="4" y="52"/>
                    </a:lnTo>
                    <a:lnTo>
                      <a:pt x="1" y="54"/>
                    </a:lnTo>
                    <a:lnTo>
                      <a:pt x="0" y="57"/>
                    </a:lnTo>
                    <a:lnTo>
                      <a:pt x="0" y="61"/>
                    </a:lnTo>
                    <a:lnTo>
                      <a:pt x="0" y="62"/>
                    </a:lnTo>
                    <a:lnTo>
                      <a:pt x="0" y="62"/>
                    </a:lnTo>
                    <a:lnTo>
                      <a:pt x="0" y="360"/>
                    </a:lnTo>
                    <a:lnTo>
                      <a:pt x="0" y="364"/>
                    </a:lnTo>
                    <a:lnTo>
                      <a:pt x="1" y="366"/>
                    </a:lnTo>
                    <a:lnTo>
                      <a:pt x="4" y="369"/>
                    </a:lnTo>
                    <a:lnTo>
                      <a:pt x="6" y="372"/>
                    </a:lnTo>
                    <a:lnTo>
                      <a:pt x="295" y="527"/>
                    </a:lnTo>
                    <a:lnTo>
                      <a:pt x="298" y="528"/>
                    </a:lnTo>
                    <a:lnTo>
                      <a:pt x="300" y="528"/>
                    </a:lnTo>
                    <a:lnTo>
                      <a:pt x="303" y="528"/>
                    </a:lnTo>
                    <a:lnTo>
                      <a:pt x="305" y="527"/>
                    </a:lnTo>
                    <a:lnTo>
                      <a:pt x="617" y="372"/>
                    </a:lnTo>
                    <a:lnTo>
                      <a:pt x="621" y="369"/>
                    </a:lnTo>
                    <a:lnTo>
                      <a:pt x="623" y="366"/>
                    </a:lnTo>
                    <a:lnTo>
                      <a:pt x="624" y="364"/>
                    </a:lnTo>
                    <a:lnTo>
                      <a:pt x="625" y="360"/>
                    </a:lnTo>
                    <a:lnTo>
                      <a:pt x="625" y="59"/>
                    </a:lnTo>
                    <a:lnTo>
                      <a:pt x="625" y="59"/>
                    </a:lnTo>
                    <a:lnTo>
                      <a:pt x="62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53" name="Freeform 3570">
                <a:extLst>
                  <a:ext uri="{FF2B5EF4-FFF2-40B4-BE49-F238E27FC236}">
                    <a16:creationId xmlns="" xmlns:a16="http://schemas.microsoft.com/office/drawing/2014/main" id="{6F233865-F8B6-4B73-9DB5-C6B941951A49}"/>
                  </a:ext>
                </a:extLst>
              </p:cNvPr>
              <p:cNvSpPr>
                <a:spLocks/>
              </p:cNvSpPr>
              <p:nvPr/>
            </p:nvSpPr>
            <p:spPr bwMode="auto">
              <a:xfrm>
                <a:off x="10542588" y="771525"/>
                <a:ext cx="106362" cy="104775"/>
              </a:xfrm>
              <a:custGeom>
                <a:avLst/>
                <a:gdLst>
                  <a:gd name="T0" fmla="*/ 124 w 267"/>
                  <a:gd name="T1" fmla="*/ 263 h 266"/>
                  <a:gd name="T2" fmla="*/ 128 w 267"/>
                  <a:gd name="T3" fmla="*/ 266 h 266"/>
                  <a:gd name="T4" fmla="*/ 133 w 267"/>
                  <a:gd name="T5" fmla="*/ 266 h 266"/>
                  <a:gd name="T6" fmla="*/ 137 w 267"/>
                  <a:gd name="T7" fmla="*/ 266 h 266"/>
                  <a:gd name="T8" fmla="*/ 141 w 267"/>
                  <a:gd name="T9" fmla="*/ 263 h 266"/>
                  <a:gd name="T10" fmla="*/ 263 w 267"/>
                  <a:gd name="T11" fmla="*/ 141 h 266"/>
                  <a:gd name="T12" fmla="*/ 266 w 267"/>
                  <a:gd name="T13" fmla="*/ 137 h 266"/>
                  <a:gd name="T14" fmla="*/ 267 w 267"/>
                  <a:gd name="T15" fmla="*/ 133 h 266"/>
                  <a:gd name="T16" fmla="*/ 266 w 267"/>
                  <a:gd name="T17" fmla="*/ 128 h 266"/>
                  <a:gd name="T18" fmla="*/ 263 w 267"/>
                  <a:gd name="T19" fmla="*/ 124 h 266"/>
                  <a:gd name="T20" fmla="*/ 259 w 267"/>
                  <a:gd name="T21" fmla="*/ 122 h 266"/>
                  <a:gd name="T22" fmla="*/ 254 w 267"/>
                  <a:gd name="T23" fmla="*/ 120 h 266"/>
                  <a:gd name="T24" fmla="*/ 250 w 267"/>
                  <a:gd name="T25" fmla="*/ 122 h 266"/>
                  <a:gd name="T26" fmla="*/ 246 w 267"/>
                  <a:gd name="T27" fmla="*/ 124 h 266"/>
                  <a:gd name="T28" fmla="*/ 144 w 267"/>
                  <a:gd name="T29" fmla="*/ 226 h 266"/>
                  <a:gd name="T30" fmla="*/ 144 w 267"/>
                  <a:gd name="T31" fmla="*/ 11 h 266"/>
                  <a:gd name="T32" fmla="*/ 144 w 267"/>
                  <a:gd name="T33" fmla="*/ 7 h 266"/>
                  <a:gd name="T34" fmla="*/ 141 w 267"/>
                  <a:gd name="T35" fmla="*/ 4 h 266"/>
                  <a:gd name="T36" fmla="*/ 137 w 267"/>
                  <a:gd name="T37" fmla="*/ 1 h 266"/>
                  <a:gd name="T38" fmla="*/ 132 w 267"/>
                  <a:gd name="T39" fmla="*/ 0 h 266"/>
                  <a:gd name="T40" fmla="*/ 127 w 267"/>
                  <a:gd name="T41" fmla="*/ 1 h 266"/>
                  <a:gd name="T42" fmla="*/ 123 w 267"/>
                  <a:gd name="T43" fmla="*/ 4 h 266"/>
                  <a:gd name="T44" fmla="*/ 121 w 267"/>
                  <a:gd name="T45" fmla="*/ 7 h 266"/>
                  <a:gd name="T46" fmla="*/ 121 w 267"/>
                  <a:gd name="T47" fmla="*/ 11 h 266"/>
                  <a:gd name="T48" fmla="*/ 121 w 267"/>
                  <a:gd name="T49" fmla="*/ 225 h 266"/>
                  <a:gd name="T50" fmla="*/ 20 w 267"/>
                  <a:gd name="T51" fmla="*/ 124 h 266"/>
                  <a:gd name="T52" fmla="*/ 17 w 267"/>
                  <a:gd name="T53" fmla="*/ 122 h 266"/>
                  <a:gd name="T54" fmla="*/ 11 w 267"/>
                  <a:gd name="T55" fmla="*/ 120 h 266"/>
                  <a:gd name="T56" fmla="*/ 8 w 267"/>
                  <a:gd name="T57" fmla="*/ 122 h 266"/>
                  <a:gd name="T58" fmla="*/ 4 w 267"/>
                  <a:gd name="T59" fmla="*/ 124 h 266"/>
                  <a:gd name="T60" fmla="*/ 1 w 267"/>
                  <a:gd name="T61" fmla="*/ 128 h 266"/>
                  <a:gd name="T62" fmla="*/ 0 w 267"/>
                  <a:gd name="T63" fmla="*/ 133 h 266"/>
                  <a:gd name="T64" fmla="*/ 1 w 267"/>
                  <a:gd name="T65" fmla="*/ 137 h 266"/>
                  <a:gd name="T66" fmla="*/ 4 w 267"/>
                  <a:gd name="T67" fmla="*/ 141 h 266"/>
                  <a:gd name="T68" fmla="*/ 124 w 267"/>
                  <a:gd name="T69" fmla="*/ 26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7" h="266">
                    <a:moveTo>
                      <a:pt x="124" y="263"/>
                    </a:moveTo>
                    <a:lnTo>
                      <a:pt x="128" y="266"/>
                    </a:lnTo>
                    <a:lnTo>
                      <a:pt x="133" y="266"/>
                    </a:lnTo>
                    <a:lnTo>
                      <a:pt x="137" y="266"/>
                    </a:lnTo>
                    <a:lnTo>
                      <a:pt x="141" y="263"/>
                    </a:lnTo>
                    <a:lnTo>
                      <a:pt x="263" y="141"/>
                    </a:lnTo>
                    <a:lnTo>
                      <a:pt x="266" y="137"/>
                    </a:lnTo>
                    <a:lnTo>
                      <a:pt x="267" y="133"/>
                    </a:lnTo>
                    <a:lnTo>
                      <a:pt x="266" y="128"/>
                    </a:lnTo>
                    <a:lnTo>
                      <a:pt x="263" y="124"/>
                    </a:lnTo>
                    <a:lnTo>
                      <a:pt x="259" y="122"/>
                    </a:lnTo>
                    <a:lnTo>
                      <a:pt x="254" y="120"/>
                    </a:lnTo>
                    <a:lnTo>
                      <a:pt x="250" y="122"/>
                    </a:lnTo>
                    <a:lnTo>
                      <a:pt x="246" y="124"/>
                    </a:lnTo>
                    <a:lnTo>
                      <a:pt x="144" y="226"/>
                    </a:lnTo>
                    <a:lnTo>
                      <a:pt x="144" y="11"/>
                    </a:lnTo>
                    <a:lnTo>
                      <a:pt x="144" y="7"/>
                    </a:lnTo>
                    <a:lnTo>
                      <a:pt x="141" y="4"/>
                    </a:lnTo>
                    <a:lnTo>
                      <a:pt x="137" y="1"/>
                    </a:lnTo>
                    <a:lnTo>
                      <a:pt x="132" y="0"/>
                    </a:lnTo>
                    <a:lnTo>
                      <a:pt x="127" y="1"/>
                    </a:lnTo>
                    <a:lnTo>
                      <a:pt x="123" y="4"/>
                    </a:lnTo>
                    <a:lnTo>
                      <a:pt x="121" y="7"/>
                    </a:lnTo>
                    <a:lnTo>
                      <a:pt x="121" y="11"/>
                    </a:lnTo>
                    <a:lnTo>
                      <a:pt x="121" y="225"/>
                    </a:lnTo>
                    <a:lnTo>
                      <a:pt x="20" y="124"/>
                    </a:lnTo>
                    <a:lnTo>
                      <a:pt x="17" y="122"/>
                    </a:lnTo>
                    <a:lnTo>
                      <a:pt x="11" y="120"/>
                    </a:lnTo>
                    <a:lnTo>
                      <a:pt x="8" y="122"/>
                    </a:lnTo>
                    <a:lnTo>
                      <a:pt x="4" y="124"/>
                    </a:lnTo>
                    <a:lnTo>
                      <a:pt x="1" y="128"/>
                    </a:lnTo>
                    <a:lnTo>
                      <a:pt x="0" y="133"/>
                    </a:lnTo>
                    <a:lnTo>
                      <a:pt x="1" y="137"/>
                    </a:lnTo>
                    <a:lnTo>
                      <a:pt x="4" y="141"/>
                    </a:lnTo>
                    <a:lnTo>
                      <a:pt x="124" y="2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sp>
          <p:nvSpPr>
            <p:cNvPr id="2" name="TextBox 1"/>
            <p:cNvSpPr txBox="1"/>
            <p:nvPr/>
          </p:nvSpPr>
          <p:spPr>
            <a:xfrm>
              <a:off x="5680661" y="3071077"/>
              <a:ext cx="891348" cy="875180"/>
            </a:xfrm>
            <a:prstGeom prst="rect">
              <a:avLst/>
            </a:prstGeom>
            <a:noFill/>
          </p:spPr>
          <p:txBody>
            <a:bodyPr wrap="square" rtlCol="0">
              <a:spAutoFit/>
            </a:bodyPr>
            <a:lstStyle/>
            <a:p>
              <a:pPr algn="ctr"/>
              <a:r>
                <a:rPr lang="en-ZA" sz="1400" dirty="0"/>
                <a:t>1. </a:t>
              </a:r>
            </a:p>
            <a:p>
              <a:pPr algn="ctr"/>
              <a:r>
                <a:rPr lang="en-ZA" sz="1400" dirty="0"/>
                <a:t>Improved safety and security</a:t>
              </a:r>
            </a:p>
          </p:txBody>
        </p:sp>
        <p:sp>
          <p:nvSpPr>
            <p:cNvPr id="54" name="TextBox 53"/>
            <p:cNvSpPr txBox="1"/>
            <p:nvPr/>
          </p:nvSpPr>
          <p:spPr>
            <a:xfrm>
              <a:off x="4648121" y="3619192"/>
              <a:ext cx="1047213" cy="677559"/>
            </a:xfrm>
            <a:prstGeom prst="rect">
              <a:avLst/>
            </a:prstGeom>
            <a:noFill/>
          </p:spPr>
          <p:txBody>
            <a:bodyPr wrap="square" rtlCol="0">
              <a:spAutoFit/>
            </a:bodyPr>
            <a:lstStyle/>
            <a:p>
              <a:pPr algn="ctr"/>
              <a:r>
                <a:rPr lang="en-ZA" sz="1400" dirty="0"/>
                <a:t>2</a:t>
              </a:r>
              <a:r>
                <a:rPr lang="en-ZA" sz="1400" dirty="0" smtClean="0"/>
                <a:t>. Improved case management</a:t>
              </a:r>
              <a:endParaRPr lang="en-ZA" sz="1400" dirty="0"/>
            </a:p>
          </p:txBody>
        </p:sp>
        <p:sp>
          <p:nvSpPr>
            <p:cNvPr id="55" name="TextBox 54"/>
            <p:cNvSpPr txBox="1"/>
            <p:nvPr/>
          </p:nvSpPr>
          <p:spPr>
            <a:xfrm>
              <a:off x="4622831" y="4404937"/>
              <a:ext cx="1140469" cy="875180"/>
            </a:xfrm>
            <a:prstGeom prst="rect">
              <a:avLst/>
            </a:prstGeom>
            <a:noFill/>
          </p:spPr>
          <p:txBody>
            <a:bodyPr wrap="square" rtlCol="0">
              <a:spAutoFit/>
            </a:bodyPr>
            <a:lstStyle/>
            <a:p>
              <a:pPr algn="ctr"/>
              <a:r>
                <a:rPr lang="en-ZA" sz="1400" b="1" dirty="0">
                  <a:solidFill>
                    <a:srgbClr val="548235"/>
                  </a:solidFill>
                </a:rPr>
                <a:t>3. </a:t>
              </a:r>
            </a:p>
            <a:p>
              <a:pPr algn="ctr"/>
              <a:r>
                <a:rPr lang="en-ZA" sz="1400" b="1" dirty="0">
                  <a:solidFill>
                    <a:srgbClr val="548235"/>
                  </a:solidFill>
                </a:rPr>
                <a:t>Increased needs based rehabilitation</a:t>
              </a:r>
            </a:p>
          </p:txBody>
        </p:sp>
        <p:sp>
          <p:nvSpPr>
            <p:cNvPr id="56" name="TextBox 55"/>
            <p:cNvSpPr txBox="1"/>
            <p:nvPr/>
          </p:nvSpPr>
          <p:spPr>
            <a:xfrm>
              <a:off x="5506619" y="5087253"/>
              <a:ext cx="1199409" cy="738664"/>
            </a:xfrm>
            <a:prstGeom prst="rect">
              <a:avLst/>
            </a:prstGeom>
            <a:noFill/>
          </p:spPr>
          <p:txBody>
            <a:bodyPr wrap="square" rtlCol="0">
              <a:spAutoFit/>
            </a:bodyPr>
            <a:lstStyle/>
            <a:p>
              <a:pPr algn="ctr"/>
              <a:r>
                <a:rPr lang="en-ZA" sz="1400" dirty="0" smtClean="0"/>
                <a:t>4. </a:t>
              </a:r>
            </a:p>
            <a:p>
              <a:pPr algn="ctr"/>
              <a:r>
                <a:rPr lang="en-ZA" sz="1400" dirty="0" smtClean="0"/>
                <a:t>Successful reintegration</a:t>
              </a:r>
              <a:endParaRPr lang="en-ZA" sz="1400" dirty="0"/>
            </a:p>
          </p:txBody>
        </p:sp>
        <p:sp>
          <p:nvSpPr>
            <p:cNvPr id="57" name="TextBox 56"/>
            <p:cNvSpPr txBox="1"/>
            <p:nvPr/>
          </p:nvSpPr>
          <p:spPr>
            <a:xfrm>
              <a:off x="6386564" y="4443398"/>
              <a:ext cx="1240055" cy="875180"/>
            </a:xfrm>
            <a:prstGeom prst="rect">
              <a:avLst/>
            </a:prstGeom>
            <a:noFill/>
          </p:spPr>
          <p:txBody>
            <a:bodyPr wrap="square" rtlCol="0">
              <a:spAutoFit/>
            </a:bodyPr>
            <a:lstStyle/>
            <a:p>
              <a:pPr algn="ctr"/>
              <a:r>
                <a:rPr lang="en-ZA" sz="1400" dirty="0" smtClean="0"/>
                <a:t>5. </a:t>
              </a:r>
            </a:p>
            <a:p>
              <a:pPr algn="ctr"/>
              <a:r>
                <a:rPr lang="en-ZA" sz="1400" dirty="0" smtClean="0"/>
                <a:t>Healthy incarcerated population</a:t>
              </a:r>
              <a:endParaRPr lang="en-ZA" sz="1400" dirty="0"/>
            </a:p>
          </p:txBody>
        </p:sp>
        <p:sp>
          <p:nvSpPr>
            <p:cNvPr id="58" name="TextBox 57"/>
            <p:cNvSpPr txBox="1"/>
            <p:nvPr/>
          </p:nvSpPr>
          <p:spPr>
            <a:xfrm>
              <a:off x="6514259" y="3142977"/>
              <a:ext cx="1083103" cy="1169551"/>
            </a:xfrm>
            <a:prstGeom prst="rect">
              <a:avLst/>
            </a:prstGeom>
            <a:noFill/>
          </p:spPr>
          <p:txBody>
            <a:bodyPr wrap="square" rtlCol="0">
              <a:spAutoFit/>
            </a:bodyPr>
            <a:lstStyle/>
            <a:p>
              <a:pPr algn="ctr"/>
              <a:r>
                <a:rPr lang="en-ZA" sz="1400" dirty="0" smtClean="0"/>
                <a:t>6. </a:t>
              </a:r>
            </a:p>
            <a:p>
              <a:pPr algn="ctr"/>
              <a:r>
                <a:rPr lang="en-ZA" sz="1400" dirty="0" smtClean="0"/>
                <a:t>High performing ethical  organisation</a:t>
              </a:r>
              <a:endParaRPr lang="en-ZA" sz="1400" dirty="0"/>
            </a:p>
          </p:txBody>
        </p:sp>
      </p:grpSp>
      <p:sp>
        <p:nvSpPr>
          <p:cNvPr id="59" name="Rounded Rectangle 58">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60" name="TextBox 59">
            <a:extLst>
              <a:ext uri="{FF2B5EF4-FFF2-40B4-BE49-F238E27FC236}">
                <a16:creationId xmlns:a16="http://schemas.microsoft.com/office/drawing/2014/main" xmlns="" id="{3D1D2E24-36FA-6149-B377-163EFDF93ABC}"/>
              </a:ext>
            </a:extLst>
          </p:cNvPr>
          <p:cNvSpPr txBox="1"/>
          <p:nvPr/>
        </p:nvSpPr>
        <p:spPr>
          <a:xfrm>
            <a:off x="989159" y="792228"/>
            <a:ext cx="5507894"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3: Increased access to needs based rehabilitation programmes</a:t>
            </a:r>
            <a:endParaRPr lang="da-DK" sz="1400" b="1" dirty="0">
              <a:solidFill>
                <a:srgbClr val="FFFFFF"/>
              </a:solidFill>
              <a:latin typeface="Segoe UI Light"/>
              <a:cs typeface="Segoe UI" panose="020B0502040204020203" pitchFamily="34" charset="0"/>
            </a:endParaRPr>
          </a:p>
        </p:txBody>
      </p:sp>
      <p:cxnSp>
        <p:nvCxnSpPr>
          <p:cNvPr id="61" name="Straight Connector 60">
            <a:extLst>
              <a:ext uri="{FF2B5EF4-FFF2-40B4-BE49-F238E27FC236}">
                <a16:creationId xmlns:a16="http://schemas.microsoft.com/office/drawing/2014/main" xmlns="" id="{D4D9F918-F730-4449-AB3E-2E8143B1A414}"/>
              </a:ext>
            </a:extLst>
          </p:cNvPr>
          <p:cNvCxnSpPr>
            <a:cxnSpLocks/>
          </p:cNvCxnSpPr>
          <p:nvPr/>
        </p:nvCxnSpPr>
        <p:spPr>
          <a:xfrm>
            <a:off x="6487428" y="899950"/>
            <a:ext cx="5346373" cy="10774"/>
          </a:xfrm>
          <a:prstGeom prst="line">
            <a:avLst/>
          </a:prstGeom>
          <a:noFill/>
          <a:ln w="6350" cap="flat" cmpd="sng" algn="ctr">
            <a:solidFill>
              <a:srgbClr val="FFFFFF"/>
            </a:solidFill>
            <a:prstDash val="solid"/>
            <a:miter lim="800000"/>
          </a:ln>
          <a:effectLst/>
        </p:spPr>
      </p:cxnSp>
    </p:spTree>
    <p:extLst>
      <p:ext uri="{BB962C8B-B14F-4D97-AF65-F5344CB8AC3E}">
        <p14:creationId xmlns:p14="http://schemas.microsoft.com/office/powerpoint/2010/main" val="535155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smtClean="0">
                <a:solidFill>
                  <a:srgbClr val="000000"/>
                </a:solidFill>
                <a:latin typeface="Georgia"/>
              </a:rPr>
              <a:t>Contextual issues for 2021 MTEF</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614400" y="1208581"/>
            <a:ext cx="5398750" cy="5370573"/>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a:solidFill>
                  <a:schemeClr val="tx1"/>
                </a:solidFill>
                <a:latin typeface="Calibri Light"/>
                <a:cs typeface="Calibri Light"/>
              </a:rPr>
              <a:t>Contextual </a:t>
            </a:r>
            <a:r>
              <a:rPr lang="en-ZA" sz="2799" b="1" dirty="0" smtClean="0">
                <a:solidFill>
                  <a:schemeClr val="tx1"/>
                </a:solidFill>
                <a:latin typeface="Calibri Light"/>
                <a:cs typeface="Calibri Light"/>
              </a:rPr>
              <a:t>Issues</a:t>
            </a:r>
            <a:endParaRPr lang="en-ZA" dirty="0">
              <a:latin typeface="Calibri Light" panose="020F0302020204030204" pitchFamily="34" charset="0"/>
              <a:ea typeface="Calibri"/>
              <a:cs typeface="Calibri Light" panose="020F0302020204030204" pitchFamily="34" charset="0"/>
            </a:endParaRPr>
          </a:p>
          <a:p>
            <a:pPr marL="342831" indent="-342831">
              <a:spcBef>
                <a:spcPts val="400"/>
              </a:spcBef>
              <a:spcAft>
                <a:spcPts val="400"/>
              </a:spcAft>
              <a:buFont typeface="Arial" panose="020B0604020202020204" pitchFamily="34" charset="0"/>
              <a:buChar char="•"/>
            </a:pPr>
            <a:r>
              <a:rPr lang="en-ZA" sz="2000" dirty="0" smtClean="0">
                <a:latin typeface="Calibri Light" panose="020F0302020204030204" pitchFamily="34" charset="0"/>
                <a:ea typeface="Calibri"/>
                <a:cs typeface="Calibri Light" panose="020F0302020204030204" pitchFamily="34" charset="0"/>
              </a:rPr>
              <a:t>Proposed budget cuts by NT</a:t>
            </a:r>
          </a:p>
          <a:p>
            <a:pPr marL="342831" indent="-342831">
              <a:spcBef>
                <a:spcPts val="400"/>
              </a:spcBef>
              <a:spcAft>
                <a:spcPts val="400"/>
              </a:spcAft>
              <a:buFont typeface="Arial" panose="020B0604020202020204" pitchFamily="34" charset="0"/>
              <a:buChar char="•"/>
            </a:pPr>
            <a:r>
              <a:rPr lang="en-ZA" sz="2000" dirty="0" smtClean="0">
                <a:latin typeface="Calibri Light" panose="020F0302020204030204" pitchFamily="34" charset="0"/>
                <a:ea typeface="Calibri"/>
                <a:cs typeface="Calibri Light" panose="020F0302020204030204" pitchFamily="34" charset="0"/>
              </a:rPr>
              <a:t>Implications of Covid-19 on the operating environment (</a:t>
            </a:r>
            <a:r>
              <a:rPr lang="en-ZA" sz="2000" dirty="0" err="1" smtClean="0">
                <a:latin typeface="Calibri Light" panose="020F0302020204030204" pitchFamily="34" charset="0"/>
                <a:ea typeface="Calibri"/>
                <a:cs typeface="Calibri Light" panose="020F0302020204030204" pitchFamily="34" charset="0"/>
              </a:rPr>
              <a:t>e.g</a:t>
            </a:r>
            <a:r>
              <a:rPr lang="en-ZA" sz="2000" dirty="0" smtClean="0">
                <a:latin typeface="Calibri Light" panose="020F0302020204030204" pitchFamily="34" charset="0"/>
                <a:ea typeface="Calibri"/>
                <a:cs typeface="Calibri Light" panose="020F0302020204030204" pitchFamily="34" charset="0"/>
              </a:rPr>
              <a:t> demand for health care services)</a:t>
            </a:r>
          </a:p>
          <a:p>
            <a:pPr marL="342831" indent="-342831">
              <a:spcBef>
                <a:spcPts val="400"/>
              </a:spcBef>
              <a:spcAft>
                <a:spcPts val="400"/>
              </a:spcAft>
              <a:buFont typeface="Arial" panose="020B0604020202020204" pitchFamily="34" charset="0"/>
              <a:buChar char="•"/>
            </a:pPr>
            <a:r>
              <a:rPr lang="en-ZA" sz="2000" dirty="0" smtClean="0">
                <a:latin typeface="Calibri Light" panose="020F0302020204030204" pitchFamily="34" charset="0"/>
                <a:ea typeface="Calibri"/>
                <a:cs typeface="Calibri Light" panose="020F0302020204030204" pitchFamily="34" charset="0"/>
              </a:rPr>
              <a:t>Low economic growth (GDP contract by 7.3% in 2020)</a:t>
            </a:r>
          </a:p>
          <a:p>
            <a:pPr marL="342831" indent="-342831">
              <a:spcBef>
                <a:spcPts val="400"/>
              </a:spcBef>
              <a:spcAft>
                <a:spcPts val="400"/>
              </a:spcAft>
              <a:buFont typeface="Arial" panose="020B0604020202020204" pitchFamily="34" charset="0"/>
              <a:buChar char="•"/>
            </a:pPr>
            <a:r>
              <a:rPr lang="en-ZA" sz="2000" dirty="0" smtClean="0">
                <a:latin typeface="Calibri Light" panose="020F0302020204030204" pitchFamily="34" charset="0"/>
                <a:ea typeface="Calibri"/>
                <a:cs typeface="Calibri Light" panose="020F0302020204030204" pitchFamily="34" charset="0"/>
              </a:rPr>
              <a:t>Crime trends (upward trend of serious crimes)</a:t>
            </a:r>
          </a:p>
          <a:p>
            <a:pPr marL="342831" indent="-342831">
              <a:spcBef>
                <a:spcPts val="400"/>
              </a:spcBef>
              <a:spcAft>
                <a:spcPts val="400"/>
              </a:spcAft>
              <a:buFont typeface="Arial" panose="020B0604020202020204" pitchFamily="34" charset="0"/>
              <a:buChar char="•"/>
            </a:pPr>
            <a:r>
              <a:rPr lang="en-ZA" sz="2000" dirty="0" smtClean="0">
                <a:latin typeface="Calibri Light" panose="020F0302020204030204" pitchFamily="34" charset="0"/>
                <a:ea typeface="Calibri"/>
                <a:cs typeface="Calibri Light" panose="020F0302020204030204" pitchFamily="34" charset="0"/>
              </a:rPr>
              <a:t>Capacity constrains (officials in isolation, quarantine and rotation)</a:t>
            </a:r>
          </a:p>
          <a:p>
            <a:pPr marL="342900" lvl="0" indent="-342900">
              <a:spcBef>
                <a:spcPts val="300"/>
              </a:spcBef>
              <a:spcAft>
                <a:spcPts val="300"/>
              </a:spcAft>
              <a:buClr>
                <a:srgbClr val="000000"/>
              </a:buClr>
              <a:buFont typeface="Arial" panose="020B0604020202020204" pitchFamily="34" charset="0"/>
              <a:buChar char="•"/>
            </a:pPr>
            <a:r>
              <a:rPr lang="en-ZA" sz="2000" kern="0" dirty="0">
                <a:solidFill>
                  <a:srgbClr val="000000"/>
                </a:solidFill>
                <a:latin typeface="Calibri Light" panose="020F0302020204030204" pitchFamily="34" charset="0"/>
                <a:ea typeface="Calibri"/>
                <a:cs typeface="Calibri Light" panose="020F0302020204030204" pitchFamily="34" charset="0"/>
                <a:sym typeface="Arial"/>
              </a:rPr>
              <a:t>Culture change (increasing use of technology)</a:t>
            </a:r>
          </a:p>
          <a:p>
            <a:pPr marL="342831" indent="-342831">
              <a:spcBef>
                <a:spcPts val="400"/>
              </a:spcBef>
              <a:spcAft>
                <a:spcPts val="400"/>
              </a:spcAft>
              <a:buFont typeface="Arial" panose="020B0604020202020204" pitchFamily="34" charset="0"/>
              <a:buChar char="•"/>
            </a:pPr>
            <a:r>
              <a:rPr lang="en-ZA" sz="2000" dirty="0" smtClean="0">
                <a:latin typeface="Calibri Light" panose="020F0302020204030204" pitchFamily="34" charset="0"/>
                <a:ea typeface="Calibri"/>
                <a:cs typeface="Calibri Light" panose="020F0302020204030204" pitchFamily="34" charset="0"/>
              </a:rPr>
              <a:t>Other resource constrains</a:t>
            </a:r>
          </a:p>
          <a:p>
            <a:pPr marL="342831" indent="-342831">
              <a:spcBef>
                <a:spcPts val="400"/>
              </a:spcBef>
              <a:spcAft>
                <a:spcPts val="400"/>
              </a:spcAft>
              <a:buFont typeface="Arial" panose="020B0604020202020204" pitchFamily="34" charset="0"/>
              <a:buChar char="•"/>
            </a:pPr>
            <a:r>
              <a:rPr lang="en-ZA" sz="2000" dirty="0" smtClean="0">
                <a:latin typeface="Calibri Light" panose="020F0302020204030204" pitchFamily="34" charset="0"/>
                <a:ea typeface="Calibri"/>
                <a:cs typeface="Calibri Light" panose="020F0302020204030204" pitchFamily="34" charset="0"/>
              </a:rPr>
              <a:t>Overcrowding (slow CJS)</a:t>
            </a:r>
          </a:p>
          <a:p>
            <a:pPr marL="342831" indent="-342831">
              <a:spcBef>
                <a:spcPts val="400"/>
              </a:spcBef>
              <a:spcAft>
                <a:spcPts val="400"/>
              </a:spcAft>
              <a:buFont typeface="Arial" panose="020B0604020202020204" pitchFamily="34" charset="0"/>
              <a:buChar char="•"/>
            </a:pPr>
            <a:r>
              <a:rPr lang="en-ZA" sz="2000" dirty="0" smtClean="0">
                <a:latin typeface="Calibri Light" panose="020F0302020204030204" pitchFamily="34" charset="0"/>
                <a:ea typeface="Calibri"/>
                <a:cs typeface="Calibri Light" panose="020F0302020204030204" pitchFamily="34" charset="0"/>
              </a:rPr>
              <a:t>Current 2020/21 actual performance</a:t>
            </a:r>
            <a:endParaRPr lang="en-ZA" sz="2000" dirty="0">
              <a:latin typeface="Calibri Light" panose="020F0302020204030204" pitchFamily="34" charset="0"/>
              <a:ea typeface="Calibri"/>
              <a:cs typeface="Calibri Light" panose="020F0302020204030204" pitchFamily="34" charset="0"/>
            </a:endParaRPr>
          </a:p>
        </p:txBody>
      </p:sp>
      <p:sp>
        <p:nvSpPr>
          <p:cNvPr id="6" name="TextBox 5"/>
          <p:cNvSpPr txBox="1"/>
          <p:nvPr/>
        </p:nvSpPr>
        <p:spPr>
          <a:xfrm>
            <a:off x="6216787" y="1208579"/>
            <a:ext cx="5444077" cy="4447243"/>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smtClean="0">
                <a:solidFill>
                  <a:schemeClr val="tx1"/>
                </a:solidFill>
                <a:latin typeface="Calibri Light"/>
                <a:cs typeface="Calibri Light"/>
              </a:rPr>
              <a:t>Opportunities</a:t>
            </a:r>
            <a:endParaRPr lang="en-ZA" sz="20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ZA" sz="2000" dirty="0">
                <a:latin typeface="Calibri Light" panose="020F0302020204030204" pitchFamily="34" charset="0"/>
                <a:ea typeface="Calibri"/>
                <a:cs typeface="Calibri Light" panose="020F0302020204030204" pitchFamily="34" charset="0"/>
              </a:rPr>
              <a:t>Self sufficiency</a:t>
            </a:r>
          </a:p>
          <a:p>
            <a:pPr marL="342831" indent="-342831">
              <a:spcBef>
                <a:spcPts val="600"/>
              </a:spcBef>
              <a:spcAft>
                <a:spcPts val="600"/>
              </a:spcAft>
              <a:buFont typeface="Arial" panose="020B0604020202020204" pitchFamily="34" charset="0"/>
              <a:buChar char="•"/>
            </a:pPr>
            <a:r>
              <a:rPr lang="en-US" sz="2000" dirty="0">
                <a:latin typeface="Calibri Light" panose="020F0302020204030204" pitchFamily="34" charset="0"/>
                <a:ea typeface="Calibri"/>
                <a:cs typeface="Calibri Light" panose="020F0302020204030204" pitchFamily="34" charset="0"/>
              </a:rPr>
              <a:t>Partnerships</a:t>
            </a:r>
            <a:endParaRPr lang="en-ZA" sz="20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ZA" sz="2000" dirty="0">
                <a:latin typeface="Calibri Light" panose="020F0302020204030204" pitchFamily="34" charset="0"/>
                <a:ea typeface="Calibri"/>
                <a:cs typeface="Calibri Light" panose="020F0302020204030204" pitchFamily="34" charset="0"/>
              </a:rPr>
              <a:t>Promote the option of community corrections as alternative sentencing</a:t>
            </a:r>
          </a:p>
          <a:p>
            <a:pPr marL="342831" indent="-342831">
              <a:spcBef>
                <a:spcPts val="600"/>
              </a:spcBef>
              <a:spcAft>
                <a:spcPts val="600"/>
              </a:spcAft>
              <a:buFont typeface="Arial" panose="020B0604020202020204" pitchFamily="34" charset="0"/>
              <a:buChar char="•"/>
            </a:pPr>
            <a:r>
              <a:rPr lang="en-ZA" sz="2000" dirty="0">
                <a:latin typeface="Calibri Light" panose="020F0302020204030204" pitchFamily="34" charset="0"/>
                <a:ea typeface="Calibri"/>
                <a:cs typeface="Calibri Light" panose="020F0302020204030204" pitchFamily="34" charset="0"/>
              </a:rPr>
              <a:t>Automation</a:t>
            </a:r>
          </a:p>
          <a:p>
            <a:pPr marL="342831" indent="-342831">
              <a:spcBef>
                <a:spcPts val="600"/>
              </a:spcBef>
              <a:spcAft>
                <a:spcPts val="600"/>
              </a:spcAft>
              <a:buFont typeface="Arial" panose="020B0604020202020204" pitchFamily="34" charset="0"/>
              <a:buChar char="•"/>
            </a:pPr>
            <a:r>
              <a:rPr lang="en-ZA" sz="2000" dirty="0">
                <a:latin typeface="Calibri Light" panose="020F0302020204030204" pitchFamily="34" charset="0"/>
                <a:ea typeface="Calibri"/>
                <a:cs typeface="Calibri Light" panose="020F0302020204030204" pitchFamily="34" charset="0"/>
              </a:rPr>
              <a:t>Alternative modes of delivery</a:t>
            </a:r>
          </a:p>
          <a:p>
            <a:pPr marL="342831" indent="-342831">
              <a:spcBef>
                <a:spcPts val="600"/>
              </a:spcBef>
              <a:spcAft>
                <a:spcPts val="600"/>
              </a:spcAft>
              <a:buFont typeface="Arial" panose="020B0604020202020204" pitchFamily="34" charset="0"/>
              <a:buChar char="•"/>
            </a:pPr>
            <a:r>
              <a:rPr lang="en-ZA" sz="2000" dirty="0">
                <a:latin typeface="Calibri Light" panose="020F0302020204030204" pitchFamily="34" charset="0"/>
                <a:ea typeface="Calibri"/>
                <a:cs typeface="Calibri Light" panose="020F0302020204030204" pitchFamily="34" charset="0"/>
              </a:rPr>
              <a:t>Remote </a:t>
            </a:r>
            <a:r>
              <a:rPr lang="en-ZA" sz="2000" dirty="0" smtClean="0">
                <a:latin typeface="Calibri Light" panose="020F0302020204030204" pitchFamily="34" charset="0"/>
                <a:ea typeface="Calibri"/>
                <a:cs typeface="Calibri Light" panose="020F0302020204030204" pitchFamily="34" charset="0"/>
              </a:rPr>
              <a:t>working</a:t>
            </a:r>
          </a:p>
          <a:p>
            <a:pPr marL="342831" indent="-342831">
              <a:spcBef>
                <a:spcPts val="600"/>
              </a:spcBef>
              <a:spcAft>
                <a:spcPts val="600"/>
              </a:spcAft>
              <a:buFont typeface="Arial" panose="020B0604020202020204" pitchFamily="34" charset="0"/>
              <a:buChar char="•"/>
            </a:pPr>
            <a:r>
              <a:rPr lang="en-ZA" sz="2000" dirty="0" smtClean="0">
                <a:latin typeface="Calibri Light" panose="020F0302020204030204" pitchFamily="34" charset="0"/>
                <a:ea typeface="Calibri"/>
                <a:cs typeface="Calibri Light" panose="020F0302020204030204" pitchFamily="34" charset="0"/>
              </a:rPr>
              <a:t>Virtual meeting</a:t>
            </a:r>
            <a:endParaRPr lang="en-ZA" sz="20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ZA" sz="2000" dirty="0">
                <a:latin typeface="Calibri Light" panose="020F0302020204030204" pitchFamily="34" charset="0"/>
                <a:ea typeface="Calibri"/>
                <a:cs typeface="Calibri Light" panose="020F0302020204030204" pitchFamily="34" charset="0"/>
              </a:rPr>
              <a:t>Staff motivation</a:t>
            </a:r>
          </a:p>
        </p:txBody>
      </p:sp>
    </p:spTree>
    <p:extLst>
      <p:ext uri="{BB962C8B-B14F-4D97-AF65-F5344CB8AC3E}">
        <p14:creationId xmlns:p14="http://schemas.microsoft.com/office/powerpoint/2010/main" val="14310377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4"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Vision 2068</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15" name="Rounded Rectangle 14"/>
          <p:cNvSpPr/>
          <p:nvPr/>
        </p:nvSpPr>
        <p:spPr>
          <a:xfrm>
            <a:off x="349276" y="1162847"/>
            <a:ext cx="11494150" cy="5550770"/>
          </a:xfrm>
          <a:prstGeom prst="roundRect">
            <a:avLst>
              <a:gd name="adj" fmla="val 6565"/>
            </a:avLst>
          </a:prstGeom>
          <a:solidFill>
            <a:srgbClr val="548235"/>
          </a:solidFill>
          <a:ln>
            <a:noFill/>
          </a:ln>
          <a:effectLst>
            <a:outerShdw blurRad="2032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a:off x="4113304" y="1171860"/>
            <a:ext cx="3172" cy="5248818"/>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5708" y="4186018"/>
            <a:ext cx="3303492" cy="1477328"/>
          </a:xfrm>
          <a:prstGeom prst="rect">
            <a:avLst/>
          </a:prstGeom>
          <a:noFill/>
        </p:spPr>
        <p:txBody>
          <a:bodyPr wrap="square" lIns="0" tIns="0" rIns="0" bIns="0" rtlCol="0">
            <a:spAutoFit/>
          </a:bodyPr>
          <a:lstStyle>
            <a:defPPr>
              <a:defRPr lang="en-US"/>
            </a:defPPr>
            <a:lvl1pPr marL="171450" indent="-171450">
              <a:buFont typeface="Arial" panose="020B0604020202020204" pitchFamily="34" charset="0"/>
              <a:buChar char="•"/>
              <a:defRPr sz="1600">
                <a:solidFill>
                  <a:schemeClr val="bg1"/>
                </a:solidFill>
                <a:latin typeface="+mj-lt"/>
                <a:ea typeface="Arial" charset="0"/>
                <a:cs typeface="Arial" charset="0"/>
              </a:defRPr>
            </a:lvl1pPr>
          </a:lstStyle>
          <a:p>
            <a:r>
              <a:rPr lang="en-US" dirty="0" smtClean="0"/>
              <a:t>Provide offenders with needs based programmes and services to contribute to their moral fibre so that they have the necessary education, value based skills and competencies to become law abiding citizens</a:t>
            </a:r>
          </a:p>
        </p:txBody>
      </p:sp>
      <p:sp>
        <p:nvSpPr>
          <p:cNvPr id="21" name="TextBox 20"/>
          <p:cNvSpPr txBox="1"/>
          <p:nvPr/>
        </p:nvSpPr>
        <p:spPr>
          <a:xfrm>
            <a:off x="575708" y="3690030"/>
            <a:ext cx="3303492" cy="492443"/>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Vision 2068 (Objectives for Rehabilitation)</a:t>
            </a:r>
            <a:endParaRPr lang="en-US" sz="1600" b="1" dirty="0">
              <a:solidFill>
                <a:srgbClr val="FFA6D4"/>
              </a:solidFill>
              <a:ea typeface="Arial" charset="0"/>
              <a:cs typeface="Arial" charset="0"/>
            </a:endParaRPr>
          </a:p>
        </p:txBody>
      </p:sp>
      <p:sp>
        <p:nvSpPr>
          <p:cNvPr id="22" name="TextBox 21"/>
          <p:cNvSpPr txBox="1"/>
          <p:nvPr/>
        </p:nvSpPr>
        <p:spPr>
          <a:xfrm>
            <a:off x="4400066" y="4062908"/>
            <a:ext cx="3303492" cy="1723549"/>
          </a:xfrm>
          <a:prstGeom prst="rect">
            <a:avLst/>
          </a:prstGeom>
          <a:noFill/>
        </p:spPr>
        <p:txBody>
          <a:bodyPr wrap="square" lIns="0" tIns="0" rIns="0" bIns="0" rtlCol="0">
            <a:spAutoFit/>
          </a:bodyPr>
          <a:lstStyle/>
          <a:p>
            <a:pPr marL="171450" indent="-171450">
              <a:buFont typeface="Arial" panose="020B0604020202020204" pitchFamily="34" charset="0"/>
              <a:buChar char="•"/>
            </a:pPr>
            <a:r>
              <a:rPr lang="en-US" sz="1400" dirty="0">
                <a:solidFill>
                  <a:schemeClr val="bg1"/>
                </a:solidFill>
                <a:latin typeface="+mj-lt"/>
                <a:ea typeface="Arial" charset="0"/>
                <a:cs typeface="Arial" charset="0"/>
              </a:rPr>
              <a:t>Relevant policies and procedures for rehabilitation have been developed </a:t>
            </a:r>
          </a:p>
          <a:p>
            <a:pPr marL="171450" indent="-171450">
              <a:buFont typeface="Arial" panose="020B0604020202020204" pitchFamily="34" charset="0"/>
              <a:buChar char="•"/>
            </a:pPr>
            <a:r>
              <a:rPr lang="en-US" sz="1400" dirty="0">
                <a:solidFill>
                  <a:schemeClr val="bg1"/>
                </a:solidFill>
                <a:latin typeface="+mj-lt"/>
                <a:ea typeface="Arial" charset="0"/>
                <a:cs typeface="Arial" charset="0"/>
              </a:rPr>
              <a:t>Programmes have been developed and constantly being reviewed. </a:t>
            </a:r>
          </a:p>
          <a:p>
            <a:pPr marL="171450" indent="-171450">
              <a:buFont typeface="Arial" panose="020B0604020202020204" pitchFamily="34" charset="0"/>
              <a:buChar char="•"/>
            </a:pPr>
            <a:r>
              <a:rPr lang="en-US" sz="1400" dirty="0">
                <a:solidFill>
                  <a:schemeClr val="bg1"/>
                </a:solidFill>
                <a:latin typeface="+mj-lt"/>
                <a:ea typeface="Arial" charset="0"/>
                <a:cs typeface="Arial" charset="0"/>
              </a:rPr>
              <a:t>New skills have been acquired through interventions. </a:t>
            </a:r>
          </a:p>
          <a:p>
            <a:pPr marL="171450" indent="-171450">
              <a:buFont typeface="Arial" panose="020B0604020202020204" pitchFamily="34" charset="0"/>
              <a:buChar char="•"/>
            </a:pPr>
            <a:r>
              <a:rPr lang="en-US" sz="1400" dirty="0">
                <a:solidFill>
                  <a:schemeClr val="bg1"/>
                </a:solidFill>
                <a:latin typeface="+mj-lt"/>
                <a:ea typeface="Arial" charset="0"/>
                <a:cs typeface="Arial" charset="0"/>
              </a:rPr>
              <a:t>Value based programming implemented to improve moral fibre</a:t>
            </a:r>
          </a:p>
        </p:txBody>
      </p:sp>
      <p:sp>
        <p:nvSpPr>
          <p:cNvPr id="23" name="TextBox 22"/>
          <p:cNvSpPr txBox="1"/>
          <p:nvPr/>
        </p:nvSpPr>
        <p:spPr>
          <a:xfrm>
            <a:off x="4527586" y="3733840"/>
            <a:ext cx="3303492" cy="246221"/>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have we achieved thus far</a:t>
            </a:r>
            <a:endParaRPr lang="en-US" sz="1600" b="1" dirty="0">
              <a:solidFill>
                <a:srgbClr val="FFA6D4"/>
              </a:solidFill>
              <a:ea typeface="Arial" charset="0"/>
              <a:cs typeface="Arial" charset="0"/>
            </a:endParaRPr>
          </a:p>
        </p:txBody>
      </p:sp>
      <p:sp>
        <p:nvSpPr>
          <p:cNvPr id="24" name="TextBox 23"/>
          <p:cNvSpPr txBox="1"/>
          <p:nvPr/>
        </p:nvSpPr>
        <p:spPr>
          <a:xfrm>
            <a:off x="8119108" y="4343737"/>
            <a:ext cx="3303492" cy="2369880"/>
          </a:xfrm>
          <a:prstGeom prst="rect">
            <a:avLst/>
          </a:prstGeom>
          <a:noFill/>
        </p:spPr>
        <p:txBody>
          <a:bodyPr wrap="square" lIns="0" tIns="0" rIns="0" bIns="0" rtlCol="0">
            <a:spAutoFit/>
          </a:bodyPr>
          <a:lstStyle/>
          <a:p>
            <a:pPr marL="171450" indent="-171450">
              <a:buFont typeface="Arial" panose="020B0604020202020204" pitchFamily="34" charset="0"/>
              <a:buChar char="•"/>
            </a:pPr>
            <a:r>
              <a:rPr lang="en-US" sz="1400" dirty="0" smtClean="0">
                <a:solidFill>
                  <a:schemeClr val="bg1"/>
                </a:solidFill>
                <a:latin typeface="+mj-lt"/>
                <a:ea typeface="Arial" charset="0"/>
                <a:cs typeface="Arial" charset="0"/>
              </a:rPr>
              <a:t>Improve </a:t>
            </a:r>
            <a:r>
              <a:rPr lang="en-US" sz="1400" dirty="0">
                <a:solidFill>
                  <a:schemeClr val="bg1"/>
                </a:solidFill>
                <a:ea typeface="Arial" charset="0"/>
                <a:cs typeface="Arial" charset="0"/>
              </a:rPr>
              <a:t>collaboration </a:t>
            </a:r>
            <a:r>
              <a:rPr lang="en-US" sz="1400" dirty="0" smtClean="0">
                <a:solidFill>
                  <a:schemeClr val="bg1"/>
                </a:solidFill>
                <a:latin typeface="+mj-lt"/>
                <a:ea typeface="Arial" charset="0"/>
                <a:cs typeface="Arial" charset="0"/>
              </a:rPr>
              <a:t>and formalized partnerships with various stakeholders</a:t>
            </a:r>
          </a:p>
          <a:p>
            <a:pPr marL="171450" indent="-171450">
              <a:buFont typeface="Arial" panose="020B0604020202020204" pitchFamily="34" charset="0"/>
              <a:buChar char="•"/>
            </a:pPr>
            <a:r>
              <a:rPr lang="en-US" sz="1400" dirty="0" smtClean="0">
                <a:solidFill>
                  <a:schemeClr val="bg1"/>
                </a:solidFill>
                <a:latin typeface="+mj-lt"/>
                <a:ea typeface="Arial" charset="0"/>
                <a:cs typeface="Arial" charset="0"/>
              </a:rPr>
              <a:t>Relevant and</a:t>
            </a:r>
            <a:r>
              <a:rPr lang="en-US" sz="1400" dirty="0" smtClean="0">
                <a:solidFill>
                  <a:schemeClr val="bg1"/>
                </a:solidFill>
                <a:ea typeface="Arial" charset="0"/>
                <a:cs typeface="Arial" charset="0"/>
              </a:rPr>
              <a:t> </a:t>
            </a:r>
            <a:r>
              <a:rPr lang="en-US" sz="1400" dirty="0">
                <a:solidFill>
                  <a:schemeClr val="bg1"/>
                </a:solidFill>
                <a:ea typeface="Arial" charset="0"/>
                <a:cs typeface="Arial" charset="0"/>
              </a:rPr>
              <a:t>dedicated </a:t>
            </a:r>
            <a:r>
              <a:rPr lang="en-US" sz="1400" dirty="0" smtClean="0">
                <a:solidFill>
                  <a:schemeClr val="bg1"/>
                </a:solidFill>
                <a:ea typeface="Arial" charset="0"/>
                <a:cs typeface="Arial" charset="0"/>
              </a:rPr>
              <a:t>r</a:t>
            </a:r>
            <a:r>
              <a:rPr lang="en-US" sz="1400" dirty="0" smtClean="0">
                <a:solidFill>
                  <a:schemeClr val="bg1"/>
                </a:solidFill>
                <a:latin typeface="+mj-lt"/>
                <a:ea typeface="Arial" charset="0"/>
                <a:cs typeface="Arial" charset="0"/>
              </a:rPr>
              <a:t>esources</a:t>
            </a:r>
          </a:p>
          <a:p>
            <a:pPr marL="171450" indent="-171450">
              <a:buFont typeface="Arial" panose="020B0604020202020204" pitchFamily="34" charset="0"/>
              <a:buChar char="•"/>
            </a:pPr>
            <a:r>
              <a:rPr lang="en-US" sz="1400" dirty="0" smtClean="0">
                <a:solidFill>
                  <a:schemeClr val="bg1"/>
                </a:solidFill>
                <a:latin typeface="+mj-lt"/>
                <a:ea typeface="Arial" charset="0"/>
                <a:cs typeface="Arial" charset="0"/>
              </a:rPr>
              <a:t>Improved integrated infrastructure to enhance rehabilitation.</a:t>
            </a:r>
          </a:p>
          <a:p>
            <a:pPr marL="171450" indent="-171450">
              <a:buFont typeface="Arial" panose="020B0604020202020204" pitchFamily="34" charset="0"/>
              <a:buChar char="•"/>
            </a:pPr>
            <a:r>
              <a:rPr lang="en-US" sz="1400" dirty="0" smtClean="0">
                <a:solidFill>
                  <a:schemeClr val="bg1"/>
                </a:solidFill>
                <a:latin typeface="+mj-lt"/>
                <a:ea typeface="Arial" charset="0"/>
                <a:cs typeface="Arial" charset="0"/>
              </a:rPr>
              <a:t>Improve contribution to moral regeneration of offenders through interventions with due consideration of the COVID-19 environment</a:t>
            </a:r>
          </a:p>
          <a:p>
            <a:pPr marL="171450" indent="-171450">
              <a:buFont typeface="Arial" panose="020B0604020202020204" pitchFamily="34" charset="0"/>
              <a:buChar char="•"/>
            </a:pPr>
            <a:r>
              <a:rPr lang="en-US" sz="1400" dirty="0" smtClean="0">
                <a:solidFill>
                  <a:schemeClr val="bg1"/>
                </a:solidFill>
                <a:latin typeface="+mj-lt"/>
                <a:ea typeface="Arial" charset="0"/>
                <a:cs typeface="Arial" charset="0"/>
              </a:rPr>
              <a:t>Develop</a:t>
            </a:r>
            <a:r>
              <a:rPr lang="en-US" sz="1400" dirty="0">
                <a:solidFill>
                  <a:schemeClr val="bg1"/>
                </a:solidFill>
                <a:ea typeface="Arial" charset="0"/>
                <a:cs typeface="Arial" charset="0"/>
              </a:rPr>
              <a:t> </a:t>
            </a:r>
            <a:r>
              <a:rPr lang="en-US" sz="1400" dirty="0" smtClean="0">
                <a:solidFill>
                  <a:schemeClr val="bg1"/>
                </a:solidFill>
                <a:ea typeface="Arial" charset="0"/>
                <a:cs typeface="Arial" charset="0"/>
              </a:rPr>
              <a:t>impact driven, scientific</a:t>
            </a:r>
            <a:r>
              <a:rPr lang="en-US" sz="1400" dirty="0" smtClean="0">
                <a:solidFill>
                  <a:schemeClr val="bg1"/>
                </a:solidFill>
                <a:latin typeface="+mj-lt"/>
                <a:ea typeface="Arial" charset="0"/>
                <a:cs typeface="Arial" charset="0"/>
              </a:rPr>
              <a:t> and research based programmes.</a:t>
            </a:r>
          </a:p>
          <a:p>
            <a:pPr marL="171450" indent="-171450">
              <a:buFont typeface="Arial" panose="020B0604020202020204" pitchFamily="34" charset="0"/>
              <a:buChar char="•"/>
            </a:pPr>
            <a:endParaRPr lang="en-US" sz="1400" dirty="0" smtClean="0">
              <a:solidFill>
                <a:schemeClr val="bg1"/>
              </a:solidFill>
              <a:latin typeface="+mj-lt"/>
              <a:ea typeface="Arial" charset="0"/>
              <a:cs typeface="Arial" charset="0"/>
            </a:endParaRPr>
          </a:p>
        </p:txBody>
      </p:sp>
      <p:sp>
        <p:nvSpPr>
          <p:cNvPr id="25" name="TextBox 24"/>
          <p:cNvSpPr txBox="1"/>
          <p:nvPr/>
        </p:nvSpPr>
        <p:spPr>
          <a:xfrm>
            <a:off x="8242188" y="3733839"/>
            <a:ext cx="3303492" cy="492443"/>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do we still need to do to get there</a:t>
            </a:r>
            <a:endParaRPr lang="en-US" sz="1600" b="1" dirty="0">
              <a:solidFill>
                <a:srgbClr val="FFA6D4"/>
              </a:solidFill>
              <a:ea typeface="Arial" charset="0"/>
              <a:cs typeface="Arial" charset="0"/>
            </a:endParaRPr>
          </a:p>
        </p:txBody>
      </p:sp>
      <p:cxnSp>
        <p:nvCxnSpPr>
          <p:cNvPr id="26" name="Straight Connector 25"/>
          <p:cNvCxnSpPr/>
          <p:nvPr/>
        </p:nvCxnSpPr>
        <p:spPr>
          <a:xfrm flipH="1">
            <a:off x="7883101" y="1170124"/>
            <a:ext cx="1" cy="5250554"/>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4" name="Round Single Corner Rectangle 3"/>
          <p:cNvSpPr/>
          <p:nvPr/>
        </p:nvSpPr>
        <p:spPr>
          <a:xfrm>
            <a:off x="7897452" y="1164583"/>
            <a:ext cx="3746805" cy="2517350"/>
          </a:xfrm>
          <a:prstGeom prst="round1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5" name="Rectangle 4"/>
          <p:cNvSpPr/>
          <p:nvPr/>
        </p:nvSpPr>
        <p:spPr>
          <a:xfrm>
            <a:off x="4136297" y="1181702"/>
            <a:ext cx="3723812" cy="2499466"/>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ound Same Side Corner Rectangle 5"/>
          <p:cNvSpPr/>
          <p:nvPr/>
        </p:nvSpPr>
        <p:spPr>
          <a:xfrm>
            <a:off x="341196" y="1175635"/>
            <a:ext cx="3775280" cy="2505533"/>
          </a:xfrm>
          <a:custGeom>
            <a:avLst/>
            <a:gdLst>
              <a:gd name="connsiteX0" fmla="*/ 418516 w 3645944"/>
              <a:gd name="connsiteY0" fmla="*/ 0 h 2511043"/>
              <a:gd name="connsiteX1" fmla="*/ 3227428 w 3645944"/>
              <a:gd name="connsiteY1" fmla="*/ 0 h 2511043"/>
              <a:gd name="connsiteX2" fmla="*/ 3645944 w 3645944"/>
              <a:gd name="connsiteY2" fmla="*/ 418516 h 2511043"/>
              <a:gd name="connsiteX3" fmla="*/ 3645944 w 3645944"/>
              <a:gd name="connsiteY3" fmla="*/ 2511043 h 2511043"/>
              <a:gd name="connsiteX4" fmla="*/ 3645944 w 3645944"/>
              <a:gd name="connsiteY4" fmla="*/ 2511043 h 2511043"/>
              <a:gd name="connsiteX5" fmla="*/ 0 w 3645944"/>
              <a:gd name="connsiteY5" fmla="*/ 2511043 h 2511043"/>
              <a:gd name="connsiteX6" fmla="*/ 0 w 3645944"/>
              <a:gd name="connsiteY6" fmla="*/ 2511043 h 2511043"/>
              <a:gd name="connsiteX7" fmla="*/ 0 w 3645944"/>
              <a:gd name="connsiteY7" fmla="*/ 418516 h 2511043"/>
              <a:gd name="connsiteX8" fmla="*/ 418516 w 3645944"/>
              <a:gd name="connsiteY8" fmla="*/ 0 h 2511043"/>
              <a:gd name="connsiteX0" fmla="*/ 418516 w 3666264"/>
              <a:gd name="connsiteY0" fmla="*/ 2051 h 2513094"/>
              <a:gd name="connsiteX1" fmla="*/ 32274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051 h 2513094"/>
              <a:gd name="connsiteX1" fmla="*/ 34306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30 h 2511273"/>
              <a:gd name="connsiteX1" fmla="*/ 3430628 w 3666264"/>
              <a:gd name="connsiteY1" fmla="*/ 230 h 2511273"/>
              <a:gd name="connsiteX2" fmla="*/ 3666264 w 3666264"/>
              <a:gd name="connsiteY2" fmla="*/ 215546 h 2511273"/>
              <a:gd name="connsiteX3" fmla="*/ 3645944 w 3666264"/>
              <a:gd name="connsiteY3" fmla="*/ 2511273 h 2511273"/>
              <a:gd name="connsiteX4" fmla="*/ 3645944 w 3666264"/>
              <a:gd name="connsiteY4" fmla="*/ 2511273 h 2511273"/>
              <a:gd name="connsiteX5" fmla="*/ 0 w 3666264"/>
              <a:gd name="connsiteY5" fmla="*/ 2511273 h 2511273"/>
              <a:gd name="connsiteX6" fmla="*/ 0 w 3666264"/>
              <a:gd name="connsiteY6" fmla="*/ 2511273 h 2511273"/>
              <a:gd name="connsiteX7" fmla="*/ 0 w 3666264"/>
              <a:gd name="connsiteY7" fmla="*/ 418746 h 2511273"/>
              <a:gd name="connsiteX8" fmla="*/ 418516 w 3666264"/>
              <a:gd name="connsiteY8" fmla="*/ 230 h 2511273"/>
              <a:gd name="connsiteX0" fmla="*/ 418516 w 3667052"/>
              <a:gd name="connsiteY0" fmla="*/ 230 h 2511273"/>
              <a:gd name="connsiteX1" fmla="*/ 3460098 w 3667052"/>
              <a:gd name="connsiteY1" fmla="*/ 230 h 2511273"/>
              <a:gd name="connsiteX2" fmla="*/ 3666264 w 3667052"/>
              <a:gd name="connsiteY2" fmla="*/ 215546 h 2511273"/>
              <a:gd name="connsiteX3" fmla="*/ 3645944 w 3667052"/>
              <a:gd name="connsiteY3" fmla="*/ 2511273 h 2511273"/>
              <a:gd name="connsiteX4" fmla="*/ 3645944 w 3667052"/>
              <a:gd name="connsiteY4" fmla="*/ 2511273 h 2511273"/>
              <a:gd name="connsiteX5" fmla="*/ 0 w 3667052"/>
              <a:gd name="connsiteY5" fmla="*/ 2511273 h 2511273"/>
              <a:gd name="connsiteX6" fmla="*/ 0 w 3667052"/>
              <a:gd name="connsiteY6" fmla="*/ 2511273 h 2511273"/>
              <a:gd name="connsiteX7" fmla="*/ 0 w 3667052"/>
              <a:gd name="connsiteY7" fmla="*/ 418746 h 2511273"/>
              <a:gd name="connsiteX8" fmla="*/ 418516 w 3667052"/>
              <a:gd name="connsiteY8" fmla="*/ 230 h 2511273"/>
              <a:gd name="connsiteX0" fmla="*/ 418516 w 3650079"/>
              <a:gd name="connsiteY0" fmla="*/ 230 h 2511273"/>
              <a:gd name="connsiteX1" fmla="*/ 3460098 w 3650079"/>
              <a:gd name="connsiteY1" fmla="*/ 230 h 2511273"/>
              <a:gd name="connsiteX2" fmla="*/ 3646618 w 3650079"/>
              <a:gd name="connsiteY2" fmla="*/ 215546 h 2511273"/>
              <a:gd name="connsiteX3" fmla="*/ 3645944 w 3650079"/>
              <a:gd name="connsiteY3" fmla="*/ 2511273 h 2511273"/>
              <a:gd name="connsiteX4" fmla="*/ 3645944 w 3650079"/>
              <a:gd name="connsiteY4" fmla="*/ 2511273 h 2511273"/>
              <a:gd name="connsiteX5" fmla="*/ 0 w 3650079"/>
              <a:gd name="connsiteY5" fmla="*/ 2511273 h 2511273"/>
              <a:gd name="connsiteX6" fmla="*/ 0 w 3650079"/>
              <a:gd name="connsiteY6" fmla="*/ 2511273 h 2511273"/>
              <a:gd name="connsiteX7" fmla="*/ 0 w 3650079"/>
              <a:gd name="connsiteY7" fmla="*/ 418746 h 2511273"/>
              <a:gd name="connsiteX8" fmla="*/ 418516 w 3650079"/>
              <a:gd name="connsiteY8" fmla="*/ 230 h 251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50079" h="2511273">
                <a:moveTo>
                  <a:pt x="418516" y="230"/>
                </a:moveTo>
                <a:lnTo>
                  <a:pt x="3460098" y="230"/>
                </a:lnTo>
                <a:cubicBezTo>
                  <a:pt x="3691238" y="230"/>
                  <a:pt x="3646618" y="-15594"/>
                  <a:pt x="3646618" y="215546"/>
                </a:cubicBezTo>
                <a:cubicBezTo>
                  <a:pt x="3646393" y="980788"/>
                  <a:pt x="3646169" y="1746031"/>
                  <a:pt x="3645944" y="2511273"/>
                </a:cubicBezTo>
                <a:lnTo>
                  <a:pt x="3645944" y="2511273"/>
                </a:lnTo>
                <a:lnTo>
                  <a:pt x="0" y="2511273"/>
                </a:lnTo>
                <a:lnTo>
                  <a:pt x="0" y="2511273"/>
                </a:lnTo>
                <a:lnTo>
                  <a:pt x="0" y="418746"/>
                </a:lnTo>
                <a:cubicBezTo>
                  <a:pt x="0" y="187606"/>
                  <a:pt x="187376" y="230"/>
                  <a:pt x="418516" y="230"/>
                </a:cubicBez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7" name="TextBox 26">
            <a:extLst>
              <a:ext uri="{FF2B5EF4-FFF2-40B4-BE49-F238E27FC236}">
                <a16:creationId xmlns:a16="http://schemas.microsoft.com/office/drawing/2014/main" xmlns="" id="{3D1D2E24-36FA-6149-B377-163EFDF93ABC}"/>
              </a:ext>
            </a:extLst>
          </p:cNvPr>
          <p:cNvSpPr txBox="1"/>
          <p:nvPr/>
        </p:nvSpPr>
        <p:spPr>
          <a:xfrm>
            <a:off x="989159" y="792228"/>
            <a:ext cx="5507894"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3: Increased access to needs based rehabilitation programmes</a:t>
            </a:r>
            <a:endParaRPr lang="da-DK" sz="1400" b="1" dirty="0">
              <a:solidFill>
                <a:srgbClr val="FFFFFF"/>
              </a:solidFill>
              <a:latin typeface="Segoe UI Light"/>
              <a:cs typeface="Segoe UI" panose="020B0502040204020203" pitchFamily="34" charset="0"/>
            </a:endParaRPr>
          </a:p>
        </p:txBody>
      </p:sp>
      <p:cxnSp>
        <p:nvCxnSpPr>
          <p:cNvPr id="28" name="Straight Connector 27">
            <a:extLst>
              <a:ext uri="{FF2B5EF4-FFF2-40B4-BE49-F238E27FC236}">
                <a16:creationId xmlns:a16="http://schemas.microsoft.com/office/drawing/2014/main" xmlns="" id="{D4D9F918-F730-4449-AB3E-2E8143B1A414}"/>
              </a:ext>
            </a:extLst>
          </p:cNvPr>
          <p:cNvCxnSpPr>
            <a:cxnSpLocks/>
          </p:cNvCxnSpPr>
          <p:nvPr/>
        </p:nvCxnSpPr>
        <p:spPr>
          <a:xfrm>
            <a:off x="6487428" y="899950"/>
            <a:ext cx="5346373" cy="10774"/>
          </a:xfrm>
          <a:prstGeom prst="line">
            <a:avLst/>
          </a:prstGeom>
          <a:noFill/>
          <a:ln w="6350" cap="flat" cmpd="sng" algn="ctr">
            <a:solidFill>
              <a:srgbClr val="FFFFFF"/>
            </a:solidFill>
            <a:prstDash val="solid"/>
            <a:miter lim="800000"/>
          </a:ln>
          <a:effectLst/>
        </p:spPr>
      </p:cxnSp>
    </p:spTree>
    <p:extLst>
      <p:ext uri="{BB962C8B-B14F-4D97-AF65-F5344CB8AC3E}">
        <p14:creationId xmlns:p14="http://schemas.microsoft.com/office/powerpoint/2010/main" val="21897208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2020 MTSF Priorities</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8" name="Oval 7">
            <a:extLst>
              <a:ext uri="{FF2B5EF4-FFF2-40B4-BE49-F238E27FC236}">
                <a16:creationId xmlns="" xmlns:a16="http://schemas.microsoft.com/office/drawing/2014/main" id="{2EF9CEEA-65F2-4E31-AFB9-C410E054534C}"/>
              </a:ext>
            </a:extLst>
          </p:cNvPr>
          <p:cNvSpPr/>
          <p:nvPr/>
        </p:nvSpPr>
        <p:spPr>
          <a:xfrm>
            <a:off x="7354583" y="1097837"/>
            <a:ext cx="828000" cy="828000"/>
          </a:xfrm>
          <a:prstGeom prst="ellipse">
            <a:avLst/>
          </a:prstGeom>
          <a:solidFill>
            <a:srgbClr val="FF0482">
              <a:alpha val="62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1.</a:t>
            </a:r>
          </a:p>
        </p:txBody>
      </p:sp>
      <p:sp>
        <p:nvSpPr>
          <p:cNvPr id="9" name="TextBox 8">
            <a:extLst>
              <a:ext uri="{FF2B5EF4-FFF2-40B4-BE49-F238E27FC236}">
                <a16:creationId xmlns="" xmlns:a16="http://schemas.microsoft.com/office/drawing/2014/main" id="{C90934C4-AAF6-4ACA-8380-F4EBEDFFCE2D}"/>
              </a:ext>
            </a:extLst>
          </p:cNvPr>
          <p:cNvSpPr txBox="1"/>
          <p:nvPr/>
        </p:nvSpPr>
        <p:spPr>
          <a:xfrm>
            <a:off x="8424549" y="1220735"/>
            <a:ext cx="2178712" cy="1077218"/>
          </a:xfrm>
          <a:prstGeom prst="rect">
            <a:avLst/>
          </a:prstGeom>
          <a:noFill/>
        </p:spPr>
        <p:txBody>
          <a:bodyPr wrap="square" rtlCol="0">
            <a:spAutoFit/>
          </a:bodyPr>
          <a:lstStyle/>
          <a:p>
            <a:r>
              <a:rPr lang="en-US" sz="1600" dirty="0">
                <a:latin typeface="+mj-lt"/>
              </a:rPr>
              <a:t>PRIORITY 1: </a:t>
            </a:r>
            <a:endParaRPr lang="en-US" sz="1600" dirty="0" smtClean="0">
              <a:latin typeface="+mj-lt"/>
            </a:endParaRPr>
          </a:p>
          <a:p>
            <a:r>
              <a:rPr lang="en-US" sz="1600" dirty="0" smtClean="0">
                <a:latin typeface="+mj-lt"/>
              </a:rPr>
              <a:t>Building </a:t>
            </a:r>
            <a:r>
              <a:rPr lang="en-US" sz="1600" dirty="0">
                <a:latin typeface="+mj-lt"/>
              </a:rPr>
              <a:t>a capable, ethical and developmental state</a:t>
            </a:r>
            <a:endParaRPr lang="en-US" sz="1600" dirty="0">
              <a:latin typeface="+mj-lt"/>
              <a:cs typeface="Arial" panose="020B0604020202020204" pitchFamily="34" charset="0"/>
            </a:endParaRPr>
          </a:p>
        </p:txBody>
      </p:sp>
      <p:sp>
        <p:nvSpPr>
          <p:cNvPr id="10" name="Oval 9">
            <a:extLst>
              <a:ext uri="{FF2B5EF4-FFF2-40B4-BE49-F238E27FC236}">
                <a16:creationId xmlns="" xmlns:a16="http://schemas.microsoft.com/office/drawing/2014/main" id="{2EF9CEEA-65F2-4E31-AFB9-C410E054534C}"/>
              </a:ext>
            </a:extLst>
          </p:cNvPr>
          <p:cNvSpPr/>
          <p:nvPr/>
        </p:nvSpPr>
        <p:spPr>
          <a:xfrm>
            <a:off x="8156696" y="2797431"/>
            <a:ext cx="828000" cy="828000"/>
          </a:xfrm>
          <a:prstGeom prst="ellipse">
            <a:avLst/>
          </a:prstGeom>
          <a:solidFill>
            <a:srgbClr val="FFC16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2.</a:t>
            </a:r>
          </a:p>
        </p:txBody>
      </p:sp>
      <p:sp>
        <p:nvSpPr>
          <p:cNvPr id="11" name="TextBox 10">
            <a:extLst>
              <a:ext uri="{FF2B5EF4-FFF2-40B4-BE49-F238E27FC236}">
                <a16:creationId xmlns="" xmlns:a16="http://schemas.microsoft.com/office/drawing/2014/main" id="{6E3AD5FD-4B1C-4605-9CCA-D4565051EDEF}"/>
              </a:ext>
            </a:extLst>
          </p:cNvPr>
          <p:cNvSpPr txBox="1"/>
          <p:nvPr/>
        </p:nvSpPr>
        <p:spPr>
          <a:xfrm>
            <a:off x="9123266" y="2750406"/>
            <a:ext cx="2205106" cy="1077218"/>
          </a:xfrm>
          <a:prstGeom prst="rect">
            <a:avLst/>
          </a:prstGeom>
          <a:noFill/>
        </p:spPr>
        <p:txBody>
          <a:bodyPr wrap="square" rtlCol="0">
            <a:spAutoFit/>
          </a:bodyPr>
          <a:lstStyle/>
          <a:p>
            <a:r>
              <a:rPr lang="en-US" sz="1600" dirty="0">
                <a:latin typeface="+mj-lt"/>
              </a:rPr>
              <a:t>PRIORITY 2: </a:t>
            </a:r>
            <a:endParaRPr lang="en-US" sz="1600" dirty="0" smtClean="0">
              <a:latin typeface="+mj-lt"/>
            </a:endParaRPr>
          </a:p>
          <a:p>
            <a:r>
              <a:rPr lang="en-US" sz="1600" dirty="0" smtClean="0">
                <a:latin typeface="+mj-lt"/>
              </a:rPr>
              <a:t>Economic </a:t>
            </a:r>
            <a:r>
              <a:rPr lang="en-US" sz="1600" dirty="0">
                <a:latin typeface="+mj-lt"/>
              </a:rPr>
              <a:t>transformation and job creation</a:t>
            </a:r>
            <a:endParaRPr lang="en-US" sz="1600" dirty="0">
              <a:latin typeface="+mj-lt"/>
              <a:cs typeface="Arial" panose="020B0604020202020204" pitchFamily="34" charset="0"/>
            </a:endParaRPr>
          </a:p>
        </p:txBody>
      </p:sp>
      <p:sp>
        <p:nvSpPr>
          <p:cNvPr id="12" name="Oval 11">
            <a:extLst>
              <a:ext uri="{FF2B5EF4-FFF2-40B4-BE49-F238E27FC236}">
                <a16:creationId xmlns="" xmlns:a16="http://schemas.microsoft.com/office/drawing/2014/main" id="{2EF9CEEA-65F2-4E31-AFB9-C410E054534C}"/>
              </a:ext>
            </a:extLst>
          </p:cNvPr>
          <p:cNvSpPr/>
          <p:nvPr/>
        </p:nvSpPr>
        <p:spPr>
          <a:xfrm>
            <a:off x="5404162" y="5665280"/>
            <a:ext cx="828000" cy="828000"/>
          </a:xfrm>
          <a:prstGeom prst="ellipse">
            <a:avLst/>
          </a:prstGeom>
          <a:solidFill>
            <a:srgbClr val="FF8C00">
              <a:alpha val="54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4.</a:t>
            </a:r>
          </a:p>
        </p:txBody>
      </p:sp>
      <p:sp>
        <p:nvSpPr>
          <p:cNvPr id="13" name="Oval 12">
            <a:extLst>
              <a:ext uri="{FF2B5EF4-FFF2-40B4-BE49-F238E27FC236}">
                <a16:creationId xmlns="" xmlns:a16="http://schemas.microsoft.com/office/drawing/2014/main" id="{2EF9CEEA-65F2-4E31-AFB9-C410E054534C}"/>
              </a:ext>
            </a:extLst>
          </p:cNvPr>
          <p:cNvSpPr/>
          <p:nvPr/>
        </p:nvSpPr>
        <p:spPr>
          <a:xfrm>
            <a:off x="7613207" y="4698710"/>
            <a:ext cx="828000" cy="828000"/>
          </a:xfrm>
          <a:prstGeom prst="ellipse">
            <a:avLst/>
          </a:prstGeom>
          <a:solidFill>
            <a:srgbClr val="40E0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3.</a:t>
            </a:r>
          </a:p>
        </p:txBody>
      </p:sp>
      <p:sp>
        <p:nvSpPr>
          <p:cNvPr id="14" name="TextBox 13">
            <a:extLst>
              <a:ext uri="{FF2B5EF4-FFF2-40B4-BE49-F238E27FC236}">
                <a16:creationId xmlns="" xmlns:a16="http://schemas.microsoft.com/office/drawing/2014/main" id="{F1E9BC3B-71CD-4C38-9744-9381ABD02474}"/>
              </a:ext>
            </a:extLst>
          </p:cNvPr>
          <p:cNvSpPr txBox="1"/>
          <p:nvPr/>
        </p:nvSpPr>
        <p:spPr>
          <a:xfrm>
            <a:off x="2366353" y="5665280"/>
            <a:ext cx="2938422" cy="830997"/>
          </a:xfrm>
          <a:prstGeom prst="rect">
            <a:avLst/>
          </a:prstGeom>
          <a:noFill/>
        </p:spPr>
        <p:txBody>
          <a:bodyPr wrap="square" rtlCol="0">
            <a:spAutoFit/>
          </a:bodyPr>
          <a:lstStyle/>
          <a:p>
            <a:pPr algn="r"/>
            <a:r>
              <a:rPr lang="en-US" sz="1600" dirty="0">
                <a:latin typeface="+mj-lt"/>
              </a:rPr>
              <a:t>PRIORITY 4: Consolidating the social wage through reliable and quality basic services</a:t>
            </a:r>
            <a:endParaRPr lang="en-US" sz="1600" dirty="0">
              <a:latin typeface="+mj-lt"/>
              <a:cs typeface="Arial" panose="020B0604020202020204" pitchFamily="34" charset="0"/>
            </a:endParaRPr>
          </a:p>
        </p:txBody>
      </p:sp>
      <p:sp>
        <p:nvSpPr>
          <p:cNvPr id="15" name="TextBox 14">
            <a:extLst>
              <a:ext uri="{FF2B5EF4-FFF2-40B4-BE49-F238E27FC236}">
                <a16:creationId xmlns="" xmlns:a16="http://schemas.microsoft.com/office/drawing/2014/main" id="{7FDA81E1-79F0-458E-B167-30CB1C797483}"/>
              </a:ext>
            </a:extLst>
          </p:cNvPr>
          <p:cNvSpPr txBox="1"/>
          <p:nvPr/>
        </p:nvSpPr>
        <p:spPr>
          <a:xfrm>
            <a:off x="8639981" y="4928171"/>
            <a:ext cx="2205106" cy="830997"/>
          </a:xfrm>
          <a:prstGeom prst="rect">
            <a:avLst/>
          </a:prstGeom>
          <a:noFill/>
        </p:spPr>
        <p:txBody>
          <a:bodyPr wrap="square" rtlCol="0">
            <a:spAutoFit/>
          </a:bodyPr>
          <a:lstStyle/>
          <a:p>
            <a:r>
              <a:rPr lang="en-US" sz="1600" dirty="0">
                <a:latin typeface="+mj-lt"/>
              </a:rPr>
              <a:t>PRIORITY 3: </a:t>
            </a:r>
            <a:endParaRPr lang="en-US" sz="1600" dirty="0" smtClean="0">
              <a:latin typeface="+mj-lt"/>
            </a:endParaRPr>
          </a:p>
          <a:p>
            <a:r>
              <a:rPr lang="en-US" sz="1600" dirty="0" smtClean="0">
                <a:latin typeface="+mj-lt"/>
              </a:rPr>
              <a:t>Education</a:t>
            </a:r>
            <a:r>
              <a:rPr lang="en-US" sz="1600" dirty="0">
                <a:latin typeface="+mj-lt"/>
              </a:rPr>
              <a:t>, skills and health</a:t>
            </a:r>
            <a:endParaRPr lang="en-US" sz="1600" dirty="0">
              <a:latin typeface="+mj-lt"/>
              <a:cs typeface="Arial" panose="020B0604020202020204" pitchFamily="34" charset="0"/>
            </a:endParaRPr>
          </a:p>
        </p:txBody>
      </p:sp>
      <p:sp>
        <p:nvSpPr>
          <p:cNvPr id="16" name="Oval 15">
            <a:extLst>
              <a:ext uri="{FF2B5EF4-FFF2-40B4-BE49-F238E27FC236}">
                <a16:creationId xmlns="" xmlns:a16="http://schemas.microsoft.com/office/drawing/2014/main" id="{2EF9CEEA-65F2-4E31-AFB9-C410E054534C}"/>
              </a:ext>
            </a:extLst>
          </p:cNvPr>
          <p:cNvSpPr/>
          <p:nvPr/>
        </p:nvSpPr>
        <p:spPr>
          <a:xfrm>
            <a:off x="2910522" y="4377099"/>
            <a:ext cx="828000" cy="828000"/>
          </a:xfrm>
          <a:prstGeom prst="ellipse">
            <a:avLst/>
          </a:prstGeom>
          <a:solidFill>
            <a:schemeClr val="accent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5.</a:t>
            </a:r>
          </a:p>
        </p:txBody>
      </p:sp>
      <p:sp>
        <p:nvSpPr>
          <p:cNvPr id="17" name="TextBox 16">
            <a:extLst>
              <a:ext uri="{FF2B5EF4-FFF2-40B4-BE49-F238E27FC236}">
                <a16:creationId xmlns="" xmlns:a16="http://schemas.microsoft.com/office/drawing/2014/main" id="{6E3AD5FD-4B1C-4605-9CCA-D4565051EDEF}"/>
              </a:ext>
            </a:extLst>
          </p:cNvPr>
          <p:cNvSpPr txBox="1"/>
          <p:nvPr/>
        </p:nvSpPr>
        <p:spPr>
          <a:xfrm>
            <a:off x="645212" y="4452489"/>
            <a:ext cx="2205106" cy="1077218"/>
          </a:xfrm>
          <a:prstGeom prst="rect">
            <a:avLst/>
          </a:prstGeom>
          <a:noFill/>
        </p:spPr>
        <p:txBody>
          <a:bodyPr wrap="square" rtlCol="0">
            <a:spAutoFit/>
          </a:bodyPr>
          <a:lstStyle/>
          <a:p>
            <a:pPr algn="r"/>
            <a:r>
              <a:rPr lang="en-US" sz="1600" dirty="0">
                <a:latin typeface="+mj-lt"/>
              </a:rPr>
              <a:t>PRIORITY 5: </a:t>
            </a:r>
            <a:endParaRPr lang="en-US" sz="1600" dirty="0" smtClean="0">
              <a:latin typeface="+mj-lt"/>
            </a:endParaRPr>
          </a:p>
          <a:p>
            <a:pPr algn="r"/>
            <a:r>
              <a:rPr lang="en-US" sz="1600" dirty="0" smtClean="0">
                <a:latin typeface="+mj-lt"/>
              </a:rPr>
              <a:t>Spatial </a:t>
            </a:r>
            <a:r>
              <a:rPr lang="en-US" sz="1600" dirty="0">
                <a:latin typeface="+mj-lt"/>
              </a:rPr>
              <a:t>integration, human settlements and local government</a:t>
            </a:r>
            <a:endParaRPr lang="en-US" sz="1600" dirty="0">
              <a:latin typeface="+mj-lt"/>
              <a:cs typeface="Arial" panose="020B0604020202020204" pitchFamily="34" charset="0"/>
            </a:endParaRPr>
          </a:p>
        </p:txBody>
      </p:sp>
      <p:sp>
        <p:nvSpPr>
          <p:cNvPr id="18" name="TextBox 17">
            <a:extLst>
              <a:ext uri="{FF2B5EF4-FFF2-40B4-BE49-F238E27FC236}">
                <a16:creationId xmlns="" xmlns:a16="http://schemas.microsoft.com/office/drawing/2014/main" id="{6E3AD5FD-4B1C-4605-9CCA-D4565051EDEF}"/>
              </a:ext>
            </a:extLst>
          </p:cNvPr>
          <p:cNvSpPr txBox="1"/>
          <p:nvPr/>
        </p:nvSpPr>
        <p:spPr>
          <a:xfrm>
            <a:off x="376057" y="2399544"/>
            <a:ext cx="2205106" cy="1323439"/>
          </a:xfrm>
          <a:prstGeom prst="rect">
            <a:avLst/>
          </a:prstGeom>
          <a:noFill/>
        </p:spPr>
        <p:txBody>
          <a:bodyPr wrap="square" rtlCol="0">
            <a:spAutoFit/>
          </a:bodyPr>
          <a:lstStyle/>
          <a:p>
            <a:pPr algn="r"/>
            <a:r>
              <a:rPr lang="en-US" sz="1600" b="1" dirty="0">
                <a:latin typeface="Calibri Light" panose="020F0302020204030204"/>
                <a:cs typeface="Arial" panose="020B0604020202020204" pitchFamily="34" charset="0"/>
              </a:rPr>
              <a:t>PRIORITY 6:</a:t>
            </a:r>
          </a:p>
          <a:p>
            <a:pPr algn="r"/>
            <a:r>
              <a:rPr lang="en-US" sz="1600" dirty="0">
                <a:latin typeface="Calibri Light" panose="020F0302020204030204"/>
                <a:cs typeface="Arial" panose="020B0604020202020204" pitchFamily="34" charset="0"/>
              </a:rPr>
              <a:t>Social</a:t>
            </a:r>
          </a:p>
          <a:p>
            <a:pPr algn="r"/>
            <a:r>
              <a:rPr lang="en-US" sz="1600" dirty="0">
                <a:latin typeface="Calibri Light" panose="020F0302020204030204"/>
                <a:cs typeface="Arial" panose="020B0604020202020204" pitchFamily="34" charset="0"/>
              </a:rPr>
              <a:t>cohesion</a:t>
            </a:r>
          </a:p>
          <a:p>
            <a:pPr algn="r"/>
            <a:r>
              <a:rPr lang="en-US" sz="1600" dirty="0">
                <a:latin typeface="Calibri Light" panose="020F0302020204030204"/>
                <a:cs typeface="Arial" panose="020B0604020202020204" pitchFamily="34" charset="0"/>
              </a:rPr>
              <a:t>and safe</a:t>
            </a:r>
          </a:p>
          <a:p>
            <a:pPr algn="r"/>
            <a:r>
              <a:rPr lang="en-US" sz="1600" dirty="0">
                <a:latin typeface="Calibri Light" panose="020F0302020204030204"/>
                <a:cs typeface="Arial" panose="020B0604020202020204" pitchFamily="34" charset="0"/>
              </a:rPr>
              <a:t>communities</a:t>
            </a:r>
          </a:p>
        </p:txBody>
      </p:sp>
      <p:graphicFrame>
        <p:nvGraphicFramePr>
          <p:cNvPr id="6" name="Chart 5">
            <a:extLst>
              <a:ext uri="{FF2B5EF4-FFF2-40B4-BE49-F238E27FC236}">
                <a16:creationId xmlns="" xmlns:a16="http://schemas.microsoft.com/office/drawing/2014/main" id="{8EEB3693-848E-488B-AABF-EBC1DE1C5DC1}"/>
              </a:ext>
            </a:extLst>
          </p:cNvPr>
          <p:cNvGraphicFramePr/>
          <p:nvPr>
            <p:extLst>
              <p:ext uri="{D42A27DB-BD31-4B8C-83A1-F6EECF244321}">
                <p14:modId xmlns:p14="http://schemas.microsoft.com/office/powerpoint/2010/main" val="517621353"/>
              </p:ext>
            </p:extLst>
          </p:nvPr>
        </p:nvGraphicFramePr>
        <p:xfrm>
          <a:off x="2183155" y="1124212"/>
          <a:ext cx="7435488" cy="4634956"/>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lc="http://schemas.openxmlformats.org/drawingml/2006/lockedCanvas" xmlns="" xmlns:a16="http://schemas.microsoft.com/office/drawing/2014/main" id="{2EF9CEEA-65F2-4E31-AFB9-C410E054534C}"/>
              </a:ext>
            </a:extLst>
          </p:cNvPr>
          <p:cNvSpPr/>
          <p:nvPr/>
        </p:nvSpPr>
        <p:spPr>
          <a:xfrm>
            <a:off x="3731057" y="1101411"/>
            <a:ext cx="828000" cy="826774"/>
          </a:xfrm>
          <a:prstGeom prst="ellipse">
            <a:avLst/>
          </a:prstGeom>
          <a:solidFill>
            <a:srgbClr val="7030A0">
              <a:alpha val="61000"/>
            </a:srgbClr>
          </a:solidFill>
          <a:ln w="12700" cap="flat" cmpd="sng" algn="ctr">
            <a:noFill/>
            <a:prstDash val="solid"/>
            <a:miter lim="800000"/>
          </a:ln>
          <a:effectLst/>
        </p:spPr>
        <p:txBody>
          <a:bodyPr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800" kern="0" dirty="0">
                <a:solidFill>
                  <a:prstClr val="white"/>
                </a:solidFill>
                <a:latin typeface="Calibri" panose="020F0502020204030204"/>
              </a:rPr>
              <a:t>7</a:t>
            </a:r>
            <a:r>
              <a:rPr kumimoji="0" lang="en-US" sz="1800" b="0" i="0" u="none" strike="noStrike" kern="0" cap="none" spc="0" normalizeH="0" baseline="0" noProof="0" dirty="0" smtClean="0">
                <a:ln>
                  <a:noFill/>
                </a:ln>
                <a:solidFill>
                  <a:prstClr val="white"/>
                </a:solidFill>
                <a:effectLst/>
                <a:uLnTx/>
                <a:uFillTx/>
                <a:latin typeface="Calibri" panose="020F0502020204030204"/>
              </a:rPr>
              <a:t>.</a:t>
            </a:r>
          </a:p>
        </p:txBody>
      </p:sp>
      <p:sp>
        <p:nvSpPr>
          <p:cNvPr id="20" name="TextBox 19">
            <a:extLst>
              <a:ext uri="{FF2B5EF4-FFF2-40B4-BE49-F238E27FC236}">
                <a16:creationId xmlns="" xmlns:a16="http://schemas.microsoft.com/office/drawing/2014/main" id="{6E3AD5FD-4B1C-4605-9CCA-D4565051EDEF}"/>
              </a:ext>
            </a:extLst>
          </p:cNvPr>
          <p:cNvSpPr txBox="1"/>
          <p:nvPr/>
        </p:nvSpPr>
        <p:spPr>
          <a:xfrm>
            <a:off x="1525951" y="1288734"/>
            <a:ext cx="2205106" cy="584775"/>
          </a:xfrm>
          <a:prstGeom prst="rect">
            <a:avLst/>
          </a:prstGeom>
          <a:noFill/>
        </p:spPr>
        <p:txBody>
          <a:bodyPr wrap="square" rtlCol="0">
            <a:spAutoFit/>
          </a:bodyPr>
          <a:lstStyle/>
          <a:p>
            <a:pPr algn="r"/>
            <a:r>
              <a:rPr lang="en-US" sz="1600" dirty="0">
                <a:latin typeface="+mj-lt"/>
              </a:rPr>
              <a:t>PRIORITY 7: A better Africa and world</a:t>
            </a:r>
            <a:endParaRPr lang="en-US" sz="1600" dirty="0">
              <a:latin typeface="+mj-lt"/>
              <a:cs typeface="Arial" panose="020B0604020202020204" pitchFamily="34" charset="0"/>
            </a:endParaRPr>
          </a:p>
        </p:txBody>
      </p:sp>
    </p:spTree>
    <p:extLst>
      <p:ext uri="{BB962C8B-B14F-4D97-AF65-F5344CB8AC3E}">
        <p14:creationId xmlns:p14="http://schemas.microsoft.com/office/powerpoint/2010/main" val="147695046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UCNQJqAHKx5wgyv3swwHU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1">
      <a:dk1>
        <a:srgbClr val="000000"/>
      </a:dk1>
      <a:lt1>
        <a:srgbClr val="FFFFFF"/>
      </a:lt1>
      <a:dk2>
        <a:srgbClr val="44546A"/>
      </a:dk2>
      <a:lt2>
        <a:srgbClr val="E7E6E6"/>
      </a:lt2>
      <a:accent1>
        <a:srgbClr val="234091"/>
      </a:accent1>
      <a:accent2>
        <a:srgbClr val="455F87"/>
      </a:accent2>
      <a:accent3>
        <a:srgbClr val="96AFD6"/>
      </a:accent3>
      <a:accent4>
        <a:srgbClr val="C7A96E"/>
      </a:accent4>
      <a:accent5>
        <a:srgbClr val="FEFFFE"/>
      </a:accent5>
      <a:accent6>
        <a:srgbClr val="FEFFFE"/>
      </a:accent6>
      <a:hlink>
        <a:srgbClr val="2F5CD6"/>
      </a:hlink>
      <a:folHlink>
        <a:srgbClr val="954F72"/>
      </a:folHlink>
    </a:clrScheme>
    <a:fontScheme name="Custom 4">
      <a:majorFont>
        <a:latin typeface="Georgia"/>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4969</TotalTime>
  <Words>2884</Words>
  <Application>Microsoft Office PowerPoint</Application>
  <PresentationFormat>Custom</PresentationFormat>
  <Paragraphs>466</Paragraphs>
  <Slides>22</Slides>
  <Notes>21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22</vt:i4>
      </vt:variant>
    </vt:vector>
  </HeadingPairs>
  <TitlesOfParts>
    <vt:vector size="25" baseType="lpstr">
      <vt:lpstr>Office Theme</vt:lpstr>
      <vt:lpstr>1_Office Theme</vt:lpstr>
      <vt:lpstr>think-cell Slide</vt:lpstr>
      <vt:lpstr>PowerPoint Presentation</vt:lpstr>
      <vt:lpstr>PowerPoint Presentation</vt:lpstr>
      <vt:lpstr>PowerPoint Presentation</vt:lpstr>
      <vt:lpstr>Legislative mandates</vt:lpstr>
      <vt:lpstr>Legislative mandates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chain</vt:lpstr>
      <vt:lpstr>Results chain</vt:lpstr>
      <vt:lpstr>Results chain</vt:lpstr>
      <vt:lpstr>Rehabilitation progressing towards a balanced centralised and outsourced function</vt:lpstr>
      <vt:lpstr>Modes of service delivery Incarceration</vt:lpstr>
      <vt:lpstr>Strategic Risks</vt:lpstr>
      <vt:lpstr>Critical success factors and management of dependencies</vt:lpstr>
      <vt:lpstr>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Matagane Makobe</dc:creator>
  <cp:lastModifiedBy>Makhuza, Dorothy</cp:lastModifiedBy>
  <cp:revision>272</cp:revision>
  <cp:lastPrinted>2020-11-17T15:48:11Z</cp:lastPrinted>
  <dcterms:created xsi:type="dcterms:W3CDTF">2020-09-14T09:49:54Z</dcterms:created>
  <dcterms:modified xsi:type="dcterms:W3CDTF">2020-11-19T07:28:03Z</dcterms:modified>
</cp:coreProperties>
</file>