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vml" ContentType="application/vnd.openxmlformats-officedocument.vmlDrawing"/>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drawings/drawing1.xml" ContentType="application/vnd.openxmlformats-officedocument.drawingml.chartshape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3.xml" ContentType="application/vnd.openxmlformats-officedocument.presentationml.tags+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4"/>
  </p:notesMasterIdLst>
  <p:handoutMasterIdLst>
    <p:handoutMasterId r:id="rId25"/>
  </p:handoutMasterIdLst>
  <p:sldIdLst>
    <p:sldId id="280" r:id="rId3"/>
    <p:sldId id="257" r:id="rId4"/>
    <p:sldId id="269" r:id="rId5"/>
    <p:sldId id="261" r:id="rId6"/>
    <p:sldId id="283" r:id="rId7"/>
    <p:sldId id="306" r:id="rId8"/>
    <p:sldId id="270" r:id="rId9"/>
    <p:sldId id="286" r:id="rId10"/>
    <p:sldId id="293" r:id="rId11"/>
    <p:sldId id="282" r:id="rId12"/>
    <p:sldId id="309" r:id="rId13"/>
    <p:sldId id="310" r:id="rId14"/>
    <p:sldId id="311" r:id="rId15"/>
    <p:sldId id="262" r:id="rId16"/>
    <p:sldId id="299" r:id="rId17"/>
    <p:sldId id="284" r:id="rId18"/>
    <p:sldId id="291" r:id="rId19"/>
    <p:sldId id="274" r:id="rId20"/>
    <p:sldId id="302" r:id="rId21"/>
    <p:sldId id="279" r:id="rId22"/>
    <p:sldId id="281" r:id="rId23"/>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guide id="3" pos="384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tagane Makobe" initials="MM" lastIdx="4" clrIdx="0">
    <p:extLst>
      <p:ext uri="{19B8F6BF-5375-455C-9EA6-DF929625EA0E}">
        <p15:presenceInfo xmlns:p15="http://schemas.microsoft.com/office/powerpoint/2012/main" userId="S-1-5-21-172820803-184315659-518595180-227914" providerId="AD"/>
      </p:ext>
    </p:extLst>
  </p:cmAuthor>
  <p:cmAuthor id="2" name="Mirriam Mabe" initials="MM"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66FF"/>
    <a:srgbClr val="FF33CC"/>
    <a:srgbClr val="54823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320" autoAdjust="0"/>
    <p:restoredTop sz="92545" autoAdjust="0"/>
  </p:normalViewPr>
  <p:slideViewPr>
    <p:cSldViewPr snapToGrid="0">
      <p:cViewPr varScale="1">
        <p:scale>
          <a:sx n="82" d="100"/>
          <a:sy n="82" d="100"/>
        </p:scale>
        <p:origin x="269" y="72"/>
      </p:cViewPr>
      <p:guideLst>
        <p:guide orient="horz" pos="2160"/>
        <p:guide pos="3840"/>
        <p:guide pos="3841"/>
      </p:guideLst>
    </p:cSldViewPr>
  </p:slideViewPr>
  <p:notesTextViewPr>
    <p:cViewPr>
      <p:scale>
        <a:sx n="1" d="1"/>
        <a:sy n="1" d="1"/>
      </p:scale>
      <p:origin x="0" y="0"/>
    </p:cViewPr>
  </p:notesTextViewPr>
  <p:sorterViewPr>
    <p:cViewPr>
      <p:scale>
        <a:sx n="100" d="100"/>
        <a:sy n="100" d="100"/>
      </p:scale>
      <p:origin x="0" y="-78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commentAuthors" Target="commentAuthor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5" Type="http://schemas.openxmlformats.org/officeDocument/2006/relationships/chartUserShapes" Target="../drawings/drawing1.xml"/><Relationship Id="rId4"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Sales</c:v>
                </c:pt>
              </c:strCache>
            </c:strRef>
          </c:tx>
          <c:spPr>
            <a:ln>
              <a:noFill/>
            </a:ln>
            <a:scene3d>
              <a:camera prst="orthographicFront"/>
              <a:lightRig rig="threePt" dir="t"/>
            </a:scene3d>
            <a:sp3d prstMaterial="metal">
              <a:bevelT w="88900" h="88900"/>
            </a:sp3d>
          </c:spPr>
          <c:dPt>
            <c:idx val="0"/>
            <c:bubble3D val="0"/>
            <c:spPr>
              <a:solidFill>
                <a:srgbClr val="FF0080"/>
              </a:solidFill>
              <a:ln w="19050">
                <a:noFill/>
              </a:ln>
              <a:effectLst>
                <a:innerShdw blurRad="342900" dist="228600" dir="8100000">
                  <a:schemeClr val="bg1">
                    <a:lumMod val="95000"/>
                    <a:alpha val="21000"/>
                  </a:schemeClr>
                </a:innerShdw>
              </a:effectLst>
              <a:scene3d>
                <a:camera prst="orthographicFront"/>
                <a:lightRig rig="threePt" dir="t"/>
              </a:scene3d>
              <a:sp3d prstMaterial="metal">
                <a:bevelT w="88900" h="88900"/>
              </a:sp3d>
            </c:spPr>
            <c:extLst xmlns:c16r2="http://schemas.microsoft.com/office/drawing/2015/06/chart">
              <c:ext xmlns:c16="http://schemas.microsoft.com/office/drawing/2014/chart" uri="{C3380CC4-5D6E-409C-BE32-E72D297353CC}">
                <c16:uniqueId val="{00000003-9E02-41A4-A3AB-C08F8F4BCB20}"/>
              </c:ext>
            </c:extLst>
          </c:dPt>
          <c:dPt>
            <c:idx val="1"/>
            <c:bubble3D val="0"/>
            <c:spPr>
              <a:solidFill>
                <a:srgbClr val="FFC16C"/>
              </a:solidFill>
              <a:ln w="19050">
                <a:noFill/>
              </a:ln>
              <a:effectLst>
                <a:innerShdw blurRad="152400" dist="101600" dir="15600000">
                  <a:prstClr val="black">
                    <a:alpha val="30000"/>
                  </a:prstClr>
                </a:innerShdw>
              </a:effectLst>
              <a:scene3d>
                <a:camera prst="orthographicFront"/>
                <a:lightRig rig="threePt" dir="t"/>
              </a:scene3d>
              <a:sp3d prstMaterial="metal">
                <a:bevelT w="88900" h="88900"/>
              </a:sp3d>
            </c:spPr>
            <c:extLst xmlns:c16r2="http://schemas.microsoft.com/office/drawing/2015/06/chart">
              <c:ext xmlns:c16="http://schemas.microsoft.com/office/drawing/2014/chart" uri="{C3380CC4-5D6E-409C-BE32-E72D297353CC}">
                <c16:uniqueId val="{00000006-9E02-41A4-A3AB-C08F8F4BCB20}"/>
              </c:ext>
            </c:extLst>
          </c:dPt>
          <c:dPt>
            <c:idx val="2"/>
            <c:bubble3D val="0"/>
            <c:spPr>
              <a:solidFill>
                <a:srgbClr val="40E0D0"/>
              </a:solidFill>
              <a:ln w="19050">
                <a:noFill/>
              </a:ln>
              <a:effectLst>
                <a:innerShdw blurRad="139700" dist="101600" dir="18600000">
                  <a:prstClr val="black">
                    <a:alpha val="30000"/>
                  </a:prstClr>
                </a:innerShdw>
              </a:effectLst>
              <a:scene3d>
                <a:camera prst="orthographicFront"/>
                <a:lightRig rig="threePt" dir="t"/>
              </a:scene3d>
              <a:sp3d prstMaterial="metal">
                <a:bevelT w="88900" h="88900"/>
              </a:sp3d>
            </c:spPr>
            <c:extLst xmlns:c16r2="http://schemas.microsoft.com/office/drawing/2015/06/chart">
              <c:ext xmlns:c16="http://schemas.microsoft.com/office/drawing/2014/chart" uri="{C3380CC4-5D6E-409C-BE32-E72D297353CC}">
                <c16:uniqueId val="{00000005-9E02-41A4-A3AB-C08F8F4BCB20}"/>
              </c:ext>
            </c:extLst>
          </c:dPt>
          <c:dPt>
            <c:idx val="3"/>
            <c:bubble3D val="0"/>
            <c:spPr>
              <a:solidFill>
                <a:srgbClr val="FF8C00"/>
              </a:solidFill>
              <a:ln w="19050">
                <a:noFill/>
              </a:ln>
              <a:effectLst>
                <a:innerShdw blurRad="127000" dist="76200" dir="20400000">
                  <a:prstClr val="black">
                    <a:alpha val="28000"/>
                  </a:prstClr>
                </a:innerShdw>
              </a:effectLst>
              <a:scene3d>
                <a:camera prst="orthographicFront"/>
                <a:lightRig rig="threePt" dir="t"/>
              </a:scene3d>
              <a:sp3d prstMaterial="metal">
                <a:bevelT w="88900" h="88900"/>
              </a:sp3d>
            </c:spPr>
            <c:extLst xmlns:c16r2="http://schemas.microsoft.com/office/drawing/2015/06/chart">
              <c:ext xmlns:c16="http://schemas.microsoft.com/office/drawing/2014/chart" uri="{C3380CC4-5D6E-409C-BE32-E72D297353CC}">
                <c16:uniqueId val="{00000004-9E02-41A4-A3AB-C08F8F4BCB20}"/>
              </c:ext>
            </c:extLst>
          </c:dPt>
          <c:dPt>
            <c:idx val="4"/>
            <c:bubble3D val="0"/>
            <c:spPr>
              <a:solidFill>
                <a:schemeClr val="accent5"/>
              </a:solidFill>
              <a:ln w="19050">
                <a:noFill/>
              </a:ln>
              <a:effectLst/>
              <a:scene3d>
                <a:camera prst="orthographicFront"/>
                <a:lightRig rig="threePt" dir="t"/>
              </a:scene3d>
              <a:sp3d prstMaterial="metal">
                <a:bevelT w="88900" h="88900"/>
              </a:sp3d>
            </c:spPr>
          </c:dPt>
          <c:dPt>
            <c:idx val="5"/>
            <c:bubble3D val="0"/>
            <c:spPr>
              <a:solidFill>
                <a:schemeClr val="accent6"/>
              </a:solidFill>
              <a:ln w="19050">
                <a:noFill/>
              </a:ln>
              <a:effectLst/>
              <a:scene3d>
                <a:camera prst="orthographicFront"/>
                <a:lightRig rig="threePt" dir="t"/>
              </a:scene3d>
              <a:sp3d prstMaterial="metal">
                <a:bevelT w="88900" h="88900"/>
              </a:sp3d>
            </c:spPr>
          </c:dPt>
          <c:dPt>
            <c:idx val="6"/>
            <c:bubble3D val="0"/>
            <c:spPr>
              <a:solidFill>
                <a:srgbClr val="7030A0"/>
              </a:solidFill>
              <a:ln w="19050">
                <a:noFill/>
              </a:ln>
              <a:effectLst/>
              <a:scene3d>
                <a:camera prst="orthographicFront"/>
                <a:lightRig rig="threePt" dir="t"/>
              </a:scene3d>
              <a:sp3d prstMaterial="metal">
                <a:bevelT w="88900" h="88900"/>
              </a:sp3d>
            </c:spPr>
          </c:dPt>
          <c:cat>
            <c:numRef>
              <c:f>Sheet1!$A$2:$A$8</c:f>
              <c:numCache>
                <c:formatCode>General</c:formatCode>
                <c:ptCount val="7"/>
                <c:pt idx="0">
                  <c:v>1</c:v>
                </c:pt>
                <c:pt idx="1">
                  <c:v>2</c:v>
                </c:pt>
                <c:pt idx="2">
                  <c:v>3</c:v>
                </c:pt>
                <c:pt idx="3">
                  <c:v>4</c:v>
                </c:pt>
                <c:pt idx="4">
                  <c:v>5</c:v>
                </c:pt>
                <c:pt idx="5">
                  <c:v>6</c:v>
                </c:pt>
                <c:pt idx="6">
                  <c:v>7</c:v>
                </c:pt>
              </c:numCache>
            </c:numRef>
          </c:cat>
          <c:val>
            <c:numRef>
              <c:f>Sheet1!$B$2:$B$8</c:f>
              <c:numCache>
                <c:formatCode>General</c:formatCode>
                <c:ptCount val="7"/>
                <c:pt idx="0">
                  <c:v>14.2</c:v>
                </c:pt>
                <c:pt idx="1">
                  <c:v>14.2</c:v>
                </c:pt>
                <c:pt idx="2">
                  <c:v>14.2</c:v>
                </c:pt>
                <c:pt idx="3">
                  <c:v>14.2</c:v>
                </c:pt>
                <c:pt idx="4">
                  <c:v>14.2</c:v>
                </c:pt>
                <c:pt idx="5">
                  <c:v>14.2</c:v>
                </c:pt>
                <c:pt idx="6">
                  <c:v>14.3</c:v>
                </c:pt>
              </c:numCache>
            </c:numRef>
          </c:val>
          <c:extLst xmlns:c16r2="http://schemas.microsoft.com/office/drawing/2015/06/chart">
            <c:ext xmlns:c16="http://schemas.microsoft.com/office/drawing/2014/chart" uri="{C3380CC4-5D6E-409C-BE32-E72D297353CC}">
              <c16:uniqueId val="{00000000-9E02-41A4-A3AB-C08F8F4BCB20}"/>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4">
    <c:autoUpdate val="0"/>
  </c:externalData>
  <c:userShapes r:id="rId5"/>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67E2514-9C40-4410-8AFD-706DE87E662F}" type="doc">
      <dgm:prSet loTypeId="urn:microsoft.com/office/officeart/2005/8/layout/orgChart1" loCatId="hierarchy" qsTypeId="urn:microsoft.com/office/officeart/2005/8/quickstyle/simple1" qsCatId="simple" csTypeId="urn:microsoft.com/office/officeart/2005/8/colors/colorful2" csCatId="colorful" phldr="1"/>
      <dgm:spPr/>
      <dgm:t>
        <a:bodyPr/>
        <a:lstStyle/>
        <a:p>
          <a:endParaRPr lang="en-ZA"/>
        </a:p>
      </dgm:t>
    </dgm:pt>
    <dgm:pt modelId="{9A0A9D7D-8D7F-45EA-B092-3ED91AF27A6D}">
      <dgm:prSet phldrT="[Text]" custT="1"/>
      <dgm:spPr>
        <a:xfrm>
          <a:off x="18596" y="6750"/>
          <a:ext cx="9792002" cy="879619"/>
        </a:xfrm>
        <a:prstGeom prst="rect">
          <a:avLst/>
        </a:prstGeom>
        <a:solidFill>
          <a:srgbClr val="679F81"/>
        </a:solidFill>
        <a:ln w="12700" cap="flat" cmpd="sng" algn="ctr">
          <a:solidFill>
            <a:sysClr val="window" lastClr="FFFFFF">
              <a:hueOff val="0"/>
              <a:satOff val="0"/>
              <a:lumOff val="0"/>
              <a:alphaOff val="0"/>
            </a:sysClr>
          </a:solidFill>
          <a:prstDash val="solid"/>
          <a:miter lim="800000"/>
        </a:ln>
        <a:effectLst/>
      </dgm:spPr>
      <dgm:t>
        <a:bodyPr/>
        <a:lstStyle/>
        <a:p>
          <a:pPr defTabSz="1066800">
            <a:lnSpc>
              <a:spcPct val="90000"/>
            </a:lnSpc>
            <a:spcBef>
              <a:spcPct val="0"/>
            </a:spcBef>
            <a:spcAft>
              <a:spcPct val="35000"/>
            </a:spcAft>
          </a:pPr>
          <a:r>
            <a:rPr lang="en-ZA" sz="2400" b="1" dirty="0" smtClean="0">
              <a:solidFill>
                <a:sysClr val="window" lastClr="FFFFFF"/>
              </a:solidFill>
              <a:latin typeface="Arial Narrow" panose="020B0606020202030204" pitchFamily="34" charset="0"/>
              <a:ea typeface="+mn-ea"/>
              <a:cs typeface="+mn-cs"/>
            </a:rPr>
            <a:t>Problem Statement Incarceration:</a:t>
          </a:r>
        </a:p>
        <a:p>
          <a:pPr marL="0" marR="0" indent="0" defTabSz="914400" eaLnBrk="1" fontAlgn="auto" latinLnBrk="0" hangingPunct="1">
            <a:lnSpc>
              <a:spcPct val="100000"/>
            </a:lnSpc>
            <a:spcBef>
              <a:spcPts val="0"/>
            </a:spcBef>
            <a:spcAft>
              <a:spcPts val="0"/>
            </a:spcAft>
            <a:buClrTx/>
            <a:buSzTx/>
            <a:buFontTx/>
            <a:buNone/>
            <a:tabLst/>
            <a:defRPr/>
          </a:pPr>
          <a:r>
            <a:rPr lang="en-ZA" sz="2400" b="1" dirty="0" smtClean="0">
              <a:solidFill>
                <a:sysClr val="windowText" lastClr="000000"/>
              </a:solidFill>
              <a:latin typeface="Lato"/>
              <a:ea typeface="+mn-ea"/>
              <a:cs typeface="+mn-cs"/>
            </a:rPr>
            <a:t>Inadequate health services provision</a:t>
          </a:r>
        </a:p>
      </dgm:t>
    </dgm:pt>
    <dgm:pt modelId="{CE218FA5-FB7F-486A-8EA2-CCA2D9082D60}" type="parTrans" cxnId="{56B2E3C8-9218-4F54-B233-3BB378EBC9BC}">
      <dgm:prSet/>
      <dgm:spPr/>
      <dgm:t>
        <a:bodyPr/>
        <a:lstStyle/>
        <a:p>
          <a:endParaRPr lang="en-ZA"/>
        </a:p>
      </dgm:t>
    </dgm:pt>
    <dgm:pt modelId="{76507630-0B14-4FDE-827C-DA97479E7CAE}" type="sibTrans" cxnId="{56B2E3C8-9218-4F54-B233-3BB378EBC9BC}">
      <dgm:prSet/>
      <dgm:spPr/>
      <dgm:t>
        <a:bodyPr/>
        <a:lstStyle/>
        <a:p>
          <a:endParaRPr lang="en-ZA"/>
        </a:p>
      </dgm:t>
    </dgm:pt>
    <dgm:pt modelId="{846349D9-39B4-4890-86DA-1308CC68D88E}">
      <dgm:prSet phldrT="[Text]" custT="1"/>
      <dgm:spPr>
        <a:xfrm>
          <a:off x="0" y="1172161"/>
          <a:ext cx="5337570" cy="678970"/>
        </a:xfrm>
        <a:prstGeom prst="rect">
          <a:avLst/>
        </a:prstGeom>
        <a:solidFill>
          <a:srgbClr val="679F81">
            <a:lumMod val="20000"/>
            <a:lumOff val="80000"/>
          </a:srgbClr>
        </a:solidFill>
        <a:ln w="12700" cap="flat" cmpd="sng" algn="ctr">
          <a:solidFill>
            <a:srgbClr val="CCFFFF"/>
          </a:solidFill>
          <a:prstDash val="solid"/>
          <a:miter lim="800000"/>
        </a:ln>
        <a:effectLst/>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n-ZA" sz="1700" b="1" dirty="0" smtClean="0">
              <a:solidFill>
                <a:schemeClr val="tx1"/>
              </a:solidFill>
              <a:latin typeface="Lato"/>
              <a:ea typeface="+mn-ea"/>
              <a:cs typeface="+mn-cs"/>
            </a:rPr>
            <a:t>Direct </a:t>
          </a:r>
          <a:r>
            <a:rPr lang="en-ZA" sz="1600" b="1" dirty="0" smtClean="0">
              <a:solidFill>
                <a:schemeClr val="tx1"/>
              </a:solidFill>
              <a:latin typeface="Lato"/>
              <a:ea typeface="+mn-ea"/>
              <a:cs typeface="+mn-cs"/>
            </a:rPr>
            <a:t>cause:</a:t>
          </a:r>
        </a:p>
        <a:p>
          <a:pPr marL="0" marR="0" indent="0" defTabSz="914400" eaLnBrk="1" fontAlgn="auto" latinLnBrk="0" hangingPunct="1">
            <a:lnSpc>
              <a:spcPct val="100000"/>
            </a:lnSpc>
            <a:spcBef>
              <a:spcPts val="0"/>
            </a:spcBef>
            <a:spcAft>
              <a:spcPts val="0"/>
            </a:spcAft>
            <a:buClrTx/>
            <a:buSzTx/>
            <a:buFontTx/>
            <a:buNone/>
            <a:tabLst/>
            <a:defRPr/>
          </a:pPr>
          <a:r>
            <a:rPr lang="en-ZA" sz="1600" b="1" dirty="0" smtClean="0">
              <a:solidFill>
                <a:schemeClr val="tx1"/>
              </a:solidFill>
              <a:latin typeface="Arial Narrow" panose="020B0606020202030204" pitchFamily="34" charset="0"/>
              <a:ea typeface="+mn-ea"/>
              <a:cs typeface="+mn-cs"/>
            </a:rPr>
            <a:t>Lack of automated health, Pharmacy and Nutrition  system and limited health technology</a:t>
          </a:r>
        </a:p>
        <a:p>
          <a:pPr marL="0" marR="0" indent="0" defTabSz="914400" eaLnBrk="1" fontAlgn="auto" latinLnBrk="0" hangingPunct="1">
            <a:lnSpc>
              <a:spcPct val="100000"/>
            </a:lnSpc>
            <a:spcBef>
              <a:spcPts val="0"/>
            </a:spcBef>
            <a:spcAft>
              <a:spcPts val="0"/>
            </a:spcAft>
            <a:buClrTx/>
            <a:buSzTx/>
            <a:buFontTx/>
            <a:buNone/>
            <a:tabLst/>
            <a:defRPr/>
          </a:pPr>
          <a:endParaRPr lang="en-ZA" sz="1800" b="1" dirty="0" smtClean="0">
            <a:solidFill>
              <a:schemeClr val="tx1"/>
            </a:solidFill>
            <a:latin typeface="Arial Narrow" panose="020B0606020202030204" pitchFamily="34" charset="0"/>
            <a:ea typeface="+mn-ea"/>
            <a:cs typeface="+mn-cs"/>
          </a:endParaRPr>
        </a:p>
        <a:p>
          <a:pPr marL="0" marR="0" indent="0" defTabSz="914400" eaLnBrk="1" fontAlgn="auto" latinLnBrk="0" hangingPunct="1">
            <a:lnSpc>
              <a:spcPct val="100000"/>
            </a:lnSpc>
            <a:spcBef>
              <a:spcPts val="0"/>
            </a:spcBef>
            <a:spcAft>
              <a:spcPts val="0"/>
            </a:spcAft>
            <a:buClrTx/>
            <a:buSzTx/>
            <a:buFontTx/>
            <a:buNone/>
            <a:tabLst/>
            <a:defRPr/>
          </a:pPr>
          <a:r>
            <a:rPr lang="en-ZA" sz="1600" dirty="0" smtClean="0">
              <a:solidFill>
                <a:schemeClr val="tx1"/>
              </a:solidFill>
              <a:effectLst/>
              <a:latin typeface="Calibri"/>
              <a:ea typeface="Calibri"/>
              <a:cs typeface="Times New Roman"/>
            </a:rPr>
            <a:t>Dilapidated FSUs that are non-compliant to Regulation 638 (R638).</a:t>
          </a:r>
          <a:endParaRPr lang="en-ZA" sz="1600" b="1" dirty="0" smtClean="0">
            <a:solidFill>
              <a:schemeClr val="tx1"/>
            </a:solidFill>
            <a:latin typeface="Arial Narrow" panose="020B0606020202030204" pitchFamily="34" charset="0"/>
            <a:ea typeface="+mn-ea"/>
            <a:cs typeface="+mn-cs"/>
          </a:endParaRPr>
        </a:p>
        <a:p>
          <a:endParaRPr lang="en-ZA" sz="1700" b="1" dirty="0" smtClean="0">
            <a:solidFill>
              <a:sysClr val="windowText" lastClr="000000"/>
            </a:solidFill>
            <a:latin typeface="Lato"/>
            <a:ea typeface="+mn-ea"/>
            <a:cs typeface="+mn-cs"/>
          </a:endParaRPr>
        </a:p>
      </dgm:t>
    </dgm:pt>
    <dgm:pt modelId="{B9FBDFBB-8CA1-4008-A3E3-0582E2DDC5D6}" type="parTrans" cxnId="{ED7410E0-2610-4E97-AE94-B8AF237D31C2}">
      <dgm:prSet/>
      <dgm:spPr>
        <a:xfrm>
          <a:off x="2668785" y="886370"/>
          <a:ext cx="2245812" cy="285791"/>
        </a:xfrm>
        <a:custGeom>
          <a:avLst/>
          <a:gdLst/>
          <a:ahLst/>
          <a:cxnLst/>
          <a:rect l="0" t="0" r="0" b="0"/>
          <a:pathLst>
            <a:path>
              <a:moveTo>
                <a:pt x="2245812" y="0"/>
              </a:moveTo>
              <a:lnTo>
                <a:pt x="2245812" y="196423"/>
              </a:lnTo>
              <a:lnTo>
                <a:pt x="0" y="196423"/>
              </a:lnTo>
              <a:lnTo>
                <a:pt x="0" y="285791"/>
              </a:lnTo>
            </a:path>
          </a:pathLst>
        </a:custGeom>
        <a:noFill/>
        <a:ln w="12700" cap="flat" cmpd="sng" algn="ctr">
          <a:noFill/>
          <a:prstDash val="solid"/>
          <a:miter lim="800000"/>
        </a:ln>
        <a:effectLst/>
      </dgm:spPr>
      <dgm:t>
        <a:bodyPr/>
        <a:lstStyle/>
        <a:p>
          <a:endParaRPr lang="en-ZA"/>
        </a:p>
      </dgm:t>
    </dgm:pt>
    <dgm:pt modelId="{594939C9-EA12-407D-8A2A-DE8D64CA6394}" type="sibTrans" cxnId="{ED7410E0-2610-4E97-AE94-B8AF237D31C2}">
      <dgm:prSet/>
      <dgm:spPr/>
      <dgm:t>
        <a:bodyPr/>
        <a:lstStyle/>
        <a:p>
          <a:endParaRPr lang="en-ZA"/>
        </a:p>
      </dgm:t>
    </dgm:pt>
    <dgm:pt modelId="{9E2B1299-54D5-4402-A1C0-B14F374D2B80}">
      <dgm:prSet custT="1"/>
      <dgm:spPr>
        <a:xfrm>
          <a:off x="5535636" y="1172161"/>
          <a:ext cx="5337570" cy="678970"/>
        </a:xfrm>
        <a:prstGeom prst="rect">
          <a:avLst/>
        </a:prstGeom>
        <a:solidFill>
          <a:srgbClr val="679F81">
            <a:lumMod val="20000"/>
            <a:lumOff val="80000"/>
          </a:srgbClr>
        </a:solidFill>
        <a:ln w="12700" cap="flat" cmpd="sng" algn="ctr">
          <a:solidFill>
            <a:srgbClr val="CCFFFF"/>
          </a:solidFill>
          <a:prstDash val="solid"/>
          <a:miter lim="800000"/>
        </a:ln>
        <a:effectLst/>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n-ZA" sz="1700" b="1" dirty="0" smtClean="0">
              <a:solidFill>
                <a:sysClr val="windowText" lastClr="000000"/>
              </a:solidFill>
              <a:latin typeface="Lato"/>
              <a:ea typeface="+mn-ea"/>
              <a:cs typeface="+mn-cs"/>
            </a:rPr>
            <a:t>Direct cause:</a:t>
          </a:r>
        </a:p>
        <a:p>
          <a:pPr marL="0" marR="0" indent="0" defTabSz="914400" eaLnBrk="1" fontAlgn="auto" latinLnBrk="0" hangingPunct="1">
            <a:lnSpc>
              <a:spcPct val="100000"/>
            </a:lnSpc>
            <a:spcBef>
              <a:spcPts val="0"/>
            </a:spcBef>
            <a:spcAft>
              <a:spcPts val="0"/>
            </a:spcAft>
            <a:buClrTx/>
            <a:buSzTx/>
            <a:buFontTx/>
            <a:buNone/>
            <a:tabLst/>
            <a:defRPr/>
          </a:pPr>
          <a:r>
            <a:rPr lang="en-ZA" sz="1800" b="1" dirty="0" smtClean="0">
              <a:solidFill>
                <a:schemeClr val="tx1"/>
              </a:solidFill>
              <a:latin typeface="Arial Narrow" panose="020B0606020202030204" pitchFamily="34" charset="0"/>
              <a:ea typeface="+mn-ea"/>
              <a:cs typeface="+mn-cs"/>
            </a:rPr>
            <a:t>Misaligned health organisational structure to health mandates</a:t>
          </a:r>
        </a:p>
        <a:p>
          <a:pPr marL="0" marR="0" indent="0" defTabSz="914400" eaLnBrk="1" fontAlgn="auto" latinLnBrk="0" hangingPunct="1">
            <a:lnSpc>
              <a:spcPct val="100000"/>
            </a:lnSpc>
            <a:spcBef>
              <a:spcPts val="0"/>
            </a:spcBef>
            <a:spcAft>
              <a:spcPts val="0"/>
            </a:spcAft>
            <a:buClrTx/>
            <a:buSzTx/>
            <a:buFontTx/>
            <a:buNone/>
            <a:tabLst/>
            <a:defRPr/>
          </a:pPr>
          <a:r>
            <a:rPr lang="en-ZA" sz="1800" b="1" dirty="0" smtClean="0">
              <a:solidFill>
                <a:sysClr val="window" lastClr="FFFFFF"/>
              </a:solidFill>
              <a:latin typeface="Arial Narrow" panose="020B0606020202030204" pitchFamily="34" charset="0"/>
              <a:ea typeface="+mn-ea"/>
              <a:cs typeface="+mn-cs"/>
            </a:rPr>
            <a:t> </a:t>
          </a:r>
        </a:p>
        <a:p>
          <a:pPr marL="0" marR="0" indent="0" defTabSz="914400" eaLnBrk="1" fontAlgn="auto" latinLnBrk="0" hangingPunct="1">
            <a:lnSpc>
              <a:spcPct val="100000"/>
            </a:lnSpc>
            <a:spcBef>
              <a:spcPts val="0"/>
            </a:spcBef>
            <a:spcAft>
              <a:spcPts val="0"/>
            </a:spcAft>
            <a:buClrTx/>
            <a:buSzTx/>
            <a:buFontTx/>
            <a:buNone/>
            <a:tabLst/>
            <a:defRPr/>
          </a:pPr>
          <a:endParaRPr lang="en-ZA" sz="1800" b="1" dirty="0" smtClean="0">
            <a:solidFill>
              <a:sysClr val="window" lastClr="FFFFFF"/>
            </a:solidFill>
            <a:latin typeface="Arial Narrow" panose="020B0606020202030204" pitchFamily="34" charset="0"/>
            <a:ea typeface="+mn-ea"/>
            <a:cs typeface="+mn-cs"/>
          </a:endParaRPr>
        </a:p>
        <a:p>
          <a:endParaRPr lang="en-ZA" sz="1700" b="1" dirty="0" smtClean="0">
            <a:solidFill>
              <a:sysClr val="windowText" lastClr="000000"/>
            </a:solidFill>
            <a:latin typeface="Lato"/>
            <a:ea typeface="+mn-ea"/>
            <a:cs typeface="+mn-cs"/>
          </a:endParaRPr>
        </a:p>
      </dgm:t>
    </dgm:pt>
    <dgm:pt modelId="{65BD990F-C379-48A6-9A4C-560DDC3BFCDA}" type="parTrans" cxnId="{BA003DFE-A8CB-416D-8E80-A35AD5C9D1AF}">
      <dgm:prSet/>
      <dgm:spPr>
        <a:xfrm>
          <a:off x="4914597" y="886370"/>
          <a:ext cx="3289823" cy="285791"/>
        </a:xfrm>
        <a:custGeom>
          <a:avLst/>
          <a:gdLst/>
          <a:ahLst/>
          <a:cxnLst/>
          <a:rect l="0" t="0" r="0" b="0"/>
          <a:pathLst>
            <a:path>
              <a:moveTo>
                <a:pt x="0" y="0"/>
              </a:moveTo>
              <a:lnTo>
                <a:pt x="0" y="196423"/>
              </a:lnTo>
              <a:lnTo>
                <a:pt x="3289823" y="196423"/>
              </a:lnTo>
              <a:lnTo>
                <a:pt x="3289823" y="285791"/>
              </a:lnTo>
            </a:path>
          </a:pathLst>
        </a:custGeom>
        <a:noFill/>
        <a:ln w="12700" cap="flat" cmpd="sng" algn="ctr">
          <a:noFill/>
          <a:prstDash val="solid"/>
          <a:miter lim="800000"/>
        </a:ln>
        <a:effectLst/>
      </dgm:spPr>
      <dgm:t>
        <a:bodyPr/>
        <a:lstStyle/>
        <a:p>
          <a:endParaRPr lang="en-ZA"/>
        </a:p>
      </dgm:t>
    </dgm:pt>
    <dgm:pt modelId="{3545C544-617C-47F6-81FF-706474FE0FC4}" type="sibTrans" cxnId="{BA003DFE-A8CB-416D-8E80-A35AD5C9D1AF}">
      <dgm:prSet/>
      <dgm:spPr/>
      <dgm:t>
        <a:bodyPr/>
        <a:lstStyle/>
        <a:p>
          <a:endParaRPr lang="en-ZA"/>
        </a:p>
      </dgm:t>
    </dgm:pt>
    <dgm:pt modelId="{E19A0C0E-5D90-48FA-86B6-F28947067478}">
      <dgm:prSet custT="1"/>
      <dgm:spPr>
        <a:xfrm>
          <a:off x="6288134" y="2019485"/>
          <a:ext cx="3960002" cy="539998"/>
        </a:xfrm>
        <a:prstGeom prst="rect">
          <a:avLst/>
        </a:prstGeom>
        <a:solidFill>
          <a:srgbClr val="D6C29E"/>
        </a:solidFill>
        <a:ln w="12700" cap="flat" cmpd="sng" algn="ctr">
          <a:solidFill>
            <a:sysClr val="window" lastClr="FFFFFF">
              <a:hueOff val="0"/>
              <a:satOff val="0"/>
              <a:lumOff val="0"/>
              <a:alphaOff val="0"/>
            </a:sysClr>
          </a:solidFill>
          <a:prstDash val="solid"/>
          <a:miter lim="800000"/>
        </a:ln>
        <a:effectLst/>
      </dgm:spPr>
      <dgm:t>
        <a:bodyPr/>
        <a:lstStyle/>
        <a:p>
          <a:endParaRPr lang="en-US" sz="1800" dirty="0" smtClean="0">
            <a:solidFill>
              <a:sysClr val="windowText" lastClr="000000"/>
            </a:solidFill>
            <a:latin typeface="Arial Narrow" panose="020B0606020202030204" pitchFamily="34" charset="0"/>
            <a:ea typeface="+mn-ea"/>
            <a:cs typeface="+mn-cs"/>
          </a:endParaRPr>
        </a:p>
        <a:p>
          <a:r>
            <a:rPr lang="en-US" sz="1800" dirty="0" smtClean="0">
              <a:solidFill>
                <a:sysClr val="windowText" lastClr="000000"/>
              </a:solidFill>
              <a:latin typeface="Arial Narrow" panose="020B0606020202030204" pitchFamily="34" charset="0"/>
              <a:ea typeface="+mn-ea"/>
              <a:cs typeface="+mn-cs"/>
            </a:rPr>
            <a:t>staff attrition and skills drain</a:t>
          </a:r>
        </a:p>
        <a:p>
          <a:r>
            <a:rPr lang="en-US" sz="1800" dirty="0" smtClean="0">
              <a:solidFill>
                <a:schemeClr val="tx1"/>
              </a:solidFill>
            </a:rPr>
            <a:t>Inability to place bursary holders e.g. </a:t>
          </a:r>
          <a:r>
            <a:rPr lang="en-US" sz="1800" dirty="0" err="1" smtClean="0">
              <a:solidFill>
                <a:schemeClr val="tx1"/>
              </a:solidFill>
            </a:rPr>
            <a:t>BPharm</a:t>
          </a:r>
          <a:r>
            <a:rPr lang="en-US" sz="1800" dirty="0" smtClean="0">
              <a:solidFill>
                <a:schemeClr val="tx1"/>
              </a:solidFill>
            </a:rPr>
            <a:t> and </a:t>
          </a:r>
          <a:r>
            <a:rPr lang="en-US" sz="1800" dirty="0" err="1" smtClean="0">
              <a:solidFill>
                <a:schemeClr val="tx1"/>
              </a:solidFill>
            </a:rPr>
            <a:t>MBChB</a:t>
          </a:r>
          <a:r>
            <a:rPr lang="en-US" sz="1800" dirty="0" smtClean="0">
              <a:solidFill>
                <a:schemeClr val="tx1"/>
              </a:solidFill>
            </a:rPr>
            <a:t> after qualifying.</a:t>
          </a:r>
        </a:p>
        <a:p>
          <a:r>
            <a:rPr lang="en-US" sz="1800" dirty="0" smtClean="0">
              <a:solidFill>
                <a:schemeClr val="tx1"/>
              </a:solidFill>
            </a:rPr>
            <a:t>Inability to retain PHC trained nurses after completion of qualification due to limited number of PHC posts</a:t>
          </a:r>
        </a:p>
        <a:p>
          <a:r>
            <a:rPr lang="en-US" sz="1800" dirty="0" smtClean="0">
              <a:solidFill>
                <a:schemeClr val="tx1"/>
              </a:solidFill>
            </a:rPr>
            <a:t>Non availability of other staff categories for health care provision</a:t>
          </a:r>
          <a:r>
            <a:rPr lang="en-US" sz="1800" dirty="0" smtClean="0"/>
            <a:t>.</a:t>
          </a:r>
        </a:p>
        <a:p>
          <a:endParaRPr lang="en-ZA" sz="600" dirty="0" smtClean="0"/>
        </a:p>
        <a:p>
          <a:endParaRPr lang="en-ZA" sz="600" dirty="0" smtClean="0"/>
        </a:p>
        <a:p>
          <a:endParaRPr lang="en-ZA" sz="600" dirty="0">
            <a:solidFill>
              <a:sysClr val="windowText" lastClr="000000"/>
            </a:solidFill>
            <a:latin typeface="Arial Narrow" panose="020B0606020202030204" pitchFamily="34" charset="0"/>
            <a:ea typeface="+mn-ea"/>
            <a:cs typeface="+mn-cs"/>
          </a:endParaRPr>
        </a:p>
      </dgm:t>
    </dgm:pt>
    <dgm:pt modelId="{EE32214E-6357-474B-AC5B-3B5E86265885}" type="parTrans" cxnId="{7493A8D2-85D4-48F8-86CC-657475E70EE9}">
      <dgm:prSet/>
      <dgm:spPr>
        <a:xfrm>
          <a:off x="6069393" y="1851132"/>
          <a:ext cx="218740" cy="438352"/>
        </a:xfrm>
        <a:custGeom>
          <a:avLst/>
          <a:gdLst/>
          <a:ahLst/>
          <a:cxnLst/>
          <a:rect l="0" t="0" r="0" b="0"/>
          <a:pathLst>
            <a:path>
              <a:moveTo>
                <a:pt x="0" y="0"/>
              </a:moveTo>
              <a:lnTo>
                <a:pt x="0" y="438352"/>
              </a:lnTo>
              <a:lnTo>
                <a:pt x="218740" y="438352"/>
              </a:lnTo>
            </a:path>
          </a:pathLst>
        </a:custGeom>
        <a:noFill/>
        <a:ln w="12700" cap="flat" cmpd="sng" algn="ctr">
          <a:noFill/>
          <a:prstDash val="solid"/>
          <a:miter lim="800000"/>
        </a:ln>
        <a:effectLst/>
      </dgm:spPr>
      <dgm:t>
        <a:bodyPr/>
        <a:lstStyle/>
        <a:p>
          <a:endParaRPr lang="en-ZA"/>
        </a:p>
      </dgm:t>
    </dgm:pt>
    <dgm:pt modelId="{EF1C62A0-9BF8-4031-B0CE-3C9E5004E935}" type="sibTrans" cxnId="{7493A8D2-85D4-48F8-86CC-657475E70EE9}">
      <dgm:prSet/>
      <dgm:spPr/>
      <dgm:t>
        <a:bodyPr/>
        <a:lstStyle/>
        <a:p>
          <a:endParaRPr lang="en-ZA"/>
        </a:p>
      </dgm:t>
    </dgm:pt>
    <dgm:pt modelId="{E9EF27D3-B12F-4D30-89F2-CE298F27577F}">
      <dgm:prSet custT="1"/>
      <dgm:spPr>
        <a:xfrm>
          <a:off x="445056" y="4252033"/>
          <a:ext cx="3960002" cy="425564"/>
        </a:xfrm>
        <a:prstGeom prst="rect">
          <a:avLst/>
        </a:prstGeom>
        <a:solidFill>
          <a:srgbClr val="D6C29E"/>
        </a:solidFill>
        <a:ln w="12700" cap="flat" cmpd="sng" algn="ctr">
          <a:solidFill>
            <a:sysClr val="window" lastClr="FFFFFF">
              <a:hueOff val="0"/>
              <a:satOff val="0"/>
              <a:lumOff val="0"/>
              <a:alphaOff val="0"/>
            </a:sysClr>
          </a:solidFill>
          <a:prstDash val="solid"/>
          <a:miter lim="800000"/>
        </a:ln>
        <a:effectLst/>
      </dgm:spPr>
      <dgm:t>
        <a:bodyPr/>
        <a:lstStyle/>
        <a:p>
          <a:pPr algn="l"/>
          <a:endParaRPr lang="en-US" sz="1600" b="0" dirty="0" smtClean="0">
            <a:solidFill>
              <a:schemeClr val="tx1"/>
            </a:solidFill>
            <a:latin typeface="Arial Narrow" panose="020B0606020202030204" pitchFamily="34" charset="0"/>
            <a:ea typeface="+mn-ea"/>
            <a:cs typeface="+mn-cs"/>
          </a:endParaRPr>
        </a:p>
        <a:p>
          <a:pPr algn="l"/>
          <a:r>
            <a:rPr lang="en-US" sz="1600" b="0" dirty="0" smtClean="0">
              <a:solidFill>
                <a:schemeClr val="tx1"/>
              </a:solidFill>
              <a:latin typeface="Arial Narrow" panose="020B0606020202030204" pitchFamily="34" charset="0"/>
              <a:ea typeface="+mn-ea"/>
              <a:cs typeface="+mn-cs"/>
            </a:rPr>
            <a:t>Manual Health Information, Non compliant FSU,  </a:t>
          </a:r>
          <a:endParaRPr lang="en-ZA" sz="1400" dirty="0" smtClean="0">
            <a:solidFill>
              <a:schemeClr val="tx1"/>
            </a:solidFill>
            <a:latin typeface="Lato"/>
            <a:ea typeface="+mn-ea"/>
            <a:cs typeface="+mn-cs"/>
          </a:endParaRPr>
        </a:p>
      </dgm:t>
    </dgm:pt>
    <dgm:pt modelId="{F2B0C44C-A5CD-4C1C-8C50-3BC6408E893E}" type="sibTrans" cxnId="{41D350F5-3AA0-42C8-A58E-1E8DFA18F793}">
      <dgm:prSet/>
      <dgm:spPr/>
      <dgm:t>
        <a:bodyPr/>
        <a:lstStyle/>
        <a:p>
          <a:endParaRPr lang="en-ZA"/>
        </a:p>
      </dgm:t>
    </dgm:pt>
    <dgm:pt modelId="{097055EF-CF99-4389-9ED6-66273E189E05}" type="parTrans" cxnId="{41D350F5-3AA0-42C8-A58E-1E8DFA18F793}">
      <dgm:prSet/>
      <dgm:spPr>
        <a:xfrm>
          <a:off x="4405059" y="1851132"/>
          <a:ext cx="398754" cy="2613683"/>
        </a:xfrm>
        <a:custGeom>
          <a:avLst/>
          <a:gdLst/>
          <a:ahLst/>
          <a:cxnLst/>
          <a:rect l="0" t="0" r="0" b="0"/>
          <a:pathLst>
            <a:path>
              <a:moveTo>
                <a:pt x="398754" y="0"/>
              </a:moveTo>
              <a:lnTo>
                <a:pt x="398754" y="2613683"/>
              </a:lnTo>
              <a:lnTo>
                <a:pt x="0" y="2613683"/>
              </a:lnTo>
            </a:path>
          </a:pathLst>
        </a:custGeom>
        <a:noFill/>
        <a:ln w="12700" cap="flat" cmpd="sng" algn="ctr">
          <a:noFill/>
          <a:prstDash val="solid"/>
          <a:miter lim="800000"/>
        </a:ln>
        <a:effectLst/>
      </dgm:spPr>
      <dgm:t>
        <a:bodyPr/>
        <a:lstStyle/>
        <a:p>
          <a:endParaRPr lang="en-ZA"/>
        </a:p>
      </dgm:t>
    </dgm:pt>
    <dgm:pt modelId="{A96C72FC-77B9-4E64-A679-721E19007550}" type="pres">
      <dgm:prSet presAssocID="{067E2514-9C40-4410-8AFD-706DE87E662F}" presName="hierChild1" presStyleCnt="0">
        <dgm:presLayoutVars>
          <dgm:orgChart val="1"/>
          <dgm:chPref val="1"/>
          <dgm:dir/>
          <dgm:animOne val="branch"/>
          <dgm:animLvl val="lvl"/>
          <dgm:resizeHandles/>
        </dgm:presLayoutVars>
      </dgm:prSet>
      <dgm:spPr/>
      <dgm:t>
        <a:bodyPr/>
        <a:lstStyle/>
        <a:p>
          <a:endParaRPr lang="en-ZA"/>
        </a:p>
      </dgm:t>
    </dgm:pt>
    <dgm:pt modelId="{B7C528C8-994A-4C4D-B1CB-AF313194D140}" type="pres">
      <dgm:prSet presAssocID="{9A0A9D7D-8D7F-45EA-B092-3ED91AF27A6D}" presName="hierRoot1" presStyleCnt="0">
        <dgm:presLayoutVars>
          <dgm:hierBranch val="init"/>
        </dgm:presLayoutVars>
      </dgm:prSet>
      <dgm:spPr/>
    </dgm:pt>
    <dgm:pt modelId="{2BF1851E-D084-43F3-8A43-D77A8AB30C22}" type="pres">
      <dgm:prSet presAssocID="{9A0A9D7D-8D7F-45EA-B092-3ED91AF27A6D}" presName="rootComposite1" presStyleCnt="0"/>
      <dgm:spPr/>
    </dgm:pt>
    <dgm:pt modelId="{B88F2A02-6EED-47A1-BB34-AC15B4BBA1BA}" type="pres">
      <dgm:prSet presAssocID="{9A0A9D7D-8D7F-45EA-B092-3ED91AF27A6D}" presName="rootText1" presStyleLbl="node0" presStyleIdx="0" presStyleCnt="1" custScaleX="1719600" custScaleY="279457" custLinFactNeighborX="-81468" custLinFactNeighborY="-15224">
        <dgm:presLayoutVars>
          <dgm:chPref val="3"/>
        </dgm:presLayoutVars>
      </dgm:prSet>
      <dgm:spPr/>
      <dgm:t>
        <a:bodyPr/>
        <a:lstStyle/>
        <a:p>
          <a:endParaRPr lang="en-ZA"/>
        </a:p>
      </dgm:t>
    </dgm:pt>
    <dgm:pt modelId="{94E8D401-D6F8-46E3-A2B0-A8F71EAF6144}" type="pres">
      <dgm:prSet presAssocID="{9A0A9D7D-8D7F-45EA-B092-3ED91AF27A6D}" presName="rootConnector1" presStyleLbl="node1" presStyleIdx="0" presStyleCnt="0"/>
      <dgm:spPr/>
      <dgm:t>
        <a:bodyPr/>
        <a:lstStyle/>
        <a:p>
          <a:endParaRPr lang="en-ZA"/>
        </a:p>
      </dgm:t>
    </dgm:pt>
    <dgm:pt modelId="{FE348E7E-9CEF-4C62-9A57-50E9EF0B0F08}" type="pres">
      <dgm:prSet presAssocID="{9A0A9D7D-8D7F-45EA-B092-3ED91AF27A6D}" presName="hierChild2" presStyleCnt="0"/>
      <dgm:spPr/>
    </dgm:pt>
    <dgm:pt modelId="{3FA9E11D-D9D2-44A2-8C9F-E7BDFD3BCDF2}" type="pres">
      <dgm:prSet presAssocID="{B9FBDFBB-8CA1-4008-A3E3-0582E2DDC5D6}" presName="Name37" presStyleLbl="parChTrans1D2" presStyleIdx="0" presStyleCnt="2"/>
      <dgm:spPr/>
      <dgm:t>
        <a:bodyPr/>
        <a:lstStyle/>
        <a:p>
          <a:endParaRPr lang="en-ZA"/>
        </a:p>
      </dgm:t>
    </dgm:pt>
    <dgm:pt modelId="{F907DE33-C0B9-4163-8854-317F17463D44}" type="pres">
      <dgm:prSet presAssocID="{846349D9-39B4-4890-86DA-1308CC68D88E}" presName="hierRoot2" presStyleCnt="0">
        <dgm:presLayoutVars>
          <dgm:hierBranch val="l"/>
        </dgm:presLayoutVars>
      </dgm:prSet>
      <dgm:spPr/>
    </dgm:pt>
    <dgm:pt modelId="{4D6A6E62-C34E-4333-ACDE-B173E0C076E5}" type="pres">
      <dgm:prSet presAssocID="{846349D9-39B4-4890-86DA-1308CC68D88E}" presName="rootComposite" presStyleCnt="0"/>
      <dgm:spPr/>
    </dgm:pt>
    <dgm:pt modelId="{F8DA1906-0175-4E17-A149-23E7E8972947}" type="pres">
      <dgm:prSet presAssocID="{846349D9-39B4-4890-86DA-1308CC68D88E}" presName="rootText" presStyleLbl="node2" presStyleIdx="0" presStyleCnt="2" custScaleX="562721" custScaleY="506287" custLinFactX="-134834" custLinFactNeighborX="-200000" custLinFactNeighborY="-53513">
        <dgm:presLayoutVars>
          <dgm:chPref val="3"/>
        </dgm:presLayoutVars>
      </dgm:prSet>
      <dgm:spPr/>
      <dgm:t>
        <a:bodyPr/>
        <a:lstStyle/>
        <a:p>
          <a:endParaRPr lang="en-ZA"/>
        </a:p>
      </dgm:t>
    </dgm:pt>
    <dgm:pt modelId="{F289551E-00D3-4896-8BCF-54700146CD7D}" type="pres">
      <dgm:prSet presAssocID="{846349D9-39B4-4890-86DA-1308CC68D88E}" presName="rootConnector" presStyleLbl="node2" presStyleIdx="0" presStyleCnt="2"/>
      <dgm:spPr/>
      <dgm:t>
        <a:bodyPr/>
        <a:lstStyle/>
        <a:p>
          <a:endParaRPr lang="en-ZA"/>
        </a:p>
      </dgm:t>
    </dgm:pt>
    <dgm:pt modelId="{7ECA107F-B610-4B62-9586-0D5A3FC8DB73}" type="pres">
      <dgm:prSet presAssocID="{846349D9-39B4-4890-86DA-1308CC68D88E}" presName="hierChild4" presStyleCnt="0"/>
      <dgm:spPr/>
    </dgm:pt>
    <dgm:pt modelId="{D71C6DA2-2B53-4B60-B920-B125BEDF5226}" type="pres">
      <dgm:prSet presAssocID="{097055EF-CF99-4389-9ED6-66273E189E05}" presName="Name50" presStyleLbl="parChTrans1D3" presStyleIdx="0" presStyleCnt="2"/>
      <dgm:spPr/>
      <dgm:t>
        <a:bodyPr/>
        <a:lstStyle/>
        <a:p>
          <a:endParaRPr lang="en-ZA"/>
        </a:p>
      </dgm:t>
    </dgm:pt>
    <dgm:pt modelId="{6045C8CA-97F5-4DCA-87F2-D8FAC5884328}" type="pres">
      <dgm:prSet presAssocID="{E9EF27D3-B12F-4D30-89F2-CE298F27577F}" presName="hierRoot2" presStyleCnt="0">
        <dgm:presLayoutVars>
          <dgm:hierBranch val="init"/>
        </dgm:presLayoutVars>
      </dgm:prSet>
      <dgm:spPr/>
    </dgm:pt>
    <dgm:pt modelId="{89FA2013-FA69-484A-8BAC-1CB8EDE68D11}" type="pres">
      <dgm:prSet presAssocID="{E9EF27D3-B12F-4D30-89F2-CE298F27577F}" presName="rootComposite" presStyleCnt="0"/>
      <dgm:spPr/>
    </dgm:pt>
    <dgm:pt modelId="{80280B0E-C490-407D-B821-360CCAB430E3}" type="pres">
      <dgm:prSet presAssocID="{E9EF27D3-B12F-4D30-89F2-CE298F27577F}" presName="rootText" presStyleLbl="node3" presStyleIdx="0" presStyleCnt="2" custScaleX="699736" custScaleY="358440" custLinFactNeighborX="-38428" custLinFactNeighborY="-66677">
        <dgm:presLayoutVars>
          <dgm:chPref val="3"/>
        </dgm:presLayoutVars>
      </dgm:prSet>
      <dgm:spPr/>
      <dgm:t>
        <a:bodyPr/>
        <a:lstStyle/>
        <a:p>
          <a:endParaRPr lang="en-ZA"/>
        </a:p>
      </dgm:t>
    </dgm:pt>
    <dgm:pt modelId="{8BEDB924-8508-45AC-B270-27F51F0F84C5}" type="pres">
      <dgm:prSet presAssocID="{E9EF27D3-B12F-4D30-89F2-CE298F27577F}" presName="rootConnector" presStyleLbl="node3" presStyleIdx="0" presStyleCnt="2"/>
      <dgm:spPr/>
      <dgm:t>
        <a:bodyPr/>
        <a:lstStyle/>
        <a:p>
          <a:endParaRPr lang="en-ZA"/>
        </a:p>
      </dgm:t>
    </dgm:pt>
    <dgm:pt modelId="{0ABA4796-C3D3-428C-9A14-D10CE4BFD923}" type="pres">
      <dgm:prSet presAssocID="{E9EF27D3-B12F-4D30-89F2-CE298F27577F}" presName="hierChild4" presStyleCnt="0"/>
      <dgm:spPr/>
    </dgm:pt>
    <dgm:pt modelId="{73C7CA5D-AA11-476C-9342-7F03DC2427B9}" type="pres">
      <dgm:prSet presAssocID="{E9EF27D3-B12F-4D30-89F2-CE298F27577F}" presName="hierChild5" presStyleCnt="0"/>
      <dgm:spPr/>
    </dgm:pt>
    <dgm:pt modelId="{2950429F-A507-4D98-ACD2-FFDDB21E3020}" type="pres">
      <dgm:prSet presAssocID="{846349D9-39B4-4890-86DA-1308CC68D88E}" presName="hierChild5" presStyleCnt="0"/>
      <dgm:spPr/>
    </dgm:pt>
    <dgm:pt modelId="{7968213A-A341-415F-8FD5-75ECA48C6FE7}" type="pres">
      <dgm:prSet presAssocID="{65BD990F-C379-48A6-9A4C-560DDC3BFCDA}" presName="Name37" presStyleLbl="parChTrans1D2" presStyleIdx="1" presStyleCnt="2"/>
      <dgm:spPr/>
      <dgm:t>
        <a:bodyPr/>
        <a:lstStyle/>
        <a:p>
          <a:endParaRPr lang="en-ZA"/>
        </a:p>
      </dgm:t>
    </dgm:pt>
    <dgm:pt modelId="{6582854D-BFCF-4028-9423-DDD05E50C4F8}" type="pres">
      <dgm:prSet presAssocID="{9E2B1299-54D5-4402-A1C0-B14F374D2B80}" presName="hierRoot2" presStyleCnt="0">
        <dgm:presLayoutVars>
          <dgm:hierBranch val="init"/>
        </dgm:presLayoutVars>
      </dgm:prSet>
      <dgm:spPr/>
    </dgm:pt>
    <dgm:pt modelId="{9FA3C15C-24EF-4349-84C1-3EE1C0C3E873}" type="pres">
      <dgm:prSet presAssocID="{9E2B1299-54D5-4402-A1C0-B14F374D2B80}" presName="rootComposite" presStyleCnt="0"/>
      <dgm:spPr/>
    </dgm:pt>
    <dgm:pt modelId="{A77E401D-2FCF-4457-9D6E-3A52AE0953B1}" type="pres">
      <dgm:prSet presAssocID="{9E2B1299-54D5-4402-A1C0-B14F374D2B80}" presName="rootText" presStyleLbl="node2" presStyleIdx="1" presStyleCnt="2" custScaleX="1079083" custScaleY="324480" custLinFactX="-30881" custLinFactNeighborX="-100000" custLinFactNeighborY="-18040">
        <dgm:presLayoutVars>
          <dgm:chPref val="3"/>
        </dgm:presLayoutVars>
      </dgm:prSet>
      <dgm:spPr/>
      <dgm:t>
        <a:bodyPr/>
        <a:lstStyle/>
        <a:p>
          <a:endParaRPr lang="en-ZA"/>
        </a:p>
      </dgm:t>
    </dgm:pt>
    <dgm:pt modelId="{DD4A9BDC-33DC-4298-9D30-249B7A4B6DF9}" type="pres">
      <dgm:prSet presAssocID="{9E2B1299-54D5-4402-A1C0-B14F374D2B80}" presName="rootConnector" presStyleLbl="node2" presStyleIdx="1" presStyleCnt="2"/>
      <dgm:spPr/>
      <dgm:t>
        <a:bodyPr/>
        <a:lstStyle/>
        <a:p>
          <a:endParaRPr lang="en-ZA"/>
        </a:p>
      </dgm:t>
    </dgm:pt>
    <dgm:pt modelId="{F2DAB0A6-9D88-4923-8512-CD45512E0591}" type="pres">
      <dgm:prSet presAssocID="{9E2B1299-54D5-4402-A1C0-B14F374D2B80}" presName="hierChild4" presStyleCnt="0"/>
      <dgm:spPr/>
    </dgm:pt>
    <dgm:pt modelId="{028BFEF2-34F5-423C-9F7A-9265B7630638}" type="pres">
      <dgm:prSet presAssocID="{EE32214E-6357-474B-AC5B-3B5E86265885}" presName="Name37" presStyleLbl="parChTrans1D3" presStyleIdx="1" presStyleCnt="2"/>
      <dgm:spPr/>
      <dgm:t>
        <a:bodyPr/>
        <a:lstStyle/>
        <a:p>
          <a:endParaRPr lang="en-ZA"/>
        </a:p>
      </dgm:t>
    </dgm:pt>
    <dgm:pt modelId="{CDB975E4-2522-41FF-826F-3E12B498980D}" type="pres">
      <dgm:prSet presAssocID="{E19A0C0E-5D90-48FA-86B6-F28947067478}" presName="hierRoot2" presStyleCnt="0">
        <dgm:presLayoutVars>
          <dgm:hierBranch val="r"/>
        </dgm:presLayoutVars>
      </dgm:prSet>
      <dgm:spPr/>
    </dgm:pt>
    <dgm:pt modelId="{96697236-C190-45BB-8962-32BF7C7D1C34}" type="pres">
      <dgm:prSet presAssocID="{E19A0C0E-5D90-48FA-86B6-F28947067478}" presName="rootComposite" presStyleCnt="0"/>
      <dgm:spPr/>
    </dgm:pt>
    <dgm:pt modelId="{49C762F4-52E8-425A-A729-15F7A06C0BC9}" type="pres">
      <dgm:prSet presAssocID="{E19A0C0E-5D90-48FA-86B6-F28947067478}" presName="rootText" presStyleLbl="node3" presStyleIdx="1" presStyleCnt="2" custScaleX="810637" custScaleY="705553" custLinFactY="-55336" custLinFactNeighborX="-62713" custLinFactNeighborY="-100000">
        <dgm:presLayoutVars>
          <dgm:chPref val="3"/>
        </dgm:presLayoutVars>
      </dgm:prSet>
      <dgm:spPr/>
      <dgm:t>
        <a:bodyPr/>
        <a:lstStyle/>
        <a:p>
          <a:endParaRPr lang="en-ZA"/>
        </a:p>
      </dgm:t>
    </dgm:pt>
    <dgm:pt modelId="{7F4D459F-A3EF-4B6E-A20E-152AC93A8F18}" type="pres">
      <dgm:prSet presAssocID="{E19A0C0E-5D90-48FA-86B6-F28947067478}" presName="rootConnector" presStyleLbl="node3" presStyleIdx="1" presStyleCnt="2"/>
      <dgm:spPr/>
      <dgm:t>
        <a:bodyPr/>
        <a:lstStyle/>
        <a:p>
          <a:endParaRPr lang="en-ZA"/>
        </a:p>
      </dgm:t>
    </dgm:pt>
    <dgm:pt modelId="{078FF699-98D5-4E25-86BF-F646C5E0BFE5}" type="pres">
      <dgm:prSet presAssocID="{E19A0C0E-5D90-48FA-86B6-F28947067478}" presName="hierChild4" presStyleCnt="0"/>
      <dgm:spPr/>
    </dgm:pt>
    <dgm:pt modelId="{29C2807D-6D4A-4278-81A7-B159BCFB2721}" type="pres">
      <dgm:prSet presAssocID="{E19A0C0E-5D90-48FA-86B6-F28947067478}" presName="hierChild5" presStyleCnt="0"/>
      <dgm:spPr/>
    </dgm:pt>
    <dgm:pt modelId="{A52D53E4-D074-4BD7-9223-1B8FAAC7EB83}" type="pres">
      <dgm:prSet presAssocID="{9E2B1299-54D5-4402-A1C0-B14F374D2B80}" presName="hierChild5" presStyleCnt="0"/>
      <dgm:spPr/>
    </dgm:pt>
    <dgm:pt modelId="{5F7C8F14-68A1-4ED3-B8F3-96C33AE95119}" type="pres">
      <dgm:prSet presAssocID="{9A0A9D7D-8D7F-45EA-B092-3ED91AF27A6D}" presName="hierChild3" presStyleCnt="0"/>
      <dgm:spPr/>
    </dgm:pt>
  </dgm:ptLst>
  <dgm:cxnLst>
    <dgm:cxn modelId="{41D350F5-3AA0-42C8-A58E-1E8DFA18F793}" srcId="{846349D9-39B4-4890-86DA-1308CC68D88E}" destId="{E9EF27D3-B12F-4D30-89F2-CE298F27577F}" srcOrd="0" destOrd="0" parTransId="{097055EF-CF99-4389-9ED6-66273E189E05}" sibTransId="{F2B0C44C-A5CD-4C1C-8C50-3BC6408E893E}"/>
    <dgm:cxn modelId="{14C2347F-9E8E-4D62-80C1-E5136A00434D}" type="presOf" srcId="{9E2B1299-54D5-4402-A1C0-B14F374D2B80}" destId="{A77E401D-2FCF-4457-9D6E-3A52AE0953B1}" srcOrd="0" destOrd="0" presId="urn:microsoft.com/office/officeart/2005/8/layout/orgChart1"/>
    <dgm:cxn modelId="{B0DDBA34-564F-465C-9F03-F7B7DA44769A}" type="presOf" srcId="{EE32214E-6357-474B-AC5B-3B5E86265885}" destId="{028BFEF2-34F5-423C-9F7A-9265B7630638}" srcOrd="0" destOrd="0" presId="urn:microsoft.com/office/officeart/2005/8/layout/orgChart1"/>
    <dgm:cxn modelId="{001A6D07-CBA8-48F4-9B70-E8CAB9BB6787}" type="presOf" srcId="{846349D9-39B4-4890-86DA-1308CC68D88E}" destId="{F289551E-00D3-4896-8BCF-54700146CD7D}" srcOrd="1" destOrd="0" presId="urn:microsoft.com/office/officeart/2005/8/layout/orgChart1"/>
    <dgm:cxn modelId="{DBCFE814-CC6A-4004-89B8-1907FEEC3C24}" type="presOf" srcId="{65BD990F-C379-48A6-9A4C-560DDC3BFCDA}" destId="{7968213A-A341-415F-8FD5-75ECA48C6FE7}" srcOrd="0" destOrd="0" presId="urn:microsoft.com/office/officeart/2005/8/layout/orgChart1"/>
    <dgm:cxn modelId="{7493A8D2-85D4-48F8-86CC-657475E70EE9}" srcId="{9E2B1299-54D5-4402-A1C0-B14F374D2B80}" destId="{E19A0C0E-5D90-48FA-86B6-F28947067478}" srcOrd="0" destOrd="0" parTransId="{EE32214E-6357-474B-AC5B-3B5E86265885}" sibTransId="{EF1C62A0-9BF8-4031-B0CE-3C9E5004E935}"/>
    <dgm:cxn modelId="{56B2E3C8-9218-4F54-B233-3BB378EBC9BC}" srcId="{067E2514-9C40-4410-8AFD-706DE87E662F}" destId="{9A0A9D7D-8D7F-45EA-B092-3ED91AF27A6D}" srcOrd="0" destOrd="0" parTransId="{CE218FA5-FB7F-486A-8EA2-CCA2D9082D60}" sibTransId="{76507630-0B14-4FDE-827C-DA97479E7CAE}"/>
    <dgm:cxn modelId="{57ED2DE8-3BFF-43E4-BB0A-2BE30FA2E4DB}" type="presOf" srcId="{9A0A9D7D-8D7F-45EA-B092-3ED91AF27A6D}" destId="{94E8D401-D6F8-46E3-A2B0-A8F71EAF6144}" srcOrd="1" destOrd="0" presId="urn:microsoft.com/office/officeart/2005/8/layout/orgChart1"/>
    <dgm:cxn modelId="{606CECAE-D0A0-4E5D-BF33-922D627CBDE7}" type="presOf" srcId="{E9EF27D3-B12F-4D30-89F2-CE298F27577F}" destId="{80280B0E-C490-407D-B821-360CCAB430E3}" srcOrd="0" destOrd="0" presId="urn:microsoft.com/office/officeart/2005/8/layout/orgChart1"/>
    <dgm:cxn modelId="{3B28DBC5-B41E-40F9-8F2C-09E125C7F989}" type="presOf" srcId="{846349D9-39B4-4890-86DA-1308CC68D88E}" destId="{F8DA1906-0175-4E17-A149-23E7E8972947}" srcOrd="0" destOrd="0" presId="urn:microsoft.com/office/officeart/2005/8/layout/orgChart1"/>
    <dgm:cxn modelId="{4E07E9BD-05E1-42C1-8A10-E9E47C678018}" type="presOf" srcId="{B9FBDFBB-8CA1-4008-A3E3-0582E2DDC5D6}" destId="{3FA9E11D-D9D2-44A2-8C9F-E7BDFD3BCDF2}" srcOrd="0" destOrd="0" presId="urn:microsoft.com/office/officeart/2005/8/layout/orgChart1"/>
    <dgm:cxn modelId="{324C6999-88C7-45C7-B8C0-3A68B4A8EDA1}" type="presOf" srcId="{E9EF27D3-B12F-4D30-89F2-CE298F27577F}" destId="{8BEDB924-8508-45AC-B270-27F51F0F84C5}" srcOrd="1" destOrd="0" presId="urn:microsoft.com/office/officeart/2005/8/layout/orgChart1"/>
    <dgm:cxn modelId="{0F977E4C-BEF9-4259-8593-1F9D7C8BA575}" type="presOf" srcId="{E19A0C0E-5D90-48FA-86B6-F28947067478}" destId="{49C762F4-52E8-425A-A729-15F7A06C0BC9}" srcOrd="0" destOrd="0" presId="urn:microsoft.com/office/officeart/2005/8/layout/orgChart1"/>
    <dgm:cxn modelId="{F64E6DCD-6A85-4B59-B313-D1217515EE86}" type="presOf" srcId="{097055EF-CF99-4389-9ED6-66273E189E05}" destId="{D71C6DA2-2B53-4B60-B920-B125BEDF5226}" srcOrd="0" destOrd="0" presId="urn:microsoft.com/office/officeart/2005/8/layout/orgChart1"/>
    <dgm:cxn modelId="{1768DA58-0BA5-4539-AC2A-7372C6CAD236}" type="presOf" srcId="{067E2514-9C40-4410-8AFD-706DE87E662F}" destId="{A96C72FC-77B9-4E64-A679-721E19007550}" srcOrd="0" destOrd="0" presId="urn:microsoft.com/office/officeart/2005/8/layout/orgChart1"/>
    <dgm:cxn modelId="{56D2D107-3EE6-48FD-8C3E-8643F30AE23F}" type="presOf" srcId="{E19A0C0E-5D90-48FA-86B6-F28947067478}" destId="{7F4D459F-A3EF-4B6E-A20E-152AC93A8F18}" srcOrd="1" destOrd="0" presId="urn:microsoft.com/office/officeart/2005/8/layout/orgChart1"/>
    <dgm:cxn modelId="{ED7410E0-2610-4E97-AE94-B8AF237D31C2}" srcId="{9A0A9D7D-8D7F-45EA-B092-3ED91AF27A6D}" destId="{846349D9-39B4-4890-86DA-1308CC68D88E}" srcOrd="0" destOrd="0" parTransId="{B9FBDFBB-8CA1-4008-A3E3-0582E2DDC5D6}" sibTransId="{594939C9-EA12-407D-8A2A-DE8D64CA6394}"/>
    <dgm:cxn modelId="{8AD5A9B2-9063-41DE-A4D2-74E4690DA838}" type="presOf" srcId="{9E2B1299-54D5-4402-A1C0-B14F374D2B80}" destId="{DD4A9BDC-33DC-4298-9D30-249B7A4B6DF9}" srcOrd="1" destOrd="0" presId="urn:microsoft.com/office/officeart/2005/8/layout/orgChart1"/>
    <dgm:cxn modelId="{BA003DFE-A8CB-416D-8E80-A35AD5C9D1AF}" srcId="{9A0A9D7D-8D7F-45EA-B092-3ED91AF27A6D}" destId="{9E2B1299-54D5-4402-A1C0-B14F374D2B80}" srcOrd="1" destOrd="0" parTransId="{65BD990F-C379-48A6-9A4C-560DDC3BFCDA}" sibTransId="{3545C544-617C-47F6-81FF-706474FE0FC4}"/>
    <dgm:cxn modelId="{147AE812-843B-4E33-B88B-688128C7955F}" type="presOf" srcId="{9A0A9D7D-8D7F-45EA-B092-3ED91AF27A6D}" destId="{B88F2A02-6EED-47A1-BB34-AC15B4BBA1BA}" srcOrd="0" destOrd="0" presId="urn:microsoft.com/office/officeart/2005/8/layout/orgChart1"/>
    <dgm:cxn modelId="{37778BFD-CFB3-46D9-B9B0-D201E0229473}" type="presParOf" srcId="{A96C72FC-77B9-4E64-A679-721E19007550}" destId="{B7C528C8-994A-4C4D-B1CB-AF313194D140}" srcOrd="0" destOrd="0" presId="urn:microsoft.com/office/officeart/2005/8/layout/orgChart1"/>
    <dgm:cxn modelId="{EE8FC975-E904-4B17-8B09-5687D2C9D7E0}" type="presParOf" srcId="{B7C528C8-994A-4C4D-B1CB-AF313194D140}" destId="{2BF1851E-D084-43F3-8A43-D77A8AB30C22}" srcOrd="0" destOrd="0" presId="urn:microsoft.com/office/officeart/2005/8/layout/orgChart1"/>
    <dgm:cxn modelId="{8A624709-8C8C-418D-A709-3BDB15267973}" type="presParOf" srcId="{2BF1851E-D084-43F3-8A43-D77A8AB30C22}" destId="{B88F2A02-6EED-47A1-BB34-AC15B4BBA1BA}" srcOrd="0" destOrd="0" presId="urn:microsoft.com/office/officeart/2005/8/layout/orgChart1"/>
    <dgm:cxn modelId="{CB87400A-112F-417B-9451-DB69C1BBE838}" type="presParOf" srcId="{2BF1851E-D084-43F3-8A43-D77A8AB30C22}" destId="{94E8D401-D6F8-46E3-A2B0-A8F71EAF6144}" srcOrd="1" destOrd="0" presId="urn:microsoft.com/office/officeart/2005/8/layout/orgChart1"/>
    <dgm:cxn modelId="{A9A04576-E3AC-4AF4-AEF6-0D38F7DCA596}" type="presParOf" srcId="{B7C528C8-994A-4C4D-B1CB-AF313194D140}" destId="{FE348E7E-9CEF-4C62-9A57-50E9EF0B0F08}" srcOrd="1" destOrd="0" presId="urn:microsoft.com/office/officeart/2005/8/layout/orgChart1"/>
    <dgm:cxn modelId="{4EDF87D2-8C6A-4F73-89B6-CD77660A7560}" type="presParOf" srcId="{FE348E7E-9CEF-4C62-9A57-50E9EF0B0F08}" destId="{3FA9E11D-D9D2-44A2-8C9F-E7BDFD3BCDF2}" srcOrd="0" destOrd="0" presId="urn:microsoft.com/office/officeart/2005/8/layout/orgChart1"/>
    <dgm:cxn modelId="{33940FE2-6238-4CE4-84C2-AA32A85E9BAC}" type="presParOf" srcId="{FE348E7E-9CEF-4C62-9A57-50E9EF0B0F08}" destId="{F907DE33-C0B9-4163-8854-317F17463D44}" srcOrd="1" destOrd="0" presId="urn:microsoft.com/office/officeart/2005/8/layout/orgChart1"/>
    <dgm:cxn modelId="{81E23D88-30BE-4278-9556-BBA9903CD04E}" type="presParOf" srcId="{F907DE33-C0B9-4163-8854-317F17463D44}" destId="{4D6A6E62-C34E-4333-ACDE-B173E0C076E5}" srcOrd="0" destOrd="0" presId="urn:microsoft.com/office/officeart/2005/8/layout/orgChart1"/>
    <dgm:cxn modelId="{FC194112-1380-429D-9CBF-E6FDA789DF22}" type="presParOf" srcId="{4D6A6E62-C34E-4333-ACDE-B173E0C076E5}" destId="{F8DA1906-0175-4E17-A149-23E7E8972947}" srcOrd="0" destOrd="0" presId="urn:microsoft.com/office/officeart/2005/8/layout/orgChart1"/>
    <dgm:cxn modelId="{35167C5F-19C3-47F3-A2EE-C9E1F531CB35}" type="presParOf" srcId="{4D6A6E62-C34E-4333-ACDE-B173E0C076E5}" destId="{F289551E-00D3-4896-8BCF-54700146CD7D}" srcOrd="1" destOrd="0" presId="urn:microsoft.com/office/officeart/2005/8/layout/orgChart1"/>
    <dgm:cxn modelId="{EF84449A-D455-489C-A9D7-61C8835940F6}" type="presParOf" srcId="{F907DE33-C0B9-4163-8854-317F17463D44}" destId="{7ECA107F-B610-4B62-9586-0D5A3FC8DB73}" srcOrd="1" destOrd="0" presId="urn:microsoft.com/office/officeart/2005/8/layout/orgChart1"/>
    <dgm:cxn modelId="{15B6F385-C3FB-4EC4-8167-57E12319436E}" type="presParOf" srcId="{7ECA107F-B610-4B62-9586-0D5A3FC8DB73}" destId="{D71C6DA2-2B53-4B60-B920-B125BEDF5226}" srcOrd="0" destOrd="0" presId="urn:microsoft.com/office/officeart/2005/8/layout/orgChart1"/>
    <dgm:cxn modelId="{EE3CD467-A69A-4E9D-947F-DCF60D40E5D1}" type="presParOf" srcId="{7ECA107F-B610-4B62-9586-0D5A3FC8DB73}" destId="{6045C8CA-97F5-4DCA-87F2-D8FAC5884328}" srcOrd="1" destOrd="0" presId="urn:microsoft.com/office/officeart/2005/8/layout/orgChart1"/>
    <dgm:cxn modelId="{D37F6CA6-BA03-4BD4-95E4-F4C51167BEE3}" type="presParOf" srcId="{6045C8CA-97F5-4DCA-87F2-D8FAC5884328}" destId="{89FA2013-FA69-484A-8BAC-1CB8EDE68D11}" srcOrd="0" destOrd="0" presId="urn:microsoft.com/office/officeart/2005/8/layout/orgChart1"/>
    <dgm:cxn modelId="{4F9ADAE2-9FD5-4CF0-89A1-DA943E146B6E}" type="presParOf" srcId="{89FA2013-FA69-484A-8BAC-1CB8EDE68D11}" destId="{80280B0E-C490-407D-B821-360CCAB430E3}" srcOrd="0" destOrd="0" presId="urn:microsoft.com/office/officeart/2005/8/layout/orgChart1"/>
    <dgm:cxn modelId="{577C44CA-F93E-4D76-A01E-2330B0536D59}" type="presParOf" srcId="{89FA2013-FA69-484A-8BAC-1CB8EDE68D11}" destId="{8BEDB924-8508-45AC-B270-27F51F0F84C5}" srcOrd="1" destOrd="0" presId="urn:microsoft.com/office/officeart/2005/8/layout/orgChart1"/>
    <dgm:cxn modelId="{16B1138A-79D7-4254-81CF-3B79E7335AA8}" type="presParOf" srcId="{6045C8CA-97F5-4DCA-87F2-D8FAC5884328}" destId="{0ABA4796-C3D3-428C-9A14-D10CE4BFD923}" srcOrd="1" destOrd="0" presId="urn:microsoft.com/office/officeart/2005/8/layout/orgChart1"/>
    <dgm:cxn modelId="{00EBC453-213B-447D-B343-F429C7F01AE9}" type="presParOf" srcId="{6045C8CA-97F5-4DCA-87F2-D8FAC5884328}" destId="{73C7CA5D-AA11-476C-9342-7F03DC2427B9}" srcOrd="2" destOrd="0" presId="urn:microsoft.com/office/officeart/2005/8/layout/orgChart1"/>
    <dgm:cxn modelId="{78ADA213-B835-4853-8890-78EEFDD488CA}" type="presParOf" srcId="{F907DE33-C0B9-4163-8854-317F17463D44}" destId="{2950429F-A507-4D98-ACD2-FFDDB21E3020}" srcOrd="2" destOrd="0" presId="urn:microsoft.com/office/officeart/2005/8/layout/orgChart1"/>
    <dgm:cxn modelId="{33F326DB-D8F4-414C-933B-D49CBC154856}" type="presParOf" srcId="{FE348E7E-9CEF-4C62-9A57-50E9EF0B0F08}" destId="{7968213A-A341-415F-8FD5-75ECA48C6FE7}" srcOrd="2" destOrd="0" presId="urn:microsoft.com/office/officeart/2005/8/layout/orgChart1"/>
    <dgm:cxn modelId="{B62B800B-3F3B-4B6D-8050-F18276F04D14}" type="presParOf" srcId="{FE348E7E-9CEF-4C62-9A57-50E9EF0B0F08}" destId="{6582854D-BFCF-4028-9423-DDD05E50C4F8}" srcOrd="3" destOrd="0" presId="urn:microsoft.com/office/officeart/2005/8/layout/orgChart1"/>
    <dgm:cxn modelId="{E7E15A7F-4DFE-477B-BA8E-0167D5F92D3B}" type="presParOf" srcId="{6582854D-BFCF-4028-9423-DDD05E50C4F8}" destId="{9FA3C15C-24EF-4349-84C1-3EE1C0C3E873}" srcOrd="0" destOrd="0" presId="urn:microsoft.com/office/officeart/2005/8/layout/orgChart1"/>
    <dgm:cxn modelId="{B75C3693-0F5C-487D-9365-ADB0E69400F8}" type="presParOf" srcId="{9FA3C15C-24EF-4349-84C1-3EE1C0C3E873}" destId="{A77E401D-2FCF-4457-9D6E-3A52AE0953B1}" srcOrd="0" destOrd="0" presId="urn:microsoft.com/office/officeart/2005/8/layout/orgChart1"/>
    <dgm:cxn modelId="{C470BEEE-E5E4-46BB-8B77-B7A77BE0FAA9}" type="presParOf" srcId="{9FA3C15C-24EF-4349-84C1-3EE1C0C3E873}" destId="{DD4A9BDC-33DC-4298-9D30-249B7A4B6DF9}" srcOrd="1" destOrd="0" presId="urn:microsoft.com/office/officeart/2005/8/layout/orgChart1"/>
    <dgm:cxn modelId="{AF49D99D-13E9-4B75-B369-E2E1A70F6422}" type="presParOf" srcId="{6582854D-BFCF-4028-9423-DDD05E50C4F8}" destId="{F2DAB0A6-9D88-4923-8512-CD45512E0591}" srcOrd="1" destOrd="0" presId="urn:microsoft.com/office/officeart/2005/8/layout/orgChart1"/>
    <dgm:cxn modelId="{F543F6E5-BF8E-48BD-83C5-8B804438F11A}" type="presParOf" srcId="{F2DAB0A6-9D88-4923-8512-CD45512E0591}" destId="{028BFEF2-34F5-423C-9F7A-9265B7630638}" srcOrd="0" destOrd="0" presId="urn:microsoft.com/office/officeart/2005/8/layout/orgChart1"/>
    <dgm:cxn modelId="{52C154ED-D5D1-468B-B895-F4C9B899F36A}" type="presParOf" srcId="{F2DAB0A6-9D88-4923-8512-CD45512E0591}" destId="{CDB975E4-2522-41FF-826F-3E12B498980D}" srcOrd="1" destOrd="0" presId="urn:microsoft.com/office/officeart/2005/8/layout/orgChart1"/>
    <dgm:cxn modelId="{74BB8C8A-63C7-4B9C-99B8-4B3F9BC80CD1}" type="presParOf" srcId="{CDB975E4-2522-41FF-826F-3E12B498980D}" destId="{96697236-C190-45BB-8962-32BF7C7D1C34}" srcOrd="0" destOrd="0" presId="urn:microsoft.com/office/officeart/2005/8/layout/orgChart1"/>
    <dgm:cxn modelId="{193E132E-2C2A-47F2-B252-FC3B3BCC7A3C}" type="presParOf" srcId="{96697236-C190-45BB-8962-32BF7C7D1C34}" destId="{49C762F4-52E8-425A-A729-15F7A06C0BC9}" srcOrd="0" destOrd="0" presId="urn:microsoft.com/office/officeart/2005/8/layout/orgChart1"/>
    <dgm:cxn modelId="{18DBA27B-8A7E-48D1-B866-47B148C183BD}" type="presParOf" srcId="{96697236-C190-45BB-8962-32BF7C7D1C34}" destId="{7F4D459F-A3EF-4B6E-A20E-152AC93A8F18}" srcOrd="1" destOrd="0" presId="urn:microsoft.com/office/officeart/2005/8/layout/orgChart1"/>
    <dgm:cxn modelId="{D57F1F2C-F4EB-471A-AAAA-1CAC85ABD48E}" type="presParOf" srcId="{CDB975E4-2522-41FF-826F-3E12B498980D}" destId="{078FF699-98D5-4E25-86BF-F646C5E0BFE5}" srcOrd="1" destOrd="0" presId="urn:microsoft.com/office/officeart/2005/8/layout/orgChart1"/>
    <dgm:cxn modelId="{022D88B1-C95E-44DB-B514-062F4EC09DF9}" type="presParOf" srcId="{CDB975E4-2522-41FF-826F-3E12B498980D}" destId="{29C2807D-6D4A-4278-81A7-B159BCFB2721}" srcOrd="2" destOrd="0" presId="urn:microsoft.com/office/officeart/2005/8/layout/orgChart1"/>
    <dgm:cxn modelId="{B7DA9DA7-371C-49F4-B0F9-47C712C73345}" type="presParOf" srcId="{6582854D-BFCF-4028-9423-DDD05E50C4F8}" destId="{A52D53E4-D074-4BD7-9223-1B8FAAC7EB83}" srcOrd="2" destOrd="0" presId="urn:microsoft.com/office/officeart/2005/8/layout/orgChart1"/>
    <dgm:cxn modelId="{31DB57B1-DF7A-4A96-A8BC-B0039B841BD9}" type="presParOf" srcId="{B7C528C8-994A-4C4D-B1CB-AF313194D140}" destId="{5F7C8F14-68A1-4ED3-B8F3-96C33AE95119}"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28BFEF2-34F5-423C-9F7A-9265B7630638}">
      <dsp:nvSpPr>
        <dsp:cNvPr id="0" name=""/>
        <dsp:cNvSpPr/>
      </dsp:nvSpPr>
      <dsp:spPr>
        <a:xfrm>
          <a:off x="5178071" y="2393754"/>
          <a:ext cx="1418839" cy="794076"/>
        </a:xfrm>
        <a:custGeom>
          <a:avLst/>
          <a:gdLst/>
          <a:ahLst/>
          <a:cxnLst/>
          <a:rect l="0" t="0" r="0" b="0"/>
          <a:pathLst>
            <a:path>
              <a:moveTo>
                <a:pt x="0" y="0"/>
              </a:moveTo>
              <a:lnTo>
                <a:pt x="0" y="438352"/>
              </a:lnTo>
              <a:lnTo>
                <a:pt x="218740" y="438352"/>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7968213A-A341-415F-8FD5-75ECA48C6FE7}">
      <dsp:nvSpPr>
        <dsp:cNvPr id="0" name=""/>
        <dsp:cNvSpPr/>
      </dsp:nvSpPr>
      <dsp:spPr>
        <a:xfrm>
          <a:off x="6344978" y="1272205"/>
          <a:ext cx="1495428" cy="120844"/>
        </a:xfrm>
        <a:custGeom>
          <a:avLst/>
          <a:gdLst/>
          <a:ahLst/>
          <a:cxnLst/>
          <a:rect l="0" t="0" r="0" b="0"/>
          <a:pathLst>
            <a:path>
              <a:moveTo>
                <a:pt x="0" y="0"/>
              </a:moveTo>
              <a:lnTo>
                <a:pt x="0" y="196423"/>
              </a:lnTo>
              <a:lnTo>
                <a:pt x="3289823" y="196423"/>
              </a:lnTo>
              <a:lnTo>
                <a:pt x="3289823" y="285791"/>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D71C6DA2-2B53-4B60-B920-B125BEDF5226}">
      <dsp:nvSpPr>
        <dsp:cNvPr id="0" name=""/>
        <dsp:cNvSpPr/>
      </dsp:nvSpPr>
      <dsp:spPr>
        <a:xfrm>
          <a:off x="3123802" y="2845052"/>
          <a:ext cx="1192204" cy="641650"/>
        </a:xfrm>
        <a:custGeom>
          <a:avLst/>
          <a:gdLst/>
          <a:ahLst/>
          <a:cxnLst/>
          <a:rect l="0" t="0" r="0" b="0"/>
          <a:pathLst>
            <a:path>
              <a:moveTo>
                <a:pt x="398754" y="0"/>
              </a:moveTo>
              <a:lnTo>
                <a:pt x="398754" y="2613683"/>
              </a:lnTo>
              <a:lnTo>
                <a:pt x="0" y="2613683"/>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3FA9E11D-D9D2-44A2-8C9F-E7BDFD3BCDF2}">
      <dsp:nvSpPr>
        <dsp:cNvPr id="0" name=""/>
        <dsp:cNvSpPr/>
      </dsp:nvSpPr>
      <dsp:spPr>
        <a:xfrm>
          <a:off x="1735446" y="1226485"/>
          <a:ext cx="4609532" cy="91440"/>
        </a:xfrm>
        <a:custGeom>
          <a:avLst/>
          <a:gdLst/>
          <a:ahLst/>
          <a:cxnLst/>
          <a:rect l="0" t="0" r="0" b="0"/>
          <a:pathLst>
            <a:path>
              <a:moveTo>
                <a:pt x="2245812" y="0"/>
              </a:moveTo>
              <a:lnTo>
                <a:pt x="2245812" y="196423"/>
              </a:lnTo>
              <a:lnTo>
                <a:pt x="0" y="196423"/>
              </a:lnTo>
              <a:lnTo>
                <a:pt x="0" y="285791"/>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B88F2A02-6EED-47A1-BB34-AC15B4BBA1BA}">
      <dsp:nvSpPr>
        <dsp:cNvPr id="0" name=""/>
        <dsp:cNvSpPr/>
      </dsp:nvSpPr>
      <dsp:spPr>
        <a:xfrm>
          <a:off x="1041687" y="410352"/>
          <a:ext cx="10606581" cy="861852"/>
        </a:xfrm>
        <a:prstGeom prst="rect">
          <a:avLst/>
        </a:prstGeom>
        <a:solidFill>
          <a:srgbClr val="679F81"/>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n-ZA" sz="2400" b="1" kern="1200" dirty="0" smtClean="0">
              <a:solidFill>
                <a:sysClr val="window" lastClr="FFFFFF"/>
              </a:solidFill>
              <a:latin typeface="Arial Narrow" panose="020B0606020202030204" pitchFamily="34" charset="0"/>
              <a:ea typeface="+mn-ea"/>
              <a:cs typeface="+mn-cs"/>
            </a:rPr>
            <a:t>Problem Statement Incarceration:</a:t>
          </a:r>
        </a:p>
        <a:p>
          <a:pPr marL="0" marR="0" lvl="0" indent="0" algn="ctr" defTabSz="914400" eaLnBrk="1" fontAlgn="auto" latinLnBrk="0" hangingPunct="1">
            <a:lnSpc>
              <a:spcPct val="100000"/>
            </a:lnSpc>
            <a:spcBef>
              <a:spcPct val="0"/>
            </a:spcBef>
            <a:spcAft>
              <a:spcPts val="0"/>
            </a:spcAft>
            <a:buClrTx/>
            <a:buSzTx/>
            <a:buFontTx/>
            <a:buNone/>
            <a:tabLst/>
            <a:defRPr/>
          </a:pPr>
          <a:r>
            <a:rPr lang="en-ZA" sz="2400" b="1" kern="1200" dirty="0" smtClean="0">
              <a:solidFill>
                <a:sysClr val="windowText" lastClr="000000"/>
              </a:solidFill>
              <a:latin typeface="Lato"/>
              <a:ea typeface="+mn-ea"/>
              <a:cs typeface="+mn-cs"/>
            </a:rPr>
            <a:t>Inadequate health services provision</a:t>
          </a:r>
        </a:p>
      </dsp:txBody>
      <dsp:txXfrm>
        <a:off x="1041687" y="410352"/>
        <a:ext cx="10606581" cy="861852"/>
      </dsp:txXfrm>
    </dsp:sp>
    <dsp:sp modelId="{F8DA1906-0175-4E17-A149-23E7E8972947}">
      <dsp:nvSpPr>
        <dsp:cNvPr id="0" name=""/>
        <dsp:cNvSpPr/>
      </dsp:nvSpPr>
      <dsp:spPr>
        <a:xfrm>
          <a:off x="0" y="1283650"/>
          <a:ext cx="3470892" cy="1561402"/>
        </a:xfrm>
        <a:prstGeom prst="rect">
          <a:avLst/>
        </a:prstGeom>
        <a:solidFill>
          <a:srgbClr val="679F81">
            <a:lumMod val="20000"/>
            <a:lumOff val="80000"/>
          </a:srgbClr>
        </a:solidFill>
        <a:ln w="12700" cap="flat" cmpd="sng" algn="ctr">
          <a:solidFill>
            <a:srgbClr val="CCFFFF"/>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n-ZA" sz="1700" b="1" kern="1200" dirty="0" smtClean="0">
              <a:solidFill>
                <a:schemeClr val="tx1"/>
              </a:solidFill>
              <a:latin typeface="Lato"/>
              <a:ea typeface="+mn-ea"/>
              <a:cs typeface="+mn-cs"/>
            </a:rPr>
            <a:t>Direct </a:t>
          </a:r>
          <a:r>
            <a:rPr lang="en-ZA" sz="1600" b="1" kern="1200" dirty="0" smtClean="0">
              <a:solidFill>
                <a:schemeClr val="tx1"/>
              </a:solidFill>
              <a:latin typeface="Lato"/>
              <a:ea typeface="+mn-ea"/>
              <a:cs typeface="+mn-cs"/>
            </a:rPr>
            <a:t>cause:</a:t>
          </a:r>
        </a:p>
        <a:p>
          <a:pPr marL="0" marR="0" lvl="0" indent="0" algn="ctr" defTabSz="914400" eaLnBrk="1" fontAlgn="auto" latinLnBrk="0" hangingPunct="1">
            <a:lnSpc>
              <a:spcPct val="100000"/>
            </a:lnSpc>
            <a:spcBef>
              <a:spcPct val="0"/>
            </a:spcBef>
            <a:spcAft>
              <a:spcPts val="0"/>
            </a:spcAft>
            <a:buClrTx/>
            <a:buSzTx/>
            <a:buFontTx/>
            <a:buNone/>
            <a:tabLst/>
            <a:defRPr/>
          </a:pPr>
          <a:r>
            <a:rPr lang="en-ZA" sz="1600" b="1" kern="1200" dirty="0" smtClean="0">
              <a:solidFill>
                <a:schemeClr val="tx1"/>
              </a:solidFill>
              <a:latin typeface="Arial Narrow" panose="020B0606020202030204" pitchFamily="34" charset="0"/>
              <a:ea typeface="+mn-ea"/>
              <a:cs typeface="+mn-cs"/>
            </a:rPr>
            <a:t>Lack of automated health, Pharmacy and Nutrition  system and limited health technology</a:t>
          </a:r>
        </a:p>
        <a:p>
          <a:pPr marL="0" marR="0" lvl="0" indent="0" algn="ctr" defTabSz="914400" eaLnBrk="1" fontAlgn="auto" latinLnBrk="0" hangingPunct="1">
            <a:lnSpc>
              <a:spcPct val="100000"/>
            </a:lnSpc>
            <a:spcBef>
              <a:spcPct val="0"/>
            </a:spcBef>
            <a:spcAft>
              <a:spcPts val="0"/>
            </a:spcAft>
            <a:buClrTx/>
            <a:buSzTx/>
            <a:buFontTx/>
            <a:buNone/>
            <a:tabLst/>
            <a:defRPr/>
          </a:pPr>
          <a:endParaRPr lang="en-ZA" sz="1800" b="1" kern="1200" dirty="0" smtClean="0">
            <a:solidFill>
              <a:schemeClr val="tx1"/>
            </a:solidFill>
            <a:latin typeface="Arial Narrow" panose="020B0606020202030204" pitchFamily="34" charset="0"/>
            <a:ea typeface="+mn-ea"/>
            <a:cs typeface="+mn-cs"/>
          </a:endParaRPr>
        </a:p>
        <a:p>
          <a:pPr marL="0" marR="0" lvl="0" indent="0" algn="ctr" defTabSz="914400" eaLnBrk="1" fontAlgn="auto" latinLnBrk="0" hangingPunct="1">
            <a:lnSpc>
              <a:spcPct val="100000"/>
            </a:lnSpc>
            <a:spcBef>
              <a:spcPct val="0"/>
            </a:spcBef>
            <a:spcAft>
              <a:spcPts val="0"/>
            </a:spcAft>
            <a:buClrTx/>
            <a:buSzTx/>
            <a:buFontTx/>
            <a:buNone/>
            <a:tabLst/>
            <a:defRPr/>
          </a:pPr>
          <a:r>
            <a:rPr lang="en-ZA" sz="1600" kern="1200" dirty="0" smtClean="0">
              <a:solidFill>
                <a:schemeClr val="tx1"/>
              </a:solidFill>
              <a:effectLst/>
              <a:latin typeface="Calibri"/>
              <a:ea typeface="Calibri"/>
              <a:cs typeface="Times New Roman"/>
            </a:rPr>
            <a:t>Dilapidated FSUs that are non-compliant to Regulation 638 (R638).</a:t>
          </a:r>
          <a:endParaRPr lang="en-ZA" sz="1600" b="1" kern="1200" dirty="0" smtClean="0">
            <a:solidFill>
              <a:schemeClr val="tx1"/>
            </a:solidFill>
            <a:latin typeface="Arial Narrow" panose="020B0606020202030204" pitchFamily="34" charset="0"/>
            <a:ea typeface="+mn-ea"/>
            <a:cs typeface="+mn-cs"/>
          </a:endParaRPr>
        </a:p>
        <a:p>
          <a:pPr lvl="0" algn="ctr">
            <a:spcBef>
              <a:spcPct val="0"/>
            </a:spcBef>
          </a:pPr>
          <a:endParaRPr lang="en-ZA" sz="1700" b="1" kern="1200" dirty="0" smtClean="0">
            <a:solidFill>
              <a:sysClr val="windowText" lastClr="000000"/>
            </a:solidFill>
            <a:latin typeface="Lato"/>
            <a:ea typeface="+mn-ea"/>
            <a:cs typeface="+mn-cs"/>
          </a:endParaRPr>
        </a:p>
      </dsp:txBody>
      <dsp:txXfrm>
        <a:off x="0" y="1283650"/>
        <a:ext cx="3470892" cy="1561402"/>
      </dsp:txXfrm>
    </dsp:sp>
    <dsp:sp modelId="{80280B0E-C490-407D-B821-360CCAB430E3}">
      <dsp:nvSpPr>
        <dsp:cNvPr id="0" name=""/>
        <dsp:cNvSpPr/>
      </dsp:nvSpPr>
      <dsp:spPr>
        <a:xfrm>
          <a:off x="0" y="2933983"/>
          <a:ext cx="4316007" cy="1105438"/>
        </a:xfrm>
        <a:prstGeom prst="rect">
          <a:avLst/>
        </a:prstGeom>
        <a:solidFill>
          <a:srgbClr val="D6C29E"/>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l" defTabSz="711200">
            <a:lnSpc>
              <a:spcPct val="90000"/>
            </a:lnSpc>
            <a:spcBef>
              <a:spcPct val="0"/>
            </a:spcBef>
            <a:spcAft>
              <a:spcPct val="35000"/>
            </a:spcAft>
          </a:pPr>
          <a:endParaRPr lang="en-US" sz="1600" b="0" kern="1200" dirty="0" smtClean="0">
            <a:solidFill>
              <a:schemeClr val="tx1"/>
            </a:solidFill>
            <a:latin typeface="Arial Narrow" panose="020B0606020202030204" pitchFamily="34" charset="0"/>
            <a:ea typeface="+mn-ea"/>
            <a:cs typeface="+mn-cs"/>
          </a:endParaRPr>
        </a:p>
        <a:p>
          <a:pPr lvl="0" algn="l" defTabSz="711200">
            <a:lnSpc>
              <a:spcPct val="90000"/>
            </a:lnSpc>
            <a:spcBef>
              <a:spcPct val="0"/>
            </a:spcBef>
            <a:spcAft>
              <a:spcPct val="35000"/>
            </a:spcAft>
          </a:pPr>
          <a:r>
            <a:rPr lang="en-US" sz="1600" b="0" kern="1200" dirty="0" smtClean="0">
              <a:solidFill>
                <a:schemeClr val="tx1"/>
              </a:solidFill>
              <a:latin typeface="Arial Narrow" panose="020B0606020202030204" pitchFamily="34" charset="0"/>
              <a:ea typeface="+mn-ea"/>
              <a:cs typeface="+mn-cs"/>
            </a:rPr>
            <a:t>Manual Health Information, Non compliant FSU,  </a:t>
          </a:r>
          <a:endParaRPr lang="en-ZA" sz="1400" kern="1200" dirty="0" smtClean="0">
            <a:solidFill>
              <a:schemeClr val="tx1"/>
            </a:solidFill>
            <a:latin typeface="Lato"/>
            <a:ea typeface="+mn-ea"/>
            <a:cs typeface="+mn-cs"/>
          </a:endParaRPr>
        </a:p>
      </dsp:txBody>
      <dsp:txXfrm>
        <a:off x="0" y="2933983"/>
        <a:ext cx="4316007" cy="1105438"/>
      </dsp:txXfrm>
    </dsp:sp>
    <dsp:sp modelId="{A77E401D-2FCF-4457-9D6E-3A52AE0953B1}">
      <dsp:nvSpPr>
        <dsp:cNvPr id="0" name=""/>
        <dsp:cNvSpPr/>
      </dsp:nvSpPr>
      <dsp:spPr>
        <a:xfrm>
          <a:off x="4512487" y="1393049"/>
          <a:ext cx="6655839" cy="1000704"/>
        </a:xfrm>
        <a:prstGeom prst="rect">
          <a:avLst/>
        </a:prstGeom>
        <a:solidFill>
          <a:srgbClr val="679F81">
            <a:lumMod val="20000"/>
            <a:lumOff val="80000"/>
          </a:srgbClr>
        </a:solidFill>
        <a:ln w="12700" cap="flat" cmpd="sng" algn="ctr">
          <a:solidFill>
            <a:srgbClr val="CCFFFF"/>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n-ZA" sz="1700" b="1" kern="1200" dirty="0" smtClean="0">
              <a:solidFill>
                <a:sysClr val="windowText" lastClr="000000"/>
              </a:solidFill>
              <a:latin typeface="Lato"/>
              <a:ea typeface="+mn-ea"/>
              <a:cs typeface="+mn-cs"/>
            </a:rPr>
            <a:t>Direct cause:</a:t>
          </a:r>
        </a:p>
        <a:p>
          <a:pPr marL="0" marR="0" lvl="0" indent="0" algn="ctr" defTabSz="914400" eaLnBrk="1" fontAlgn="auto" latinLnBrk="0" hangingPunct="1">
            <a:lnSpc>
              <a:spcPct val="100000"/>
            </a:lnSpc>
            <a:spcBef>
              <a:spcPct val="0"/>
            </a:spcBef>
            <a:spcAft>
              <a:spcPts val="0"/>
            </a:spcAft>
            <a:buClrTx/>
            <a:buSzTx/>
            <a:buFontTx/>
            <a:buNone/>
            <a:tabLst/>
            <a:defRPr/>
          </a:pPr>
          <a:r>
            <a:rPr lang="en-ZA" sz="1800" b="1" kern="1200" dirty="0" smtClean="0">
              <a:solidFill>
                <a:schemeClr val="tx1"/>
              </a:solidFill>
              <a:latin typeface="Arial Narrow" panose="020B0606020202030204" pitchFamily="34" charset="0"/>
              <a:ea typeface="+mn-ea"/>
              <a:cs typeface="+mn-cs"/>
            </a:rPr>
            <a:t>Misaligned health organisational structure to health mandates</a:t>
          </a:r>
        </a:p>
        <a:p>
          <a:pPr marL="0" marR="0" lvl="0" indent="0" algn="ctr" defTabSz="914400" eaLnBrk="1" fontAlgn="auto" latinLnBrk="0" hangingPunct="1">
            <a:lnSpc>
              <a:spcPct val="100000"/>
            </a:lnSpc>
            <a:spcBef>
              <a:spcPct val="0"/>
            </a:spcBef>
            <a:spcAft>
              <a:spcPts val="0"/>
            </a:spcAft>
            <a:buClrTx/>
            <a:buSzTx/>
            <a:buFontTx/>
            <a:buNone/>
            <a:tabLst/>
            <a:defRPr/>
          </a:pPr>
          <a:r>
            <a:rPr lang="en-ZA" sz="1800" b="1" kern="1200" dirty="0" smtClean="0">
              <a:solidFill>
                <a:sysClr val="window" lastClr="FFFFFF"/>
              </a:solidFill>
              <a:latin typeface="Arial Narrow" panose="020B0606020202030204" pitchFamily="34" charset="0"/>
              <a:ea typeface="+mn-ea"/>
              <a:cs typeface="+mn-cs"/>
            </a:rPr>
            <a:t> </a:t>
          </a:r>
        </a:p>
        <a:p>
          <a:pPr marL="0" marR="0" lvl="0" indent="0" algn="ctr" defTabSz="914400" eaLnBrk="1" fontAlgn="auto" latinLnBrk="0" hangingPunct="1">
            <a:lnSpc>
              <a:spcPct val="100000"/>
            </a:lnSpc>
            <a:spcBef>
              <a:spcPct val="0"/>
            </a:spcBef>
            <a:spcAft>
              <a:spcPts val="0"/>
            </a:spcAft>
            <a:buClrTx/>
            <a:buSzTx/>
            <a:buFontTx/>
            <a:buNone/>
            <a:tabLst/>
            <a:defRPr/>
          </a:pPr>
          <a:endParaRPr lang="en-ZA" sz="1800" b="1" kern="1200" dirty="0" smtClean="0">
            <a:solidFill>
              <a:sysClr val="window" lastClr="FFFFFF"/>
            </a:solidFill>
            <a:latin typeface="Arial Narrow" panose="020B0606020202030204" pitchFamily="34" charset="0"/>
            <a:ea typeface="+mn-ea"/>
            <a:cs typeface="+mn-cs"/>
          </a:endParaRPr>
        </a:p>
        <a:p>
          <a:pPr lvl="0" algn="ctr">
            <a:spcBef>
              <a:spcPct val="0"/>
            </a:spcBef>
          </a:pPr>
          <a:endParaRPr lang="en-ZA" sz="1700" b="1" kern="1200" dirty="0" smtClean="0">
            <a:solidFill>
              <a:sysClr val="windowText" lastClr="000000"/>
            </a:solidFill>
            <a:latin typeface="Lato"/>
            <a:ea typeface="+mn-ea"/>
            <a:cs typeface="+mn-cs"/>
          </a:endParaRPr>
        </a:p>
      </dsp:txBody>
      <dsp:txXfrm>
        <a:off x="4512487" y="1393049"/>
        <a:ext cx="6655839" cy="1000704"/>
      </dsp:txXfrm>
    </dsp:sp>
    <dsp:sp modelId="{49C762F4-52E8-425A-A729-15F7A06C0BC9}">
      <dsp:nvSpPr>
        <dsp:cNvPr id="0" name=""/>
        <dsp:cNvSpPr/>
      </dsp:nvSpPr>
      <dsp:spPr>
        <a:xfrm>
          <a:off x="6596910" y="2099859"/>
          <a:ext cx="5000050" cy="2175943"/>
        </a:xfrm>
        <a:prstGeom prst="rect">
          <a:avLst/>
        </a:prstGeom>
        <a:solidFill>
          <a:srgbClr val="D6C29E"/>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endParaRPr lang="en-US" sz="1800" kern="1200" dirty="0" smtClean="0">
            <a:solidFill>
              <a:sysClr val="windowText" lastClr="000000"/>
            </a:solidFill>
            <a:latin typeface="Arial Narrow" panose="020B0606020202030204" pitchFamily="34" charset="0"/>
            <a:ea typeface="+mn-ea"/>
            <a:cs typeface="+mn-cs"/>
          </a:endParaRPr>
        </a:p>
        <a:p>
          <a:pPr lvl="0" algn="ctr" defTabSz="800100">
            <a:lnSpc>
              <a:spcPct val="90000"/>
            </a:lnSpc>
            <a:spcBef>
              <a:spcPct val="0"/>
            </a:spcBef>
            <a:spcAft>
              <a:spcPct val="35000"/>
            </a:spcAft>
          </a:pPr>
          <a:r>
            <a:rPr lang="en-US" sz="1800" kern="1200" dirty="0" smtClean="0">
              <a:solidFill>
                <a:sysClr val="windowText" lastClr="000000"/>
              </a:solidFill>
              <a:latin typeface="Arial Narrow" panose="020B0606020202030204" pitchFamily="34" charset="0"/>
              <a:ea typeface="+mn-ea"/>
              <a:cs typeface="+mn-cs"/>
            </a:rPr>
            <a:t>staff attrition and skills drain</a:t>
          </a:r>
        </a:p>
        <a:p>
          <a:pPr lvl="0" algn="ctr" defTabSz="800100">
            <a:lnSpc>
              <a:spcPct val="90000"/>
            </a:lnSpc>
            <a:spcBef>
              <a:spcPct val="0"/>
            </a:spcBef>
            <a:spcAft>
              <a:spcPct val="35000"/>
            </a:spcAft>
          </a:pPr>
          <a:r>
            <a:rPr lang="en-US" sz="1800" kern="1200" dirty="0" smtClean="0">
              <a:solidFill>
                <a:schemeClr val="tx1"/>
              </a:solidFill>
            </a:rPr>
            <a:t>Inability to place bursary holders e.g. </a:t>
          </a:r>
          <a:r>
            <a:rPr lang="en-US" sz="1800" kern="1200" dirty="0" err="1" smtClean="0">
              <a:solidFill>
                <a:schemeClr val="tx1"/>
              </a:solidFill>
            </a:rPr>
            <a:t>BPharm</a:t>
          </a:r>
          <a:r>
            <a:rPr lang="en-US" sz="1800" kern="1200" dirty="0" smtClean="0">
              <a:solidFill>
                <a:schemeClr val="tx1"/>
              </a:solidFill>
            </a:rPr>
            <a:t> and </a:t>
          </a:r>
          <a:r>
            <a:rPr lang="en-US" sz="1800" kern="1200" dirty="0" err="1" smtClean="0">
              <a:solidFill>
                <a:schemeClr val="tx1"/>
              </a:solidFill>
            </a:rPr>
            <a:t>MBChB</a:t>
          </a:r>
          <a:r>
            <a:rPr lang="en-US" sz="1800" kern="1200" dirty="0" smtClean="0">
              <a:solidFill>
                <a:schemeClr val="tx1"/>
              </a:solidFill>
            </a:rPr>
            <a:t> after qualifying.</a:t>
          </a:r>
        </a:p>
        <a:p>
          <a:pPr lvl="0" algn="ctr" defTabSz="800100">
            <a:lnSpc>
              <a:spcPct val="90000"/>
            </a:lnSpc>
            <a:spcBef>
              <a:spcPct val="0"/>
            </a:spcBef>
            <a:spcAft>
              <a:spcPct val="35000"/>
            </a:spcAft>
          </a:pPr>
          <a:r>
            <a:rPr lang="en-US" sz="1800" kern="1200" dirty="0" smtClean="0">
              <a:solidFill>
                <a:schemeClr val="tx1"/>
              </a:solidFill>
            </a:rPr>
            <a:t>Inability to retain PHC trained nurses after completion of qualification due to limited number of PHC posts</a:t>
          </a:r>
        </a:p>
        <a:p>
          <a:pPr lvl="0" algn="ctr" defTabSz="800100">
            <a:lnSpc>
              <a:spcPct val="90000"/>
            </a:lnSpc>
            <a:spcBef>
              <a:spcPct val="0"/>
            </a:spcBef>
            <a:spcAft>
              <a:spcPct val="35000"/>
            </a:spcAft>
          </a:pPr>
          <a:r>
            <a:rPr lang="en-US" sz="1800" kern="1200" dirty="0" smtClean="0">
              <a:solidFill>
                <a:schemeClr val="tx1"/>
              </a:solidFill>
            </a:rPr>
            <a:t>Non availability of other staff categories for health care provision</a:t>
          </a:r>
          <a:r>
            <a:rPr lang="en-US" sz="1800" kern="1200" dirty="0" smtClean="0"/>
            <a:t>.</a:t>
          </a:r>
        </a:p>
        <a:p>
          <a:pPr lvl="0" algn="ctr" defTabSz="800100">
            <a:lnSpc>
              <a:spcPct val="90000"/>
            </a:lnSpc>
            <a:spcBef>
              <a:spcPct val="0"/>
            </a:spcBef>
            <a:spcAft>
              <a:spcPct val="35000"/>
            </a:spcAft>
          </a:pPr>
          <a:endParaRPr lang="en-ZA" sz="600" kern="1200" dirty="0" smtClean="0"/>
        </a:p>
        <a:p>
          <a:pPr lvl="0" algn="ctr" defTabSz="800100">
            <a:lnSpc>
              <a:spcPct val="90000"/>
            </a:lnSpc>
            <a:spcBef>
              <a:spcPct val="0"/>
            </a:spcBef>
            <a:spcAft>
              <a:spcPct val="35000"/>
            </a:spcAft>
          </a:pPr>
          <a:endParaRPr lang="en-ZA" sz="600" kern="1200" dirty="0" smtClean="0"/>
        </a:p>
        <a:p>
          <a:pPr lvl="0" algn="ctr" defTabSz="800100">
            <a:lnSpc>
              <a:spcPct val="90000"/>
            </a:lnSpc>
            <a:spcBef>
              <a:spcPct val="0"/>
            </a:spcBef>
            <a:spcAft>
              <a:spcPct val="35000"/>
            </a:spcAft>
          </a:pPr>
          <a:endParaRPr lang="en-ZA" sz="600" kern="1200" dirty="0">
            <a:solidFill>
              <a:sysClr val="windowText" lastClr="000000"/>
            </a:solidFill>
            <a:latin typeface="Arial Narrow" panose="020B0606020202030204" pitchFamily="34" charset="0"/>
            <a:ea typeface="+mn-ea"/>
            <a:cs typeface="+mn-cs"/>
          </a:endParaRPr>
        </a:p>
      </dsp:txBody>
      <dsp:txXfrm>
        <a:off x="6596910" y="2099859"/>
        <a:ext cx="5000050" cy="2175943"/>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drawing1.xml.rels><?xml version="1.0" encoding="UTF-8" standalone="yes"?>
<Relationships xmlns="http://schemas.openxmlformats.org/package/2006/relationships"><Relationship Id="rId1" Type="http://schemas.openxmlformats.org/officeDocument/2006/relationships/image" Target="../media/image4.png"/></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emf"/></Relationships>
</file>

<file path=ppt/drawings/drawing1.xml><?xml version="1.0" encoding="utf-8"?>
<c:userShapes xmlns:c="http://schemas.openxmlformats.org/drawingml/2006/chart">
  <cdr:relSizeAnchor xmlns:cdr="http://schemas.openxmlformats.org/drawingml/2006/chartDrawing">
    <cdr:from>
      <cdr:x>0.28737</cdr:x>
      <cdr:y>0.16099</cdr:y>
    </cdr:from>
    <cdr:to>
      <cdr:x>0.7248</cdr:x>
      <cdr:y>0.85628</cdr:y>
    </cdr:to>
    <cdr:sp macro="" textlink="">
      <cdr:nvSpPr>
        <cdr:cNvPr id="2" name="Oval 1"/>
        <cdr:cNvSpPr/>
      </cdr:nvSpPr>
      <cdr:spPr>
        <a:xfrm xmlns:a="http://schemas.openxmlformats.org/drawingml/2006/main">
          <a:off x="2136744" y="746201"/>
          <a:ext cx="3252525" cy="3222610"/>
        </a:xfrm>
        <a:prstGeom xmlns:a="http://schemas.openxmlformats.org/drawingml/2006/main" prst="ellipse">
          <a:avLst/>
        </a:prstGeom>
        <a:blipFill xmlns:a="http://schemas.openxmlformats.org/drawingml/2006/main">
          <a:blip xmlns:r="http://schemas.openxmlformats.org/officeDocument/2006/relationships" r:embed="rId1"/>
          <a:stretch>
            <a:fillRect/>
          </a:stretch>
        </a:blip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en-US" dirty="0"/>
        </a:p>
      </cdr:txBody>
    </cdr:sp>
  </cdr:relSizeAnchor>
  <cdr:relSizeAnchor xmlns:cdr="http://schemas.openxmlformats.org/drawingml/2006/chartDrawing">
    <cdr:from>
      <cdr:x>0.06719</cdr:x>
      <cdr:y>0.30251</cdr:y>
    </cdr:from>
    <cdr:to>
      <cdr:x>0.17855</cdr:x>
      <cdr:y>0.48089</cdr:y>
    </cdr:to>
    <cdr:sp macro="" textlink="">
      <cdr:nvSpPr>
        <cdr:cNvPr id="3" name="Oval 2">
          <a:extLst xmlns:a="http://schemas.openxmlformats.org/drawingml/2006/main">
            <a:ext uri="{FF2B5EF4-FFF2-40B4-BE49-F238E27FC236}">
              <a16:creationId xmlns="" xmlns:r="http://schemas.openxmlformats.org/officeDocument/2006/relationships" xmlns:p="http://schemas.openxmlformats.org/presentationml/2006/main" xmlns:a16="http://schemas.microsoft.com/office/drawing/2014/main" xmlns:lc="http://schemas.openxmlformats.org/drawingml/2006/lockedCanvas" id="{2EF9CEEA-65F2-4E31-AFB9-C410E054534C}"/>
            </a:ext>
          </a:extLst>
        </cdr:cNvPr>
        <cdr:cNvSpPr/>
      </cdr:nvSpPr>
      <cdr:spPr>
        <a:xfrm xmlns:a="http://schemas.openxmlformats.org/drawingml/2006/main">
          <a:off x="499590" y="1402121"/>
          <a:ext cx="828000" cy="826783"/>
        </a:xfrm>
        <a:prstGeom xmlns:a="http://schemas.openxmlformats.org/drawingml/2006/main" prst="ellipse">
          <a:avLst/>
        </a:prstGeom>
        <a:solidFill xmlns:a="http://schemas.openxmlformats.org/drawingml/2006/main">
          <a:schemeClr val="accent6">
            <a:lumMod val="60000"/>
            <a:lumOff val="40000"/>
          </a:schemeClr>
        </a:solidFill>
        <a:ln xmlns:a="http://schemas.openxmlformats.org/drawingml/2006/main" w="12700" cap="flat" cmpd="sng" algn="ctr">
          <a:noFill/>
          <a:prstDash val="solid"/>
          <a:miter lim="800000"/>
        </a:ln>
        <a:effectLst xmlns:a="http://schemas.openxmlformats.org/drawingml/2006/main"/>
      </cdr:spPr>
      <cdr:txBody>
        <a:bodyPr xmlns:a="http://schemas.openxmlformats.org/drawingml/2006/main" rtlCol="0" anchor="ct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prstClr val="white"/>
              </a:solidFill>
              <a:effectLst/>
              <a:uLnTx/>
              <a:uFillTx/>
              <a:latin typeface="Calibri" panose="020F0502020204030204"/>
            </a:rPr>
            <a:t>6.</a:t>
          </a: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ZA"/>
          </a:p>
        </p:txBody>
      </p:sp>
      <p:sp>
        <p:nvSpPr>
          <p:cNvPr id="3" name="Date Placeholder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47A7E03D-C109-4C3A-8323-92875F3D5DF3}" type="datetimeFigureOut">
              <a:rPr lang="en-ZA" smtClean="0"/>
              <a:t>2020/11/19</a:t>
            </a:fld>
            <a:endParaRPr lang="en-ZA"/>
          </a:p>
        </p:txBody>
      </p:sp>
      <p:sp>
        <p:nvSpPr>
          <p:cNvPr id="4" name="Footer Placeholder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en-ZA"/>
          </a:p>
        </p:txBody>
      </p:sp>
      <p:sp>
        <p:nvSpPr>
          <p:cNvPr id="5" name="Slide Number Placeholder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203917F3-8D98-49C6-B64A-FD1D0A8C445D}" type="slidenum">
              <a:rPr lang="en-ZA" smtClean="0"/>
              <a:t>‹#›</a:t>
            </a:fld>
            <a:endParaRPr lang="en-ZA"/>
          </a:p>
        </p:txBody>
      </p:sp>
    </p:spTree>
    <p:extLst>
      <p:ext uri="{BB962C8B-B14F-4D97-AF65-F5344CB8AC3E}">
        <p14:creationId xmlns:p14="http://schemas.microsoft.com/office/powerpoint/2010/main" val="428391863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ZA"/>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1F9E0337-60F2-48E3-804D-D8A7DEE870FB}" type="datetimeFigureOut">
              <a:rPr lang="en-ZA" smtClean="0"/>
              <a:t>2020/11/19</a:t>
            </a:fld>
            <a:endParaRPr lang="en-ZA"/>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ZA"/>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ZA"/>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27D6F0A4-DABF-438F-8DC1-E5244420521C}" type="slidenum">
              <a:rPr lang="en-ZA" smtClean="0"/>
              <a:t>‹#›</a:t>
            </a:fld>
            <a:endParaRPr lang="en-ZA"/>
          </a:p>
        </p:txBody>
      </p:sp>
    </p:spTree>
    <p:extLst>
      <p:ext uri="{BB962C8B-B14F-4D97-AF65-F5344CB8AC3E}">
        <p14:creationId xmlns:p14="http://schemas.microsoft.com/office/powerpoint/2010/main" val="42793097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1425"/>
            <a:ext cx="5953125" cy="3349625"/>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ID" dirty="0"/>
          </a:p>
        </p:txBody>
      </p:sp>
      <p:sp>
        <p:nvSpPr>
          <p:cNvPr id="4" name="Slide Number Placeholder 3"/>
          <p:cNvSpPr>
            <a:spLocks noGrp="1"/>
          </p:cNvSpPr>
          <p:nvPr>
            <p:ph type="sldNum" sz="quarter" idx="5"/>
          </p:nvPr>
        </p:nvSpPr>
        <p:spPr/>
        <p:txBody>
          <a:bodyPr/>
          <a:lstStyle/>
          <a:p>
            <a:fld id="{8ECE837E-594B-4F0F-92F5-F20D4296AC5C}" type="slidenum">
              <a:rPr lang="en-ID" smtClean="0">
                <a:solidFill>
                  <a:prstClr val="black"/>
                </a:solidFill>
              </a:rPr>
              <a:pPr/>
              <a:t>1</a:t>
            </a:fld>
            <a:endParaRPr lang="en-ID">
              <a:solidFill>
                <a:prstClr val="black"/>
              </a:solidFill>
            </a:endParaRPr>
          </a:p>
        </p:txBody>
      </p:sp>
    </p:spTree>
    <p:extLst>
      <p:ext uri="{BB962C8B-B14F-4D97-AF65-F5344CB8AC3E}">
        <p14:creationId xmlns:p14="http://schemas.microsoft.com/office/powerpoint/2010/main" val="792516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1425"/>
            <a:ext cx="5953125" cy="3349625"/>
          </a:xfrm>
        </p:spPr>
      </p:sp>
      <p:sp>
        <p:nvSpPr>
          <p:cNvPr id="3" name="Notes Placeholder 2"/>
          <p:cNvSpPr>
            <a:spLocks noGrp="1"/>
          </p:cNvSpPr>
          <p:nvPr>
            <p:ph type="body" idx="1"/>
          </p:nvPr>
        </p:nvSpPr>
        <p:spPr/>
        <p:txBody>
          <a:bodyPr/>
          <a:lstStyle/>
          <a:p>
            <a:r>
              <a:rPr lang="en-US" sz="1200" dirty="0" smtClean="0"/>
              <a:t>Review the Problem/ Solution Trees to determine if there are any gaps that need to be closed (new problems/ root causes) taking into consideration the current operating environment. </a:t>
            </a:r>
            <a:endParaRPr lang="en-ZA" dirty="0"/>
          </a:p>
        </p:txBody>
      </p:sp>
      <p:sp>
        <p:nvSpPr>
          <p:cNvPr id="4" name="Slide Number Placeholder 3"/>
          <p:cNvSpPr>
            <a:spLocks noGrp="1"/>
          </p:cNvSpPr>
          <p:nvPr>
            <p:ph type="sldNum" sz="quarter" idx="10"/>
          </p:nvPr>
        </p:nvSpPr>
        <p:spPr/>
        <p:txBody>
          <a:bodyPr/>
          <a:lstStyle/>
          <a:p>
            <a:fld id="{27D6F0A4-DABF-438F-8DC1-E5244420521C}" type="slidenum">
              <a:rPr lang="en-ZA" smtClean="0"/>
              <a:t>10</a:t>
            </a:fld>
            <a:endParaRPr lang="en-ZA"/>
          </a:p>
        </p:txBody>
      </p:sp>
    </p:spTree>
    <p:extLst>
      <p:ext uri="{BB962C8B-B14F-4D97-AF65-F5344CB8AC3E}">
        <p14:creationId xmlns:p14="http://schemas.microsoft.com/office/powerpoint/2010/main" val="22072924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3:notes"/>
          <p:cNvSpPr txBox="1">
            <a:spLocks noGrp="1"/>
          </p:cNvSpPr>
          <p:nvPr>
            <p:ph type="body" idx="1"/>
          </p:nvPr>
        </p:nvSpPr>
        <p:spPr>
          <a:xfrm>
            <a:off x="983933" y="3505258"/>
            <a:ext cx="7871456" cy="3320771"/>
          </a:xfrm>
          <a:prstGeom prst="rect">
            <a:avLst/>
          </a:prstGeom>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smtClean="0"/>
          </a:p>
          <a:p>
            <a:pPr marL="0" lvl="0" indent="0" algn="l" rtl="0">
              <a:spcBef>
                <a:spcPts val="0"/>
              </a:spcBef>
              <a:spcAft>
                <a:spcPts val="0"/>
              </a:spcAft>
              <a:buNone/>
            </a:pPr>
            <a:endParaRPr dirty="0"/>
          </a:p>
        </p:txBody>
      </p:sp>
      <p:sp>
        <p:nvSpPr>
          <p:cNvPr id="97" name="Google Shape;97;p3:notes"/>
          <p:cNvSpPr>
            <a:spLocks noGrp="1" noRot="1" noChangeAspect="1"/>
          </p:cNvSpPr>
          <p:nvPr>
            <p:ph type="sldImg" idx="2"/>
          </p:nvPr>
        </p:nvSpPr>
        <p:spPr>
          <a:xfrm>
            <a:off x="2459038" y="552450"/>
            <a:ext cx="4921250" cy="27686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8187376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1425"/>
            <a:ext cx="5953125" cy="3349625"/>
          </a:xfrm>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27D6F0A4-DABF-438F-8DC1-E5244420521C}" type="slidenum">
              <a:rPr lang="en-ZA" smtClean="0"/>
              <a:t>14</a:t>
            </a:fld>
            <a:endParaRPr lang="en-ZA"/>
          </a:p>
        </p:txBody>
      </p:sp>
    </p:spTree>
    <p:extLst>
      <p:ext uri="{BB962C8B-B14F-4D97-AF65-F5344CB8AC3E}">
        <p14:creationId xmlns:p14="http://schemas.microsoft.com/office/powerpoint/2010/main" val="129411085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1425"/>
            <a:ext cx="5953125" cy="3349625"/>
          </a:xfrm>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27D6F0A4-DABF-438F-8DC1-E5244420521C}" type="slidenum">
              <a:rPr lang="en-ZA" smtClean="0"/>
              <a:t>15</a:t>
            </a:fld>
            <a:endParaRPr lang="en-ZA"/>
          </a:p>
        </p:txBody>
      </p:sp>
    </p:spTree>
    <p:extLst>
      <p:ext uri="{BB962C8B-B14F-4D97-AF65-F5344CB8AC3E}">
        <p14:creationId xmlns:p14="http://schemas.microsoft.com/office/powerpoint/2010/main" val="129411085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1425"/>
            <a:ext cx="5953125" cy="3349625"/>
          </a:xfrm>
        </p:spPr>
      </p:sp>
      <p:sp>
        <p:nvSpPr>
          <p:cNvPr id="3" name="Notes Placeholder 2"/>
          <p:cNvSpPr>
            <a:spLocks noGrp="1"/>
          </p:cNvSpPr>
          <p:nvPr>
            <p:ph type="body" idx="1"/>
          </p:nvPr>
        </p:nvSpPr>
        <p:spPr/>
        <p:txBody>
          <a:bodyPr/>
          <a:lstStyle/>
          <a:p>
            <a:r>
              <a:rPr lang="en-US" dirty="0" smtClean="0"/>
              <a:t>There will be no further consultation</a:t>
            </a:r>
            <a:r>
              <a:rPr lang="en-US" baseline="0" dirty="0" smtClean="0"/>
              <a:t> on APP KPI, whatever is added her will be taken as the final </a:t>
            </a:r>
            <a:endParaRPr lang="en-ZA" dirty="0"/>
          </a:p>
        </p:txBody>
      </p:sp>
      <p:sp>
        <p:nvSpPr>
          <p:cNvPr id="4" name="Slide Number Placeholder 3"/>
          <p:cNvSpPr>
            <a:spLocks noGrp="1"/>
          </p:cNvSpPr>
          <p:nvPr>
            <p:ph type="sldNum" sz="quarter" idx="10"/>
          </p:nvPr>
        </p:nvSpPr>
        <p:spPr/>
        <p:txBody>
          <a:bodyPr/>
          <a:lstStyle/>
          <a:p>
            <a:fld id="{27D6F0A4-DABF-438F-8DC1-E5244420521C}" type="slidenum">
              <a:rPr lang="en-ZA" smtClean="0"/>
              <a:t>16</a:t>
            </a:fld>
            <a:endParaRPr lang="en-ZA"/>
          </a:p>
        </p:txBody>
      </p:sp>
    </p:spTree>
    <p:extLst>
      <p:ext uri="{BB962C8B-B14F-4D97-AF65-F5344CB8AC3E}">
        <p14:creationId xmlns:p14="http://schemas.microsoft.com/office/powerpoint/2010/main" val="79062591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3:notes"/>
          <p:cNvSpPr txBox="1">
            <a:spLocks noGrp="1"/>
          </p:cNvSpPr>
          <p:nvPr>
            <p:ph type="body" idx="1"/>
          </p:nvPr>
        </p:nvSpPr>
        <p:spPr>
          <a:xfrm>
            <a:off x="983933" y="3505258"/>
            <a:ext cx="7871456" cy="3320771"/>
          </a:xfrm>
          <a:prstGeom prst="rect">
            <a:avLst/>
          </a:prstGeom>
        </p:spPr>
        <p:txBody>
          <a:bodyPr spcFirstLastPara="1" wrap="square" lIns="91425" tIns="45700" rIns="91425" bIns="45700" anchor="t" anchorCtr="0">
            <a:noAutofit/>
          </a:bodyPr>
          <a:lstStyle/>
          <a:p>
            <a:r>
              <a:rPr lang="en-ZA" dirty="0" smtClean="0"/>
              <a:t>Provide:</a:t>
            </a:r>
          </a:p>
          <a:p>
            <a:pPr marL="342900" indent="-342900">
              <a:buAutoNum type="alphaLcParenR"/>
            </a:pPr>
            <a:r>
              <a:rPr lang="en-ZA" dirty="0" smtClean="0"/>
              <a:t>The alternative modes of delivery to improve performance</a:t>
            </a:r>
          </a:p>
          <a:p>
            <a:pPr marL="342900" indent="-342900">
              <a:buAutoNum type="alphaLcParenR"/>
            </a:pPr>
            <a:r>
              <a:rPr lang="en-ZA" dirty="0" smtClean="0"/>
              <a:t>Reflect on the current modes of delivery and SDM proposed</a:t>
            </a:r>
          </a:p>
          <a:p>
            <a:pPr marL="342900" indent="-342900">
              <a:buAutoNum type="alphaLcParenR"/>
            </a:pPr>
            <a:r>
              <a:rPr lang="en-ZA" dirty="0" smtClean="0"/>
              <a:t>Steps taken to resolve the challenges </a:t>
            </a:r>
          </a:p>
          <a:p>
            <a:pPr marL="0" lvl="0" indent="0" algn="l" rtl="0">
              <a:spcBef>
                <a:spcPts val="0"/>
              </a:spcBef>
              <a:spcAft>
                <a:spcPts val="0"/>
              </a:spcAft>
              <a:buNone/>
            </a:pPr>
            <a:endParaRPr dirty="0"/>
          </a:p>
        </p:txBody>
      </p:sp>
      <p:sp>
        <p:nvSpPr>
          <p:cNvPr id="97" name="Google Shape;97;p3:notes"/>
          <p:cNvSpPr>
            <a:spLocks noGrp="1" noRot="1" noChangeAspect="1"/>
          </p:cNvSpPr>
          <p:nvPr>
            <p:ph type="sldImg" idx="2"/>
          </p:nvPr>
        </p:nvSpPr>
        <p:spPr>
          <a:xfrm>
            <a:off x="2459038" y="552450"/>
            <a:ext cx="4921250" cy="27686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21239635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3:notes"/>
          <p:cNvSpPr txBox="1">
            <a:spLocks noGrp="1"/>
          </p:cNvSpPr>
          <p:nvPr>
            <p:ph type="body" idx="1"/>
          </p:nvPr>
        </p:nvSpPr>
        <p:spPr>
          <a:xfrm>
            <a:off x="983933" y="3505258"/>
            <a:ext cx="7871456" cy="3320771"/>
          </a:xfrm>
          <a:prstGeom prst="rect">
            <a:avLst/>
          </a:prstGeom>
        </p:spPr>
        <p:txBody>
          <a:bodyPr spcFirstLastPara="1" wrap="square" lIns="91425" tIns="45700" rIns="91425" bIns="45700" anchor="t" anchorCtr="0">
            <a:noAutofit/>
          </a:bodyPr>
          <a:lstStyle/>
          <a:p>
            <a:r>
              <a:rPr lang="en-ZA" dirty="0" smtClean="0"/>
              <a:t>provide:</a:t>
            </a:r>
          </a:p>
          <a:p>
            <a:pPr marL="342900" indent="-342900">
              <a:buAutoNum type="alphaLcParenR"/>
            </a:pPr>
            <a:r>
              <a:rPr lang="en-ZA" dirty="0" smtClean="0"/>
              <a:t>Updated risks</a:t>
            </a:r>
          </a:p>
          <a:p>
            <a:pPr marL="342900" indent="-342900">
              <a:buAutoNum type="alphaLcParenR"/>
            </a:pPr>
            <a:r>
              <a:rPr lang="en-ZA" dirty="0" smtClean="0"/>
              <a:t>Plans to mitigate</a:t>
            </a:r>
          </a:p>
          <a:p>
            <a:pPr marL="0" lvl="0" indent="0" algn="l" rtl="0">
              <a:spcBef>
                <a:spcPts val="0"/>
              </a:spcBef>
              <a:spcAft>
                <a:spcPts val="0"/>
              </a:spcAft>
              <a:buNone/>
            </a:pPr>
            <a:endParaRPr dirty="0"/>
          </a:p>
        </p:txBody>
      </p:sp>
      <p:sp>
        <p:nvSpPr>
          <p:cNvPr id="97" name="Google Shape;97;p3:notes"/>
          <p:cNvSpPr>
            <a:spLocks noGrp="1" noRot="1" noChangeAspect="1"/>
          </p:cNvSpPr>
          <p:nvPr>
            <p:ph type="sldImg" idx="2"/>
          </p:nvPr>
        </p:nvSpPr>
        <p:spPr>
          <a:xfrm>
            <a:off x="2459038" y="552450"/>
            <a:ext cx="4921250" cy="27686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06480534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3:notes"/>
          <p:cNvSpPr txBox="1">
            <a:spLocks noGrp="1"/>
          </p:cNvSpPr>
          <p:nvPr>
            <p:ph type="body" idx="1"/>
          </p:nvPr>
        </p:nvSpPr>
        <p:spPr>
          <a:xfrm>
            <a:off x="983933" y="3505258"/>
            <a:ext cx="7871456" cy="3320771"/>
          </a:xfrm>
          <a:prstGeom prst="rect">
            <a:avLst/>
          </a:prstGeom>
        </p:spPr>
        <p:txBody>
          <a:bodyPr spcFirstLastPara="1" wrap="square" lIns="91425" tIns="45700" rIns="91425" bIns="45700" anchor="t" anchorCtr="0">
            <a:noAutofit/>
          </a:bodyPr>
          <a:lstStyle/>
          <a:p>
            <a:pPr marL="342900" indent="-342900">
              <a:buAutoNum type="alphaLcParenR"/>
            </a:pPr>
            <a:r>
              <a:rPr lang="en-ZA" dirty="0" smtClean="0"/>
              <a:t>Critical success factors</a:t>
            </a:r>
          </a:p>
          <a:p>
            <a:pPr marL="342900" indent="-342900">
              <a:buAutoNum type="alphaLcParenR"/>
            </a:pPr>
            <a:r>
              <a:rPr lang="en-ZA" dirty="0" smtClean="0"/>
              <a:t>How will the success factors influence improvement</a:t>
            </a:r>
          </a:p>
          <a:p>
            <a:pPr marL="342900" indent="-342900">
              <a:buAutoNum type="alphaLcParenR"/>
            </a:pPr>
            <a:r>
              <a:rPr lang="en-ZA" dirty="0" smtClean="0"/>
              <a:t>Identified key dependencies to engage in delivery of services</a:t>
            </a:r>
          </a:p>
          <a:p>
            <a:pPr marL="342900" indent="-342900">
              <a:buAutoNum type="alphaLcParenR"/>
            </a:pPr>
            <a:r>
              <a:rPr lang="en-ZA" dirty="0" smtClean="0"/>
              <a:t>Measures taken to engage with such dependencies </a:t>
            </a:r>
          </a:p>
          <a:p>
            <a:pPr marL="0" lvl="0" indent="0" algn="l" rtl="0">
              <a:spcBef>
                <a:spcPts val="0"/>
              </a:spcBef>
              <a:spcAft>
                <a:spcPts val="0"/>
              </a:spcAft>
              <a:buNone/>
            </a:pPr>
            <a:endParaRPr dirty="0"/>
          </a:p>
        </p:txBody>
      </p:sp>
      <p:sp>
        <p:nvSpPr>
          <p:cNvPr id="97" name="Google Shape;97;p3:notes"/>
          <p:cNvSpPr>
            <a:spLocks noGrp="1" noRot="1" noChangeAspect="1"/>
          </p:cNvSpPr>
          <p:nvPr>
            <p:ph type="sldImg" idx="2"/>
          </p:nvPr>
        </p:nvSpPr>
        <p:spPr>
          <a:xfrm>
            <a:off x="2459038" y="552450"/>
            <a:ext cx="4921250" cy="27686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34748642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1425"/>
            <a:ext cx="5953125" cy="3349625"/>
          </a:xfrm>
        </p:spPr>
      </p:sp>
      <p:sp>
        <p:nvSpPr>
          <p:cNvPr id="3" name="Notes Placeholder 2"/>
          <p:cNvSpPr>
            <a:spLocks noGrp="1"/>
          </p:cNvSpPr>
          <p:nvPr>
            <p:ph type="body" idx="1"/>
          </p:nvPr>
        </p:nvSpPr>
        <p:spPr/>
        <p:txBody>
          <a:bodyPr/>
          <a:lstStyle/>
          <a:p>
            <a:endParaRPr lang="en-ID" dirty="0"/>
          </a:p>
        </p:txBody>
      </p:sp>
      <p:sp>
        <p:nvSpPr>
          <p:cNvPr id="4" name="Slide Number Placeholder 3"/>
          <p:cNvSpPr>
            <a:spLocks noGrp="1"/>
          </p:cNvSpPr>
          <p:nvPr>
            <p:ph type="sldNum" sz="quarter" idx="5"/>
          </p:nvPr>
        </p:nvSpPr>
        <p:spPr/>
        <p:txBody>
          <a:bodyPr/>
          <a:lstStyle/>
          <a:p>
            <a:fld id="{8ECE837E-594B-4F0F-92F5-F20D4296AC5C}" type="slidenum">
              <a:rPr lang="en-ID" smtClean="0">
                <a:solidFill>
                  <a:prstClr val="black"/>
                </a:solidFill>
              </a:rPr>
              <a:pPr/>
              <a:t>21</a:t>
            </a:fld>
            <a:endParaRPr lang="en-ID">
              <a:solidFill>
                <a:prstClr val="black"/>
              </a:solidFill>
            </a:endParaRPr>
          </a:p>
        </p:txBody>
      </p:sp>
    </p:spTree>
    <p:extLst>
      <p:ext uri="{BB962C8B-B14F-4D97-AF65-F5344CB8AC3E}">
        <p14:creationId xmlns:p14="http://schemas.microsoft.com/office/powerpoint/2010/main" val="4269523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3:notes"/>
          <p:cNvSpPr txBox="1">
            <a:spLocks noGrp="1"/>
          </p:cNvSpPr>
          <p:nvPr>
            <p:ph type="body" idx="1"/>
          </p:nvPr>
        </p:nvSpPr>
        <p:spPr>
          <a:xfrm>
            <a:off x="983933" y="3505258"/>
            <a:ext cx="7871456" cy="3320771"/>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97" name="Google Shape;97;p3:notes"/>
          <p:cNvSpPr>
            <a:spLocks noGrp="1" noRot="1" noChangeAspect="1"/>
          </p:cNvSpPr>
          <p:nvPr>
            <p:ph type="sldImg" idx="2"/>
          </p:nvPr>
        </p:nvSpPr>
        <p:spPr>
          <a:xfrm>
            <a:off x="2459038" y="552450"/>
            <a:ext cx="4921250" cy="27686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5318615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3:notes"/>
          <p:cNvSpPr txBox="1">
            <a:spLocks noGrp="1"/>
          </p:cNvSpPr>
          <p:nvPr>
            <p:ph type="body" idx="1"/>
          </p:nvPr>
        </p:nvSpPr>
        <p:spPr>
          <a:xfrm>
            <a:off x="983933" y="3505258"/>
            <a:ext cx="7871456" cy="3320771"/>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dirty="0" smtClean="0"/>
              <a:t>Not for</a:t>
            </a:r>
            <a:r>
              <a:rPr lang="en-US" baseline="0" dirty="0" smtClean="0"/>
              <a:t> presentation purposes</a:t>
            </a:r>
          </a:p>
          <a:p>
            <a:pPr marL="0" lvl="0" indent="0" algn="l" rtl="0">
              <a:spcBef>
                <a:spcPts val="0"/>
              </a:spcBef>
              <a:spcAft>
                <a:spcPts val="0"/>
              </a:spcAft>
              <a:buNone/>
            </a:pPr>
            <a:r>
              <a:rPr lang="en-US" sz="1200" dirty="0" smtClean="0"/>
              <a:t>This is important background information that will guide</a:t>
            </a:r>
            <a:r>
              <a:rPr lang="en-US" sz="1200" baseline="0" dirty="0" smtClean="0"/>
              <a:t> managers on what the content is focusing on </a:t>
            </a:r>
            <a:r>
              <a:rPr lang="en-US" sz="1200" dirty="0" smtClean="0"/>
              <a:t> </a:t>
            </a:r>
            <a:endParaRPr dirty="0"/>
          </a:p>
        </p:txBody>
      </p:sp>
      <p:sp>
        <p:nvSpPr>
          <p:cNvPr id="97" name="Google Shape;97;p3:notes"/>
          <p:cNvSpPr>
            <a:spLocks noGrp="1" noRot="1" noChangeAspect="1"/>
          </p:cNvSpPr>
          <p:nvPr>
            <p:ph type="sldImg" idx="2"/>
          </p:nvPr>
        </p:nvSpPr>
        <p:spPr>
          <a:xfrm>
            <a:off x="2459038" y="552450"/>
            <a:ext cx="4921250" cy="27686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5115343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3:notes"/>
          <p:cNvSpPr txBox="1">
            <a:spLocks noGrp="1"/>
          </p:cNvSpPr>
          <p:nvPr>
            <p:ph type="body" idx="1"/>
          </p:nvPr>
        </p:nvSpPr>
        <p:spPr>
          <a:xfrm>
            <a:off x="983933" y="3505258"/>
            <a:ext cx="7871456" cy="3320771"/>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dirty="0" smtClean="0"/>
              <a:t>Brainstorming</a:t>
            </a:r>
            <a:r>
              <a:rPr lang="en-US" baseline="0" dirty="0" smtClean="0"/>
              <a:t> technique:</a:t>
            </a:r>
            <a:endParaRPr lang="en-US" dirty="0" smtClean="0"/>
          </a:p>
          <a:p>
            <a:pPr marL="0" lvl="0" indent="0" algn="l" rtl="0">
              <a:spcBef>
                <a:spcPts val="0"/>
              </a:spcBef>
              <a:spcAft>
                <a:spcPts val="0"/>
              </a:spcAft>
              <a:buNone/>
            </a:pPr>
            <a:endParaRPr lang="en-US" dirty="0" smtClean="0"/>
          </a:p>
          <a:p>
            <a:pPr marL="0" lvl="0" indent="0" algn="l" rtl="0">
              <a:spcBef>
                <a:spcPts val="0"/>
              </a:spcBef>
              <a:spcAft>
                <a:spcPts val="0"/>
              </a:spcAft>
              <a:buNone/>
            </a:pPr>
            <a:r>
              <a:rPr lang="en-US" dirty="0" smtClean="0"/>
              <a:t>Push: Driving forces in the present that affect the future</a:t>
            </a:r>
          </a:p>
          <a:p>
            <a:pPr marL="0" lvl="0" indent="0" algn="l" rtl="0">
              <a:spcBef>
                <a:spcPts val="0"/>
              </a:spcBef>
              <a:spcAft>
                <a:spcPts val="0"/>
              </a:spcAft>
              <a:buNone/>
            </a:pPr>
            <a:r>
              <a:rPr lang="en-US" dirty="0" smtClean="0"/>
              <a:t>Weights: barriers to change that keep us in the past</a:t>
            </a:r>
            <a:endParaRPr dirty="0"/>
          </a:p>
        </p:txBody>
      </p:sp>
      <p:sp>
        <p:nvSpPr>
          <p:cNvPr id="97" name="Google Shape;97;p3:notes"/>
          <p:cNvSpPr>
            <a:spLocks noGrp="1" noRot="1" noChangeAspect="1"/>
          </p:cNvSpPr>
          <p:nvPr>
            <p:ph type="sldImg" idx="2"/>
          </p:nvPr>
        </p:nvSpPr>
        <p:spPr>
          <a:xfrm>
            <a:off x="2459038" y="552450"/>
            <a:ext cx="4921250" cy="27686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4847906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1425"/>
            <a:ext cx="5953125" cy="3349625"/>
          </a:xfrm>
        </p:spPr>
      </p:sp>
      <p:sp>
        <p:nvSpPr>
          <p:cNvPr id="3" name="Notes Placeholder 2"/>
          <p:cNvSpPr>
            <a:spLocks noGrp="1"/>
          </p:cNvSpPr>
          <p:nvPr>
            <p:ph type="body" idx="1"/>
          </p:nvPr>
        </p:nvSpPr>
        <p:spPr/>
        <p:txBody>
          <a:bodyPr/>
          <a:lstStyle/>
          <a:p>
            <a:r>
              <a:rPr lang="en-US" dirty="0" smtClean="0"/>
              <a:t>Examples provided by Strategic Management –</a:t>
            </a:r>
            <a:r>
              <a:rPr lang="en-US" baseline="0" dirty="0" smtClean="0"/>
              <a:t> Outcome Leaders need to develop their own please</a:t>
            </a:r>
            <a:endParaRPr lang="en-ZA" dirty="0"/>
          </a:p>
        </p:txBody>
      </p:sp>
      <p:sp>
        <p:nvSpPr>
          <p:cNvPr id="4" name="Slide Number Placeholder 3"/>
          <p:cNvSpPr>
            <a:spLocks noGrp="1"/>
          </p:cNvSpPr>
          <p:nvPr>
            <p:ph type="sldNum" sz="quarter" idx="10"/>
          </p:nvPr>
        </p:nvSpPr>
        <p:spPr/>
        <p:txBody>
          <a:bodyPr/>
          <a:lstStyle/>
          <a:p>
            <a:fld id="{27D6F0A4-DABF-438F-8DC1-E5244420521C}" type="slidenum">
              <a:rPr lang="en-ZA" smtClean="0"/>
              <a:t>5</a:t>
            </a:fld>
            <a:endParaRPr lang="en-ZA"/>
          </a:p>
        </p:txBody>
      </p:sp>
    </p:spTree>
    <p:extLst>
      <p:ext uri="{BB962C8B-B14F-4D97-AF65-F5344CB8AC3E}">
        <p14:creationId xmlns:p14="http://schemas.microsoft.com/office/powerpoint/2010/main" val="41743880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1425"/>
            <a:ext cx="5953125" cy="3349625"/>
          </a:xfrm>
        </p:spPr>
      </p:sp>
      <p:sp>
        <p:nvSpPr>
          <p:cNvPr id="3" name="Notes Placeholder 2"/>
          <p:cNvSpPr>
            <a:spLocks noGrp="1"/>
          </p:cNvSpPr>
          <p:nvPr>
            <p:ph type="body" idx="1"/>
          </p:nvPr>
        </p:nvSpPr>
        <p:spPr/>
        <p:txBody>
          <a:bodyPr/>
          <a:lstStyle/>
          <a:p>
            <a:r>
              <a:rPr lang="en-US" dirty="0" smtClean="0"/>
              <a:t>Examples provided by Strategic Management –</a:t>
            </a:r>
            <a:r>
              <a:rPr lang="en-US" baseline="0" dirty="0" smtClean="0"/>
              <a:t> Outcome Leaders need to develop their own please</a:t>
            </a:r>
            <a:endParaRPr lang="en-ZA" dirty="0"/>
          </a:p>
        </p:txBody>
      </p:sp>
      <p:sp>
        <p:nvSpPr>
          <p:cNvPr id="4" name="Slide Number Placeholder 3"/>
          <p:cNvSpPr>
            <a:spLocks noGrp="1"/>
          </p:cNvSpPr>
          <p:nvPr>
            <p:ph type="sldNum" sz="quarter" idx="10"/>
          </p:nvPr>
        </p:nvSpPr>
        <p:spPr/>
        <p:txBody>
          <a:bodyPr/>
          <a:lstStyle/>
          <a:p>
            <a:fld id="{27D6F0A4-DABF-438F-8DC1-E5244420521C}" type="slidenum">
              <a:rPr lang="en-ZA" smtClean="0"/>
              <a:t>6</a:t>
            </a:fld>
            <a:endParaRPr lang="en-ZA"/>
          </a:p>
        </p:txBody>
      </p:sp>
    </p:spTree>
    <p:extLst>
      <p:ext uri="{BB962C8B-B14F-4D97-AF65-F5344CB8AC3E}">
        <p14:creationId xmlns:p14="http://schemas.microsoft.com/office/powerpoint/2010/main" val="13647955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3:notes"/>
          <p:cNvSpPr txBox="1">
            <a:spLocks noGrp="1"/>
          </p:cNvSpPr>
          <p:nvPr>
            <p:ph type="body" idx="1"/>
          </p:nvPr>
        </p:nvSpPr>
        <p:spPr>
          <a:xfrm>
            <a:off x="983933" y="3505258"/>
            <a:ext cx="7871456" cy="3320771"/>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97" name="Google Shape;97;p3:notes"/>
          <p:cNvSpPr>
            <a:spLocks noGrp="1" noRot="1" noChangeAspect="1"/>
          </p:cNvSpPr>
          <p:nvPr>
            <p:ph type="sldImg" idx="2"/>
          </p:nvPr>
        </p:nvSpPr>
        <p:spPr>
          <a:xfrm>
            <a:off x="2459038" y="552450"/>
            <a:ext cx="4921250" cy="27686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9282886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1425"/>
            <a:ext cx="5953125" cy="3349625"/>
          </a:xfrm>
        </p:spPr>
      </p:sp>
      <p:sp>
        <p:nvSpPr>
          <p:cNvPr id="3" name="Notes Placeholder 2"/>
          <p:cNvSpPr>
            <a:spLocks noGrp="1"/>
          </p:cNvSpPr>
          <p:nvPr>
            <p:ph type="body" idx="1"/>
          </p:nvPr>
        </p:nvSpPr>
        <p:spPr/>
        <p:txBody>
          <a:bodyPr/>
          <a:lstStyle/>
          <a:p>
            <a:endParaRPr lang="en-US" dirty="0" smtClean="0"/>
          </a:p>
          <a:p>
            <a:endParaRPr lang="en-US" dirty="0" smtClean="0"/>
          </a:p>
          <a:p>
            <a:endParaRPr lang="en-US" dirty="0" smtClean="0"/>
          </a:p>
          <a:p>
            <a:r>
              <a:rPr lang="en-US" dirty="0" smtClean="0"/>
              <a:t>This slide is for information</a:t>
            </a:r>
            <a:r>
              <a:rPr lang="en-US" baseline="0" dirty="0" smtClean="0"/>
              <a:t> only – remind managers what the seven priority areas are – not for presentation purposes</a:t>
            </a:r>
            <a:endParaRPr lang="en-ZA" dirty="0"/>
          </a:p>
        </p:txBody>
      </p:sp>
      <p:sp>
        <p:nvSpPr>
          <p:cNvPr id="4" name="Slide Number Placeholder 3"/>
          <p:cNvSpPr>
            <a:spLocks noGrp="1"/>
          </p:cNvSpPr>
          <p:nvPr>
            <p:ph type="sldNum" sz="quarter" idx="10"/>
          </p:nvPr>
        </p:nvSpPr>
        <p:spPr/>
        <p:txBody>
          <a:bodyPr/>
          <a:lstStyle/>
          <a:p>
            <a:fld id="{27D6F0A4-DABF-438F-8DC1-E5244420521C}" type="slidenum">
              <a:rPr lang="en-ZA" smtClean="0"/>
              <a:t>8</a:t>
            </a:fld>
            <a:endParaRPr lang="en-ZA"/>
          </a:p>
        </p:txBody>
      </p:sp>
    </p:spTree>
    <p:extLst>
      <p:ext uri="{BB962C8B-B14F-4D97-AF65-F5344CB8AC3E}">
        <p14:creationId xmlns:p14="http://schemas.microsoft.com/office/powerpoint/2010/main" val="218003332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1425"/>
            <a:ext cx="5953125" cy="3349625"/>
          </a:xfrm>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27D6F0A4-DABF-438F-8DC1-E5244420521C}" type="slidenum">
              <a:rPr lang="en-ZA" smtClean="0"/>
              <a:t>9</a:t>
            </a:fld>
            <a:endParaRPr lang="en-ZA"/>
          </a:p>
        </p:txBody>
      </p:sp>
    </p:spTree>
    <p:extLst>
      <p:ext uri="{BB962C8B-B14F-4D97-AF65-F5344CB8AC3E}">
        <p14:creationId xmlns:p14="http://schemas.microsoft.com/office/powerpoint/2010/main" val="13131424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2" y="1122366"/>
            <a:ext cx="9144001" cy="2387600"/>
          </a:xfrm>
        </p:spPr>
        <p:txBody>
          <a:bodyPr anchor="b"/>
          <a:lstStyle>
            <a:lvl1pPr algn="ctr">
              <a:defRPr sz="6000"/>
            </a:lvl1pPr>
          </a:lstStyle>
          <a:p>
            <a:r>
              <a:rPr lang="en-US" smtClean="0"/>
              <a:t>Click to edit Master title style</a:t>
            </a:r>
            <a:endParaRPr lang="en-ZA"/>
          </a:p>
        </p:txBody>
      </p:sp>
      <p:sp>
        <p:nvSpPr>
          <p:cNvPr id="3" name="Subtitle 2"/>
          <p:cNvSpPr>
            <a:spLocks noGrp="1"/>
          </p:cNvSpPr>
          <p:nvPr>
            <p:ph type="subTitle" idx="1"/>
          </p:nvPr>
        </p:nvSpPr>
        <p:spPr>
          <a:xfrm>
            <a:off x="1524002" y="3602038"/>
            <a:ext cx="9144001"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ZA"/>
          </a:p>
        </p:txBody>
      </p:sp>
      <p:sp>
        <p:nvSpPr>
          <p:cNvPr id="4" name="Date Placeholder 3"/>
          <p:cNvSpPr>
            <a:spLocks noGrp="1"/>
          </p:cNvSpPr>
          <p:nvPr>
            <p:ph type="dt" sz="half" idx="10"/>
          </p:nvPr>
        </p:nvSpPr>
        <p:spPr/>
        <p:txBody>
          <a:bodyPr/>
          <a:lstStyle/>
          <a:p>
            <a:fld id="{00E9A891-64E2-48B2-9C5E-81C16EB8C2CB}" type="datetimeFigureOut">
              <a:rPr lang="en-ZA" smtClean="0"/>
              <a:t>2020/11/19</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8FDC606A-28FD-4A9E-8E1C-5460220D7A80}" type="slidenum">
              <a:rPr lang="en-ZA" smtClean="0"/>
              <a:t>‹#›</a:t>
            </a:fld>
            <a:endParaRPr lang="en-ZA"/>
          </a:p>
        </p:txBody>
      </p:sp>
    </p:spTree>
    <p:extLst>
      <p:ext uri="{BB962C8B-B14F-4D97-AF65-F5344CB8AC3E}">
        <p14:creationId xmlns:p14="http://schemas.microsoft.com/office/powerpoint/2010/main" val="11851480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p>
            <a:fld id="{00E9A891-64E2-48B2-9C5E-81C16EB8C2CB}" type="datetimeFigureOut">
              <a:rPr lang="en-ZA" smtClean="0"/>
              <a:t>2020/11/19</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8FDC606A-28FD-4A9E-8E1C-5460220D7A80}" type="slidenum">
              <a:rPr lang="en-ZA" smtClean="0"/>
              <a:t>‹#›</a:t>
            </a:fld>
            <a:endParaRPr lang="en-ZA"/>
          </a:p>
        </p:txBody>
      </p:sp>
    </p:spTree>
    <p:extLst>
      <p:ext uri="{BB962C8B-B14F-4D97-AF65-F5344CB8AC3E}">
        <p14:creationId xmlns:p14="http://schemas.microsoft.com/office/powerpoint/2010/main" val="36286398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838202"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p>
            <a:fld id="{00E9A891-64E2-48B2-9C5E-81C16EB8C2CB}" type="datetimeFigureOut">
              <a:rPr lang="en-ZA" smtClean="0"/>
              <a:t>2020/11/19</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8FDC606A-28FD-4A9E-8E1C-5460220D7A80}" type="slidenum">
              <a:rPr lang="en-ZA" smtClean="0"/>
              <a:t>‹#›</a:t>
            </a:fld>
            <a:endParaRPr lang="en-ZA"/>
          </a:p>
        </p:txBody>
      </p:sp>
    </p:spTree>
    <p:extLst>
      <p:ext uri="{BB962C8B-B14F-4D97-AF65-F5344CB8AC3E}">
        <p14:creationId xmlns:p14="http://schemas.microsoft.com/office/powerpoint/2010/main" val="1083795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94E2FFAA-25BE-47A2-A60E-349BE354A81E}"/>
              </a:ext>
            </a:extLst>
          </p:cNvPr>
          <p:cNvSpPr>
            <a:spLocks noGrp="1"/>
          </p:cNvSpPr>
          <p:nvPr>
            <p:ph type="ctrTitle"/>
          </p:nvPr>
        </p:nvSpPr>
        <p:spPr>
          <a:xfrm>
            <a:off x="1524002" y="1122366"/>
            <a:ext cx="9144001" cy="2387600"/>
          </a:xfrm>
        </p:spPr>
        <p:txBody>
          <a:bodyPr anchor="b"/>
          <a:lstStyle>
            <a:lvl1pPr algn="ctr">
              <a:defRPr sz="6000"/>
            </a:lvl1pPr>
          </a:lstStyle>
          <a:p>
            <a:r>
              <a:rPr lang="en-US"/>
              <a:t>Click to edit Master title style</a:t>
            </a:r>
            <a:endParaRPr lang="en-ID"/>
          </a:p>
        </p:txBody>
      </p:sp>
      <p:sp>
        <p:nvSpPr>
          <p:cNvPr id="3" name="Subtitle 2">
            <a:extLst>
              <a:ext uri="{FF2B5EF4-FFF2-40B4-BE49-F238E27FC236}">
                <a16:creationId xmlns="" xmlns:a16="http://schemas.microsoft.com/office/drawing/2014/main" id="{993DAA34-980C-44A0-9965-D1AF72E12A4F}"/>
              </a:ext>
            </a:extLst>
          </p:cNvPr>
          <p:cNvSpPr>
            <a:spLocks noGrp="1"/>
          </p:cNvSpPr>
          <p:nvPr>
            <p:ph type="subTitle" idx="1"/>
          </p:nvPr>
        </p:nvSpPr>
        <p:spPr>
          <a:xfrm>
            <a:off x="1524002" y="3602038"/>
            <a:ext cx="9144001"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D"/>
          </a:p>
        </p:txBody>
      </p:sp>
    </p:spTree>
    <p:extLst>
      <p:ext uri="{BB962C8B-B14F-4D97-AF65-F5344CB8AC3E}">
        <p14:creationId xmlns:p14="http://schemas.microsoft.com/office/powerpoint/2010/main" val="134595057"/>
      </p:ext>
    </p:extLst>
  </p:cSld>
  <p:clrMapOvr>
    <a:masterClrMapping/>
  </p:clrMapOvr>
  <p:extLst mod="1">
    <p:ext uri="{DCECCB84-F9BA-43D5-87BE-67443E8EF086}">
      <p15:sldGuideLst xmlns:p15="http://schemas.microsoft.com/office/powerpoint/2012/main"/>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5943E93-BC38-4864-A0B9-1D0652470EC7}"/>
              </a:ext>
            </a:extLst>
          </p:cNvPr>
          <p:cNvSpPr>
            <a:spLocks noGrp="1"/>
          </p:cNvSpPr>
          <p:nvPr>
            <p:ph type="title"/>
          </p:nvPr>
        </p:nvSpPr>
        <p:spPr/>
        <p:txBody>
          <a:bodyPr/>
          <a:lstStyle/>
          <a:p>
            <a:r>
              <a:rPr lang="en-US"/>
              <a:t>Click to edit Master title style</a:t>
            </a:r>
            <a:endParaRPr lang="en-ID"/>
          </a:p>
        </p:txBody>
      </p:sp>
      <p:sp>
        <p:nvSpPr>
          <p:cNvPr id="3" name="Content Placeholder 2">
            <a:extLst>
              <a:ext uri="{FF2B5EF4-FFF2-40B4-BE49-F238E27FC236}">
                <a16:creationId xmlns="" xmlns:a16="http://schemas.microsoft.com/office/drawing/2014/main" id="{0804DEF6-B94F-4858-A2BA-F37F3A9A606E}"/>
              </a:ext>
            </a:extLst>
          </p:cNvPr>
          <p:cNvSpPr>
            <a:spLocks noGrp="1"/>
          </p:cNvSpPr>
          <p:nvPr>
            <p:ph idx="1"/>
          </p:nvPr>
        </p:nvSpPr>
        <p:spPr>
          <a:xfrm>
            <a:off x="533401" y="1825627"/>
            <a:ext cx="11125200" cy="44227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13" name="Rectangle 12">
            <a:extLst>
              <a:ext uri="{FF2B5EF4-FFF2-40B4-BE49-F238E27FC236}">
                <a16:creationId xmlns="" xmlns:a16="http://schemas.microsoft.com/office/drawing/2014/main" id="{A83CFA3F-9BFB-394E-B024-801F5C16AFBF}"/>
              </a:ext>
            </a:extLst>
          </p:cNvPr>
          <p:cNvSpPr/>
          <p:nvPr userDrawn="1"/>
        </p:nvSpPr>
        <p:spPr>
          <a:xfrm>
            <a:off x="11202988" y="6438643"/>
            <a:ext cx="455612" cy="419360"/>
          </a:xfrm>
          <a:prstGeom prst="rect">
            <a:avLst/>
          </a:prstGeom>
          <a:solidFill>
            <a:srgbClr val="2340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rgbClr val="FFFFFF"/>
              </a:solidFill>
            </a:endParaRPr>
          </a:p>
        </p:txBody>
      </p:sp>
      <p:sp>
        <p:nvSpPr>
          <p:cNvPr id="14" name="TextBox 13">
            <a:extLst>
              <a:ext uri="{FF2B5EF4-FFF2-40B4-BE49-F238E27FC236}">
                <a16:creationId xmlns="" xmlns:a16="http://schemas.microsoft.com/office/drawing/2014/main" id="{6618A9FD-B820-B240-9420-22134C01C43C}"/>
              </a:ext>
            </a:extLst>
          </p:cNvPr>
          <p:cNvSpPr txBox="1"/>
          <p:nvPr userDrawn="1"/>
        </p:nvSpPr>
        <p:spPr>
          <a:xfrm>
            <a:off x="11264900" y="6571376"/>
            <a:ext cx="331788" cy="153888"/>
          </a:xfrm>
          <a:prstGeom prst="rect">
            <a:avLst/>
          </a:prstGeom>
          <a:noFill/>
        </p:spPr>
        <p:txBody>
          <a:bodyPr wrap="square" lIns="0" tIns="0" rIns="0" bIns="0" rtlCol="0" anchor="ctr">
            <a:spAutoFit/>
          </a:bodyPr>
          <a:lstStyle/>
          <a:p>
            <a:pPr algn="ctr"/>
            <a:fld id="{40876BFF-1584-4FA6-A406-00684317F9C8}" type="slidenum">
              <a:rPr lang="en-US" sz="1000" b="1" smtClean="0">
                <a:solidFill>
                  <a:srgbClr val="FFFFFF"/>
                </a:solidFill>
                <a:latin typeface="Segoe UI" panose="020B0502040204020203" pitchFamily="34" charset="0"/>
                <a:cs typeface="Segoe UI" panose="020B0502040204020203" pitchFamily="34" charset="0"/>
              </a:rPr>
              <a:pPr algn="ctr"/>
              <a:t>‹#›</a:t>
            </a:fld>
            <a:endParaRPr lang="en-US" sz="1000" b="1" dirty="0">
              <a:solidFill>
                <a:srgbClr val="FFFFFF"/>
              </a:solidFill>
              <a:latin typeface="Segoe UI" panose="020B0502040204020203" pitchFamily="34" charset="0"/>
              <a:cs typeface="Segoe UI" panose="020B0502040204020203" pitchFamily="34" charset="0"/>
            </a:endParaRPr>
          </a:p>
        </p:txBody>
      </p:sp>
      <p:sp>
        <p:nvSpPr>
          <p:cNvPr id="15" name="TextBox 14">
            <a:extLst>
              <a:ext uri="{FF2B5EF4-FFF2-40B4-BE49-F238E27FC236}">
                <a16:creationId xmlns="" xmlns:a16="http://schemas.microsoft.com/office/drawing/2014/main" id="{CBACB319-1A34-0E43-B81E-5DE55CAF099D}"/>
              </a:ext>
            </a:extLst>
          </p:cNvPr>
          <p:cNvSpPr txBox="1"/>
          <p:nvPr userDrawn="1"/>
        </p:nvSpPr>
        <p:spPr>
          <a:xfrm>
            <a:off x="9675523" y="6586765"/>
            <a:ext cx="1328458" cy="123111"/>
          </a:xfrm>
          <a:prstGeom prst="rect">
            <a:avLst/>
          </a:prstGeom>
          <a:noFill/>
        </p:spPr>
        <p:txBody>
          <a:bodyPr wrap="square" lIns="0" tIns="0" rIns="0" bIns="0" rtlCol="0" anchor="ctr">
            <a:spAutoFit/>
          </a:bodyPr>
          <a:lstStyle/>
          <a:p>
            <a:pPr algn="r"/>
            <a:r>
              <a:rPr lang="en-US" sz="800" dirty="0">
                <a:solidFill>
                  <a:srgbClr val="FFFFFF">
                    <a:lumMod val="65000"/>
                  </a:srgbClr>
                </a:solidFill>
                <a:cs typeface="Segoe UI Light" panose="020B0502040204020203" pitchFamily="34" charset="0"/>
              </a:rPr>
              <a:t>LEADERSHIP PRESENTATION</a:t>
            </a:r>
          </a:p>
        </p:txBody>
      </p:sp>
      <p:cxnSp>
        <p:nvCxnSpPr>
          <p:cNvPr id="16" name="Straight Connector 15">
            <a:extLst>
              <a:ext uri="{FF2B5EF4-FFF2-40B4-BE49-F238E27FC236}">
                <a16:creationId xmlns="" xmlns:a16="http://schemas.microsoft.com/office/drawing/2014/main" id="{BC8222F1-2A79-4F48-AD19-D3E7155A5973}"/>
              </a:ext>
            </a:extLst>
          </p:cNvPr>
          <p:cNvCxnSpPr>
            <a:cxnSpLocks/>
          </p:cNvCxnSpPr>
          <p:nvPr userDrawn="1"/>
        </p:nvCxnSpPr>
        <p:spPr>
          <a:xfrm flipH="1">
            <a:off x="0" y="6648320"/>
            <a:ext cx="9529764"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2385555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EE63D7A-540E-425A-BEF5-69BB8D40BCDA}"/>
              </a:ext>
            </a:extLst>
          </p:cNvPr>
          <p:cNvSpPr>
            <a:spLocks noGrp="1"/>
          </p:cNvSpPr>
          <p:nvPr>
            <p:ph type="title"/>
          </p:nvPr>
        </p:nvSpPr>
        <p:spPr>
          <a:xfrm>
            <a:off x="831853" y="1709738"/>
            <a:ext cx="10515600" cy="2852737"/>
          </a:xfrm>
        </p:spPr>
        <p:txBody>
          <a:bodyPr anchor="b"/>
          <a:lstStyle>
            <a:lvl1pPr>
              <a:defRPr sz="6000"/>
            </a:lvl1pPr>
          </a:lstStyle>
          <a:p>
            <a:r>
              <a:rPr lang="en-US"/>
              <a:t>Click to edit Master title style</a:t>
            </a:r>
            <a:endParaRPr lang="en-ID"/>
          </a:p>
        </p:txBody>
      </p:sp>
      <p:sp>
        <p:nvSpPr>
          <p:cNvPr id="3" name="Text Placeholder 2">
            <a:extLst>
              <a:ext uri="{FF2B5EF4-FFF2-40B4-BE49-F238E27FC236}">
                <a16:creationId xmlns="" xmlns:a16="http://schemas.microsoft.com/office/drawing/2014/main" id="{2F3CBEA5-6625-4A00-B51E-8641A4AE23D0}"/>
              </a:ext>
            </a:extLst>
          </p:cNvPr>
          <p:cNvSpPr>
            <a:spLocks noGrp="1"/>
          </p:cNvSpPr>
          <p:nvPr>
            <p:ph type="body" idx="1"/>
          </p:nvPr>
        </p:nvSpPr>
        <p:spPr>
          <a:xfrm>
            <a:off x="831853"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11471612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0DDD00FA-CA57-4FCA-BFA6-C374C16C9DBB}"/>
              </a:ext>
            </a:extLst>
          </p:cNvPr>
          <p:cNvSpPr>
            <a:spLocks noGrp="1"/>
          </p:cNvSpPr>
          <p:nvPr>
            <p:ph type="title"/>
          </p:nvPr>
        </p:nvSpPr>
        <p:spPr/>
        <p:txBody>
          <a:bodyPr/>
          <a:lstStyle/>
          <a:p>
            <a:r>
              <a:rPr lang="en-US"/>
              <a:t>Click to edit Master title style</a:t>
            </a:r>
            <a:endParaRPr lang="en-ID"/>
          </a:p>
        </p:txBody>
      </p:sp>
      <p:sp>
        <p:nvSpPr>
          <p:cNvPr id="3" name="Content Placeholder 2">
            <a:extLst>
              <a:ext uri="{FF2B5EF4-FFF2-40B4-BE49-F238E27FC236}">
                <a16:creationId xmlns="" xmlns:a16="http://schemas.microsoft.com/office/drawing/2014/main" id="{FE40965A-09CA-4AA8-9C52-A5770F423454}"/>
              </a:ext>
            </a:extLst>
          </p:cNvPr>
          <p:cNvSpPr>
            <a:spLocks noGrp="1"/>
          </p:cNvSpPr>
          <p:nvPr>
            <p:ph sz="half" idx="1"/>
          </p:nvPr>
        </p:nvSpPr>
        <p:spPr>
          <a:xfrm>
            <a:off x="533400" y="1825627"/>
            <a:ext cx="5486400" cy="44227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4" name="Content Placeholder 3">
            <a:extLst>
              <a:ext uri="{FF2B5EF4-FFF2-40B4-BE49-F238E27FC236}">
                <a16:creationId xmlns="" xmlns:a16="http://schemas.microsoft.com/office/drawing/2014/main" id="{FE9E6E0D-8C89-4C4D-B2ED-BC0A4867F963}"/>
              </a:ext>
            </a:extLst>
          </p:cNvPr>
          <p:cNvSpPr>
            <a:spLocks noGrp="1"/>
          </p:cNvSpPr>
          <p:nvPr>
            <p:ph sz="half" idx="2"/>
          </p:nvPr>
        </p:nvSpPr>
        <p:spPr>
          <a:xfrm>
            <a:off x="6172200" y="1825627"/>
            <a:ext cx="5486400" cy="44227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11" name="Rectangle 10">
            <a:extLst>
              <a:ext uri="{FF2B5EF4-FFF2-40B4-BE49-F238E27FC236}">
                <a16:creationId xmlns="" xmlns:a16="http://schemas.microsoft.com/office/drawing/2014/main" id="{CCDF1EEE-0E33-4A4C-B856-E1D2CAD41B1D}"/>
              </a:ext>
            </a:extLst>
          </p:cNvPr>
          <p:cNvSpPr/>
          <p:nvPr userDrawn="1"/>
        </p:nvSpPr>
        <p:spPr>
          <a:xfrm>
            <a:off x="11202988" y="6438643"/>
            <a:ext cx="455612" cy="419360"/>
          </a:xfrm>
          <a:prstGeom prst="rect">
            <a:avLst/>
          </a:prstGeom>
          <a:solidFill>
            <a:srgbClr val="2340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rgbClr val="FFFFFF"/>
              </a:solidFill>
            </a:endParaRPr>
          </a:p>
        </p:txBody>
      </p:sp>
      <p:sp>
        <p:nvSpPr>
          <p:cNvPr id="12" name="TextBox 11">
            <a:extLst>
              <a:ext uri="{FF2B5EF4-FFF2-40B4-BE49-F238E27FC236}">
                <a16:creationId xmlns="" xmlns:a16="http://schemas.microsoft.com/office/drawing/2014/main" id="{A4DADB03-1FEF-B848-8AD4-1107C28DE259}"/>
              </a:ext>
            </a:extLst>
          </p:cNvPr>
          <p:cNvSpPr txBox="1"/>
          <p:nvPr userDrawn="1"/>
        </p:nvSpPr>
        <p:spPr>
          <a:xfrm>
            <a:off x="11264900" y="6571376"/>
            <a:ext cx="331788" cy="153888"/>
          </a:xfrm>
          <a:prstGeom prst="rect">
            <a:avLst/>
          </a:prstGeom>
          <a:noFill/>
        </p:spPr>
        <p:txBody>
          <a:bodyPr wrap="square" lIns="0" tIns="0" rIns="0" bIns="0" rtlCol="0" anchor="ctr">
            <a:spAutoFit/>
          </a:bodyPr>
          <a:lstStyle/>
          <a:p>
            <a:pPr algn="ctr"/>
            <a:fld id="{40876BFF-1584-4FA6-A406-00684317F9C8}" type="slidenum">
              <a:rPr lang="en-US" sz="1000" b="1" smtClean="0">
                <a:solidFill>
                  <a:srgbClr val="FFFFFF"/>
                </a:solidFill>
                <a:latin typeface="Segoe UI" panose="020B0502040204020203" pitchFamily="34" charset="0"/>
                <a:cs typeface="Segoe UI" panose="020B0502040204020203" pitchFamily="34" charset="0"/>
              </a:rPr>
              <a:pPr algn="ctr"/>
              <a:t>‹#›</a:t>
            </a:fld>
            <a:endParaRPr lang="en-US" sz="1000" b="1" dirty="0">
              <a:solidFill>
                <a:srgbClr val="FFFFFF"/>
              </a:solidFill>
              <a:latin typeface="Segoe UI" panose="020B0502040204020203" pitchFamily="34" charset="0"/>
              <a:cs typeface="Segoe UI" panose="020B0502040204020203" pitchFamily="34" charset="0"/>
            </a:endParaRPr>
          </a:p>
        </p:txBody>
      </p:sp>
      <p:sp>
        <p:nvSpPr>
          <p:cNvPr id="13" name="TextBox 12">
            <a:extLst>
              <a:ext uri="{FF2B5EF4-FFF2-40B4-BE49-F238E27FC236}">
                <a16:creationId xmlns="" xmlns:a16="http://schemas.microsoft.com/office/drawing/2014/main" id="{000A049B-BEAF-8145-AFF0-55736D747D60}"/>
              </a:ext>
            </a:extLst>
          </p:cNvPr>
          <p:cNvSpPr txBox="1"/>
          <p:nvPr userDrawn="1"/>
        </p:nvSpPr>
        <p:spPr>
          <a:xfrm>
            <a:off x="9675523" y="6586765"/>
            <a:ext cx="1328458" cy="123111"/>
          </a:xfrm>
          <a:prstGeom prst="rect">
            <a:avLst/>
          </a:prstGeom>
          <a:noFill/>
        </p:spPr>
        <p:txBody>
          <a:bodyPr wrap="square" lIns="0" tIns="0" rIns="0" bIns="0" rtlCol="0" anchor="ctr">
            <a:spAutoFit/>
          </a:bodyPr>
          <a:lstStyle/>
          <a:p>
            <a:pPr algn="r"/>
            <a:r>
              <a:rPr lang="en-US" sz="800" dirty="0">
                <a:solidFill>
                  <a:srgbClr val="FFFFFF">
                    <a:lumMod val="65000"/>
                  </a:srgbClr>
                </a:solidFill>
                <a:cs typeface="Segoe UI Light" panose="020B0502040204020203" pitchFamily="34" charset="0"/>
              </a:rPr>
              <a:t>LEADERSHIP PRESENTATION</a:t>
            </a:r>
          </a:p>
        </p:txBody>
      </p:sp>
      <p:cxnSp>
        <p:nvCxnSpPr>
          <p:cNvPr id="20" name="Straight Connector 19">
            <a:extLst>
              <a:ext uri="{FF2B5EF4-FFF2-40B4-BE49-F238E27FC236}">
                <a16:creationId xmlns="" xmlns:a16="http://schemas.microsoft.com/office/drawing/2014/main" id="{3AC4DCFB-9E5E-4343-B88F-BFF79008DD22}"/>
              </a:ext>
            </a:extLst>
          </p:cNvPr>
          <p:cNvCxnSpPr>
            <a:cxnSpLocks/>
          </p:cNvCxnSpPr>
          <p:nvPr userDrawn="1"/>
        </p:nvCxnSpPr>
        <p:spPr>
          <a:xfrm flipH="1">
            <a:off x="0" y="6648320"/>
            <a:ext cx="9529764"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2100838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6E1BB064-2B6B-4DB3-B5F2-73FB6436F6E4}"/>
              </a:ext>
            </a:extLst>
          </p:cNvPr>
          <p:cNvSpPr>
            <a:spLocks noGrp="1"/>
          </p:cNvSpPr>
          <p:nvPr>
            <p:ph type="title"/>
          </p:nvPr>
        </p:nvSpPr>
        <p:spPr>
          <a:xfrm>
            <a:off x="533400" y="365125"/>
            <a:ext cx="11128376" cy="1325563"/>
          </a:xfrm>
        </p:spPr>
        <p:txBody>
          <a:bodyPr/>
          <a:lstStyle/>
          <a:p>
            <a:r>
              <a:rPr lang="en-US" dirty="0"/>
              <a:t>Click to edit Master title style</a:t>
            </a:r>
            <a:endParaRPr lang="en-ID" dirty="0"/>
          </a:p>
        </p:txBody>
      </p:sp>
      <p:sp>
        <p:nvSpPr>
          <p:cNvPr id="3" name="Text Placeholder 2">
            <a:extLst>
              <a:ext uri="{FF2B5EF4-FFF2-40B4-BE49-F238E27FC236}">
                <a16:creationId xmlns="" xmlns:a16="http://schemas.microsoft.com/office/drawing/2014/main" id="{320364BD-656F-49D4-978C-1EF0460DC833}"/>
              </a:ext>
            </a:extLst>
          </p:cNvPr>
          <p:cNvSpPr>
            <a:spLocks noGrp="1"/>
          </p:cNvSpPr>
          <p:nvPr>
            <p:ph type="body" idx="1"/>
          </p:nvPr>
        </p:nvSpPr>
        <p:spPr>
          <a:xfrm>
            <a:off x="533403" y="1681163"/>
            <a:ext cx="5464175" cy="83704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 xmlns:a16="http://schemas.microsoft.com/office/drawing/2014/main" id="{72CC1E74-B5DE-489B-8062-6F648F39AF21}"/>
              </a:ext>
            </a:extLst>
          </p:cNvPr>
          <p:cNvSpPr>
            <a:spLocks noGrp="1"/>
          </p:cNvSpPr>
          <p:nvPr>
            <p:ph sz="half" idx="2"/>
          </p:nvPr>
        </p:nvSpPr>
        <p:spPr>
          <a:xfrm>
            <a:off x="533403" y="2505074"/>
            <a:ext cx="5464175" cy="374332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D" dirty="0"/>
          </a:p>
        </p:txBody>
      </p:sp>
      <p:sp>
        <p:nvSpPr>
          <p:cNvPr id="5" name="Text Placeholder 4">
            <a:extLst>
              <a:ext uri="{FF2B5EF4-FFF2-40B4-BE49-F238E27FC236}">
                <a16:creationId xmlns="" xmlns:a16="http://schemas.microsoft.com/office/drawing/2014/main" id="{ACD74AC3-B164-43D5-8EE3-2B3FACE1F05B}"/>
              </a:ext>
            </a:extLst>
          </p:cNvPr>
          <p:cNvSpPr>
            <a:spLocks noGrp="1"/>
          </p:cNvSpPr>
          <p:nvPr>
            <p:ph type="body" sz="quarter" idx="3"/>
          </p:nvPr>
        </p:nvSpPr>
        <p:spPr>
          <a:xfrm>
            <a:off x="6172200" y="1681163"/>
            <a:ext cx="548640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 xmlns:a16="http://schemas.microsoft.com/office/drawing/2014/main" id="{5D59746C-CBAC-4D9D-AFCA-8ED31A88891C}"/>
              </a:ext>
            </a:extLst>
          </p:cNvPr>
          <p:cNvSpPr>
            <a:spLocks noGrp="1"/>
          </p:cNvSpPr>
          <p:nvPr>
            <p:ph sz="quarter" idx="4"/>
          </p:nvPr>
        </p:nvSpPr>
        <p:spPr>
          <a:xfrm>
            <a:off x="6172200" y="2505074"/>
            <a:ext cx="5486400" cy="374332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D" dirty="0"/>
          </a:p>
        </p:txBody>
      </p:sp>
      <p:sp>
        <p:nvSpPr>
          <p:cNvPr id="13" name="Rectangle 12">
            <a:extLst>
              <a:ext uri="{FF2B5EF4-FFF2-40B4-BE49-F238E27FC236}">
                <a16:creationId xmlns="" xmlns:a16="http://schemas.microsoft.com/office/drawing/2014/main" id="{27CBF80B-F7BE-684E-B80A-86103702FD93}"/>
              </a:ext>
            </a:extLst>
          </p:cNvPr>
          <p:cNvSpPr/>
          <p:nvPr userDrawn="1"/>
        </p:nvSpPr>
        <p:spPr>
          <a:xfrm>
            <a:off x="11202988" y="6438643"/>
            <a:ext cx="455612" cy="419360"/>
          </a:xfrm>
          <a:prstGeom prst="rect">
            <a:avLst/>
          </a:prstGeom>
          <a:solidFill>
            <a:srgbClr val="2340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rgbClr val="FFFFFF"/>
              </a:solidFill>
            </a:endParaRPr>
          </a:p>
        </p:txBody>
      </p:sp>
      <p:sp>
        <p:nvSpPr>
          <p:cNvPr id="14" name="TextBox 13">
            <a:extLst>
              <a:ext uri="{FF2B5EF4-FFF2-40B4-BE49-F238E27FC236}">
                <a16:creationId xmlns="" xmlns:a16="http://schemas.microsoft.com/office/drawing/2014/main" id="{B7DD9B41-86AC-8F4C-900D-2BDD191394A0}"/>
              </a:ext>
            </a:extLst>
          </p:cNvPr>
          <p:cNvSpPr txBox="1"/>
          <p:nvPr userDrawn="1"/>
        </p:nvSpPr>
        <p:spPr>
          <a:xfrm>
            <a:off x="11264900" y="6571376"/>
            <a:ext cx="331788" cy="153888"/>
          </a:xfrm>
          <a:prstGeom prst="rect">
            <a:avLst/>
          </a:prstGeom>
          <a:noFill/>
        </p:spPr>
        <p:txBody>
          <a:bodyPr wrap="square" lIns="0" tIns="0" rIns="0" bIns="0" rtlCol="0" anchor="ctr">
            <a:spAutoFit/>
          </a:bodyPr>
          <a:lstStyle/>
          <a:p>
            <a:pPr algn="ctr"/>
            <a:fld id="{40876BFF-1584-4FA6-A406-00684317F9C8}" type="slidenum">
              <a:rPr lang="en-US" sz="1000" b="1" smtClean="0">
                <a:solidFill>
                  <a:srgbClr val="FFFFFF"/>
                </a:solidFill>
                <a:latin typeface="Segoe UI" panose="020B0502040204020203" pitchFamily="34" charset="0"/>
                <a:cs typeface="Segoe UI" panose="020B0502040204020203" pitchFamily="34" charset="0"/>
              </a:rPr>
              <a:pPr algn="ctr"/>
              <a:t>‹#›</a:t>
            </a:fld>
            <a:endParaRPr lang="en-US" sz="1000" b="1" dirty="0">
              <a:solidFill>
                <a:srgbClr val="FFFFFF"/>
              </a:solidFill>
              <a:latin typeface="Segoe UI" panose="020B0502040204020203" pitchFamily="34" charset="0"/>
              <a:cs typeface="Segoe UI" panose="020B0502040204020203" pitchFamily="34" charset="0"/>
            </a:endParaRPr>
          </a:p>
        </p:txBody>
      </p:sp>
      <p:sp>
        <p:nvSpPr>
          <p:cNvPr id="15" name="TextBox 14">
            <a:extLst>
              <a:ext uri="{FF2B5EF4-FFF2-40B4-BE49-F238E27FC236}">
                <a16:creationId xmlns="" xmlns:a16="http://schemas.microsoft.com/office/drawing/2014/main" id="{29D4882F-7788-6A46-ACDB-A2C45EC5B49B}"/>
              </a:ext>
            </a:extLst>
          </p:cNvPr>
          <p:cNvSpPr txBox="1"/>
          <p:nvPr userDrawn="1"/>
        </p:nvSpPr>
        <p:spPr>
          <a:xfrm>
            <a:off x="9675523" y="6586765"/>
            <a:ext cx="1328458" cy="123111"/>
          </a:xfrm>
          <a:prstGeom prst="rect">
            <a:avLst/>
          </a:prstGeom>
          <a:noFill/>
        </p:spPr>
        <p:txBody>
          <a:bodyPr wrap="square" lIns="0" tIns="0" rIns="0" bIns="0" rtlCol="0" anchor="ctr">
            <a:spAutoFit/>
          </a:bodyPr>
          <a:lstStyle/>
          <a:p>
            <a:pPr algn="r"/>
            <a:r>
              <a:rPr lang="en-US" sz="800" dirty="0">
                <a:solidFill>
                  <a:srgbClr val="FFFFFF">
                    <a:lumMod val="65000"/>
                  </a:srgbClr>
                </a:solidFill>
                <a:cs typeface="Segoe UI Light" panose="020B0502040204020203" pitchFamily="34" charset="0"/>
              </a:rPr>
              <a:t>LEADERSHIP PRESENTATION</a:t>
            </a:r>
          </a:p>
        </p:txBody>
      </p:sp>
      <p:cxnSp>
        <p:nvCxnSpPr>
          <p:cNvPr id="22" name="Straight Connector 21">
            <a:extLst>
              <a:ext uri="{FF2B5EF4-FFF2-40B4-BE49-F238E27FC236}">
                <a16:creationId xmlns="" xmlns:a16="http://schemas.microsoft.com/office/drawing/2014/main" id="{687CA224-252A-DB42-9CB3-604E913644BF}"/>
              </a:ext>
            </a:extLst>
          </p:cNvPr>
          <p:cNvCxnSpPr>
            <a:cxnSpLocks/>
          </p:cNvCxnSpPr>
          <p:nvPr userDrawn="1"/>
        </p:nvCxnSpPr>
        <p:spPr>
          <a:xfrm flipH="1">
            <a:off x="0" y="6648320"/>
            <a:ext cx="9529764"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3933240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0C9ADFF5-D2DF-4F4C-B84D-A9AF846D83A3}"/>
              </a:ext>
            </a:extLst>
          </p:cNvPr>
          <p:cNvSpPr>
            <a:spLocks noGrp="1"/>
          </p:cNvSpPr>
          <p:nvPr>
            <p:ph type="title"/>
          </p:nvPr>
        </p:nvSpPr>
        <p:spPr/>
        <p:txBody>
          <a:bodyPr/>
          <a:lstStyle/>
          <a:p>
            <a:r>
              <a:rPr lang="en-US"/>
              <a:t>Click to edit Master title style</a:t>
            </a:r>
            <a:endParaRPr lang="en-ID"/>
          </a:p>
        </p:txBody>
      </p:sp>
      <p:sp>
        <p:nvSpPr>
          <p:cNvPr id="15" name="Rectangle 14">
            <a:extLst>
              <a:ext uri="{FF2B5EF4-FFF2-40B4-BE49-F238E27FC236}">
                <a16:creationId xmlns="" xmlns:a16="http://schemas.microsoft.com/office/drawing/2014/main" id="{3479D463-626D-4D34-B749-7F089E12D7CA}"/>
              </a:ext>
            </a:extLst>
          </p:cNvPr>
          <p:cNvSpPr/>
          <p:nvPr userDrawn="1"/>
        </p:nvSpPr>
        <p:spPr>
          <a:xfrm>
            <a:off x="11202988" y="6438643"/>
            <a:ext cx="455612" cy="419360"/>
          </a:xfrm>
          <a:prstGeom prst="rect">
            <a:avLst/>
          </a:prstGeom>
          <a:solidFill>
            <a:srgbClr val="2340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rgbClr val="FFFFFF"/>
              </a:solidFill>
            </a:endParaRPr>
          </a:p>
        </p:txBody>
      </p:sp>
      <p:sp>
        <p:nvSpPr>
          <p:cNvPr id="16" name="TextBox 15">
            <a:extLst>
              <a:ext uri="{FF2B5EF4-FFF2-40B4-BE49-F238E27FC236}">
                <a16:creationId xmlns="" xmlns:a16="http://schemas.microsoft.com/office/drawing/2014/main" id="{081B3419-F562-4556-ADD7-D768E4EA415A}"/>
              </a:ext>
            </a:extLst>
          </p:cNvPr>
          <p:cNvSpPr txBox="1"/>
          <p:nvPr userDrawn="1"/>
        </p:nvSpPr>
        <p:spPr>
          <a:xfrm>
            <a:off x="11264900" y="6571376"/>
            <a:ext cx="331788" cy="153888"/>
          </a:xfrm>
          <a:prstGeom prst="rect">
            <a:avLst/>
          </a:prstGeom>
          <a:noFill/>
        </p:spPr>
        <p:txBody>
          <a:bodyPr wrap="square" lIns="0" tIns="0" rIns="0" bIns="0" rtlCol="0" anchor="ctr">
            <a:spAutoFit/>
          </a:bodyPr>
          <a:lstStyle/>
          <a:p>
            <a:pPr algn="ctr"/>
            <a:fld id="{40876BFF-1584-4FA6-A406-00684317F9C8}" type="slidenum">
              <a:rPr lang="en-US" sz="1000" b="1" smtClean="0">
                <a:solidFill>
                  <a:srgbClr val="FFFFFF"/>
                </a:solidFill>
                <a:latin typeface="Segoe UI" panose="020B0502040204020203" pitchFamily="34" charset="0"/>
                <a:cs typeface="Segoe UI" panose="020B0502040204020203" pitchFamily="34" charset="0"/>
              </a:rPr>
              <a:pPr algn="ctr"/>
              <a:t>‹#›</a:t>
            </a:fld>
            <a:endParaRPr lang="en-US" sz="1000" b="1" dirty="0">
              <a:solidFill>
                <a:srgbClr val="FFFFFF"/>
              </a:solidFill>
              <a:latin typeface="Segoe UI" panose="020B0502040204020203" pitchFamily="34" charset="0"/>
              <a:cs typeface="Segoe UI" panose="020B0502040204020203" pitchFamily="34" charset="0"/>
            </a:endParaRPr>
          </a:p>
        </p:txBody>
      </p:sp>
      <p:sp>
        <p:nvSpPr>
          <p:cNvPr id="18" name="TextBox 17">
            <a:extLst>
              <a:ext uri="{FF2B5EF4-FFF2-40B4-BE49-F238E27FC236}">
                <a16:creationId xmlns="" xmlns:a16="http://schemas.microsoft.com/office/drawing/2014/main" id="{EFDD757A-A93F-4A87-AABA-56DAE452BE14}"/>
              </a:ext>
            </a:extLst>
          </p:cNvPr>
          <p:cNvSpPr txBox="1"/>
          <p:nvPr userDrawn="1"/>
        </p:nvSpPr>
        <p:spPr>
          <a:xfrm>
            <a:off x="9675523" y="6586765"/>
            <a:ext cx="1328458" cy="123111"/>
          </a:xfrm>
          <a:prstGeom prst="rect">
            <a:avLst/>
          </a:prstGeom>
          <a:noFill/>
        </p:spPr>
        <p:txBody>
          <a:bodyPr wrap="square" lIns="0" tIns="0" rIns="0" bIns="0" rtlCol="0" anchor="ctr">
            <a:spAutoFit/>
          </a:bodyPr>
          <a:lstStyle/>
          <a:p>
            <a:pPr algn="r"/>
            <a:r>
              <a:rPr lang="en-US" sz="800" dirty="0">
                <a:solidFill>
                  <a:srgbClr val="FFFFFF">
                    <a:lumMod val="65000"/>
                  </a:srgbClr>
                </a:solidFill>
                <a:cs typeface="Segoe UI Light" panose="020B0502040204020203" pitchFamily="34" charset="0"/>
              </a:rPr>
              <a:t>LEADERSHIP PRESENTATION</a:t>
            </a:r>
          </a:p>
        </p:txBody>
      </p:sp>
      <p:cxnSp>
        <p:nvCxnSpPr>
          <p:cNvPr id="6" name="Straight Connector 5">
            <a:extLst>
              <a:ext uri="{FF2B5EF4-FFF2-40B4-BE49-F238E27FC236}">
                <a16:creationId xmlns="" xmlns:a16="http://schemas.microsoft.com/office/drawing/2014/main" id="{4B86A402-833A-414F-8B21-CB235D6F827F}"/>
              </a:ext>
            </a:extLst>
          </p:cNvPr>
          <p:cNvCxnSpPr>
            <a:cxnSpLocks/>
          </p:cNvCxnSpPr>
          <p:nvPr userDrawn="1"/>
        </p:nvCxnSpPr>
        <p:spPr>
          <a:xfrm flipH="1">
            <a:off x="0" y="6648320"/>
            <a:ext cx="9529764"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0631755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8" name="Rectangle 7">
            <a:extLst>
              <a:ext uri="{FF2B5EF4-FFF2-40B4-BE49-F238E27FC236}">
                <a16:creationId xmlns="" xmlns:a16="http://schemas.microsoft.com/office/drawing/2014/main" id="{E393BA3B-C4DB-9346-8386-CB62A06CFE52}"/>
              </a:ext>
            </a:extLst>
          </p:cNvPr>
          <p:cNvSpPr/>
          <p:nvPr userDrawn="1"/>
        </p:nvSpPr>
        <p:spPr>
          <a:xfrm>
            <a:off x="11202988" y="6438643"/>
            <a:ext cx="455612" cy="419360"/>
          </a:xfrm>
          <a:prstGeom prst="rect">
            <a:avLst/>
          </a:prstGeom>
          <a:solidFill>
            <a:srgbClr val="2340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rgbClr val="FFFFFF"/>
              </a:solidFill>
            </a:endParaRPr>
          </a:p>
        </p:txBody>
      </p:sp>
      <p:sp>
        <p:nvSpPr>
          <p:cNvPr id="9" name="TextBox 8">
            <a:extLst>
              <a:ext uri="{FF2B5EF4-FFF2-40B4-BE49-F238E27FC236}">
                <a16:creationId xmlns="" xmlns:a16="http://schemas.microsoft.com/office/drawing/2014/main" id="{034F4A44-6379-C844-B743-22309C4305B4}"/>
              </a:ext>
            </a:extLst>
          </p:cNvPr>
          <p:cNvSpPr txBox="1"/>
          <p:nvPr userDrawn="1"/>
        </p:nvSpPr>
        <p:spPr>
          <a:xfrm>
            <a:off x="11264900" y="6571376"/>
            <a:ext cx="331788" cy="153888"/>
          </a:xfrm>
          <a:prstGeom prst="rect">
            <a:avLst/>
          </a:prstGeom>
          <a:noFill/>
        </p:spPr>
        <p:txBody>
          <a:bodyPr wrap="square" lIns="0" tIns="0" rIns="0" bIns="0" rtlCol="0" anchor="ctr">
            <a:spAutoFit/>
          </a:bodyPr>
          <a:lstStyle/>
          <a:p>
            <a:pPr algn="ctr"/>
            <a:fld id="{40876BFF-1584-4FA6-A406-00684317F9C8}" type="slidenum">
              <a:rPr lang="en-US" sz="1000" b="1" smtClean="0">
                <a:solidFill>
                  <a:srgbClr val="FFFFFF"/>
                </a:solidFill>
                <a:latin typeface="Segoe UI" panose="020B0502040204020203" pitchFamily="34" charset="0"/>
                <a:cs typeface="Segoe UI" panose="020B0502040204020203" pitchFamily="34" charset="0"/>
              </a:rPr>
              <a:pPr algn="ctr"/>
              <a:t>‹#›</a:t>
            </a:fld>
            <a:endParaRPr lang="en-US" sz="1000" b="1" dirty="0">
              <a:solidFill>
                <a:srgbClr val="FFFFFF"/>
              </a:solidFill>
              <a:latin typeface="Segoe UI" panose="020B0502040204020203" pitchFamily="34" charset="0"/>
              <a:cs typeface="Segoe UI" panose="020B0502040204020203" pitchFamily="34" charset="0"/>
            </a:endParaRPr>
          </a:p>
        </p:txBody>
      </p:sp>
      <p:sp>
        <p:nvSpPr>
          <p:cNvPr id="10" name="TextBox 9">
            <a:extLst>
              <a:ext uri="{FF2B5EF4-FFF2-40B4-BE49-F238E27FC236}">
                <a16:creationId xmlns="" xmlns:a16="http://schemas.microsoft.com/office/drawing/2014/main" id="{43DCB562-F21B-0C48-ADFD-506D203737A1}"/>
              </a:ext>
            </a:extLst>
          </p:cNvPr>
          <p:cNvSpPr txBox="1"/>
          <p:nvPr userDrawn="1"/>
        </p:nvSpPr>
        <p:spPr>
          <a:xfrm>
            <a:off x="9675523" y="6586765"/>
            <a:ext cx="1328458" cy="123111"/>
          </a:xfrm>
          <a:prstGeom prst="rect">
            <a:avLst/>
          </a:prstGeom>
          <a:noFill/>
        </p:spPr>
        <p:txBody>
          <a:bodyPr wrap="square" lIns="0" tIns="0" rIns="0" bIns="0" rtlCol="0" anchor="ctr">
            <a:spAutoFit/>
          </a:bodyPr>
          <a:lstStyle/>
          <a:p>
            <a:pPr algn="r"/>
            <a:r>
              <a:rPr lang="en-US" sz="800" dirty="0">
                <a:solidFill>
                  <a:srgbClr val="FFFFFF">
                    <a:lumMod val="65000"/>
                  </a:srgbClr>
                </a:solidFill>
                <a:cs typeface="Segoe UI Light" panose="020B0502040204020203" pitchFamily="34" charset="0"/>
              </a:rPr>
              <a:t>LEADERSHIP PRESENTATION</a:t>
            </a:r>
          </a:p>
        </p:txBody>
      </p:sp>
      <p:cxnSp>
        <p:nvCxnSpPr>
          <p:cNvPr id="17" name="Straight Connector 16">
            <a:extLst>
              <a:ext uri="{FF2B5EF4-FFF2-40B4-BE49-F238E27FC236}">
                <a16:creationId xmlns="" xmlns:a16="http://schemas.microsoft.com/office/drawing/2014/main" id="{91C8FB76-362B-314B-8CD5-C776CC4E9D5E}"/>
              </a:ext>
            </a:extLst>
          </p:cNvPr>
          <p:cNvCxnSpPr>
            <a:cxnSpLocks/>
          </p:cNvCxnSpPr>
          <p:nvPr userDrawn="1"/>
        </p:nvCxnSpPr>
        <p:spPr>
          <a:xfrm flipH="1">
            <a:off x="0" y="6648320"/>
            <a:ext cx="9529764"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9300540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9191104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p>
            <a:fld id="{00E9A891-64E2-48B2-9C5E-81C16EB8C2CB}" type="datetimeFigureOut">
              <a:rPr lang="en-ZA" smtClean="0"/>
              <a:t>2020/11/19</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8FDC606A-28FD-4A9E-8E1C-5460220D7A80}" type="slidenum">
              <a:rPr lang="en-ZA" smtClean="0"/>
              <a:t>‹#›</a:t>
            </a:fld>
            <a:endParaRPr lang="en-ZA"/>
          </a:p>
        </p:txBody>
      </p:sp>
      <p:sp>
        <p:nvSpPr>
          <p:cNvPr id="7" name="Rectangle 6">
            <a:extLst>
              <a:ext uri="{FF2B5EF4-FFF2-40B4-BE49-F238E27FC236}">
                <a16:creationId xmlns="" xmlns:a16="http://schemas.microsoft.com/office/drawing/2014/main" id="{3479D463-626D-4D34-B749-7F089E12D7CA}"/>
              </a:ext>
            </a:extLst>
          </p:cNvPr>
          <p:cNvSpPr/>
          <p:nvPr userDrawn="1"/>
        </p:nvSpPr>
        <p:spPr>
          <a:xfrm>
            <a:off x="11202988" y="6438643"/>
            <a:ext cx="455612" cy="419360"/>
          </a:xfrm>
          <a:prstGeom prst="rect">
            <a:avLst/>
          </a:prstGeom>
          <a:solidFill>
            <a:srgbClr val="548235"/>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fld id="{516E4415-7190-4740-A70C-FF2C4EC25AE3}" type="slidenum">
              <a:rPr kumimoji="0" lang="en-ID" sz="1600" b="0" i="0" u="none" strike="noStrike" kern="0" cap="none" spc="0" normalizeH="0" baseline="0" noProof="0" smtClean="0">
                <a:ln>
                  <a:noFill/>
                </a:ln>
                <a:solidFill>
                  <a:srgbClr val="FFFFFF"/>
                </a:solidFill>
                <a:effectLst/>
                <a:uLnTx/>
                <a:uFillTx/>
                <a:latin typeface="Segoe UI Light"/>
              </a:rPr>
              <a:t>‹#›</a:t>
            </a:fld>
            <a:endParaRPr kumimoji="0" lang="en-ID" sz="1600" b="0" i="0" u="none" strike="noStrike" kern="0" cap="none" spc="0" normalizeH="0" baseline="0" noProof="0" dirty="0" smtClean="0">
              <a:ln>
                <a:noFill/>
              </a:ln>
              <a:solidFill>
                <a:srgbClr val="FFFFFF"/>
              </a:solidFill>
              <a:effectLst/>
              <a:uLnTx/>
              <a:uFillTx/>
              <a:latin typeface="Segoe UI Light"/>
            </a:endParaRPr>
          </a:p>
        </p:txBody>
      </p:sp>
      <p:sp>
        <p:nvSpPr>
          <p:cNvPr id="8" name="TextBox 7">
            <a:extLst>
              <a:ext uri="{FF2B5EF4-FFF2-40B4-BE49-F238E27FC236}">
                <a16:creationId xmlns="" xmlns:a16="http://schemas.microsoft.com/office/drawing/2014/main" id="{EFDD757A-A93F-4A87-AABA-56DAE452BE14}"/>
              </a:ext>
            </a:extLst>
          </p:cNvPr>
          <p:cNvSpPr txBox="1"/>
          <p:nvPr userDrawn="1"/>
        </p:nvSpPr>
        <p:spPr>
          <a:xfrm>
            <a:off x="9277168" y="6561790"/>
            <a:ext cx="1726815" cy="123111"/>
          </a:xfrm>
          <a:prstGeom prst="rect">
            <a:avLst/>
          </a:prstGeom>
          <a:noFill/>
        </p:spPr>
        <p:txBody>
          <a:bodyPr wrap="square" lIns="0" tIns="0" rIns="0" bIns="0" rtlCol="0" anchor="ctr">
            <a:spAutoFit/>
          </a:bodyPr>
          <a:lstStyle/>
          <a:p>
            <a:pPr algn="r"/>
            <a:r>
              <a:rPr lang="en-US" sz="800" dirty="0" smtClean="0">
                <a:solidFill>
                  <a:srgbClr val="FFFFFF">
                    <a:lumMod val="65000"/>
                  </a:srgbClr>
                </a:solidFill>
                <a:latin typeface="Segoe UI Light" panose="020B0502040204020203" pitchFamily="34" charset="0"/>
                <a:cs typeface="Segoe UI Light" panose="020B0502040204020203" pitchFamily="34" charset="0"/>
              </a:rPr>
              <a:t>2020</a:t>
            </a:r>
            <a:r>
              <a:rPr lang="en-US" sz="800" baseline="0" dirty="0" smtClean="0">
                <a:solidFill>
                  <a:srgbClr val="FFFFFF">
                    <a:lumMod val="65000"/>
                  </a:srgbClr>
                </a:solidFill>
                <a:latin typeface="Segoe UI Light" panose="020B0502040204020203" pitchFamily="34" charset="0"/>
                <a:cs typeface="Segoe UI Light" panose="020B0502040204020203" pitchFamily="34" charset="0"/>
              </a:rPr>
              <a:t> STRATEGIC PLANNING SESSION</a:t>
            </a:r>
            <a:endParaRPr lang="en-US" sz="800" dirty="0">
              <a:solidFill>
                <a:srgbClr val="FFFFFF">
                  <a:lumMod val="65000"/>
                </a:srgbClr>
              </a:solidFill>
              <a:latin typeface="Segoe UI Light" panose="020B0502040204020203" pitchFamily="34" charset="0"/>
              <a:cs typeface="Segoe UI Light" panose="020B0502040204020203" pitchFamily="34" charset="0"/>
            </a:endParaRPr>
          </a:p>
        </p:txBody>
      </p:sp>
      <p:cxnSp>
        <p:nvCxnSpPr>
          <p:cNvPr id="9" name="Straight Connector 8">
            <a:extLst>
              <a:ext uri="{FF2B5EF4-FFF2-40B4-BE49-F238E27FC236}">
                <a16:creationId xmlns="" xmlns:a16="http://schemas.microsoft.com/office/drawing/2014/main" id="{4B86A402-833A-414F-8B21-CB235D6F827F}"/>
              </a:ext>
            </a:extLst>
          </p:cNvPr>
          <p:cNvCxnSpPr>
            <a:cxnSpLocks/>
          </p:cNvCxnSpPr>
          <p:nvPr userDrawn="1"/>
        </p:nvCxnSpPr>
        <p:spPr>
          <a:xfrm flipH="1" flipV="1">
            <a:off x="1" y="6648320"/>
            <a:ext cx="9277164" cy="36578"/>
          </a:xfrm>
          <a:prstGeom prst="line">
            <a:avLst/>
          </a:prstGeom>
          <a:noFill/>
          <a:ln w="6350" cap="flat" cmpd="sng" algn="ctr">
            <a:solidFill>
              <a:srgbClr val="FFFFFF">
                <a:lumMod val="85000"/>
              </a:srgbClr>
            </a:solidFill>
            <a:prstDash val="solid"/>
            <a:miter lim="800000"/>
          </a:ln>
          <a:effectLst/>
        </p:spPr>
      </p:cxnSp>
      <p:sp>
        <p:nvSpPr>
          <p:cNvPr id="11" name="Rectangle 10">
            <a:extLst>
              <a:ext uri="{FF2B5EF4-FFF2-40B4-BE49-F238E27FC236}">
                <a16:creationId xmlns="" xmlns:a16="http://schemas.microsoft.com/office/drawing/2014/main" id="{F9EDA4DD-5668-4D40-9FD9-47B3AC01D45D}"/>
              </a:ext>
            </a:extLst>
          </p:cNvPr>
          <p:cNvSpPr/>
          <p:nvPr userDrawn="1"/>
        </p:nvSpPr>
        <p:spPr>
          <a:xfrm>
            <a:off x="0" y="0"/>
            <a:ext cx="12192000" cy="1080000"/>
          </a:xfrm>
          <a:prstGeom prst="rect">
            <a:avLst/>
          </a:prstGeom>
          <a:solidFill>
            <a:srgbClr val="548235">
              <a:alpha val="8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Segoe UI Light"/>
            </a:endParaRPr>
          </a:p>
        </p:txBody>
      </p:sp>
      <p:sp>
        <p:nvSpPr>
          <p:cNvPr id="12" name="Rounded Rectangle 11">
            <a:extLst>
              <a:ext uri="{FF2B5EF4-FFF2-40B4-BE49-F238E27FC236}">
                <a16:creationId xmlns="" xmlns:a16="http://schemas.microsoft.com/office/drawing/2014/main" id="{3FF68B7E-2A3C-7445-840D-E03AC743B2BC}"/>
              </a:ext>
            </a:extLst>
          </p:cNvPr>
          <p:cNvSpPr/>
          <p:nvPr userDrawn="1"/>
        </p:nvSpPr>
        <p:spPr>
          <a:xfrm>
            <a:off x="718227" y="748723"/>
            <a:ext cx="11125200" cy="324000"/>
          </a:xfrm>
          <a:prstGeom prst="roundRect">
            <a:avLst>
              <a:gd name="adj" fmla="val 0"/>
            </a:avLst>
          </a:prstGeom>
          <a:solidFill>
            <a:srgbClr val="C7A96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Segoe UI Light"/>
            </a:endParaRPr>
          </a:p>
        </p:txBody>
      </p:sp>
      <p:cxnSp>
        <p:nvCxnSpPr>
          <p:cNvPr id="13" name="Straight Connector 12">
            <a:extLst>
              <a:ext uri="{FF2B5EF4-FFF2-40B4-BE49-F238E27FC236}">
                <a16:creationId xmlns="" xmlns:a16="http://schemas.microsoft.com/office/drawing/2014/main" id="{D4D9F918-F730-4449-AB3E-2E8143B1A414}"/>
              </a:ext>
            </a:extLst>
          </p:cNvPr>
          <p:cNvCxnSpPr>
            <a:cxnSpLocks/>
          </p:cNvCxnSpPr>
          <p:nvPr userDrawn="1"/>
        </p:nvCxnSpPr>
        <p:spPr>
          <a:xfrm flipV="1">
            <a:off x="4173169" y="910723"/>
            <a:ext cx="7670260" cy="13405"/>
          </a:xfrm>
          <a:prstGeom prst="line">
            <a:avLst/>
          </a:prstGeom>
          <a:noFill/>
          <a:ln w="6350" cap="flat" cmpd="sng" algn="ctr">
            <a:solidFill>
              <a:srgbClr val="FFFFFF"/>
            </a:solidFill>
            <a:prstDash val="solid"/>
            <a:miter lim="800000"/>
          </a:ln>
          <a:effectLst/>
        </p:spPr>
      </p:cxnSp>
      <p:sp>
        <p:nvSpPr>
          <p:cNvPr id="14" name="Title 1">
            <a:extLst>
              <a:ext uri="{FF2B5EF4-FFF2-40B4-BE49-F238E27FC236}">
                <a16:creationId xmlns="" xmlns:a16="http://schemas.microsoft.com/office/drawing/2014/main" id="{4430A9AA-BB5E-FF43-8C3E-F42948508E5B}"/>
              </a:ext>
            </a:extLst>
          </p:cNvPr>
          <p:cNvSpPr txBox="1">
            <a:spLocks/>
          </p:cNvSpPr>
          <p:nvPr userDrawn="1"/>
        </p:nvSpPr>
        <p:spPr>
          <a:xfrm>
            <a:off x="718227" y="0"/>
            <a:ext cx="10940374" cy="81886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chemeClr val="tx1"/>
                </a:solidFill>
                <a:latin typeface="Georgia" panose="02040502050405020303"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endParaRPr kumimoji="0" lang="en-US" sz="4400" b="1" i="0" u="none" strike="noStrike" kern="1200" cap="none" spc="0" normalizeH="0" baseline="0" noProof="0" dirty="0">
              <a:ln>
                <a:noFill/>
              </a:ln>
              <a:solidFill>
                <a:srgbClr val="000000"/>
              </a:solidFill>
              <a:effectLst/>
              <a:uLnTx/>
              <a:uFillTx/>
              <a:latin typeface="Georgia"/>
            </a:endParaRPr>
          </a:p>
        </p:txBody>
      </p:sp>
    </p:spTree>
    <p:extLst>
      <p:ext uri="{BB962C8B-B14F-4D97-AF65-F5344CB8AC3E}">
        <p14:creationId xmlns:p14="http://schemas.microsoft.com/office/powerpoint/2010/main" val="70474665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7B33DCC-E58D-4E90-BD32-93612EB10175}"/>
              </a:ext>
            </a:extLst>
          </p:cNvPr>
          <p:cNvSpPr>
            <a:spLocks noGrp="1"/>
          </p:cNvSpPr>
          <p:nvPr>
            <p:ph type="title"/>
          </p:nvPr>
        </p:nvSpPr>
        <p:spPr>
          <a:xfrm>
            <a:off x="839791" y="457203"/>
            <a:ext cx="3932237" cy="1600200"/>
          </a:xfrm>
        </p:spPr>
        <p:txBody>
          <a:bodyPr anchor="b"/>
          <a:lstStyle>
            <a:lvl1pPr>
              <a:defRPr sz="3200"/>
            </a:lvl1pPr>
          </a:lstStyle>
          <a:p>
            <a:r>
              <a:rPr lang="en-US"/>
              <a:t>Click to edit Master title style</a:t>
            </a:r>
            <a:endParaRPr lang="en-ID"/>
          </a:p>
        </p:txBody>
      </p:sp>
      <p:sp>
        <p:nvSpPr>
          <p:cNvPr id="3" name="Content Placeholder 2">
            <a:extLst>
              <a:ext uri="{FF2B5EF4-FFF2-40B4-BE49-F238E27FC236}">
                <a16:creationId xmlns="" xmlns:a16="http://schemas.microsoft.com/office/drawing/2014/main" id="{EFB7CF97-5037-48C8-8243-48B5F7870214}"/>
              </a:ext>
            </a:extLst>
          </p:cNvPr>
          <p:cNvSpPr>
            <a:spLocks noGrp="1"/>
          </p:cNvSpPr>
          <p:nvPr>
            <p:ph idx="1"/>
          </p:nvPr>
        </p:nvSpPr>
        <p:spPr>
          <a:xfrm>
            <a:off x="5183188" y="987428"/>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4" name="Text Placeholder 3">
            <a:extLst>
              <a:ext uri="{FF2B5EF4-FFF2-40B4-BE49-F238E27FC236}">
                <a16:creationId xmlns="" xmlns:a16="http://schemas.microsoft.com/office/drawing/2014/main" id="{26953ED2-55B1-4F90-9569-25377B50E6D9}"/>
              </a:ext>
            </a:extLst>
          </p:cNvPr>
          <p:cNvSpPr>
            <a:spLocks noGrp="1"/>
          </p:cNvSpPr>
          <p:nvPr>
            <p:ph type="body" sz="half" idx="2"/>
          </p:nvPr>
        </p:nvSpPr>
        <p:spPr>
          <a:xfrm>
            <a:off x="839791"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11" name="Rectangle 10">
            <a:extLst>
              <a:ext uri="{FF2B5EF4-FFF2-40B4-BE49-F238E27FC236}">
                <a16:creationId xmlns="" xmlns:a16="http://schemas.microsoft.com/office/drawing/2014/main" id="{3989266A-499E-2343-B303-4B178C30E570}"/>
              </a:ext>
            </a:extLst>
          </p:cNvPr>
          <p:cNvSpPr/>
          <p:nvPr userDrawn="1"/>
        </p:nvSpPr>
        <p:spPr>
          <a:xfrm>
            <a:off x="11202988" y="6438643"/>
            <a:ext cx="455612" cy="419360"/>
          </a:xfrm>
          <a:prstGeom prst="rect">
            <a:avLst/>
          </a:prstGeom>
          <a:solidFill>
            <a:srgbClr val="2340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rgbClr val="FFFFFF"/>
              </a:solidFill>
            </a:endParaRPr>
          </a:p>
        </p:txBody>
      </p:sp>
      <p:sp>
        <p:nvSpPr>
          <p:cNvPr id="12" name="TextBox 11">
            <a:extLst>
              <a:ext uri="{FF2B5EF4-FFF2-40B4-BE49-F238E27FC236}">
                <a16:creationId xmlns="" xmlns:a16="http://schemas.microsoft.com/office/drawing/2014/main" id="{2F05756C-735A-1542-A4CF-6C2913A561ED}"/>
              </a:ext>
            </a:extLst>
          </p:cNvPr>
          <p:cNvSpPr txBox="1"/>
          <p:nvPr userDrawn="1"/>
        </p:nvSpPr>
        <p:spPr>
          <a:xfrm>
            <a:off x="11264900" y="6571376"/>
            <a:ext cx="331788" cy="153888"/>
          </a:xfrm>
          <a:prstGeom prst="rect">
            <a:avLst/>
          </a:prstGeom>
          <a:noFill/>
        </p:spPr>
        <p:txBody>
          <a:bodyPr wrap="square" lIns="0" tIns="0" rIns="0" bIns="0" rtlCol="0" anchor="ctr">
            <a:spAutoFit/>
          </a:bodyPr>
          <a:lstStyle/>
          <a:p>
            <a:pPr algn="ctr"/>
            <a:fld id="{40876BFF-1584-4FA6-A406-00684317F9C8}" type="slidenum">
              <a:rPr lang="en-US" sz="1000" b="1" smtClean="0">
                <a:solidFill>
                  <a:srgbClr val="FFFFFF"/>
                </a:solidFill>
                <a:latin typeface="Segoe UI" panose="020B0502040204020203" pitchFamily="34" charset="0"/>
                <a:cs typeface="Segoe UI" panose="020B0502040204020203" pitchFamily="34" charset="0"/>
              </a:rPr>
              <a:pPr algn="ctr"/>
              <a:t>‹#›</a:t>
            </a:fld>
            <a:endParaRPr lang="en-US" sz="1000" b="1" dirty="0">
              <a:solidFill>
                <a:srgbClr val="FFFFFF"/>
              </a:solidFill>
              <a:latin typeface="Segoe UI" panose="020B0502040204020203" pitchFamily="34" charset="0"/>
              <a:cs typeface="Segoe UI" panose="020B0502040204020203" pitchFamily="34" charset="0"/>
            </a:endParaRPr>
          </a:p>
        </p:txBody>
      </p:sp>
      <p:sp>
        <p:nvSpPr>
          <p:cNvPr id="13" name="TextBox 12">
            <a:extLst>
              <a:ext uri="{FF2B5EF4-FFF2-40B4-BE49-F238E27FC236}">
                <a16:creationId xmlns="" xmlns:a16="http://schemas.microsoft.com/office/drawing/2014/main" id="{5D58A4D1-5981-C340-BAD7-3ED40B65EE05}"/>
              </a:ext>
            </a:extLst>
          </p:cNvPr>
          <p:cNvSpPr txBox="1"/>
          <p:nvPr userDrawn="1"/>
        </p:nvSpPr>
        <p:spPr>
          <a:xfrm>
            <a:off x="9675523" y="6586765"/>
            <a:ext cx="1328458" cy="123111"/>
          </a:xfrm>
          <a:prstGeom prst="rect">
            <a:avLst/>
          </a:prstGeom>
          <a:noFill/>
        </p:spPr>
        <p:txBody>
          <a:bodyPr wrap="square" lIns="0" tIns="0" rIns="0" bIns="0" rtlCol="0" anchor="ctr">
            <a:spAutoFit/>
          </a:bodyPr>
          <a:lstStyle/>
          <a:p>
            <a:pPr algn="r"/>
            <a:r>
              <a:rPr lang="en-US" sz="800" dirty="0">
                <a:solidFill>
                  <a:srgbClr val="FFFFFF">
                    <a:lumMod val="65000"/>
                  </a:srgbClr>
                </a:solidFill>
                <a:cs typeface="Segoe UI Light" panose="020B0502040204020203" pitchFamily="34" charset="0"/>
              </a:rPr>
              <a:t>LEADERSHIP PRESENTATION</a:t>
            </a:r>
          </a:p>
        </p:txBody>
      </p:sp>
      <p:cxnSp>
        <p:nvCxnSpPr>
          <p:cNvPr id="20" name="Straight Connector 19">
            <a:extLst>
              <a:ext uri="{FF2B5EF4-FFF2-40B4-BE49-F238E27FC236}">
                <a16:creationId xmlns="" xmlns:a16="http://schemas.microsoft.com/office/drawing/2014/main" id="{119B55FB-0CFF-5E46-A4B3-3D6E62F4E84A}"/>
              </a:ext>
            </a:extLst>
          </p:cNvPr>
          <p:cNvCxnSpPr>
            <a:cxnSpLocks/>
          </p:cNvCxnSpPr>
          <p:nvPr userDrawn="1"/>
        </p:nvCxnSpPr>
        <p:spPr>
          <a:xfrm flipH="1">
            <a:off x="0" y="6648320"/>
            <a:ext cx="9529764"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3675264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E03295E-5F2E-469B-B4C3-767643F28086}"/>
              </a:ext>
            </a:extLst>
          </p:cNvPr>
          <p:cNvSpPr>
            <a:spLocks noGrp="1"/>
          </p:cNvSpPr>
          <p:nvPr>
            <p:ph type="title"/>
          </p:nvPr>
        </p:nvSpPr>
        <p:spPr>
          <a:xfrm>
            <a:off x="839791" y="457203"/>
            <a:ext cx="3932237" cy="1600200"/>
          </a:xfrm>
        </p:spPr>
        <p:txBody>
          <a:bodyPr anchor="b"/>
          <a:lstStyle>
            <a:lvl1pPr>
              <a:defRPr sz="3200"/>
            </a:lvl1pPr>
          </a:lstStyle>
          <a:p>
            <a:r>
              <a:rPr lang="en-US"/>
              <a:t>Click to edit Master title style</a:t>
            </a:r>
            <a:endParaRPr lang="en-ID"/>
          </a:p>
        </p:txBody>
      </p:sp>
      <p:sp>
        <p:nvSpPr>
          <p:cNvPr id="3" name="Picture Placeholder 2">
            <a:extLst>
              <a:ext uri="{FF2B5EF4-FFF2-40B4-BE49-F238E27FC236}">
                <a16:creationId xmlns="" xmlns:a16="http://schemas.microsoft.com/office/drawing/2014/main" id="{3A84A6C5-DA12-455A-81DD-2B5C41D0E994}"/>
              </a:ext>
            </a:extLst>
          </p:cNvPr>
          <p:cNvSpPr>
            <a:spLocks noGrp="1"/>
          </p:cNvSpPr>
          <p:nvPr>
            <p:ph type="pic" idx="1"/>
          </p:nvPr>
        </p:nvSpPr>
        <p:spPr>
          <a:xfrm>
            <a:off x="5183188" y="987428"/>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D"/>
          </a:p>
        </p:txBody>
      </p:sp>
      <p:sp>
        <p:nvSpPr>
          <p:cNvPr id="4" name="Text Placeholder 3">
            <a:extLst>
              <a:ext uri="{FF2B5EF4-FFF2-40B4-BE49-F238E27FC236}">
                <a16:creationId xmlns="" xmlns:a16="http://schemas.microsoft.com/office/drawing/2014/main" id="{A5A59A1D-8CC0-43CE-9EB7-F5DE71D0A3FE}"/>
              </a:ext>
            </a:extLst>
          </p:cNvPr>
          <p:cNvSpPr>
            <a:spLocks noGrp="1"/>
          </p:cNvSpPr>
          <p:nvPr>
            <p:ph type="body" sz="half" idx="2"/>
          </p:nvPr>
        </p:nvSpPr>
        <p:spPr>
          <a:xfrm>
            <a:off x="839791"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11" name="Rectangle 10">
            <a:extLst>
              <a:ext uri="{FF2B5EF4-FFF2-40B4-BE49-F238E27FC236}">
                <a16:creationId xmlns="" xmlns:a16="http://schemas.microsoft.com/office/drawing/2014/main" id="{D872BFBD-2615-9640-9703-8EEEC0944B27}"/>
              </a:ext>
            </a:extLst>
          </p:cNvPr>
          <p:cNvSpPr/>
          <p:nvPr userDrawn="1"/>
        </p:nvSpPr>
        <p:spPr>
          <a:xfrm>
            <a:off x="11202988" y="6438643"/>
            <a:ext cx="455612" cy="419360"/>
          </a:xfrm>
          <a:prstGeom prst="rect">
            <a:avLst/>
          </a:prstGeom>
          <a:solidFill>
            <a:srgbClr val="2340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rgbClr val="FFFFFF"/>
              </a:solidFill>
            </a:endParaRPr>
          </a:p>
        </p:txBody>
      </p:sp>
      <p:sp>
        <p:nvSpPr>
          <p:cNvPr id="12" name="TextBox 11">
            <a:extLst>
              <a:ext uri="{FF2B5EF4-FFF2-40B4-BE49-F238E27FC236}">
                <a16:creationId xmlns="" xmlns:a16="http://schemas.microsoft.com/office/drawing/2014/main" id="{D55BD58D-CDDC-0B45-BA7A-2D58ACD8E367}"/>
              </a:ext>
            </a:extLst>
          </p:cNvPr>
          <p:cNvSpPr txBox="1"/>
          <p:nvPr userDrawn="1"/>
        </p:nvSpPr>
        <p:spPr>
          <a:xfrm>
            <a:off x="11264900" y="6571376"/>
            <a:ext cx="331788" cy="153888"/>
          </a:xfrm>
          <a:prstGeom prst="rect">
            <a:avLst/>
          </a:prstGeom>
          <a:noFill/>
        </p:spPr>
        <p:txBody>
          <a:bodyPr wrap="square" lIns="0" tIns="0" rIns="0" bIns="0" rtlCol="0" anchor="ctr">
            <a:spAutoFit/>
          </a:bodyPr>
          <a:lstStyle/>
          <a:p>
            <a:pPr algn="ctr"/>
            <a:fld id="{40876BFF-1584-4FA6-A406-00684317F9C8}" type="slidenum">
              <a:rPr lang="en-US" sz="1000" b="1" smtClean="0">
                <a:solidFill>
                  <a:srgbClr val="FFFFFF"/>
                </a:solidFill>
                <a:latin typeface="Segoe UI" panose="020B0502040204020203" pitchFamily="34" charset="0"/>
                <a:cs typeface="Segoe UI" panose="020B0502040204020203" pitchFamily="34" charset="0"/>
              </a:rPr>
              <a:pPr algn="ctr"/>
              <a:t>‹#›</a:t>
            </a:fld>
            <a:endParaRPr lang="en-US" sz="1000" b="1" dirty="0">
              <a:solidFill>
                <a:srgbClr val="FFFFFF"/>
              </a:solidFill>
              <a:latin typeface="Segoe UI" panose="020B0502040204020203" pitchFamily="34" charset="0"/>
              <a:cs typeface="Segoe UI" panose="020B0502040204020203" pitchFamily="34" charset="0"/>
            </a:endParaRPr>
          </a:p>
        </p:txBody>
      </p:sp>
      <p:sp>
        <p:nvSpPr>
          <p:cNvPr id="13" name="TextBox 12">
            <a:extLst>
              <a:ext uri="{FF2B5EF4-FFF2-40B4-BE49-F238E27FC236}">
                <a16:creationId xmlns="" xmlns:a16="http://schemas.microsoft.com/office/drawing/2014/main" id="{DDF31592-E398-C448-9356-F7FEFD601356}"/>
              </a:ext>
            </a:extLst>
          </p:cNvPr>
          <p:cNvSpPr txBox="1"/>
          <p:nvPr userDrawn="1"/>
        </p:nvSpPr>
        <p:spPr>
          <a:xfrm>
            <a:off x="9675523" y="6586765"/>
            <a:ext cx="1328458" cy="123111"/>
          </a:xfrm>
          <a:prstGeom prst="rect">
            <a:avLst/>
          </a:prstGeom>
          <a:noFill/>
        </p:spPr>
        <p:txBody>
          <a:bodyPr wrap="square" lIns="0" tIns="0" rIns="0" bIns="0" rtlCol="0" anchor="ctr">
            <a:spAutoFit/>
          </a:bodyPr>
          <a:lstStyle/>
          <a:p>
            <a:pPr algn="r"/>
            <a:r>
              <a:rPr lang="en-US" sz="800" dirty="0">
                <a:solidFill>
                  <a:srgbClr val="FFFFFF">
                    <a:lumMod val="65000"/>
                  </a:srgbClr>
                </a:solidFill>
                <a:cs typeface="Segoe UI Light" panose="020B0502040204020203" pitchFamily="34" charset="0"/>
              </a:rPr>
              <a:t>LEADERSHIP PRESENTATION</a:t>
            </a:r>
          </a:p>
        </p:txBody>
      </p:sp>
      <p:cxnSp>
        <p:nvCxnSpPr>
          <p:cNvPr id="20" name="Straight Connector 19">
            <a:extLst>
              <a:ext uri="{FF2B5EF4-FFF2-40B4-BE49-F238E27FC236}">
                <a16:creationId xmlns="" xmlns:a16="http://schemas.microsoft.com/office/drawing/2014/main" id="{FD5EB6E1-447A-E449-9E7F-AD2F2F82B068}"/>
              </a:ext>
            </a:extLst>
          </p:cNvPr>
          <p:cNvCxnSpPr>
            <a:cxnSpLocks/>
          </p:cNvCxnSpPr>
          <p:nvPr userDrawn="1"/>
        </p:nvCxnSpPr>
        <p:spPr>
          <a:xfrm flipH="1">
            <a:off x="0" y="6648320"/>
            <a:ext cx="9529764"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7400179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96C3B649-33B5-49E0-AF95-5C2F743605D6}"/>
              </a:ext>
            </a:extLst>
          </p:cNvPr>
          <p:cNvSpPr>
            <a:spLocks noGrp="1"/>
          </p:cNvSpPr>
          <p:nvPr>
            <p:ph type="title"/>
          </p:nvPr>
        </p:nvSpPr>
        <p:spPr/>
        <p:txBody>
          <a:bodyPr/>
          <a:lstStyle/>
          <a:p>
            <a:r>
              <a:rPr lang="en-US"/>
              <a:t>Click to edit Master title style</a:t>
            </a:r>
            <a:endParaRPr lang="en-ID"/>
          </a:p>
        </p:txBody>
      </p:sp>
      <p:sp>
        <p:nvSpPr>
          <p:cNvPr id="3" name="Vertical Text Placeholder 2">
            <a:extLst>
              <a:ext uri="{FF2B5EF4-FFF2-40B4-BE49-F238E27FC236}">
                <a16:creationId xmlns="" xmlns:a16="http://schemas.microsoft.com/office/drawing/2014/main" id="{DB1F3234-B853-4DD4-ACD3-949D5F2843AC}"/>
              </a:ext>
            </a:extLst>
          </p:cNvPr>
          <p:cNvSpPr>
            <a:spLocks noGrp="1"/>
          </p:cNvSpPr>
          <p:nvPr>
            <p:ph type="body" orient="vert" idx="1"/>
          </p:nvPr>
        </p:nvSpPr>
        <p:spPr>
          <a:xfrm>
            <a:off x="533401" y="1825627"/>
            <a:ext cx="11125200" cy="44227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10" name="Rectangle 9">
            <a:extLst>
              <a:ext uri="{FF2B5EF4-FFF2-40B4-BE49-F238E27FC236}">
                <a16:creationId xmlns="" xmlns:a16="http://schemas.microsoft.com/office/drawing/2014/main" id="{CCD772A1-19DF-FC40-93B0-113A11233C2C}"/>
              </a:ext>
            </a:extLst>
          </p:cNvPr>
          <p:cNvSpPr/>
          <p:nvPr userDrawn="1"/>
        </p:nvSpPr>
        <p:spPr>
          <a:xfrm>
            <a:off x="11202988" y="6438643"/>
            <a:ext cx="455612" cy="419360"/>
          </a:xfrm>
          <a:prstGeom prst="rect">
            <a:avLst/>
          </a:prstGeom>
          <a:solidFill>
            <a:srgbClr val="2340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rgbClr val="FFFFFF"/>
              </a:solidFill>
            </a:endParaRPr>
          </a:p>
        </p:txBody>
      </p:sp>
      <p:sp>
        <p:nvSpPr>
          <p:cNvPr id="11" name="TextBox 10">
            <a:extLst>
              <a:ext uri="{FF2B5EF4-FFF2-40B4-BE49-F238E27FC236}">
                <a16:creationId xmlns="" xmlns:a16="http://schemas.microsoft.com/office/drawing/2014/main" id="{60F58FA3-9F95-6E4E-8DB3-1983AF82D083}"/>
              </a:ext>
            </a:extLst>
          </p:cNvPr>
          <p:cNvSpPr txBox="1"/>
          <p:nvPr userDrawn="1"/>
        </p:nvSpPr>
        <p:spPr>
          <a:xfrm>
            <a:off x="11264900" y="6571376"/>
            <a:ext cx="331788" cy="153888"/>
          </a:xfrm>
          <a:prstGeom prst="rect">
            <a:avLst/>
          </a:prstGeom>
          <a:noFill/>
        </p:spPr>
        <p:txBody>
          <a:bodyPr wrap="square" lIns="0" tIns="0" rIns="0" bIns="0" rtlCol="0" anchor="ctr">
            <a:spAutoFit/>
          </a:bodyPr>
          <a:lstStyle/>
          <a:p>
            <a:pPr algn="ctr"/>
            <a:fld id="{40876BFF-1584-4FA6-A406-00684317F9C8}" type="slidenum">
              <a:rPr lang="en-US" sz="1000" b="1" smtClean="0">
                <a:solidFill>
                  <a:srgbClr val="FFFFFF"/>
                </a:solidFill>
                <a:latin typeface="Segoe UI" panose="020B0502040204020203" pitchFamily="34" charset="0"/>
                <a:cs typeface="Segoe UI" panose="020B0502040204020203" pitchFamily="34" charset="0"/>
              </a:rPr>
              <a:pPr algn="ctr"/>
              <a:t>‹#›</a:t>
            </a:fld>
            <a:endParaRPr lang="en-US" sz="1000" b="1" dirty="0">
              <a:solidFill>
                <a:srgbClr val="FFFFFF"/>
              </a:solidFill>
              <a:latin typeface="Segoe UI" panose="020B0502040204020203" pitchFamily="34" charset="0"/>
              <a:cs typeface="Segoe UI" panose="020B0502040204020203" pitchFamily="34" charset="0"/>
            </a:endParaRPr>
          </a:p>
        </p:txBody>
      </p:sp>
      <p:sp>
        <p:nvSpPr>
          <p:cNvPr id="12" name="TextBox 11">
            <a:extLst>
              <a:ext uri="{FF2B5EF4-FFF2-40B4-BE49-F238E27FC236}">
                <a16:creationId xmlns="" xmlns:a16="http://schemas.microsoft.com/office/drawing/2014/main" id="{F8220442-8EC3-8142-8D68-4D0002EC4B0E}"/>
              </a:ext>
            </a:extLst>
          </p:cNvPr>
          <p:cNvSpPr txBox="1"/>
          <p:nvPr userDrawn="1"/>
        </p:nvSpPr>
        <p:spPr>
          <a:xfrm>
            <a:off x="9675523" y="6586765"/>
            <a:ext cx="1328458" cy="123111"/>
          </a:xfrm>
          <a:prstGeom prst="rect">
            <a:avLst/>
          </a:prstGeom>
          <a:noFill/>
        </p:spPr>
        <p:txBody>
          <a:bodyPr wrap="square" lIns="0" tIns="0" rIns="0" bIns="0" rtlCol="0" anchor="ctr">
            <a:spAutoFit/>
          </a:bodyPr>
          <a:lstStyle/>
          <a:p>
            <a:pPr algn="r"/>
            <a:r>
              <a:rPr lang="en-US" sz="800" dirty="0">
                <a:solidFill>
                  <a:srgbClr val="FFFFFF">
                    <a:lumMod val="65000"/>
                  </a:srgbClr>
                </a:solidFill>
                <a:cs typeface="Segoe UI Light" panose="020B0502040204020203" pitchFamily="34" charset="0"/>
              </a:rPr>
              <a:t>LEADERSHIP PRESENTATION</a:t>
            </a:r>
          </a:p>
        </p:txBody>
      </p:sp>
      <p:cxnSp>
        <p:nvCxnSpPr>
          <p:cNvPr id="19" name="Straight Connector 18">
            <a:extLst>
              <a:ext uri="{FF2B5EF4-FFF2-40B4-BE49-F238E27FC236}">
                <a16:creationId xmlns="" xmlns:a16="http://schemas.microsoft.com/office/drawing/2014/main" id="{859C459C-D3A2-F444-AA24-2FF13DDB64C9}"/>
              </a:ext>
            </a:extLst>
          </p:cNvPr>
          <p:cNvCxnSpPr>
            <a:cxnSpLocks/>
          </p:cNvCxnSpPr>
          <p:nvPr userDrawn="1"/>
        </p:nvCxnSpPr>
        <p:spPr>
          <a:xfrm flipH="1">
            <a:off x="0" y="6648320"/>
            <a:ext cx="9529764"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954263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 xmlns:a16="http://schemas.microsoft.com/office/drawing/2014/main" id="{9874D309-A159-49EF-AA30-9AD12AF5DB54}"/>
              </a:ext>
            </a:extLst>
          </p:cNvPr>
          <p:cNvSpPr>
            <a:spLocks noGrp="1"/>
          </p:cNvSpPr>
          <p:nvPr>
            <p:ph type="title" orient="vert"/>
          </p:nvPr>
        </p:nvSpPr>
        <p:spPr>
          <a:xfrm>
            <a:off x="8724903" y="365127"/>
            <a:ext cx="2933700" cy="5883275"/>
          </a:xfrm>
        </p:spPr>
        <p:txBody>
          <a:bodyPr vert="eaVert"/>
          <a:lstStyle/>
          <a:p>
            <a:r>
              <a:rPr lang="en-US"/>
              <a:t>Click to edit Master title style</a:t>
            </a:r>
            <a:endParaRPr lang="en-ID"/>
          </a:p>
        </p:txBody>
      </p:sp>
      <p:sp>
        <p:nvSpPr>
          <p:cNvPr id="3" name="Vertical Text Placeholder 2">
            <a:extLst>
              <a:ext uri="{FF2B5EF4-FFF2-40B4-BE49-F238E27FC236}">
                <a16:creationId xmlns="" xmlns:a16="http://schemas.microsoft.com/office/drawing/2014/main" id="{BC069772-6562-4B91-92CF-F6615BFA124D}"/>
              </a:ext>
            </a:extLst>
          </p:cNvPr>
          <p:cNvSpPr>
            <a:spLocks noGrp="1"/>
          </p:cNvSpPr>
          <p:nvPr>
            <p:ph type="body" orient="vert" idx="1"/>
          </p:nvPr>
        </p:nvSpPr>
        <p:spPr>
          <a:xfrm>
            <a:off x="533400" y="365127"/>
            <a:ext cx="8039100" cy="58832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10" name="Rectangle 9">
            <a:extLst>
              <a:ext uri="{FF2B5EF4-FFF2-40B4-BE49-F238E27FC236}">
                <a16:creationId xmlns="" xmlns:a16="http://schemas.microsoft.com/office/drawing/2014/main" id="{C4F8C710-60E3-E749-A6EB-7EE4C02A26EA}"/>
              </a:ext>
            </a:extLst>
          </p:cNvPr>
          <p:cNvSpPr/>
          <p:nvPr userDrawn="1"/>
        </p:nvSpPr>
        <p:spPr>
          <a:xfrm>
            <a:off x="11202988" y="6438643"/>
            <a:ext cx="455612" cy="419360"/>
          </a:xfrm>
          <a:prstGeom prst="rect">
            <a:avLst/>
          </a:prstGeom>
          <a:solidFill>
            <a:srgbClr val="2340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rgbClr val="FFFFFF"/>
              </a:solidFill>
            </a:endParaRPr>
          </a:p>
        </p:txBody>
      </p:sp>
      <p:sp>
        <p:nvSpPr>
          <p:cNvPr id="11" name="TextBox 10">
            <a:extLst>
              <a:ext uri="{FF2B5EF4-FFF2-40B4-BE49-F238E27FC236}">
                <a16:creationId xmlns="" xmlns:a16="http://schemas.microsoft.com/office/drawing/2014/main" id="{F046843F-F29D-064F-B757-5F1CF13F0C7B}"/>
              </a:ext>
            </a:extLst>
          </p:cNvPr>
          <p:cNvSpPr txBox="1"/>
          <p:nvPr userDrawn="1"/>
        </p:nvSpPr>
        <p:spPr>
          <a:xfrm>
            <a:off x="11264900" y="6571376"/>
            <a:ext cx="331788" cy="153888"/>
          </a:xfrm>
          <a:prstGeom prst="rect">
            <a:avLst/>
          </a:prstGeom>
          <a:noFill/>
        </p:spPr>
        <p:txBody>
          <a:bodyPr wrap="square" lIns="0" tIns="0" rIns="0" bIns="0" rtlCol="0" anchor="ctr">
            <a:spAutoFit/>
          </a:bodyPr>
          <a:lstStyle/>
          <a:p>
            <a:pPr algn="ctr"/>
            <a:fld id="{40876BFF-1584-4FA6-A406-00684317F9C8}" type="slidenum">
              <a:rPr lang="en-US" sz="1000" b="1" smtClean="0">
                <a:solidFill>
                  <a:srgbClr val="FFFFFF"/>
                </a:solidFill>
                <a:latin typeface="Segoe UI" panose="020B0502040204020203" pitchFamily="34" charset="0"/>
                <a:cs typeface="Segoe UI" panose="020B0502040204020203" pitchFamily="34" charset="0"/>
              </a:rPr>
              <a:pPr algn="ctr"/>
              <a:t>‹#›</a:t>
            </a:fld>
            <a:endParaRPr lang="en-US" sz="1000" b="1" dirty="0">
              <a:solidFill>
                <a:srgbClr val="FFFFFF"/>
              </a:solidFill>
              <a:latin typeface="Segoe UI" panose="020B0502040204020203" pitchFamily="34" charset="0"/>
              <a:cs typeface="Segoe UI" panose="020B0502040204020203" pitchFamily="34" charset="0"/>
            </a:endParaRPr>
          </a:p>
        </p:txBody>
      </p:sp>
      <p:sp>
        <p:nvSpPr>
          <p:cNvPr id="12" name="TextBox 11">
            <a:extLst>
              <a:ext uri="{FF2B5EF4-FFF2-40B4-BE49-F238E27FC236}">
                <a16:creationId xmlns="" xmlns:a16="http://schemas.microsoft.com/office/drawing/2014/main" id="{64F24F20-2E9E-974F-B756-97AD6FA57349}"/>
              </a:ext>
            </a:extLst>
          </p:cNvPr>
          <p:cNvSpPr txBox="1"/>
          <p:nvPr userDrawn="1"/>
        </p:nvSpPr>
        <p:spPr>
          <a:xfrm>
            <a:off x="9675523" y="6586765"/>
            <a:ext cx="1328458" cy="123111"/>
          </a:xfrm>
          <a:prstGeom prst="rect">
            <a:avLst/>
          </a:prstGeom>
          <a:noFill/>
        </p:spPr>
        <p:txBody>
          <a:bodyPr wrap="square" lIns="0" tIns="0" rIns="0" bIns="0" rtlCol="0" anchor="ctr">
            <a:spAutoFit/>
          </a:bodyPr>
          <a:lstStyle/>
          <a:p>
            <a:pPr algn="r"/>
            <a:r>
              <a:rPr lang="en-US" sz="800" dirty="0">
                <a:solidFill>
                  <a:srgbClr val="FFFFFF">
                    <a:lumMod val="65000"/>
                  </a:srgbClr>
                </a:solidFill>
                <a:cs typeface="Segoe UI Light" panose="020B0502040204020203" pitchFamily="34" charset="0"/>
              </a:rPr>
              <a:t>LEADERSHIP PRESENTATION</a:t>
            </a:r>
          </a:p>
        </p:txBody>
      </p:sp>
      <p:cxnSp>
        <p:nvCxnSpPr>
          <p:cNvPr id="19" name="Straight Connector 18">
            <a:extLst>
              <a:ext uri="{FF2B5EF4-FFF2-40B4-BE49-F238E27FC236}">
                <a16:creationId xmlns="" xmlns:a16="http://schemas.microsoft.com/office/drawing/2014/main" id="{1FDA2B64-5758-0541-A488-9683D27A3A67}"/>
              </a:ext>
            </a:extLst>
          </p:cNvPr>
          <p:cNvCxnSpPr>
            <a:cxnSpLocks/>
          </p:cNvCxnSpPr>
          <p:nvPr userDrawn="1"/>
        </p:nvCxnSpPr>
        <p:spPr>
          <a:xfrm flipH="1">
            <a:off x="0" y="6648320"/>
            <a:ext cx="9529764"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501185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3" y="1709738"/>
            <a:ext cx="10515600" cy="2852737"/>
          </a:xfrm>
        </p:spPr>
        <p:txBody>
          <a:bodyPr anchor="b"/>
          <a:lstStyle>
            <a:lvl1pPr>
              <a:defRPr sz="6000"/>
            </a:lvl1pPr>
          </a:lstStyle>
          <a:p>
            <a:r>
              <a:rPr lang="en-US" smtClean="0"/>
              <a:t>Click to edit Master title style</a:t>
            </a:r>
            <a:endParaRPr lang="en-ZA"/>
          </a:p>
        </p:txBody>
      </p:sp>
      <p:sp>
        <p:nvSpPr>
          <p:cNvPr id="3" name="Text Placeholder 2"/>
          <p:cNvSpPr>
            <a:spLocks noGrp="1"/>
          </p:cNvSpPr>
          <p:nvPr>
            <p:ph type="body" idx="1"/>
          </p:nvPr>
        </p:nvSpPr>
        <p:spPr>
          <a:xfrm>
            <a:off x="831853"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0E9A891-64E2-48B2-9C5E-81C16EB8C2CB}" type="datetimeFigureOut">
              <a:rPr lang="en-ZA" smtClean="0"/>
              <a:t>2020/11/19</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8FDC606A-28FD-4A9E-8E1C-5460220D7A80}" type="slidenum">
              <a:rPr lang="en-ZA" smtClean="0"/>
              <a:t>‹#›</a:t>
            </a:fld>
            <a:endParaRPr lang="en-ZA"/>
          </a:p>
        </p:txBody>
      </p:sp>
    </p:spTree>
    <p:extLst>
      <p:ext uri="{BB962C8B-B14F-4D97-AF65-F5344CB8AC3E}">
        <p14:creationId xmlns:p14="http://schemas.microsoft.com/office/powerpoint/2010/main" val="41411174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Date Placeholder 4"/>
          <p:cNvSpPr>
            <a:spLocks noGrp="1"/>
          </p:cNvSpPr>
          <p:nvPr>
            <p:ph type="dt" sz="half" idx="10"/>
          </p:nvPr>
        </p:nvSpPr>
        <p:spPr/>
        <p:txBody>
          <a:bodyPr/>
          <a:lstStyle/>
          <a:p>
            <a:fld id="{00E9A891-64E2-48B2-9C5E-81C16EB8C2CB}" type="datetimeFigureOut">
              <a:rPr lang="en-ZA" smtClean="0"/>
              <a:t>2020/11/19</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8FDC606A-28FD-4A9E-8E1C-5460220D7A80}" type="slidenum">
              <a:rPr lang="en-ZA" smtClean="0"/>
              <a:t>‹#›</a:t>
            </a:fld>
            <a:endParaRPr lang="en-ZA"/>
          </a:p>
        </p:txBody>
      </p:sp>
    </p:spTree>
    <p:extLst>
      <p:ext uri="{BB962C8B-B14F-4D97-AF65-F5344CB8AC3E}">
        <p14:creationId xmlns:p14="http://schemas.microsoft.com/office/powerpoint/2010/main" val="4446746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ZA"/>
          </a:p>
        </p:txBody>
      </p:sp>
      <p:sp>
        <p:nvSpPr>
          <p:cNvPr id="3" name="Text Placeholder 2"/>
          <p:cNvSpPr>
            <a:spLocks noGrp="1"/>
          </p:cNvSpPr>
          <p:nvPr>
            <p:ph type="body" idx="1"/>
          </p:nvPr>
        </p:nvSpPr>
        <p:spPr>
          <a:xfrm>
            <a:off x="839791"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91"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6172203"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3"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7" name="Date Placeholder 6"/>
          <p:cNvSpPr>
            <a:spLocks noGrp="1"/>
          </p:cNvSpPr>
          <p:nvPr>
            <p:ph type="dt" sz="half" idx="10"/>
          </p:nvPr>
        </p:nvSpPr>
        <p:spPr/>
        <p:txBody>
          <a:bodyPr/>
          <a:lstStyle/>
          <a:p>
            <a:fld id="{00E9A891-64E2-48B2-9C5E-81C16EB8C2CB}" type="datetimeFigureOut">
              <a:rPr lang="en-ZA" smtClean="0"/>
              <a:t>2020/11/19</a:t>
            </a:fld>
            <a:endParaRPr lang="en-ZA"/>
          </a:p>
        </p:txBody>
      </p:sp>
      <p:sp>
        <p:nvSpPr>
          <p:cNvPr id="8" name="Footer Placeholder 7"/>
          <p:cNvSpPr>
            <a:spLocks noGrp="1"/>
          </p:cNvSpPr>
          <p:nvPr>
            <p:ph type="ftr" sz="quarter" idx="11"/>
          </p:nvPr>
        </p:nvSpPr>
        <p:spPr/>
        <p:txBody>
          <a:bodyPr/>
          <a:lstStyle/>
          <a:p>
            <a:endParaRPr lang="en-ZA"/>
          </a:p>
        </p:txBody>
      </p:sp>
      <p:sp>
        <p:nvSpPr>
          <p:cNvPr id="9" name="Slide Number Placeholder 8"/>
          <p:cNvSpPr>
            <a:spLocks noGrp="1"/>
          </p:cNvSpPr>
          <p:nvPr>
            <p:ph type="sldNum" sz="quarter" idx="12"/>
          </p:nvPr>
        </p:nvSpPr>
        <p:spPr/>
        <p:txBody>
          <a:bodyPr/>
          <a:lstStyle/>
          <a:p>
            <a:fld id="{8FDC606A-28FD-4A9E-8E1C-5460220D7A80}" type="slidenum">
              <a:rPr lang="en-ZA" smtClean="0"/>
              <a:t>‹#›</a:t>
            </a:fld>
            <a:endParaRPr lang="en-ZA"/>
          </a:p>
        </p:txBody>
      </p:sp>
    </p:spTree>
    <p:extLst>
      <p:ext uri="{BB962C8B-B14F-4D97-AF65-F5344CB8AC3E}">
        <p14:creationId xmlns:p14="http://schemas.microsoft.com/office/powerpoint/2010/main" val="4174908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Date Placeholder 2"/>
          <p:cNvSpPr>
            <a:spLocks noGrp="1"/>
          </p:cNvSpPr>
          <p:nvPr>
            <p:ph type="dt" sz="half" idx="10"/>
          </p:nvPr>
        </p:nvSpPr>
        <p:spPr/>
        <p:txBody>
          <a:bodyPr/>
          <a:lstStyle/>
          <a:p>
            <a:fld id="{00E9A891-64E2-48B2-9C5E-81C16EB8C2CB}" type="datetimeFigureOut">
              <a:rPr lang="en-ZA" smtClean="0"/>
              <a:t>2020/11/19</a:t>
            </a:fld>
            <a:endParaRPr lang="en-ZA"/>
          </a:p>
        </p:txBody>
      </p:sp>
      <p:sp>
        <p:nvSpPr>
          <p:cNvPr id="4" name="Footer Placeholder 3"/>
          <p:cNvSpPr>
            <a:spLocks noGrp="1"/>
          </p:cNvSpPr>
          <p:nvPr>
            <p:ph type="ftr" sz="quarter" idx="11"/>
          </p:nvPr>
        </p:nvSpPr>
        <p:spPr/>
        <p:txBody>
          <a:bodyPr/>
          <a:lstStyle/>
          <a:p>
            <a:endParaRPr lang="en-ZA"/>
          </a:p>
        </p:txBody>
      </p:sp>
      <p:sp>
        <p:nvSpPr>
          <p:cNvPr id="5" name="Slide Number Placeholder 4"/>
          <p:cNvSpPr>
            <a:spLocks noGrp="1"/>
          </p:cNvSpPr>
          <p:nvPr>
            <p:ph type="sldNum" sz="quarter" idx="12"/>
          </p:nvPr>
        </p:nvSpPr>
        <p:spPr/>
        <p:txBody>
          <a:bodyPr/>
          <a:lstStyle/>
          <a:p>
            <a:fld id="{8FDC606A-28FD-4A9E-8E1C-5460220D7A80}" type="slidenum">
              <a:rPr lang="en-ZA" smtClean="0"/>
              <a:t>‹#›</a:t>
            </a:fld>
            <a:endParaRPr lang="en-ZA"/>
          </a:p>
        </p:txBody>
      </p:sp>
    </p:spTree>
    <p:extLst>
      <p:ext uri="{BB962C8B-B14F-4D97-AF65-F5344CB8AC3E}">
        <p14:creationId xmlns:p14="http://schemas.microsoft.com/office/powerpoint/2010/main" val="39884363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E9A891-64E2-48B2-9C5E-81C16EB8C2CB}" type="datetimeFigureOut">
              <a:rPr lang="en-ZA" smtClean="0"/>
              <a:t>2020/11/19</a:t>
            </a:fld>
            <a:endParaRPr lang="en-ZA"/>
          </a:p>
        </p:txBody>
      </p:sp>
      <p:sp>
        <p:nvSpPr>
          <p:cNvPr id="3" name="Footer Placeholder 2"/>
          <p:cNvSpPr>
            <a:spLocks noGrp="1"/>
          </p:cNvSpPr>
          <p:nvPr>
            <p:ph type="ftr" sz="quarter" idx="11"/>
          </p:nvPr>
        </p:nvSpPr>
        <p:spPr/>
        <p:txBody>
          <a:bodyPr/>
          <a:lstStyle/>
          <a:p>
            <a:endParaRPr lang="en-ZA"/>
          </a:p>
        </p:txBody>
      </p:sp>
      <p:sp>
        <p:nvSpPr>
          <p:cNvPr id="4" name="Slide Number Placeholder 3"/>
          <p:cNvSpPr>
            <a:spLocks noGrp="1"/>
          </p:cNvSpPr>
          <p:nvPr>
            <p:ph type="sldNum" sz="quarter" idx="12"/>
          </p:nvPr>
        </p:nvSpPr>
        <p:spPr/>
        <p:txBody>
          <a:bodyPr/>
          <a:lstStyle/>
          <a:p>
            <a:fld id="{8FDC606A-28FD-4A9E-8E1C-5460220D7A80}" type="slidenum">
              <a:rPr lang="en-ZA" smtClean="0"/>
              <a:t>‹#›</a:t>
            </a:fld>
            <a:endParaRPr lang="en-ZA"/>
          </a:p>
        </p:txBody>
      </p:sp>
    </p:spTree>
    <p:extLst>
      <p:ext uri="{BB962C8B-B14F-4D97-AF65-F5344CB8AC3E}">
        <p14:creationId xmlns:p14="http://schemas.microsoft.com/office/powerpoint/2010/main" val="39700997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91" y="457203"/>
            <a:ext cx="3932237" cy="1600200"/>
          </a:xfrm>
        </p:spPr>
        <p:txBody>
          <a:bodyPr anchor="b"/>
          <a:lstStyle>
            <a:lvl1pPr>
              <a:defRPr sz="3200"/>
            </a:lvl1pPr>
          </a:lstStyle>
          <a:p>
            <a:r>
              <a:rPr lang="en-US" smtClean="0"/>
              <a:t>Click to edit Master title style</a:t>
            </a:r>
            <a:endParaRPr lang="en-ZA"/>
          </a:p>
        </p:txBody>
      </p:sp>
      <p:sp>
        <p:nvSpPr>
          <p:cNvPr id="3" name="Content Placeholder 2"/>
          <p:cNvSpPr>
            <a:spLocks noGrp="1"/>
          </p:cNvSpPr>
          <p:nvPr>
            <p:ph idx="1"/>
          </p:nvPr>
        </p:nvSpPr>
        <p:spPr>
          <a:xfrm>
            <a:off x="5183188" y="987428"/>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839791"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0E9A891-64E2-48B2-9C5E-81C16EB8C2CB}" type="datetimeFigureOut">
              <a:rPr lang="en-ZA" smtClean="0"/>
              <a:t>2020/11/19</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8FDC606A-28FD-4A9E-8E1C-5460220D7A80}" type="slidenum">
              <a:rPr lang="en-ZA" smtClean="0"/>
              <a:t>‹#›</a:t>
            </a:fld>
            <a:endParaRPr lang="en-ZA"/>
          </a:p>
        </p:txBody>
      </p:sp>
    </p:spTree>
    <p:extLst>
      <p:ext uri="{BB962C8B-B14F-4D97-AF65-F5344CB8AC3E}">
        <p14:creationId xmlns:p14="http://schemas.microsoft.com/office/powerpoint/2010/main" val="33589076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91" y="457203"/>
            <a:ext cx="3932237" cy="1600200"/>
          </a:xfrm>
        </p:spPr>
        <p:txBody>
          <a:bodyPr anchor="b"/>
          <a:lstStyle>
            <a:lvl1pPr>
              <a:defRPr sz="3200"/>
            </a:lvl1pPr>
          </a:lstStyle>
          <a:p>
            <a:r>
              <a:rPr lang="en-US" smtClean="0"/>
              <a:t>Click to edit Master title style</a:t>
            </a:r>
            <a:endParaRPr lang="en-ZA"/>
          </a:p>
        </p:txBody>
      </p:sp>
      <p:sp>
        <p:nvSpPr>
          <p:cNvPr id="3" name="Picture Placeholder 2"/>
          <p:cNvSpPr>
            <a:spLocks noGrp="1"/>
          </p:cNvSpPr>
          <p:nvPr>
            <p:ph type="pic" idx="1"/>
          </p:nvPr>
        </p:nvSpPr>
        <p:spPr>
          <a:xfrm>
            <a:off x="5183188" y="987428"/>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ZA"/>
          </a:p>
        </p:txBody>
      </p:sp>
      <p:sp>
        <p:nvSpPr>
          <p:cNvPr id="4" name="Text Placeholder 3"/>
          <p:cNvSpPr>
            <a:spLocks noGrp="1"/>
          </p:cNvSpPr>
          <p:nvPr>
            <p:ph type="body" sz="half" idx="2"/>
          </p:nvPr>
        </p:nvSpPr>
        <p:spPr>
          <a:xfrm>
            <a:off x="839791"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0E9A891-64E2-48B2-9C5E-81C16EB8C2CB}" type="datetimeFigureOut">
              <a:rPr lang="en-ZA" smtClean="0"/>
              <a:t>2020/11/19</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8FDC606A-28FD-4A9E-8E1C-5460220D7A80}" type="slidenum">
              <a:rPr lang="en-ZA" smtClean="0"/>
              <a:t>‹#›</a:t>
            </a:fld>
            <a:endParaRPr lang="en-ZA"/>
          </a:p>
        </p:txBody>
      </p:sp>
    </p:spTree>
    <p:extLst>
      <p:ext uri="{BB962C8B-B14F-4D97-AF65-F5344CB8AC3E}">
        <p14:creationId xmlns:p14="http://schemas.microsoft.com/office/powerpoint/2010/main" val="519303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18" Type="http://schemas.openxmlformats.org/officeDocument/2006/relationships/image" Target="../media/image1.emf"/><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oleObject" Target="../embeddings/oleObject1.bin"/><Relationship Id="rId2" Type="http://schemas.openxmlformats.org/officeDocument/2006/relationships/slideLayout" Target="../slideLayouts/slideLayout13.xml"/><Relationship Id="rId16" Type="http://schemas.openxmlformats.org/officeDocument/2006/relationships/tags" Target="../tags/tag2.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tags" Target="../tags/tag1.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vmlDrawing" Target="../drawings/vmlDrawing1.v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1"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ZA"/>
          </a:p>
        </p:txBody>
      </p:sp>
      <p:sp>
        <p:nvSpPr>
          <p:cNvPr id="3" name="Text Placeholder 2"/>
          <p:cNvSpPr>
            <a:spLocks noGrp="1"/>
          </p:cNvSpPr>
          <p:nvPr>
            <p:ph type="body" idx="1"/>
          </p:nvPr>
        </p:nvSpPr>
        <p:spPr>
          <a:xfrm>
            <a:off x="838201"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0E9A891-64E2-48B2-9C5E-81C16EB8C2CB}" type="datetimeFigureOut">
              <a:rPr lang="en-ZA" smtClean="0"/>
              <a:t>2020/11/19</a:t>
            </a:fld>
            <a:endParaRPr lang="en-ZA"/>
          </a:p>
        </p:txBody>
      </p:sp>
      <p:sp>
        <p:nvSpPr>
          <p:cNvPr id="5" name="Footer Placeholder 4"/>
          <p:cNvSpPr>
            <a:spLocks noGrp="1"/>
          </p:cNvSpPr>
          <p:nvPr>
            <p:ph type="ftr" sz="quarter" idx="3"/>
          </p:nvPr>
        </p:nvSpPr>
        <p:spPr>
          <a:xfrm>
            <a:off x="4038601"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ZA"/>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FDC606A-28FD-4A9E-8E1C-5460220D7A80}" type="slidenum">
              <a:rPr lang="en-ZA" smtClean="0"/>
              <a:t>‹#›</a:t>
            </a:fld>
            <a:endParaRPr lang="en-ZA"/>
          </a:p>
        </p:txBody>
      </p:sp>
    </p:spTree>
    <p:extLst>
      <p:ext uri="{BB962C8B-B14F-4D97-AF65-F5344CB8AC3E}">
        <p14:creationId xmlns:p14="http://schemas.microsoft.com/office/powerpoint/2010/main" val="42837654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5" name="Object 4" hidden="1">
            <a:extLst>
              <a:ext uri="{FF2B5EF4-FFF2-40B4-BE49-F238E27FC236}">
                <a16:creationId xmlns="" xmlns:a16="http://schemas.microsoft.com/office/drawing/2014/main" id="{6A607F61-C91A-47FF-BBFB-DF776E24F283}"/>
              </a:ext>
            </a:extLst>
          </p:cNvPr>
          <p:cNvGraphicFramePr>
            <a:graphicFrameLocks noChangeAspect="1"/>
          </p:cNvGraphicFramePr>
          <p:nvPr userDrawn="1">
            <p:custDataLst>
              <p:tags r:id="rId15"/>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635" name="think-cell Slide" r:id="rId17" imgW="383" imgH="384" progId="TCLayout.ActiveDocument.1">
                  <p:embed/>
                </p:oleObj>
              </mc:Choice>
              <mc:Fallback>
                <p:oleObj name="think-cell Slide" r:id="rId17" imgW="383" imgH="384" progId="TCLayout.ActiveDocument.1">
                  <p:embed/>
                  <p:pic>
                    <p:nvPicPr>
                      <p:cNvPr id="0" name=""/>
                      <p:cNvPicPr/>
                      <p:nvPr/>
                    </p:nvPicPr>
                    <p:blipFill>
                      <a:blip r:embed="rId18"/>
                      <a:stretch>
                        <a:fillRect/>
                      </a:stretch>
                    </p:blipFill>
                    <p:spPr>
                      <a:xfrm>
                        <a:off x="1588" y="1588"/>
                        <a:ext cx="1588" cy="1588"/>
                      </a:xfrm>
                      <a:prstGeom prst="rect">
                        <a:avLst/>
                      </a:prstGeom>
                    </p:spPr>
                  </p:pic>
                </p:oleObj>
              </mc:Fallback>
            </mc:AlternateContent>
          </a:graphicData>
        </a:graphic>
      </p:graphicFrame>
      <p:sp>
        <p:nvSpPr>
          <p:cNvPr id="4" name="Rectangle 3" hidden="1">
            <a:extLst>
              <a:ext uri="{FF2B5EF4-FFF2-40B4-BE49-F238E27FC236}">
                <a16:creationId xmlns="" xmlns:a16="http://schemas.microsoft.com/office/drawing/2014/main" id="{98082631-599A-467D-B49A-E699D64CA6CB}"/>
              </a:ext>
            </a:extLst>
          </p:cNvPr>
          <p:cNvSpPr/>
          <p:nvPr userDrawn="1">
            <p:custDataLst>
              <p:tags r:id="rId16"/>
            </p:custDataLst>
          </p:nvPr>
        </p:nvSpPr>
        <p:spPr>
          <a:xfrm>
            <a:off x="0" y="3"/>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algn="ctr"/>
            <a:endParaRPr lang="en-US" sz="4400" b="1" dirty="0">
              <a:solidFill>
                <a:srgbClr val="FFFFFF"/>
              </a:solidFill>
              <a:latin typeface="Georgia" panose="02040502050405020303" pitchFamily="18" charset="0"/>
              <a:ea typeface="+mj-ea"/>
              <a:cs typeface="+mj-cs"/>
              <a:sym typeface="Georgia" panose="02040502050405020303" pitchFamily="18" charset="0"/>
            </a:endParaRPr>
          </a:p>
        </p:txBody>
      </p:sp>
      <p:sp>
        <p:nvSpPr>
          <p:cNvPr id="2" name="Title Placeholder 1">
            <a:extLst>
              <a:ext uri="{FF2B5EF4-FFF2-40B4-BE49-F238E27FC236}">
                <a16:creationId xmlns="" xmlns:a16="http://schemas.microsoft.com/office/drawing/2014/main" id="{21DE9C95-668D-4C97-99D8-074E1701B424}"/>
              </a:ext>
            </a:extLst>
          </p:cNvPr>
          <p:cNvSpPr>
            <a:spLocks noGrp="1"/>
          </p:cNvSpPr>
          <p:nvPr>
            <p:ph type="title"/>
          </p:nvPr>
        </p:nvSpPr>
        <p:spPr>
          <a:xfrm>
            <a:off x="533401" y="406400"/>
            <a:ext cx="11125200" cy="889000"/>
          </a:xfrm>
          <a:prstGeom prst="rect">
            <a:avLst/>
          </a:prstGeom>
        </p:spPr>
        <p:txBody>
          <a:bodyPr vert="horz" lIns="91440" tIns="45720" rIns="91440" bIns="45720" rtlCol="0" anchor="ctr">
            <a:normAutofit/>
          </a:bodyPr>
          <a:lstStyle/>
          <a:p>
            <a:r>
              <a:rPr lang="en-US" dirty="0"/>
              <a:t>Click to edit Master title style</a:t>
            </a:r>
            <a:endParaRPr lang="en-ID" dirty="0"/>
          </a:p>
        </p:txBody>
      </p:sp>
      <p:sp>
        <p:nvSpPr>
          <p:cNvPr id="3" name="Text Placeholder 2">
            <a:extLst>
              <a:ext uri="{FF2B5EF4-FFF2-40B4-BE49-F238E27FC236}">
                <a16:creationId xmlns="" xmlns:a16="http://schemas.microsoft.com/office/drawing/2014/main" id="{A2F9BE55-B1B7-4BDF-8E9F-D05E93906AC4}"/>
              </a:ext>
            </a:extLst>
          </p:cNvPr>
          <p:cNvSpPr>
            <a:spLocks noGrp="1"/>
          </p:cNvSpPr>
          <p:nvPr>
            <p:ph type="body" idx="1"/>
          </p:nvPr>
        </p:nvSpPr>
        <p:spPr>
          <a:xfrm>
            <a:off x="533401" y="1524003"/>
            <a:ext cx="11125200" cy="4652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D" dirty="0"/>
          </a:p>
        </p:txBody>
      </p:sp>
    </p:spTree>
    <p:extLst>
      <p:ext uri="{BB962C8B-B14F-4D97-AF65-F5344CB8AC3E}">
        <p14:creationId xmlns:p14="http://schemas.microsoft.com/office/powerpoint/2010/main" val="371680776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914400" rtl="0" eaLnBrk="1" latinLnBrk="0" hangingPunct="1">
        <a:lnSpc>
          <a:spcPct val="90000"/>
        </a:lnSpc>
        <a:spcBef>
          <a:spcPct val="0"/>
        </a:spcBef>
        <a:buNone/>
        <a:defRPr sz="4400" b="1" kern="1200">
          <a:solidFill>
            <a:schemeClr val="tx1"/>
          </a:solidFill>
          <a:latin typeface="Georgia" panose="02040502050405020303" pitchFamily="18"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Segoe UI Light" panose="020B0502040204020203" pitchFamily="34" charset="0"/>
          <a:ea typeface="+mn-ea"/>
          <a:cs typeface="Segoe UI Light" panose="020B050204020402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Segoe UI Light" panose="020B0502040204020203" pitchFamily="34" charset="0"/>
          <a:ea typeface="+mn-ea"/>
          <a:cs typeface="Segoe UI Light" panose="020B050204020402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Segoe UI Light" panose="020B0502040204020203" pitchFamily="34" charset="0"/>
          <a:ea typeface="+mn-ea"/>
          <a:cs typeface="Segoe UI Light" panose="020B050204020402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egoe UI Light" panose="020B0502040204020203" pitchFamily="34" charset="0"/>
          <a:ea typeface="+mn-ea"/>
          <a:cs typeface="Segoe UI Light" panose="020B050204020402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egoe UI Light" panose="020B0502040204020203" pitchFamily="34" charset="0"/>
          <a:ea typeface="+mn-ea"/>
          <a:cs typeface="Segoe UI Light" panose="020B050204020402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336">
          <p15:clr>
            <a:srgbClr val="F26B43"/>
          </p15:clr>
        </p15:guide>
        <p15:guide id="2" pos="7344">
          <p15:clr>
            <a:srgbClr val="F26B43"/>
          </p15:clr>
        </p15:guide>
        <p15:guide id="3" orient="horz" pos="3936">
          <p15:clr>
            <a:srgbClr val="F26B43"/>
          </p15:clr>
        </p15:guide>
        <p15:guide id="4" orient="horz" pos="960">
          <p15:clr>
            <a:srgbClr val="F26B43"/>
          </p15:clr>
        </p15:guide>
        <p15:guide id="5" orient="horz" pos="816">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9.xml"/><Relationship Id="rId5" Type="http://schemas.openxmlformats.org/officeDocument/2006/relationships/image" Target="../media/image3.jpg"/><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19.xml"/><Relationship Id="rId7" Type="http://schemas.openxmlformats.org/officeDocument/2006/relationships/image" Target="../media/image1.emf"/><Relationship Id="rId2" Type="http://schemas.openxmlformats.org/officeDocument/2006/relationships/tags" Target="../tags/tag3.xml"/><Relationship Id="rId1" Type="http://schemas.openxmlformats.org/officeDocument/2006/relationships/vmlDrawing" Target="../drawings/vmlDrawing2.vml"/><Relationship Id="rId6" Type="http://schemas.openxmlformats.org/officeDocument/2006/relationships/oleObject" Target="../embeddings/oleObject2.bin"/><Relationship Id="rId5" Type="http://schemas.openxmlformats.org/officeDocument/2006/relationships/image" Target="../media/image5.jpg"/><Relationship Id="rId4" Type="http://schemas.openxmlformats.org/officeDocument/2006/relationships/notesSlide" Target="../notesSlides/notesSlide1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4" y="114326"/>
            <a:ext cx="12191999" cy="6408318"/>
            <a:chOff x="-13298" y="0"/>
            <a:chExt cx="12192000" cy="6900903"/>
          </a:xfrm>
        </p:grpSpPr>
        <p:sp>
          <p:nvSpPr>
            <p:cNvPr id="6" name="Rectangle 5"/>
            <p:cNvSpPr/>
            <p:nvPr/>
          </p:nvSpPr>
          <p:spPr>
            <a:xfrm>
              <a:off x="-13298" y="0"/>
              <a:ext cx="12192000" cy="6866655"/>
            </a:xfrm>
            <a:prstGeom prst="rect">
              <a:avLst/>
            </a:prstGeom>
            <a:blipFill>
              <a:blip r:embed="rId3" cstate="email">
                <a:extLst>
                  <a:ext uri="{BEBA8EAE-BF5A-486C-A8C5-ECC9F3942E4B}">
                    <a14:imgProps xmlns:a14="http://schemas.microsoft.com/office/drawing/2010/main">
                      <a14:imgLayer r:embed="rId4">
                        <a14:imgEffect>
                          <a14:saturation sat="33000"/>
                        </a14:imgEffect>
                      </a14:imgLayer>
                    </a14:imgProps>
                  </a:ex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solidFill>
                  <a:srgbClr val="FFFFFF"/>
                </a:solidFill>
              </a:endParaRPr>
            </a:p>
          </p:txBody>
        </p:sp>
        <p:sp>
          <p:nvSpPr>
            <p:cNvPr id="5" name="Rectangle 4">
              <a:extLst>
                <a:ext uri="{FF2B5EF4-FFF2-40B4-BE49-F238E27FC236}">
                  <a16:creationId xmlns="" xmlns:a16="http://schemas.microsoft.com/office/drawing/2014/main" id="{DF200334-FF46-1D40-B2FE-CA974742C6B8}"/>
                </a:ext>
              </a:extLst>
            </p:cNvPr>
            <p:cNvSpPr/>
            <p:nvPr/>
          </p:nvSpPr>
          <p:spPr>
            <a:xfrm>
              <a:off x="-10274" y="3465102"/>
              <a:ext cx="12178702" cy="3435801"/>
            </a:xfrm>
            <a:prstGeom prst="rect">
              <a:avLst/>
            </a:prstGeom>
            <a:gradFill flip="none" rotWithShape="1">
              <a:gsLst>
                <a:gs pos="0">
                  <a:schemeClr val="bg1"/>
                </a:gs>
                <a:gs pos="100000">
                  <a:schemeClr val="bg1">
                    <a:alpha val="59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0" name="Rectangle 9">
              <a:extLst>
                <a:ext uri="{FF2B5EF4-FFF2-40B4-BE49-F238E27FC236}">
                  <a16:creationId xmlns="" xmlns:a16="http://schemas.microsoft.com/office/drawing/2014/main" id="{B1364B69-20F5-6548-883F-0675B1C2D27B}"/>
                </a:ext>
              </a:extLst>
            </p:cNvPr>
            <p:cNvSpPr/>
            <p:nvPr/>
          </p:nvSpPr>
          <p:spPr>
            <a:xfrm>
              <a:off x="3597112" y="0"/>
              <a:ext cx="4639726" cy="6421348"/>
            </a:xfrm>
            <a:prstGeom prst="rect">
              <a:avLst/>
            </a:prstGeom>
            <a:solidFill>
              <a:srgbClr val="548235">
                <a:alpha val="9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sp>
          <p:nvSpPr>
            <p:cNvPr id="2" name="Title 1">
              <a:extLst>
                <a:ext uri="{FF2B5EF4-FFF2-40B4-BE49-F238E27FC236}">
                  <a16:creationId xmlns="" xmlns:a16="http://schemas.microsoft.com/office/drawing/2014/main" id="{DADDC354-7EBE-3548-9016-82A6B02C3C95}"/>
                </a:ext>
              </a:extLst>
            </p:cNvPr>
            <p:cNvSpPr txBox="1">
              <a:spLocks/>
            </p:cNvSpPr>
            <p:nvPr/>
          </p:nvSpPr>
          <p:spPr>
            <a:xfrm>
              <a:off x="3655637" y="3538889"/>
              <a:ext cx="4522676" cy="2386326"/>
            </a:xfrm>
            <a:prstGeom prst="rect">
              <a:avLst/>
            </a:prstGeom>
          </p:spPr>
          <p:txBody>
            <a:bodyPr wrap="square" lIns="0" tIns="0" rIns="0" bIns="0">
              <a:spAutoFit/>
            </a:bodyPr>
            <a:lstStyle>
              <a:lvl1pPr algn="l" defTabSz="914400" rtl="0" eaLnBrk="1" latinLnBrk="0" hangingPunct="1">
                <a:lnSpc>
                  <a:spcPct val="90000"/>
                </a:lnSpc>
                <a:spcBef>
                  <a:spcPct val="0"/>
                </a:spcBef>
                <a:buNone/>
                <a:defRPr sz="4400" b="1" kern="1200">
                  <a:solidFill>
                    <a:schemeClr val="tx1"/>
                  </a:solidFill>
                  <a:latin typeface="Georgia" panose="02040502050405020303" pitchFamily="18" charset="0"/>
                  <a:ea typeface="+mj-ea"/>
                  <a:cs typeface="+mj-cs"/>
                </a:defRPr>
              </a:lvl1pPr>
            </a:lstStyle>
            <a:p>
              <a:pPr algn="ctr">
                <a:lnSpc>
                  <a:spcPct val="100000"/>
                </a:lnSpc>
              </a:pPr>
              <a:r>
                <a:rPr lang="en-US" sz="3600" dirty="0" smtClean="0">
                  <a:solidFill>
                    <a:srgbClr val="FFFFFF"/>
                  </a:solidFill>
                  <a:latin typeface="Georgia"/>
                </a:rPr>
                <a:t>Outcome 5: HEALTHY INCARCERATED POPULATION</a:t>
              </a:r>
              <a:endParaRPr lang="en-ID" sz="3600" dirty="0">
                <a:solidFill>
                  <a:srgbClr val="FFFFFF"/>
                </a:solidFill>
                <a:latin typeface="Georgia"/>
              </a:endParaRPr>
            </a:p>
          </p:txBody>
        </p:sp>
        <p:cxnSp>
          <p:nvCxnSpPr>
            <p:cNvPr id="12" name="Straight Connector 11">
              <a:extLst>
                <a:ext uri="{FF2B5EF4-FFF2-40B4-BE49-F238E27FC236}">
                  <a16:creationId xmlns="" xmlns:a16="http://schemas.microsoft.com/office/drawing/2014/main" id="{B448019C-7EFB-F54B-AD80-B5CB12A12316}"/>
                </a:ext>
              </a:extLst>
            </p:cNvPr>
            <p:cNvCxnSpPr>
              <a:cxnSpLocks/>
            </p:cNvCxnSpPr>
            <p:nvPr/>
          </p:nvCxnSpPr>
          <p:spPr>
            <a:xfrm flipH="1">
              <a:off x="4890424" y="3465102"/>
              <a:ext cx="347495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 xmlns:a16="http://schemas.microsoft.com/office/drawing/2014/main" id="{52161AD9-4FEA-DE47-AB7A-0D3D9F34C056}"/>
                </a:ext>
              </a:extLst>
            </p:cNvPr>
            <p:cNvCxnSpPr>
              <a:cxnSpLocks/>
            </p:cNvCxnSpPr>
            <p:nvPr/>
          </p:nvCxnSpPr>
          <p:spPr>
            <a:xfrm flipH="1">
              <a:off x="4104540" y="3465102"/>
              <a:ext cx="430154" cy="0"/>
            </a:xfrm>
            <a:prstGeom prst="line">
              <a:avLst/>
            </a:prstGeom>
            <a:ln w="44450">
              <a:solidFill>
                <a:schemeClr val="accent4"/>
              </a:solidFill>
            </a:ln>
          </p:spPr>
          <p:style>
            <a:lnRef idx="1">
              <a:schemeClr val="accent1"/>
            </a:lnRef>
            <a:fillRef idx="0">
              <a:schemeClr val="accent1"/>
            </a:fillRef>
            <a:effectRef idx="0">
              <a:schemeClr val="accent1"/>
            </a:effectRef>
            <a:fontRef idx="minor">
              <a:schemeClr val="tx1"/>
            </a:fontRef>
          </p:style>
        </p:cxnSp>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6679" y="6029325"/>
              <a:ext cx="2847975" cy="828675"/>
            </a:xfrm>
            <a:prstGeom prst="rect">
              <a:avLst/>
            </a:prstGeom>
          </p:spPr>
        </p:pic>
        <p:sp>
          <p:nvSpPr>
            <p:cNvPr id="18" name="Title 1">
              <a:extLst>
                <a:ext uri="{FF2B5EF4-FFF2-40B4-BE49-F238E27FC236}">
                  <a16:creationId xmlns="" xmlns:a16="http://schemas.microsoft.com/office/drawing/2014/main" id="{DADDC354-7EBE-3548-9016-82A6B02C3C95}"/>
                </a:ext>
              </a:extLst>
            </p:cNvPr>
            <p:cNvSpPr txBox="1">
              <a:spLocks/>
            </p:cNvSpPr>
            <p:nvPr/>
          </p:nvSpPr>
          <p:spPr>
            <a:xfrm>
              <a:off x="3876071" y="120956"/>
              <a:ext cx="4081806" cy="3578662"/>
            </a:xfrm>
            <a:prstGeom prst="rect">
              <a:avLst/>
            </a:prstGeom>
          </p:spPr>
          <p:txBody>
            <a:bodyPr wrap="square" lIns="0" tIns="0" rIns="0" bIns="0">
              <a:spAutoFit/>
            </a:bodyPr>
            <a:lstStyle>
              <a:lvl1pPr algn="l" defTabSz="914400" rtl="0" eaLnBrk="1" latinLnBrk="0" hangingPunct="1">
                <a:lnSpc>
                  <a:spcPct val="90000"/>
                </a:lnSpc>
                <a:spcBef>
                  <a:spcPct val="0"/>
                </a:spcBef>
                <a:buNone/>
                <a:defRPr sz="4400" b="1" kern="1200">
                  <a:solidFill>
                    <a:schemeClr val="tx1"/>
                  </a:solidFill>
                  <a:latin typeface="Georgia" panose="02040502050405020303" pitchFamily="18" charset="0"/>
                  <a:ea typeface="+mj-ea"/>
                  <a:cs typeface="+mj-cs"/>
                </a:defRPr>
              </a:lvl1pPr>
            </a:lstStyle>
            <a:p>
              <a:pPr algn="ctr">
                <a:lnSpc>
                  <a:spcPct val="150000"/>
                </a:lnSpc>
              </a:pPr>
              <a:r>
                <a:rPr lang="en-US" sz="3600" dirty="0" smtClean="0">
                  <a:solidFill>
                    <a:srgbClr val="FFFFFF"/>
                  </a:solidFill>
                  <a:latin typeface="Georgia"/>
                </a:rPr>
                <a:t>2020 ANNUAL STRATEGIC PLANNING SESSION</a:t>
              </a:r>
              <a:endParaRPr lang="en-ID" sz="3600" dirty="0">
                <a:solidFill>
                  <a:srgbClr val="FFFFFF"/>
                </a:solidFill>
                <a:latin typeface="Georgia"/>
              </a:endParaRPr>
            </a:p>
          </p:txBody>
        </p:sp>
      </p:grpSp>
    </p:spTree>
    <p:extLst>
      <p:ext uri="{BB962C8B-B14F-4D97-AF65-F5344CB8AC3E}">
        <p14:creationId xmlns:p14="http://schemas.microsoft.com/office/powerpoint/2010/main" val="338714414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 xmlns:a16="http://schemas.microsoft.com/office/drawing/2014/main" id="{3D1D2E24-36FA-6149-B377-163EFDF93ABC}"/>
              </a:ext>
            </a:extLst>
          </p:cNvPr>
          <p:cNvSpPr txBox="1"/>
          <p:nvPr/>
        </p:nvSpPr>
        <p:spPr>
          <a:xfrm>
            <a:off x="780081" y="818862"/>
            <a:ext cx="6178279" cy="215444"/>
          </a:xfrm>
          <a:prstGeom prst="rect">
            <a:avLst/>
          </a:prstGeom>
          <a:noFill/>
        </p:spPr>
        <p:txBody>
          <a:bodyPr wrap="square" lIns="0" tIns="0" rIns="0" bIns="0" rtlCol="0" anchor="ctr">
            <a:spAutoFit/>
          </a:bodyPr>
          <a:lstStyle/>
          <a:p>
            <a:pPr>
              <a:spcAft>
                <a:spcPts val="300"/>
              </a:spcAft>
            </a:pPr>
            <a:r>
              <a:rPr lang="da-DK" sz="1400" b="1" dirty="0" smtClean="0">
                <a:solidFill>
                  <a:srgbClr val="FFFFFF"/>
                </a:solidFill>
                <a:latin typeface="Segoe UI Light"/>
                <a:cs typeface="Segoe UI" panose="020B0502040204020203" pitchFamily="34" charset="0"/>
              </a:rPr>
              <a:t>Outcome 5: Healthy Incarcerated  Population</a:t>
            </a:r>
            <a:endParaRPr lang="da-DK" sz="1400" b="1" dirty="0">
              <a:solidFill>
                <a:srgbClr val="FFFFFF"/>
              </a:solidFill>
              <a:latin typeface="Segoe UI Light"/>
              <a:cs typeface="Segoe UI" panose="020B0502040204020203" pitchFamily="34" charset="0"/>
            </a:endParaRPr>
          </a:p>
        </p:txBody>
      </p:sp>
      <p:sp>
        <p:nvSpPr>
          <p:cNvPr id="5" name="Title 1">
            <a:extLst>
              <a:ext uri="{FF2B5EF4-FFF2-40B4-BE49-F238E27FC236}">
                <a16:creationId xmlns="" xmlns:a16="http://schemas.microsoft.com/office/drawing/2014/main" id="{4430A9AA-BB5E-FF43-8C3E-F42948508E5B}"/>
              </a:ext>
            </a:extLst>
          </p:cNvPr>
          <p:cNvSpPr txBox="1">
            <a:spLocks/>
          </p:cNvSpPr>
          <p:nvPr/>
        </p:nvSpPr>
        <p:spPr>
          <a:xfrm>
            <a:off x="718227" y="0"/>
            <a:ext cx="10940374" cy="81886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chemeClr val="tx1"/>
                </a:solidFill>
                <a:latin typeface="Georgia" panose="02040502050405020303"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4000" b="1" i="0" u="none" strike="noStrike" kern="1200" cap="none" spc="0" normalizeH="0" baseline="0" noProof="0" dirty="0" smtClean="0">
                <a:ln>
                  <a:noFill/>
                </a:ln>
                <a:solidFill>
                  <a:srgbClr val="000000"/>
                </a:solidFill>
                <a:effectLst/>
                <a:uLnTx/>
                <a:uFillTx/>
                <a:latin typeface="Georgia"/>
              </a:rPr>
              <a:t>Problem tree</a:t>
            </a:r>
            <a:endParaRPr kumimoji="0" lang="en-US" sz="4000" b="1" i="0" u="none" strike="noStrike" kern="1200" cap="none" spc="0" normalizeH="0" baseline="0" noProof="0" dirty="0">
              <a:ln>
                <a:noFill/>
              </a:ln>
              <a:solidFill>
                <a:srgbClr val="000000"/>
              </a:solidFill>
              <a:effectLst/>
              <a:uLnTx/>
              <a:uFillTx/>
              <a:latin typeface="Georgia"/>
            </a:endParaRPr>
          </a:p>
        </p:txBody>
      </p:sp>
      <p:graphicFrame>
        <p:nvGraphicFramePr>
          <p:cNvPr id="12" name="Diagram 11"/>
          <p:cNvGraphicFramePr/>
          <p:nvPr>
            <p:extLst>
              <p:ext uri="{D42A27DB-BD31-4B8C-83A1-F6EECF244321}">
                <p14:modId xmlns:p14="http://schemas.microsoft.com/office/powerpoint/2010/main" val="4168779614"/>
              </p:ext>
            </p:extLst>
          </p:nvPr>
        </p:nvGraphicFramePr>
        <p:xfrm>
          <a:off x="109776" y="2115946"/>
          <a:ext cx="12157276" cy="52121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3" name="Rectangle 12"/>
          <p:cNvSpPr/>
          <p:nvPr/>
        </p:nvSpPr>
        <p:spPr>
          <a:xfrm>
            <a:off x="4173168" y="1108803"/>
            <a:ext cx="5112724" cy="424173"/>
          </a:xfrm>
          <a:prstGeom prst="rect">
            <a:avLst/>
          </a:prstGeom>
          <a:solidFill>
            <a:sysClr val="window" lastClr="FFFFFF">
              <a:lumMod val="85000"/>
            </a:sysClr>
          </a:solidFill>
          <a:ln w="12700" cap="flat" cmpd="sng" algn="ctr">
            <a:solidFill>
              <a:srgbClr val="FFC000"/>
            </a:solidFill>
            <a:prstDash val="solid"/>
            <a:miter lim="800000"/>
          </a:ln>
          <a:effectLst/>
        </p:spPr>
        <p:txBody>
          <a:bodyPr lIns="91432" tIns="45716" rIns="91432" bIns="45716" rtlCol="0" anchor="ctr"/>
          <a:lstStyle/>
          <a:p>
            <a:pPr marL="0" marR="0" lvl="0" indent="0" algn="ctr" defTabSz="1179597"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smtClean="0">
                <a:ln>
                  <a:noFill/>
                </a:ln>
                <a:solidFill>
                  <a:prstClr val="black"/>
                </a:solidFill>
                <a:effectLst/>
                <a:uLnTx/>
                <a:uFillTx/>
                <a:latin typeface="Lato"/>
              </a:rPr>
              <a:t>Limited access to health technology and information</a:t>
            </a:r>
            <a:endParaRPr kumimoji="0" lang="en-ZA" sz="1400" b="1" i="0" u="none" strike="noStrike" kern="0" cap="none" spc="0" normalizeH="0" baseline="0" noProof="0" dirty="0" smtClean="0">
              <a:ln>
                <a:noFill/>
              </a:ln>
              <a:solidFill>
                <a:prstClr val="black"/>
              </a:solidFill>
              <a:effectLst/>
              <a:uLnTx/>
              <a:uFillTx/>
              <a:latin typeface="Lato"/>
            </a:endParaRPr>
          </a:p>
        </p:txBody>
      </p:sp>
      <p:sp>
        <p:nvSpPr>
          <p:cNvPr id="14" name="Rectangle 13"/>
          <p:cNvSpPr/>
          <p:nvPr/>
        </p:nvSpPr>
        <p:spPr>
          <a:xfrm>
            <a:off x="9494973" y="1108800"/>
            <a:ext cx="2697029" cy="591649"/>
          </a:xfrm>
          <a:prstGeom prst="rect">
            <a:avLst/>
          </a:prstGeom>
          <a:solidFill>
            <a:sysClr val="window" lastClr="FFFFFF">
              <a:lumMod val="85000"/>
            </a:sysClr>
          </a:solidFill>
          <a:ln w="12700" cap="flat" cmpd="sng" algn="ctr">
            <a:solidFill>
              <a:srgbClr val="FFC000"/>
            </a:solidFill>
            <a:prstDash val="solid"/>
            <a:miter lim="800000"/>
          </a:ln>
          <a:effectLst/>
        </p:spPr>
        <p:txBody>
          <a:bodyPr lIns="91432" tIns="45716" rIns="91432" bIns="45716" rtlCol="0" anchor="ctr"/>
          <a:lstStyle/>
          <a:p>
            <a:pPr marL="0" marR="0" lvl="0" indent="0" algn="ctr" defTabSz="1179597" eaLnBrk="1" fontAlgn="auto" latinLnBrk="0" hangingPunct="1">
              <a:lnSpc>
                <a:spcPct val="100000"/>
              </a:lnSpc>
              <a:spcBef>
                <a:spcPts val="0"/>
              </a:spcBef>
              <a:spcAft>
                <a:spcPts val="0"/>
              </a:spcAft>
              <a:buClrTx/>
              <a:buSzTx/>
              <a:buFontTx/>
              <a:buNone/>
              <a:tabLst/>
              <a:defRPr/>
            </a:pPr>
            <a:r>
              <a:rPr kumimoji="0" lang="en-ZA" sz="1400" b="1" i="0" u="none" strike="noStrike" kern="0" cap="none" spc="0" normalizeH="0" baseline="0" noProof="0" dirty="0" smtClean="0">
                <a:ln>
                  <a:noFill/>
                </a:ln>
                <a:solidFill>
                  <a:prstClr val="black"/>
                </a:solidFill>
                <a:effectLst/>
                <a:uLnTx/>
                <a:uFillTx/>
                <a:latin typeface="Lato"/>
              </a:rPr>
              <a:t>Inadequate  health services structure</a:t>
            </a:r>
          </a:p>
        </p:txBody>
      </p:sp>
      <p:sp>
        <p:nvSpPr>
          <p:cNvPr id="15" name="TextBox 14"/>
          <p:cNvSpPr txBox="1"/>
          <p:nvPr/>
        </p:nvSpPr>
        <p:spPr>
          <a:xfrm>
            <a:off x="1070517" y="1163649"/>
            <a:ext cx="2893571" cy="646323"/>
          </a:xfrm>
          <a:prstGeom prst="rect">
            <a:avLst/>
          </a:prstGeom>
          <a:solidFill>
            <a:sysClr val="window" lastClr="FFFFFF">
              <a:lumMod val="85000"/>
            </a:sysClr>
          </a:solidFill>
          <a:ln>
            <a:solidFill>
              <a:srgbClr val="FFC000"/>
            </a:solidFill>
          </a:ln>
        </p:spPr>
        <p:txBody>
          <a:bodyPr wrap="square" lIns="91432" tIns="45716" rIns="91432" bIns="45716" rtlCol="0">
            <a:spAutoFit/>
          </a:bodyPr>
          <a:lstStyle/>
          <a:p>
            <a:pPr marL="0" marR="0" lvl="0" indent="0" defTabSz="914318"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smtClean="0">
                <a:ln>
                  <a:noFill/>
                </a:ln>
                <a:solidFill>
                  <a:prstClr val="black"/>
                </a:solidFill>
                <a:effectLst/>
                <a:uLnTx/>
                <a:uFillTx/>
              </a:rPr>
              <a:t>Limited access to pharmaceutical services</a:t>
            </a:r>
          </a:p>
        </p:txBody>
      </p:sp>
      <p:sp>
        <p:nvSpPr>
          <p:cNvPr id="16" name="TextBox 15"/>
          <p:cNvSpPr txBox="1"/>
          <p:nvPr/>
        </p:nvSpPr>
        <p:spPr>
          <a:xfrm>
            <a:off x="106158" y="1238154"/>
            <a:ext cx="1224136" cy="462298"/>
          </a:xfrm>
          <a:prstGeom prst="rect">
            <a:avLst/>
          </a:prstGeom>
          <a:noFill/>
        </p:spPr>
        <p:txBody>
          <a:bodyPr wrap="square" lIns="91432" tIns="45716" rIns="91432" bIns="45716" rtlCol="0">
            <a:spAutoFit/>
          </a:bodyPr>
          <a:lstStyle/>
          <a:p>
            <a:pPr marL="0" marR="0" lvl="0" indent="0" defTabSz="914318" eaLnBrk="1" fontAlgn="auto" latinLnBrk="0" hangingPunct="1">
              <a:lnSpc>
                <a:spcPct val="100000"/>
              </a:lnSpc>
              <a:spcBef>
                <a:spcPts val="0"/>
              </a:spcBef>
              <a:spcAft>
                <a:spcPts val="0"/>
              </a:spcAft>
              <a:buClrTx/>
              <a:buSzTx/>
              <a:buFontTx/>
              <a:buNone/>
              <a:tabLst/>
              <a:defRPr/>
            </a:pPr>
            <a:r>
              <a:rPr kumimoji="0" lang="en-US" sz="2400" b="1" i="0" u="none" strike="noStrike" kern="0" cap="none" spc="0" normalizeH="0" baseline="0" noProof="0" dirty="0" smtClean="0">
                <a:ln>
                  <a:noFill/>
                </a:ln>
                <a:solidFill>
                  <a:srgbClr val="FF9900"/>
                </a:solidFill>
                <a:effectLst/>
                <a:uLnTx/>
                <a:uFillTx/>
              </a:rPr>
              <a:t>Effects</a:t>
            </a:r>
          </a:p>
        </p:txBody>
      </p:sp>
      <p:sp>
        <p:nvSpPr>
          <p:cNvPr id="17" name="TextBox 16"/>
          <p:cNvSpPr txBox="1"/>
          <p:nvPr/>
        </p:nvSpPr>
        <p:spPr>
          <a:xfrm>
            <a:off x="10556992" y="1700452"/>
            <a:ext cx="1600284" cy="830989"/>
          </a:xfrm>
          <a:prstGeom prst="rect">
            <a:avLst/>
          </a:prstGeom>
          <a:solidFill>
            <a:sysClr val="window" lastClr="FFFFFF"/>
          </a:solidFill>
        </p:spPr>
        <p:txBody>
          <a:bodyPr wrap="square" lIns="91432" tIns="45716" rIns="91432" bIns="45716" rtlCol="0">
            <a:spAutoFit/>
          </a:bodyPr>
          <a:lstStyle/>
          <a:p>
            <a:pPr marL="0" marR="0" lvl="0" indent="0" defTabSz="914318" eaLnBrk="1" fontAlgn="auto" latinLnBrk="0" hangingPunct="1">
              <a:lnSpc>
                <a:spcPct val="100000"/>
              </a:lnSpc>
              <a:spcBef>
                <a:spcPts val="0"/>
              </a:spcBef>
              <a:spcAft>
                <a:spcPts val="0"/>
              </a:spcAft>
              <a:buClrTx/>
              <a:buSzTx/>
              <a:buFontTx/>
              <a:buNone/>
              <a:tabLst/>
              <a:defRPr/>
            </a:pPr>
            <a:r>
              <a:rPr kumimoji="0" lang="en-US" sz="2400" b="1" i="0" u="none" strike="noStrike" kern="0" cap="none" spc="0" normalizeH="0" baseline="0" noProof="0" dirty="0" smtClean="0">
                <a:ln>
                  <a:noFill/>
                </a:ln>
                <a:solidFill>
                  <a:srgbClr val="679F81"/>
                </a:solidFill>
                <a:effectLst/>
                <a:uLnTx/>
                <a:uFillTx/>
              </a:rPr>
              <a:t>Core problem</a:t>
            </a:r>
          </a:p>
        </p:txBody>
      </p:sp>
    </p:spTree>
    <p:extLst>
      <p:ext uri="{BB962C8B-B14F-4D97-AF65-F5344CB8AC3E}">
        <p14:creationId xmlns:p14="http://schemas.microsoft.com/office/powerpoint/2010/main" val="393481908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 name="TextBox 8">
            <a:extLst>
              <a:ext uri="{FF2B5EF4-FFF2-40B4-BE49-F238E27FC236}">
                <a16:creationId xmlns="" xmlns:a16="http://schemas.microsoft.com/office/drawing/2014/main" id="{3D1D2E24-36FA-6149-B377-163EFDF93ABC}"/>
              </a:ext>
            </a:extLst>
          </p:cNvPr>
          <p:cNvSpPr txBox="1"/>
          <p:nvPr/>
        </p:nvSpPr>
        <p:spPr>
          <a:xfrm>
            <a:off x="989162" y="792228"/>
            <a:ext cx="10039393" cy="215444"/>
          </a:xfrm>
          <a:prstGeom prst="rect">
            <a:avLst/>
          </a:prstGeom>
          <a:noFill/>
        </p:spPr>
        <p:txBody>
          <a:bodyPr wrap="square" lIns="0" tIns="0" rIns="0" bIns="0" rtlCol="0" anchor="ctr">
            <a:spAutoFit/>
          </a:bodyPr>
          <a:lstStyle/>
          <a:p>
            <a:pPr>
              <a:spcAft>
                <a:spcPts val="300"/>
              </a:spcAft>
            </a:pPr>
            <a:r>
              <a:rPr lang="da-DK" sz="1400" b="1" dirty="0" smtClean="0">
                <a:solidFill>
                  <a:srgbClr val="FFFFFF"/>
                </a:solidFill>
                <a:latin typeface="Segoe UI Light"/>
                <a:cs typeface="Segoe UI" panose="020B0502040204020203" pitchFamily="34" charset="0"/>
              </a:rPr>
              <a:t>Outcome 5: Healthy Incrcerated  Population</a:t>
            </a:r>
            <a:endParaRPr lang="da-DK" sz="1400" b="1" dirty="0">
              <a:solidFill>
                <a:srgbClr val="FFFFFF"/>
              </a:solidFill>
              <a:latin typeface="Segoe UI Light"/>
              <a:cs typeface="Segoe UI" panose="020B0502040204020203" pitchFamily="34" charset="0"/>
            </a:endParaRPr>
          </a:p>
        </p:txBody>
      </p:sp>
      <p:sp>
        <p:nvSpPr>
          <p:cNvPr id="10" name="Title 1">
            <a:extLst>
              <a:ext uri="{FF2B5EF4-FFF2-40B4-BE49-F238E27FC236}">
                <a16:creationId xmlns="" xmlns:a16="http://schemas.microsoft.com/office/drawing/2014/main" id="{4430A9AA-BB5E-FF43-8C3E-F42948508E5B}"/>
              </a:ext>
            </a:extLst>
          </p:cNvPr>
          <p:cNvSpPr txBox="1">
            <a:spLocks/>
          </p:cNvSpPr>
          <p:nvPr/>
        </p:nvSpPr>
        <p:spPr>
          <a:xfrm>
            <a:off x="680126" y="-190500"/>
            <a:ext cx="10940374" cy="81886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chemeClr val="tx1"/>
                </a:solidFill>
                <a:latin typeface="Georgia" panose="02040502050405020303"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4000" b="1" i="0" u="none" strike="noStrike" kern="1200" cap="none" spc="0" normalizeH="0" baseline="0" noProof="0" dirty="0" smtClean="0">
                <a:ln>
                  <a:noFill/>
                </a:ln>
                <a:solidFill>
                  <a:srgbClr val="000000"/>
                </a:solidFill>
                <a:effectLst/>
                <a:uLnTx/>
                <a:uFillTx/>
                <a:latin typeface="Georgia"/>
              </a:rPr>
              <a:t>Solution tree</a:t>
            </a:r>
            <a:endParaRPr kumimoji="0" lang="en-US" sz="4000" b="1" i="0" u="none" strike="noStrike" kern="1200" cap="none" spc="0" normalizeH="0" baseline="0" noProof="0" dirty="0">
              <a:ln>
                <a:noFill/>
              </a:ln>
              <a:solidFill>
                <a:srgbClr val="000000"/>
              </a:solidFill>
              <a:effectLst/>
              <a:uLnTx/>
              <a:uFillTx/>
              <a:latin typeface="Georgia"/>
            </a:endParaRPr>
          </a:p>
        </p:txBody>
      </p:sp>
      <p:grpSp>
        <p:nvGrpSpPr>
          <p:cNvPr id="6" name="Group 5"/>
          <p:cNvGrpSpPr/>
          <p:nvPr/>
        </p:nvGrpSpPr>
        <p:grpSpPr>
          <a:xfrm>
            <a:off x="2862694" y="1382751"/>
            <a:ext cx="6466613" cy="1460810"/>
            <a:chOff x="3170395" y="637219"/>
            <a:chExt cx="6466613" cy="1231690"/>
          </a:xfrm>
        </p:grpSpPr>
        <p:sp>
          <p:nvSpPr>
            <p:cNvPr id="7" name="Rectangle 6"/>
            <p:cNvSpPr/>
            <p:nvPr/>
          </p:nvSpPr>
          <p:spPr>
            <a:xfrm>
              <a:off x="3170395" y="637219"/>
              <a:ext cx="6466613" cy="1231690"/>
            </a:xfrm>
            <a:prstGeom prst="rect">
              <a:avLst/>
            </a:prstGeom>
            <a:solidFill>
              <a:srgbClr val="679F81"/>
            </a:solidFill>
            <a:ln w="12700" cap="flat" cmpd="sng" algn="ctr">
              <a:solidFill>
                <a:sysClr val="window" lastClr="FFFFFF">
                  <a:hueOff val="0"/>
                  <a:satOff val="0"/>
                  <a:lumOff val="0"/>
                  <a:alphaOff val="0"/>
                </a:sysClr>
              </a:solidFill>
              <a:prstDash val="solid"/>
              <a:miter lim="800000"/>
            </a:ln>
            <a:effectLst/>
          </p:spPr>
          <p:style>
            <a:lnRef idx="2">
              <a:scrgbClr r="0" g="0" b="0"/>
            </a:lnRef>
            <a:fillRef idx="1">
              <a:scrgbClr r="0" g="0" b="0"/>
            </a:fillRef>
            <a:effectRef idx="0">
              <a:scrgbClr r="0" g="0" b="0"/>
            </a:effectRef>
            <a:fontRef idx="minor">
              <a:schemeClr val="lt1"/>
            </a:fontRef>
          </p:style>
        </p:sp>
        <p:sp>
          <p:nvSpPr>
            <p:cNvPr id="8" name="Rectangle 7"/>
            <p:cNvSpPr/>
            <p:nvPr/>
          </p:nvSpPr>
          <p:spPr>
            <a:xfrm>
              <a:off x="3170395" y="637219"/>
              <a:ext cx="6466613" cy="123169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ZA" sz="1600" b="1" kern="1200" dirty="0" smtClean="0">
                  <a:solidFill>
                    <a:schemeClr val="tx1"/>
                  </a:solidFill>
                  <a:latin typeface="Lato"/>
                  <a:ea typeface="+mn-ea"/>
                  <a:cs typeface="+mn-cs"/>
                </a:rPr>
                <a:t>Solution Statement Incarceration:  Improved quality and accessibility to Health Care services</a:t>
              </a:r>
            </a:p>
          </p:txBody>
        </p:sp>
      </p:grpSp>
      <p:grpSp>
        <p:nvGrpSpPr>
          <p:cNvPr id="11" name="Group 10"/>
          <p:cNvGrpSpPr/>
          <p:nvPr/>
        </p:nvGrpSpPr>
        <p:grpSpPr>
          <a:xfrm>
            <a:off x="1215483" y="3107995"/>
            <a:ext cx="4793375" cy="642010"/>
            <a:chOff x="808773" y="1858057"/>
            <a:chExt cx="3625238" cy="642010"/>
          </a:xfrm>
        </p:grpSpPr>
        <p:sp>
          <p:nvSpPr>
            <p:cNvPr id="12" name="Rectangle 11"/>
            <p:cNvSpPr/>
            <p:nvPr/>
          </p:nvSpPr>
          <p:spPr>
            <a:xfrm>
              <a:off x="808773" y="1858057"/>
              <a:ext cx="3625238" cy="642010"/>
            </a:xfrm>
            <a:prstGeom prst="rect">
              <a:avLst/>
            </a:prstGeom>
            <a:solidFill>
              <a:srgbClr val="679F81">
                <a:lumMod val="20000"/>
                <a:lumOff val="80000"/>
              </a:srgbClr>
            </a:solidFill>
            <a:ln w="12700" cap="flat" cmpd="sng" algn="ctr">
              <a:solidFill>
                <a:sysClr val="window" lastClr="FFFFFF">
                  <a:hueOff val="0"/>
                  <a:satOff val="0"/>
                  <a:lumOff val="0"/>
                  <a:alphaOff val="0"/>
                </a:sysClr>
              </a:solidFill>
              <a:prstDash val="solid"/>
              <a:miter lim="800000"/>
            </a:ln>
            <a:effectLst/>
          </p:spPr>
          <p:style>
            <a:lnRef idx="2">
              <a:scrgbClr r="0" g="0" b="0"/>
            </a:lnRef>
            <a:fillRef idx="1">
              <a:scrgbClr r="0" g="0" b="0"/>
            </a:fillRef>
            <a:effectRef idx="0">
              <a:scrgbClr r="0" g="0" b="0"/>
            </a:effectRef>
            <a:fontRef idx="minor">
              <a:schemeClr val="lt1"/>
            </a:fontRef>
          </p:style>
        </p:sp>
        <p:sp>
          <p:nvSpPr>
            <p:cNvPr id="13" name="Rectangle 12"/>
            <p:cNvSpPr/>
            <p:nvPr/>
          </p:nvSpPr>
          <p:spPr>
            <a:xfrm>
              <a:off x="808773" y="1858057"/>
              <a:ext cx="3625238" cy="64201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n-ZA" sz="1500" b="1" kern="1200" dirty="0" smtClean="0">
                  <a:solidFill>
                    <a:sysClr val="windowText" lastClr="000000"/>
                  </a:solidFill>
                  <a:latin typeface="Lato"/>
                  <a:ea typeface="+mn-ea"/>
                  <a:cs typeface="+mn-cs"/>
                </a:rPr>
                <a:t>Intervention:</a:t>
              </a:r>
            </a:p>
            <a:p>
              <a:pPr lvl="0" algn="ctr" defTabSz="666750">
                <a:lnSpc>
                  <a:spcPct val="90000"/>
                </a:lnSpc>
                <a:spcBef>
                  <a:spcPct val="0"/>
                </a:spcBef>
                <a:spcAft>
                  <a:spcPct val="35000"/>
                </a:spcAft>
              </a:pPr>
              <a:r>
                <a:rPr lang="en-ZA" sz="1500" b="1" kern="1200" dirty="0" smtClean="0">
                  <a:solidFill>
                    <a:sysClr val="windowText" lastClr="000000"/>
                  </a:solidFill>
                  <a:latin typeface="Lato"/>
                  <a:ea typeface="+mn-ea"/>
                  <a:cs typeface="+mn-cs"/>
                </a:rPr>
                <a:t>Facilitate the development and implementation of automated systems (e.g. Telemedicine)</a:t>
              </a:r>
              <a:endParaRPr lang="en-ZA" sz="1500" b="1" kern="1200" dirty="0">
                <a:solidFill>
                  <a:sysClr val="windowText" lastClr="000000"/>
                </a:solidFill>
                <a:latin typeface="Lato"/>
                <a:ea typeface="+mn-ea"/>
                <a:cs typeface="+mn-cs"/>
              </a:endParaRPr>
            </a:p>
          </p:txBody>
        </p:sp>
      </p:grpSp>
      <p:grpSp>
        <p:nvGrpSpPr>
          <p:cNvPr id="15" name="Group 14"/>
          <p:cNvGrpSpPr/>
          <p:nvPr/>
        </p:nvGrpSpPr>
        <p:grpSpPr>
          <a:xfrm>
            <a:off x="869795" y="4248615"/>
            <a:ext cx="4873083" cy="2180679"/>
            <a:chOff x="0" y="2623106"/>
            <a:chExt cx="5712110" cy="2454500"/>
          </a:xfrm>
        </p:grpSpPr>
        <p:sp>
          <p:nvSpPr>
            <p:cNvPr id="16" name="Rectangle 15"/>
            <p:cNvSpPr/>
            <p:nvPr/>
          </p:nvSpPr>
          <p:spPr>
            <a:xfrm>
              <a:off x="0" y="2623106"/>
              <a:ext cx="5712110" cy="2454500"/>
            </a:xfrm>
            <a:prstGeom prst="rect">
              <a:avLst/>
            </a:prstGeom>
            <a:solidFill>
              <a:srgbClr val="EADFBF"/>
            </a:solidFill>
            <a:ln w="12700" cap="flat" cmpd="sng" algn="ctr">
              <a:solidFill>
                <a:sysClr val="window" lastClr="FFFFFF">
                  <a:hueOff val="0"/>
                  <a:satOff val="0"/>
                  <a:lumOff val="0"/>
                  <a:alphaOff val="0"/>
                </a:sysClr>
              </a:solidFill>
              <a:prstDash val="solid"/>
              <a:miter lim="800000"/>
            </a:ln>
            <a:effectLst/>
          </p:spPr>
          <p:style>
            <a:lnRef idx="2">
              <a:scrgbClr r="0" g="0" b="0"/>
            </a:lnRef>
            <a:fillRef idx="1">
              <a:scrgbClr r="0" g="0" b="0"/>
            </a:fillRef>
            <a:effectRef idx="0">
              <a:scrgbClr r="0" g="0" b="0"/>
            </a:effectRef>
            <a:fontRef idx="minor">
              <a:schemeClr val="lt1"/>
            </a:fontRef>
          </p:style>
          <p:txBody>
            <a:bodyPr/>
            <a:lstStyle/>
            <a:p>
              <a:r>
                <a:rPr lang="en-US" dirty="0" smtClean="0">
                  <a:solidFill>
                    <a:schemeClr val="tx1"/>
                  </a:solidFill>
                </a:rPr>
                <a:t>Improve intersectoral collaboration</a:t>
              </a:r>
            </a:p>
            <a:p>
              <a:endParaRPr lang="en-US" dirty="0">
                <a:solidFill>
                  <a:schemeClr val="tx1"/>
                </a:solidFill>
              </a:endParaRPr>
            </a:p>
            <a:p>
              <a:r>
                <a:rPr lang="en-US" dirty="0" smtClean="0">
                  <a:solidFill>
                    <a:schemeClr val="tx1"/>
                  </a:solidFill>
                </a:rPr>
                <a:t>Improve the health technology and information systems</a:t>
              </a:r>
              <a:endParaRPr lang="en-ZA" dirty="0">
                <a:solidFill>
                  <a:schemeClr val="tx1"/>
                </a:solidFill>
              </a:endParaRPr>
            </a:p>
          </p:txBody>
        </p:sp>
        <p:sp>
          <p:nvSpPr>
            <p:cNvPr id="17" name="Rectangle 16"/>
            <p:cNvSpPr/>
            <p:nvPr/>
          </p:nvSpPr>
          <p:spPr>
            <a:xfrm>
              <a:off x="0" y="2623106"/>
              <a:ext cx="5712110" cy="245450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430" tIns="11430" rIns="11430" bIns="11430" numCol="1" spcCol="1270" anchor="ctr" anchorCtr="0">
              <a:noAutofit/>
            </a:bodyPr>
            <a:lstStyle/>
            <a:p>
              <a:pPr marL="0" marR="0" lvl="0" indent="0" algn="l" defTabSz="914400" eaLnBrk="1" fontAlgn="auto" latinLnBrk="0" hangingPunct="1">
                <a:lnSpc>
                  <a:spcPct val="100000"/>
                </a:lnSpc>
                <a:spcBef>
                  <a:spcPct val="0"/>
                </a:spcBef>
                <a:spcAft>
                  <a:spcPts val="0"/>
                </a:spcAft>
                <a:buClrTx/>
                <a:buSzTx/>
                <a:buFontTx/>
                <a:buNone/>
                <a:tabLst/>
                <a:defRPr/>
              </a:pPr>
              <a:r>
                <a:rPr lang="en-ZA" sz="1800" kern="1200" dirty="0" smtClean="0">
                  <a:solidFill>
                    <a:schemeClr val="tx1"/>
                  </a:solidFill>
                  <a:latin typeface="Arial Narrow" panose="020B0606020202030204" pitchFamily="34" charset="0"/>
                  <a:ea typeface="+mn-ea"/>
                  <a:cs typeface="+mn-cs"/>
                </a:rPr>
                <a:t> </a:t>
              </a:r>
              <a:endParaRPr lang="en-ZA" sz="1800" kern="1200" dirty="0">
                <a:solidFill>
                  <a:schemeClr val="tx1"/>
                </a:solidFill>
                <a:latin typeface="Arial Narrow" panose="020B0606020202030204" pitchFamily="34" charset="0"/>
                <a:ea typeface="+mn-ea"/>
                <a:cs typeface="+mn-cs"/>
              </a:endParaRPr>
            </a:p>
          </p:txBody>
        </p:sp>
      </p:grpSp>
      <p:grpSp>
        <p:nvGrpSpPr>
          <p:cNvPr id="18" name="Group 17"/>
          <p:cNvGrpSpPr/>
          <p:nvPr/>
        </p:nvGrpSpPr>
        <p:grpSpPr>
          <a:xfrm>
            <a:off x="3239945" y="2201750"/>
            <a:ext cx="8256962" cy="4227543"/>
            <a:chOff x="0" y="2623106"/>
            <a:chExt cx="8256962" cy="4227543"/>
          </a:xfrm>
        </p:grpSpPr>
        <p:sp>
          <p:nvSpPr>
            <p:cNvPr id="19" name="Rectangle 18"/>
            <p:cNvSpPr/>
            <p:nvPr/>
          </p:nvSpPr>
          <p:spPr>
            <a:xfrm>
              <a:off x="3093948" y="4781483"/>
              <a:ext cx="5163014" cy="2069166"/>
            </a:xfrm>
            <a:prstGeom prst="rect">
              <a:avLst/>
            </a:prstGeom>
            <a:solidFill>
              <a:srgbClr val="EADFBF"/>
            </a:solidFill>
            <a:ln w="12700" cap="flat" cmpd="sng" algn="ctr">
              <a:solidFill>
                <a:sysClr val="window" lastClr="FFFFFF">
                  <a:hueOff val="0"/>
                  <a:satOff val="0"/>
                  <a:lumOff val="0"/>
                  <a:alphaOff val="0"/>
                </a:sysClr>
              </a:solidFill>
              <a:prstDash val="solid"/>
              <a:miter lim="800000"/>
            </a:ln>
            <a:effectLst/>
          </p:spPr>
          <p:style>
            <a:lnRef idx="2">
              <a:scrgbClr r="0" g="0" b="0"/>
            </a:lnRef>
            <a:fillRef idx="1">
              <a:scrgbClr r="0" g="0" b="0"/>
            </a:fillRef>
            <a:effectRef idx="0">
              <a:scrgbClr r="0" g="0" b="0"/>
            </a:effectRef>
            <a:fontRef idx="minor">
              <a:schemeClr val="lt1"/>
            </a:fontRef>
          </p:style>
          <p:txBody>
            <a:bodyPr/>
            <a:lstStyle/>
            <a:p>
              <a:r>
                <a:rPr lang="en-US" dirty="0" smtClean="0">
                  <a:solidFill>
                    <a:schemeClr val="tx1"/>
                  </a:solidFill>
                </a:rPr>
                <a:t>Improve resources capacity for provision of health services</a:t>
              </a:r>
            </a:p>
            <a:p>
              <a:endParaRPr lang="en-US" dirty="0">
                <a:solidFill>
                  <a:schemeClr val="tx1"/>
                </a:solidFill>
              </a:endParaRPr>
            </a:p>
            <a:p>
              <a:r>
                <a:rPr lang="en-US" dirty="0" smtClean="0">
                  <a:solidFill>
                    <a:schemeClr val="tx1"/>
                  </a:solidFill>
                </a:rPr>
                <a:t>Skills retention through benchmarking best practices</a:t>
              </a:r>
              <a:endParaRPr lang="en-ZA" dirty="0">
                <a:solidFill>
                  <a:schemeClr val="tx1"/>
                </a:solidFill>
              </a:endParaRPr>
            </a:p>
          </p:txBody>
        </p:sp>
        <p:sp>
          <p:nvSpPr>
            <p:cNvPr id="20" name="Rectangle 19"/>
            <p:cNvSpPr/>
            <p:nvPr/>
          </p:nvSpPr>
          <p:spPr>
            <a:xfrm>
              <a:off x="0" y="2623106"/>
              <a:ext cx="5712110" cy="245450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430" tIns="11430" rIns="11430" bIns="11430" numCol="1" spcCol="1270" anchor="ctr" anchorCtr="0">
              <a:noAutofit/>
            </a:bodyPr>
            <a:lstStyle/>
            <a:p>
              <a:pPr marL="0" marR="0" lvl="0" indent="0" algn="l" defTabSz="914400" eaLnBrk="1" fontAlgn="auto" latinLnBrk="0" hangingPunct="1">
                <a:lnSpc>
                  <a:spcPct val="100000"/>
                </a:lnSpc>
                <a:spcBef>
                  <a:spcPct val="0"/>
                </a:spcBef>
                <a:spcAft>
                  <a:spcPts val="0"/>
                </a:spcAft>
                <a:buClrTx/>
                <a:buSzTx/>
                <a:buFontTx/>
                <a:buNone/>
                <a:tabLst/>
                <a:defRPr/>
              </a:pPr>
              <a:r>
                <a:rPr lang="en-ZA" sz="1800" kern="1200" dirty="0" smtClean="0">
                  <a:solidFill>
                    <a:schemeClr val="tx1"/>
                  </a:solidFill>
                  <a:latin typeface="Arial Narrow" panose="020B0606020202030204" pitchFamily="34" charset="0"/>
                  <a:ea typeface="+mn-ea"/>
                  <a:cs typeface="+mn-cs"/>
                </a:rPr>
                <a:t> </a:t>
              </a:r>
              <a:endParaRPr lang="en-ZA" sz="1800" kern="1200" dirty="0">
                <a:solidFill>
                  <a:schemeClr val="tx1"/>
                </a:solidFill>
                <a:latin typeface="Arial Narrow" panose="020B0606020202030204" pitchFamily="34" charset="0"/>
                <a:ea typeface="+mn-ea"/>
                <a:cs typeface="+mn-cs"/>
              </a:endParaRPr>
            </a:p>
          </p:txBody>
        </p:sp>
      </p:grpSp>
      <p:grpSp>
        <p:nvGrpSpPr>
          <p:cNvPr id="21" name="Group 20"/>
          <p:cNvGrpSpPr/>
          <p:nvPr/>
        </p:nvGrpSpPr>
        <p:grpSpPr>
          <a:xfrm>
            <a:off x="6757638" y="2993377"/>
            <a:ext cx="3992137" cy="871245"/>
            <a:chOff x="6798041" y="2072098"/>
            <a:chExt cx="3175724" cy="871245"/>
          </a:xfrm>
        </p:grpSpPr>
        <p:sp>
          <p:nvSpPr>
            <p:cNvPr id="22" name="Rectangle 21"/>
            <p:cNvSpPr/>
            <p:nvPr/>
          </p:nvSpPr>
          <p:spPr>
            <a:xfrm>
              <a:off x="6798041" y="2072098"/>
              <a:ext cx="3175724" cy="871245"/>
            </a:xfrm>
            <a:prstGeom prst="rect">
              <a:avLst/>
            </a:prstGeom>
            <a:solidFill>
              <a:srgbClr val="679F81">
                <a:lumMod val="20000"/>
                <a:lumOff val="80000"/>
              </a:srgbClr>
            </a:solidFill>
            <a:ln w="12700" cap="flat" cmpd="sng" algn="ctr">
              <a:solidFill>
                <a:sysClr val="window" lastClr="FFFFFF">
                  <a:hueOff val="0"/>
                  <a:satOff val="0"/>
                  <a:lumOff val="0"/>
                  <a:alphaOff val="0"/>
                </a:sysClr>
              </a:solidFill>
              <a:prstDash val="solid"/>
              <a:miter lim="800000"/>
            </a:ln>
            <a:effectLst/>
          </p:spPr>
          <p:style>
            <a:lnRef idx="2">
              <a:scrgbClr r="0" g="0" b="0"/>
            </a:lnRef>
            <a:fillRef idx="1">
              <a:scrgbClr r="0" g="0" b="0"/>
            </a:fillRef>
            <a:effectRef idx="0">
              <a:scrgbClr r="0" g="0" b="0"/>
            </a:effectRef>
            <a:fontRef idx="minor">
              <a:schemeClr val="lt1"/>
            </a:fontRef>
          </p:style>
        </p:sp>
        <p:sp>
          <p:nvSpPr>
            <p:cNvPr id="23" name="Rectangle 22"/>
            <p:cNvSpPr/>
            <p:nvPr/>
          </p:nvSpPr>
          <p:spPr>
            <a:xfrm>
              <a:off x="6798041" y="2072098"/>
              <a:ext cx="3175724" cy="87124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n-ZA" sz="1500" b="1" kern="1200" dirty="0" smtClean="0">
                  <a:solidFill>
                    <a:sysClr val="windowText" lastClr="000000"/>
                  </a:solidFill>
                  <a:latin typeface="Lato"/>
                  <a:ea typeface="+mn-ea"/>
                  <a:cs typeface="+mn-cs"/>
                </a:rPr>
                <a:t>Intervention: Facilitate the Strengthening  of infrastructure programs and health structure</a:t>
              </a:r>
            </a:p>
          </p:txBody>
        </p:sp>
      </p:grpSp>
    </p:spTree>
    <p:extLst>
      <p:ext uri="{BB962C8B-B14F-4D97-AF65-F5344CB8AC3E}">
        <p14:creationId xmlns:p14="http://schemas.microsoft.com/office/powerpoint/2010/main" val="416087297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r>
              <a:rPr lang="en-US" dirty="0" smtClean="0"/>
              <a:t>LEGISLATION</a:t>
            </a:r>
          </a:p>
          <a:p>
            <a:pPr algn="just" fontAlgn="base">
              <a:spcBef>
                <a:spcPts val="1200"/>
              </a:spcBef>
              <a:spcAft>
                <a:spcPts val="600"/>
              </a:spcAft>
              <a:defRPr/>
            </a:pPr>
            <a:r>
              <a:rPr lang="en-US" dirty="0">
                <a:ea typeface="Calibri"/>
              </a:rPr>
              <a:t>Correctional Services Act 111 of </a:t>
            </a:r>
            <a:r>
              <a:rPr lang="en-US" dirty="0" smtClean="0">
                <a:ea typeface="Calibri"/>
              </a:rPr>
              <a:t>1998 as </a:t>
            </a:r>
            <a:r>
              <a:rPr lang="en-US" dirty="0" smtClean="0">
                <a:ea typeface="Calibri"/>
              </a:rPr>
              <a:t>amended</a:t>
            </a:r>
            <a:endParaRPr lang="en-US" dirty="0">
              <a:ea typeface="Calibri"/>
            </a:endParaRPr>
          </a:p>
          <a:p>
            <a:pPr algn="just" fontAlgn="base">
              <a:spcBef>
                <a:spcPts val="1200"/>
              </a:spcBef>
              <a:spcAft>
                <a:spcPts val="600"/>
              </a:spcAft>
              <a:defRPr/>
            </a:pPr>
            <a:r>
              <a:rPr lang="en-GB" dirty="0">
                <a:ea typeface="Calibri"/>
              </a:rPr>
              <a:t>Criminal Procedure Act 51 of 1977</a:t>
            </a:r>
          </a:p>
          <a:p>
            <a:pPr algn="just">
              <a:spcBef>
                <a:spcPts val="1200"/>
              </a:spcBef>
              <a:spcAft>
                <a:spcPts val="600"/>
              </a:spcAft>
            </a:pPr>
            <a:r>
              <a:rPr lang="en-GB" dirty="0">
                <a:ea typeface="Calibri"/>
                <a:cs typeface="Calibri"/>
              </a:rPr>
              <a:t>Child Justice Act 75 of 2008</a:t>
            </a:r>
            <a:endParaRPr lang="en-ZA" dirty="0">
              <a:ea typeface="Calibri"/>
              <a:cs typeface="Times New Roman"/>
            </a:endParaRPr>
          </a:p>
          <a:p>
            <a:pPr algn="just" fontAlgn="base">
              <a:spcBef>
                <a:spcPts val="1200"/>
              </a:spcBef>
              <a:spcAft>
                <a:spcPts val="600"/>
              </a:spcAft>
              <a:defRPr/>
            </a:pPr>
            <a:r>
              <a:rPr lang="en-GB" dirty="0">
                <a:ea typeface="Calibri"/>
              </a:rPr>
              <a:t>The </a:t>
            </a:r>
            <a:r>
              <a:rPr lang="en-GB" dirty="0" smtClean="0">
                <a:ea typeface="Calibri"/>
              </a:rPr>
              <a:t>National Environmental Management Act 107 0f 1998</a:t>
            </a:r>
            <a:endParaRPr lang="en-GB" dirty="0">
              <a:ea typeface="Calibri"/>
            </a:endParaRPr>
          </a:p>
          <a:p>
            <a:pPr algn="just" fontAlgn="base">
              <a:spcBef>
                <a:spcPts val="1200"/>
              </a:spcBef>
              <a:spcAft>
                <a:spcPts val="600"/>
              </a:spcAft>
              <a:defRPr/>
            </a:pPr>
            <a:r>
              <a:rPr lang="en-GB" dirty="0"/>
              <a:t>The National Health Act 61 of 2003</a:t>
            </a:r>
            <a:endParaRPr lang="en-ZA" dirty="0"/>
          </a:p>
          <a:p>
            <a:pPr algn="just" fontAlgn="base">
              <a:spcBef>
                <a:spcPts val="1200"/>
              </a:spcBef>
              <a:spcAft>
                <a:spcPts val="600"/>
              </a:spcAft>
              <a:defRPr/>
            </a:pPr>
            <a:r>
              <a:rPr lang="en-GB" dirty="0"/>
              <a:t>The Mental Health Care Act 17 of </a:t>
            </a:r>
            <a:r>
              <a:rPr lang="en-GB" dirty="0" smtClean="0"/>
              <a:t>2002</a:t>
            </a:r>
          </a:p>
          <a:p>
            <a:pPr algn="just" fontAlgn="base">
              <a:spcBef>
                <a:spcPts val="1200"/>
              </a:spcBef>
              <a:spcAft>
                <a:spcPts val="600"/>
              </a:spcAft>
              <a:defRPr/>
            </a:pPr>
            <a:endParaRPr lang="en-ZA" dirty="0"/>
          </a:p>
          <a:p>
            <a:endParaRPr lang="en-ZA" dirty="0"/>
          </a:p>
        </p:txBody>
      </p:sp>
    </p:spTree>
    <p:extLst>
      <p:ext uri="{BB962C8B-B14F-4D97-AF65-F5344CB8AC3E}">
        <p14:creationId xmlns:p14="http://schemas.microsoft.com/office/powerpoint/2010/main" val="13003986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a:bodyPr>
          <a:lstStyle/>
          <a:p>
            <a:pPr marL="0" lvl="0" indent="0" algn="just">
              <a:spcBef>
                <a:spcPts val="1200"/>
              </a:spcBef>
              <a:spcAft>
                <a:spcPts val="1200"/>
              </a:spcAft>
              <a:buNone/>
              <a:defRPr/>
            </a:pPr>
            <a:r>
              <a:rPr lang="en-GB" dirty="0" smtClean="0">
                <a:solidFill>
                  <a:prstClr val="black"/>
                </a:solidFill>
              </a:rPr>
              <a:t>LEGISLATION &amp; POLICY MANDATES</a:t>
            </a:r>
          </a:p>
          <a:p>
            <a:pPr marL="342900" lvl="0" indent="-342900" algn="just">
              <a:spcBef>
                <a:spcPts val="1200"/>
              </a:spcBef>
              <a:spcAft>
                <a:spcPts val="1200"/>
              </a:spcAft>
              <a:defRPr/>
            </a:pPr>
            <a:r>
              <a:rPr lang="en-GB" dirty="0" smtClean="0">
                <a:solidFill>
                  <a:prstClr val="black"/>
                </a:solidFill>
              </a:rPr>
              <a:t>The Pharmacy Act 53 of 1974</a:t>
            </a:r>
          </a:p>
          <a:p>
            <a:pPr marL="342900" lvl="0" indent="-342900" algn="just">
              <a:spcBef>
                <a:spcPts val="1200"/>
              </a:spcBef>
              <a:spcAft>
                <a:spcPts val="1200"/>
              </a:spcAft>
              <a:defRPr/>
            </a:pPr>
            <a:r>
              <a:rPr lang="en-GB" dirty="0" smtClean="0">
                <a:solidFill>
                  <a:prstClr val="black"/>
                </a:solidFill>
              </a:rPr>
              <a:t>The Foodstuffs, Cosmetics and Disinfectants Act 54 of 1972 as </a:t>
            </a:r>
            <a:r>
              <a:rPr lang="en-GB" dirty="0" smtClean="0">
                <a:solidFill>
                  <a:prstClr val="black"/>
                </a:solidFill>
              </a:rPr>
              <a:t>amended</a:t>
            </a:r>
            <a:endParaRPr lang="en-GB" dirty="0" smtClean="0">
              <a:solidFill>
                <a:prstClr val="black"/>
              </a:solidFill>
            </a:endParaRPr>
          </a:p>
          <a:p>
            <a:pPr marL="342900" lvl="0" indent="-342900" algn="just">
              <a:spcBef>
                <a:spcPts val="1200"/>
              </a:spcBef>
              <a:spcAft>
                <a:spcPts val="1200"/>
              </a:spcAft>
              <a:defRPr/>
            </a:pPr>
            <a:r>
              <a:rPr lang="en-GB" dirty="0" smtClean="0">
                <a:solidFill>
                  <a:prstClr val="black"/>
                </a:solidFill>
              </a:rPr>
              <a:t>The </a:t>
            </a:r>
            <a:r>
              <a:rPr lang="en-GB" dirty="0">
                <a:solidFill>
                  <a:prstClr val="black"/>
                </a:solidFill>
              </a:rPr>
              <a:t>White Paper on Corrections in South Africa (2005) </a:t>
            </a:r>
            <a:endParaRPr lang="en-ZA" dirty="0">
              <a:solidFill>
                <a:prstClr val="black"/>
              </a:solidFill>
              <a:ea typeface="Calibri"/>
            </a:endParaRPr>
          </a:p>
          <a:p>
            <a:pPr marL="342900" lvl="0" indent="-342900" algn="just">
              <a:spcBef>
                <a:spcPts val="1200"/>
              </a:spcBef>
              <a:spcAft>
                <a:spcPts val="1200"/>
              </a:spcAft>
              <a:defRPr/>
            </a:pPr>
            <a:r>
              <a:rPr lang="en-GB" dirty="0">
                <a:solidFill>
                  <a:prstClr val="black"/>
                </a:solidFill>
              </a:rPr>
              <a:t>The White Paper on Remand Detention Management in South Africa (2014) </a:t>
            </a:r>
          </a:p>
          <a:p>
            <a:pPr marL="342900" lvl="0" indent="-342900" algn="just">
              <a:spcBef>
                <a:spcPts val="1200"/>
              </a:spcBef>
              <a:spcAft>
                <a:spcPts val="1200"/>
              </a:spcAft>
              <a:defRPr/>
            </a:pPr>
            <a:r>
              <a:rPr lang="en-GB" dirty="0">
                <a:solidFill>
                  <a:prstClr val="black"/>
                </a:solidFill>
              </a:rPr>
              <a:t>National Development Plan Vision 2030</a:t>
            </a:r>
            <a:endParaRPr lang="en-ZA" dirty="0">
              <a:solidFill>
                <a:prstClr val="black"/>
              </a:solidFill>
            </a:endParaRPr>
          </a:p>
          <a:p>
            <a:endParaRPr lang="en-ZA" dirty="0"/>
          </a:p>
        </p:txBody>
      </p:sp>
    </p:spTree>
    <p:extLst>
      <p:ext uri="{BB962C8B-B14F-4D97-AF65-F5344CB8AC3E}">
        <p14:creationId xmlns:p14="http://schemas.microsoft.com/office/powerpoint/2010/main" val="23455103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698644" y="108207"/>
            <a:ext cx="10805012" cy="536575"/>
          </a:xfrm>
        </p:spPr>
        <p:txBody>
          <a:bodyPr>
            <a:noAutofit/>
          </a:bodyPr>
          <a:lstStyle/>
          <a:p>
            <a:r>
              <a:rPr lang="en-ZA" sz="4000" b="1" dirty="0" smtClean="0">
                <a:solidFill>
                  <a:srgbClr val="000000"/>
                </a:solidFill>
                <a:latin typeface="Georgia"/>
              </a:rPr>
              <a:t>Results chain</a:t>
            </a:r>
            <a:endParaRPr lang="en-GB" sz="4000" b="1" dirty="0">
              <a:solidFill>
                <a:srgbClr val="000000"/>
              </a:solidFill>
              <a:latin typeface="Georgia"/>
            </a:endParaRPr>
          </a:p>
        </p:txBody>
      </p:sp>
      <p:sp>
        <p:nvSpPr>
          <p:cNvPr id="11" name="TextBox 10">
            <a:extLst>
              <a:ext uri="{FF2B5EF4-FFF2-40B4-BE49-F238E27FC236}">
                <a16:creationId xmlns="" xmlns:a16="http://schemas.microsoft.com/office/drawing/2014/main" id="{3D1D2E24-36FA-6149-B377-163EFDF93ABC}"/>
              </a:ext>
            </a:extLst>
          </p:cNvPr>
          <p:cNvSpPr txBox="1"/>
          <p:nvPr/>
        </p:nvSpPr>
        <p:spPr>
          <a:xfrm>
            <a:off x="989163" y="792228"/>
            <a:ext cx="6695314" cy="215444"/>
          </a:xfrm>
          <a:prstGeom prst="rect">
            <a:avLst/>
          </a:prstGeom>
          <a:noFill/>
        </p:spPr>
        <p:txBody>
          <a:bodyPr wrap="square" lIns="0" tIns="0" rIns="0" bIns="0" rtlCol="0" anchor="ctr">
            <a:spAutoFit/>
          </a:bodyPr>
          <a:lstStyle/>
          <a:p>
            <a:pPr>
              <a:spcAft>
                <a:spcPts val="300"/>
              </a:spcAft>
            </a:pPr>
            <a:r>
              <a:rPr lang="da-DK" sz="1400" b="1" dirty="0" smtClean="0">
                <a:solidFill>
                  <a:srgbClr val="FFFFFF"/>
                </a:solidFill>
                <a:latin typeface="Segoe UI Light"/>
                <a:cs typeface="Segoe UI" panose="020B0502040204020203" pitchFamily="34" charset="0"/>
              </a:rPr>
              <a:t>Outcome 5: Healthy incarcerated Population </a:t>
            </a:r>
            <a:endParaRPr lang="da-DK" sz="1400" b="1" dirty="0">
              <a:solidFill>
                <a:srgbClr val="FFFFFF"/>
              </a:solidFill>
              <a:latin typeface="Segoe UI Light"/>
              <a:cs typeface="Segoe UI" panose="020B0502040204020203" pitchFamily="34" charset="0"/>
            </a:endParaRPr>
          </a:p>
        </p:txBody>
      </p:sp>
      <p:graphicFrame>
        <p:nvGraphicFramePr>
          <p:cNvPr id="12" name="Table 11"/>
          <p:cNvGraphicFramePr>
            <a:graphicFrameLocks noGrp="1"/>
          </p:cNvGraphicFramePr>
          <p:nvPr>
            <p:extLst>
              <p:ext uri="{D42A27DB-BD31-4B8C-83A1-F6EECF244321}">
                <p14:modId xmlns:p14="http://schemas.microsoft.com/office/powerpoint/2010/main" val="729685256"/>
              </p:ext>
            </p:extLst>
          </p:nvPr>
        </p:nvGraphicFramePr>
        <p:xfrm>
          <a:off x="0" y="1007676"/>
          <a:ext cx="12192000" cy="5178640"/>
        </p:xfrm>
        <a:graphic>
          <a:graphicData uri="http://schemas.openxmlformats.org/drawingml/2006/table">
            <a:tbl>
              <a:tblPr firstRow="1" firstCol="1" bandRow="1"/>
              <a:tblGrid>
                <a:gridCol w="2537012">
                  <a:extLst>
                    <a:ext uri="{9D8B030D-6E8A-4147-A177-3AD203B41FA5}">
                      <a16:colId xmlns:a16="http://schemas.microsoft.com/office/drawing/2014/main" xmlns="" val="2672124337"/>
                    </a:ext>
                  </a:extLst>
                </a:gridCol>
                <a:gridCol w="4016188">
                  <a:extLst>
                    <a:ext uri="{9D8B030D-6E8A-4147-A177-3AD203B41FA5}">
                      <a16:colId xmlns:a16="http://schemas.microsoft.com/office/drawing/2014/main" xmlns="" val="102369112"/>
                    </a:ext>
                  </a:extLst>
                </a:gridCol>
                <a:gridCol w="977153">
                  <a:extLst>
                    <a:ext uri="{9D8B030D-6E8A-4147-A177-3AD203B41FA5}">
                      <a16:colId xmlns:a16="http://schemas.microsoft.com/office/drawing/2014/main" xmlns="" val="4122419918"/>
                    </a:ext>
                  </a:extLst>
                </a:gridCol>
                <a:gridCol w="1017216">
                  <a:extLst>
                    <a:ext uri="{9D8B030D-6E8A-4147-A177-3AD203B41FA5}">
                      <a16:colId xmlns:a16="http://schemas.microsoft.com/office/drawing/2014/main" xmlns="" val="1025326353"/>
                    </a:ext>
                  </a:extLst>
                </a:gridCol>
                <a:gridCol w="3644431">
                  <a:extLst>
                    <a:ext uri="{9D8B030D-6E8A-4147-A177-3AD203B41FA5}">
                      <a16:colId xmlns:a16="http://schemas.microsoft.com/office/drawing/2014/main" xmlns="" val="1802985295"/>
                    </a:ext>
                  </a:extLst>
                </a:gridCol>
              </a:tblGrid>
              <a:tr h="559355">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15000"/>
                        </a:lnSpc>
                        <a:spcAft>
                          <a:spcPts val="0"/>
                        </a:spcAft>
                      </a:pPr>
                      <a:r>
                        <a:rPr lang="en-GB" sz="1500" b="1" i="0" u="none" strike="noStrike" baseline="0" dirty="0">
                          <a:solidFill>
                            <a:schemeClr val="bg1"/>
                          </a:solidFill>
                          <a:latin typeface="+mj-lt"/>
                          <a:ea typeface="+mn-ea"/>
                          <a:cs typeface="+mn-cs"/>
                        </a:rPr>
                        <a:t>Level of Result</a:t>
                      </a:r>
                      <a:endParaRPr lang="en-ZA" sz="1500" b="1" i="0" u="none" strike="noStrike" baseline="0" dirty="0">
                        <a:solidFill>
                          <a:schemeClr val="bg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548235"/>
                    </a:solid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15000"/>
                        </a:lnSpc>
                        <a:spcAft>
                          <a:spcPts val="0"/>
                        </a:spcAft>
                      </a:pPr>
                      <a:r>
                        <a:rPr lang="en-GB" sz="1500" b="1" i="0" u="none" strike="noStrike" baseline="0" dirty="0">
                          <a:solidFill>
                            <a:schemeClr val="bg1"/>
                          </a:solidFill>
                          <a:latin typeface="+mj-lt"/>
                          <a:ea typeface="+mn-ea"/>
                          <a:cs typeface="+mn-cs"/>
                        </a:rPr>
                        <a:t>Indicator</a:t>
                      </a:r>
                      <a:endParaRPr lang="en-ZA" sz="1500" b="1" i="0" u="none" strike="noStrike" baseline="0" dirty="0">
                        <a:solidFill>
                          <a:schemeClr val="bg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548235"/>
                    </a:solid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15000"/>
                        </a:lnSpc>
                        <a:spcAft>
                          <a:spcPts val="0"/>
                        </a:spcAft>
                      </a:pPr>
                      <a:r>
                        <a:rPr lang="en-GB" sz="1500" b="1" i="0" u="none" strike="noStrike" baseline="0" dirty="0" smtClean="0">
                          <a:solidFill>
                            <a:schemeClr val="bg1"/>
                          </a:solidFill>
                          <a:latin typeface="+mj-lt"/>
                          <a:ea typeface="+mn-ea"/>
                          <a:cs typeface="+mn-cs"/>
                        </a:rPr>
                        <a:t>Baseline 2020/21</a:t>
                      </a:r>
                      <a:endParaRPr lang="en-ZA" sz="1500" b="1" i="0" u="none" strike="noStrike" baseline="0" dirty="0">
                        <a:solidFill>
                          <a:schemeClr val="bg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548235"/>
                    </a:solid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15000"/>
                        </a:lnSpc>
                        <a:spcAft>
                          <a:spcPts val="0"/>
                        </a:spcAft>
                      </a:pPr>
                      <a:r>
                        <a:rPr lang="en-GB" sz="1500" b="1" i="0" u="none" strike="noStrike" baseline="0" dirty="0" smtClean="0">
                          <a:solidFill>
                            <a:schemeClr val="bg1"/>
                          </a:solidFill>
                          <a:latin typeface="+mj-lt"/>
                          <a:ea typeface="+mn-ea"/>
                          <a:cs typeface="+mn-cs"/>
                        </a:rPr>
                        <a:t>Target 2021/22</a:t>
                      </a:r>
                      <a:endParaRPr lang="en-ZA" sz="1500" b="1" i="0" u="none" strike="noStrike" baseline="0" dirty="0">
                        <a:solidFill>
                          <a:schemeClr val="bg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548235"/>
                    </a:solid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15000"/>
                        </a:lnSpc>
                        <a:spcAft>
                          <a:spcPts val="0"/>
                        </a:spcAft>
                      </a:pPr>
                      <a:r>
                        <a:rPr lang="en-GB" sz="1500" b="1" i="0" u="none" strike="noStrike" baseline="0" dirty="0" smtClean="0">
                          <a:solidFill>
                            <a:schemeClr val="bg1"/>
                          </a:solidFill>
                          <a:latin typeface="+mj-lt"/>
                          <a:ea typeface="+mn-ea"/>
                          <a:cs typeface="+mn-cs"/>
                        </a:rPr>
                        <a:t>Assumption/Enablers </a:t>
                      </a:r>
                      <a:endParaRPr lang="en-ZA" sz="1500" b="1" i="0" u="none" strike="noStrike" baseline="0" dirty="0">
                        <a:solidFill>
                          <a:schemeClr val="bg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548235"/>
                    </a:solidFill>
                  </a:tcPr>
                </a:tc>
                <a:extLst>
                  <a:ext uri="{0D108BD9-81ED-4DB2-BD59-A6C34878D82A}">
                    <a16:rowId xmlns:a16="http://schemas.microsoft.com/office/drawing/2014/main" xmlns="" val="2543777863"/>
                  </a:ext>
                </a:extLst>
              </a:tr>
              <a:tr h="458993">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00000"/>
                        </a:lnSpc>
                        <a:spcAft>
                          <a:spcPts val="0"/>
                        </a:spcAft>
                      </a:pPr>
                      <a:r>
                        <a:rPr lang="en-GB" sz="1500" b="1" i="0" u="none" strike="noStrike" baseline="0" dirty="0" smtClean="0">
                          <a:solidFill>
                            <a:schemeClr val="tx1"/>
                          </a:solidFill>
                          <a:latin typeface="+mj-lt"/>
                          <a:ea typeface="+mn-ea"/>
                          <a:cs typeface="+mn-cs"/>
                        </a:rPr>
                        <a:t>Impact (Strategic Plan)</a:t>
                      </a:r>
                    </a:p>
                    <a:p>
                      <a:pPr marL="0" marR="0" indent="0" algn="l" defTabSz="914400" eaLnBrk="1" fontAlgn="auto" latinLnBrk="0" hangingPunct="1">
                        <a:lnSpc>
                          <a:spcPct val="100000"/>
                        </a:lnSpc>
                        <a:spcBef>
                          <a:spcPts val="0"/>
                        </a:spcBef>
                        <a:spcAft>
                          <a:spcPts val="0"/>
                        </a:spcAft>
                        <a:buClrTx/>
                        <a:buSzTx/>
                        <a:buFontTx/>
                        <a:buNone/>
                        <a:tabLst/>
                        <a:defRPr/>
                      </a:pPr>
                      <a:r>
                        <a:rPr lang="en-US" sz="1500" b="0" i="0" u="none" strike="noStrike" baseline="0" dirty="0" smtClean="0">
                          <a:solidFill>
                            <a:schemeClr val="tx1"/>
                          </a:solidFill>
                          <a:latin typeface="+mj-lt"/>
                          <a:ea typeface="+mn-ea"/>
                          <a:cs typeface="+mn-cs"/>
                        </a:rPr>
                        <a:t>Increased life expectancy</a:t>
                      </a:r>
                      <a:endParaRPr lang="en-ZA" sz="1500" b="0" i="0" u="none" strike="noStrike" baseline="0" dirty="0">
                        <a:solidFill>
                          <a:schemeClr val="tx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00000"/>
                        </a:lnSpc>
                        <a:spcAft>
                          <a:spcPts val="0"/>
                        </a:spcAft>
                      </a:pPr>
                      <a:r>
                        <a:rPr lang="en-GB" sz="1400" b="0" i="0" u="none" strike="noStrike" baseline="0" dirty="0">
                          <a:solidFill>
                            <a:schemeClr val="tx1"/>
                          </a:solidFill>
                          <a:latin typeface="+mj-lt"/>
                          <a:ea typeface="+mn-ea"/>
                          <a:cs typeface="+mn-cs"/>
                        </a:rPr>
                        <a:t> </a:t>
                      </a:r>
                      <a:r>
                        <a:rPr lang="en-GB" sz="1400" b="0" i="0" u="none" strike="noStrike" baseline="0" dirty="0" smtClean="0">
                          <a:solidFill>
                            <a:schemeClr val="tx1"/>
                          </a:solidFill>
                          <a:latin typeface="+mj-lt"/>
                          <a:ea typeface="+mn-ea"/>
                          <a:cs typeface="+mn-cs"/>
                        </a:rPr>
                        <a:t>N/A</a:t>
                      </a:r>
                      <a:endParaRPr lang="en-ZA" sz="1400" b="0" i="0" u="none" strike="noStrike" baseline="0" dirty="0">
                        <a:solidFill>
                          <a:schemeClr val="tx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00000"/>
                        </a:lnSpc>
                        <a:spcAft>
                          <a:spcPts val="0"/>
                        </a:spcAft>
                      </a:pPr>
                      <a:r>
                        <a:rPr lang="en-GB" sz="1400" b="0" i="0" u="none" strike="noStrike" baseline="0" dirty="0">
                          <a:solidFill>
                            <a:schemeClr val="tx1"/>
                          </a:solidFill>
                          <a:latin typeface="+mj-lt"/>
                          <a:ea typeface="+mn-ea"/>
                          <a:cs typeface="+mn-cs"/>
                        </a:rPr>
                        <a:t> </a:t>
                      </a:r>
                      <a:r>
                        <a:rPr lang="en-GB" sz="1400" b="0" i="0" u="none" strike="noStrike" baseline="0" dirty="0" smtClean="0">
                          <a:solidFill>
                            <a:schemeClr val="tx1"/>
                          </a:solidFill>
                          <a:latin typeface="+mj-lt"/>
                          <a:ea typeface="+mn-ea"/>
                          <a:cs typeface="+mn-cs"/>
                        </a:rPr>
                        <a:t>N/A</a:t>
                      </a:r>
                      <a:endParaRPr lang="en-ZA" sz="1400" b="0" i="0" u="none" strike="noStrike" baseline="0" dirty="0">
                        <a:solidFill>
                          <a:schemeClr val="tx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00000"/>
                        </a:lnSpc>
                        <a:spcAft>
                          <a:spcPts val="0"/>
                        </a:spcAft>
                      </a:pPr>
                      <a:r>
                        <a:rPr lang="en-GB" sz="1400" b="0" i="0" u="none" strike="noStrike" baseline="0" dirty="0">
                          <a:solidFill>
                            <a:schemeClr val="tx1"/>
                          </a:solidFill>
                          <a:latin typeface="+mj-lt"/>
                          <a:ea typeface="+mn-ea"/>
                          <a:cs typeface="+mn-cs"/>
                        </a:rPr>
                        <a:t> </a:t>
                      </a:r>
                      <a:r>
                        <a:rPr lang="en-GB" sz="1400" b="0" i="0" u="none" strike="noStrike" baseline="0" dirty="0" smtClean="0">
                          <a:solidFill>
                            <a:schemeClr val="tx1"/>
                          </a:solidFill>
                          <a:latin typeface="+mj-lt"/>
                          <a:ea typeface="+mn-ea"/>
                          <a:cs typeface="+mn-cs"/>
                        </a:rPr>
                        <a:t>N/A</a:t>
                      </a:r>
                      <a:endParaRPr lang="en-ZA" sz="1400" b="0" i="0" u="none" strike="noStrike" baseline="0" dirty="0">
                        <a:solidFill>
                          <a:schemeClr val="tx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rowSpan="9">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00000"/>
                        </a:lnSpc>
                        <a:spcAft>
                          <a:spcPts val="0"/>
                        </a:spcAft>
                      </a:pPr>
                      <a:r>
                        <a:rPr lang="en-GB" sz="1500" b="0" i="0" u="none" strike="noStrike" baseline="0" dirty="0">
                          <a:solidFill>
                            <a:schemeClr val="tx1"/>
                          </a:solidFill>
                          <a:latin typeface="+mj-lt"/>
                          <a:ea typeface="+mn-ea"/>
                          <a:cs typeface="+mn-cs"/>
                        </a:rPr>
                        <a:t> </a:t>
                      </a:r>
                      <a:endParaRPr lang="en-ZA" sz="1500" b="0" i="0" u="none" strike="noStrike" baseline="0" dirty="0">
                        <a:solidFill>
                          <a:schemeClr val="tx1"/>
                        </a:solidFill>
                        <a:latin typeface="+mj-lt"/>
                        <a:ea typeface="+mn-ea"/>
                        <a:cs typeface="+mn-cs"/>
                      </a:endParaRPr>
                    </a:p>
                    <a:p>
                      <a:pPr marL="285750" indent="-285750">
                        <a:buFont typeface="Arial" panose="020B0604020202020204" pitchFamily="34" charset="0"/>
                        <a:buChar char="•"/>
                      </a:pPr>
                      <a:r>
                        <a:rPr lang="en-US" sz="1400" b="0" i="0" u="none" strike="noStrike" baseline="0" dirty="0" smtClean="0">
                          <a:solidFill>
                            <a:schemeClr val="tx1"/>
                          </a:solidFill>
                          <a:latin typeface="+mj-lt"/>
                          <a:ea typeface="+mn-ea"/>
                          <a:cs typeface="+mn-cs"/>
                        </a:rPr>
                        <a:t>Increased quality of health care services provision</a:t>
                      </a:r>
                    </a:p>
                    <a:p>
                      <a:pPr marL="285750" indent="-285750" algn="just">
                        <a:lnSpc>
                          <a:spcPct val="100000"/>
                        </a:lnSpc>
                        <a:spcAft>
                          <a:spcPts val="0"/>
                        </a:spcAft>
                        <a:buFont typeface="Arial" panose="020B0604020202020204" pitchFamily="34" charset="0"/>
                        <a:buChar char="•"/>
                      </a:pPr>
                      <a:r>
                        <a:rPr lang="en-US" sz="1500" b="0" i="0" u="none" strike="noStrike" baseline="0" dirty="0" smtClean="0">
                          <a:solidFill>
                            <a:schemeClr val="tx1"/>
                          </a:solidFill>
                          <a:latin typeface="+mj-lt"/>
                          <a:ea typeface="+mn-ea"/>
                          <a:cs typeface="+mn-cs"/>
                        </a:rPr>
                        <a:t>Integrated health care services provision</a:t>
                      </a:r>
                    </a:p>
                    <a:p>
                      <a:pPr marL="0" indent="0" algn="just">
                        <a:lnSpc>
                          <a:spcPct val="100000"/>
                        </a:lnSpc>
                        <a:spcAft>
                          <a:spcPts val="0"/>
                        </a:spcAft>
                        <a:buFont typeface="Arial" panose="020B0604020202020204" pitchFamily="34" charset="0"/>
                        <a:buNone/>
                      </a:pPr>
                      <a:endParaRPr lang="en-US" sz="1500" b="0" i="0" u="none" strike="noStrike" baseline="0" dirty="0" smtClean="0">
                        <a:solidFill>
                          <a:schemeClr val="tx1"/>
                        </a:solidFill>
                        <a:latin typeface="+mj-lt"/>
                        <a:ea typeface="+mn-ea"/>
                        <a:cs typeface="+mn-cs"/>
                      </a:endParaRPr>
                    </a:p>
                    <a:p>
                      <a:pPr marL="285750" indent="-285750" algn="just">
                        <a:lnSpc>
                          <a:spcPct val="100000"/>
                        </a:lnSpc>
                        <a:spcAft>
                          <a:spcPts val="0"/>
                        </a:spcAft>
                        <a:buFont typeface="Arial" panose="020B0604020202020204" pitchFamily="34" charset="0"/>
                        <a:buChar char="•"/>
                      </a:pPr>
                      <a:r>
                        <a:rPr lang="en-US" sz="1500" b="0" i="0" u="none" strike="noStrike" baseline="0" dirty="0" smtClean="0">
                          <a:solidFill>
                            <a:schemeClr val="tx1"/>
                          </a:solidFill>
                          <a:latin typeface="+mj-lt"/>
                          <a:ea typeface="+mn-ea"/>
                          <a:cs typeface="+mn-cs"/>
                        </a:rPr>
                        <a:t>Sustain the review of medical conditions</a:t>
                      </a: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3061030024"/>
                  </a:ext>
                </a:extLst>
              </a:tr>
              <a:tr h="428338">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indent="0" algn="l" defTabSz="914400" eaLnBrk="1" fontAlgn="auto" latinLnBrk="0" hangingPunct="1">
                        <a:lnSpc>
                          <a:spcPct val="100000"/>
                        </a:lnSpc>
                        <a:spcBef>
                          <a:spcPts val="0"/>
                        </a:spcBef>
                        <a:spcAft>
                          <a:spcPts val="0"/>
                        </a:spcAft>
                        <a:buClrTx/>
                        <a:buSzTx/>
                        <a:buFontTx/>
                        <a:buNone/>
                        <a:tabLst/>
                        <a:defRPr/>
                      </a:pPr>
                      <a:r>
                        <a:rPr lang="en-GB" sz="1500" b="1" i="0" u="none" strike="noStrike" baseline="0" dirty="0" smtClean="0">
                          <a:solidFill>
                            <a:schemeClr val="tx1"/>
                          </a:solidFill>
                          <a:latin typeface="+mj-lt"/>
                          <a:ea typeface="+mn-ea"/>
                          <a:cs typeface="+mn-cs"/>
                        </a:rPr>
                        <a:t>Outcome (Strategic Plan)</a:t>
                      </a:r>
                    </a:p>
                    <a:p>
                      <a:pPr marL="0" marR="0" indent="0" algn="l" defTabSz="914400" eaLnBrk="1" fontAlgn="auto" latinLnBrk="0" hangingPunct="1">
                        <a:lnSpc>
                          <a:spcPct val="100000"/>
                        </a:lnSpc>
                        <a:spcBef>
                          <a:spcPts val="0"/>
                        </a:spcBef>
                        <a:spcAft>
                          <a:spcPts val="0"/>
                        </a:spcAft>
                        <a:buClrTx/>
                        <a:buSzTx/>
                        <a:buFontTx/>
                        <a:buNone/>
                        <a:tabLst/>
                        <a:defRPr/>
                      </a:pPr>
                      <a:r>
                        <a:rPr lang="en-US" sz="1500" b="0" i="0" u="none" strike="noStrike" baseline="0" dirty="0" smtClean="0">
                          <a:solidFill>
                            <a:schemeClr val="tx1"/>
                          </a:solidFill>
                          <a:latin typeface="+mj-lt"/>
                          <a:ea typeface="+mn-ea"/>
                          <a:cs typeface="+mn-cs"/>
                        </a:rPr>
                        <a:t>Healthy Incarcerated Population </a:t>
                      </a:r>
                    </a:p>
                    <a:p>
                      <a:pPr marL="0" marR="0" indent="0" algn="l" defTabSz="914400" eaLnBrk="1" fontAlgn="auto" latinLnBrk="0" hangingPunct="1">
                        <a:lnSpc>
                          <a:spcPct val="100000"/>
                        </a:lnSpc>
                        <a:spcBef>
                          <a:spcPts val="0"/>
                        </a:spcBef>
                        <a:spcAft>
                          <a:spcPts val="0"/>
                        </a:spcAft>
                        <a:buClrTx/>
                        <a:buSzTx/>
                        <a:buFontTx/>
                        <a:buNone/>
                        <a:tabLst/>
                        <a:defRPr/>
                      </a:pPr>
                      <a:endParaRPr lang="en-US" sz="1500" b="0" i="0" u="none" strike="noStrike" baseline="0" dirty="0" smtClean="0">
                        <a:solidFill>
                          <a:schemeClr val="tx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0" i="0" u="none" strike="noStrike" baseline="0" dirty="0" smtClean="0">
                          <a:solidFill>
                            <a:schemeClr val="tx1"/>
                          </a:solidFill>
                          <a:latin typeface="+mj-lt"/>
                          <a:ea typeface="+mn-ea"/>
                          <a:cs typeface="+mn-cs"/>
                        </a:rPr>
                        <a:t>Percentage of inmates accessing PHC Services on a basis of need</a:t>
                      </a:r>
                    </a:p>
                    <a:p>
                      <a:pPr marL="0" marR="0" indent="0" algn="l" defTabSz="914400" eaLnBrk="1" fontAlgn="auto" latinLnBrk="0" hangingPunct="1">
                        <a:lnSpc>
                          <a:spcPct val="100000"/>
                        </a:lnSpc>
                        <a:spcBef>
                          <a:spcPts val="0"/>
                        </a:spcBef>
                        <a:spcAft>
                          <a:spcPts val="0"/>
                        </a:spcAft>
                        <a:buClrTx/>
                        <a:buSzTx/>
                        <a:buFontTx/>
                        <a:buNone/>
                        <a:tabLst/>
                        <a:defRPr/>
                      </a:pPr>
                      <a:endParaRPr lang="en-US" sz="1400" b="0" i="0" u="none" strike="noStrike" baseline="0" dirty="0" smtClean="0">
                        <a:solidFill>
                          <a:schemeClr val="tx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00000"/>
                        </a:lnSpc>
                        <a:spcAft>
                          <a:spcPts val="0"/>
                        </a:spcAft>
                      </a:pPr>
                      <a:r>
                        <a:rPr lang="en-ZA" sz="1400" b="0" i="0" u="none" strike="noStrike" baseline="0" dirty="0" smtClean="0">
                          <a:solidFill>
                            <a:schemeClr val="tx1"/>
                          </a:solidFill>
                          <a:latin typeface="+mj-lt"/>
                          <a:ea typeface="+mn-ea"/>
                          <a:cs typeface="+mn-cs"/>
                        </a:rPr>
                        <a:t> 70%</a:t>
                      </a:r>
                      <a:endParaRPr lang="en-ZA" sz="1400" b="0" i="0" u="none" strike="noStrike" baseline="0" dirty="0">
                        <a:solidFill>
                          <a:schemeClr val="tx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indent="0" algn="just" defTabSz="914400" eaLnBrk="1" fontAlgn="auto" latinLnBrk="0" hangingPunct="1">
                        <a:lnSpc>
                          <a:spcPct val="100000"/>
                        </a:lnSpc>
                        <a:spcBef>
                          <a:spcPts val="0"/>
                        </a:spcBef>
                        <a:spcAft>
                          <a:spcPts val="0"/>
                        </a:spcAft>
                        <a:buClrTx/>
                        <a:buSzTx/>
                        <a:buFontTx/>
                        <a:buNone/>
                        <a:tabLst/>
                        <a:defRPr/>
                      </a:pPr>
                      <a:r>
                        <a:rPr lang="en-ZA" sz="1400" b="0" i="0" u="none" strike="noStrike" baseline="0" dirty="0" smtClean="0">
                          <a:solidFill>
                            <a:schemeClr val="tx1"/>
                          </a:solidFill>
                          <a:latin typeface="+mj-lt"/>
                          <a:ea typeface="+mn-ea"/>
                          <a:cs typeface="+mn-cs"/>
                        </a:rPr>
                        <a:t>80%</a:t>
                      </a:r>
                      <a:endParaRPr lang="en-ZA" sz="1400" b="0" i="0" u="none" strike="noStrike" baseline="0" dirty="0">
                        <a:solidFill>
                          <a:schemeClr val="tx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vMerge="1">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285750" indent="-285750">
                        <a:buFont typeface="Arial" panose="020B0604020202020204" pitchFamily="34" charset="0"/>
                        <a:buChar char="•"/>
                      </a:pPr>
                      <a:endParaRPr lang="en-US" sz="1400" b="0" i="0" u="none" strike="noStrike" baseline="0" dirty="0" smtClean="0">
                        <a:solidFill>
                          <a:schemeClr val="tx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3031309451"/>
                  </a:ext>
                </a:extLst>
              </a:tr>
              <a:tr h="516060">
                <a:tc rowSpan="7">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00000"/>
                        </a:lnSpc>
                        <a:spcAft>
                          <a:spcPts val="0"/>
                        </a:spcAft>
                      </a:pPr>
                      <a:r>
                        <a:rPr lang="en-GB" sz="1500" b="1" i="0" u="none" strike="noStrike" baseline="0" dirty="0" smtClean="0">
                          <a:solidFill>
                            <a:schemeClr val="tx1"/>
                          </a:solidFill>
                          <a:latin typeface="+mj-lt"/>
                          <a:ea typeface="+mn-ea"/>
                          <a:cs typeface="+mn-cs"/>
                        </a:rPr>
                        <a:t>Output (APP current)</a:t>
                      </a:r>
                    </a:p>
                    <a:p>
                      <a:pPr algn="l">
                        <a:lnSpc>
                          <a:spcPct val="100000"/>
                        </a:lnSpc>
                        <a:spcAft>
                          <a:spcPts val="0"/>
                        </a:spcAft>
                      </a:pPr>
                      <a:r>
                        <a:rPr lang="en-US" sz="1500" b="0" i="0" u="none" strike="noStrike" baseline="0" dirty="0" smtClean="0">
                          <a:solidFill>
                            <a:schemeClr val="tx1"/>
                          </a:solidFill>
                          <a:latin typeface="+mj-lt"/>
                          <a:ea typeface="+mn-ea"/>
                          <a:cs typeface="+mn-cs"/>
                        </a:rPr>
                        <a:t>Provision of health care services (Communicable and Non Communicable Diseases)</a:t>
                      </a: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nSpc>
                          <a:spcPct val="100000"/>
                        </a:lnSpc>
                        <a:spcAft>
                          <a:spcPts val="0"/>
                        </a:spcAft>
                      </a:pPr>
                      <a:r>
                        <a:rPr lang="en-ZA" sz="1400" b="0" i="0" u="none" strike="noStrike" kern="1200" baseline="0" dirty="0" smtClean="0">
                          <a:solidFill>
                            <a:schemeClr val="tx1"/>
                          </a:solidFill>
                          <a:latin typeface="+mj-lt"/>
                          <a:ea typeface="+mn-ea"/>
                          <a:cs typeface="+mn-cs"/>
                        </a:rPr>
                        <a:t>Viral load suppression rate (offenders)</a:t>
                      </a:r>
                      <a:endParaRPr lang="en-ZA" sz="1400" b="0" i="0" u="none" strike="noStrike" kern="1200" baseline="0" dirty="0">
                        <a:solidFill>
                          <a:schemeClr val="tx1"/>
                        </a:solidFill>
                        <a:latin typeface="+mj-lt"/>
                        <a:ea typeface="+mn-ea"/>
                        <a:cs typeface="+mn-cs"/>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nSpc>
                          <a:spcPct val="100000"/>
                        </a:lnSpc>
                        <a:spcAft>
                          <a:spcPts val="0"/>
                        </a:spcAft>
                      </a:pPr>
                      <a:r>
                        <a:rPr lang="en-US" sz="1400" b="0" i="0" u="none" strike="noStrike" kern="1200" baseline="0" dirty="0" smtClean="0">
                          <a:solidFill>
                            <a:schemeClr val="tx1"/>
                          </a:solidFill>
                          <a:latin typeface="+mj-lt"/>
                          <a:ea typeface="+mn-ea"/>
                          <a:cs typeface="+mn-cs"/>
                        </a:rPr>
                        <a:t>89.18%</a:t>
                      </a:r>
                      <a:endParaRPr lang="en-ZA" sz="1400" b="0" i="0" u="none" strike="noStrike" kern="1200" baseline="0" dirty="0">
                        <a:solidFill>
                          <a:schemeClr val="tx1"/>
                        </a:solidFill>
                        <a:latin typeface="+mj-lt"/>
                        <a:ea typeface="+mn-ea"/>
                        <a:cs typeface="+mn-cs"/>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nSpc>
                          <a:spcPct val="100000"/>
                        </a:lnSpc>
                        <a:spcAft>
                          <a:spcPts val="0"/>
                        </a:spcAft>
                      </a:pPr>
                      <a:r>
                        <a:rPr lang="en-ZA" sz="1400" b="0" i="0" u="none" strike="noStrike" kern="1200" baseline="0" dirty="0" smtClean="0">
                          <a:solidFill>
                            <a:schemeClr val="tx1"/>
                          </a:solidFill>
                          <a:latin typeface="+mj-lt"/>
                          <a:ea typeface="+mn-ea"/>
                          <a:cs typeface="+mn-cs"/>
                        </a:rPr>
                        <a:t>90%</a:t>
                      </a:r>
                      <a:endParaRPr lang="en-ZA" sz="1400" b="0" i="0" u="none" strike="noStrike" kern="1200" baseline="0" dirty="0">
                        <a:solidFill>
                          <a:schemeClr val="tx1"/>
                        </a:solidFill>
                        <a:latin typeface="+mj-lt"/>
                        <a:ea typeface="+mn-ea"/>
                        <a:cs typeface="+mn-cs"/>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vMerge="1">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indent="0" algn="just">
                        <a:lnSpc>
                          <a:spcPct val="100000"/>
                        </a:lnSpc>
                        <a:spcAft>
                          <a:spcPts val="0"/>
                        </a:spcAft>
                        <a:buFont typeface="Arial" panose="020B0604020202020204" pitchFamily="34" charset="0"/>
                        <a:buNone/>
                      </a:pPr>
                      <a:endParaRPr lang="en-US" sz="1500" b="0" i="0" u="none" strike="noStrike" baseline="0" dirty="0" smtClean="0">
                        <a:solidFill>
                          <a:schemeClr val="tx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31248254"/>
                  </a:ext>
                </a:extLst>
              </a:tr>
              <a:tr h="612163">
                <a:tc vMerge="1">
                  <a:txBody>
                    <a:bodyPr/>
                    <a:lstStyle/>
                    <a:p>
                      <a:endParaRPr lang="en-ZA"/>
                    </a:p>
                  </a:txBody>
                  <a:tcPr/>
                </a:tc>
                <a:tc>
                  <a:txBody>
                    <a:bodyPr/>
                    <a:lstStyle/>
                    <a:p>
                      <a:r>
                        <a:rPr lang="en-ZA" sz="1400" b="0" dirty="0" smtClean="0">
                          <a:solidFill>
                            <a:schemeClr val="tx1"/>
                          </a:solidFill>
                          <a:latin typeface="+mj-lt"/>
                        </a:rPr>
                        <a:t>TB Cure rate of offenders</a:t>
                      </a:r>
                      <a:endParaRPr lang="en-ZA" sz="1400" b="0" dirty="0">
                        <a:solidFill>
                          <a:schemeClr val="tx1"/>
                        </a:solidFill>
                        <a:latin typeface="+mj-lt"/>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ZA" sz="1400" dirty="0" smtClean="0">
                          <a:solidFill>
                            <a:schemeClr val="tx1"/>
                          </a:solidFill>
                          <a:latin typeface="+mj-lt"/>
                        </a:rPr>
                        <a:t>91.16%</a:t>
                      </a:r>
                      <a:endParaRPr lang="en-ZA" sz="1400" dirty="0">
                        <a:solidFill>
                          <a:schemeClr val="tx1"/>
                        </a:solidFill>
                        <a:latin typeface="+mj-lt"/>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ZA" sz="1400" dirty="0" smtClean="0">
                          <a:solidFill>
                            <a:schemeClr val="tx1"/>
                          </a:solidFill>
                          <a:latin typeface="+mj-lt"/>
                        </a:rPr>
                        <a:t>91%</a:t>
                      </a:r>
                      <a:endParaRPr lang="en-ZA" sz="1400" dirty="0">
                        <a:solidFill>
                          <a:schemeClr val="tx1"/>
                        </a:solidFill>
                        <a:latin typeface="+mj-lt"/>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pPr marL="0" indent="0" algn="just">
                        <a:lnSpc>
                          <a:spcPct val="100000"/>
                        </a:lnSpc>
                        <a:spcAft>
                          <a:spcPts val="0"/>
                        </a:spcAft>
                        <a:buFont typeface="Arial" panose="020B0604020202020204" pitchFamily="34" charset="0"/>
                        <a:buNone/>
                      </a:pPr>
                      <a:endParaRPr lang="en-US" sz="1500" b="0" i="0" u="none" strike="noStrike" baseline="0" dirty="0" smtClean="0">
                        <a:solidFill>
                          <a:schemeClr val="tx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670738">
                <a:tc vMerge="1">
                  <a:txBody>
                    <a:bodyPr/>
                    <a:lstStyle/>
                    <a:p>
                      <a:endParaRPr lang="en-ZA"/>
                    </a:p>
                  </a:txBody>
                  <a:tcPr/>
                </a:tc>
                <a:tc>
                  <a:txBody>
                    <a:bodyPr/>
                    <a:lstStyle/>
                    <a:p>
                      <a:r>
                        <a:rPr lang="en-ZA" sz="1400" b="0" dirty="0" smtClean="0">
                          <a:solidFill>
                            <a:schemeClr val="tx1"/>
                          </a:solidFill>
                          <a:latin typeface="+mj-lt"/>
                        </a:rPr>
                        <a:t>Percentage of inmates</a:t>
                      </a:r>
                      <a:r>
                        <a:rPr lang="en-ZA" sz="1400" b="0" baseline="0" dirty="0" smtClean="0">
                          <a:solidFill>
                            <a:schemeClr val="tx1"/>
                          </a:solidFill>
                          <a:latin typeface="+mj-lt"/>
                        </a:rPr>
                        <a:t> screened for Diabetes</a:t>
                      </a:r>
                      <a:endParaRPr lang="en-ZA" sz="1400" b="0" dirty="0">
                        <a:solidFill>
                          <a:schemeClr val="tx1"/>
                        </a:solidFill>
                        <a:latin typeface="+mj-lt"/>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400" dirty="0" smtClean="0">
                          <a:solidFill>
                            <a:schemeClr val="tx1"/>
                          </a:solidFill>
                          <a:latin typeface="+mj-lt"/>
                        </a:rPr>
                        <a:t>51.12%</a:t>
                      </a:r>
                      <a:endParaRPr lang="en-ZA" sz="1400" dirty="0">
                        <a:solidFill>
                          <a:schemeClr val="tx1"/>
                        </a:solidFill>
                        <a:latin typeface="+mj-lt"/>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ZA" sz="1400" dirty="0" smtClean="0">
                          <a:solidFill>
                            <a:schemeClr val="tx1"/>
                          </a:solidFill>
                          <a:latin typeface="+mj-lt"/>
                        </a:rPr>
                        <a:t>90%</a:t>
                      </a:r>
                      <a:endParaRPr lang="en-ZA" sz="1400" dirty="0">
                        <a:solidFill>
                          <a:schemeClr val="tx1"/>
                        </a:solidFill>
                        <a:latin typeface="+mj-lt"/>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pPr marL="285750" indent="-285750" algn="just">
                        <a:lnSpc>
                          <a:spcPct val="100000"/>
                        </a:lnSpc>
                        <a:spcAft>
                          <a:spcPts val="0"/>
                        </a:spcAft>
                        <a:buFont typeface="Arial" panose="020B0604020202020204" pitchFamily="34" charset="0"/>
                        <a:buChar char="•"/>
                      </a:pPr>
                      <a:endParaRPr lang="en-US" sz="1500" b="0" i="0" u="none" strike="noStrike" baseline="0" dirty="0" smtClean="0">
                        <a:solidFill>
                          <a:schemeClr val="tx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360563">
                <a:tc vMerge="1">
                  <a:txBody>
                    <a:bodyPr/>
                    <a:lstStyle/>
                    <a:p>
                      <a:endParaRPr lang="en-ZA"/>
                    </a:p>
                  </a:txBody>
                  <a:tcPr/>
                </a:tc>
                <a:tc>
                  <a:txBody>
                    <a:bodyPr/>
                    <a:lstStyle/>
                    <a:p>
                      <a:r>
                        <a:rPr lang="en-ZA" sz="1400" b="0" dirty="0" smtClean="0">
                          <a:solidFill>
                            <a:schemeClr val="tx1"/>
                          </a:solidFill>
                          <a:latin typeface="+mj-lt"/>
                        </a:rPr>
                        <a:t>Percentage of inmates screened for Hypertension</a:t>
                      </a:r>
                      <a:endParaRPr lang="en-ZA" sz="1400" b="0" dirty="0">
                        <a:solidFill>
                          <a:schemeClr val="tx1"/>
                        </a:solidFill>
                        <a:latin typeface="+mj-lt"/>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400" dirty="0" smtClean="0">
                          <a:solidFill>
                            <a:schemeClr val="tx1"/>
                          </a:solidFill>
                          <a:latin typeface="+mj-lt"/>
                        </a:rPr>
                        <a:t>67.79%</a:t>
                      </a:r>
                      <a:endParaRPr lang="en-ZA" sz="1400" dirty="0">
                        <a:solidFill>
                          <a:schemeClr val="tx1"/>
                        </a:solidFill>
                        <a:latin typeface="+mj-lt"/>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ZA" sz="1400" dirty="0" smtClean="0">
                          <a:solidFill>
                            <a:schemeClr val="tx1"/>
                          </a:solidFill>
                          <a:latin typeface="+mj-lt"/>
                        </a:rPr>
                        <a:t>90%</a:t>
                      </a:r>
                      <a:endParaRPr lang="en-ZA" sz="1400" dirty="0">
                        <a:solidFill>
                          <a:schemeClr val="tx1"/>
                        </a:solidFill>
                        <a:latin typeface="+mj-lt"/>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pPr marL="285750" indent="-285750" algn="just">
                        <a:lnSpc>
                          <a:spcPct val="100000"/>
                        </a:lnSpc>
                        <a:spcAft>
                          <a:spcPts val="0"/>
                        </a:spcAft>
                        <a:buFont typeface="Arial" panose="020B0604020202020204" pitchFamily="34" charset="0"/>
                        <a:buChar char="•"/>
                      </a:pPr>
                      <a:endParaRPr lang="en-US" sz="1500" b="0" i="0" u="none" strike="noStrike" baseline="0" dirty="0" smtClean="0">
                        <a:solidFill>
                          <a:schemeClr val="tx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360563">
                <a:tc vMerge="1">
                  <a:txBody>
                    <a:bodyPr/>
                    <a:lstStyle/>
                    <a:p>
                      <a:endParaRPr lang="en-ZA"/>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sz="1400" dirty="0" smtClean="0">
                          <a:solidFill>
                            <a:schemeClr val="tx1"/>
                          </a:solidFill>
                          <a:effectLst/>
                          <a:latin typeface="+mj-lt"/>
                          <a:ea typeface="Times New Roman"/>
                          <a:cs typeface="Arial"/>
                        </a:rPr>
                        <a:t>Percentage of identified inmates tested for COVID-19</a:t>
                      </a:r>
                      <a:endParaRPr lang="en-ZA" sz="1400" dirty="0" smtClean="0">
                        <a:solidFill>
                          <a:schemeClr val="tx1"/>
                        </a:solidFill>
                        <a:effectLst/>
                        <a:latin typeface="+mj-lt"/>
                        <a:ea typeface="Calibri"/>
                        <a:cs typeface="Times New Roman"/>
                      </a:endParaRPr>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ZA" sz="1400" dirty="0" smtClean="0">
                          <a:solidFill>
                            <a:schemeClr val="tx1"/>
                          </a:solidFill>
                          <a:latin typeface="+mj-lt"/>
                        </a:rPr>
                        <a:t>100%</a:t>
                      </a:r>
                      <a:endParaRPr lang="en-ZA" sz="1400" dirty="0">
                        <a:solidFill>
                          <a:schemeClr val="tx1"/>
                        </a:solidFill>
                        <a:latin typeface="+mj-lt"/>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ZA" sz="1400" dirty="0" smtClean="0">
                          <a:solidFill>
                            <a:schemeClr val="tx1"/>
                          </a:solidFill>
                          <a:latin typeface="+mj-lt"/>
                        </a:rPr>
                        <a:t>100%</a:t>
                      </a:r>
                      <a:endParaRPr lang="en-ZA" sz="1400" dirty="0">
                        <a:solidFill>
                          <a:schemeClr val="tx1"/>
                        </a:solidFill>
                        <a:latin typeface="+mj-lt"/>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pPr marL="285750" indent="-285750" algn="just">
                        <a:lnSpc>
                          <a:spcPct val="100000"/>
                        </a:lnSpc>
                        <a:spcAft>
                          <a:spcPts val="0"/>
                        </a:spcAft>
                        <a:buFont typeface="Arial" panose="020B0604020202020204" pitchFamily="34" charset="0"/>
                        <a:buChar char="•"/>
                      </a:pPr>
                      <a:endParaRPr lang="en-US" sz="1500" b="0" i="0" u="none" strike="noStrike" baseline="0" dirty="0" smtClean="0">
                        <a:solidFill>
                          <a:schemeClr val="tx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341092">
                <a:tc vMerge="1">
                  <a:txBody>
                    <a:bodyPr/>
                    <a:lstStyle/>
                    <a:p>
                      <a:endParaRPr lang="en-ZA"/>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sz="1400" dirty="0" smtClean="0">
                          <a:solidFill>
                            <a:schemeClr val="tx1"/>
                          </a:solidFill>
                          <a:effectLst/>
                          <a:latin typeface="+mj-lt"/>
                          <a:ea typeface="Times New Roman"/>
                          <a:cs typeface="Arial"/>
                        </a:rPr>
                        <a:t>Percentage of inmates who have recovered from Coronavirus Disease 2019 (COVID-19)</a:t>
                      </a:r>
                      <a:endParaRPr lang="en-ZA" sz="1400" dirty="0" smtClean="0">
                        <a:solidFill>
                          <a:schemeClr val="tx1"/>
                        </a:solidFill>
                        <a:effectLst/>
                        <a:latin typeface="+mj-lt"/>
                        <a:ea typeface="Calibri"/>
                        <a:cs typeface="Times New Roman"/>
                      </a:endParaRPr>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400" dirty="0" smtClean="0">
                          <a:solidFill>
                            <a:schemeClr val="tx1"/>
                          </a:solidFill>
                          <a:latin typeface="+mj-lt"/>
                        </a:rPr>
                        <a:t>97.55%</a:t>
                      </a:r>
                      <a:endParaRPr lang="en-ZA" sz="1400" dirty="0">
                        <a:solidFill>
                          <a:schemeClr val="tx1"/>
                        </a:solidFill>
                        <a:latin typeface="+mj-lt"/>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ZA" sz="1400" dirty="0" smtClean="0">
                          <a:solidFill>
                            <a:schemeClr val="tx1"/>
                          </a:solidFill>
                          <a:latin typeface="+mj-lt"/>
                        </a:rPr>
                        <a:t>90%</a:t>
                      </a:r>
                      <a:endParaRPr lang="en-ZA" sz="1400" dirty="0">
                        <a:solidFill>
                          <a:schemeClr val="tx1"/>
                        </a:solidFill>
                        <a:latin typeface="+mj-lt"/>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pPr marL="285750" indent="-285750" algn="just">
                        <a:lnSpc>
                          <a:spcPct val="100000"/>
                        </a:lnSpc>
                        <a:spcAft>
                          <a:spcPts val="0"/>
                        </a:spcAft>
                        <a:buFont typeface="Arial" panose="020B0604020202020204" pitchFamily="34" charset="0"/>
                        <a:buChar char="•"/>
                      </a:pPr>
                      <a:endParaRPr lang="en-US" sz="1500" b="0" i="0" u="none" strike="noStrike" baseline="0" dirty="0" smtClean="0">
                        <a:solidFill>
                          <a:schemeClr val="tx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341092">
                <a:tc vMerge="1">
                  <a:txBody>
                    <a:bodyPr/>
                    <a:lstStyle/>
                    <a:p>
                      <a:endParaRPr lang="en-ZA"/>
                    </a:p>
                  </a:txBody>
                  <a:tcPr/>
                </a:tc>
                <a:tc>
                  <a:txBody>
                    <a:bodyPr/>
                    <a:lstStyle/>
                    <a:p>
                      <a:r>
                        <a:rPr lang="en-ZA" sz="1400" b="0" dirty="0" smtClean="0">
                          <a:solidFill>
                            <a:schemeClr val="tx1"/>
                          </a:solidFill>
                        </a:rPr>
                        <a:t>Percentage therapeutic Diets prescribed for inmates</a:t>
                      </a:r>
                      <a:endParaRPr lang="en-ZA" sz="1400" b="0" dirty="0">
                        <a:solidFill>
                          <a:schemeClr val="tx1"/>
                        </a:solidFill>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r>
                        <a:rPr lang="en-US" sz="1400" dirty="0" smtClean="0">
                          <a:solidFill>
                            <a:schemeClr val="tx1"/>
                          </a:solidFill>
                        </a:rPr>
                        <a:t>6.48%</a:t>
                      </a:r>
                      <a:endParaRPr lang="en-ZA" sz="1400" dirty="0">
                        <a:solidFill>
                          <a:schemeClr val="tx1"/>
                        </a:solidFill>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r>
                        <a:rPr lang="en-ZA" sz="1400" dirty="0" smtClean="0">
                          <a:solidFill>
                            <a:schemeClr val="tx1"/>
                          </a:solidFill>
                        </a:rPr>
                        <a:t>Less than 12%</a:t>
                      </a:r>
                      <a:endParaRPr lang="en-ZA" sz="1400" dirty="0">
                        <a:solidFill>
                          <a:schemeClr val="tx1"/>
                        </a:solidFill>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vMerge="1">
                  <a:txBody>
                    <a:bodyPr/>
                    <a:lstStyle/>
                    <a:p>
                      <a:pPr marL="285750" indent="-285750" algn="just">
                        <a:lnSpc>
                          <a:spcPct val="100000"/>
                        </a:lnSpc>
                        <a:spcAft>
                          <a:spcPts val="0"/>
                        </a:spcAft>
                        <a:buFont typeface="Arial" panose="020B0604020202020204" pitchFamily="34" charset="0"/>
                        <a:buChar char="•"/>
                      </a:pPr>
                      <a:endParaRPr lang="en-US" sz="1500" b="0" i="0" u="none" strike="noStrike" baseline="0" dirty="0" smtClean="0">
                        <a:solidFill>
                          <a:schemeClr val="tx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Tree>
    <p:extLst>
      <p:ext uri="{BB962C8B-B14F-4D97-AF65-F5344CB8AC3E}">
        <p14:creationId xmlns:p14="http://schemas.microsoft.com/office/powerpoint/2010/main" val="407384296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698644" y="108207"/>
            <a:ext cx="10805012" cy="536575"/>
          </a:xfrm>
        </p:spPr>
        <p:txBody>
          <a:bodyPr>
            <a:noAutofit/>
          </a:bodyPr>
          <a:lstStyle/>
          <a:p>
            <a:r>
              <a:rPr lang="en-ZA" sz="4000" b="1" dirty="0" smtClean="0">
                <a:solidFill>
                  <a:srgbClr val="000000"/>
                </a:solidFill>
                <a:latin typeface="Georgia"/>
              </a:rPr>
              <a:t>Results chain</a:t>
            </a:r>
            <a:endParaRPr lang="en-GB" sz="4000" b="1" dirty="0">
              <a:solidFill>
                <a:srgbClr val="000000"/>
              </a:solidFill>
              <a:latin typeface="Georgia"/>
            </a:endParaRPr>
          </a:p>
        </p:txBody>
      </p:sp>
      <p:sp>
        <p:nvSpPr>
          <p:cNvPr id="11" name="TextBox 10">
            <a:extLst>
              <a:ext uri="{FF2B5EF4-FFF2-40B4-BE49-F238E27FC236}">
                <a16:creationId xmlns="" xmlns:a16="http://schemas.microsoft.com/office/drawing/2014/main" id="{3D1D2E24-36FA-6149-B377-163EFDF93ABC}"/>
              </a:ext>
            </a:extLst>
          </p:cNvPr>
          <p:cNvSpPr txBox="1"/>
          <p:nvPr/>
        </p:nvSpPr>
        <p:spPr>
          <a:xfrm>
            <a:off x="989162" y="792228"/>
            <a:ext cx="6369999" cy="215444"/>
          </a:xfrm>
          <a:prstGeom prst="rect">
            <a:avLst/>
          </a:prstGeom>
          <a:noFill/>
        </p:spPr>
        <p:txBody>
          <a:bodyPr wrap="square" lIns="0" tIns="0" rIns="0" bIns="0" rtlCol="0" anchor="ctr">
            <a:spAutoFit/>
          </a:bodyPr>
          <a:lstStyle/>
          <a:p>
            <a:pPr>
              <a:spcAft>
                <a:spcPts val="300"/>
              </a:spcAft>
            </a:pPr>
            <a:r>
              <a:rPr lang="da-DK" sz="1400" b="1" dirty="0" smtClean="0">
                <a:solidFill>
                  <a:srgbClr val="FFFFFF"/>
                </a:solidFill>
                <a:latin typeface="Segoe UI Light"/>
                <a:cs typeface="Segoe UI" panose="020B0502040204020203" pitchFamily="34" charset="0"/>
              </a:rPr>
              <a:t>Outcome 5 ; Healthy incarcerated Population </a:t>
            </a:r>
            <a:endParaRPr lang="da-DK" sz="1400" b="1" dirty="0">
              <a:solidFill>
                <a:srgbClr val="FFFFFF"/>
              </a:solidFill>
              <a:latin typeface="Segoe UI Light"/>
              <a:cs typeface="Segoe UI" panose="020B0502040204020203" pitchFamily="34" charset="0"/>
            </a:endParaRPr>
          </a:p>
        </p:txBody>
      </p:sp>
      <p:graphicFrame>
        <p:nvGraphicFramePr>
          <p:cNvPr id="12" name="Table 11"/>
          <p:cNvGraphicFramePr>
            <a:graphicFrameLocks noGrp="1"/>
          </p:cNvGraphicFramePr>
          <p:nvPr>
            <p:extLst>
              <p:ext uri="{D42A27DB-BD31-4B8C-83A1-F6EECF244321}">
                <p14:modId xmlns:p14="http://schemas.microsoft.com/office/powerpoint/2010/main" val="1678566592"/>
              </p:ext>
            </p:extLst>
          </p:nvPr>
        </p:nvGraphicFramePr>
        <p:xfrm>
          <a:off x="309650" y="1198934"/>
          <a:ext cx="11574289" cy="4704831"/>
        </p:xfrm>
        <a:graphic>
          <a:graphicData uri="http://schemas.openxmlformats.org/drawingml/2006/table">
            <a:tbl>
              <a:tblPr firstRow="1" firstCol="1" bandRow="1"/>
              <a:tblGrid>
                <a:gridCol w="2195012">
                  <a:extLst>
                    <a:ext uri="{9D8B030D-6E8A-4147-A177-3AD203B41FA5}">
                      <a16:colId xmlns:a16="http://schemas.microsoft.com/office/drawing/2014/main" xmlns="" val="2672124337"/>
                    </a:ext>
                  </a:extLst>
                </a:gridCol>
                <a:gridCol w="3195748">
                  <a:extLst>
                    <a:ext uri="{9D8B030D-6E8A-4147-A177-3AD203B41FA5}">
                      <a16:colId xmlns:a16="http://schemas.microsoft.com/office/drawing/2014/main" xmlns="" val="102369112"/>
                    </a:ext>
                  </a:extLst>
                </a:gridCol>
                <a:gridCol w="1391055">
                  <a:extLst>
                    <a:ext uri="{9D8B030D-6E8A-4147-A177-3AD203B41FA5}">
                      <a16:colId xmlns:a16="http://schemas.microsoft.com/office/drawing/2014/main" xmlns="" val="4122419918"/>
                    </a:ext>
                  </a:extLst>
                </a:gridCol>
                <a:gridCol w="1332689">
                  <a:extLst>
                    <a:ext uri="{9D8B030D-6E8A-4147-A177-3AD203B41FA5}">
                      <a16:colId xmlns:a16="http://schemas.microsoft.com/office/drawing/2014/main" xmlns="" val="1025326353"/>
                    </a:ext>
                  </a:extLst>
                </a:gridCol>
                <a:gridCol w="3459785">
                  <a:extLst>
                    <a:ext uri="{9D8B030D-6E8A-4147-A177-3AD203B41FA5}">
                      <a16:colId xmlns:a16="http://schemas.microsoft.com/office/drawing/2014/main" xmlns="" val="1802985295"/>
                    </a:ext>
                  </a:extLst>
                </a:gridCol>
              </a:tblGrid>
              <a:tr h="525658">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15000"/>
                        </a:lnSpc>
                        <a:spcAft>
                          <a:spcPts val="0"/>
                        </a:spcAft>
                      </a:pPr>
                      <a:r>
                        <a:rPr lang="en-GB" sz="1500" b="1" i="0" u="none" strike="noStrike" baseline="0" dirty="0">
                          <a:solidFill>
                            <a:schemeClr val="bg1"/>
                          </a:solidFill>
                          <a:latin typeface="+mj-lt"/>
                          <a:ea typeface="+mn-ea"/>
                          <a:cs typeface="+mn-cs"/>
                        </a:rPr>
                        <a:t>Level of Result</a:t>
                      </a:r>
                      <a:endParaRPr lang="en-ZA" sz="1500" b="1" i="0" u="none" strike="noStrike" baseline="0" dirty="0">
                        <a:solidFill>
                          <a:schemeClr val="bg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548235"/>
                    </a:solid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15000"/>
                        </a:lnSpc>
                        <a:spcAft>
                          <a:spcPts val="0"/>
                        </a:spcAft>
                      </a:pPr>
                      <a:r>
                        <a:rPr lang="en-GB" sz="1500" b="1" i="0" u="none" strike="noStrike" baseline="0" dirty="0">
                          <a:solidFill>
                            <a:schemeClr val="bg1"/>
                          </a:solidFill>
                          <a:latin typeface="+mj-lt"/>
                          <a:ea typeface="+mn-ea"/>
                          <a:cs typeface="+mn-cs"/>
                        </a:rPr>
                        <a:t>Indicator</a:t>
                      </a:r>
                      <a:endParaRPr lang="en-ZA" sz="1500" b="1" i="0" u="none" strike="noStrike" baseline="0" dirty="0">
                        <a:solidFill>
                          <a:schemeClr val="bg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548235"/>
                    </a:solid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15000"/>
                        </a:lnSpc>
                        <a:spcAft>
                          <a:spcPts val="0"/>
                        </a:spcAft>
                      </a:pPr>
                      <a:r>
                        <a:rPr lang="en-GB" sz="1500" b="1" i="0" u="none" strike="noStrike" baseline="0" dirty="0" smtClean="0">
                          <a:solidFill>
                            <a:schemeClr val="bg1"/>
                          </a:solidFill>
                          <a:latin typeface="+mj-lt"/>
                          <a:ea typeface="+mn-ea"/>
                          <a:cs typeface="+mn-cs"/>
                        </a:rPr>
                        <a:t>Baseline 2020/21</a:t>
                      </a:r>
                      <a:endParaRPr lang="en-ZA" sz="1500" b="1" i="0" u="none" strike="noStrike" baseline="0" dirty="0">
                        <a:solidFill>
                          <a:schemeClr val="bg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548235"/>
                    </a:solid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15000"/>
                        </a:lnSpc>
                        <a:spcAft>
                          <a:spcPts val="0"/>
                        </a:spcAft>
                      </a:pPr>
                      <a:r>
                        <a:rPr lang="en-GB" sz="1500" b="1" i="0" u="none" strike="noStrike" baseline="0" dirty="0" smtClean="0">
                          <a:solidFill>
                            <a:schemeClr val="bg1"/>
                          </a:solidFill>
                          <a:latin typeface="+mj-lt"/>
                          <a:ea typeface="+mn-ea"/>
                          <a:cs typeface="+mn-cs"/>
                        </a:rPr>
                        <a:t>Target 2021/22</a:t>
                      </a:r>
                      <a:endParaRPr lang="en-ZA" sz="1500" b="1" i="0" u="none" strike="noStrike" baseline="0" dirty="0">
                        <a:solidFill>
                          <a:schemeClr val="bg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548235"/>
                    </a:solid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15000"/>
                        </a:lnSpc>
                        <a:spcAft>
                          <a:spcPts val="0"/>
                        </a:spcAft>
                      </a:pPr>
                      <a:r>
                        <a:rPr lang="en-GB" sz="1500" b="1" i="0" u="none" strike="noStrike" baseline="0" dirty="0" smtClean="0">
                          <a:solidFill>
                            <a:schemeClr val="bg1"/>
                          </a:solidFill>
                          <a:latin typeface="+mj-lt"/>
                          <a:ea typeface="+mn-ea"/>
                          <a:cs typeface="+mn-cs"/>
                        </a:rPr>
                        <a:t>Assumption/Enablers </a:t>
                      </a:r>
                      <a:endParaRPr lang="en-ZA" sz="1500" b="1" i="0" u="none" strike="noStrike" baseline="0" dirty="0">
                        <a:solidFill>
                          <a:schemeClr val="bg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548235"/>
                    </a:solidFill>
                  </a:tcPr>
                </a:tc>
                <a:extLst>
                  <a:ext uri="{0D108BD9-81ED-4DB2-BD59-A6C34878D82A}">
                    <a16:rowId xmlns:a16="http://schemas.microsoft.com/office/drawing/2014/main" xmlns="" val="2543777863"/>
                  </a:ext>
                </a:extLst>
              </a:tr>
              <a:tr h="182092">
                <a:tc rowSpan="9">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l">
                        <a:lnSpc>
                          <a:spcPct val="100000"/>
                        </a:lnSpc>
                        <a:spcAft>
                          <a:spcPts val="0"/>
                        </a:spcAft>
                      </a:pPr>
                      <a:endParaRPr lang="en-US" sz="1500" b="0" i="0" u="none" strike="noStrike" baseline="0" dirty="0" smtClean="0">
                        <a:solidFill>
                          <a:schemeClr val="tx1"/>
                        </a:solidFill>
                        <a:latin typeface="+mj-lt"/>
                        <a:ea typeface="+mn-ea"/>
                        <a:cs typeface="+mn-cs"/>
                      </a:endParaRPr>
                    </a:p>
                    <a:p>
                      <a:pPr algn="l">
                        <a:lnSpc>
                          <a:spcPct val="100000"/>
                        </a:lnSpc>
                        <a:spcAft>
                          <a:spcPts val="0"/>
                        </a:spcAft>
                      </a:pPr>
                      <a:r>
                        <a:rPr lang="en-US" sz="1600" b="1" i="0" u="none" strike="noStrike" kern="1200" baseline="0" dirty="0" smtClean="0">
                          <a:solidFill>
                            <a:schemeClr val="tx1"/>
                          </a:solidFill>
                          <a:latin typeface="+mn-lt"/>
                          <a:ea typeface="+mn-ea"/>
                          <a:cs typeface="+mn-cs"/>
                        </a:rPr>
                        <a:t>Strategic Operational Outputs</a:t>
                      </a:r>
                    </a:p>
                    <a:p>
                      <a:pPr algn="l">
                        <a:lnSpc>
                          <a:spcPct val="100000"/>
                        </a:lnSpc>
                        <a:spcAft>
                          <a:spcPts val="0"/>
                        </a:spcAft>
                      </a:pPr>
                      <a:r>
                        <a:rPr lang="en-US" sz="1600" b="0" i="0" u="none" strike="noStrike" kern="1200" baseline="0" dirty="0" smtClean="0">
                          <a:solidFill>
                            <a:schemeClr val="tx1"/>
                          </a:solidFill>
                          <a:latin typeface="+mn-lt"/>
                          <a:ea typeface="+mn-ea"/>
                          <a:cs typeface="+mn-cs"/>
                        </a:rPr>
                        <a:t>(how do we deliver the outcomes)</a:t>
                      </a:r>
                    </a:p>
                    <a:p>
                      <a:pPr algn="l">
                        <a:lnSpc>
                          <a:spcPct val="100000"/>
                        </a:lnSpc>
                        <a:spcAft>
                          <a:spcPts val="0"/>
                        </a:spcAft>
                      </a:pPr>
                      <a:endParaRPr lang="en-US" sz="1500" b="0" i="0" u="none" strike="noStrike" baseline="0" dirty="0" smtClean="0">
                        <a:solidFill>
                          <a:schemeClr val="tx1"/>
                        </a:solidFill>
                        <a:latin typeface="+mj-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1500" b="1" i="0" u="none" strike="noStrike" kern="1200" baseline="0" dirty="0" smtClean="0">
                          <a:solidFill>
                            <a:schemeClr val="tx1"/>
                          </a:solidFill>
                          <a:latin typeface="+mn-lt"/>
                          <a:ea typeface="+mn-ea"/>
                          <a:cs typeface="+mn-cs"/>
                        </a:rPr>
                        <a:t>Output (AOP current)</a:t>
                      </a:r>
                    </a:p>
                    <a:p>
                      <a:pPr algn="l">
                        <a:lnSpc>
                          <a:spcPct val="100000"/>
                        </a:lnSpc>
                        <a:spcAft>
                          <a:spcPts val="0"/>
                        </a:spcAft>
                      </a:pPr>
                      <a:endParaRPr lang="en-US" sz="1500" b="0" i="0" u="none" strike="noStrike" baseline="0" dirty="0" smtClean="0">
                        <a:solidFill>
                          <a:schemeClr val="tx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endParaRPr lang="en-ZA"/>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ZA"/>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ZA" dirty="0"/>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9">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285750" indent="-285750" algn="just">
                        <a:lnSpc>
                          <a:spcPct val="100000"/>
                        </a:lnSpc>
                        <a:spcAft>
                          <a:spcPts val="0"/>
                        </a:spcAft>
                        <a:buFont typeface="Arial" panose="020B0604020202020204" pitchFamily="34" charset="0"/>
                        <a:buChar char="•"/>
                      </a:pPr>
                      <a:r>
                        <a:rPr lang="en-US" sz="1500" b="0" i="0" u="none" strike="noStrike" baseline="0" dirty="0" smtClean="0">
                          <a:solidFill>
                            <a:schemeClr val="tx1"/>
                          </a:solidFill>
                          <a:latin typeface="+mj-lt"/>
                          <a:ea typeface="+mn-ea"/>
                          <a:cs typeface="+mn-cs"/>
                        </a:rPr>
                        <a:t>Intersectoral collaboration</a:t>
                      </a: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31248254"/>
                  </a:ext>
                </a:extLst>
              </a:tr>
              <a:tr h="182092">
                <a:tc vMerge="1">
                  <a:txBody>
                    <a:bodyPr/>
                    <a:lstStyle/>
                    <a:p>
                      <a:endParaRPr lang="en-ZA"/>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ZA" sz="1400" kern="1200" dirty="0" smtClean="0">
                          <a:solidFill>
                            <a:schemeClr val="tx1"/>
                          </a:solidFill>
                          <a:effectLst/>
                          <a:latin typeface="+mj-lt"/>
                          <a:ea typeface="Times New Roman"/>
                          <a:cs typeface="Arial"/>
                        </a:rPr>
                        <a:t>Remand Detainees Viral Load Suppression (VLS)  rate (12 months)</a:t>
                      </a:r>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kern="1200" dirty="0" smtClean="0">
                          <a:solidFill>
                            <a:schemeClr val="tx1"/>
                          </a:solidFill>
                          <a:effectLst/>
                          <a:latin typeface="+mn-lt"/>
                          <a:ea typeface="Times New Roman"/>
                          <a:cs typeface="Arial"/>
                        </a:rPr>
                        <a:t>84.58%</a:t>
                      </a:r>
                      <a:endParaRPr lang="en-ZA" sz="1400" kern="1200" dirty="0" smtClean="0">
                        <a:solidFill>
                          <a:schemeClr val="tx1"/>
                        </a:solidFill>
                        <a:effectLst/>
                        <a:latin typeface="+mn-lt"/>
                        <a:ea typeface="Times New Roman"/>
                        <a:cs typeface="Arial"/>
                      </a:endParaRPr>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ZA" sz="1400" kern="1200" dirty="0" smtClean="0">
                          <a:solidFill>
                            <a:schemeClr val="tx1"/>
                          </a:solidFill>
                          <a:effectLst/>
                          <a:latin typeface="+mj-lt"/>
                          <a:ea typeface="Times New Roman"/>
                          <a:cs typeface="Arial"/>
                        </a:rPr>
                        <a:t>90%</a:t>
                      </a:r>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ZA"/>
                    </a:p>
                  </a:txBody>
                  <a:tcPr/>
                </a:tc>
              </a:tr>
              <a:tr h="279871">
                <a:tc vMerge="1">
                  <a:txBody>
                    <a:bodyPr/>
                    <a:lstStyle/>
                    <a:p>
                      <a:endParaRPr lang="en-ZA"/>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ZA" sz="1400" kern="1200" dirty="0" smtClean="0">
                          <a:solidFill>
                            <a:schemeClr val="tx1"/>
                          </a:solidFill>
                          <a:effectLst/>
                          <a:latin typeface="+mj-lt"/>
                          <a:ea typeface="Times New Roman"/>
                          <a:cs typeface="Arial"/>
                        </a:rPr>
                        <a:t>Percentage of inmates on ART</a:t>
                      </a:r>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kern="1200" dirty="0" smtClean="0">
                          <a:solidFill>
                            <a:schemeClr val="tx1"/>
                          </a:solidFill>
                          <a:effectLst/>
                          <a:latin typeface="+mn-lt"/>
                          <a:ea typeface="Times New Roman"/>
                          <a:cs typeface="Arial"/>
                        </a:rPr>
                        <a:t>98.81%</a:t>
                      </a:r>
                      <a:endParaRPr lang="en-ZA" sz="1400" kern="1200" dirty="0" smtClean="0">
                        <a:solidFill>
                          <a:schemeClr val="tx1"/>
                        </a:solidFill>
                        <a:effectLst/>
                        <a:latin typeface="+mn-lt"/>
                        <a:ea typeface="Times New Roman"/>
                        <a:cs typeface="Arial"/>
                      </a:endParaRPr>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ZA" sz="1400" kern="1200" dirty="0" smtClean="0">
                          <a:solidFill>
                            <a:schemeClr val="tx1"/>
                          </a:solidFill>
                          <a:effectLst/>
                          <a:latin typeface="+mj-lt"/>
                          <a:ea typeface="Times New Roman"/>
                          <a:cs typeface="Arial"/>
                        </a:rPr>
                        <a:t>91%</a:t>
                      </a:r>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ZA"/>
                    </a:p>
                  </a:txBody>
                  <a:tcPr/>
                </a:tc>
              </a:tr>
              <a:tr h="279871">
                <a:tc vMerge="1">
                  <a:txBody>
                    <a:bodyPr/>
                    <a:lstStyle/>
                    <a:p>
                      <a:endParaRPr lang="en-ZA"/>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ZA" sz="1400" kern="1200" dirty="0" smtClean="0">
                          <a:solidFill>
                            <a:schemeClr val="tx1"/>
                          </a:solidFill>
                          <a:effectLst/>
                          <a:latin typeface="+mj-lt"/>
                          <a:ea typeface="Times New Roman"/>
                          <a:cs typeface="Arial"/>
                        </a:rPr>
                        <a:t>Percentage of inmates tested HIV positive who know their results</a:t>
                      </a:r>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kern="1200" dirty="0" smtClean="0">
                          <a:solidFill>
                            <a:schemeClr val="tx1"/>
                          </a:solidFill>
                          <a:effectLst/>
                          <a:latin typeface="+mn-lt"/>
                          <a:ea typeface="Times New Roman"/>
                          <a:cs typeface="Arial"/>
                        </a:rPr>
                        <a:t>100%</a:t>
                      </a:r>
                      <a:endParaRPr lang="en-ZA" sz="1400" kern="1200" dirty="0" smtClean="0">
                        <a:solidFill>
                          <a:schemeClr val="tx1"/>
                        </a:solidFill>
                        <a:effectLst/>
                        <a:latin typeface="+mn-lt"/>
                        <a:ea typeface="Times New Roman"/>
                        <a:cs typeface="Arial"/>
                      </a:endParaRPr>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ZA" sz="1400" kern="1200" dirty="0" smtClean="0">
                          <a:solidFill>
                            <a:schemeClr val="tx1"/>
                          </a:solidFill>
                          <a:effectLst/>
                          <a:latin typeface="+mj-lt"/>
                          <a:ea typeface="Times New Roman"/>
                          <a:cs typeface="Arial"/>
                        </a:rPr>
                        <a:t>90%</a:t>
                      </a:r>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vMerge="1">
                  <a:txBody>
                    <a:bodyPr/>
                    <a:lstStyle/>
                    <a:p>
                      <a:endParaRPr lang="en-ZA"/>
                    </a:p>
                  </a:txBody>
                  <a:tcPr/>
                </a:tc>
              </a:tr>
              <a:tr h="613013">
                <a:tc vMerge="1">
                  <a:txBody>
                    <a:bodyPr/>
                    <a:lstStyle/>
                    <a:p>
                      <a:endParaRPr lang="en-ZA"/>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ZA" sz="1400" kern="1200" dirty="0" smtClean="0">
                          <a:solidFill>
                            <a:schemeClr val="tx1"/>
                          </a:solidFill>
                          <a:effectLst/>
                          <a:latin typeface="+mj-lt"/>
                          <a:ea typeface="Times New Roman"/>
                          <a:cs typeface="Arial"/>
                        </a:rPr>
                        <a:t>STI treatment rate</a:t>
                      </a:r>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kern="1200" dirty="0" smtClean="0">
                          <a:solidFill>
                            <a:schemeClr val="tx1"/>
                          </a:solidFill>
                          <a:effectLst/>
                          <a:latin typeface="+mn-lt"/>
                          <a:ea typeface="Times New Roman"/>
                          <a:cs typeface="Arial"/>
                        </a:rPr>
                        <a:t>100%</a:t>
                      </a:r>
                      <a:endParaRPr lang="en-ZA" sz="1400" kern="1200" dirty="0">
                        <a:solidFill>
                          <a:schemeClr val="tx1"/>
                        </a:solidFill>
                        <a:effectLst/>
                        <a:latin typeface="+mn-lt"/>
                        <a:ea typeface="Times New Roman"/>
                        <a:cs typeface="Arial"/>
                      </a:endParaRPr>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ZA" sz="1400" kern="1200" dirty="0" smtClean="0">
                          <a:solidFill>
                            <a:schemeClr val="tx1"/>
                          </a:solidFill>
                          <a:effectLst/>
                          <a:latin typeface="+mj-lt"/>
                          <a:ea typeface="Times New Roman"/>
                          <a:cs typeface="Arial"/>
                        </a:rPr>
                        <a:t>100%</a:t>
                      </a:r>
                      <a:endParaRPr lang="en-ZA" sz="1400" kern="1200" dirty="0">
                        <a:solidFill>
                          <a:schemeClr val="tx1"/>
                        </a:solidFill>
                        <a:effectLst/>
                        <a:latin typeface="+mj-lt"/>
                        <a:ea typeface="Times New Roman"/>
                        <a:cs typeface="Arial"/>
                      </a:endParaRPr>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pPr algn="just">
                        <a:lnSpc>
                          <a:spcPct val="115000"/>
                        </a:lnSpc>
                        <a:spcAft>
                          <a:spcPts val="0"/>
                        </a:spcAft>
                      </a:pPr>
                      <a:endParaRPr lang="en-ZA" sz="1300" b="0" i="0" u="none" strike="noStrike" baseline="0" dirty="0">
                        <a:solidFill>
                          <a:schemeClr val="tx1"/>
                        </a:solidFill>
                        <a:latin typeface="+mn-lt"/>
                        <a:ea typeface="+mn-ea"/>
                        <a:cs typeface="+mn-cs"/>
                      </a:endParaRPr>
                    </a:p>
                  </a:txBody>
                  <a:tcPr marL="12171" marR="12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5966">
                <a:tc vMerge="1">
                  <a:txBody>
                    <a:bodyPr/>
                    <a:lstStyle/>
                    <a:p>
                      <a:endParaRPr lang="en-ZA"/>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ZA" sz="1400" kern="1200" dirty="0" smtClean="0">
                          <a:solidFill>
                            <a:schemeClr val="tx1"/>
                          </a:solidFill>
                          <a:effectLst/>
                          <a:latin typeface="+mj-lt"/>
                          <a:ea typeface="Times New Roman"/>
                          <a:cs typeface="Arial"/>
                        </a:rPr>
                        <a:t>TB (new pulmonary) cure rate for remand detainees</a:t>
                      </a:r>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ZA" sz="1400" dirty="0" smtClean="0"/>
                        <a:t>          63.77%</a:t>
                      </a:r>
                      <a:endParaRPr lang="en-ZA" sz="1400" dirty="0"/>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ZA" sz="1400" dirty="0" smtClean="0"/>
                        <a:t>          65%</a:t>
                      </a:r>
                      <a:endParaRPr lang="en-ZA" sz="1400" dirty="0"/>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ZA"/>
                    </a:p>
                  </a:txBody>
                  <a:tcPr/>
                </a:tc>
              </a:tr>
              <a:tr h="295493">
                <a:tc vMerge="1">
                  <a:txBody>
                    <a:bodyPr/>
                    <a:lstStyle/>
                    <a:p>
                      <a:endParaRPr lang="en-ZA"/>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ZA" sz="1400" kern="1200" dirty="0" smtClean="0">
                          <a:solidFill>
                            <a:schemeClr val="tx1"/>
                          </a:solidFill>
                          <a:effectLst/>
                          <a:latin typeface="+mj-lt"/>
                          <a:ea typeface="Times New Roman"/>
                          <a:cs typeface="Arial"/>
                        </a:rPr>
                        <a:t>TB treatment success rate for offenders</a:t>
                      </a:r>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kern="1200" dirty="0" smtClean="0">
                          <a:solidFill>
                            <a:schemeClr val="tx1"/>
                          </a:solidFill>
                          <a:effectLst/>
                          <a:latin typeface="+mn-lt"/>
                          <a:ea typeface="Times New Roman"/>
                          <a:cs typeface="Arial"/>
                        </a:rPr>
                        <a:t>89.80%</a:t>
                      </a:r>
                      <a:endParaRPr lang="en-ZA" sz="1400" kern="1200" dirty="0">
                        <a:solidFill>
                          <a:schemeClr val="tx1"/>
                        </a:solidFill>
                        <a:effectLst/>
                        <a:latin typeface="+mn-lt"/>
                        <a:ea typeface="Times New Roman"/>
                        <a:cs typeface="Arial"/>
                      </a:endParaRPr>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ZA" sz="1400" kern="1200" dirty="0" smtClean="0">
                          <a:solidFill>
                            <a:schemeClr val="tx1"/>
                          </a:solidFill>
                          <a:effectLst/>
                          <a:latin typeface="+mj-lt"/>
                          <a:ea typeface="Times New Roman"/>
                          <a:cs typeface="Arial"/>
                        </a:rPr>
                        <a:t>92%</a:t>
                      </a:r>
                      <a:endParaRPr lang="en-ZA" sz="1400" kern="1200" dirty="0">
                        <a:solidFill>
                          <a:schemeClr val="tx1"/>
                        </a:solidFill>
                        <a:effectLst/>
                        <a:latin typeface="+mj-lt"/>
                        <a:ea typeface="Times New Roman"/>
                        <a:cs typeface="Arial"/>
                      </a:endParaRPr>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ZA"/>
                    </a:p>
                  </a:txBody>
                  <a:tcPr/>
                </a:tc>
              </a:tr>
              <a:tr h="147747">
                <a:tc vMerge="1">
                  <a:txBody>
                    <a:bodyPr/>
                    <a:lstStyle/>
                    <a:p>
                      <a:endParaRPr lang="en-ZA"/>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ZA" sz="1400" kern="1200" dirty="0" smtClean="0">
                          <a:solidFill>
                            <a:schemeClr val="tx1"/>
                          </a:solidFill>
                          <a:effectLst/>
                          <a:latin typeface="+mj-lt"/>
                          <a:ea typeface="Times New Roman"/>
                          <a:cs typeface="Arial"/>
                        </a:rPr>
                        <a:t>TB treatment success rate for remand detainees</a:t>
                      </a:r>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kern="1200" dirty="0" smtClean="0">
                          <a:solidFill>
                            <a:schemeClr val="tx1"/>
                          </a:solidFill>
                          <a:effectLst/>
                          <a:latin typeface="+mn-lt"/>
                          <a:ea typeface="Times New Roman"/>
                          <a:cs typeface="Arial"/>
                        </a:rPr>
                        <a:t>74.19%</a:t>
                      </a:r>
                      <a:endParaRPr lang="en-ZA" sz="1400" kern="1200" dirty="0">
                        <a:solidFill>
                          <a:schemeClr val="tx1"/>
                        </a:solidFill>
                        <a:effectLst/>
                        <a:latin typeface="+mn-lt"/>
                        <a:ea typeface="Times New Roman"/>
                        <a:cs typeface="Arial"/>
                      </a:endParaRPr>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ZA" sz="1400" kern="1200" dirty="0" smtClean="0">
                          <a:solidFill>
                            <a:schemeClr val="tx1"/>
                          </a:solidFill>
                          <a:effectLst/>
                          <a:latin typeface="+mj-lt"/>
                          <a:ea typeface="Times New Roman"/>
                          <a:cs typeface="Arial"/>
                        </a:rPr>
                        <a:t>75%</a:t>
                      </a:r>
                      <a:endParaRPr lang="en-ZA" sz="1400" kern="1200" dirty="0">
                        <a:solidFill>
                          <a:schemeClr val="tx1"/>
                        </a:solidFill>
                        <a:effectLst/>
                        <a:latin typeface="+mj-lt"/>
                        <a:ea typeface="Times New Roman"/>
                        <a:cs typeface="Arial"/>
                      </a:endParaRPr>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ZA"/>
                    </a:p>
                  </a:txBody>
                  <a:tcPr/>
                </a:tc>
              </a:tr>
              <a:tr h="147747">
                <a:tc vMerge="1">
                  <a:txBody>
                    <a:bodyPr/>
                    <a:lstStyle/>
                    <a:p>
                      <a:endParaRPr lang="en-ZA"/>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ZA" sz="1400" kern="1200" dirty="0" smtClean="0">
                          <a:solidFill>
                            <a:schemeClr val="tx1"/>
                          </a:solidFill>
                          <a:effectLst/>
                          <a:latin typeface="+mj-lt"/>
                          <a:ea typeface="Times New Roman"/>
                          <a:cs typeface="Arial"/>
                        </a:rPr>
                        <a:t>Percentage of inmates diagnosed with mental illness and placed on treatment</a:t>
                      </a:r>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kern="1200" dirty="0" smtClean="0">
                          <a:solidFill>
                            <a:schemeClr val="tx1"/>
                          </a:solidFill>
                          <a:effectLst/>
                          <a:latin typeface="+mj-lt"/>
                          <a:ea typeface="Times New Roman"/>
                          <a:cs typeface="Arial"/>
                        </a:rPr>
                        <a:t>99.96%</a:t>
                      </a:r>
                      <a:endParaRPr lang="en-ZA" sz="1400" kern="1200" dirty="0">
                        <a:solidFill>
                          <a:schemeClr val="tx1"/>
                        </a:solidFill>
                        <a:effectLst/>
                        <a:latin typeface="+mj-lt"/>
                        <a:ea typeface="Times New Roman"/>
                        <a:cs typeface="Arial"/>
                      </a:endParaRPr>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a:r>
                        <a:rPr lang="en-ZA" sz="1400" kern="1200" dirty="0" smtClean="0">
                          <a:solidFill>
                            <a:schemeClr val="tx1"/>
                          </a:solidFill>
                          <a:effectLst/>
                          <a:latin typeface="+mj-lt"/>
                          <a:ea typeface="Times New Roman"/>
                          <a:cs typeface="Arial"/>
                        </a:rPr>
                        <a:t>100%</a:t>
                      </a:r>
                      <a:endParaRPr lang="en-ZA" sz="1400" kern="1200" dirty="0">
                        <a:solidFill>
                          <a:schemeClr val="tx1"/>
                        </a:solidFill>
                        <a:effectLst/>
                        <a:latin typeface="+mj-lt"/>
                        <a:ea typeface="Times New Roman"/>
                        <a:cs typeface="Arial"/>
                      </a:endParaRPr>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vMerge="1">
                  <a:txBody>
                    <a:bodyPr/>
                    <a:lstStyle/>
                    <a:p>
                      <a:endParaRPr lang="en-ZA"/>
                    </a:p>
                  </a:txBody>
                  <a:tcPr/>
                </a:tc>
              </a:tr>
            </a:tbl>
          </a:graphicData>
        </a:graphic>
      </p:graphicFrame>
    </p:spTree>
    <p:extLst>
      <p:ext uri="{BB962C8B-B14F-4D97-AF65-F5344CB8AC3E}">
        <p14:creationId xmlns:p14="http://schemas.microsoft.com/office/powerpoint/2010/main" val="82589502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719195" y="108207"/>
            <a:ext cx="10774190" cy="536575"/>
          </a:xfrm>
        </p:spPr>
        <p:txBody>
          <a:bodyPr>
            <a:noAutofit/>
          </a:bodyPr>
          <a:lstStyle/>
          <a:p>
            <a:r>
              <a:rPr lang="en-ZA" sz="4000" b="1" dirty="0" smtClean="0">
                <a:solidFill>
                  <a:srgbClr val="000000"/>
                </a:solidFill>
                <a:latin typeface="Georgia"/>
              </a:rPr>
              <a:t>Results chain</a:t>
            </a:r>
            <a:endParaRPr lang="en-GB" sz="4000" b="1" dirty="0">
              <a:solidFill>
                <a:srgbClr val="000000"/>
              </a:solidFill>
              <a:latin typeface="Georgia"/>
            </a:endParaRPr>
          </a:p>
        </p:txBody>
      </p:sp>
      <p:sp>
        <p:nvSpPr>
          <p:cNvPr id="11" name="TextBox 10">
            <a:extLst>
              <a:ext uri="{FF2B5EF4-FFF2-40B4-BE49-F238E27FC236}">
                <a16:creationId xmlns="" xmlns:a16="http://schemas.microsoft.com/office/drawing/2014/main" id="{3D1D2E24-36FA-6149-B377-163EFDF93ABC}"/>
              </a:ext>
            </a:extLst>
          </p:cNvPr>
          <p:cNvSpPr txBox="1"/>
          <p:nvPr/>
        </p:nvSpPr>
        <p:spPr>
          <a:xfrm>
            <a:off x="989162" y="792228"/>
            <a:ext cx="7917445" cy="215444"/>
          </a:xfrm>
          <a:prstGeom prst="rect">
            <a:avLst/>
          </a:prstGeom>
          <a:noFill/>
        </p:spPr>
        <p:txBody>
          <a:bodyPr wrap="square" lIns="0" tIns="0" rIns="0" bIns="0" rtlCol="0" anchor="ctr">
            <a:spAutoFit/>
          </a:bodyPr>
          <a:lstStyle/>
          <a:p>
            <a:pPr>
              <a:spcAft>
                <a:spcPts val="300"/>
              </a:spcAft>
            </a:pPr>
            <a:r>
              <a:rPr lang="da-DK" sz="1400" b="1" dirty="0" smtClean="0">
                <a:solidFill>
                  <a:srgbClr val="FFFFFF"/>
                </a:solidFill>
                <a:latin typeface="Segoe UI Light"/>
                <a:cs typeface="Segoe UI" panose="020B0502040204020203" pitchFamily="34" charset="0"/>
              </a:rPr>
              <a:t>Outcome 5: Healthy Incarcerated population</a:t>
            </a:r>
            <a:endParaRPr lang="da-DK" sz="1400" b="1" dirty="0">
              <a:solidFill>
                <a:srgbClr val="FFFFFF"/>
              </a:solidFill>
              <a:latin typeface="Segoe UI Light"/>
              <a:cs typeface="Segoe UI" panose="020B0502040204020203" pitchFamily="34" charset="0"/>
            </a:endParaRPr>
          </a:p>
        </p:txBody>
      </p:sp>
      <p:graphicFrame>
        <p:nvGraphicFramePr>
          <p:cNvPr id="12" name="Table 11"/>
          <p:cNvGraphicFramePr>
            <a:graphicFrameLocks noGrp="1"/>
          </p:cNvGraphicFramePr>
          <p:nvPr>
            <p:extLst>
              <p:ext uri="{D42A27DB-BD31-4B8C-83A1-F6EECF244321}">
                <p14:modId xmlns:p14="http://schemas.microsoft.com/office/powerpoint/2010/main" val="1118869033"/>
              </p:ext>
            </p:extLst>
          </p:nvPr>
        </p:nvGraphicFramePr>
        <p:xfrm>
          <a:off x="309648" y="1257303"/>
          <a:ext cx="11574290" cy="5008082"/>
        </p:xfrm>
        <a:graphic>
          <a:graphicData uri="http://schemas.openxmlformats.org/drawingml/2006/table">
            <a:tbl>
              <a:tblPr firstRow="1" firstCol="1" bandRow="1"/>
              <a:tblGrid>
                <a:gridCol w="2115500">
                  <a:extLst>
                    <a:ext uri="{9D8B030D-6E8A-4147-A177-3AD203B41FA5}">
                      <a16:colId xmlns:a16="http://schemas.microsoft.com/office/drawing/2014/main" xmlns="" val="2672124337"/>
                    </a:ext>
                  </a:extLst>
                </a:gridCol>
                <a:gridCol w="3150152">
                  <a:extLst>
                    <a:ext uri="{9D8B030D-6E8A-4147-A177-3AD203B41FA5}">
                      <a16:colId xmlns:a16="http://schemas.microsoft.com/office/drawing/2014/main" xmlns="" val="102369112"/>
                    </a:ext>
                  </a:extLst>
                </a:gridCol>
                <a:gridCol w="1473200">
                  <a:extLst>
                    <a:ext uri="{9D8B030D-6E8A-4147-A177-3AD203B41FA5}">
                      <a16:colId xmlns:a16="http://schemas.microsoft.com/office/drawing/2014/main" xmlns="" val="4122419918"/>
                    </a:ext>
                  </a:extLst>
                </a:gridCol>
                <a:gridCol w="1473200">
                  <a:extLst>
                    <a:ext uri="{9D8B030D-6E8A-4147-A177-3AD203B41FA5}">
                      <a16:colId xmlns:a16="http://schemas.microsoft.com/office/drawing/2014/main" xmlns="" val="1025326353"/>
                    </a:ext>
                  </a:extLst>
                </a:gridCol>
                <a:gridCol w="3362238">
                  <a:extLst>
                    <a:ext uri="{9D8B030D-6E8A-4147-A177-3AD203B41FA5}">
                      <a16:colId xmlns:a16="http://schemas.microsoft.com/office/drawing/2014/main" xmlns="" val="1802985295"/>
                    </a:ext>
                  </a:extLst>
                </a:gridCol>
              </a:tblGrid>
              <a:tr h="263679">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15000"/>
                        </a:lnSpc>
                        <a:spcAft>
                          <a:spcPts val="0"/>
                        </a:spcAft>
                      </a:pPr>
                      <a:r>
                        <a:rPr lang="en-GB" sz="1400" b="1" i="0" u="none" strike="noStrike" baseline="0" dirty="0">
                          <a:solidFill>
                            <a:schemeClr val="bg1"/>
                          </a:solidFill>
                          <a:latin typeface="+mj-lt"/>
                          <a:ea typeface="+mn-ea"/>
                          <a:cs typeface="+mn-cs"/>
                        </a:rPr>
                        <a:t>Level of Result</a:t>
                      </a:r>
                      <a:endParaRPr lang="en-ZA" sz="1400" b="1" i="0" u="none" strike="noStrike" baseline="0" dirty="0">
                        <a:solidFill>
                          <a:schemeClr val="bg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548235"/>
                    </a:solid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15000"/>
                        </a:lnSpc>
                        <a:spcAft>
                          <a:spcPts val="0"/>
                        </a:spcAft>
                      </a:pPr>
                      <a:r>
                        <a:rPr lang="en-GB" sz="1400" b="1" i="0" u="none" strike="noStrike" baseline="0" dirty="0">
                          <a:solidFill>
                            <a:schemeClr val="bg1"/>
                          </a:solidFill>
                          <a:latin typeface="+mj-lt"/>
                          <a:ea typeface="+mn-ea"/>
                          <a:cs typeface="+mn-cs"/>
                        </a:rPr>
                        <a:t>Indicator</a:t>
                      </a:r>
                      <a:endParaRPr lang="en-ZA" sz="1400" b="1" i="0" u="none" strike="noStrike" baseline="0" dirty="0">
                        <a:solidFill>
                          <a:schemeClr val="bg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548235"/>
                    </a:solid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15000"/>
                        </a:lnSpc>
                        <a:spcAft>
                          <a:spcPts val="0"/>
                        </a:spcAft>
                      </a:pPr>
                      <a:r>
                        <a:rPr lang="en-GB" sz="1400" b="1" i="0" u="none" strike="noStrike" baseline="0" dirty="0" smtClean="0">
                          <a:solidFill>
                            <a:schemeClr val="bg1"/>
                          </a:solidFill>
                          <a:latin typeface="+mj-lt"/>
                          <a:ea typeface="+mn-ea"/>
                          <a:cs typeface="+mn-cs"/>
                        </a:rPr>
                        <a:t>Baseline 2020/21</a:t>
                      </a:r>
                      <a:endParaRPr lang="en-ZA" sz="1400" b="1" i="0" u="none" strike="noStrike" baseline="0" dirty="0">
                        <a:solidFill>
                          <a:schemeClr val="bg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548235"/>
                    </a:solid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15000"/>
                        </a:lnSpc>
                        <a:spcAft>
                          <a:spcPts val="0"/>
                        </a:spcAft>
                      </a:pPr>
                      <a:r>
                        <a:rPr lang="en-GB" sz="1400" b="1" i="0" u="none" strike="noStrike" baseline="0" dirty="0" smtClean="0">
                          <a:solidFill>
                            <a:schemeClr val="bg1"/>
                          </a:solidFill>
                          <a:latin typeface="+mj-lt"/>
                          <a:ea typeface="+mn-ea"/>
                          <a:cs typeface="+mn-cs"/>
                        </a:rPr>
                        <a:t>Target 2021/22</a:t>
                      </a:r>
                      <a:endParaRPr lang="en-ZA" sz="1400" b="1" i="0" u="none" strike="noStrike" baseline="0" dirty="0">
                        <a:solidFill>
                          <a:schemeClr val="bg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548235"/>
                    </a:solid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15000"/>
                        </a:lnSpc>
                        <a:spcAft>
                          <a:spcPts val="0"/>
                        </a:spcAft>
                      </a:pPr>
                      <a:r>
                        <a:rPr lang="en-GB" sz="1400" b="1" i="0" u="none" strike="noStrike" baseline="0" dirty="0" smtClean="0">
                          <a:solidFill>
                            <a:schemeClr val="bg1"/>
                          </a:solidFill>
                          <a:latin typeface="+mj-lt"/>
                          <a:ea typeface="+mn-ea"/>
                          <a:cs typeface="+mn-cs"/>
                        </a:rPr>
                        <a:t>Assumption/Enablers </a:t>
                      </a:r>
                      <a:endParaRPr lang="en-ZA" sz="1400" b="1" i="0" u="none" strike="noStrike" baseline="0" dirty="0">
                        <a:solidFill>
                          <a:schemeClr val="bg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548235"/>
                    </a:solidFill>
                  </a:tcPr>
                </a:tc>
                <a:extLst>
                  <a:ext uri="{0D108BD9-81ED-4DB2-BD59-A6C34878D82A}">
                    <a16:rowId xmlns:a16="http://schemas.microsoft.com/office/drawing/2014/main" xmlns="" val="2543777863"/>
                  </a:ext>
                </a:extLst>
              </a:tr>
              <a:tr h="405594">
                <a:tc rowSpan="4">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indent="0" algn="l" defTabSz="914400" eaLnBrk="1" fontAlgn="auto" latinLnBrk="0" hangingPunct="1">
                        <a:lnSpc>
                          <a:spcPct val="115000"/>
                        </a:lnSpc>
                        <a:spcBef>
                          <a:spcPts val="0"/>
                        </a:spcBef>
                        <a:spcAft>
                          <a:spcPts val="0"/>
                        </a:spcAft>
                        <a:buClrTx/>
                        <a:buSzTx/>
                        <a:buFontTx/>
                        <a:buNone/>
                        <a:tabLst/>
                        <a:defRPr/>
                      </a:pPr>
                      <a:endParaRPr lang="en-GB" sz="1400" b="0" i="0" u="none" strike="noStrike" cap="none" dirty="0">
                        <a:solidFill>
                          <a:schemeClr val="tx1"/>
                        </a:solidFill>
                        <a:latin typeface="+mj-lt"/>
                        <a:ea typeface="+mn-ea"/>
                        <a:cs typeface="+mn-cs"/>
                        <a:sym typeface="Arial"/>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ZA" sz="1400" kern="1200" dirty="0" smtClean="0">
                          <a:solidFill>
                            <a:schemeClr val="tx1"/>
                          </a:solidFill>
                          <a:effectLst/>
                          <a:latin typeface="+mj-lt"/>
                          <a:ea typeface="Times New Roman"/>
                          <a:cs typeface="Arial"/>
                        </a:rPr>
                        <a:t>Percentage of food service units issued with a Certificate of acceptability in    terms of Regulation R638</a:t>
                      </a:r>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dirty="0" smtClean="0">
                          <a:solidFill>
                            <a:schemeClr val="tx1"/>
                          </a:solidFill>
                          <a:latin typeface="+mj-lt"/>
                        </a:rPr>
                        <a:t>71.37%</a:t>
                      </a:r>
                      <a:endParaRPr lang="en-ZA" dirty="0">
                        <a:solidFill>
                          <a:schemeClr val="tx1"/>
                        </a:solidFill>
                        <a:latin typeface="+mj-lt"/>
                      </a:endParaRPr>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ZA" sz="1400" dirty="0" smtClean="0">
                          <a:solidFill>
                            <a:schemeClr val="tx1"/>
                          </a:solidFill>
                          <a:latin typeface="+mj-lt"/>
                        </a:rPr>
                        <a:t>100%</a:t>
                      </a:r>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5">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285750" indent="-285750" algn="just">
                        <a:lnSpc>
                          <a:spcPct val="100000"/>
                        </a:lnSpc>
                        <a:spcAft>
                          <a:spcPts val="0"/>
                        </a:spcAft>
                        <a:buFont typeface="Arial" panose="020B0604020202020204" pitchFamily="34" charset="0"/>
                        <a:buChar char="•"/>
                      </a:pPr>
                      <a:r>
                        <a:rPr lang="en-US" sz="1600" b="0" i="0" u="none" strike="noStrike" baseline="0" dirty="0" smtClean="0">
                          <a:solidFill>
                            <a:schemeClr val="tx1"/>
                          </a:solidFill>
                          <a:latin typeface="+mj-lt"/>
                          <a:ea typeface="+mn-ea"/>
                          <a:cs typeface="+mn-cs"/>
                        </a:rPr>
                        <a:t>Intersectoral collaboration</a:t>
                      </a:r>
                    </a:p>
                    <a:p>
                      <a:pPr marL="285750" indent="-285750" algn="just">
                        <a:lnSpc>
                          <a:spcPct val="100000"/>
                        </a:lnSpc>
                        <a:spcAft>
                          <a:spcPts val="0"/>
                        </a:spcAft>
                        <a:buFont typeface="Arial" panose="020B0604020202020204" pitchFamily="34" charset="0"/>
                        <a:buChar char="•"/>
                      </a:pPr>
                      <a:r>
                        <a:rPr lang="en-US" sz="1600" b="0" i="0" u="none" strike="noStrike" baseline="0" dirty="0" smtClean="0">
                          <a:solidFill>
                            <a:schemeClr val="tx1"/>
                          </a:solidFill>
                          <a:latin typeface="+mj-lt"/>
                          <a:ea typeface="+mn-ea"/>
                          <a:cs typeface="+mn-cs"/>
                        </a:rPr>
                        <a:t>Monitoring the implementation of standards, norms and legislative mandates</a:t>
                      </a: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31248254"/>
                  </a:ext>
                </a:extLst>
              </a:tr>
              <a:tr h="436419">
                <a:tc vMerge="1">
                  <a:txBody>
                    <a:bodyPr/>
                    <a:lstStyle/>
                    <a:p>
                      <a:endParaRPr lang="en-ZA"/>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ZA" sz="1400" kern="1200" dirty="0" smtClean="0">
                          <a:solidFill>
                            <a:schemeClr val="tx1"/>
                          </a:solidFill>
                          <a:effectLst/>
                          <a:latin typeface="+mj-lt"/>
                          <a:ea typeface="Times New Roman"/>
                          <a:cs typeface="Arial"/>
                        </a:rPr>
                        <a:t>Number of management areas with contracts /service level agreements for healthcare waste management.</a:t>
                      </a:r>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dirty="0" smtClean="0">
                          <a:solidFill>
                            <a:schemeClr val="tx1"/>
                          </a:solidFill>
                          <a:latin typeface="+mj-lt"/>
                        </a:rPr>
                        <a:t>45</a:t>
                      </a:r>
                      <a:endParaRPr lang="en-ZA" dirty="0">
                        <a:solidFill>
                          <a:schemeClr val="tx1"/>
                        </a:solidFill>
                        <a:latin typeface="+mj-lt"/>
                      </a:endParaRPr>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ZA" sz="1400" dirty="0" smtClean="0">
                          <a:solidFill>
                            <a:schemeClr val="tx1"/>
                          </a:solidFill>
                          <a:latin typeface="+mj-lt"/>
                        </a:rPr>
                        <a:t>46 MAs</a:t>
                      </a:r>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ZA"/>
                    </a:p>
                  </a:txBody>
                  <a:tcPr/>
                </a:tc>
              </a:tr>
              <a:tr h="274795">
                <a:tc vMerge="1">
                  <a:txBody>
                    <a:bodyPr/>
                    <a:lstStyle/>
                    <a:p>
                      <a:endParaRPr lang="en-ZA"/>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ZA" sz="1400" kern="1200" dirty="0" smtClean="0">
                          <a:solidFill>
                            <a:schemeClr val="tx1"/>
                          </a:solidFill>
                          <a:effectLst/>
                          <a:latin typeface="+mj-lt"/>
                          <a:ea typeface="Times New Roman"/>
                          <a:cs typeface="Arial"/>
                        </a:rPr>
                        <a:t>Number of Management Areas that have appointed officials in writing as environmental hygiene supervisors in all Correctional Centres and Remand Detention Facilities</a:t>
                      </a:r>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dirty="0" smtClean="0">
                          <a:solidFill>
                            <a:schemeClr val="tx1"/>
                          </a:solidFill>
                          <a:latin typeface="+mj-lt"/>
                        </a:rPr>
                        <a:t>46</a:t>
                      </a:r>
                      <a:endParaRPr lang="en-ZA" dirty="0">
                        <a:solidFill>
                          <a:schemeClr val="tx1"/>
                        </a:solidFill>
                        <a:latin typeface="+mj-lt"/>
                      </a:endParaRPr>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ZA" sz="1400" dirty="0" smtClean="0">
                          <a:solidFill>
                            <a:schemeClr val="tx1"/>
                          </a:solidFill>
                          <a:latin typeface="+mj-lt"/>
                        </a:rPr>
                        <a:t>46 MAs</a:t>
                      </a:r>
                      <a:endParaRPr lang="en-ZA" sz="1400" dirty="0">
                        <a:solidFill>
                          <a:schemeClr val="tx1"/>
                        </a:solidFill>
                        <a:latin typeface="+mj-lt"/>
                      </a:endParaRPr>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ZA"/>
                    </a:p>
                  </a:txBody>
                  <a:tcPr/>
                </a:tc>
              </a:tr>
              <a:tr h="274795">
                <a:tc vMerge="1">
                  <a:txBody>
                    <a:bodyPr/>
                    <a:lstStyle/>
                    <a:p>
                      <a:endParaRPr lang="en-ZA"/>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ZA" sz="1400" kern="1200" dirty="0" smtClean="0">
                          <a:solidFill>
                            <a:schemeClr val="tx1"/>
                          </a:solidFill>
                          <a:effectLst/>
                          <a:latin typeface="+mj-lt"/>
                          <a:ea typeface="Times New Roman"/>
                          <a:cs typeface="Arial"/>
                        </a:rPr>
                        <a:t>Number of Management Areas that have functional Pharmaceutical and Therapeutics Committees (PTCs)</a:t>
                      </a:r>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dirty="0" smtClean="0">
                          <a:solidFill>
                            <a:schemeClr val="tx1"/>
                          </a:solidFill>
                          <a:latin typeface="+mj-lt"/>
                        </a:rPr>
                        <a:t>40</a:t>
                      </a:r>
                      <a:endParaRPr lang="en-ZA" dirty="0">
                        <a:solidFill>
                          <a:schemeClr val="tx1"/>
                        </a:solidFill>
                        <a:latin typeface="+mj-lt"/>
                      </a:endParaRPr>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ZA" sz="1400" dirty="0" smtClean="0">
                          <a:solidFill>
                            <a:schemeClr val="tx1"/>
                          </a:solidFill>
                          <a:latin typeface="+mj-lt"/>
                        </a:rPr>
                        <a:t>46 MAs</a:t>
                      </a:r>
                      <a:endParaRPr lang="en-ZA" sz="1400" dirty="0">
                        <a:solidFill>
                          <a:schemeClr val="tx1"/>
                        </a:solidFill>
                        <a:latin typeface="+mj-lt"/>
                      </a:endParaRPr>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ZA"/>
                    </a:p>
                  </a:txBody>
                  <a:tcPr/>
                </a:tc>
              </a:tr>
              <a:tr h="1391603">
                <a:tc>
                  <a:txBody>
                    <a:bodyPr/>
                    <a:lstStyle/>
                    <a:p>
                      <a:pPr algn="l">
                        <a:lnSpc>
                          <a:spcPct val="100000"/>
                        </a:lnSpc>
                        <a:spcAft>
                          <a:spcPts val="0"/>
                        </a:spcAft>
                      </a:pPr>
                      <a:endParaRPr lang="en-US" sz="1400" b="0" i="0" u="none" strike="noStrike" baseline="0" dirty="0" smtClean="0">
                        <a:solidFill>
                          <a:schemeClr val="tx1"/>
                        </a:solidFill>
                        <a:latin typeface="+mj-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1400" b="1" i="0" u="none" strike="noStrike" kern="1200" baseline="0" dirty="0" smtClean="0">
                          <a:solidFill>
                            <a:schemeClr val="tx1"/>
                          </a:solidFill>
                          <a:latin typeface="+mn-lt"/>
                          <a:ea typeface=""/>
                          <a:cs typeface=""/>
                        </a:rPr>
                        <a:t>Output (AOP new)</a:t>
                      </a:r>
                    </a:p>
                    <a:p>
                      <a:pPr algn="l">
                        <a:lnSpc>
                          <a:spcPct val="100000"/>
                        </a:lnSpc>
                        <a:spcAft>
                          <a:spcPts val="0"/>
                        </a:spcAft>
                      </a:pPr>
                      <a:endParaRPr lang="en-US" sz="1400" b="0" i="0" u="none" strike="noStrike" baseline="0" dirty="0" smtClean="0">
                        <a:solidFill>
                          <a:schemeClr val="tx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nSpc>
                          <a:spcPct val="100000"/>
                        </a:lnSpc>
                        <a:spcAft>
                          <a:spcPts val="0"/>
                        </a:spcAft>
                      </a:pPr>
                      <a:endParaRPr lang="en-ZA" sz="1400" dirty="0" smtClean="0">
                        <a:solidFill>
                          <a:schemeClr val="tx1"/>
                        </a:solidFill>
                        <a:effectLst/>
                        <a:latin typeface="+mj-lt"/>
                        <a:ea typeface="Times New Roman" panose="02020603050405020304" pitchFamily="18" charset="0"/>
                        <a:cs typeface="Times New Roman" panose="02020603050405020304" pitchFamily="18" charset="0"/>
                      </a:endParaRPr>
                    </a:p>
                    <a:p>
                      <a:pPr>
                        <a:lnSpc>
                          <a:spcPct val="100000"/>
                        </a:lnSpc>
                        <a:spcAft>
                          <a:spcPts val="0"/>
                        </a:spcAft>
                      </a:pPr>
                      <a:r>
                        <a:rPr lang="en-ZA" sz="1400" dirty="0" smtClean="0">
                          <a:solidFill>
                            <a:schemeClr val="tx1"/>
                          </a:solidFill>
                          <a:effectLst/>
                          <a:latin typeface="+mj-lt"/>
                          <a:ea typeface="Times New Roman" panose="02020603050405020304" pitchFamily="18" charset="0"/>
                          <a:cs typeface="Times New Roman" panose="02020603050405020304" pitchFamily="18" charset="0"/>
                        </a:rPr>
                        <a:t>None</a:t>
                      </a:r>
                      <a:endParaRPr lang="en-ZA" sz="1400" dirty="0">
                        <a:solidFill>
                          <a:schemeClr val="tx1"/>
                        </a:solidFill>
                        <a:effectLst/>
                        <a:latin typeface="+mj-lt"/>
                        <a:ea typeface="Times New Roman" panose="02020603050405020304" pitchFamily="18" charset="0"/>
                        <a:cs typeface="Times New Roman" panose="02020603050405020304" pitchFamily="18" charset="0"/>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nSpc>
                          <a:spcPct val="100000"/>
                        </a:lnSpc>
                        <a:spcAft>
                          <a:spcPts val="0"/>
                        </a:spcAft>
                      </a:pPr>
                      <a:endParaRPr lang="en-ZA" sz="1400" kern="1200" dirty="0" smtClean="0">
                        <a:solidFill>
                          <a:srgbClr val="FF0000"/>
                        </a:solidFill>
                        <a:effectLst/>
                        <a:latin typeface="+mj-lt"/>
                        <a:ea typeface="Calibri" panose="020F0502020204030204" pitchFamily="34" charset="0"/>
                        <a:cs typeface="Times New Roman" panose="02020603050405020304" pitchFamily="18" charset="0"/>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ZA" sz="1400" kern="1200" dirty="0" smtClean="0">
                        <a:solidFill>
                          <a:srgbClr val="FF0000"/>
                        </a:solidFill>
                        <a:effectLst/>
                        <a:latin typeface="+mj-lt"/>
                        <a:ea typeface="Calibri" panose="020F0502020204030204" pitchFamily="34" charset="0"/>
                        <a:cs typeface="Times New Roman" panose="02020603050405020304" pitchFamily="18" charset="0"/>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vMerge="1">
                  <a:txBody>
                    <a:bodyPr/>
                    <a:lstStyle/>
                    <a:p>
                      <a:endParaRPr lang="en-ZA"/>
                    </a:p>
                  </a:txBody>
                  <a:tcPr/>
                </a:tc>
              </a:tr>
            </a:tbl>
          </a:graphicData>
        </a:graphic>
      </p:graphicFrame>
    </p:spTree>
    <p:extLst>
      <p:ext uri="{BB962C8B-B14F-4D97-AF65-F5344CB8AC3E}">
        <p14:creationId xmlns:p14="http://schemas.microsoft.com/office/powerpoint/2010/main" val="418329043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7" name="Group 216">
            <a:extLst>
              <a:ext uri="{FF2B5EF4-FFF2-40B4-BE49-F238E27FC236}">
                <a16:creationId xmlns:a16="http://schemas.microsoft.com/office/drawing/2014/main" xmlns="" id="{8BA5AD93-D818-410A-8A60-3A7F35C563E4}"/>
              </a:ext>
            </a:extLst>
          </p:cNvPr>
          <p:cNvGrpSpPr/>
          <p:nvPr/>
        </p:nvGrpSpPr>
        <p:grpSpPr>
          <a:xfrm>
            <a:off x="726994" y="1233491"/>
            <a:ext cx="10982234" cy="5004537"/>
            <a:chOff x="425367" y="1233490"/>
            <a:chExt cx="10982234" cy="5004537"/>
          </a:xfrm>
        </p:grpSpPr>
        <p:cxnSp>
          <p:nvCxnSpPr>
            <p:cNvPr id="190" name="Straight Connector 189">
              <a:extLst>
                <a:ext uri="{FF2B5EF4-FFF2-40B4-BE49-F238E27FC236}">
                  <a16:creationId xmlns:a16="http://schemas.microsoft.com/office/drawing/2014/main" xmlns="" id="{1A6B082D-B6EB-4170-95B6-9CFAF746D130}"/>
                </a:ext>
              </a:extLst>
            </p:cNvPr>
            <p:cNvCxnSpPr>
              <a:cxnSpLocks/>
            </p:cNvCxnSpPr>
            <p:nvPr/>
          </p:nvCxnSpPr>
          <p:spPr>
            <a:xfrm>
              <a:off x="3009713" y="1233490"/>
              <a:ext cx="0" cy="4971502"/>
            </a:xfrm>
            <a:prstGeom prst="line">
              <a:avLst/>
            </a:prstGeom>
            <a:ln w="12700">
              <a:solidFill>
                <a:schemeClr val="bg1">
                  <a:lumMod val="95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91" name="Straight Connector 190">
              <a:extLst>
                <a:ext uri="{FF2B5EF4-FFF2-40B4-BE49-F238E27FC236}">
                  <a16:creationId xmlns:a16="http://schemas.microsoft.com/office/drawing/2014/main" xmlns="" id="{5AE09A90-7712-4EEB-B1AB-E7EBF053F16B}"/>
                </a:ext>
              </a:extLst>
            </p:cNvPr>
            <p:cNvCxnSpPr>
              <a:cxnSpLocks/>
            </p:cNvCxnSpPr>
            <p:nvPr/>
          </p:nvCxnSpPr>
          <p:spPr>
            <a:xfrm>
              <a:off x="5586792" y="1258704"/>
              <a:ext cx="0" cy="4971502"/>
            </a:xfrm>
            <a:prstGeom prst="line">
              <a:avLst/>
            </a:prstGeom>
            <a:ln w="12700">
              <a:solidFill>
                <a:schemeClr val="bg1">
                  <a:lumMod val="95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92" name="Straight Connector 191">
              <a:extLst>
                <a:ext uri="{FF2B5EF4-FFF2-40B4-BE49-F238E27FC236}">
                  <a16:creationId xmlns:a16="http://schemas.microsoft.com/office/drawing/2014/main" xmlns="" id="{ECBC2BD7-C293-438C-BE3F-214F842105E5}"/>
                </a:ext>
              </a:extLst>
            </p:cNvPr>
            <p:cNvCxnSpPr>
              <a:cxnSpLocks/>
            </p:cNvCxnSpPr>
            <p:nvPr/>
          </p:nvCxnSpPr>
          <p:spPr>
            <a:xfrm>
              <a:off x="8163871" y="1244813"/>
              <a:ext cx="0" cy="4971502"/>
            </a:xfrm>
            <a:prstGeom prst="line">
              <a:avLst/>
            </a:prstGeom>
            <a:ln w="12700">
              <a:solidFill>
                <a:schemeClr val="bg1">
                  <a:lumMod val="95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93" name="Straight Connector 192">
              <a:extLst>
                <a:ext uri="{FF2B5EF4-FFF2-40B4-BE49-F238E27FC236}">
                  <a16:creationId xmlns:a16="http://schemas.microsoft.com/office/drawing/2014/main" xmlns="" id="{55F92ECA-B5F4-47DA-A3F6-B807290584CC}"/>
                </a:ext>
              </a:extLst>
            </p:cNvPr>
            <p:cNvCxnSpPr>
              <a:cxnSpLocks/>
            </p:cNvCxnSpPr>
            <p:nvPr/>
          </p:nvCxnSpPr>
          <p:spPr>
            <a:xfrm>
              <a:off x="10740949" y="1266525"/>
              <a:ext cx="0" cy="4971502"/>
            </a:xfrm>
            <a:prstGeom prst="line">
              <a:avLst/>
            </a:prstGeom>
            <a:ln w="12700">
              <a:solidFill>
                <a:schemeClr val="bg1">
                  <a:lumMod val="95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95" name="Straight Connector 194">
              <a:extLst>
                <a:ext uri="{FF2B5EF4-FFF2-40B4-BE49-F238E27FC236}">
                  <a16:creationId xmlns:a16="http://schemas.microsoft.com/office/drawing/2014/main" xmlns="" id="{76C53D9C-E572-43F5-B31C-7366BC655361}"/>
                </a:ext>
              </a:extLst>
            </p:cNvPr>
            <p:cNvCxnSpPr>
              <a:cxnSpLocks/>
            </p:cNvCxnSpPr>
            <p:nvPr/>
          </p:nvCxnSpPr>
          <p:spPr>
            <a:xfrm rot="5400000">
              <a:off x="5952731" y="-3963728"/>
              <a:ext cx="0" cy="10909741"/>
            </a:xfrm>
            <a:prstGeom prst="line">
              <a:avLst/>
            </a:prstGeom>
            <a:ln w="12700">
              <a:solidFill>
                <a:schemeClr val="bg1">
                  <a:lumMod val="95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96" name="Straight Connector 195">
              <a:extLst>
                <a:ext uri="{FF2B5EF4-FFF2-40B4-BE49-F238E27FC236}">
                  <a16:creationId xmlns:a16="http://schemas.microsoft.com/office/drawing/2014/main" xmlns="" id="{2D3643D8-BEDD-4FDC-BD56-88BFB161DBE0}"/>
                </a:ext>
              </a:extLst>
            </p:cNvPr>
            <p:cNvCxnSpPr>
              <a:cxnSpLocks/>
            </p:cNvCxnSpPr>
            <p:nvPr/>
          </p:nvCxnSpPr>
          <p:spPr>
            <a:xfrm rot="5400000">
              <a:off x="5897400" y="-2778962"/>
              <a:ext cx="0" cy="10909741"/>
            </a:xfrm>
            <a:prstGeom prst="line">
              <a:avLst/>
            </a:prstGeom>
            <a:ln w="12700">
              <a:solidFill>
                <a:schemeClr val="bg1">
                  <a:lumMod val="95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97" name="Straight Connector 196">
              <a:extLst>
                <a:ext uri="{FF2B5EF4-FFF2-40B4-BE49-F238E27FC236}">
                  <a16:creationId xmlns:a16="http://schemas.microsoft.com/office/drawing/2014/main" xmlns="" id="{011AE3D9-0776-443A-9F4F-C14A94EB99E1}"/>
                </a:ext>
              </a:extLst>
            </p:cNvPr>
            <p:cNvCxnSpPr>
              <a:cxnSpLocks/>
            </p:cNvCxnSpPr>
            <p:nvPr/>
          </p:nvCxnSpPr>
          <p:spPr>
            <a:xfrm rot="5400000">
              <a:off x="5927884" y="-1594196"/>
              <a:ext cx="0" cy="10909741"/>
            </a:xfrm>
            <a:prstGeom prst="line">
              <a:avLst/>
            </a:prstGeom>
            <a:ln w="12700">
              <a:solidFill>
                <a:schemeClr val="bg1">
                  <a:lumMod val="95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98" name="Straight Connector 197">
              <a:extLst>
                <a:ext uri="{FF2B5EF4-FFF2-40B4-BE49-F238E27FC236}">
                  <a16:creationId xmlns:a16="http://schemas.microsoft.com/office/drawing/2014/main" xmlns="" id="{1759C436-EDFD-49AD-941E-4900743937E3}"/>
                </a:ext>
              </a:extLst>
            </p:cNvPr>
            <p:cNvCxnSpPr>
              <a:cxnSpLocks/>
            </p:cNvCxnSpPr>
            <p:nvPr/>
          </p:nvCxnSpPr>
          <p:spPr>
            <a:xfrm rot="5400000">
              <a:off x="5880238" y="-409430"/>
              <a:ext cx="0" cy="10909741"/>
            </a:xfrm>
            <a:prstGeom prst="line">
              <a:avLst/>
            </a:prstGeom>
            <a:ln w="12700">
              <a:solidFill>
                <a:schemeClr val="bg1">
                  <a:lumMod val="95000"/>
                </a:schemeClr>
              </a:solidFill>
              <a:prstDash val="lgDash"/>
            </a:ln>
          </p:spPr>
          <p:style>
            <a:lnRef idx="1">
              <a:schemeClr val="accent1"/>
            </a:lnRef>
            <a:fillRef idx="0">
              <a:schemeClr val="accent1"/>
            </a:fillRef>
            <a:effectRef idx="0">
              <a:schemeClr val="accent1"/>
            </a:effectRef>
            <a:fontRef idx="minor">
              <a:schemeClr val="tx1"/>
            </a:fontRef>
          </p:style>
        </p:cxnSp>
      </p:grpSp>
      <p:sp>
        <p:nvSpPr>
          <p:cNvPr id="2" name="Slide Number Placeholder 1">
            <a:extLst>
              <a:ext uri="{FF2B5EF4-FFF2-40B4-BE49-F238E27FC236}">
                <a16:creationId xmlns:a16="http://schemas.microsoft.com/office/drawing/2014/main" xmlns="" id="{A8E74C14-B365-4B36-897D-8CBA79973FDC}"/>
              </a:ext>
            </a:extLst>
          </p:cNvPr>
          <p:cNvSpPr>
            <a:spLocks noGrp="1"/>
          </p:cNvSpPr>
          <p:nvPr>
            <p:ph type="sldNum" sz="quarter" idx="12"/>
          </p:nvPr>
        </p:nvSpPr>
        <p:spPr/>
        <p:txBody>
          <a:bodyPr/>
          <a:lstStyle/>
          <a:p>
            <a:fld id="{5E48029D-87D6-48C3-BA4B-1065A63511DF}" type="slidenum">
              <a:rPr lang="en-GB" smtClean="0">
                <a:solidFill>
                  <a:prstClr val="black">
                    <a:tint val="75000"/>
                  </a:prstClr>
                </a:solidFill>
              </a:rPr>
              <a:pPr/>
              <a:t>17</a:t>
            </a:fld>
            <a:endParaRPr lang="en-GB">
              <a:solidFill>
                <a:prstClr val="black">
                  <a:tint val="75000"/>
                </a:prstClr>
              </a:solidFill>
            </a:endParaRPr>
          </a:p>
        </p:txBody>
      </p:sp>
      <p:sp>
        <p:nvSpPr>
          <p:cNvPr id="4" name="Title 3">
            <a:extLst>
              <a:ext uri="{FF2B5EF4-FFF2-40B4-BE49-F238E27FC236}">
                <a16:creationId xmlns:a16="http://schemas.microsoft.com/office/drawing/2014/main" xmlns="" id="{BA0CD73F-6562-41E9-9EEE-3C0EBFABC44A}"/>
              </a:ext>
            </a:extLst>
          </p:cNvPr>
          <p:cNvSpPr>
            <a:spLocks noGrp="1"/>
          </p:cNvSpPr>
          <p:nvPr>
            <p:ph type="title" idx="4294967295"/>
          </p:nvPr>
        </p:nvSpPr>
        <p:spPr>
          <a:xfrm>
            <a:off x="0" y="44453"/>
            <a:ext cx="12192000" cy="1014413"/>
          </a:xfrm>
        </p:spPr>
        <p:txBody>
          <a:bodyPr anchor="t">
            <a:noAutofit/>
          </a:bodyPr>
          <a:lstStyle/>
          <a:p>
            <a:pPr algn="ctr"/>
            <a:r>
              <a:rPr lang="en-ZA" sz="3200" b="1" dirty="0" smtClean="0">
                <a:solidFill>
                  <a:srgbClr val="000000"/>
                </a:solidFill>
                <a:latin typeface="Georgia"/>
              </a:rPr>
              <a:t>Care </a:t>
            </a:r>
            <a:r>
              <a:rPr lang="en-ZA" sz="3200" b="1" dirty="0">
                <a:solidFill>
                  <a:srgbClr val="000000"/>
                </a:solidFill>
                <a:latin typeface="Georgia"/>
              </a:rPr>
              <a:t>remains insourced and decentralised…</a:t>
            </a:r>
          </a:p>
        </p:txBody>
      </p:sp>
      <p:cxnSp>
        <p:nvCxnSpPr>
          <p:cNvPr id="8" name="Straight Arrow Connector 7">
            <a:extLst>
              <a:ext uri="{FF2B5EF4-FFF2-40B4-BE49-F238E27FC236}">
                <a16:creationId xmlns:a16="http://schemas.microsoft.com/office/drawing/2014/main" xmlns="" id="{00D009DB-35CC-49C2-9338-67E33A8E402B}"/>
              </a:ext>
            </a:extLst>
          </p:cNvPr>
          <p:cNvCxnSpPr>
            <a:cxnSpLocks/>
          </p:cNvCxnSpPr>
          <p:nvPr/>
        </p:nvCxnSpPr>
        <p:spPr>
          <a:xfrm>
            <a:off x="734261" y="6213991"/>
            <a:ext cx="10978321" cy="32439"/>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grpSp>
        <p:nvGrpSpPr>
          <p:cNvPr id="29" name="Group 28">
            <a:extLst>
              <a:ext uri="{FF2B5EF4-FFF2-40B4-BE49-F238E27FC236}">
                <a16:creationId xmlns:a16="http://schemas.microsoft.com/office/drawing/2014/main" xmlns="" id="{B89E0ABE-45B1-4FD6-BDA2-178677933EE6}"/>
              </a:ext>
            </a:extLst>
          </p:cNvPr>
          <p:cNvGrpSpPr/>
          <p:nvPr/>
        </p:nvGrpSpPr>
        <p:grpSpPr>
          <a:xfrm>
            <a:off x="420433" y="1165610"/>
            <a:ext cx="313826" cy="5048379"/>
            <a:chOff x="118808" y="1165609"/>
            <a:chExt cx="313826" cy="5048379"/>
          </a:xfrm>
        </p:grpSpPr>
        <p:cxnSp>
          <p:nvCxnSpPr>
            <p:cNvPr id="5" name="Straight Arrow Connector 4">
              <a:extLst>
                <a:ext uri="{FF2B5EF4-FFF2-40B4-BE49-F238E27FC236}">
                  <a16:creationId xmlns:a16="http://schemas.microsoft.com/office/drawing/2014/main" xmlns="" id="{1C53510F-F2EC-4E73-94A2-0911C012BF66}"/>
                </a:ext>
              </a:extLst>
            </p:cNvPr>
            <p:cNvCxnSpPr>
              <a:cxnSpLocks/>
            </p:cNvCxnSpPr>
            <p:nvPr/>
          </p:nvCxnSpPr>
          <p:spPr>
            <a:xfrm flipV="1">
              <a:off x="432632" y="1233490"/>
              <a:ext cx="0" cy="4980496"/>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xmlns="" id="{FF097216-9F6C-4F25-A3CB-D3D014309F89}"/>
                </a:ext>
              </a:extLst>
            </p:cNvPr>
            <p:cNvSpPr/>
            <p:nvPr/>
          </p:nvSpPr>
          <p:spPr>
            <a:xfrm rot="16200000">
              <a:off x="-289633" y="1574052"/>
              <a:ext cx="1130710" cy="3138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ZA" sz="1200">
                  <a:solidFill>
                    <a:sysClr val="windowText" lastClr="000000"/>
                  </a:solidFill>
                </a:rPr>
                <a:t>OUTSOURCE</a:t>
              </a:r>
            </a:p>
          </p:txBody>
        </p:sp>
        <p:sp>
          <p:nvSpPr>
            <p:cNvPr id="15" name="Rectangle 14">
              <a:extLst>
                <a:ext uri="{FF2B5EF4-FFF2-40B4-BE49-F238E27FC236}">
                  <a16:creationId xmlns:a16="http://schemas.microsoft.com/office/drawing/2014/main" xmlns="" id="{BFEDC244-FA40-4747-859A-CE7D11C1FC87}"/>
                </a:ext>
              </a:extLst>
            </p:cNvPr>
            <p:cNvSpPr/>
            <p:nvPr/>
          </p:nvSpPr>
          <p:spPr>
            <a:xfrm rot="16200000">
              <a:off x="-289635" y="3479282"/>
              <a:ext cx="1130710" cy="31382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ZA" sz="1200" b="1" u="sng">
                  <a:solidFill>
                    <a:sysClr val="windowText" lastClr="000000"/>
                  </a:solidFill>
                </a:rPr>
                <a:t>CONTROL</a:t>
              </a:r>
            </a:p>
          </p:txBody>
        </p:sp>
        <p:sp>
          <p:nvSpPr>
            <p:cNvPr id="16" name="Rectangle 15">
              <a:extLst>
                <a:ext uri="{FF2B5EF4-FFF2-40B4-BE49-F238E27FC236}">
                  <a16:creationId xmlns:a16="http://schemas.microsoft.com/office/drawing/2014/main" xmlns="" id="{FEF203BF-AD2E-4BFF-B7A8-4682647F6BBE}"/>
                </a:ext>
              </a:extLst>
            </p:cNvPr>
            <p:cNvSpPr/>
            <p:nvPr/>
          </p:nvSpPr>
          <p:spPr>
            <a:xfrm rot="16200000">
              <a:off x="-235082" y="5546274"/>
              <a:ext cx="1021604" cy="31382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457200"/>
              <a:r>
                <a:rPr lang="en-ZA" sz="1200">
                  <a:solidFill>
                    <a:sysClr val="windowText" lastClr="000000"/>
                  </a:solidFill>
                </a:rPr>
                <a:t>INSOURCE</a:t>
              </a:r>
            </a:p>
          </p:txBody>
        </p:sp>
      </p:grpSp>
      <p:grpSp>
        <p:nvGrpSpPr>
          <p:cNvPr id="22" name="Group 21">
            <a:extLst>
              <a:ext uri="{FF2B5EF4-FFF2-40B4-BE49-F238E27FC236}">
                <a16:creationId xmlns:a16="http://schemas.microsoft.com/office/drawing/2014/main" xmlns="" id="{D04092A1-50F5-4BDA-AB07-0F687808BD99}"/>
              </a:ext>
            </a:extLst>
          </p:cNvPr>
          <p:cNvGrpSpPr/>
          <p:nvPr/>
        </p:nvGrpSpPr>
        <p:grpSpPr>
          <a:xfrm>
            <a:off x="667712" y="6230206"/>
            <a:ext cx="11044863" cy="337866"/>
            <a:chOff x="366083" y="6230206"/>
            <a:chExt cx="11044863" cy="337866"/>
          </a:xfrm>
        </p:grpSpPr>
        <p:sp>
          <p:nvSpPr>
            <p:cNvPr id="17" name="Rectangle 16">
              <a:extLst>
                <a:ext uri="{FF2B5EF4-FFF2-40B4-BE49-F238E27FC236}">
                  <a16:creationId xmlns:a16="http://schemas.microsoft.com/office/drawing/2014/main" xmlns="" id="{2F52830D-443C-40EA-A371-2CC24C4D8EA6}"/>
                </a:ext>
              </a:extLst>
            </p:cNvPr>
            <p:cNvSpPr/>
            <p:nvPr/>
          </p:nvSpPr>
          <p:spPr>
            <a:xfrm>
              <a:off x="10058399" y="6238030"/>
              <a:ext cx="1352547" cy="30413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defTabSz="457200"/>
              <a:r>
                <a:rPr lang="en-ZA" sz="1200">
                  <a:solidFill>
                    <a:sysClr val="windowText" lastClr="000000"/>
                  </a:solidFill>
                </a:rPr>
                <a:t>DECENTRALISE</a:t>
              </a:r>
            </a:p>
          </p:txBody>
        </p:sp>
        <p:sp>
          <p:nvSpPr>
            <p:cNvPr id="18" name="Rectangle 17">
              <a:extLst>
                <a:ext uri="{FF2B5EF4-FFF2-40B4-BE49-F238E27FC236}">
                  <a16:creationId xmlns:a16="http://schemas.microsoft.com/office/drawing/2014/main" xmlns="" id="{84A284E5-A70F-439C-855D-8FD4B7A9BF2C}"/>
                </a:ext>
              </a:extLst>
            </p:cNvPr>
            <p:cNvSpPr/>
            <p:nvPr/>
          </p:nvSpPr>
          <p:spPr>
            <a:xfrm>
              <a:off x="5160728" y="6238027"/>
              <a:ext cx="1595240" cy="33004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ZA" sz="1200" b="1" u="sng">
                  <a:solidFill>
                    <a:sysClr val="windowText" lastClr="000000"/>
                  </a:solidFill>
                </a:rPr>
                <a:t>CO-ORDINATION</a:t>
              </a:r>
            </a:p>
          </p:txBody>
        </p:sp>
        <p:sp>
          <p:nvSpPr>
            <p:cNvPr id="19" name="Rectangle 18">
              <a:extLst>
                <a:ext uri="{FF2B5EF4-FFF2-40B4-BE49-F238E27FC236}">
                  <a16:creationId xmlns:a16="http://schemas.microsoft.com/office/drawing/2014/main" xmlns="" id="{65768F7D-7F5D-4F7B-BD4B-F10696CB30DF}"/>
                </a:ext>
              </a:extLst>
            </p:cNvPr>
            <p:cNvSpPr/>
            <p:nvPr/>
          </p:nvSpPr>
          <p:spPr>
            <a:xfrm>
              <a:off x="366083" y="6230206"/>
              <a:ext cx="1139154" cy="2516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457200"/>
              <a:r>
                <a:rPr lang="en-ZA" sz="1200">
                  <a:solidFill>
                    <a:sysClr val="windowText" lastClr="000000"/>
                  </a:solidFill>
                </a:rPr>
                <a:t>CENTRALISE</a:t>
              </a:r>
            </a:p>
          </p:txBody>
        </p:sp>
      </p:grpSp>
      <p:grpSp>
        <p:nvGrpSpPr>
          <p:cNvPr id="102" name="Group 101">
            <a:extLst>
              <a:ext uri="{FF2B5EF4-FFF2-40B4-BE49-F238E27FC236}">
                <a16:creationId xmlns:a16="http://schemas.microsoft.com/office/drawing/2014/main" xmlns="" id="{D86419E5-AEBF-4E1B-9C28-331E4A99AEA4}"/>
              </a:ext>
            </a:extLst>
          </p:cNvPr>
          <p:cNvGrpSpPr/>
          <p:nvPr/>
        </p:nvGrpSpPr>
        <p:grpSpPr>
          <a:xfrm>
            <a:off x="520325" y="6584821"/>
            <a:ext cx="748998" cy="262563"/>
            <a:chOff x="422379" y="5047383"/>
            <a:chExt cx="980427" cy="303071"/>
          </a:xfrm>
        </p:grpSpPr>
        <p:sp>
          <p:nvSpPr>
            <p:cNvPr id="106" name="Oval 105">
              <a:extLst>
                <a:ext uri="{FF2B5EF4-FFF2-40B4-BE49-F238E27FC236}">
                  <a16:creationId xmlns:a16="http://schemas.microsoft.com/office/drawing/2014/main" xmlns="" id="{A8C32EC6-9D6F-415E-8449-C7A49876116D}"/>
                </a:ext>
              </a:extLst>
            </p:cNvPr>
            <p:cNvSpPr/>
            <p:nvPr/>
          </p:nvSpPr>
          <p:spPr>
            <a:xfrm>
              <a:off x="422379" y="5076698"/>
              <a:ext cx="235617" cy="20777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ZA" sz="900">
                <a:solidFill>
                  <a:prstClr val="white"/>
                </a:solidFill>
              </a:endParaRPr>
            </a:p>
          </p:txBody>
        </p:sp>
        <p:sp>
          <p:nvSpPr>
            <p:cNvPr id="107" name="Rectangle 106">
              <a:extLst>
                <a:ext uri="{FF2B5EF4-FFF2-40B4-BE49-F238E27FC236}">
                  <a16:creationId xmlns:a16="http://schemas.microsoft.com/office/drawing/2014/main" xmlns="" id="{FDC7FFFF-26DD-47CB-BBB7-60675D7F02E2}"/>
                </a:ext>
              </a:extLst>
            </p:cNvPr>
            <p:cNvSpPr/>
            <p:nvPr/>
          </p:nvSpPr>
          <p:spPr>
            <a:xfrm>
              <a:off x="595822" y="5047383"/>
              <a:ext cx="806984" cy="3030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457200"/>
              <a:r>
                <a:rPr lang="en-ZA" sz="900">
                  <a:solidFill>
                    <a:prstClr val="black"/>
                  </a:solidFill>
                </a:rPr>
                <a:t>Current</a:t>
              </a:r>
            </a:p>
          </p:txBody>
        </p:sp>
      </p:grpSp>
      <p:grpSp>
        <p:nvGrpSpPr>
          <p:cNvPr id="103" name="Group 102">
            <a:extLst>
              <a:ext uri="{FF2B5EF4-FFF2-40B4-BE49-F238E27FC236}">
                <a16:creationId xmlns:a16="http://schemas.microsoft.com/office/drawing/2014/main" xmlns="" id="{0A44A5E0-9FEF-47E5-9E25-E828C66EFF91}"/>
              </a:ext>
            </a:extLst>
          </p:cNvPr>
          <p:cNvGrpSpPr/>
          <p:nvPr/>
        </p:nvGrpSpPr>
        <p:grpSpPr>
          <a:xfrm>
            <a:off x="1210972" y="6603121"/>
            <a:ext cx="1000441" cy="225960"/>
            <a:chOff x="422379" y="5399783"/>
            <a:chExt cx="1309562" cy="260820"/>
          </a:xfrm>
        </p:grpSpPr>
        <p:sp>
          <p:nvSpPr>
            <p:cNvPr id="104" name="Oval 103">
              <a:extLst>
                <a:ext uri="{FF2B5EF4-FFF2-40B4-BE49-F238E27FC236}">
                  <a16:creationId xmlns:a16="http://schemas.microsoft.com/office/drawing/2014/main" xmlns="" id="{0831734A-F40C-4A80-92F8-420B0B1CB284}"/>
                </a:ext>
              </a:extLst>
            </p:cNvPr>
            <p:cNvSpPr/>
            <p:nvPr/>
          </p:nvSpPr>
          <p:spPr>
            <a:xfrm>
              <a:off x="422379" y="5416160"/>
              <a:ext cx="235617" cy="20777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ZA" sz="900">
                <a:solidFill>
                  <a:prstClr val="white"/>
                </a:solidFill>
              </a:endParaRPr>
            </a:p>
          </p:txBody>
        </p:sp>
        <p:sp>
          <p:nvSpPr>
            <p:cNvPr id="105" name="Rectangle 104">
              <a:extLst>
                <a:ext uri="{FF2B5EF4-FFF2-40B4-BE49-F238E27FC236}">
                  <a16:creationId xmlns:a16="http://schemas.microsoft.com/office/drawing/2014/main" xmlns="" id="{593C6AD2-E098-4FDA-B420-0F306F0D0FB0}"/>
                </a:ext>
              </a:extLst>
            </p:cNvPr>
            <p:cNvSpPr/>
            <p:nvPr/>
          </p:nvSpPr>
          <p:spPr>
            <a:xfrm>
              <a:off x="635974" y="5399783"/>
              <a:ext cx="1095967" cy="2608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457200"/>
              <a:r>
                <a:rPr lang="en-ZA" sz="900">
                  <a:solidFill>
                    <a:prstClr val="black"/>
                  </a:solidFill>
                </a:rPr>
                <a:t>ST</a:t>
              </a:r>
            </a:p>
          </p:txBody>
        </p:sp>
      </p:grpSp>
      <p:sp>
        <p:nvSpPr>
          <p:cNvPr id="233" name="Rectangle 232">
            <a:extLst>
              <a:ext uri="{FF2B5EF4-FFF2-40B4-BE49-F238E27FC236}">
                <a16:creationId xmlns:a16="http://schemas.microsoft.com/office/drawing/2014/main" xmlns="" id="{229C719C-FF8A-49F3-AD15-409C33D1638E}"/>
              </a:ext>
            </a:extLst>
          </p:cNvPr>
          <p:cNvSpPr/>
          <p:nvPr/>
        </p:nvSpPr>
        <p:spPr>
          <a:xfrm>
            <a:off x="6957589" y="2157046"/>
            <a:ext cx="3999656" cy="3365913"/>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457200"/>
            <a:r>
              <a:rPr lang="en-ZA" sz="1600" dirty="0" smtClean="0">
                <a:solidFill>
                  <a:schemeClr val="tx1"/>
                </a:solidFill>
              </a:rPr>
              <a:t>The  heath function </a:t>
            </a:r>
            <a:r>
              <a:rPr lang="en-ZA" sz="1600" dirty="0">
                <a:solidFill>
                  <a:schemeClr val="tx1"/>
                </a:solidFill>
              </a:rPr>
              <a:t>should remain decentralised in </a:t>
            </a:r>
            <a:r>
              <a:rPr lang="en-ZA" sz="1600" dirty="0" smtClean="0">
                <a:solidFill>
                  <a:schemeClr val="tx1"/>
                </a:solidFill>
              </a:rPr>
              <a:t>operations to reach the majority of incarcerated population and </a:t>
            </a:r>
            <a:r>
              <a:rPr lang="en-ZA" sz="1600" dirty="0">
                <a:solidFill>
                  <a:schemeClr val="tx1"/>
                </a:solidFill>
              </a:rPr>
              <a:t>fully insourced in terms of staff and </a:t>
            </a:r>
            <a:r>
              <a:rPr lang="en-ZA" sz="1600" dirty="0" smtClean="0">
                <a:solidFill>
                  <a:schemeClr val="tx1"/>
                </a:solidFill>
              </a:rPr>
              <a:t>equipment to meet the requirements of the Sustainable Development G</a:t>
            </a:r>
            <a:r>
              <a:rPr lang="en-ZA" sz="1600" dirty="0">
                <a:solidFill>
                  <a:schemeClr val="tx1"/>
                </a:solidFill>
              </a:rPr>
              <a:t>oals, </a:t>
            </a:r>
            <a:r>
              <a:rPr lang="en-ZA" sz="1600" dirty="0" smtClean="0">
                <a:solidFill>
                  <a:schemeClr val="tx1"/>
                </a:solidFill>
              </a:rPr>
              <a:t>R.S.A. Constitution and the  National Development Plan .</a:t>
            </a:r>
          </a:p>
          <a:p>
            <a:pPr defTabSz="457200"/>
            <a:endParaRPr lang="en-ZA" sz="1600" dirty="0">
              <a:solidFill>
                <a:schemeClr val="tx1"/>
              </a:solidFill>
            </a:endParaRPr>
          </a:p>
          <a:p>
            <a:pPr defTabSz="457200"/>
            <a:r>
              <a:rPr lang="en-ZA" sz="1600" dirty="0" smtClean="0">
                <a:solidFill>
                  <a:schemeClr val="tx1"/>
                </a:solidFill>
              </a:rPr>
              <a:t>The next level of care to be accessed through referral to the Department of Health  and intersectoral collaboration </a:t>
            </a:r>
          </a:p>
          <a:p>
            <a:pPr defTabSz="457200"/>
            <a:endParaRPr lang="en-US" sz="1600" dirty="0">
              <a:solidFill>
                <a:schemeClr val="tx1"/>
              </a:solidFill>
            </a:endParaRPr>
          </a:p>
          <a:p>
            <a:pPr defTabSz="457200"/>
            <a:r>
              <a:rPr lang="en-US" sz="1600" dirty="0" smtClean="0">
                <a:solidFill>
                  <a:schemeClr val="tx1"/>
                </a:solidFill>
              </a:rPr>
              <a:t>Laboratory services to be accessed through collaboration and coordination</a:t>
            </a:r>
            <a:endParaRPr lang="en-ZA" sz="1600" dirty="0">
              <a:solidFill>
                <a:schemeClr val="tx1"/>
              </a:solidFill>
            </a:endParaRPr>
          </a:p>
        </p:txBody>
      </p:sp>
      <p:grpSp>
        <p:nvGrpSpPr>
          <p:cNvPr id="206" name="Group 205">
            <a:extLst>
              <a:ext uri="{FF2B5EF4-FFF2-40B4-BE49-F238E27FC236}">
                <a16:creationId xmlns:a16="http://schemas.microsoft.com/office/drawing/2014/main" xmlns="" id="{1BEDEA3B-27EF-4A4F-A63F-A696F8D79145}"/>
              </a:ext>
            </a:extLst>
          </p:cNvPr>
          <p:cNvGrpSpPr/>
          <p:nvPr/>
        </p:nvGrpSpPr>
        <p:grpSpPr>
          <a:xfrm>
            <a:off x="704748" y="1025662"/>
            <a:ext cx="10648488" cy="329376"/>
            <a:chOff x="13166521" y="4833050"/>
            <a:chExt cx="10648488" cy="329376"/>
          </a:xfrm>
        </p:grpSpPr>
        <p:sp>
          <p:nvSpPr>
            <p:cNvPr id="201" name="Rectangle 200">
              <a:extLst>
                <a:ext uri="{FF2B5EF4-FFF2-40B4-BE49-F238E27FC236}">
                  <a16:creationId xmlns:a16="http://schemas.microsoft.com/office/drawing/2014/main" xmlns="" id="{BA25994B-1DBF-448E-9A03-4F55252BD4E2}"/>
                </a:ext>
              </a:extLst>
            </p:cNvPr>
            <p:cNvSpPr/>
            <p:nvPr/>
          </p:nvSpPr>
          <p:spPr>
            <a:xfrm>
              <a:off x="13166521" y="4833050"/>
              <a:ext cx="960700" cy="329376"/>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ZA" sz="800">
                  <a:solidFill>
                    <a:prstClr val="white">
                      <a:lumMod val="50000"/>
                    </a:prstClr>
                  </a:solidFill>
                </a:rPr>
                <a:t>Complete</a:t>
              </a:r>
            </a:p>
          </p:txBody>
        </p:sp>
        <p:sp>
          <p:nvSpPr>
            <p:cNvPr id="202" name="Rectangle 201">
              <a:extLst>
                <a:ext uri="{FF2B5EF4-FFF2-40B4-BE49-F238E27FC236}">
                  <a16:creationId xmlns:a16="http://schemas.microsoft.com/office/drawing/2014/main" xmlns="" id="{50E021AB-474D-497B-8013-9743058F57DA}"/>
                </a:ext>
              </a:extLst>
            </p:cNvPr>
            <p:cNvSpPr/>
            <p:nvPr/>
          </p:nvSpPr>
          <p:spPr>
            <a:xfrm>
              <a:off x="17985593" y="4833050"/>
              <a:ext cx="694679" cy="329376"/>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ZA" sz="800">
                  <a:solidFill>
                    <a:prstClr val="white">
                      <a:lumMod val="50000"/>
                    </a:prstClr>
                  </a:solidFill>
                </a:rPr>
                <a:t>Balanced </a:t>
              </a:r>
            </a:p>
          </p:txBody>
        </p:sp>
        <p:sp>
          <p:nvSpPr>
            <p:cNvPr id="203" name="Rectangle 202">
              <a:extLst>
                <a:ext uri="{FF2B5EF4-FFF2-40B4-BE49-F238E27FC236}">
                  <a16:creationId xmlns:a16="http://schemas.microsoft.com/office/drawing/2014/main" xmlns="" id="{05089309-7EB1-456A-A92A-17A3E8C4F7A9}"/>
                </a:ext>
              </a:extLst>
            </p:cNvPr>
            <p:cNvSpPr/>
            <p:nvPr/>
          </p:nvSpPr>
          <p:spPr>
            <a:xfrm>
              <a:off x="23125989" y="4833050"/>
              <a:ext cx="689020" cy="329376"/>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ZA" sz="800">
                  <a:solidFill>
                    <a:prstClr val="white">
                      <a:lumMod val="50000"/>
                    </a:prstClr>
                  </a:solidFill>
                </a:rPr>
                <a:t>Complete</a:t>
              </a:r>
            </a:p>
          </p:txBody>
        </p:sp>
        <p:sp>
          <p:nvSpPr>
            <p:cNvPr id="204" name="Rectangle 203">
              <a:extLst>
                <a:ext uri="{FF2B5EF4-FFF2-40B4-BE49-F238E27FC236}">
                  <a16:creationId xmlns:a16="http://schemas.microsoft.com/office/drawing/2014/main" xmlns="" id="{4F521538-22AA-4836-89C7-13731C1E03CD}"/>
                </a:ext>
              </a:extLst>
            </p:cNvPr>
            <p:cNvSpPr/>
            <p:nvPr/>
          </p:nvSpPr>
          <p:spPr>
            <a:xfrm>
              <a:off x="20458490" y="4833050"/>
              <a:ext cx="960700" cy="329376"/>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ZA" sz="800">
                  <a:solidFill>
                    <a:prstClr val="white">
                      <a:lumMod val="50000"/>
                    </a:prstClr>
                  </a:solidFill>
                </a:rPr>
                <a:t>Partial</a:t>
              </a:r>
            </a:p>
          </p:txBody>
        </p:sp>
        <p:sp>
          <p:nvSpPr>
            <p:cNvPr id="205" name="Rectangle 204">
              <a:extLst>
                <a:ext uri="{FF2B5EF4-FFF2-40B4-BE49-F238E27FC236}">
                  <a16:creationId xmlns:a16="http://schemas.microsoft.com/office/drawing/2014/main" xmlns="" id="{6C9BFA04-22F9-4BFA-8500-5BFB2CA18434}"/>
                </a:ext>
              </a:extLst>
            </p:cNvPr>
            <p:cNvSpPr/>
            <p:nvPr/>
          </p:nvSpPr>
          <p:spPr>
            <a:xfrm>
              <a:off x="15501447" y="4833050"/>
              <a:ext cx="543148" cy="329376"/>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ZA" sz="800">
                  <a:solidFill>
                    <a:prstClr val="white">
                      <a:lumMod val="50000"/>
                    </a:prstClr>
                  </a:solidFill>
                </a:rPr>
                <a:t>Partial</a:t>
              </a:r>
            </a:p>
          </p:txBody>
        </p:sp>
      </p:grpSp>
      <p:grpSp>
        <p:nvGrpSpPr>
          <p:cNvPr id="224" name="Group 223">
            <a:extLst>
              <a:ext uri="{FF2B5EF4-FFF2-40B4-BE49-F238E27FC236}">
                <a16:creationId xmlns:a16="http://schemas.microsoft.com/office/drawing/2014/main" xmlns="" id="{CD51C9BD-71BB-4D8F-BCB8-8DF644530ADF}"/>
              </a:ext>
            </a:extLst>
          </p:cNvPr>
          <p:cNvGrpSpPr/>
          <p:nvPr/>
        </p:nvGrpSpPr>
        <p:grpSpPr>
          <a:xfrm>
            <a:off x="1724351" y="6603121"/>
            <a:ext cx="1000441" cy="225960"/>
            <a:chOff x="422379" y="5399783"/>
            <a:chExt cx="1309562" cy="260820"/>
          </a:xfrm>
        </p:grpSpPr>
        <p:sp>
          <p:nvSpPr>
            <p:cNvPr id="225" name="Oval 224">
              <a:extLst>
                <a:ext uri="{FF2B5EF4-FFF2-40B4-BE49-F238E27FC236}">
                  <a16:creationId xmlns:a16="http://schemas.microsoft.com/office/drawing/2014/main" xmlns="" id="{BF87FC09-6B1B-41E7-8A42-CF7D7D743F64}"/>
                </a:ext>
              </a:extLst>
            </p:cNvPr>
            <p:cNvSpPr/>
            <p:nvPr/>
          </p:nvSpPr>
          <p:spPr>
            <a:xfrm>
              <a:off x="422379" y="5416160"/>
              <a:ext cx="235617" cy="20777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ZA" sz="900">
                <a:solidFill>
                  <a:prstClr val="white"/>
                </a:solidFill>
              </a:endParaRPr>
            </a:p>
          </p:txBody>
        </p:sp>
        <p:sp>
          <p:nvSpPr>
            <p:cNvPr id="226" name="Rectangle 225">
              <a:extLst>
                <a:ext uri="{FF2B5EF4-FFF2-40B4-BE49-F238E27FC236}">
                  <a16:creationId xmlns:a16="http://schemas.microsoft.com/office/drawing/2014/main" xmlns="" id="{B7174335-2718-4731-BCE9-407004E72004}"/>
                </a:ext>
              </a:extLst>
            </p:cNvPr>
            <p:cNvSpPr/>
            <p:nvPr/>
          </p:nvSpPr>
          <p:spPr>
            <a:xfrm>
              <a:off x="635974" y="5399783"/>
              <a:ext cx="1095967" cy="2608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457200"/>
              <a:r>
                <a:rPr lang="en-ZA" sz="900">
                  <a:solidFill>
                    <a:prstClr val="black"/>
                  </a:solidFill>
                </a:rPr>
                <a:t>MT</a:t>
              </a:r>
            </a:p>
          </p:txBody>
        </p:sp>
      </p:grpSp>
      <p:grpSp>
        <p:nvGrpSpPr>
          <p:cNvPr id="227" name="Group 226">
            <a:extLst>
              <a:ext uri="{FF2B5EF4-FFF2-40B4-BE49-F238E27FC236}">
                <a16:creationId xmlns:a16="http://schemas.microsoft.com/office/drawing/2014/main" xmlns="" id="{E48D63B5-89BF-4453-994A-811439A90331}"/>
              </a:ext>
            </a:extLst>
          </p:cNvPr>
          <p:cNvGrpSpPr/>
          <p:nvPr/>
        </p:nvGrpSpPr>
        <p:grpSpPr>
          <a:xfrm>
            <a:off x="2262784" y="6603121"/>
            <a:ext cx="1000441" cy="225960"/>
            <a:chOff x="422379" y="5399783"/>
            <a:chExt cx="1309562" cy="260820"/>
          </a:xfrm>
        </p:grpSpPr>
        <p:sp>
          <p:nvSpPr>
            <p:cNvPr id="228" name="Oval 227">
              <a:extLst>
                <a:ext uri="{FF2B5EF4-FFF2-40B4-BE49-F238E27FC236}">
                  <a16:creationId xmlns:a16="http://schemas.microsoft.com/office/drawing/2014/main" xmlns="" id="{BB227421-04A4-4C39-A2D2-8D3E6FEB8EAC}"/>
                </a:ext>
              </a:extLst>
            </p:cNvPr>
            <p:cNvSpPr/>
            <p:nvPr/>
          </p:nvSpPr>
          <p:spPr>
            <a:xfrm>
              <a:off x="422379" y="5416160"/>
              <a:ext cx="235617" cy="20777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ZA" sz="900">
                <a:solidFill>
                  <a:prstClr val="white"/>
                </a:solidFill>
              </a:endParaRPr>
            </a:p>
          </p:txBody>
        </p:sp>
        <p:sp>
          <p:nvSpPr>
            <p:cNvPr id="229" name="Rectangle 228">
              <a:extLst>
                <a:ext uri="{FF2B5EF4-FFF2-40B4-BE49-F238E27FC236}">
                  <a16:creationId xmlns:a16="http://schemas.microsoft.com/office/drawing/2014/main" xmlns="" id="{BBF99479-6D64-4C2E-92DD-690345E89150}"/>
                </a:ext>
              </a:extLst>
            </p:cNvPr>
            <p:cNvSpPr/>
            <p:nvPr/>
          </p:nvSpPr>
          <p:spPr>
            <a:xfrm>
              <a:off x="635974" y="5399783"/>
              <a:ext cx="1095967" cy="2608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457200"/>
              <a:r>
                <a:rPr lang="en-ZA" sz="900">
                  <a:solidFill>
                    <a:prstClr val="black"/>
                  </a:solidFill>
                </a:rPr>
                <a:t>LT</a:t>
              </a:r>
            </a:p>
          </p:txBody>
        </p:sp>
      </p:grpSp>
      <p:grpSp>
        <p:nvGrpSpPr>
          <p:cNvPr id="230" name="Group 229">
            <a:extLst>
              <a:ext uri="{FF2B5EF4-FFF2-40B4-BE49-F238E27FC236}">
                <a16:creationId xmlns:a16="http://schemas.microsoft.com/office/drawing/2014/main" xmlns="" id="{DD1E6C2A-7B0C-4E09-9D43-4D21C539A9F8}"/>
              </a:ext>
            </a:extLst>
          </p:cNvPr>
          <p:cNvGrpSpPr/>
          <p:nvPr/>
        </p:nvGrpSpPr>
        <p:grpSpPr>
          <a:xfrm>
            <a:off x="2776157" y="6576041"/>
            <a:ext cx="1365948" cy="225960"/>
            <a:chOff x="422379" y="5378675"/>
            <a:chExt cx="1788005" cy="260820"/>
          </a:xfrm>
        </p:grpSpPr>
        <p:sp>
          <p:nvSpPr>
            <p:cNvPr id="231" name="Oval 230">
              <a:extLst>
                <a:ext uri="{FF2B5EF4-FFF2-40B4-BE49-F238E27FC236}">
                  <a16:creationId xmlns:a16="http://schemas.microsoft.com/office/drawing/2014/main" xmlns="" id="{B8BE5CEA-2E64-4F21-908F-DD5A357584CE}"/>
                </a:ext>
              </a:extLst>
            </p:cNvPr>
            <p:cNvSpPr/>
            <p:nvPr/>
          </p:nvSpPr>
          <p:spPr>
            <a:xfrm>
              <a:off x="422379" y="5416160"/>
              <a:ext cx="235617" cy="207770"/>
            </a:xfrm>
            <a:prstGeom prst="ellipse">
              <a:avLst/>
            </a:prstGeom>
            <a:solidFill>
              <a:schemeClr val="accent1">
                <a:lumMod val="10000"/>
                <a:lumOff val="90000"/>
              </a:schemeClr>
            </a:solidFill>
            <a:ln>
              <a:solidFill>
                <a:schemeClr val="accent1">
                  <a:lumMod val="50000"/>
                  <a:lumOff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ZA" sz="900">
                <a:solidFill>
                  <a:prstClr val="white"/>
                </a:solidFill>
              </a:endParaRPr>
            </a:p>
          </p:txBody>
        </p:sp>
        <p:sp>
          <p:nvSpPr>
            <p:cNvPr id="232" name="Rectangle 231">
              <a:extLst>
                <a:ext uri="{FF2B5EF4-FFF2-40B4-BE49-F238E27FC236}">
                  <a16:creationId xmlns:a16="http://schemas.microsoft.com/office/drawing/2014/main" xmlns="" id="{E379DB60-D117-4904-9BFD-2F4B8BEC698E}"/>
                </a:ext>
              </a:extLst>
            </p:cNvPr>
            <p:cNvSpPr/>
            <p:nvPr/>
          </p:nvSpPr>
          <p:spPr>
            <a:xfrm>
              <a:off x="627994" y="5378675"/>
              <a:ext cx="1582390" cy="2608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457200"/>
              <a:r>
                <a:rPr lang="en-ZA" sz="900">
                  <a:solidFill>
                    <a:prstClr val="black"/>
                  </a:solidFill>
                </a:rPr>
                <a:t>Change Management Focus</a:t>
              </a:r>
            </a:p>
          </p:txBody>
        </p:sp>
      </p:grpSp>
      <p:sp>
        <p:nvSpPr>
          <p:cNvPr id="134" name="TextBox 133">
            <a:extLst>
              <a:ext uri="{FF2B5EF4-FFF2-40B4-BE49-F238E27FC236}">
                <a16:creationId xmlns:a16="http://schemas.microsoft.com/office/drawing/2014/main" xmlns="" id="{52001608-FB2C-47AC-AF2D-89DF290F7AD1}"/>
              </a:ext>
            </a:extLst>
          </p:cNvPr>
          <p:cNvSpPr txBox="1"/>
          <p:nvPr/>
        </p:nvSpPr>
        <p:spPr>
          <a:xfrm>
            <a:off x="4587878" y="1290802"/>
            <a:ext cx="7058092" cy="338476"/>
          </a:xfrm>
          <a:prstGeom prst="rect">
            <a:avLst/>
          </a:prstGeom>
          <a:solidFill>
            <a:schemeClr val="bg1">
              <a:lumMod val="95000"/>
            </a:schemeClr>
          </a:solidFill>
        </p:spPr>
        <p:txBody>
          <a:bodyPr wrap="square" rtlCol="0">
            <a:spAutoFit/>
          </a:bodyPr>
          <a:lstStyle/>
          <a:p>
            <a:pPr algn="ctr" defTabSz="457200"/>
            <a:r>
              <a:rPr lang="en-ZA" sz="1600" b="1" u="sng">
                <a:solidFill>
                  <a:sysClr val="windowText" lastClr="000000"/>
                </a:solidFill>
              </a:rPr>
              <a:t>INCARCERATION: COMPLETE INSOURCE – COMPLETE DE-CENTRALISED</a:t>
            </a:r>
          </a:p>
        </p:txBody>
      </p:sp>
      <p:grpSp>
        <p:nvGrpSpPr>
          <p:cNvPr id="207" name="Group 206">
            <a:extLst>
              <a:ext uri="{FF2B5EF4-FFF2-40B4-BE49-F238E27FC236}">
                <a16:creationId xmlns:a16="http://schemas.microsoft.com/office/drawing/2014/main" xmlns="" id="{C77D83A7-0518-46DF-87BF-DD254DCA70B8}"/>
              </a:ext>
            </a:extLst>
          </p:cNvPr>
          <p:cNvGrpSpPr/>
          <p:nvPr/>
        </p:nvGrpSpPr>
        <p:grpSpPr>
          <a:xfrm rot="5400000">
            <a:off x="9212458" y="3526249"/>
            <a:ext cx="5080816" cy="359545"/>
            <a:chOff x="13166522" y="4833050"/>
            <a:chExt cx="10648487" cy="329377"/>
          </a:xfrm>
        </p:grpSpPr>
        <p:sp>
          <p:nvSpPr>
            <p:cNvPr id="208" name="Rectangle 207">
              <a:extLst>
                <a:ext uri="{FF2B5EF4-FFF2-40B4-BE49-F238E27FC236}">
                  <a16:creationId xmlns:a16="http://schemas.microsoft.com/office/drawing/2014/main" xmlns="" id="{52C7E228-964A-4966-9393-5D093179A799}"/>
                </a:ext>
              </a:extLst>
            </p:cNvPr>
            <p:cNvSpPr/>
            <p:nvPr/>
          </p:nvSpPr>
          <p:spPr>
            <a:xfrm>
              <a:off x="13166522" y="4833050"/>
              <a:ext cx="1353553" cy="329376"/>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ZA" sz="800">
                  <a:solidFill>
                    <a:prstClr val="white">
                      <a:lumMod val="50000"/>
                    </a:prstClr>
                  </a:solidFill>
                </a:rPr>
                <a:t>Complete</a:t>
              </a:r>
            </a:p>
          </p:txBody>
        </p:sp>
        <p:sp>
          <p:nvSpPr>
            <p:cNvPr id="209" name="Rectangle 208">
              <a:extLst>
                <a:ext uri="{FF2B5EF4-FFF2-40B4-BE49-F238E27FC236}">
                  <a16:creationId xmlns:a16="http://schemas.microsoft.com/office/drawing/2014/main" xmlns="" id="{40706AF2-DD75-4735-B1EF-4E08C7958428}"/>
                </a:ext>
              </a:extLst>
            </p:cNvPr>
            <p:cNvSpPr/>
            <p:nvPr/>
          </p:nvSpPr>
          <p:spPr>
            <a:xfrm>
              <a:off x="17985594" y="4833051"/>
              <a:ext cx="1543710" cy="329376"/>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ZA" sz="800">
                  <a:solidFill>
                    <a:prstClr val="white">
                      <a:lumMod val="50000"/>
                    </a:prstClr>
                  </a:solidFill>
                </a:rPr>
                <a:t>Balanced </a:t>
              </a:r>
            </a:p>
          </p:txBody>
        </p:sp>
        <p:sp>
          <p:nvSpPr>
            <p:cNvPr id="210" name="Rectangle 209">
              <a:extLst>
                <a:ext uri="{FF2B5EF4-FFF2-40B4-BE49-F238E27FC236}">
                  <a16:creationId xmlns:a16="http://schemas.microsoft.com/office/drawing/2014/main" xmlns="" id="{5ED3C425-4E77-49DF-BF3F-6E3001749F7D}"/>
                </a:ext>
              </a:extLst>
            </p:cNvPr>
            <p:cNvSpPr/>
            <p:nvPr/>
          </p:nvSpPr>
          <p:spPr>
            <a:xfrm>
              <a:off x="22427079" y="4833050"/>
              <a:ext cx="1387930" cy="329376"/>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ZA" sz="800">
                  <a:solidFill>
                    <a:prstClr val="white">
                      <a:lumMod val="50000"/>
                    </a:prstClr>
                  </a:solidFill>
                </a:rPr>
                <a:t>Complete</a:t>
              </a:r>
            </a:p>
          </p:txBody>
        </p:sp>
        <p:sp>
          <p:nvSpPr>
            <p:cNvPr id="211" name="Rectangle 210">
              <a:extLst>
                <a:ext uri="{FF2B5EF4-FFF2-40B4-BE49-F238E27FC236}">
                  <a16:creationId xmlns:a16="http://schemas.microsoft.com/office/drawing/2014/main" xmlns="" id="{BABD7A4D-EFE3-40DB-ACEF-5DBA18BDDDBB}"/>
                </a:ext>
              </a:extLst>
            </p:cNvPr>
            <p:cNvSpPr/>
            <p:nvPr/>
          </p:nvSpPr>
          <p:spPr>
            <a:xfrm>
              <a:off x="20458488" y="4833051"/>
              <a:ext cx="1387929" cy="329376"/>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ZA" sz="800" dirty="0">
                  <a:solidFill>
                    <a:prstClr val="white">
                      <a:lumMod val="50000"/>
                    </a:prstClr>
                  </a:solidFill>
                </a:rPr>
                <a:t>Partial</a:t>
              </a:r>
            </a:p>
          </p:txBody>
        </p:sp>
        <p:sp>
          <p:nvSpPr>
            <p:cNvPr id="212" name="Rectangle 211">
              <a:extLst>
                <a:ext uri="{FF2B5EF4-FFF2-40B4-BE49-F238E27FC236}">
                  <a16:creationId xmlns:a16="http://schemas.microsoft.com/office/drawing/2014/main" xmlns="" id="{C8E99B25-4C5B-4293-ACDF-7E96F3411B40}"/>
                </a:ext>
              </a:extLst>
            </p:cNvPr>
            <p:cNvSpPr/>
            <p:nvPr/>
          </p:nvSpPr>
          <p:spPr>
            <a:xfrm>
              <a:off x="15501452" y="4833050"/>
              <a:ext cx="1658091" cy="329376"/>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ZA" sz="800">
                  <a:solidFill>
                    <a:prstClr val="white">
                      <a:lumMod val="50000"/>
                    </a:prstClr>
                  </a:solidFill>
                </a:rPr>
                <a:t>Partial</a:t>
              </a:r>
            </a:p>
          </p:txBody>
        </p:sp>
      </p:grpSp>
      <p:sp>
        <p:nvSpPr>
          <p:cNvPr id="59" name="TextBox 58">
            <a:extLst>
              <a:ext uri="{FF2B5EF4-FFF2-40B4-BE49-F238E27FC236}">
                <a16:creationId xmlns="" xmlns:a16="http://schemas.microsoft.com/office/drawing/2014/main" id="{3D1D2E24-36FA-6149-B377-163EFDF93ABC}"/>
              </a:ext>
            </a:extLst>
          </p:cNvPr>
          <p:cNvSpPr txBox="1"/>
          <p:nvPr/>
        </p:nvSpPr>
        <p:spPr>
          <a:xfrm>
            <a:off x="989162" y="792228"/>
            <a:ext cx="6583945" cy="215444"/>
          </a:xfrm>
          <a:prstGeom prst="rect">
            <a:avLst/>
          </a:prstGeom>
          <a:noFill/>
        </p:spPr>
        <p:txBody>
          <a:bodyPr wrap="square" lIns="0" tIns="0" rIns="0" bIns="0" rtlCol="0" anchor="ctr">
            <a:spAutoFit/>
          </a:bodyPr>
          <a:lstStyle/>
          <a:p>
            <a:pPr>
              <a:spcAft>
                <a:spcPts val="300"/>
              </a:spcAft>
            </a:pPr>
            <a:r>
              <a:rPr lang="da-DK" sz="1400" b="1" dirty="0" smtClean="0">
                <a:solidFill>
                  <a:srgbClr val="FFFFFF"/>
                </a:solidFill>
                <a:latin typeface="Segoe UI Light"/>
                <a:cs typeface="Segoe UI" panose="020B0502040204020203" pitchFamily="34" charset="0"/>
              </a:rPr>
              <a:t>Outcome 5: Healthy Incarcerated  Population</a:t>
            </a:r>
            <a:endParaRPr lang="da-DK" sz="1400" b="1" dirty="0">
              <a:solidFill>
                <a:srgbClr val="FFFFFF"/>
              </a:solidFill>
              <a:latin typeface="Segoe UI Light"/>
              <a:cs typeface="Segoe UI" panose="020B0502040204020203" pitchFamily="34" charset="0"/>
            </a:endParaRPr>
          </a:p>
        </p:txBody>
      </p:sp>
    </p:spTree>
    <p:extLst>
      <p:ext uri="{BB962C8B-B14F-4D97-AF65-F5344CB8AC3E}">
        <p14:creationId xmlns:p14="http://schemas.microsoft.com/office/powerpoint/2010/main" val="87218245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103" name="Google Shape;103;p10"/>
          <p:cNvSpPr txBox="1">
            <a:spLocks noGrp="1"/>
          </p:cNvSpPr>
          <p:nvPr>
            <p:ph type="title" idx="4294967295"/>
          </p:nvPr>
        </p:nvSpPr>
        <p:spPr>
          <a:xfrm>
            <a:off x="790223" y="142015"/>
            <a:ext cx="10573735" cy="536575"/>
          </a:xfrm>
          <a:prstGeom prst="rect">
            <a:avLst/>
          </a:prstGeom>
          <a:noFill/>
          <a:ln>
            <a:noFill/>
          </a:ln>
        </p:spPr>
        <p:txBody>
          <a:bodyPr spcFirstLastPara="1" vert="horz" wrap="square" lIns="0" tIns="0" rIns="0" bIns="0" rtlCol="0" anchor="t" anchorCtr="0">
            <a:noAutofit/>
          </a:bodyPr>
          <a:lstStyle/>
          <a:p>
            <a:pPr>
              <a:spcBef>
                <a:spcPts val="0"/>
              </a:spcBef>
              <a:buClr>
                <a:srgbClr val="000000"/>
              </a:buClr>
              <a:buSzPts val="3600"/>
            </a:pPr>
            <a:r>
              <a:rPr lang="en-US" sz="4000" b="1" dirty="0" smtClean="0">
                <a:solidFill>
                  <a:srgbClr val="000000"/>
                </a:solidFill>
                <a:latin typeface="Georgia"/>
                <a:sym typeface="Calibri"/>
              </a:rPr>
              <a:t>Modes of service delivery Care</a:t>
            </a:r>
            <a:endParaRPr lang="en-US" sz="4000" b="1" dirty="0">
              <a:solidFill>
                <a:srgbClr val="000000"/>
              </a:solidFill>
              <a:latin typeface="Georgia"/>
            </a:endParaRPr>
          </a:p>
        </p:txBody>
      </p:sp>
      <p:sp>
        <p:nvSpPr>
          <p:cNvPr id="9" name="TextBox 8">
            <a:extLst>
              <a:ext uri="{FF2B5EF4-FFF2-40B4-BE49-F238E27FC236}">
                <a16:creationId xmlns="" xmlns:a16="http://schemas.microsoft.com/office/drawing/2014/main" id="{3D1D2E24-36FA-6149-B377-163EFDF93ABC}"/>
              </a:ext>
            </a:extLst>
          </p:cNvPr>
          <p:cNvSpPr txBox="1"/>
          <p:nvPr/>
        </p:nvSpPr>
        <p:spPr>
          <a:xfrm>
            <a:off x="989162" y="792228"/>
            <a:ext cx="8354129" cy="215444"/>
          </a:xfrm>
          <a:prstGeom prst="rect">
            <a:avLst/>
          </a:prstGeom>
          <a:noFill/>
        </p:spPr>
        <p:txBody>
          <a:bodyPr wrap="square" lIns="0" tIns="0" rIns="0" bIns="0" rtlCol="0" anchor="ctr">
            <a:spAutoFit/>
          </a:bodyPr>
          <a:lstStyle/>
          <a:p>
            <a:pPr>
              <a:spcAft>
                <a:spcPts val="300"/>
              </a:spcAft>
            </a:pPr>
            <a:r>
              <a:rPr lang="da-DK" sz="1400" b="1" dirty="0" smtClean="0">
                <a:solidFill>
                  <a:srgbClr val="FFFFFF"/>
                </a:solidFill>
                <a:latin typeface="Segoe UI Light"/>
                <a:cs typeface="Segoe UI" panose="020B0502040204020203" pitchFamily="34" charset="0"/>
              </a:rPr>
              <a:t>Outcome </a:t>
            </a:r>
            <a:r>
              <a:rPr lang="da-DK" sz="1400" b="1" dirty="0">
                <a:solidFill>
                  <a:srgbClr val="FFFFFF"/>
                </a:solidFill>
                <a:latin typeface="Segoe UI Light"/>
                <a:cs typeface="Segoe UI" panose="020B0502040204020203" pitchFamily="34" charset="0"/>
              </a:rPr>
              <a:t> </a:t>
            </a:r>
            <a:r>
              <a:rPr lang="da-DK" sz="1400" b="1" dirty="0" smtClean="0">
                <a:solidFill>
                  <a:srgbClr val="FFFFFF"/>
                </a:solidFill>
                <a:latin typeface="Segoe UI Light"/>
                <a:cs typeface="Segoe UI" panose="020B0502040204020203" pitchFamily="34" charset="0"/>
              </a:rPr>
              <a:t>5: Healthy incarcerated population</a:t>
            </a:r>
            <a:endParaRPr lang="da-DK" sz="1400" b="1" dirty="0">
              <a:solidFill>
                <a:srgbClr val="FFFFFF"/>
              </a:solidFill>
              <a:latin typeface="Segoe UI Light"/>
              <a:cs typeface="Segoe UI" panose="020B0502040204020203" pitchFamily="34" charset="0"/>
            </a:endParaRPr>
          </a:p>
        </p:txBody>
      </p:sp>
      <p:sp>
        <p:nvSpPr>
          <p:cNvPr id="2" name="Rectangle 1"/>
          <p:cNvSpPr/>
          <p:nvPr/>
        </p:nvSpPr>
        <p:spPr>
          <a:xfrm>
            <a:off x="404194" y="2467094"/>
            <a:ext cx="2385137" cy="757130"/>
          </a:xfrm>
          <a:prstGeom prst="rect">
            <a:avLst/>
          </a:prstGeom>
        </p:spPr>
        <p:txBody>
          <a:bodyPr wrap="square">
            <a:spAutoFit/>
          </a:bodyPr>
          <a:lstStyle/>
          <a:p>
            <a:pPr lvl="0" algn="just" defTabSz="869137">
              <a:lnSpc>
                <a:spcPct val="90000"/>
              </a:lnSpc>
              <a:spcBef>
                <a:spcPts val="951"/>
              </a:spcBef>
            </a:pPr>
            <a:r>
              <a:rPr lang="en-US" sz="1600" b="1" dirty="0" smtClean="0">
                <a:solidFill>
                  <a:sysClr val="windowText" lastClr="000000"/>
                </a:solidFill>
                <a:latin typeface="Lato"/>
              </a:rPr>
              <a:t>Health Care services provision </a:t>
            </a:r>
            <a:r>
              <a:rPr lang="en-US" sz="1600" b="1" dirty="0" err="1" smtClean="0">
                <a:solidFill>
                  <a:sysClr val="windowText" lastClr="000000"/>
                </a:solidFill>
                <a:latin typeface="Lato"/>
              </a:rPr>
              <a:t>decentralised</a:t>
            </a:r>
            <a:r>
              <a:rPr lang="en-US" sz="1600" b="1" dirty="0" smtClean="0">
                <a:solidFill>
                  <a:sysClr val="windowText" lastClr="000000"/>
                </a:solidFill>
                <a:latin typeface="Lato"/>
              </a:rPr>
              <a:t> </a:t>
            </a:r>
            <a:endParaRPr lang="en-US" sz="1600" b="1" dirty="0">
              <a:solidFill>
                <a:sysClr val="windowText" lastClr="000000"/>
              </a:solidFill>
              <a:latin typeface="Lato"/>
            </a:endParaRPr>
          </a:p>
        </p:txBody>
      </p:sp>
      <p:sp>
        <p:nvSpPr>
          <p:cNvPr id="7" name="Rectangle 6">
            <a:extLst>
              <a:ext uri="{FF2B5EF4-FFF2-40B4-BE49-F238E27FC236}">
                <a16:creationId xmlns="" xmlns:a16="http://schemas.microsoft.com/office/drawing/2014/main" id="{265594CA-0F1B-4C3D-9FBC-EA09A76F868D}"/>
              </a:ext>
            </a:extLst>
          </p:cNvPr>
          <p:cNvSpPr/>
          <p:nvPr/>
        </p:nvSpPr>
        <p:spPr>
          <a:xfrm>
            <a:off x="2935112" y="1320252"/>
            <a:ext cx="3041988" cy="5080548"/>
          </a:xfrm>
          <a:prstGeom prst="rect">
            <a:avLst/>
          </a:prstGeom>
          <a:solidFill>
            <a:sysClr val="window" lastClr="FFFFFF"/>
          </a:solidFill>
          <a:ln w="38100" cap="flat" cmpd="sng" algn="ctr">
            <a:solidFill>
              <a:srgbClr val="548235"/>
            </a:solidFill>
            <a:prstDash val="solid"/>
            <a:miter lim="800000"/>
          </a:ln>
          <a:effectLst/>
        </p:spPr>
        <p:txBody>
          <a:bodyPr rtlCol="0" anchor="t"/>
          <a:lstStyle/>
          <a:p>
            <a:pPr marL="0" marR="0" lvl="0" indent="0" defTabSz="457200" eaLnBrk="1" fontAlgn="auto" latinLnBrk="0" hangingPunct="1">
              <a:lnSpc>
                <a:spcPct val="100000"/>
              </a:lnSpc>
              <a:spcBef>
                <a:spcPts val="0"/>
              </a:spcBef>
              <a:spcAft>
                <a:spcPts val="0"/>
              </a:spcAft>
              <a:buClrTx/>
              <a:buSzTx/>
              <a:buFontTx/>
              <a:buNone/>
              <a:tabLst/>
              <a:defRPr/>
            </a:pPr>
            <a:r>
              <a:rPr kumimoji="0" lang="en-ZA" b="1" i="0" u="none" strike="noStrike" kern="0" cap="none" spc="0" normalizeH="0" baseline="0" noProof="0" dirty="0" smtClean="0">
                <a:ln>
                  <a:noFill/>
                </a:ln>
                <a:solidFill>
                  <a:prstClr val="black"/>
                </a:solidFill>
                <a:effectLst/>
                <a:uLnTx/>
                <a:uFillTx/>
                <a:latin typeface="Lato"/>
              </a:rPr>
              <a:t>Propose</a:t>
            </a:r>
            <a:r>
              <a:rPr kumimoji="0" lang="en-ZA" b="1" i="0" u="none" strike="noStrike" kern="0" cap="none" spc="0" normalizeH="0" baseline="0" noProof="0" dirty="0" smtClean="0">
                <a:ln>
                  <a:noFill/>
                </a:ln>
                <a:solidFill>
                  <a:prstClr val="black"/>
                </a:solidFill>
                <a:effectLst/>
                <a:highlight>
                  <a:srgbClr val="FFFFFF"/>
                </a:highlight>
                <a:uLnTx/>
                <a:uFillTx/>
                <a:latin typeface="Lato"/>
              </a:rPr>
              <a:t>d</a:t>
            </a:r>
            <a:endParaRPr kumimoji="0" lang="en-ZA" b="0" i="0" u="none" strike="noStrike" kern="0" cap="none" spc="0" normalizeH="0" baseline="0" noProof="0" dirty="0" smtClean="0">
              <a:ln>
                <a:noFill/>
              </a:ln>
              <a:solidFill>
                <a:prstClr val="black"/>
              </a:solidFill>
              <a:effectLst/>
              <a:highlight>
                <a:srgbClr val="FFFFFF"/>
              </a:highlight>
              <a:uLnTx/>
              <a:uFillTx/>
              <a:latin typeface="Lato"/>
            </a:endParaRPr>
          </a:p>
          <a:p>
            <a:pPr marL="171450" lvl="0" indent="-171450" defTabSz="457200">
              <a:spcBef>
                <a:spcPts val="600"/>
              </a:spcBef>
              <a:spcAft>
                <a:spcPts val="600"/>
              </a:spcAft>
              <a:buFont typeface="Arial" panose="020B0604020202020204" pitchFamily="34" charset="0"/>
              <a:buChar char="•"/>
              <a:defRPr/>
            </a:pPr>
            <a:r>
              <a:rPr lang="en-US" kern="0" dirty="0" smtClean="0">
                <a:latin typeface="Calibri" panose="020F0502020204030204" pitchFamily="34" charset="0"/>
                <a:cs typeface="Calibri" panose="020F0502020204030204" pitchFamily="34" charset="0"/>
              </a:rPr>
              <a:t>Automation and health technology to link with stakeholders and specialists services</a:t>
            </a:r>
            <a:endParaRPr lang="en-US" kern="0" dirty="0">
              <a:latin typeface="Calibri" panose="020F0502020204030204" pitchFamily="34" charset="0"/>
              <a:cs typeface="Calibri" panose="020F0502020204030204" pitchFamily="34" charset="0"/>
            </a:endParaRPr>
          </a:p>
          <a:p>
            <a:pPr marL="171450" lvl="0" indent="-171450" defTabSz="457200">
              <a:spcAft>
                <a:spcPts val="600"/>
              </a:spcAft>
              <a:buFont typeface="Arial" panose="020B0604020202020204" pitchFamily="34" charset="0"/>
              <a:buChar char="•"/>
              <a:defRPr/>
            </a:pPr>
            <a:r>
              <a:rPr lang="en-US" kern="0" dirty="0" smtClean="0">
                <a:latin typeface="Calibri" panose="020F0502020204030204" pitchFamily="34" charset="0"/>
                <a:cs typeface="Calibri" panose="020F0502020204030204" pitchFamily="34" charset="0"/>
              </a:rPr>
              <a:t>Cluster cooperation through participation in established government structures and development of necessary MOUs / SLAs.</a:t>
            </a:r>
          </a:p>
          <a:p>
            <a:pPr lvl="0" defTabSz="457200">
              <a:spcAft>
                <a:spcPts val="600"/>
              </a:spcAft>
              <a:defRPr/>
            </a:pPr>
            <a:endParaRPr lang="en-US" kern="0" dirty="0" smtClean="0">
              <a:latin typeface="Calibri" panose="020F0502020204030204" pitchFamily="34" charset="0"/>
              <a:cs typeface="Calibri" panose="020F0502020204030204" pitchFamily="34" charset="0"/>
            </a:endParaRPr>
          </a:p>
          <a:p>
            <a:pPr marL="171450" lvl="0" indent="-171450" defTabSz="457200">
              <a:spcAft>
                <a:spcPts val="600"/>
              </a:spcAft>
              <a:buFont typeface="Arial" panose="020B0604020202020204" pitchFamily="34" charset="0"/>
              <a:buChar char="•"/>
              <a:defRPr/>
            </a:pPr>
            <a:endParaRPr lang="en-ZA" sz="1200" kern="0" dirty="0">
              <a:highlight>
                <a:srgbClr val="FFFFFF"/>
              </a:highlight>
              <a:latin typeface="Lato"/>
            </a:endParaRPr>
          </a:p>
          <a:p>
            <a:pPr marL="171450" lvl="0" indent="-171450" defTabSz="457200">
              <a:spcAft>
                <a:spcPts val="600"/>
              </a:spcAft>
              <a:buFont typeface="Arial" panose="020B0604020202020204" pitchFamily="34" charset="0"/>
              <a:buChar char="•"/>
              <a:defRPr/>
            </a:pPr>
            <a:endParaRPr lang="en-US" sz="1200" kern="0" dirty="0" smtClean="0">
              <a:latin typeface="Lato"/>
            </a:endParaRPr>
          </a:p>
          <a:p>
            <a:pPr lvl="0" defTabSz="457200">
              <a:spcAft>
                <a:spcPts val="600"/>
              </a:spcAft>
              <a:defRPr/>
            </a:pPr>
            <a:endParaRPr lang="en-US" sz="1200" kern="0" dirty="0" smtClean="0">
              <a:latin typeface="Lato"/>
            </a:endParaRPr>
          </a:p>
          <a:p>
            <a:pPr marL="171450" lvl="0" indent="-171450" defTabSz="457200">
              <a:spcAft>
                <a:spcPts val="600"/>
              </a:spcAft>
              <a:buFont typeface="Arial" panose="020B0604020202020204" pitchFamily="34" charset="0"/>
              <a:buChar char="•"/>
              <a:defRPr/>
            </a:pPr>
            <a:endParaRPr lang="en-US" sz="1200" kern="0" dirty="0">
              <a:latin typeface="Lato"/>
            </a:endParaRPr>
          </a:p>
          <a:p>
            <a:pPr marL="0" marR="0" lvl="0" indent="0" defTabSz="45720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dirty="0" smtClean="0">
              <a:ln>
                <a:noFill/>
              </a:ln>
              <a:solidFill>
                <a:prstClr val="black"/>
              </a:solidFill>
              <a:effectLst/>
              <a:uLnTx/>
              <a:uFillTx/>
              <a:latin typeface="Lato"/>
            </a:endParaRPr>
          </a:p>
        </p:txBody>
      </p:sp>
      <p:sp>
        <p:nvSpPr>
          <p:cNvPr id="8" name="Rectangle 7">
            <a:extLst>
              <a:ext uri="{FF2B5EF4-FFF2-40B4-BE49-F238E27FC236}">
                <a16:creationId xmlns="" xmlns:a16="http://schemas.microsoft.com/office/drawing/2014/main" id="{265594CA-0F1B-4C3D-9FBC-EA09A76F868D}"/>
              </a:ext>
            </a:extLst>
          </p:cNvPr>
          <p:cNvSpPr/>
          <p:nvPr/>
        </p:nvSpPr>
        <p:spPr>
          <a:xfrm>
            <a:off x="6179574" y="1320252"/>
            <a:ext cx="5731922" cy="4312024"/>
          </a:xfrm>
          <a:prstGeom prst="rect">
            <a:avLst/>
          </a:prstGeom>
          <a:solidFill>
            <a:sysClr val="window" lastClr="FFFFFF"/>
          </a:solidFill>
          <a:ln w="38100" cap="flat" cmpd="sng" algn="ctr">
            <a:solidFill>
              <a:srgbClr val="548235"/>
            </a:solidFill>
            <a:prstDash val="solid"/>
            <a:miter lim="800000"/>
          </a:ln>
          <a:effectLst/>
        </p:spPr>
        <p:txBody>
          <a:bodyPr rtlCol="0" anchor="t"/>
          <a:lstStyle/>
          <a:p>
            <a:pPr marL="0" marR="0" lvl="0" indent="0" defTabSz="457200" eaLnBrk="1" fontAlgn="auto" latinLnBrk="0" hangingPunct="1">
              <a:lnSpc>
                <a:spcPct val="100000"/>
              </a:lnSpc>
              <a:spcBef>
                <a:spcPts val="0"/>
              </a:spcBef>
              <a:spcAft>
                <a:spcPts val="0"/>
              </a:spcAft>
              <a:buClrTx/>
              <a:buSzTx/>
              <a:buFontTx/>
              <a:buNone/>
              <a:tabLst/>
              <a:defRPr/>
            </a:pPr>
            <a:r>
              <a:rPr kumimoji="0" lang="en-ZA" b="1" i="0" u="none" strike="noStrike" kern="0" cap="none" spc="0" normalizeH="0" baseline="0" noProof="0" dirty="0" smtClean="0">
                <a:ln>
                  <a:noFill/>
                </a:ln>
                <a:solidFill>
                  <a:prstClr val="black"/>
                </a:solidFill>
                <a:effectLst/>
                <a:uLnTx/>
                <a:uFillTx/>
                <a:latin typeface="Lato"/>
              </a:rPr>
              <a:t>What needs to be done to </a:t>
            </a:r>
            <a:r>
              <a:rPr lang="en-ZA" b="1" kern="0" dirty="0" smtClean="0">
                <a:solidFill>
                  <a:prstClr val="black"/>
                </a:solidFill>
                <a:latin typeface="Lato"/>
              </a:rPr>
              <a:t>fast-track</a:t>
            </a:r>
          </a:p>
          <a:p>
            <a:pPr marL="0" marR="0" lvl="0" indent="0" defTabSz="457200" eaLnBrk="1" fontAlgn="auto" latinLnBrk="0" hangingPunct="1">
              <a:lnSpc>
                <a:spcPct val="100000"/>
              </a:lnSpc>
              <a:spcBef>
                <a:spcPts val="0"/>
              </a:spcBef>
              <a:spcAft>
                <a:spcPts val="0"/>
              </a:spcAft>
              <a:buClrTx/>
              <a:buSzTx/>
              <a:buFontTx/>
              <a:buNone/>
              <a:tabLst/>
              <a:defRPr/>
            </a:pPr>
            <a:endParaRPr lang="en-ZA" b="1" kern="0" dirty="0">
              <a:solidFill>
                <a:prstClr val="black"/>
              </a:solidFill>
              <a:latin typeface="Lato"/>
            </a:endParaRPr>
          </a:p>
          <a:p>
            <a:pPr marL="0" marR="0" lvl="0" indent="0" defTabSz="457200" eaLnBrk="1" fontAlgn="auto" latinLnBrk="0" hangingPunct="1">
              <a:lnSpc>
                <a:spcPct val="100000"/>
              </a:lnSpc>
              <a:spcBef>
                <a:spcPts val="0"/>
              </a:spcBef>
              <a:spcAft>
                <a:spcPts val="0"/>
              </a:spcAft>
              <a:buClrTx/>
              <a:buSzTx/>
              <a:buFontTx/>
              <a:buNone/>
              <a:tabLst/>
              <a:defRPr/>
            </a:pPr>
            <a:endParaRPr lang="en-ZA" b="1" kern="0" dirty="0" smtClean="0">
              <a:solidFill>
                <a:prstClr val="black"/>
              </a:solidFill>
              <a:latin typeface="Lato"/>
            </a:endParaRPr>
          </a:p>
          <a:p>
            <a:pPr marL="0" marR="0" lvl="0" indent="0" defTabSz="457200" eaLnBrk="1" fontAlgn="auto" latinLnBrk="0" hangingPunct="1">
              <a:lnSpc>
                <a:spcPct val="100000"/>
              </a:lnSpc>
              <a:spcBef>
                <a:spcPts val="0"/>
              </a:spcBef>
              <a:spcAft>
                <a:spcPts val="0"/>
              </a:spcAft>
              <a:buClrTx/>
              <a:buSzTx/>
              <a:buFontTx/>
              <a:buNone/>
              <a:tabLst/>
              <a:defRPr/>
            </a:pPr>
            <a:r>
              <a:rPr lang="en-ZA" kern="0" dirty="0" smtClean="0">
                <a:solidFill>
                  <a:prstClr val="black"/>
                </a:solidFill>
                <a:latin typeface="Lato"/>
              </a:rPr>
              <a:t>Monitor the implementation of telemedicine</a:t>
            </a:r>
          </a:p>
          <a:p>
            <a:pPr marL="0" marR="0" lvl="0" indent="0" defTabSz="457200" eaLnBrk="1" fontAlgn="auto" latinLnBrk="0" hangingPunct="1">
              <a:lnSpc>
                <a:spcPct val="100000"/>
              </a:lnSpc>
              <a:spcBef>
                <a:spcPts val="0"/>
              </a:spcBef>
              <a:spcAft>
                <a:spcPts val="0"/>
              </a:spcAft>
              <a:buClrTx/>
              <a:buSzTx/>
              <a:buFontTx/>
              <a:buNone/>
              <a:tabLst/>
              <a:defRPr/>
            </a:pPr>
            <a:endParaRPr lang="en-US" kern="0" dirty="0">
              <a:solidFill>
                <a:prstClr val="black"/>
              </a:solidFill>
              <a:latin typeface="Lato"/>
            </a:endParaRPr>
          </a:p>
          <a:p>
            <a:pPr marL="0" marR="0" lvl="0" indent="0" defTabSz="457200" eaLnBrk="1" fontAlgn="auto" latinLnBrk="0" hangingPunct="1">
              <a:lnSpc>
                <a:spcPct val="100000"/>
              </a:lnSpc>
              <a:spcBef>
                <a:spcPts val="0"/>
              </a:spcBef>
              <a:spcAft>
                <a:spcPts val="0"/>
              </a:spcAft>
              <a:buClrTx/>
              <a:buSzTx/>
              <a:buFontTx/>
              <a:buNone/>
              <a:tabLst/>
              <a:defRPr/>
            </a:pPr>
            <a:r>
              <a:rPr lang="en-US" kern="0" dirty="0" smtClean="0">
                <a:solidFill>
                  <a:prstClr val="black"/>
                </a:solidFill>
                <a:latin typeface="Lato"/>
              </a:rPr>
              <a:t>Automation of Health Information systems</a:t>
            </a:r>
          </a:p>
          <a:p>
            <a:pPr marL="0" marR="0" lvl="0" indent="0" defTabSz="457200" eaLnBrk="1" fontAlgn="auto" latinLnBrk="0" hangingPunct="1">
              <a:lnSpc>
                <a:spcPct val="100000"/>
              </a:lnSpc>
              <a:spcBef>
                <a:spcPts val="0"/>
              </a:spcBef>
              <a:spcAft>
                <a:spcPts val="0"/>
              </a:spcAft>
              <a:buClrTx/>
              <a:buSzTx/>
              <a:buFontTx/>
              <a:buNone/>
              <a:tabLst/>
              <a:defRPr/>
            </a:pPr>
            <a:endParaRPr lang="en-US" kern="0" dirty="0">
              <a:solidFill>
                <a:prstClr val="black"/>
              </a:solidFill>
              <a:latin typeface="Lato"/>
            </a:endParaRPr>
          </a:p>
          <a:p>
            <a:pPr marL="0" marR="0" lvl="0" indent="0" defTabSz="457200" eaLnBrk="1" fontAlgn="auto" latinLnBrk="0" hangingPunct="1">
              <a:lnSpc>
                <a:spcPct val="100000"/>
              </a:lnSpc>
              <a:spcBef>
                <a:spcPts val="0"/>
              </a:spcBef>
              <a:spcAft>
                <a:spcPts val="0"/>
              </a:spcAft>
              <a:buClrTx/>
              <a:buSzTx/>
              <a:buFontTx/>
              <a:buNone/>
              <a:tabLst/>
              <a:defRPr/>
            </a:pPr>
            <a:r>
              <a:rPr lang="en-US" kern="0" dirty="0" smtClean="0">
                <a:solidFill>
                  <a:prstClr val="black"/>
                </a:solidFill>
                <a:latin typeface="Lato"/>
              </a:rPr>
              <a:t>Improved infrastructure for health services provision</a:t>
            </a:r>
          </a:p>
          <a:p>
            <a:pPr marL="0" marR="0" lvl="0" indent="0" defTabSz="457200" eaLnBrk="1" fontAlgn="auto" latinLnBrk="0" hangingPunct="1">
              <a:lnSpc>
                <a:spcPct val="100000"/>
              </a:lnSpc>
              <a:spcBef>
                <a:spcPts val="0"/>
              </a:spcBef>
              <a:spcAft>
                <a:spcPts val="0"/>
              </a:spcAft>
              <a:buClrTx/>
              <a:buSzTx/>
              <a:buFontTx/>
              <a:buNone/>
              <a:tabLst/>
              <a:defRPr/>
            </a:pPr>
            <a:endParaRPr lang="en-US" kern="0" dirty="0">
              <a:solidFill>
                <a:prstClr val="black"/>
              </a:solidFill>
              <a:latin typeface="Lato"/>
            </a:endParaRPr>
          </a:p>
          <a:p>
            <a:pPr marL="0" marR="0" lvl="0" indent="0" defTabSz="457200" eaLnBrk="1" fontAlgn="auto" latinLnBrk="0" hangingPunct="1">
              <a:lnSpc>
                <a:spcPct val="100000"/>
              </a:lnSpc>
              <a:spcBef>
                <a:spcPts val="0"/>
              </a:spcBef>
              <a:spcAft>
                <a:spcPts val="0"/>
              </a:spcAft>
              <a:buClrTx/>
              <a:buSzTx/>
              <a:buFontTx/>
              <a:buNone/>
              <a:tabLst/>
              <a:defRPr/>
            </a:pPr>
            <a:r>
              <a:rPr lang="en-US" kern="0" dirty="0" smtClean="0">
                <a:solidFill>
                  <a:prstClr val="black"/>
                </a:solidFill>
                <a:latin typeface="Lato"/>
              </a:rPr>
              <a:t>Review the structure and model of services provision to accommodate communicable and Non Communicable Diseases</a:t>
            </a:r>
            <a:endParaRPr lang="en-ZA" kern="0" dirty="0" smtClean="0">
              <a:solidFill>
                <a:prstClr val="black"/>
              </a:solidFill>
              <a:latin typeface="Lato"/>
            </a:endParaRPr>
          </a:p>
        </p:txBody>
      </p:sp>
      <p:sp>
        <p:nvSpPr>
          <p:cNvPr id="10" name="Rectangle 9">
            <a:extLst>
              <a:ext uri="{FF2B5EF4-FFF2-40B4-BE49-F238E27FC236}">
                <a16:creationId xmlns:a16="http://schemas.microsoft.com/office/drawing/2014/main" xmlns="" id="{93C36472-22D9-4F5B-A408-EDD5BC1ED665}"/>
              </a:ext>
            </a:extLst>
          </p:cNvPr>
          <p:cNvSpPr/>
          <p:nvPr/>
        </p:nvSpPr>
        <p:spPr>
          <a:xfrm rot="16200000">
            <a:off x="-17817" y="1634058"/>
            <a:ext cx="996491" cy="152476"/>
          </a:xfrm>
          <a:prstGeom prst="rect">
            <a:avLst/>
          </a:prstGeom>
          <a:solidFill>
            <a:srgbClr val="FF0000"/>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ZA" sz="700" b="1" i="0" u="none" strike="noStrike" kern="0" cap="none" spc="0" normalizeH="0" baseline="0" noProof="0" dirty="0" smtClean="0">
                <a:ln>
                  <a:noFill/>
                </a:ln>
                <a:solidFill>
                  <a:prstClr val="white"/>
                </a:solidFill>
                <a:effectLst/>
                <a:uLnTx/>
                <a:uFillTx/>
                <a:latin typeface="Lato"/>
              </a:rPr>
              <a:t>INCARCERATION</a:t>
            </a:r>
          </a:p>
        </p:txBody>
      </p:sp>
    </p:spTree>
    <p:extLst>
      <p:ext uri="{BB962C8B-B14F-4D97-AF65-F5344CB8AC3E}">
        <p14:creationId xmlns:p14="http://schemas.microsoft.com/office/powerpoint/2010/main" val="410195214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103" name="Google Shape;103;p10"/>
          <p:cNvSpPr txBox="1">
            <a:spLocks noGrp="1"/>
          </p:cNvSpPr>
          <p:nvPr>
            <p:ph type="title" idx="4294967295"/>
          </p:nvPr>
        </p:nvSpPr>
        <p:spPr>
          <a:xfrm>
            <a:off x="744989" y="138447"/>
            <a:ext cx="10573735" cy="536575"/>
          </a:xfrm>
          <a:prstGeom prst="rect">
            <a:avLst/>
          </a:prstGeom>
          <a:noFill/>
          <a:ln>
            <a:noFill/>
          </a:ln>
        </p:spPr>
        <p:txBody>
          <a:bodyPr spcFirstLastPara="1" vert="horz" wrap="square" lIns="0" tIns="0" rIns="0" bIns="0" rtlCol="0" anchor="t" anchorCtr="0">
            <a:noAutofit/>
          </a:bodyPr>
          <a:lstStyle/>
          <a:p>
            <a:pPr>
              <a:spcBef>
                <a:spcPts val="0"/>
              </a:spcBef>
              <a:buClr>
                <a:srgbClr val="000000"/>
              </a:buClr>
              <a:buSzPts val="3600"/>
            </a:pPr>
            <a:r>
              <a:rPr lang="en-ZA" sz="4000" b="1" dirty="0" smtClean="0">
                <a:solidFill>
                  <a:srgbClr val="000000"/>
                </a:solidFill>
                <a:latin typeface="Georgia"/>
              </a:rPr>
              <a:t>Strategic Risks</a:t>
            </a:r>
            <a:endParaRPr sz="4000" b="1" dirty="0">
              <a:solidFill>
                <a:srgbClr val="000000"/>
              </a:solidFill>
              <a:latin typeface="Georgia"/>
            </a:endParaRPr>
          </a:p>
        </p:txBody>
      </p:sp>
      <p:sp>
        <p:nvSpPr>
          <p:cNvPr id="9" name="TextBox 8">
            <a:extLst>
              <a:ext uri="{FF2B5EF4-FFF2-40B4-BE49-F238E27FC236}">
                <a16:creationId xmlns="" xmlns:a16="http://schemas.microsoft.com/office/drawing/2014/main" id="{3D1D2E24-36FA-6149-B377-163EFDF93ABC}"/>
              </a:ext>
            </a:extLst>
          </p:cNvPr>
          <p:cNvSpPr txBox="1"/>
          <p:nvPr/>
        </p:nvSpPr>
        <p:spPr>
          <a:xfrm>
            <a:off x="989162" y="792228"/>
            <a:ext cx="8208625" cy="215444"/>
          </a:xfrm>
          <a:prstGeom prst="rect">
            <a:avLst/>
          </a:prstGeom>
          <a:noFill/>
        </p:spPr>
        <p:txBody>
          <a:bodyPr wrap="square" lIns="0" tIns="0" rIns="0" bIns="0" rtlCol="0" anchor="ctr">
            <a:spAutoFit/>
          </a:bodyPr>
          <a:lstStyle/>
          <a:p>
            <a:pPr>
              <a:spcAft>
                <a:spcPts val="300"/>
              </a:spcAft>
            </a:pPr>
            <a:r>
              <a:rPr lang="da-DK" sz="1400" b="1" dirty="0" smtClean="0">
                <a:solidFill>
                  <a:srgbClr val="FFFFFF"/>
                </a:solidFill>
                <a:latin typeface="Segoe UI Light"/>
                <a:cs typeface="Segoe UI" panose="020B0502040204020203" pitchFamily="34" charset="0"/>
              </a:rPr>
              <a:t>Outcome 5: Healthy incarcerated Population </a:t>
            </a:r>
            <a:endParaRPr lang="da-DK" sz="1400" b="1" dirty="0">
              <a:solidFill>
                <a:srgbClr val="FFFFFF"/>
              </a:solidFill>
              <a:latin typeface="Segoe UI Light"/>
              <a:cs typeface="Segoe UI" panose="020B0502040204020203"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3860052759"/>
              </p:ext>
            </p:extLst>
          </p:nvPr>
        </p:nvGraphicFramePr>
        <p:xfrm>
          <a:off x="1" y="1232661"/>
          <a:ext cx="12192000" cy="3895662"/>
        </p:xfrm>
        <a:graphic>
          <a:graphicData uri="http://schemas.openxmlformats.org/drawingml/2006/table">
            <a:tbl>
              <a:tblPr firstRow="1" bandRow="1">
                <a:tableStyleId>{93296810-A885-4BE3-A3E7-6D5BEEA58F35}</a:tableStyleId>
              </a:tblPr>
              <a:tblGrid>
                <a:gridCol w="3491344"/>
                <a:gridCol w="2470068"/>
                <a:gridCol w="6230588"/>
              </a:tblGrid>
              <a:tr h="365760">
                <a:tc>
                  <a:txBody>
                    <a:bodyPr/>
                    <a:lstStyle/>
                    <a:p>
                      <a:r>
                        <a:rPr lang="en-US" sz="1800" dirty="0" smtClean="0"/>
                        <a:t>Outcome</a:t>
                      </a:r>
                      <a:endParaRPr lang="en-ZA" sz="1800" dirty="0"/>
                    </a:p>
                  </a:txBody>
                  <a:tcPr>
                    <a:solidFill>
                      <a:srgbClr val="548235"/>
                    </a:solidFill>
                  </a:tcPr>
                </a:tc>
                <a:tc>
                  <a:txBody>
                    <a:bodyPr/>
                    <a:lstStyle/>
                    <a:p>
                      <a:r>
                        <a:rPr lang="en-US" sz="1800" dirty="0" smtClean="0"/>
                        <a:t>Strategi</a:t>
                      </a:r>
                      <a:r>
                        <a:rPr lang="en-US" sz="1800" baseline="0" dirty="0" smtClean="0"/>
                        <a:t>c Risk</a:t>
                      </a:r>
                      <a:endParaRPr lang="en-ZA" sz="1800" dirty="0"/>
                    </a:p>
                  </a:txBody>
                  <a:tcPr>
                    <a:solidFill>
                      <a:srgbClr val="548235"/>
                    </a:solidFill>
                  </a:tcPr>
                </a:tc>
                <a:tc>
                  <a:txBody>
                    <a:bodyPr/>
                    <a:lstStyle/>
                    <a:p>
                      <a:r>
                        <a:rPr lang="en-US" sz="1800" dirty="0" smtClean="0"/>
                        <a:t>Risk Mitigation</a:t>
                      </a:r>
                      <a:endParaRPr lang="en-ZA" sz="1800" dirty="0"/>
                    </a:p>
                  </a:txBody>
                  <a:tcPr>
                    <a:solidFill>
                      <a:srgbClr val="548235"/>
                    </a:solidFill>
                  </a:tcPr>
                </a:tc>
              </a:tr>
              <a:tr h="0">
                <a:tc>
                  <a:txBody>
                    <a:bodyPr/>
                    <a:lstStyle/>
                    <a:p>
                      <a:endParaRPr lang="en-ZA" sz="1400" dirty="0"/>
                    </a:p>
                  </a:txBody>
                  <a:tcPr>
                    <a:noFill/>
                  </a:tcPr>
                </a:tc>
                <a:tc>
                  <a:txBody>
                    <a:bodyPr/>
                    <a:lstStyle/>
                    <a:p>
                      <a:endParaRPr lang="en-ZA" sz="100" dirty="0"/>
                    </a:p>
                  </a:txBody>
                  <a:tcPr>
                    <a:noFill/>
                  </a:tcPr>
                </a:tc>
                <a:tc>
                  <a:txBody>
                    <a:bodyPr/>
                    <a:lstStyle/>
                    <a:p>
                      <a:endParaRPr lang="en-ZA" sz="100" dirty="0"/>
                    </a:p>
                  </a:txBody>
                  <a:tcPr>
                    <a:noFill/>
                  </a:tcPr>
                </a:tc>
              </a:tr>
              <a:tr h="3108262">
                <a:tc>
                  <a:txBody>
                    <a:bodyPr/>
                    <a:lstStyle/>
                    <a:p>
                      <a:pPr>
                        <a:lnSpc>
                          <a:spcPct val="115000"/>
                        </a:lnSpc>
                        <a:spcAft>
                          <a:spcPts val="0"/>
                        </a:spcAft>
                      </a:pPr>
                      <a:r>
                        <a:rPr lang="en-US" sz="1400" dirty="0">
                          <a:solidFill>
                            <a:srgbClr val="000000"/>
                          </a:solidFill>
                          <a:effectLst/>
                          <a:latin typeface="Arial Narrow"/>
                          <a:ea typeface="Calibri"/>
                          <a:cs typeface="Arial"/>
                        </a:rPr>
                        <a:t>Healthy incarcerated population.</a:t>
                      </a:r>
                      <a:endParaRPr lang="en-ZA" sz="1400" dirty="0">
                        <a:effectLst/>
                        <a:latin typeface="Calibri"/>
                        <a:ea typeface="Calibri"/>
                        <a:cs typeface="Times New Roman"/>
                      </a:endParaRPr>
                    </a:p>
                  </a:txBody>
                  <a:tcPr marL="68580" marR="68580" marT="0" marB="0">
                    <a:solidFill>
                      <a:srgbClr val="548235"/>
                    </a:solidFill>
                  </a:tcPr>
                </a:tc>
                <a:tc>
                  <a:txBody>
                    <a:bodyPr/>
                    <a:lstStyle/>
                    <a:p>
                      <a:pPr>
                        <a:lnSpc>
                          <a:spcPct val="115000"/>
                        </a:lnSpc>
                        <a:spcAft>
                          <a:spcPts val="0"/>
                        </a:spcAft>
                      </a:pPr>
                      <a:r>
                        <a:rPr lang="en-US" sz="1400" dirty="0" smtClean="0">
                          <a:effectLst/>
                          <a:latin typeface="Arial Narrow"/>
                          <a:ea typeface="Calibri"/>
                          <a:cs typeface="Times New Roman"/>
                        </a:rPr>
                        <a:t>Inadequate health care services provision</a:t>
                      </a:r>
                      <a:endParaRPr lang="en-ZA" sz="1400" dirty="0">
                        <a:effectLst/>
                        <a:latin typeface="Calibri"/>
                        <a:ea typeface="Calibri"/>
                        <a:cs typeface="Times New Roman"/>
                      </a:endParaRPr>
                    </a:p>
                  </a:txBody>
                  <a:tcPr marL="68580" marR="68580" marT="0" marB="0">
                    <a:solidFill>
                      <a:srgbClr val="548235"/>
                    </a:solidFill>
                  </a:tcPr>
                </a:tc>
                <a:tc>
                  <a:txBody>
                    <a:bodyPr/>
                    <a:lstStyle/>
                    <a:p>
                      <a:pPr marL="342900" lvl="0" indent="-342900">
                        <a:lnSpc>
                          <a:spcPct val="115000"/>
                        </a:lnSpc>
                        <a:spcAft>
                          <a:spcPts val="0"/>
                        </a:spcAft>
                        <a:buFont typeface="Symbol"/>
                        <a:buChar char=""/>
                      </a:pPr>
                      <a:r>
                        <a:rPr lang="en-US" sz="1400" dirty="0" smtClean="0">
                          <a:effectLst/>
                          <a:latin typeface="Arial Narrow"/>
                          <a:ea typeface="Calibri"/>
                          <a:cs typeface="Times New Roman"/>
                        </a:rPr>
                        <a:t>Establishment of Pharmacies in </a:t>
                      </a:r>
                      <a:r>
                        <a:rPr lang="en-US" sz="1400" dirty="0">
                          <a:effectLst/>
                          <a:latin typeface="Arial Narrow"/>
                          <a:ea typeface="Calibri"/>
                          <a:cs typeface="Times New Roman"/>
                        </a:rPr>
                        <a:t>all Management Areas to ensure accessibility of medicines and other medical supplies.                                                                   </a:t>
                      </a:r>
                      <a:endParaRPr lang="en-ZA" sz="1400" dirty="0">
                        <a:effectLst/>
                        <a:latin typeface="Calibri"/>
                        <a:ea typeface="Calibri"/>
                        <a:cs typeface="Times New Roman"/>
                      </a:endParaRPr>
                    </a:p>
                    <a:p>
                      <a:pPr marL="342900" lvl="0" indent="-342900">
                        <a:lnSpc>
                          <a:spcPct val="115000"/>
                        </a:lnSpc>
                        <a:spcAft>
                          <a:spcPts val="0"/>
                        </a:spcAft>
                        <a:buFont typeface="Symbol"/>
                        <a:buChar char=""/>
                      </a:pPr>
                      <a:r>
                        <a:rPr lang="en-US" sz="1400" dirty="0" smtClean="0">
                          <a:effectLst/>
                          <a:latin typeface="Arial Narrow"/>
                          <a:ea typeface="Calibri"/>
                          <a:cs typeface="Times New Roman"/>
                        </a:rPr>
                        <a:t>Monitoring the implementation of WHO specific </a:t>
                      </a:r>
                      <a:r>
                        <a:rPr lang="en-US" sz="1400" dirty="0">
                          <a:effectLst/>
                          <a:latin typeface="Arial Narrow"/>
                          <a:ea typeface="Calibri"/>
                          <a:cs typeface="Times New Roman"/>
                        </a:rPr>
                        <a:t>staffing norms for all cadres of Health Care Professionals/ Service providers.                       </a:t>
                      </a:r>
                      <a:endParaRPr lang="en-ZA" sz="1400" dirty="0">
                        <a:effectLst/>
                        <a:latin typeface="Calibri"/>
                        <a:ea typeface="Calibri"/>
                        <a:cs typeface="Times New Roman"/>
                      </a:endParaRPr>
                    </a:p>
                    <a:p>
                      <a:pPr marL="342900" lvl="0" indent="-342900">
                        <a:lnSpc>
                          <a:spcPct val="115000"/>
                        </a:lnSpc>
                        <a:spcAft>
                          <a:spcPts val="0"/>
                        </a:spcAft>
                        <a:buFont typeface="Symbol"/>
                        <a:buChar char=""/>
                      </a:pPr>
                      <a:r>
                        <a:rPr lang="en-US" sz="1400" dirty="0">
                          <a:effectLst/>
                          <a:latin typeface="Arial Narrow"/>
                          <a:ea typeface="Calibri"/>
                          <a:cs typeface="Times New Roman"/>
                        </a:rPr>
                        <a:t>Strengthen partnership with stakeholders ( </a:t>
                      </a:r>
                      <a:r>
                        <a:rPr lang="en-US" sz="1400" dirty="0" err="1">
                          <a:effectLst/>
                          <a:latin typeface="Arial Narrow"/>
                          <a:ea typeface="Calibri"/>
                          <a:cs typeface="Times New Roman"/>
                        </a:rPr>
                        <a:t>NDoH</a:t>
                      </a:r>
                      <a:r>
                        <a:rPr lang="en-US" sz="1400" dirty="0">
                          <a:effectLst/>
                          <a:latin typeface="Arial Narrow"/>
                          <a:ea typeface="Calibri"/>
                          <a:cs typeface="Times New Roman"/>
                        </a:rPr>
                        <a:t>)  for assistance with provisioning of services in areas where the critical operational gaps were identified                             </a:t>
                      </a:r>
                      <a:endParaRPr lang="en-ZA" sz="1400" dirty="0">
                        <a:effectLst/>
                        <a:latin typeface="Calibri"/>
                        <a:ea typeface="Calibri"/>
                        <a:cs typeface="Times New Roman"/>
                      </a:endParaRPr>
                    </a:p>
                    <a:p>
                      <a:pPr marL="342900" lvl="0" indent="-342900">
                        <a:lnSpc>
                          <a:spcPct val="115000"/>
                        </a:lnSpc>
                        <a:spcAft>
                          <a:spcPts val="0"/>
                        </a:spcAft>
                        <a:buFont typeface="Symbol"/>
                        <a:buChar char=""/>
                      </a:pPr>
                      <a:r>
                        <a:rPr lang="en-US" sz="1400" dirty="0">
                          <a:effectLst/>
                          <a:latin typeface="Arial Narrow"/>
                          <a:ea typeface="Calibri"/>
                          <a:cs typeface="Times New Roman"/>
                        </a:rPr>
                        <a:t>Continuous awareness on communicable and non-communicable diseases across the DCS centers on monthly and quarterly basis.</a:t>
                      </a:r>
                      <a:endParaRPr lang="en-ZA" sz="1400" dirty="0">
                        <a:effectLst/>
                        <a:latin typeface="Calibri"/>
                        <a:ea typeface="Calibri"/>
                        <a:cs typeface="Times New Roman"/>
                      </a:endParaRPr>
                    </a:p>
                    <a:p>
                      <a:pPr marL="342900" lvl="0" indent="-342900">
                        <a:lnSpc>
                          <a:spcPct val="115000"/>
                        </a:lnSpc>
                        <a:spcAft>
                          <a:spcPts val="0"/>
                        </a:spcAft>
                        <a:buFont typeface="Symbol"/>
                        <a:buChar char=""/>
                      </a:pPr>
                      <a:r>
                        <a:rPr lang="en-US" sz="1400" dirty="0" smtClean="0">
                          <a:effectLst/>
                          <a:latin typeface="Arial Narrow"/>
                          <a:ea typeface="Calibri"/>
                          <a:cs typeface="Times New Roman"/>
                        </a:rPr>
                        <a:t>Implementation </a:t>
                      </a:r>
                      <a:r>
                        <a:rPr lang="en-US" sz="1400" dirty="0">
                          <a:effectLst/>
                          <a:latin typeface="Arial Narrow"/>
                          <a:ea typeface="Calibri"/>
                          <a:cs typeface="Times New Roman"/>
                        </a:rPr>
                        <a:t>of infection, prevention control strategy for inmates and employees for communicable diseases or outbreaks</a:t>
                      </a:r>
                      <a:r>
                        <a:rPr lang="en-US" sz="1100" dirty="0">
                          <a:effectLst/>
                          <a:latin typeface="Arial Narrow"/>
                          <a:ea typeface="Calibri"/>
                          <a:cs typeface="Times New Roman"/>
                        </a:rPr>
                        <a:t>.</a:t>
                      </a:r>
                      <a:endParaRPr lang="en-ZA" sz="1100" dirty="0">
                        <a:effectLst/>
                        <a:latin typeface="Calibri"/>
                        <a:ea typeface="Calibri"/>
                        <a:cs typeface="Times New Roman"/>
                      </a:endParaRPr>
                    </a:p>
                  </a:txBody>
                  <a:tcPr marL="68580" marR="68580" marT="0" marB="0">
                    <a:solidFill>
                      <a:srgbClr val="548235"/>
                    </a:solidFill>
                  </a:tcPr>
                </a:tc>
              </a:tr>
              <a:tr h="0">
                <a:tc>
                  <a:txBody>
                    <a:bodyPr/>
                    <a:lstStyle/>
                    <a:p>
                      <a:pPr marL="0" algn="l" defTabSz="914400" rtl="0" eaLnBrk="1" latinLnBrk="0" hangingPunct="1"/>
                      <a:endParaRPr lang="en-ZA" sz="100" kern="1200" dirty="0">
                        <a:solidFill>
                          <a:schemeClr val="dk1"/>
                        </a:solidFill>
                        <a:latin typeface="+mn-lt"/>
                        <a:ea typeface="+mn-ea"/>
                        <a:cs typeface="+mn-cs"/>
                      </a:endParaRPr>
                    </a:p>
                  </a:txBody>
                  <a:tcPr>
                    <a:noFill/>
                  </a:tcPr>
                </a:tc>
                <a:tc>
                  <a:txBody>
                    <a:bodyPr/>
                    <a:lstStyle/>
                    <a:p>
                      <a:pPr marL="0" algn="l" defTabSz="914400" rtl="0" eaLnBrk="1" latinLnBrk="0" hangingPunct="1"/>
                      <a:endParaRPr lang="en-ZA" sz="100" kern="1200" dirty="0">
                        <a:solidFill>
                          <a:schemeClr val="dk1"/>
                        </a:solidFill>
                        <a:latin typeface="+mn-lt"/>
                        <a:ea typeface="+mn-ea"/>
                        <a:cs typeface="+mn-cs"/>
                      </a:endParaRPr>
                    </a:p>
                  </a:txBody>
                  <a:tcPr>
                    <a:noFill/>
                  </a:tcPr>
                </a:tc>
                <a:tc>
                  <a:txBody>
                    <a:bodyPr/>
                    <a:lstStyle/>
                    <a:p>
                      <a:pPr marL="0" algn="l" defTabSz="914400" rtl="0" eaLnBrk="1" latinLnBrk="0" hangingPunct="1"/>
                      <a:endParaRPr lang="en-ZA" sz="100" kern="1200" dirty="0">
                        <a:solidFill>
                          <a:schemeClr val="dk1"/>
                        </a:solidFill>
                        <a:latin typeface="+mn-lt"/>
                        <a:ea typeface="+mn-ea"/>
                        <a:cs typeface="+mn-cs"/>
                      </a:endParaRPr>
                    </a:p>
                  </a:txBody>
                  <a:tcPr>
                    <a:noFill/>
                  </a:tcPr>
                </a:tc>
              </a:tr>
            </a:tbl>
          </a:graphicData>
        </a:graphic>
      </p:graphicFrame>
    </p:spTree>
    <p:extLst>
      <p:ext uri="{BB962C8B-B14F-4D97-AF65-F5344CB8AC3E}">
        <p14:creationId xmlns:p14="http://schemas.microsoft.com/office/powerpoint/2010/main" val="378069402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 name="Rectangle 8">
            <a:extLst>
              <a:ext uri="{FF2B5EF4-FFF2-40B4-BE49-F238E27FC236}">
                <a16:creationId xmlns="" xmlns:a16="http://schemas.microsoft.com/office/drawing/2014/main" id="{6D0D4A4D-E24D-2F41-9FA6-C98D876AAF6D}"/>
              </a:ext>
            </a:extLst>
          </p:cNvPr>
          <p:cNvSpPr/>
          <p:nvPr/>
        </p:nvSpPr>
        <p:spPr>
          <a:xfrm>
            <a:off x="246530" y="4"/>
            <a:ext cx="1119554" cy="5651970"/>
          </a:xfrm>
          <a:prstGeom prst="rect">
            <a:avLst/>
          </a:prstGeom>
          <a:solidFill>
            <a:srgbClr val="C7A96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Segoe UI Light"/>
            </a:endParaRPr>
          </a:p>
        </p:txBody>
      </p:sp>
      <p:sp>
        <p:nvSpPr>
          <p:cNvPr id="10" name="Rectangle 9">
            <a:extLst>
              <a:ext uri="{FF2B5EF4-FFF2-40B4-BE49-F238E27FC236}">
                <a16:creationId xmlns="" xmlns:a16="http://schemas.microsoft.com/office/drawing/2014/main" id="{6B12DE1F-585B-2140-B2BD-40C67FF0C1F0}"/>
              </a:ext>
            </a:extLst>
          </p:cNvPr>
          <p:cNvSpPr/>
          <p:nvPr/>
        </p:nvSpPr>
        <p:spPr>
          <a:xfrm>
            <a:off x="1366084" y="0"/>
            <a:ext cx="2584934" cy="6858000"/>
          </a:xfrm>
          <a:prstGeom prst="rect">
            <a:avLst/>
          </a:prstGeom>
          <a:solidFill>
            <a:srgbClr val="548235"/>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Segoe UI Light"/>
            </a:endParaRPr>
          </a:p>
        </p:txBody>
      </p:sp>
      <p:sp>
        <p:nvSpPr>
          <p:cNvPr id="11" name="Rectangle 10">
            <a:extLst>
              <a:ext uri="{FF2B5EF4-FFF2-40B4-BE49-F238E27FC236}">
                <a16:creationId xmlns="" xmlns:a16="http://schemas.microsoft.com/office/drawing/2014/main" id="{232FC7D8-2C69-3447-8C60-C8D12747CDF8}"/>
              </a:ext>
            </a:extLst>
          </p:cNvPr>
          <p:cNvSpPr/>
          <p:nvPr/>
        </p:nvSpPr>
        <p:spPr>
          <a:xfrm>
            <a:off x="246530" y="5651973"/>
            <a:ext cx="1119554" cy="1217293"/>
          </a:xfrm>
          <a:prstGeom prst="rect">
            <a:avLst/>
          </a:prstGeom>
          <a:solidFill>
            <a:srgbClr val="C7A96E">
              <a:lumMod val="60000"/>
              <a:lumOff val="4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Segoe UI Light"/>
            </a:endParaRPr>
          </a:p>
        </p:txBody>
      </p:sp>
      <p:sp>
        <p:nvSpPr>
          <p:cNvPr id="30" name="Title 1">
            <a:extLst>
              <a:ext uri="{FF2B5EF4-FFF2-40B4-BE49-F238E27FC236}">
                <a16:creationId xmlns="" xmlns:a16="http://schemas.microsoft.com/office/drawing/2014/main" id="{F5A4D105-B434-874D-A09A-E945722F8660}"/>
              </a:ext>
            </a:extLst>
          </p:cNvPr>
          <p:cNvSpPr txBox="1">
            <a:spLocks/>
          </p:cNvSpPr>
          <p:nvPr/>
        </p:nvSpPr>
        <p:spPr>
          <a:xfrm rot="16200000">
            <a:off x="-863548" y="1392714"/>
            <a:ext cx="3402872" cy="886397"/>
          </a:xfrm>
          <a:prstGeom prst="rect">
            <a:avLst/>
          </a:prstGeom>
        </p:spPr>
        <p:txBody>
          <a:bodyPr vert="horz" wrap="square" lIns="0" tIns="0" rIns="0" bIns="0" rtlCol="0" anchor="ctr">
            <a:spAutoFit/>
          </a:bodyPr>
          <a:lstStyle>
            <a:lvl1pPr algn="l" defTabSz="914400" rtl="0" eaLnBrk="1" latinLnBrk="0" hangingPunct="1">
              <a:lnSpc>
                <a:spcPct val="90000"/>
              </a:lnSpc>
              <a:spcBef>
                <a:spcPct val="0"/>
              </a:spcBef>
              <a:buNone/>
              <a:defRPr sz="4400" b="1" kern="1200">
                <a:solidFill>
                  <a:schemeClr val="tx1"/>
                </a:solidFill>
                <a:latin typeface="Georgia" panose="02040502050405020303" pitchFamily="18" charset="0"/>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3200" b="1" i="1" u="none" strike="noStrike" kern="1200" cap="none" spc="0" normalizeH="0" baseline="0" noProof="0" dirty="0" smtClean="0">
                <a:ln>
                  <a:noFill/>
                </a:ln>
                <a:solidFill>
                  <a:srgbClr val="FFFFFF"/>
                </a:solidFill>
                <a:effectLst/>
                <a:uLnTx/>
                <a:uFillTx/>
                <a:latin typeface="Georgia"/>
              </a:rPr>
              <a:t>Presentation outline</a:t>
            </a:r>
            <a:endParaRPr kumimoji="0" lang="en-US" sz="3200" b="1" i="1" u="none" strike="noStrike" kern="1200" cap="none" spc="0" normalizeH="0" baseline="0" noProof="0" dirty="0">
              <a:ln>
                <a:noFill/>
              </a:ln>
              <a:solidFill>
                <a:srgbClr val="FFFFFF"/>
              </a:solidFill>
              <a:effectLst/>
              <a:uLnTx/>
              <a:uFillTx/>
              <a:latin typeface="Georgia"/>
            </a:endParaRPr>
          </a:p>
        </p:txBody>
      </p:sp>
      <p:cxnSp>
        <p:nvCxnSpPr>
          <p:cNvPr id="31" name="Straight Connector 30">
            <a:extLst>
              <a:ext uri="{FF2B5EF4-FFF2-40B4-BE49-F238E27FC236}">
                <a16:creationId xmlns="" xmlns:a16="http://schemas.microsoft.com/office/drawing/2014/main" id="{ADE5B180-9DA6-5E46-AEB8-F210FCF9F0EA}"/>
              </a:ext>
            </a:extLst>
          </p:cNvPr>
          <p:cNvCxnSpPr/>
          <p:nvPr/>
        </p:nvCxnSpPr>
        <p:spPr>
          <a:xfrm>
            <a:off x="780592" y="3537341"/>
            <a:ext cx="0" cy="2002874"/>
          </a:xfrm>
          <a:prstGeom prst="line">
            <a:avLst/>
          </a:prstGeom>
          <a:noFill/>
          <a:ln w="6350" cap="flat" cmpd="sng" algn="ctr">
            <a:solidFill>
              <a:srgbClr val="FFFFFF"/>
            </a:solidFill>
            <a:prstDash val="solid"/>
            <a:miter lim="800000"/>
          </a:ln>
          <a:effectLst/>
        </p:spPr>
      </p:cxnSp>
      <p:grpSp>
        <p:nvGrpSpPr>
          <p:cNvPr id="32" name="Group 31">
            <a:extLst>
              <a:ext uri="{FF2B5EF4-FFF2-40B4-BE49-F238E27FC236}">
                <a16:creationId xmlns="" xmlns:a16="http://schemas.microsoft.com/office/drawing/2014/main" id="{3754301D-7909-4E47-A8FF-76DB3A7026AC}"/>
              </a:ext>
            </a:extLst>
          </p:cNvPr>
          <p:cNvGrpSpPr/>
          <p:nvPr/>
        </p:nvGrpSpPr>
        <p:grpSpPr>
          <a:xfrm>
            <a:off x="534426" y="6109682"/>
            <a:ext cx="488832" cy="493336"/>
            <a:chOff x="2684463" y="3619500"/>
            <a:chExt cx="344487" cy="347663"/>
          </a:xfrm>
        </p:grpSpPr>
        <p:sp>
          <p:nvSpPr>
            <p:cNvPr id="33" name="Rectangle 32">
              <a:extLst>
                <a:ext uri="{FF2B5EF4-FFF2-40B4-BE49-F238E27FC236}">
                  <a16:creationId xmlns="" xmlns:a16="http://schemas.microsoft.com/office/drawing/2014/main" id="{B2D94E15-2FA1-FF47-BF7E-D9BE50FE3481}"/>
                </a:ext>
              </a:extLst>
            </p:cNvPr>
            <p:cNvSpPr>
              <a:spLocks noChangeArrowheads="1"/>
            </p:cNvSpPr>
            <p:nvPr/>
          </p:nvSpPr>
          <p:spPr bwMode="auto">
            <a:xfrm>
              <a:off x="2728913" y="3709988"/>
              <a:ext cx="180975" cy="257175"/>
            </a:xfrm>
            <a:prstGeom prst="rect">
              <a:avLst/>
            </a:prstGeom>
            <a:noFill/>
            <a:ln w="15875"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srgbClr val="000000"/>
                </a:solidFill>
                <a:effectLst/>
                <a:uLnTx/>
                <a:uFillTx/>
                <a:latin typeface="Segoe UI Light"/>
              </a:endParaRPr>
            </a:p>
          </p:txBody>
        </p:sp>
        <p:sp>
          <p:nvSpPr>
            <p:cNvPr id="34" name="Freeform 33">
              <a:extLst>
                <a:ext uri="{FF2B5EF4-FFF2-40B4-BE49-F238E27FC236}">
                  <a16:creationId xmlns="" xmlns:a16="http://schemas.microsoft.com/office/drawing/2014/main" id="{21276784-E644-DE42-9D60-B45B2C1ECAF1}"/>
                </a:ext>
              </a:extLst>
            </p:cNvPr>
            <p:cNvSpPr>
              <a:spLocks/>
            </p:cNvSpPr>
            <p:nvPr/>
          </p:nvSpPr>
          <p:spPr bwMode="auto">
            <a:xfrm>
              <a:off x="2684463" y="3619500"/>
              <a:ext cx="90488" cy="241300"/>
            </a:xfrm>
            <a:custGeom>
              <a:avLst/>
              <a:gdLst>
                <a:gd name="T0" fmla="*/ 12 w 24"/>
                <a:gd name="T1" fmla="*/ 64 h 64"/>
                <a:gd name="T2" fmla="*/ 0 w 24"/>
                <a:gd name="T3" fmla="*/ 64 h 64"/>
                <a:gd name="T4" fmla="*/ 0 w 24"/>
                <a:gd name="T5" fmla="*/ 12 h 64"/>
                <a:gd name="T6" fmla="*/ 12 w 24"/>
                <a:gd name="T7" fmla="*/ 0 h 64"/>
                <a:gd name="T8" fmla="*/ 24 w 24"/>
                <a:gd name="T9" fmla="*/ 12 h 64"/>
                <a:gd name="T10" fmla="*/ 12 w 24"/>
                <a:gd name="T11" fmla="*/ 24 h 64"/>
                <a:gd name="T12" fmla="*/ 12 w 24"/>
                <a:gd name="T13" fmla="*/ 16 h 64"/>
                <a:gd name="T14" fmla="*/ 23 w 24"/>
                <a:gd name="T15" fmla="*/ 16 h 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64">
                  <a:moveTo>
                    <a:pt x="12" y="64"/>
                  </a:moveTo>
                  <a:cubicBezTo>
                    <a:pt x="0" y="64"/>
                    <a:pt x="0" y="64"/>
                    <a:pt x="0" y="64"/>
                  </a:cubicBezTo>
                  <a:cubicBezTo>
                    <a:pt x="0" y="12"/>
                    <a:pt x="0" y="12"/>
                    <a:pt x="0" y="12"/>
                  </a:cubicBezTo>
                  <a:cubicBezTo>
                    <a:pt x="0" y="5"/>
                    <a:pt x="5" y="0"/>
                    <a:pt x="12" y="0"/>
                  </a:cubicBezTo>
                  <a:cubicBezTo>
                    <a:pt x="19" y="0"/>
                    <a:pt x="24" y="5"/>
                    <a:pt x="24" y="12"/>
                  </a:cubicBezTo>
                  <a:cubicBezTo>
                    <a:pt x="24" y="19"/>
                    <a:pt x="19" y="24"/>
                    <a:pt x="12" y="24"/>
                  </a:cubicBezTo>
                  <a:cubicBezTo>
                    <a:pt x="12" y="16"/>
                    <a:pt x="12" y="16"/>
                    <a:pt x="12" y="16"/>
                  </a:cubicBezTo>
                  <a:cubicBezTo>
                    <a:pt x="23" y="16"/>
                    <a:pt x="23" y="16"/>
                    <a:pt x="23" y="16"/>
                  </a:cubicBezTo>
                </a:path>
              </a:pathLst>
            </a:custGeom>
            <a:noFill/>
            <a:ln w="15875"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srgbClr val="000000"/>
                </a:solidFill>
                <a:effectLst/>
                <a:uLnTx/>
                <a:uFillTx/>
                <a:latin typeface="Segoe UI Light"/>
              </a:endParaRPr>
            </a:p>
          </p:txBody>
        </p:sp>
        <p:sp>
          <p:nvSpPr>
            <p:cNvPr id="35" name="Freeform 34">
              <a:extLst>
                <a:ext uri="{FF2B5EF4-FFF2-40B4-BE49-F238E27FC236}">
                  <a16:creationId xmlns="" xmlns:a16="http://schemas.microsoft.com/office/drawing/2014/main" id="{5CE7BAA0-5111-E049-A8FC-3DA51D4A76EA}"/>
                </a:ext>
              </a:extLst>
            </p:cNvPr>
            <p:cNvSpPr>
              <a:spLocks/>
            </p:cNvSpPr>
            <p:nvPr/>
          </p:nvSpPr>
          <p:spPr bwMode="auto">
            <a:xfrm>
              <a:off x="2728913" y="3619500"/>
              <a:ext cx="225425" cy="90488"/>
            </a:xfrm>
            <a:custGeom>
              <a:avLst/>
              <a:gdLst>
                <a:gd name="T0" fmla="*/ 48 w 60"/>
                <a:gd name="T1" fmla="*/ 24 h 24"/>
                <a:gd name="T2" fmla="*/ 60 w 60"/>
                <a:gd name="T3" fmla="*/ 12 h 24"/>
                <a:gd name="T4" fmla="*/ 48 w 60"/>
                <a:gd name="T5" fmla="*/ 0 h 24"/>
                <a:gd name="T6" fmla="*/ 0 w 60"/>
                <a:gd name="T7" fmla="*/ 0 h 24"/>
              </a:gdLst>
              <a:ahLst/>
              <a:cxnLst>
                <a:cxn ang="0">
                  <a:pos x="T0" y="T1"/>
                </a:cxn>
                <a:cxn ang="0">
                  <a:pos x="T2" y="T3"/>
                </a:cxn>
                <a:cxn ang="0">
                  <a:pos x="T4" y="T5"/>
                </a:cxn>
                <a:cxn ang="0">
                  <a:pos x="T6" y="T7"/>
                </a:cxn>
              </a:cxnLst>
              <a:rect l="0" t="0" r="r" b="b"/>
              <a:pathLst>
                <a:path w="60" h="24">
                  <a:moveTo>
                    <a:pt x="48" y="24"/>
                  </a:moveTo>
                  <a:cubicBezTo>
                    <a:pt x="55" y="24"/>
                    <a:pt x="60" y="19"/>
                    <a:pt x="60" y="12"/>
                  </a:cubicBezTo>
                  <a:cubicBezTo>
                    <a:pt x="60" y="5"/>
                    <a:pt x="55" y="0"/>
                    <a:pt x="48" y="0"/>
                  </a:cubicBezTo>
                  <a:cubicBezTo>
                    <a:pt x="0" y="0"/>
                    <a:pt x="0" y="0"/>
                    <a:pt x="0" y="0"/>
                  </a:cubicBezTo>
                </a:path>
              </a:pathLst>
            </a:custGeom>
            <a:noFill/>
            <a:ln w="15875"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srgbClr val="000000"/>
                </a:solidFill>
                <a:effectLst/>
                <a:uLnTx/>
                <a:uFillTx/>
                <a:latin typeface="Segoe UI Light"/>
              </a:endParaRPr>
            </a:p>
          </p:txBody>
        </p:sp>
        <p:sp>
          <p:nvSpPr>
            <p:cNvPr id="36" name="Line 8">
              <a:extLst>
                <a:ext uri="{FF2B5EF4-FFF2-40B4-BE49-F238E27FC236}">
                  <a16:creationId xmlns="" xmlns:a16="http://schemas.microsoft.com/office/drawing/2014/main" id="{89F9E849-A05B-F24B-852B-5A761D029431}"/>
                </a:ext>
              </a:extLst>
            </p:cNvPr>
            <p:cNvSpPr>
              <a:spLocks noChangeShapeType="1"/>
            </p:cNvSpPr>
            <p:nvPr/>
          </p:nvSpPr>
          <p:spPr bwMode="auto">
            <a:xfrm>
              <a:off x="2819400" y="3770313"/>
              <a:ext cx="60325" cy="0"/>
            </a:xfrm>
            <a:prstGeom prst="line">
              <a:avLst/>
            </a:prstGeom>
            <a:noFill/>
            <a:ln w="15875" cap="rnd">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srgbClr val="000000"/>
                </a:solidFill>
                <a:effectLst/>
                <a:uLnTx/>
                <a:uFillTx/>
                <a:latin typeface="Segoe UI Light"/>
              </a:endParaRPr>
            </a:p>
          </p:txBody>
        </p:sp>
        <p:sp>
          <p:nvSpPr>
            <p:cNvPr id="37" name="Line 9">
              <a:extLst>
                <a:ext uri="{FF2B5EF4-FFF2-40B4-BE49-F238E27FC236}">
                  <a16:creationId xmlns="" xmlns:a16="http://schemas.microsoft.com/office/drawing/2014/main" id="{DC79CA80-B487-554E-B037-F222E432C593}"/>
                </a:ext>
              </a:extLst>
            </p:cNvPr>
            <p:cNvSpPr>
              <a:spLocks noChangeShapeType="1"/>
            </p:cNvSpPr>
            <p:nvPr/>
          </p:nvSpPr>
          <p:spPr bwMode="auto">
            <a:xfrm>
              <a:off x="2819400" y="3830638"/>
              <a:ext cx="60325" cy="0"/>
            </a:xfrm>
            <a:prstGeom prst="line">
              <a:avLst/>
            </a:prstGeom>
            <a:noFill/>
            <a:ln w="15875" cap="rnd">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srgbClr val="000000"/>
                </a:solidFill>
                <a:effectLst/>
                <a:uLnTx/>
                <a:uFillTx/>
                <a:latin typeface="Segoe UI Light"/>
              </a:endParaRPr>
            </a:p>
          </p:txBody>
        </p:sp>
        <p:sp>
          <p:nvSpPr>
            <p:cNvPr id="38" name="Line 10">
              <a:extLst>
                <a:ext uri="{FF2B5EF4-FFF2-40B4-BE49-F238E27FC236}">
                  <a16:creationId xmlns="" xmlns:a16="http://schemas.microsoft.com/office/drawing/2014/main" id="{51D013D5-59E6-FA4E-A68D-173782DA1217}"/>
                </a:ext>
              </a:extLst>
            </p:cNvPr>
            <p:cNvSpPr>
              <a:spLocks noChangeShapeType="1"/>
            </p:cNvSpPr>
            <p:nvPr/>
          </p:nvSpPr>
          <p:spPr bwMode="auto">
            <a:xfrm>
              <a:off x="2819400" y="3892550"/>
              <a:ext cx="60325" cy="0"/>
            </a:xfrm>
            <a:prstGeom prst="line">
              <a:avLst/>
            </a:prstGeom>
            <a:noFill/>
            <a:ln w="15875" cap="rnd">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srgbClr val="000000"/>
                </a:solidFill>
                <a:effectLst/>
                <a:uLnTx/>
                <a:uFillTx/>
                <a:latin typeface="Segoe UI Light"/>
              </a:endParaRPr>
            </a:p>
          </p:txBody>
        </p:sp>
        <p:sp>
          <p:nvSpPr>
            <p:cNvPr id="39" name="Freeform 38">
              <a:extLst>
                <a:ext uri="{FF2B5EF4-FFF2-40B4-BE49-F238E27FC236}">
                  <a16:creationId xmlns="" xmlns:a16="http://schemas.microsoft.com/office/drawing/2014/main" id="{A078636B-6B87-AF47-8C90-C4128E8FD4E5}"/>
                </a:ext>
              </a:extLst>
            </p:cNvPr>
            <p:cNvSpPr>
              <a:spLocks/>
            </p:cNvSpPr>
            <p:nvPr/>
          </p:nvSpPr>
          <p:spPr bwMode="auto">
            <a:xfrm>
              <a:off x="2759075" y="3740150"/>
              <a:ext cx="38100" cy="30163"/>
            </a:xfrm>
            <a:custGeom>
              <a:avLst/>
              <a:gdLst>
                <a:gd name="T0" fmla="*/ 0 w 24"/>
                <a:gd name="T1" fmla="*/ 14 h 19"/>
                <a:gd name="T2" fmla="*/ 5 w 24"/>
                <a:gd name="T3" fmla="*/ 19 h 19"/>
                <a:gd name="T4" fmla="*/ 24 w 24"/>
                <a:gd name="T5" fmla="*/ 0 h 19"/>
              </a:gdLst>
              <a:ahLst/>
              <a:cxnLst>
                <a:cxn ang="0">
                  <a:pos x="T0" y="T1"/>
                </a:cxn>
                <a:cxn ang="0">
                  <a:pos x="T2" y="T3"/>
                </a:cxn>
                <a:cxn ang="0">
                  <a:pos x="T4" y="T5"/>
                </a:cxn>
              </a:cxnLst>
              <a:rect l="0" t="0" r="r" b="b"/>
              <a:pathLst>
                <a:path w="24" h="19">
                  <a:moveTo>
                    <a:pt x="0" y="14"/>
                  </a:moveTo>
                  <a:lnTo>
                    <a:pt x="5" y="19"/>
                  </a:lnTo>
                  <a:lnTo>
                    <a:pt x="24" y="0"/>
                  </a:lnTo>
                </a:path>
              </a:pathLst>
            </a:custGeom>
            <a:noFill/>
            <a:ln w="15875"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srgbClr val="000000"/>
                </a:solidFill>
                <a:effectLst/>
                <a:uLnTx/>
                <a:uFillTx/>
                <a:latin typeface="Segoe UI Light"/>
              </a:endParaRPr>
            </a:p>
          </p:txBody>
        </p:sp>
        <p:sp>
          <p:nvSpPr>
            <p:cNvPr id="40" name="Freeform 39">
              <a:extLst>
                <a:ext uri="{FF2B5EF4-FFF2-40B4-BE49-F238E27FC236}">
                  <a16:creationId xmlns="" xmlns:a16="http://schemas.microsoft.com/office/drawing/2014/main" id="{7EA4DE0E-17A1-5545-8B6A-D0835797A3B0}"/>
                </a:ext>
              </a:extLst>
            </p:cNvPr>
            <p:cNvSpPr>
              <a:spLocks/>
            </p:cNvSpPr>
            <p:nvPr/>
          </p:nvSpPr>
          <p:spPr bwMode="auto">
            <a:xfrm>
              <a:off x="2759075" y="3800475"/>
              <a:ext cx="38100" cy="30163"/>
            </a:xfrm>
            <a:custGeom>
              <a:avLst/>
              <a:gdLst>
                <a:gd name="T0" fmla="*/ 0 w 24"/>
                <a:gd name="T1" fmla="*/ 15 h 19"/>
                <a:gd name="T2" fmla="*/ 5 w 24"/>
                <a:gd name="T3" fmla="*/ 19 h 19"/>
                <a:gd name="T4" fmla="*/ 24 w 24"/>
                <a:gd name="T5" fmla="*/ 0 h 19"/>
              </a:gdLst>
              <a:ahLst/>
              <a:cxnLst>
                <a:cxn ang="0">
                  <a:pos x="T0" y="T1"/>
                </a:cxn>
                <a:cxn ang="0">
                  <a:pos x="T2" y="T3"/>
                </a:cxn>
                <a:cxn ang="0">
                  <a:pos x="T4" y="T5"/>
                </a:cxn>
              </a:cxnLst>
              <a:rect l="0" t="0" r="r" b="b"/>
              <a:pathLst>
                <a:path w="24" h="19">
                  <a:moveTo>
                    <a:pt x="0" y="15"/>
                  </a:moveTo>
                  <a:lnTo>
                    <a:pt x="5" y="19"/>
                  </a:lnTo>
                  <a:lnTo>
                    <a:pt x="24" y="0"/>
                  </a:lnTo>
                </a:path>
              </a:pathLst>
            </a:custGeom>
            <a:noFill/>
            <a:ln w="15875"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srgbClr val="000000"/>
                </a:solidFill>
                <a:effectLst/>
                <a:uLnTx/>
                <a:uFillTx/>
                <a:latin typeface="Segoe UI Light"/>
              </a:endParaRPr>
            </a:p>
          </p:txBody>
        </p:sp>
        <p:sp>
          <p:nvSpPr>
            <p:cNvPr id="41" name="Freeform 40">
              <a:extLst>
                <a:ext uri="{FF2B5EF4-FFF2-40B4-BE49-F238E27FC236}">
                  <a16:creationId xmlns="" xmlns:a16="http://schemas.microsoft.com/office/drawing/2014/main" id="{3F646A96-E533-1347-9880-1815BB593586}"/>
                </a:ext>
              </a:extLst>
            </p:cNvPr>
            <p:cNvSpPr>
              <a:spLocks/>
            </p:cNvSpPr>
            <p:nvPr/>
          </p:nvSpPr>
          <p:spPr bwMode="auto">
            <a:xfrm>
              <a:off x="2984500" y="3702050"/>
              <a:ext cx="44450" cy="265113"/>
            </a:xfrm>
            <a:custGeom>
              <a:avLst/>
              <a:gdLst>
                <a:gd name="T0" fmla="*/ 12 w 12"/>
                <a:gd name="T1" fmla="*/ 64 h 70"/>
                <a:gd name="T2" fmla="*/ 6 w 12"/>
                <a:gd name="T3" fmla="*/ 70 h 70"/>
                <a:gd name="T4" fmla="*/ 0 w 12"/>
                <a:gd name="T5" fmla="*/ 64 h 70"/>
                <a:gd name="T6" fmla="*/ 0 w 12"/>
                <a:gd name="T7" fmla="*/ 6 h 70"/>
                <a:gd name="T8" fmla="*/ 6 w 12"/>
                <a:gd name="T9" fmla="*/ 0 h 70"/>
                <a:gd name="T10" fmla="*/ 12 w 12"/>
                <a:gd name="T11" fmla="*/ 6 h 70"/>
                <a:gd name="T12" fmla="*/ 12 w 12"/>
                <a:gd name="T13" fmla="*/ 64 h 70"/>
              </a:gdLst>
              <a:ahLst/>
              <a:cxnLst>
                <a:cxn ang="0">
                  <a:pos x="T0" y="T1"/>
                </a:cxn>
                <a:cxn ang="0">
                  <a:pos x="T2" y="T3"/>
                </a:cxn>
                <a:cxn ang="0">
                  <a:pos x="T4" y="T5"/>
                </a:cxn>
                <a:cxn ang="0">
                  <a:pos x="T6" y="T7"/>
                </a:cxn>
                <a:cxn ang="0">
                  <a:pos x="T8" y="T9"/>
                </a:cxn>
                <a:cxn ang="0">
                  <a:pos x="T10" y="T11"/>
                </a:cxn>
                <a:cxn ang="0">
                  <a:pos x="T12" y="T13"/>
                </a:cxn>
              </a:cxnLst>
              <a:rect l="0" t="0" r="r" b="b"/>
              <a:pathLst>
                <a:path w="12" h="70">
                  <a:moveTo>
                    <a:pt x="12" y="64"/>
                  </a:moveTo>
                  <a:cubicBezTo>
                    <a:pt x="12" y="67"/>
                    <a:pt x="9" y="70"/>
                    <a:pt x="6" y="70"/>
                  </a:cubicBezTo>
                  <a:cubicBezTo>
                    <a:pt x="3" y="70"/>
                    <a:pt x="0" y="67"/>
                    <a:pt x="0" y="64"/>
                  </a:cubicBezTo>
                  <a:cubicBezTo>
                    <a:pt x="0" y="6"/>
                    <a:pt x="0" y="6"/>
                    <a:pt x="0" y="6"/>
                  </a:cubicBezTo>
                  <a:cubicBezTo>
                    <a:pt x="0" y="3"/>
                    <a:pt x="3" y="0"/>
                    <a:pt x="6" y="0"/>
                  </a:cubicBezTo>
                  <a:cubicBezTo>
                    <a:pt x="9" y="0"/>
                    <a:pt x="12" y="3"/>
                    <a:pt x="12" y="6"/>
                  </a:cubicBezTo>
                  <a:lnTo>
                    <a:pt x="12" y="64"/>
                  </a:lnTo>
                  <a:close/>
                </a:path>
              </a:pathLst>
            </a:custGeom>
            <a:noFill/>
            <a:ln w="15875"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srgbClr val="000000"/>
                </a:solidFill>
                <a:effectLst/>
                <a:uLnTx/>
                <a:uFillTx/>
                <a:latin typeface="Segoe UI Light"/>
              </a:endParaRPr>
            </a:p>
          </p:txBody>
        </p:sp>
        <p:sp>
          <p:nvSpPr>
            <p:cNvPr id="42" name="Line 14">
              <a:extLst>
                <a:ext uri="{FF2B5EF4-FFF2-40B4-BE49-F238E27FC236}">
                  <a16:creationId xmlns="" xmlns:a16="http://schemas.microsoft.com/office/drawing/2014/main" id="{3042381B-03B0-2340-BBD9-8B4BC5232F8A}"/>
                </a:ext>
              </a:extLst>
            </p:cNvPr>
            <p:cNvSpPr>
              <a:spLocks noChangeShapeType="1"/>
            </p:cNvSpPr>
            <p:nvPr/>
          </p:nvSpPr>
          <p:spPr bwMode="auto">
            <a:xfrm>
              <a:off x="2984500" y="3937000"/>
              <a:ext cx="44450" cy="0"/>
            </a:xfrm>
            <a:prstGeom prst="line">
              <a:avLst/>
            </a:prstGeom>
            <a:noFill/>
            <a:ln w="15875" cap="rnd">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srgbClr val="000000"/>
                </a:solidFill>
                <a:effectLst/>
                <a:uLnTx/>
                <a:uFillTx/>
                <a:latin typeface="Segoe UI Light"/>
              </a:endParaRPr>
            </a:p>
          </p:txBody>
        </p:sp>
        <p:sp>
          <p:nvSpPr>
            <p:cNvPr id="43" name="Line 15">
              <a:extLst>
                <a:ext uri="{FF2B5EF4-FFF2-40B4-BE49-F238E27FC236}">
                  <a16:creationId xmlns="" xmlns:a16="http://schemas.microsoft.com/office/drawing/2014/main" id="{8A0CD713-A0DF-FD46-9E43-C2241B0297E8}"/>
                </a:ext>
              </a:extLst>
            </p:cNvPr>
            <p:cNvSpPr>
              <a:spLocks noChangeShapeType="1"/>
            </p:cNvSpPr>
            <p:nvPr/>
          </p:nvSpPr>
          <p:spPr bwMode="auto">
            <a:xfrm>
              <a:off x="2984500" y="3830638"/>
              <a:ext cx="44450" cy="0"/>
            </a:xfrm>
            <a:prstGeom prst="line">
              <a:avLst/>
            </a:prstGeom>
            <a:noFill/>
            <a:ln w="15875" cap="rnd">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srgbClr val="000000"/>
                </a:solidFill>
                <a:effectLst/>
                <a:uLnTx/>
                <a:uFillTx/>
                <a:latin typeface="Segoe UI Light"/>
              </a:endParaRPr>
            </a:p>
          </p:txBody>
        </p:sp>
        <p:sp>
          <p:nvSpPr>
            <p:cNvPr id="44" name="Freeform 43">
              <a:extLst>
                <a:ext uri="{FF2B5EF4-FFF2-40B4-BE49-F238E27FC236}">
                  <a16:creationId xmlns="" xmlns:a16="http://schemas.microsoft.com/office/drawing/2014/main" id="{BFEA82A5-A081-F346-9158-CF8B5EF97B61}"/>
                </a:ext>
              </a:extLst>
            </p:cNvPr>
            <p:cNvSpPr>
              <a:spLocks/>
            </p:cNvSpPr>
            <p:nvPr/>
          </p:nvSpPr>
          <p:spPr bwMode="auto">
            <a:xfrm>
              <a:off x="2954338" y="3717925"/>
              <a:ext cx="30163" cy="136525"/>
            </a:xfrm>
            <a:custGeom>
              <a:avLst/>
              <a:gdLst>
                <a:gd name="T0" fmla="*/ 0 w 8"/>
                <a:gd name="T1" fmla="*/ 36 h 36"/>
                <a:gd name="T2" fmla="*/ 0 w 8"/>
                <a:gd name="T3" fmla="*/ 6 h 36"/>
                <a:gd name="T4" fmla="*/ 6 w 8"/>
                <a:gd name="T5" fmla="*/ 0 h 36"/>
                <a:gd name="T6" fmla="*/ 8 w 8"/>
                <a:gd name="T7" fmla="*/ 0 h 36"/>
              </a:gdLst>
              <a:ahLst/>
              <a:cxnLst>
                <a:cxn ang="0">
                  <a:pos x="T0" y="T1"/>
                </a:cxn>
                <a:cxn ang="0">
                  <a:pos x="T2" y="T3"/>
                </a:cxn>
                <a:cxn ang="0">
                  <a:pos x="T4" y="T5"/>
                </a:cxn>
                <a:cxn ang="0">
                  <a:pos x="T6" y="T7"/>
                </a:cxn>
              </a:cxnLst>
              <a:rect l="0" t="0" r="r" b="b"/>
              <a:pathLst>
                <a:path w="8" h="36">
                  <a:moveTo>
                    <a:pt x="0" y="36"/>
                  </a:moveTo>
                  <a:cubicBezTo>
                    <a:pt x="0" y="6"/>
                    <a:pt x="0" y="6"/>
                    <a:pt x="0" y="6"/>
                  </a:cubicBezTo>
                  <a:cubicBezTo>
                    <a:pt x="0" y="3"/>
                    <a:pt x="3" y="0"/>
                    <a:pt x="6" y="0"/>
                  </a:cubicBezTo>
                  <a:cubicBezTo>
                    <a:pt x="8" y="0"/>
                    <a:pt x="8" y="0"/>
                    <a:pt x="8" y="0"/>
                  </a:cubicBezTo>
                </a:path>
              </a:pathLst>
            </a:custGeom>
            <a:noFill/>
            <a:ln w="15875"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srgbClr val="000000"/>
                </a:solidFill>
                <a:effectLst/>
                <a:uLnTx/>
                <a:uFillTx/>
                <a:latin typeface="Segoe UI Light"/>
              </a:endParaRPr>
            </a:p>
          </p:txBody>
        </p:sp>
      </p:grpSp>
      <p:graphicFrame>
        <p:nvGraphicFramePr>
          <p:cNvPr id="3" name="Table 2"/>
          <p:cNvGraphicFramePr>
            <a:graphicFrameLocks noGrp="1"/>
          </p:cNvGraphicFramePr>
          <p:nvPr>
            <p:extLst>
              <p:ext uri="{D42A27DB-BD31-4B8C-83A1-F6EECF244321}">
                <p14:modId xmlns:p14="http://schemas.microsoft.com/office/powerpoint/2010/main" val="603826028"/>
              </p:ext>
            </p:extLst>
          </p:nvPr>
        </p:nvGraphicFramePr>
        <p:xfrm>
          <a:off x="2209799" y="134473"/>
          <a:ext cx="7200901" cy="6554097"/>
        </p:xfrm>
        <a:graphic>
          <a:graphicData uri="http://schemas.openxmlformats.org/drawingml/2006/table">
            <a:tbl>
              <a:tblPr firstRow="1" bandRow="1">
                <a:tableStyleId>{5C22544A-7EE6-4342-B048-85BDC9FD1C3A}</a:tableStyleId>
              </a:tblPr>
              <a:tblGrid>
                <a:gridCol w="2040065"/>
                <a:gridCol w="5160836"/>
              </a:tblGrid>
              <a:tr h="64008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600" b="0" i="1" u="none" strike="noStrike" kern="1200" cap="none" spc="0" normalizeH="0" baseline="0" noProof="0" dirty="0" smtClean="0">
                          <a:ln>
                            <a:noFill/>
                          </a:ln>
                          <a:solidFill>
                            <a:srgbClr val="FFFFFF"/>
                          </a:solidFill>
                          <a:effectLst/>
                          <a:uLnTx/>
                          <a:uFillTx/>
                          <a:latin typeface="Georgia"/>
                        </a:rPr>
                        <a:t>1</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srgbClr val="44546A"/>
                          </a:solidFill>
                          <a:effectLst/>
                          <a:uLnTx/>
                          <a:uFillTx/>
                          <a:latin typeface="Segoe UI Light"/>
                          <a:cs typeface="Segoe UI" panose="020B0502040204020203" pitchFamily="34" charset="0"/>
                        </a:rPr>
                        <a:t>Purpose</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5711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600" b="0" i="1" u="none" strike="noStrike" kern="1200" cap="none" spc="0" normalizeH="0" baseline="0" noProof="0" dirty="0" smtClean="0">
                          <a:ln>
                            <a:noFill/>
                          </a:ln>
                          <a:solidFill>
                            <a:srgbClr val="FFFFFF"/>
                          </a:solidFill>
                          <a:effectLst/>
                          <a:uLnTx/>
                          <a:uFillTx/>
                          <a:latin typeface="Georgia"/>
                        </a:rPr>
                        <a:t>2</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srgbClr val="44546A"/>
                          </a:solidFill>
                          <a:effectLst/>
                          <a:uLnTx/>
                          <a:uFillTx/>
                          <a:latin typeface="Segoe UI Light"/>
                          <a:cs typeface="Segoe UI" panose="020B0502040204020203" pitchFamily="34" charset="0"/>
                        </a:rPr>
                        <a:t>The futures triangle</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5711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600" b="0" i="1" u="none" strike="noStrike" kern="1200" cap="none" spc="0" normalizeH="0" baseline="0" noProof="0" dirty="0" smtClean="0">
                          <a:ln>
                            <a:noFill/>
                          </a:ln>
                          <a:solidFill>
                            <a:srgbClr val="FFFFFF"/>
                          </a:solidFill>
                          <a:effectLst/>
                          <a:uLnTx/>
                          <a:uFillTx/>
                          <a:latin typeface="Georgia"/>
                        </a:rPr>
                        <a:t>3</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srgbClr val="44546A"/>
                          </a:solidFill>
                          <a:effectLst/>
                          <a:uLnTx/>
                          <a:uFillTx/>
                          <a:latin typeface="Segoe UI Light"/>
                          <a:cs typeface="Segoe UI" panose="020B0502040204020203" pitchFamily="34" charset="0"/>
                        </a:rPr>
                        <a:t>Contextual issues</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5711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600" b="0" i="1" u="none" strike="noStrike" kern="1200" cap="none" spc="0" normalizeH="0" baseline="0" noProof="0" dirty="0" smtClean="0">
                          <a:ln>
                            <a:noFill/>
                          </a:ln>
                          <a:solidFill>
                            <a:srgbClr val="FFFFFF"/>
                          </a:solidFill>
                          <a:effectLst/>
                          <a:uLnTx/>
                          <a:uFillTx/>
                          <a:latin typeface="Georgia"/>
                        </a:rPr>
                        <a:t>4</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srgbClr val="44546A"/>
                          </a:solidFill>
                          <a:effectLst/>
                          <a:uLnTx/>
                          <a:uFillTx/>
                          <a:latin typeface="Segoe UI Light"/>
                          <a:cs typeface="Segoe UI" panose="020B0502040204020203" pitchFamily="34" charset="0"/>
                        </a:rPr>
                        <a:t>Vision 2068</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5711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600" b="0" i="1" u="none" strike="noStrike" kern="1200" cap="none" spc="0" normalizeH="0" baseline="0" noProof="0" dirty="0" smtClean="0">
                          <a:ln>
                            <a:noFill/>
                          </a:ln>
                          <a:solidFill>
                            <a:srgbClr val="FFFFFF"/>
                          </a:solidFill>
                          <a:effectLst/>
                          <a:uLnTx/>
                          <a:uFillTx/>
                          <a:latin typeface="Georgia"/>
                        </a:rPr>
                        <a:t>5</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srgbClr val="44546A"/>
                          </a:solidFill>
                          <a:effectLst/>
                          <a:uLnTx/>
                          <a:uFillTx/>
                          <a:latin typeface="Segoe UI Light"/>
                          <a:cs typeface="Segoe UI" panose="020B0502040204020203" pitchFamily="34" charset="0"/>
                        </a:rPr>
                        <a:t>MTSF Priorities</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5711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600" b="0" i="1" u="none" strike="noStrike" kern="1200" cap="none" spc="0" normalizeH="0" baseline="0" noProof="0" dirty="0" smtClean="0">
                          <a:ln>
                            <a:noFill/>
                          </a:ln>
                          <a:solidFill>
                            <a:srgbClr val="FFFFFF"/>
                          </a:solidFill>
                          <a:effectLst/>
                          <a:uLnTx/>
                          <a:uFillTx/>
                          <a:latin typeface="Georgia"/>
                        </a:rPr>
                        <a:t>6</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srgbClr val="44546A"/>
                          </a:solidFill>
                          <a:effectLst/>
                          <a:uLnTx/>
                          <a:uFillTx/>
                          <a:latin typeface="Segoe UI Light"/>
                          <a:cs typeface="Segoe UI" panose="020B0502040204020203" pitchFamily="34" charset="0"/>
                        </a:rPr>
                        <a:t>Problem and Solution Trees</a:t>
                      </a:r>
                    </a:p>
                    <a:p>
                      <a:endParaRPr lang="en-ZA" sz="18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5711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600" b="0" i="1" u="none" strike="noStrike" kern="1200" cap="none" spc="0" normalizeH="0" baseline="0" noProof="0" dirty="0" smtClean="0">
                          <a:ln>
                            <a:noFill/>
                          </a:ln>
                          <a:solidFill>
                            <a:srgbClr val="FFFFFF"/>
                          </a:solidFill>
                          <a:effectLst/>
                          <a:uLnTx/>
                          <a:uFillTx/>
                          <a:latin typeface="Georgia"/>
                        </a:rPr>
                        <a:t>7</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srgbClr val="44546A"/>
                          </a:solidFill>
                          <a:effectLst/>
                          <a:uLnTx/>
                          <a:uFillTx/>
                          <a:latin typeface="Segoe UI Light"/>
                          <a:cs typeface="Segoe UI" panose="020B0502040204020203" pitchFamily="34" charset="0"/>
                        </a:rPr>
                        <a:t>Results Chain</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5711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600" b="0" i="1" u="none" strike="noStrike" kern="1200" cap="none" spc="0" normalizeH="0" baseline="0" noProof="0" dirty="0" smtClean="0">
                          <a:ln>
                            <a:noFill/>
                          </a:ln>
                          <a:solidFill>
                            <a:srgbClr val="FFFFFF"/>
                          </a:solidFill>
                          <a:effectLst/>
                          <a:uLnTx/>
                          <a:uFillTx/>
                          <a:latin typeface="Georgia"/>
                        </a:rPr>
                        <a:t>8</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srgbClr val="44546A"/>
                          </a:solidFill>
                          <a:effectLst/>
                          <a:uLnTx/>
                          <a:uFillTx/>
                          <a:latin typeface="Segoe UI Light"/>
                          <a:cs typeface="Segoe UI" panose="020B0502040204020203" pitchFamily="34" charset="0"/>
                        </a:rPr>
                        <a:t>Alternative modes of delivery</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5711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600" b="0" i="1" u="none" strike="noStrike" kern="1200" cap="none" spc="0" normalizeH="0" baseline="0" noProof="0" dirty="0" smtClean="0">
                          <a:ln>
                            <a:noFill/>
                          </a:ln>
                          <a:solidFill>
                            <a:srgbClr val="FFFFFF"/>
                          </a:solidFill>
                          <a:effectLst/>
                          <a:uLnTx/>
                          <a:uFillTx/>
                          <a:latin typeface="Georgia"/>
                        </a:rPr>
                        <a:t>9</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srgbClr val="44546A"/>
                          </a:solidFill>
                          <a:effectLst/>
                          <a:uLnTx/>
                          <a:uFillTx/>
                          <a:latin typeface="Segoe UI Light"/>
                          <a:cs typeface="Segoe UI" panose="020B0502040204020203" pitchFamily="34" charset="0"/>
                        </a:rPr>
                        <a:t>Strategic Risks</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5711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600" b="0" i="1" u="none" strike="noStrike" kern="1200" cap="none" spc="0" normalizeH="0" baseline="0" noProof="0" dirty="0" smtClean="0">
                          <a:ln>
                            <a:noFill/>
                          </a:ln>
                          <a:solidFill>
                            <a:srgbClr val="FFFFFF"/>
                          </a:solidFill>
                          <a:effectLst/>
                          <a:uLnTx/>
                          <a:uFillTx/>
                          <a:latin typeface="Georgia"/>
                        </a:rPr>
                        <a:t>10</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srgbClr val="44546A"/>
                          </a:solidFill>
                          <a:effectLst/>
                          <a:uLnTx/>
                          <a:uFillTx/>
                          <a:latin typeface="Segoe UI Light"/>
                          <a:cs typeface="Segoe UI" panose="020B0502040204020203" pitchFamily="34" charset="0"/>
                        </a:rPr>
                        <a:t>Critical success factors</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Tree>
    <p:extLst>
      <p:ext uri="{BB962C8B-B14F-4D97-AF65-F5344CB8AC3E}">
        <p14:creationId xmlns:p14="http://schemas.microsoft.com/office/powerpoint/2010/main" val="362135468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103" name="Google Shape;103;p10"/>
          <p:cNvSpPr txBox="1">
            <a:spLocks noGrp="1"/>
          </p:cNvSpPr>
          <p:nvPr>
            <p:ph type="title" idx="4294967295"/>
          </p:nvPr>
        </p:nvSpPr>
        <p:spPr>
          <a:xfrm>
            <a:off x="734714" y="179544"/>
            <a:ext cx="10573735" cy="536575"/>
          </a:xfrm>
          <a:prstGeom prst="rect">
            <a:avLst/>
          </a:prstGeom>
          <a:noFill/>
          <a:ln>
            <a:noFill/>
          </a:ln>
        </p:spPr>
        <p:txBody>
          <a:bodyPr spcFirstLastPara="1" vert="horz" wrap="square" lIns="0" tIns="0" rIns="0" bIns="0" rtlCol="0" anchor="t" anchorCtr="0">
            <a:noAutofit/>
          </a:bodyPr>
          <a:lstStyle/>
          <a:p>
            <a:pPr>
              <a:spcBef>
                <a:spcPts val="0"/>
              </a:spcBef>
              <a:buClr>
                <a:srgbClr val="000000"/>
              </a:buClr>
              <a:buSzPts val="3600"/>
            </a:pPr>
            <a:r>
              <a:rPr lang="en-US" sz="2800" b="1" dirty="0">
                <a:solidFill>
                  <a:srgbClr val="000000"/>
                </a:solidFill>
                <a:latin typeface="Georgia"/>
                <a:sym typeface="Calibri"/>
              </a:rPr>
              <a:t>Critical success factors and m</a:t>
            </a:r>
            <a:r>
              <a:rPr lang="en-US" sz="2800" b="1" dirty="0" smtClean="0">
                <a:solidFill>
                  <a:srgbClr val="000000"/>
                </a:solidFill>
                <a:latin typeface="Georgia"/>
                <a:sym typeface="Calibri"/>
              </a:rPr>
              <a:t>anagement </a:t>
            </a:r>
            <a:r>
              <a:rPr lang="en-US" sz="2800" b="1" dirty="0">
                <a:solidFill>
                  <a:srgbClr val="000000"/>
                </a:solidFill>
                <a:latin typeface="Georgia"/>
                <a:sym typeface="Calibri"/>
              </a:rPr>
              <a:t>of dependencies</a:t>
            </a:r>
          </a:p>
        </p:txBody>
      </p:sp>
      <p:sp>
        <p:nvSpPr>
          <p:cNvPr id="8" name="TextBox 7">
            <a:extLst>
              <a:ext uri="{FF2B5EF4-FFF2-40B4-BE49-F238E27FC236}">
                <a16:creationId xmlns="" xmlns:a16="http://schemas.microsoft.com/office/drawing/2014/main" id="{3D1D2E24-36FA-6149-B377-163EFDF93ABC}"/>
              </a:ext>
            </a:extLst>
          </p:cNvPr>
          <p:cNvSpPr txBox="1"/>
          <p:nvPr/>
        </p:nvSpPr>
        <p:spPr>
          <a:xfrm>
            <a:off x="989162" y="792228"/>
            <a:ext cx="11126637" cy="215444"/>
          </a:xfrm>
          <a:prstGeom prst="rect">
            <a:avLst/>
          </a:prstGeom>
          <a:noFill/>
        </p:spPr>
        <p:txBody>
          <a:bodyPr wrap="square" lIns="0" tIns="0" rIns="0" bIns="0" rtlCol="0" anchor="ctr">
            <a:spAutoFit/>
          </a:bodyPr>
          <a:lstStyle/>
          <a:p>
            <a:pPr>
              <a:spcAft>
                <a:spcPts val="300"/>
              </a:spcAft>
            </a:pPr>
            <a:r>
              <a:rPr lang="da-DK" sz="1400" b="1" dirty="0" smtClean="0">
                <a:solidFill>
                  <a:srgbClr val="FFFFFF"/>
                </a:solidFill>
                <a:latin typeface="Segoe UI Light"/>
                <a:cs typeface="Segoe UI" panose="020B0502040204020203" pitchFamily="34" charset="0"/>
              </a:rPr>
              <a:t>Outcome 5: Healthy incarcerated population</a:t>
            </a:r>
            <a:endParaRPr lang="da-DK" sz="1400" b="1" dirty="0">
              <a:solidFill>
                <a:srgbClr val="FFFFFF"/>
              </a:solidFill>
              <a:latin typeface="Segoe UI Light"/>
              <a:cs typeface="Segoe UI" panose="020B0502040204020203" pitchFamily="34" charset="0"/>
            </a:endParaRPr>
          </a:p>
        </p:txBody>
      </p:sp>
      <p:sp>
        <p:nvSpPr>
          <p:cNvPr id="2" name="TextBox 1"/>
          <p:cNvSpPr txBox="1"/>
          <p:nvPr/>
        </p:nvSpPr>
        <p:spPr>
          <a:xfrm>
            <a:off x="166258" y="1458934"/>
            <a:ext cx="11709792" cy="5170646"/>
          </a:xfrm>
          <a:prstGeom prst="rect">
            <a:avLst/>
          </a:prstGeom>
          <a:noFill/>
        </p:spPr>
        <p:txBody>
          <a:bodyPr wrap="square" rtlCol="0">
            <a:spAutoFit/>
          </a:bodyPr>
          <a:lstStyle/>
          <a:p>
            <a:pPr lvl="0">
              <a:spcBef>
                <a:spcPts val="600"/>
              </a:spcBef>
              <a:spcAft>
                <a:spcPts val="600"/>
              </a:spcAft>
            </a:pPr>
            <a:r>
              <a:rPr lang="en-US" sz="2000" kern="0" dirty="0" smtClean="0"/>
              <a:t>Critical success factors for Healthy Incarcerated Population: </a:t>
            </a:r>
          </a:p>
          <a:p>
            <a:pPr marL="342900" lvl="0" indent="-342900">
              <a:spcBef>
                <a:spcPts val="600"/>
              </a:spcBef>
              <a:spcAft>
                <a:spcPts val="600"/>
              </a:spcAft>
              <a:buFont typeface="Arial" panose="020B0604020202020204" pitchFamily="34" charset="0"/>
              <a:buChar char="•"/>
            </a:pPr>
            <a:r>
              <a:rPr lang="en-ZA" sz="2000" dirty="0" smtClean="0">
                <a:solidFill>
                  <a:sysClr val="windowText" lastClr="000000"/>
                </a:solidFill>
              </a:rPr>
              <a:t>Improved </a:t>
            </a:r>
            <a:r>
              <a:rPr lang="en-ZA" sz="2000" dirty="0">
                <a:solidFill>
                  <a:sysClr val="windowText" lastClr="000000"/>
                </a:solidFill>
              </a:rPr>
              <a:t>collaboration </a:t>
            </a:r>
            <a:r>
              <a:rPr lang="en-ZA" sz="2000" dirty="0" smtClean="0">
                <a:solidFill>
                  <a:sysClr val="windowText" lastClr="000000"/>
                </a:solidFill>
              </a:rPr>
              <a:t> with stakeholders and integrated approach to health care services at all levels</a:t>
            </a:r>
            <a:endParaRPr lang="en-US" sz="2000" dirty="0" smtClean="0"/>
          </a:p>
          <a:p>
            <a:pPr marL="285750" indent="-285750">
              <a:spcBef>
                <a:spcPts val="600"/>
              </a:spcBef>
              <a:spcAft>
                <a:spcPts val="600"/>
              </a:spcAft>
              <a:buFont typeface="Arial" panose="020B0604020202020204" pitchFamily="34" charset="0"/>
              <a:buChar char="•"/>
            </a:pPr>
            <a:r>
              <a:rPr lang="en-US" sz="2000" dirty="0" smtClean="0"/>
              <a:t> Improved quality of health care services provision with aligned human resources to the health staffing norms</a:t>
            </a:r>
          </a:p>
          <a:p>
            <a:pPr marL="285750" indent="-285750">
              <a:spcBef>
                <a:spcPts val="600"/>
              </a:spcBef>
              <a:spcAft>
                <a:spcPts val="600"/>
              </a:spcAft>
              <a:buFont typeface="Arial" panose="020B0604020202020204" pitchFamily="34" charset="0"/>
              <a:buChar char="•"/>
            </a:pPr>
            <a:r>
              <a:rPr lang="en-US" sz="2000" dirty="0" smtClean="0"/>
              <a:t>Availability of Infrastructure for health care services provision (Limited space for clinics and limited number of pharmacies)</a:t>
            </a:r>
          </a:p>
          <a:p>
            <a:pPr marL="285750" indent="-285750">
              <a:spcBef>
                <a:spcPts val="600"/>
              </a:spcBef>
              <a:spcAft>
                <a:spcPts val="600"/>
              </a:spcAft>
              <a:buFont typeface="Arial" panose="020B0604020202020204" pitchFamily="34" charset="0"/>
              <a:buChar char="•"/>
            </a:pPr>
            <a:r>
              <a:rPr lang="en-US" sz="2000" dirty="0" smtClean="0"/>
              <a:t>Availability of health technology and automated systems (Primary </a:t>
            </a:r>
            <a:r>
              <a:rPr lang="en-US" sz="2000" dirty="0"/>
              <a:t>H</a:t>
            </a:r>
            <a:r>
              <a:rPr lang="en-US" sz="2000" dirty="0" smtClean="0"/>
              <a:t>ealth </a:t>
            </a:r>
            <a:r>
              <a:rPr lang="en-US" sz="2000" dirty="0"/>
              <a:t>C</a:t>
            </a:r>
            <a:r>
              <a:rPr lang="en-US" sz="2000" dirty="0" smtClean="0"/>
              <a:t>are, </a:t>
            </a:r>
            <a:r>
              <a:rPr lang="en-US" sz="2000" err="1" smtClean="0"/>
              <a:t>Pharmacy</a:t>
            </a:r>
            <a:r>
              <a:rPr lang="en-US" sz="2000" smtClean="0"/>
              <a:t>, Nutrition </a:t>
            </a:r>
            <a:r>
              <a:rPr lang="en-US" sz="2000" dirty="0" smtClean="0"/>
              <a:t>services)</a:t>
            </a:r>
          </a:p>
          <a:p>
            <a:pPr>
              <a:spcBef>
                <a:spcPts val="600"/>
              </a:spcBef>
              <a:spcAft>
                <a:spcPts val="600"/>
              </a:spcAft>
            </a:pPr>
            <a:r>
              <a:rPr lang="en-US" sz="2000" dirty="0" smtClean="0"/>
              <a:t>Dependencies / enablers:</a:t>
            </a:r>
          </a:p>
          <a:p>
            <a:pPr marL="342900" indent="-342900">
              <a:spcBef>
                <a:spcPts val="600"/>
              </a:spcBef>
              <a:spcAft>
                <a:spcPts val="600"/>
              </a:spcAft>
              <a:buFont typeface="Arial" panose="020B0604020202020204" pitchFamily="34" charset="0"/>
              <a:buChar char="•"/>
            </a:pPr>
            <a:r>
              <a:rPr lang="en-US" sz="2000" dirty="0" smtClean="0"/>
              <a:t>Human resources </a:t>
            </a:r>
          </a:p>
          <a:p>
            <a:pPr marL="342900" indent="-342900">
              <a:spcBef>
                <a:spcPts val="600"/>
              </a:spcBef>
              <a:spcAft>
                <a:spcPts val="600"/>
              </a:spcAft>
              <a:buFont typeface="Arial" panose="020B0604020202020204" pitchFamily="34" charset="0"/>
              <a:buChar char="•"/>
            </a:pPr>
            <a:r>
              <a:rPr lang="en-US" sz="2000" dirty="0" smtClean="0"/>
              <a:t>Facilities</a:t>
            </a:r>
          </a:p>
          <a:p>
            <a:pPr marL="342900" indent="-342900">
              <a:spcBef>
                <a:spcPts val="600"/>
              </a:spcBef>
              <a:spcAft>
                <a:spcPts val="600"/>
              </a:spcAft>
              <a:buFont typeface="Arial" panose="020B0604020202020204" pitchFamily="34" charset="0"/>
              <a:buChar char="•"/>
            </a:pPr>
            <a:r>
              <a:rPr lang="en-US" sz="2000" dirty="0" smtClean="0"/>
              <a:t>GITO, FINANCE </a:t>
            </a:r>
          </a:p>
          <a:p>
            <a:pPr marL="342900" indent="-342900">
              <a:spcBef>
                <a:spcPts val="600"/>
              </a:spcBef>
              <a:spcAft>
                <a:spcPts val="600"/>
              </a:spcAft>
              <a:buFont typeface="Arial" panose="020B0604020202020204" pitchFamily="34" charset="0"/>
              <a:buChar char="•"/>
            </a:pPr>
            <a:r>
              <a:rPr lang="en-US" sz="2000" dirty="0" smtClean="0"/>
              <a:t>Medical Parole Advisory Board</a:t>
            </a:r>
          </a:p>
        </p:txBody>
      </p:sp>
    </p:spTree>
    <p:extLst>
      <p:ext uri="{BB962C8B-B14F-4D97-AF65-F5344CB8AC3E}">
        <p14:creationId xmlns:p14="http://schemas.microsoft.com/office/powerpoint/2010/main" val="46101777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2000" cy="6858000"/>
          </a:xfrm>
          <a:prstGeom prst="rect">
            <a:avLst/>
          </a:prstGeom>
          <a:blipFill>
            <a:blip r:embed="rId5"/>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graphicFrame>
        <p:nvGraphicFramePr>
          <p:cNvPr id="3" name="Object 2" hidden="1">
            <a:extLst>
              <a:ext uri="{FF2B5EF4-FFF2-40B4-BE49-F238E27FC236}">
                <a16:creationId xmlns="" xmlns:a16="http://schemas.microsoft.com/office/drawing/2014/main" id="{16BE7A20-2016-4CBC-A7BA-00C94BDE16FF}"/>
              </a:ext>
            </a:extLst>
          </p:cNvPr>
          <p:cNvGraphicFramePr>
            <a:graphicFrameLocks noChangeAspect="1"/>
          </p:cNvGraphicFramePr>
          <p:nvPr>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660" name="think-cell Slide" r:id="rId6" imgW="383" imgH="384" progId="TCLayout.ActiveDocument.1">
                  <p:embed/>
                </p:oleObj>
              </mc:Choice>
              <mc:Fallback>
                <p:oleObj name="think-cell Slide" r:id="rId6" imgW="383" imgH="384" progId="TCLayout.ActiveDocument.1">
                  <p:embed/>
                  <p:pic>
                    <p:nvPicPr>
                      <p:cNvPr id="0" name=""/>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6" name="Rectangle 5">
            <a:extLst>
              <a:ext uri="{FF2B5EF4-FFF2-40B4-BE49-F238E27FC236}">
                <a16:creationId xmlns="" xmlns:a16="http://schemas.microsoft.com/office/drawing/2014/main" id="{385CF3E6-7028-42D7-81C4-BAB7298EC5C2}"/>
              </a:ext>
            </a:extLst>
          </p:cNvPr>
          <p:cNvSpPr/>
          <p:nvPr/>
        </p:nvSpPr>
        <p:spPr>
          <a:xfrm>
            <a:off x="876300" y="3"/>
            <a:ext cx="4639726" cy="6248400"/>
          </a:xfrm>
          <a:prstGeom prst="rect">
            <a:avLst/>
          </a:prstGeom>
          <a:solidFill>
            <a:srgbClr val="548235">
              <a:alpha val="9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7" name="Title 1">
            <a:extLst>
              <a:ext uri="{FF2B5EF4-FFF2-40B4-BE49-F238E27FC236}">
                <a16:creationId xmlns="" xmlns:a16="http://schemas.microsoft.com/office/drawing/2014/main" id="{B49F274D-0838-40BC-88AF-02BBD88706CA}"/>
              </a:ext>
            </a:extLst>
          </p:cNvPr>
          <p:cNvSpPr txBox="1">
            <a:spLocks/>
          </p:cNvSpPr>
          <p:nvPr/>
        </p:nvSpPr>
        <p:spPr>
          <a:xfrm>
            <a:off x="1278378" y="2057917"/>
            <a:ext cx="3545284" cy="1661993"/>
          </a:xfrm>
          <a:prstGeom prst="rect">
            <a:avLst/>
          </a:prstGeom>
        </p:spPr>
        <p:txBody>
          <a:bodyPr wrap="square" lIns="0" tIns="0" rIns="0" bIns="0">
            <a:spAutoFit/>
          </a:bodyPr>
          <a:lstStyle>
            <a:lvl1pPr algn="l" defTabSz="914400" rtl="0" eaLnBrk="1" latinLnBrk="0" hangingPunct="1">
              <a:lnSpc>
                <a:spcPct val="90000"/>
              </a:lnSpc>
              <a:spcBef>
                <a:spcPct val="0"/>
              </a:spcBef>
              <a:buNone/>
              <a:defRPr sz="4400" b="1" kern="1200">
                <a:solidFill>
                  <a:schemeClr val="tx1"/>
                </a:solidFill>
                <a:latin typeface="Georgia" panose="02040502050405020303" pitchFamily="18" charset="0"/>
                <a:ea typeface="+mj-ea"/>
                <a:cs typeface="+mj-cs"/>
              </a:defRPr>
            </a:lvl1pPr>
          </a:lstStyle>
          <a:p>
            <a:pPr>
              <a:lnSpc>
                <a:spcPct val="100000"/>
              </a:lnSpc>
            </a:pPr>
            <a:r>
              <a:rPr lang="en-US" sz="5400" dirty="0">
                <a:solidFill>
                  <a:srgbClr val="FFFFFF"/>
                </a:solidFill>
                <a:latin typeface="Georgia"/>
              </a:rPr>
              <a:t>THANK</a:t>
            </a:r>
          </a:p>
          <a:p>
            <a:pPr>
              <a:lnSpc>
                <a:spcPct val="100000"/>
              </a:lnSpc>
            </a:pPr>
            <a:r>
              <a:rPr lang="en-US" sz="5400" dirty="0">
                <a:solidFill>
                  <a:srgbClr val="FFFFFF"/>
                </a:solidFill>
                <a:latin typeface="Georgia"/>
              </a:rPr>
              <a:t>YOU</a:t>
            </a:r>
            <a:endParaRPr lang="en-ID" sz="5400" dirty="0">
              <a:solidFill>
                <a:srgbClr val="FFFFFF"/>
              </a:solidFill>
              <a:latin typeface="Georgia"/>
            </a:endParaRPr>
          </a:p>
        </p:txBody>
      </p:sp>
      <p:cxnSp>
        <p:nvCxnSpPr>
          <p:cNvPr id="8" name="Straight Connector 7">
            <a:extLst>
              <a:ext uri="{FF2B5EF4-FFF2-40B4-BE49-F238E27FC236}">
                <a16:creationId xmlns="" xmlns:a16="http://schemas.microsoft.com/office/drawing/2014/main" id="{E5B0294F-CD76-4A30-A547-51FDC2BF4F55}"/>
              </a:ext>
            </a:extLst>
          </p:cNvPr>
          <p:cNvCxnSpPr>
            <a:cxnSpLocks/>
          </p:cNvCxnSpPr>
          <p:nvPr/>
        </p:nvCxnSpPr>
        <p:spPr>
          <a:xfrm flipH="1">
            <a:off x="1905000" y="4055697"/>
            <a:ext cx="358744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 xmlns:a16="http://schemas.microsoft.com/office/drawing/2014/main" id="{4C7A415C-7BB2-4638-83F1-47FE931C4138}"/>
              </a:ext>
            </a:extLst>
          </p:cNvPr>
          <p:cNvCxnSpPr>
            <a:cxnSpLocks/>
          </p:cNvCxnSpPr>
          <p:nvPr/>
        </p:nvCxnSpPr>
        <p:spPr>
          <a:xfrm flipH="1">
            <a:off x="1278378" y="4055697"/>
            <a:ext cx="430154" cy="0"/>
          </a:xfrm>
          <a:prstGeom prst="line">
            <a:avLst/>
          </a:prstGeom>
          <a:ln w="44450">
            <a:solidFill>
              <a:schemeClr val="accent4"/>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1032937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10" name="Rectangle 9">
            <a:extLst>
              <a:ext uri="{FF2B5EF4-FFF2-40B4-BE49-F238E27FC236}">
                <a16:creationId xmlns="" xmlns:a16="http://schemas.microsoft.com/office/drawing/2014/main" id="{F9EDA4DD-5668-4D40-9FD9-47B3AC01D45D}"/>
              </a:ext>
            </a:extLst>
          </p:cNvPr>
          <p:cNvSpPr/>
          <p:nvPr/>
        </p:nvSpPr>
        <p:spPr>
          <a:xfrm>
            <a:off x="0" y="0"/>
            <a:ext cx="12192000" cy="1080000"/>
          </a:xfrm>
          <a:prstGeom prst="rect">
            <a:avLst/>
          </a:prstGeom>
          <a:solidFill>
            <a:srgbClr val="548235">
              <a:alpha val="8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Segoe UI Light"/>
            </a:endParaRPr>
          </a:p>
        </p:txBody>
      </p:sp>
      <p:sp>
        <p:nvSpPr>
          <p:cNvPr id="11" name="Rounded Rectangle 10">
            <a:extLst>
              <a:ext uri="{FF2B5EF4-FFF2-40B4-BE49-F238E27FC236}">
                <a16:creationId xmlns="" xmlns:a16="http://schemas.microsoft.com/office/drawing/2014/main" id="{3FF68B7E-2A3C-7445-840D-E03AC743B2BC}"/>
              </a:ext>
            </a:extLst>
          </p:cNvPr>
          <p:cNvSpPr/>
          <p:nvPr/>
        </p:nvSpPr>
        <p:spPr>
          <a:xfrm>
            <a:off x="150126" y="748723"/>
            <a:ext cx="12150311" cy="324000"/>
          </a:xfrm>
          <a:prstGeom prst="roundRect">
            <a:avLst>
              <a:gd name="adj" fmla="val 0"/>
            </a:avLst>
          </a:prstGeom>
          <a:solidFill>
            <a:srgbClr val="C7A96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Segoe UI Light"/>
            </a:endParaRPr>
          </a:p>
        </p:txBody>
      </p:sp>
      <p:sp>
        <p:nvSpPr>
          <p:cNvPr id="12" name="TextBox 11">
            <a:extLst>
              <a:ext uri="{FF2B5EF4-FFF2-40B4-BE49-F238E27FC236}">
                <a16:creationId xmlns="" xmlns:a16="http://schemas.microsoft.com/office/drawing/2014/main" id="{3D1D2E24-36FA-6149-B377-163EFDF93ABC}"/>
              </a:ext>
            </a:extLst>
          </p:cNvPr>
          <p:cNvSpPr txBox="1"/>
          <p:nvPr/>
        </p:nvSpPr>
        <p:spPr>
          <a:xfrm>
            <a:off x="782516" y="792228"/>
            <a:ext cx="5618284" cy="215444"/>
          </a:xfrm>
          <a:prstGeom prst="rect">
            <a:avLst/>
          </a:prstGeom>
          <a:noFill/>
        </p:spPr>
        <p:txBody>
          <a:bodyPr wrap="square" lIns="0" tIns="0" rIns="0" bIns="0" rtlCol="0" anchor="ctr">
            <a:spAutoFit/>
          </a:bodyPr>
          <a:lstStyle/>
          <a:p>
            <a:pPr>
              <a:spcAft>
                <a:spcPts val="300"/>
              </a:spcAft>
            </a:pPr>
            <a:r>
              <a:rPr lang="da-DK" sz="1400" b="1" dirty="0" smtClean="0">
                <a:solidFill>
                  <a:srgbClr val="FFFFFF"/>
                </a:solidFill>
                <a:latin typeface="Segoe UI Light"/>
                <a:cs typeface="Segoe UI" panose="020B0502040204020203" pitchFamily="34" charset="0"/>
              </a:rPr>
              <a:t>Outcome 5 : Healthy Incarcerated  Population</a:t>
            </a:r>
            <a:endParaRPr lang="da-DK" sz="1400" b="1" dirty="0">
              <a:solidFill>
                <a:srgbClr val="FFFFFF"/>
              </a:solidFill>
              <a:latin typeface="Segoe UI Light"/>
              <a:cs typeface="Segoe UI" panose="020B0502040204020203" pitchFamily="34" charset="0"/>
            </a:endParaRPr>
          </a:p>
        </p:txBody>
      </p:sp>
      <p:cxnSp>
        <p:nvCxnSpPr>
          <p:cNvPr id="13" name="Straight Connector 12">
            <a:extLst>
              <a:ext uri="{FF2B5EF4-FFF2-40B4-BE49-F238E27FC236}">
                <a16:creationId xmlns="" xmlns:a16="http://schemas.microsoft.com/office/drawing/2014/main" id="{D4D9F918-F730-4449-AB3E-2E8143B1A414}"/>
              </a:ext>
            </a:extLst>
          </p:cNvPr>
          <p:cNvCxnSpPr>
            <a:cxnSpLocks/>
          </p:cNvCxnSpPr>
          <p:nvPr/>
        </p:nvCxnSpPr>
        <p:spPr>
          <a:xfrm flipV="1">
            <a:off x="4173169" y="910723"/>
            <a:ext cx="7670260" cy="13405"/>
          </a:xfrm>
          <a:prstGeom prst="line">
            <a:avLst/>
          </a:prstGeom>
          <a:noFill/>
          <a:ln w="6350" cap="flat" cmpd="sng" algn="ctr">
            <a:solidFill>
              <a:srgbClr val="FFFFFF"/>
            </a:solidFill>
            <a:prstDash val="solid"/>
            <a:miter lim="800000"/>
          </a:ln>
          <a:effectLst/>
        </p:spPr>
      </p:cxnSp>
      <p:sp>
        <p:nvSpPr>
          <p:cNvPr id="16" name="Title 1">
            <a:extLst>
              <a:ext uri="{FF2B5EF4-FFF2-40B4-BE49-F238E27FC236}">
                <a16:creationId xmlns="" xmlns:a16="http://schemas.microsoft.com/office/drawing/2014/main" id="{4430A9AA-BB5E-FF43-8C3E-F42948508E5B}"/>
              </a:ext>
            </a:extLst>
          </p:cNvPr>
          <p:cNvSpPr txBox="1">
            <a:spLocks/>
          </p:cNvSpPr>
          <p:nvPr/>
        </p:nvSpPr>
        <p:spPr>
          <a:xfrm>
            <a:off x="718227" y="0"/>
            <a:ext cx="10940374" cy="81886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chemeClr val="tx1"/>
                </a:solidFill>
                <a:latin typeface="Georgia" panose="02040502050405020303"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4000" b="1" i="0" u="none" strike="noStrike" kern="1200" cap="none" spc="0" normalizeH="0" baseline="0" noProof="0" dirty="0" smtClean="0">
                <a:ln>
                  <a:noFill/>
                </a:ln>
                <a:solidFill>
                  <a:srgbClr val="000000"/>
                </a:solidFill>
                <a:effectLst/>
                <a:uLnTx/>
                <a:uFillTx/>
                <a:latin typeface="Georgia"/>
              </a:rPr>
              <a:t>Purpose</a:t>
            </a:r>
            <a:endParaRPr kumimoji="0" lang="en-US" sz="4000" b="1" i="0" u="none" strike="noStrike" kern="1200" cap="none" spc="0" normalizeH="0" baseline="0" noProof="0" dirty="0">
              <a:ln>
                <a:noFill/>
              </a:ln>
              <a:solidFill>
                <a:srgbClr val="000000"/>
              </a:solidFill>
              <a:effectLst/>
              <a:uLnTx/>
              <a:uFillTx/>
              <a:latin typeface="Georgia"/>
            </a:endParaRPr>
          </a:p>
        </p:txBody>
      </p:sp>
      <p:sp>
        <p:nvSpPr>
          <p:cNvPr id="5" name="TextBox 4"/>
          <p:cNvSpPr txBox="1"/>
          <p:nvPr/>
        </p:nvSpPr>
        <p:spPr>
          <a:xfrm>
            <a:off x="150127" y="1242003"/>
            <a:ext cx="11912919" cy="5786199"/>
          </a:xfrm>
          <a:prstGeom prst="rect">
            <a:avLst/>
          </a:prstGeom>
          <a:noFill/>
        </p:spPr>
        <p:txBody>
          <a:bodyPr wrap="square" rtlCol="0">
            <a:spAutoFit/>
          </a:bodyPr>
          <a:lstStyle/>
          <a:p>
            <a:pPr algn="just"/>
            <a:r>
              <a:rPr lang="en-US" sz="2000" dirty="0" smtClean="0"/>
              <a:t>The purpose of the presentation is to:</a:t>
            </a:r>
            <a:endParaRPr lang="en-US" sz="2000" dirty="0"/>
          </a:p>
          <a:p>
            <a:pPr marL="342900" indent="-342900" algn="just">
              <a:spcAft>
                <a:spcPts val="1200"/>
              </a:spcAft>
              <a:buAutoNum type="arabicPeriod"/>
            </a:pPr>
            <a:r>
              <a:rPr lang="en-US" sz="2000" dirty="0" smtClean="0"/>
              <a:t>Reflect on the current realities that we are facing as a Department to identify new challenges and opportunities in this context. </a:t>
            </a:r>
          </a:p>
          <a:p>
            <a:pPr marL="342900" indent="-342900" algn="just">
              <a:spcAft>
                <a:spcPts val="1200"/>
              </a:spcAft>
              <a:buAutoNum type="arabicPeriod"/>
            </a:pPr>
            <a:r>
              <a:rPr lang="en-US" sz="2000" dirty="0" smtClean="0"/>
              <a:t>Reflect on the 50 Year Plan for the Department, assess where we are and what we need to do. (</a:t>
            </a:r>
            <a:r>
              <a:rPr lang="en-US" sz="2000" dirty="0" err="1" smtClean="0"/>
              <a:t>Kopanong</a:t>
            </a:r>
            <a:r>
              <a:rPr lang="en-US" sz="2000" dirty="0" smtClean="0"/>
              <a:t> Report, 2019 strategic planning session, Report from commissions)</a:t>
            </a:r>
          </a:p>
          <a:p>
            <a:pPr marL="342900" indent="-342900" algn="just">
              <a:spcAft>
                <a:spcPts val="1200"/>
              </a:spcAft>
              <a:buAutoNum type="arabicPeriod"/>
            </a:pPr>
            <a:r>
              <a:rPr lang="en-US" sz="2000" dirty="0" smtClean="0"/>
              <a:t>Reflect on the 2020-25 Revised Strategic Plan (SP), the 2020/21 Revised Annual Performance Plan (APP) and  revised Annual Operational Plan (AOP.)  What have we achieved in this regard over the past six months (Q2 performance). </a:t>
            </a:r>
          </a:p>
          <a:p>
            <a:pPr marL="342900" indent="-342900" algn="just">
              <a:spcAft>
                <a:spcPts val="1200"/>
              </a:spcAft>
              <a:buAutoNum type="arabicPeriod"/>
            </a:pPr>
            <a:r>
              <a:rPr lang="en-US" sz="2000" dirty="0" smtClean="0"/>
              <a:t>Review the Problem/ Solution Trees to determine if there are any gaps that need to be closed (new problems/ root causes) taking into consideration the current operating environment.  Are there any pathways that are blocked on the Solution </a:t>
            </a:r>
            <a:r>
              <a:rPr lang="en-US" sz="2000" dirty="0"/>
              <a:t>T</a:t>
            </a:r>
            <a:r>
              <a:rPr lang="en-US" sz="2000" dirty="0" smtClean="0"/>
              <a:t>ree, can we follow a new or different pathway to get to the same result.  Has COVID-19 open/ closed some challenges or are they still relevant.</a:t>
            </a:r>
          </a:p>
          <a:p>
            <a:pPr marL="342900" indent="-342900" algn="just">
              <a:spcAft>
                <a:spcPts val="1200"/>
              </a:spcAft>
              <a:buFontTx/>
              <a:buAutoNum type="arabicPeriod"/>
            </a:pPr>
            <a:r>
              <a:rPr lang="en-US" sz="2000" dirty="0"/>
              <a:t>Are there any outputs that we have missed in the 2020/21 APP that must be included to achieve the </a:t>
            </a:r>
            <a:r>
              <a:rPr lang="en-US" sz="2000" dirty="0" smtClean="0"/>
              <a:t>Outcomes </a:t>
            </a:r>
            <a:r>
              <a:rPr lang="en-US" sz="2000" dirty="0"/>
              <a:t>in the Revised Strategic Plan?</a:t>
            </a:r>
          </a:p>
          <a:p>
            <a:pPr marL="342900" indent="-342900" algn="just">
              <a:spcAft>
                <a:spcPts val="1200"/>
              </a:spcAft>
              <a:buAutoNum type="arabicPeriod"/>
            </a:pPr>
            <a:r>
              <a:rPr lang="en-US" sz="2000" dirty="0" smtClean="0"/>
              <a:t>How do we deliver on the strategic intent set out in the Revised SP and APP?  What are the things that we need to deliver on in the Strategic Operational Plans for 2021/22 (strategic levels)?</a:t>
            </a:r>
            <a:endParaRPr lang="en-ZA" sz="2000" dirty="0"/>
          </a:p>
        </p:txBody>
      </p:sp>
    </p:spTree>
    <p:extLst>
      <p:ext uri="{BB962C8B-B14F-4D97-AF65-F5344CB8AC3E}">
        <p14:creationId xmlns:p14="http://schemas.microsoft.com/office/powerpoint/2010/main" val="407082577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25" name="Rectangle 24">
            <a:extLst>
              <a:ext uri="{FF2B5EF4-FFF2-40B4-BE49-F238E27FC236}">
                <a16:creationId xmlns="" xmlns:a16="http://schemas.microsoft.com/office/drawing/2014/main" id="{F9EDA4DD-5668-4D40-9FD9-47B3AC01D45D}"/>
              </a:ext>
            </a:extLst>
          </p:cNvPr>
          <p:cNvSpPr/>
          <p:nvPr/>
        </p:nvSpPr>
        <p:spPr>
          <a:xfrm>
            <a:off x="0" y="0"/>
            <a:ext cx="12192000" cy="1080000"/>
          </a:xfrm>
          <a:prstGeom prst="rect">
            <a:avLst/>
          </a:prstGeom>
          <a:solidFill>
            <a:srgbClr val="548235">
              <a:alpha val="8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Segoe UI Light"/>
            </a:endParaRPr>
          </a:p>
        </p:txBody>
      </p:sp>
      <p:sp>
        <p:nvSpPr>
          <p:cNvPr id="26" name="Rounded Rectangle 25">
            <a:extLst>
              <a:ext uri="{FF2B5EF4-FFF2-40B4-BE49-F238E27FC236}">
                <a16:creationId xmlns="" xmlns:a16="http://schemas.microsoft.com/office/drawing/2014/main" id="{3FF68B7E-2A3C-7445-840D-E03AC743B2BC}"/>
              </a:ext>
            </a:extLst>
          </p:cNvPr>
          <p:cNvSpPr/>
          <p:nvPr/>
        </p:nvSpPr>
        <p:spPr>
          <a:xfrm>
            <a:off x="718227" y="748723"/>
            <a:ext cx="11125200" cy="324000"/>
          </a:xfrm>
          <a:prstGeom prst="roundRect">
            <a:avLst>
              <a:gd name="adj" fmla="val 0"/>
            </a:avLst>
          </a:prstGeom>
          <a:solidFill>
            <a:srgbClr val="C7A96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Segoe UI Light"/>
            </a:endParaRPr>
          </a:p>
        </p:txBody>
      </p:sp>
      <p:sp>
        <p:nvSpPr>
          <p:cNvPr id="27" name="TextBox 26">
            <a:extLst>
              <a:ext uri="{FF2B5EF4-FFF2-40B4-BE49-F238E27FC236}">
                <a16:creationId xmlns="" xmlns:a16="http://schemas.microsoft.com/office/drawing/2014/main" id="{3D1D2E24-36FA-6149-B377-163EFDF93ABC}"/>
              </a:ext>
            </a:extLst>
          </p:cNvPr>
          <p:cNvSpPr txBox="1"/>
          <p:nvPr/>
        </p:nvSpPr>
        <p:spPr>
          <a:xfrm>
            <a:off x="953167" y="713799"/>
            <a:ext cx="5983964" cy="215444"/>
          </a:xfrm>
          <a:prstGeom prst="rect">
            <a:avLst/>
          </a:prstGeom>
          <a:noFill/>
        </p:spPr>
        <p:txBody>
          <a:bodyPr wrap="square" lIns="0" tIns="0" rIns="0" bIns="0" rtlCol="0" anchor="ctr">
            <a:spAutoFit/>
          </a:bodyPr>
          <a:lstStyle/>
          <a:p>
            <a:pPr>
              <a:spcAft>
                <a:spcPts val="300"/>
              </a:spcAft>
            </a:pPr>
            <a:r>
              <a:rPr lang="da-DK" sz="1400" b="1" dirty="0" smtClean="0">
                <a:solidFill>
                  <a:srgbClr val="FFFFFF"/>
                </a:solidFill>
                <a:latin typeface="Segoe UI Light"/>
                <a:cs typeface="Segoe UI" panose="020B0502040204020203" pitchFamily="34" charset="0"/>
              </a:rPr>
              <a:t>Outcome 5: Healthy Incarcerated Population</a:t>
            </a:r>
            <a:endParaRPr lang="da-DK" sz="1400" b="1" dirty="0">
              <a:solidFill>
                <a:srgbClr val="FFFFFF"/>
              </a:solidFill>
              <a:latin typeface="Segoe UI Light"/>
              <a:cs typeface="Segoe UI" panose="020B0502040204020203" pitchFamily="34" charset="0"/>
            </a:endParaRPr>
          </a:p>
        </p:txBody>
      </p:sp>
      <p:cxnSp>
        <p:nvCxnSpPr>
          <p:cNvPr id="28" name="Straight Connector 27">
            <a:extLst>
              <a:ext uri="{FF2B5EF4-FFF2-40B4-BE49-F238E27FC236}">
                <a16:creationId xmlns="" xmlns:a16="http://schemas.microsoft.com/office/drawing/2014/main" id="{D4D9F918-F730-4449-AB3E-2E8143B1A414}"/>
              </a:ext>
            </a:extLst>
          </p:cNvPr>
          <p:cNvCxnSpPr>
            <a:cxnSpLocks/>
          </p:cNvCxnSpPr>
          <p:nvPr/>
        </p:nvCxnSpPr>
        <p:spPr>
          <a:xfrm flipV="1">
            <a:off x="4173169" y="910723"/>
            <a:ext cx="7670260" cy="13405"/>
          </a:xfrm>
          <a:prstGeom prst="line">
            <a:avLst/>
          </a:prstGeom>
          <a:noFill/>
          <a:ln w="6350" cap="flat" cmpd="sng" algn="ctr">
            <a:solidFill>
              <a:srgbClr val="FFFFFF"/>
            </a:solidFill>
            <a:prstDash val="solid"/>
            <a:miter lim="800000"/>
          </a:ln>
          <a:effectLst/>
        </p:spPr>
      </p:cxnSp>
      <p:sp>
        <p:nvSpPr>
          <p:cNvPr id="29" name="Title 1">
            <a:extLst>
              <a:ext uri="{FF2B5EF4-FFF2-40B4-BE49-F238E27FC236}">
                <a16:creationId xmlns="" xmlns:a16="http://schemas.microsoft.com/office/drawing/2014/main" id="{4430A9AA-BB5E-FF43-8C3E-F42948508E5B}"/>
              </a:ext>
            </a:extLst>
          </p:cNvPr>
          <p:cNvSpPr txBox="1">
            <a:spLocks/>
          </p:cNvSpPr>
          <p:nvPr/>
        </p:nvSpPr>
        <p:spPr>
          <a:xfrm>
            <a:off x="718227" y="0"/>
            <a:ext cx="10940374" cy="81886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chemeClr val="tx1"/>
                </a:solidFill>
                <a:latin typeface="Georgia" panose="02040502050405020303"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4000" b="1" i="0" u="none" strike="noStrike" kern="1200" cap="none" spc="0" normalizeH="0" baseline="0" noProof="0" dirty="0" smtClean="0">
                <a:ln>
                  <a:noFill/>
                </a:ln>
                <a:solidFill>
                  <a:srgbClr val="000000"/>
                </a:solidFill>
                <a:effectLst/>
                <a:uLnTx/>
                <a:uFillTx/>
                <a:latin typeface="Georgia"/>
              </a:rPr>
              <a:t>The futures triangle</a:t>
            </a:r>
            <a:endParaRPr kumimoji="0" lang="en-US" sz="4000" b="1" i="0" u="none" strike="noStrike" kern="1200" cap="none" spc="0" normalizeH="0" baseline="0" noProof="0" dirty="0">
              <a:ln>
                <a:noFill/>
              </a:ln>
              <a:solidFill>
                <a:srgbClr val="000000"/>
              </a:solidFill>
              <a:effectLst/>
              <a:uLnTx/>
              <a:uFillTx/>
              <a:latin typeface="Georgia"/>
            </a:endParaRPr>
          </a:p>
        </p:txBody>
      </p:sp>
      <p:sp>
        <p:nvSpPr>
          <p:cNvPr id="39" name="TextBox 38">
            <a:extLst>
              <a:ext uri="{FF2B5EF4-FFF2-40B4-BE49-F238E27FC236}">
                <a16:creationId xmlns:a16="http://schemas.microsoft.com/office/drawing/2014/main" xmlns="" id="{EDF13318-BE5A-4E95-9818-F671B1FE969A}"/>
              </a:ext>
            </a:extLst>
          </p:cNvPr>
          <p:cNvSpPr txBox="1"/>
          <p:nvPr/>
        </p:nvSpPr>
        <p:spPr>
          <a:xfrm>
            <a:off x="8778562" y="4191000"/>
            <a:ext cx="2880039" cy="2154436"/>
          </a:xfrm>
          <a:prstGeom prst="rect">
            <a:avLst/>
          </a:prstGeom>
          <a:noFill/>
          <a:ln>
            <a:noFill/>
          </a:ln>
        </p:spPr>
        <p:txBody>
          <a:bodyPr wrap="square" lIns="0" tIns="0" rIns="0" bIns="0" rtlCol="0" anchor="t">
            <a:spAutoFit/>
          </a:bodyPr>
          <a:lstStyle/>
          <a:p>
            <a:pPr defTabSz="457200">
              <a:buClr>
                <a:srgbClr val="1D9A78"/>
              </a:buClr>
            </a:pPr>
            <a:r>
              <a:rPr lang="en-US" sz="1400" dirty="0" smtClean="0">
                <a:solidFill>
                  <a:prstClr val="black">
                    <a:lumMod val="75000"/>
                    <a:lumOff val="25000"/>
                  </a:prstClr>
                </a:solidFill>
                <a:latin typeface="Segoe UI"/>
              </a:rPr>
              <a:t>Health Organizational Structure not aligned to the health mandates.</a:t>
            </a:r>
          </a:p>
          <a:p>
            <a:pPr defTabSz="457200">
              <a:buClr>
                <a:srgbClr val="1D9A78"/>
              </a:buClr>
            </a:pPr>
            <a:endParaRPr lang="en-US" sz="1400" dirty="0">
              <a:solidFill>
                <a:prstClr val="black">
                  <a:lumMod val="75000"/>
                  <a:lumOff val="25000"/>
                </a:prstClr>
              </a:solidFill>
              <a:latin typeface="Segoe UI"/>
            </a:endParaRPr>
          </a:p>
          <a:p>
            <a:pPr defTabSz="457200">
              <a:buClr>
                <a:srgbClr val="1D9A78"/>
              </a:buClr>
            </a:pPr>
            <a:r>
              <a:rPr lang="en-US" sz="1400" dirty="0" smtClean="0">
                <a:solidFill>
                  <a:prstClr val="black">
                    <a:lumMod val="75000"/>
                    <a:lumOff val="25000"/>
                  </a:prstClr>
                </a:solidFill>
                <a:latin typeface="Segoe UI"/>
              </a:rPr>
              <a:t>Health Care Services work not evenly distributed in the two Directorates</a:t>
            </a:r>
          </a:p>
          <a:p>
            <a:pPr defTabSz="457200">
              <a:buClr>
                <a:srgbClr val="1D9A78"/>
              </a:buClr>
            </a:pPr>
            <a:endParaRPr lang="en-US" sz="1400" dirty="0">
              <a:solidFill>
                <a:prstClr val="black">
                  <a:lumMod val="75000"/>
                  <a:lumOff val="25000"/>
                </a:prstClr>
              </a:solidFill>
              <a:latin typeface="Segoe UI"/>
            </a:endParaRPr>
          </a:p>
          <a:p>
            <a:pPr defTabSz="457200">
              <a:buClr>
                <a:srgbClr val="1D9A78"/>
              </a:buClr>
            </a:pPr>
            <a:r>
              <a:rPr lang="en-US" sz="1400" dirty="0" smtClean="0">
                <a:solidFill>
                  <a:prstClr val="black">
                    <a:lumMod val="75000"/>
                    <a:lumOff val="25000"/>
                  </a:prstClr>
                </a:solidFill>
                <a:latin typeface="Segoe UI"/>
              </a:rPr>
              <a:t>Non availability of the Health , Pharmacy and Nutritional Services electronic System</a:t>
            </a:r>
            <a:endParaRPr lang="en-US" sz="1400" dirty="0">
              <a:solidFill>
                <a:prstClr val="black">
                  <a:lumMod val="75000"/>
                  <a:lumOff val="25000"/>
                </a:prstClr>
              </a:solidFill>
              <a:latin typeface="Segoe UI"/>
            </a:endParaRPr>
          </a:p>
        </p:txBody>
      </p:sp>
      <p:sp>
        <p:nvSpPr>
          <p:cNvPr id="40" name="TextBox 39">
            <a:extLst>
              <a:ext uri="{FF2B5EF4-FFF2-40B4-BE49-F238E27FC236}">
                <a16:creationId xmlns:a16="http://schemas.microsoft.com/office/drawing/2014/main" xmlns="" id="{51E5BD28-2346-4B59-A331-6ACDD2812D5D}"/>
              </a:ext>
            </a:extLst>
          </p:cNvPr>
          <p:cNvSpPr txBox="1"/>
          <p:nvPr/>
        </p:nvSpPr>
        <p:spPr>
          <a:xfrm>
            <a:off x="203200" y="3044797"/>
            <a:ext cx="2878667" cy="3016210"/>
          </a:xfrm>
          <a:prstGeom prst="rect">
            <a:avLst/>
          </a:prstGeom>
          <a:noFill/>
          <a:ln>
            <a:noFill/>
          </a:ln>
        </p:spPr>
        <p:txBody>
          <a:bodyPr wrap="square" lIns="0" tIns="0" rIns="0" bIns="0" rtlCol="0" anchor="t">
            <a:spAutoFit/>
          </a:bodyPr>
          <a:lstStyle/>
          <a:p>
            <a:pPr marL="285750" indent="-285750" defTabSz="457200">
              <a:buClr>
                <a:srgbClr val="1D9A78"/>
              </a:buClr>
              <a:buFont typeface="Arial" panose="020B0604020202020204" pitchFamily="34" charset="0"/>
              <a:buChar char="•"/>
            </a:pPr>
            <a:r>
              <a:rPr lang="en-US" sz="1400" dirty="0" smtClean="0">
                <a:solidFill>
                  <a:prstClr val="black">
                    <a:lumMod val="75000"/>
                    <a:lumOff val="25000"/>
                  </a:prstClr>
                </a:solidFill>
                <a:latin typeface="Segoe UI"/>
              </a:rPr>
              <a:t>Increased awareness and training on Infection Prevention and Control</a:t>
            </a:r>
          </a:p>
          <a:p>
            <a:pPr marL="285750" indent="-285750" defTabSz="457200">
              <a:buClr>
                <a:srgbClr val="1D9A78"/>
              </a:buClr>
              <a:buFont typeface="Arial" panose="020B0604020202020204" pitchFamily="34" charset="0"/>
              <a:buChar char="•"/>
            </a:pPr>
            <a:endParaRPr lang="en-US" sz="1400" dirty="0" smtClean="0">
              <a:solidFill>
                <a:prstClr val="black">
                  <a:lumMod val="75000"/>
                  <a:lumOff val="25000"/>
                </a:prstClr>
              </a:solidFill>
              <a:latin typeface="Segoe UI"/>
            </a:endParaRPr>
          </a:p>
          <a:p>
            <a:pPr marL="285750" indent="-285750" defTabSz="457200">
              <a:buClr>
                <a:srgbClr val="1D9A78"/>
              </a:buClr>
              <a:buFont typeface="Arial" panose="020B0604020202020204" pitchFamily="34" charset="0"/>
              <a:buChar char="•"/>
            </a:pPr>
            <a:r>
              <a:rPr lang="en-US" sz="1400" dirty="0" smtClean="0">
                <a:solidFill>
                  <a:prstClr val="black">
                    <a:lumMod val="75000"/>
                    <a:lumOff val="25000"/>
                  </a:prstClr>
                </a:solidFill>
                <a:latin typeface="Segoe UI"/>
              </a:rPr>
              <a:t>Integrated health care services provision with improved intersectoral collaboration</a:t>
            </a:r>
          </a:p>
          <a:p>
            <a:pPr marL="285750" indent="-285750" defTabSz="457200">
              <a:buClr>
                <a:srgbClr val="1D9A78"/>
              </a:buClr>
              <a:buFont typeface="Arial" panose="020B0604020202020204" pitchFamily="34" charset="0"/>
              <a:buChar char="•"/>
            </a:pPr>
            <a:endParaRPr lang="en-US" sz="1400" dirty="0">
              <a:solidFill>
                <a:prstClr val="black">
                  <a:lumMod val="75000"/>
                  <a:lumOff val="25000"/>
                </a:prstClr>
              </a:solidFill>
              <a:latin typeface="Segoe UI"/>
            </a:endParaRPr>
          </a:p>
          <a:p>
            <a:pPr marL="285750" indent="-285750" defTabSz="457200">
              <a:buClr>
                <a:srgbClr val="1D9A78"/>
              </a:buClr>
              <a:buFont typeface="Arial" panose="020B0604020202020204" pitchFamily="34" charset="0"/>
              <a:buChar char="•"/>
            </a:pPr>
            <a:r>
              <a:rPr lang="en-US" sz="1400" dirty="0" smtClean="0">
                <a:solidFill>
                  <a:prstClr val="black">
                    <a:lumMod val="75000"/>
                    <a:lumOff val="25000"/>
                  </a:prstClr>
                </a:solidFill>
                <a:latin typeface="Segoe UI"/>
              </a:rPr>
              <a:t>Review and Improve the provision of mental health, disability and emergency medical services</a:t>
            </a:r>
          </a:p>
          <a:p>
            <a:pPr marL="285750" indent="-285750" defTabSz="457200">
              <a:buClr>
                <a:srgbClr val="1D9A78"/>
              </a:buClr>
              <a:buFont typeface="Arial" panose="020B0604020202020204" pitchFamily="34" charset="0"/>
              <a:buChar char="•"/>
            </a:pPr>
            <a:endParaRPr lang="en-US" sz="1400" dirty="0" smtClean="0">
              <a:solidFill>
                <a:prstClr val="black">
                  <a:lumMod val="75000"/>
                  <a:lumOff val="25000"/>
                </a:prstClr>
              </a:solidFill>
              <a:latin typeface="Segoe UI"/>
            </a:endParaRPr>
          </a:p>
          <a:p>
            <a:pPr marL="285750" indent="-285750" defTabSz="457200">
              <a:buClr>
                <a:srgbClr val="1D9A78"/>
              </a:buClr>
              <a:buFont typeface="Arial" panose="020B0604020202020204" pitchFamily="34" charset="0"/>
              <a:buChar char="•"/>
            </a:pPr>
            <a:endParaRPr lang="en-US" sz="1400" dirty="0" smtClean="0">
              <a:solidFill>
                <a:prstClr val="black">
                  <a:lumMod val="75000"/>
                  <a:lumOff val="25000"/>
                </a:prstClr>
              </a:solidFill>
              <a:latin typeface="Segoe UI"/>
            </a:endParaRPr>
          </a:p>
        </p:txBody>
      </p:sp>
      <p:sp>
        <p:nvSpPr>
          <p:cNvPr id="41" name="TextBox 40">
            <a:extLst>
              <a:ext uri="{FF2B5EF4-FFF2-40B4-BE49-F238E27FC236}">
                <a16:creationId xmlns:a16="http://schemas.microsoft.com/office/drawing/2014/main" xmlns="" id="{DC47793E-94A1-452E-94E3-B4DA4F325110}"/>
              </a:ext>
            </a:extLst>
          </p:cNvPr>
          <p:cNvSpPr txBox="1"/>
          <p:nvPr/>
        </p:nvSpPr>
        <p:spPr>
          <a:xfrm>
            <a:off x="7323667" y="1693530"/>
            <a:ext cx="4195236" cy="2154436"/>
          </a:xfrm>
          <a:prstGeom prst="rect">
            <a:avLst/>
          </a:prstGeom>
          <a:noFill/>
          <a:ln>
            <a:noFill/>
          </a:ln>
        </p:spPr>
        <p:txBody>
          <a:bodyPr wrap="square" lIns="0" tIns="0" rIns="0" bIns="0" rtlCol="0" anchor="t">
            <a:spAutoFit/>
          </a:bodyPr>
          <a:lstStyle/>
          <a:p>
            <a:pPr marL="285750" indent="-285750" defTabSz="457200">
              <a:buClr>
                <a:srgbClr val="1D9A78"/>
              </a:buClr>
              <a:buFont typeface="Arial" panose="020B0604020202020204" pitchFamily="34" charset="0"/>
              <a:buChar char="•"/>
            </a:pPr>
            <a:r>
              <a:rPr lang="en-US" sz="1400" dirty="0" smtClean="0">
                <a:solidFill>
                  <a:prstClr val="black">
                    <a:lumMod val="75000"/>
                    <a:lumOff val="25000"/>
                  </a:prstClr>
                </a:solidFill>
                <a:latin typeface="Segoe UI"/>
              </a:rPr>
              <a:t>Comprehensive Health care services provision leveraging on technology and automated health value chain</a:t>
            </a:r>
          </a:p>
          <a:p>
            <a:pPr marL="285750" indent="-285750" defTabSz="457200">
              <a:buClr>
                <a:srgbClr val="1D9A78"/>
              </a:buClr>
              <a:buFont typeface="Arial" panose="020B0604020202020204" pitchFamily="34" charset="0"/>
              <a:buChar char="•"/>
            </a:pPr>
            <a:r>
              <a:rPr lang="en-US" sz="1400" dirty="0" smtClean="0">
                <a:solidFill>
                  <a:prstClr val="black">
                    <a:lumMod val="75000"/>
                    <a:lumOff val="25000"/>
                  </a:prstClr>
                </a:solidFill>
                <a:latin typeface="Segoe UI"/>
              </a:rPr>
              <a:t>Integration of health services programmes (Communicable and Non Communicable Diseases and other programs inclusive of Medical Emergencies).</a:t>
            </a:r>
          </a:p>
          <a:p>
            <a:pPr marL="285750" indent="-285750" defTabSz="457200">
              <a:buClr>
                <a:srgbClr val="1D9A78"/>
              </a:buClr>
              <a:buFont typeface="Arial" panose="020B0604020202020204" pitchFamily="34" charset="0"/>
              <a:buChar char="•"/>
            </a:pPr>
            <a:r>
              <a:rPr lang="en-US" sz="1400" dirty="0" smtClean="0">
                <a:solidFill>
                  <a:prstClr val="black">
                    <a:lumMod val="75000"/>
                    <a:lumOff val="25000"/>
                  </a:prstClr>
                </a:solidFill>
                <a:latin typeface="Segoe UI"/>
              </a:rPr>
              <a:t>Facilitate intersectoral collaboration and stakeholder relations</a:t>
            </a:r>
          </a:p>
          <a:p>
            <a:pPr marL="285750" indent="-285750" defTabSz="457200">
              <a:buClr>
                <a:srgbClr val="1D9A78"/>
              </a:buClr>
              <a:buFont typeface="Arial" panose="020B0604020202020204" pitchFamily="34" charset="0"/>
              <a:buChar char="•"/>
            </a:pPr>
            <a:endParaRPr lang="en-US" sz="1400" dirty="0">
              <a:solidFill>
                <a:prstClr val="black">
                  <a:lumMod val="75000"/>
                  <a:lumOff val="25000"/>
                </a:prstClr>
              </a:solidFill>
              <a:latin typeface="Segoe UI"/>
            </a:endParaRPr>
          </a:p>
        </p:txBody>
      </p:sp>
      <p:sp>
        <p:nvSpPr>
          <p:cNvPr id="42" name="TextBox 41">
            <a:extLst>
              <a:ext uri="{FF2B5EF4-FFF2-40B4-BE49-F238E27FC236}">
                <a16:creationId xmlns:a16="http://schemas.microsoft.com/office/drawing/2014/main" xmlns="" id="{F83931A5-178D-4718-9EA2-092B54998AAC}"/>
              </a:ext>
            </a:extLst>
          </p:cNvPr>
          <p:cNvSpPr txBox="1"/>
          <p:nvPr/>
        </p:nvSpPr>
        <p:spPr>
          <a:xfrm>
            <a:off x="6636696" y="1368923"/>
            <a:ext cx="2743200" cy="246221"/>
          </a:xfrm>
          <a:prstGeom prst="rect">
            <a:avLst/>
          </a:prstGeom>
          <a:noFill/>
          <a:ln>
            <a:noFill/>
          </a:ln>
        </p:spPr>
        <p:txBody>
          <a:bodyPr wrap="square" lIns="0" tIns="0" rIns="0" bIns="0" rtlCol="0" anchor="t">
            <a:spAutoFit/>
          </a:bodyPr>
          <a:lstStyle/>
          <a:p>
            <a:pPr defTabSz="457200">
              <a:buClr>
                <a:srgbClr val="1D9A78"/>
              </a:buClr>
            </a:pPr>
            <a:r>
              <a:rPr lang="en-US" sz="1600" b="1" dirty="0" smtClean="0">
                <a:solidFill>
                  <a:prstClr val="black">
                    <a:lumMod val="75000"/>
                    <a:lumOff val="25000"/>
                  </a:prstClr>
                </a:solidFill>
                <a:latin typeface="Century Gothic"/>
              </a:rPr>
              <a:t>Pull of the future</a:t>
            </a:r>
            <a:endParaRPr lang="en-US" sz="1600" b="1" dirty="0">
              <a:solidFill>
                <a:prstClr val="black">
                  <a:lumMod val="75000"/>
                  <a:lumOff val="25000"/>
                </a:prstClr>
              </a:solidFill>
              <a:latin typeface="Century Gothic"/>
            </a:endParaRPr>
          </a:p>
        </p:txBody>
      </p:sp>
      <p:sp>
        <p:nvSpPr>
          <p:cNvPr id="43" name="TextBox 42">
            <a:extLst>
              <a:ext uri="{FF2B5EF4-FFF2-40B4-BE49-F238E27FC236}">
                <a16:creationId xmlns:a16="http://schemas.microsoft.com/office/drawing/2014/main" xmlns="" id="{6EEB5E61-09D8-4367-9A30-488ABB06BEA2}"/>
              </a:ext>
            </a:extLst>
          </p:cNvPr>
          <p:cNvSpPr txBox="1"/>
          <p:nvPr/>
        </p:nvSpPr>
        <p:spPr>
          <a:xfrm>
            <a:off x="8568268" y="3569044"/>
            <a:ext cx="2950636" cy="246221"/>
          </a:xfrm>
          <a:prstGeom prst="rect">
            <a:avLst/>
          </a:prstGeom>
          <a:noFill/>
          <a:ln>
            <a:noFill/>
          </a:ln>
        </p:spPr>
        <p:txBody>
          <a:bodyPr wrap="square" lIns="0" tIns="0" rIns="0" bIns="0" rtlCol="0" anchor="t">
            <a:spAutoFit/>
          </a:bodyPr>
          <a:lstStyle/>
          <a:p>
            <a:pPr defTabSz="457200">
              <a:buClr>
                <a:srgbClr val="1D9A78"/>
              </a:buClr>
            </a:pPr>
            <a:r>
              <a:rPr lang="en-US" sz="1600" b="1" dirty="0" smtClean="0">
                <a:solidFill>
                  <a:prstClr val="black">
                    <a:lumMod val="75000"/>
                    <a:lumOff val="25000"/>
                  </a:prstClr>
                </a:solidFill>
                <a:latin typeface="Century Gothic"/>
              </a:rPr>
              <a:t>Weight of the past</a:t>
            </a:r>
            <a:endParaRPr lang="en-US" sz="1600" b="1" dirty="0">
              <a:solidFill>
                <a:prstClr val="black">
                  <a:lumMod val="75000"/>
                  <a:lumOff val="25000"/>
                </a:prstClr>
              </a:solidFill>
              <a:latin typeface="Century Gothic"/>
            </a:endParaRPr>
          </a:p>
        </p:txBody>
      </p:sp>
      <p:sp>
        <p:nvSpPr>
          <p:cNvPr id="44" name="TextBox 43">
            <a:extLst>
              <a:ext uri="{FF2B5EF4-FFF2-40B4-BE49-F238E27FC236}">
                <a16:creationId xmlns:a16="http://schemas.microsoft.com/office/drawing/2014/main" xmlns="" id="{28FFEF39-D591-4CBA-8B23-1E463205455C}"/>
              </a:ext>
            </a:extLst>
          </p:cNvPr>
          <p:cNvSpPr txBox="1"/>
          <p:nvPr/>
        </p:nvSpPr>
        <p:spPr>
          <a:xfrm>
            <a:off x="397933" y="2667001"/>
            <a:ext cx="2472340" cy="246221"/>
          </a:xfrm>
          <a:prstGeom prst="rect">
            <a:avLst/>
          </a:prstGeom>
          <a:noFill/>
          <a:ln>
            <a:noFill/>
          </a:ln>
        </p:spPr>
        <p:txBody>
          <a:bodyPr wrap="square" lIns="0" tIns="0" rIns="0" bIns="0" rtlCol="0" anchor="t">
            <a:spAutoFit/>
          </a:bodyPr>
          <a:lstStyle/>
          <a:p>
            <a:pPr defTabSz="457200">
              <a:buClr>
                <a:srgbClr val="1D9A78"/>
              </a:buClr>
            </a:pPr>
            <a:r>
              <a:rPr lang="en-US" sz="1600" b="1" dirty="0" smtClean="0">
                <a:solidFill>
                  <a:prstClr val="black">
                    <a:lumMod val="75000"/>
                    <a:lumOff val="25000"/>
                  </a:prstClr>
                </a:solidFill>
                <a:latin typeface="Century Gothic"/>
              </a:rPr>
              <a:t>Push of the present</a:t>
            </a:r>
            <a:endParaRPr lang="en-US" sz="1600" b="1" dirty="0">
              <a:solidFill>
                <a:prstClr val="black">
                  <a:lumMod val="75000"/>
                  <a:lumOff val="25000"/>
                </a:prstClr>
              </a:solidFill>
              <a:latin typeface="Century Gothic"/>
            </a:endParaRPr>
          </a:p>
        </p:txBody>
      </p:sp>
      <p:grpSp>
        <p:nvGrpSpPr>
          <p:cNvPr id="3" name="Group 2"/>
          <p:cNvGrpSpPr/>
          <p:nvPr/>
        </p:nvGrpSpPr>
        <p:grpSpPr>
          <a:xfrm>
            <a:off x="2750888" y="1693530"/>
            <a:ext cx="5174510" cy="4668850"/>
            <a:chOff x="3381603" y="1368924"/>
            <a:chExt cx="5396955" cy="4580378"/>
          </a:xfrm>
        </p:grpSpPr>
        <p:sp>
          <p:nvSpPr>
            <p:cNvPr id="30" name="Isosceles Triangle 29">
              <a:extLst>
                <a:ext uri="{FF2B5EF4-FFF2-40B4-BE49-F238E27FC236}">
                  <a16:creationId xmlns:a16="http://schemas.microsoft.com/office/drawing/2014/main" xmlns="" id="{B8EB1900-C0BF-4A8E-A4F5-94992B962481}"/>
                </a:ext>
              </a:extLst>
            </p:cNvPr>
            <p:cNvSpPr/>
            <p:nvPr/>
          </p:nvSpPr>
          <p:spPr>
            <a:xfrm>
              <a:off x="5234624" y="1368924"/>
              <a:ext cx="1722748" cy="1485129"/>
            </a:xfrm>
            <a:prstGeom prst="triangle">
              <a:avLst/>
            </a:prstGeom>
            <a:solidFill>
              <a:srgbClr val="1D9A78"/>
            </a:solidFill>
            <a:ln w="12700" cap="flat" cmpd="sng" algn="ctr">
              <a:noFill/>
              <a:prstDash val="solid"/>
              <a:miter lim="800000"/>
            </a:ln>
            <a:effectLst>
              <a:outerShdw blurRad="50800" dist="38100" dir="5400000" algn="t" rotWithShape="0">
                <a:prstClr val="black">
                  <a:alpha val="20000"/>
                </a:prst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prstClr val="white"/>
                </a:solidFill>
                <a:effectLst/>
                <a:uLnTx/>
                <a:uFillTx/>
                <a:latin typeface="Segoe UI"/>
              </a:endParaRPr>
            </a:p>
          </p:txBody>
        </p:sp>
        <p:sp>
          <p:nvSpPr>
            <p:cNvPr id="31" name="Isosceles Triangle 30">
              <a:extLst>
                <a:ext uri="{FF2B5EF4-FFF2-40B4-BE49-F238E27FC236}">
                  <a16:creationId xmlns:a16="http://schemas.microsoft.com/office/drawing/2014/main" xmlns="" id="{D5B03CDC-5287-44F5-8AF2-2BC7555C67A3}"/>
                </a:ext>
              </a:extLst>
            </p:cNvPr>
            <p:cNvSpPr/>
            <p:nvPr/>
          </p:nvSpPr>
          <p:spPr>
            <a:xfrm rot="10800000">
              <a:off x="5234626" y="2906161"/>
              <a:ext cx="1722748" cy="1485129"/>
            </a:xfrm>
            <a:prstGeom prst="triangle">
              <a:avLst/>
            </a:prstGeom>
            <a:noFill/>
            <a:ln w="6350" cap="flat" cmpd="sng" algn="ctr">
              <a:solidFill>
                <a:srgbClr val="44546A"/>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Segoe UI"/>
              </a:endParaRPr>
            </a:p>
          </p:txBody>
        </p:sp>
        <p:sp>
          <p:nvSpPr>
            <p:cNvPr id="32" name="Isosceles Triangle 31">
              <a:extLst>
                <a:ext uri="{FF2B5EF4-FFF2-40B4-BE49-F238E27FC236}">
                  <a16:creationId xmlns:a16="http://schemas.microsoft.com/office/drawing/2014/main" xmlns="" id="{D3B44D03-A6C7-4B53-AA3E-23781EB5BEF1}"/>
                </a:ext>
              </a:extLst>
            </p:cNvPr>
            <p:cNvSpPr/>
            <p:nvPr/>
          </p:nvSpPr>
          <p:spPr>
            <a:xfrm>
              <a:off x="6161136" y="2906161"/>
              <a:ext cx="1722748" cy="1485129"/>
            </a:xfrm>
            <a:prstGeom prst="triangle">
              <a:avLst/>
            </a:prstGeom>
            <a:noFill/>
            <a:ln w="6350" cap="flat" cmpd="sng" algn="ctr">
              <a:solidFill>
                <a:srgbClr val="44546A"/>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prstClr val="white"/>
                </a:solidFill>
                <a:effectLst/>
                <a:uLnTx/>
                <a:uFillTx/>
                <a:latin typeface="Segoe UI"/>
              </a:endParaRPr>
            </a:p>
          </p:txBody>
        </p:sp>
        <p:sp>
          <p:nvSpPr>
            <p:cNvPr id="33" name="Isosceles Triangle 32">
              <a:extLst>
                <a:ext uri="{FF2B5EF4-FFF2-40B4-BE49-F238E27FC236}">
                  <a16:creationId xmlns:a16="http://schemas.microsoft.com/office/drawing/2014/main" xmlns="" id="{B4918714-A6BD-49B2-A3E0-7A8C7DA799AB}"/>
                </a:ext>
              </a:extLst>
            </p:cNvPr>
            <p:cNvSpPr/>
            <p:nvPr/>
          </p:nvSpPr>
          <p:spPr>
            <a:xfrm>
              <a:off x="4308114" y="2906161"/>
              <a:ext cx="1722748" cy="1485129"/>
            </a:xfrm>
            <a:prstGeom prst="triangle">
              <a:avLst/>
            </a:prstGeom>
            <a:noFill/>
            <a:ln w="6350" cap="flat" cmpd="sng" algn="ctr">
              <a:solidFill>
                <a:srgbClr val="44546A"/>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Segoe UI"/>
              </a:endParaRPr>
            </a:p>
          </p:txBody>
        </p:sp>
        <p:sp>
          <p:nvSpPr>
            <p:cNvPr id="34" name="Isosceles Triangle 33">
              <a:extLst>
                <a:ext uri="{FF2B5EF4-FFF2-40B4-BE49-F238E27FC236}">
                  <a16:creationId xmlns:a16="http://schemas.microsoft.com/office/drawing/2014/main" xmlns="" id="{98C06949-849F-462F-889B-6FEC61584955}"/>
                </a:ext>
              </a:extLst>
            </p:cNvPr>
            <p:cNvSpPr/>
            <p:nvPr/>
          </p:nvSpPr>
          <p:spPr>
            <a:xfrm rot="10800000">
              <a:off x="4308114" y="4443399"/>
              <a:ext cx="1722748" cy="1485129"/>
            </a:xfrm>
            <a:prstGeom prst="triangle">
              <a:avLst/>
            </a:prstGeom>
            <a:noFill/>
            <a:ln w="6350" cap="flat" cmpd="sng" algn="ctr">
              <a:solidFill>
                <a:srgbClr val="44546A"/>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Segoe UI"/>
              </a:endParaRPr>
            </a:p>
          </p:txBody>
        </p:sp>
        <p:sp>
          <p:nvSpPr>
            <p:cNvPr id="35" name="Isosceles Triangle 34">
              <a:extLst>
                <a:ext uri="{FF2B5EF4-FFF2-40B4-BE49-F238E27FC236}">
                  <a16:creationId xmlns:a16="http://schemas.microsoft.com/office/drawing/2014/main" xmlns="" id="{446C93AD-C84D-4EBF-836B-11E75E5FDC3A}"/>
                </a:ext>
              </a:extLst>
            </p:cNvPr>
            <p:cNvSpPr/>
            <p:nvPr/>
          </p:nvSpPr>
          <p:spPr>
            <a:xfrm>
              <a:off x="5234624" y="4443399"/>
              <a:ext cx="1722748" cy="1485129"/>
            </a:xfrm>
            <a:prstGeom prst="triangle">
              <a:avLst/>
            </a:prstGeom>
            <a:noFill/>
            <a:ln w="6350" cap="flat" cmpd="sng" algn="ctr">
              <a:solidFill>
                <a:srgbClr val="44546A"/>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Segoe UI"/>
              </a:endParaRPr>
            </a:p>
          </p:txBody>
        </p:sp>
        <p:sp>
          <p:nvSpPr>
            <p:cNvPr id="36" name="Isosceles Triangle 35">
              <a:extLst>
                <a:ext uri="{FF2B5EF4-FFF2-40B4-BE49-F238E27FC236}">
                  <a16:creationId xmlns:a16="http://schemas.microsoft.com/office/drawing/2014/main" xmlns="" id="{48DE98A3-92E2-4864-9303-333D1FBE9EF7}"/>
                </a:ext>
              </a:extLst>
            </p:cNvPr>
            <p:cNvSpPr/>
            <p:nvPr/>
          </p:nvSpPr>
          <p:spPr>
            <a:xfrm>
              <a:off x="3381603" y="4443399"/>
              <a:ext cx="1722748" cy="1485129"/>
            </a:xfrm>
            <a:prstGeom prst="triangle">
              <a:avLst/>
            </a:prstGeom>
            <a:solidFill>
              <a:srgbClr val="36AFCE"/>
            </a:solidFill>
            <a:ln w="12700" cap="flat" cmpd="sng" algn="ctr">
              <a:noFill/>
              <a:prstDash val="solid"/>
              <a:miter lim="800000"/>
            </a:ln>
            <a:effectLst>
              <a:outerShdw blurRad="50800" dist="38100" dir="5400000" algn="t" rotWithShape="0">
                <a:prstClr val="black">
                  <a:alpha val="20000"/>
                </a:prst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Segoe UI"/>
              </a:endParaRPr>
            </a:p>
          </p:txBody>
        </p:sp>
        <p:sp>
          <p:nvSpPr>
            <p:cNvPr id="37" name="Isosceles Triangle 36">
              <a:extLst>
                <a:ext uri="{FF2B5EF4-FFF2-40B4-BE49-F238E27FC236}">
                  <a16:creationId xmlns:a16="http://schemas.microsoft.com/office/drawing/2014/main" xmlns="" id="{068A30B3-3DA2-4B53-A6C4-7EE613F3292D}"/>
                </a:ext>
              </a:extLst>
            </p:cNvPr>
            <p:cNvSpPr/>
            <p:nvPr/>
          </p:nvSpPr>
          <p:spPr>
            <a:xfrm rot="10800000">
              <a:off x="6161139" y="4443399"/>
              <a:ext cx="1722748" cy="1485129"/>
            </a:xfrm>
            <a:prstGeom prst="triangle">
              <a:avLst/>
            </a:prstGeom>
            <a:noFill/>
            <a:ln w="6350" cap="flat" cmpd="sng" algn="ctr">
              <a:solidFill>
                <a:srgbClr val="44546A"/>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Segoe UI"/>
              </a:endParaRPr>
            </a:p>
          </p:txBody>
        </p:sp>
        <p:sp>
          <p:nvSpPr>
            <p:cNvPr id="38" name="Isosceles Triangle 37">
              <a:extLst>
                <a:ext uri="{FF2B5EF4-FFF2-40B4-BE49-F238E27FC236}">
                  <a16:creationId xmlns:a16="http://schemas.microsoft.com/office/drawing/2014/main" xmlns="" id="{4480550F-258B-449C-9516-3E5E1A1D79F7}"/>
                </a:ext>
              </a:extLst>
            </p:cNvPr>
            <p:cNvSpPr/>
            <p:nvPr/>
          </p:nvSpPr>
          <p:spPr>
            <a:xfrm>
              <a:off x="7055810" y="4464173"/>
              <a:ext cx="1722748" cy="1485129"/>
            </a:xfrm>
            <a:prstGeom prst="triangle">
              <a:avLst/>
            </a:prstGeom>
            <a:solidFill>
              <a:srgbClr val="8BC145"/>
            </a:solidFill>
            <a:ln w="12700" cap="flat" cmpd="sng" algn="ctr">
              <a:noFill/>
              <a:prstDash val="solid"/>
              <a:miter lim="800000"/>
            </a:ln>
            <a:effectLst>
              <a:outerShdw blurRad="50800" dist="38100" dir="5400000" algn="t" rotWithShape="0">
                <a:prstClr val="black">
                  <a:alpha val="20000"/>
                </a:prst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prstClr val="white"/>
                </a:solidFill>
                <a:effectLst/>
                <a:uLnTx/>
                <a:uFillTx/>
                <a:latin typeface="Segoe UI"/>
              </a:endParaRPr>
            </a:p>
          </p:txBody>
        </p:sp>
        <p:grpSp>
          <p:nvGrpSpPr>
            <p:cNvPr id="45" name="Group 44">
              <a:extLst>
                <a:ext uri="{FF2B5EF4-FFF2-40B4-BE49-F238E27FC236}">
                  <a16:creationId xmlns:a16="http://schemas.microsoft.com/office/drawing/2014/main" xmlns="" id="{E4699F6B-090E-4AE0-9F76-5ED380702B80}"/>
                </a:ext>
              </a:extLst>
            </p:cNvPr>
            <p:cNvGrpSpPr/>
            <p:nvPr/>
          </p:nvGrpSpPr>
          <p:grpSpPr>
            <a:xfrm>
              <a:off x="5869585" y="2186462"/>
              <a:ext cx="322553" cy="292257"/>
              <a:chOff x="6448425" y="796925"/>
              <a:chExt cx="287338" cy="260350"/>
            </a:xfrm>
            <a:solidFill>
              <a:sysClr val="window" lastClr="FFFFFF"/>
            </a:solidFill>
          </p:grpSpPr>
          <p:sp>
            <p:nvSpPr>
              <p:cNvPr id="46" name="Freeform 3562">
                <a:extLst>
                  <a:ext uri="{FF2B5EF4-FFF2-40B4-BE49-F238E27FC236}">
                    <a16:creationId xmlns:a16="http://schemas.microsoft.com/office/drawing/2014/main" xmlns="" id="{A9005FA7-0A4A-481C-A7F7-24DA4EAAAD25}"/>
                  </a:ext>
                </a:extLst>
              </p:cNvPr>
              <p:cNvSpPr>
                <a:spLocks/>
              </p:cNvSpPr>
              <p:nvPr/>
            </p:nvSpPr>
            <p:spPr bwMode="auto">
              <a:xfrm>
                <a:off x="6448425" y="796925"/>
                <a:ext cx="277812" cy="161925"/>
              </a:xfrm>
              <a:custGeom>
                <a:avLst/>
                <a:gdLst>
                  <a:gd name="T0" fmla="*/ 8 w 701"/>
                  <a:gd name="T1" fmla="*/ 285 h 408"/>
                  <a:gd name="T2" fmla="*/ 5 w 701"/>
                  <a:gd name="T3" fmla="*/ 288 h 408"/>
                  <a:gd name="T4" fmla="*/ 2 w 701"/>
                  <a:gd name="T5" fmla="*/ 290 h 408"/>
                  <a:gd name="T6" fmla="*/ 1 w 701"/>
                  <a:gd name="T7" fmla="*/ 293 h 408"/>
                  <a:gd name="T8" fmla="*/ 0 w 701"/>
                  <a:gd name="T9" fmla="*/ 297 h 408"/>
                  <a:gd name="T10" fmla="*/ 1 w 701"/>
                  <a:gd name="T11" fmla="*/ 300 h 408"/>
                  <a:gd name="T12" fmla="*/ 2 w 701"/>
                  <a:gd name="T13" fmla="*/ 303 h 408"/>
                  <a:gd name="T14" fmla="*/ 5 w 701"/>
                  <a:gd name="T15" fmla="*/ 306 h 408"/>
                  <a:gd name="T16" fmla="*/ 8 w 701"/>
                  <a:gd name="T17" fmla="*/ 308 h 408"/>
                  <a:gd name="T18" fmla="*/ 259 w 701"/>
                  <a:gd name="T19" fmla="*/ 408 h 408"/>
                  <a:gd name="T20" fmla="*/ 701 w 701"/>
                  <a:gd name="T21" fmla="*/ 0 h 408"/>
                  <a:gd name="T22" fmla="*/ 8 w 701"/>
                  <a:gd name="T23" fmla="*/ 285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01" h="408">
                    <a:moveTo>
                      <a:pt x="8" y="285"/>
                    </a:moveTo>
                    <a:lnTo>
                      <a:pt x="5" y="288"/>
                    </a:lnTo>
                    <a:lnTo>
                      <a:pt x="2" y="290"/>
                    </a:lnTo>
                    <a:lnTo>
                      <a:pt x="1" y="293"/>
                    </a:lnTo>
                    <a:lnTo>
                      <a:pt x="0" y="297"/>
                    </a:lnTo>
                    <a:lnTo>
                      <a:pt x="1" y="300"/>
                    </a:lnTo>
                    <a:lnTo>
                      <a:pt x="2" y="303"/>
                    </a:lnTo>
                    <a:lnTo>
                      <a:pt x="5" y="306"/>
                    </a:lnTo>
                    <a:lnTo>
                      <a:pt x="8" y="308"/>
                    </a:lnTo>
                    <a:lnTo>
                      <a:pt x="259" y="408"/>
                    </a:lnTo>
                    <a:lnTo>
                      <a:pt x="701" y="0"/>
                    </a:lnTo>
                    <a:lnTo>
                      <a:pt x="8" y="2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Segoe UI"/>
                </a:endParaRPr>
              </a:p>
            </p:txBody>
          </p:sp>
          <p:sp>
            <p:nvSpPr>
              <p:cNvPr id="47" name="Freeform 3563">
                <a:extLst>
                  <a:ext uri="{FF2B5EF4-FFF2-40B4-BE49-F238E27FC236}">
                    <a16:creationId xmlns:a16="http://schemas.microsoft.com/office/drawing/2014/main" xmlns="" id="{CAC65383-3825-428A-B61E-0BFD466C6BD8}"/>
                  </a:ext>
                </a:extLst>
              </p:cNvPr>
              <p:cNvSpPr>
                <a:spLocks/>
              </p:cNvSpPr>
              <p:nvPr/>
            </p:nvSpPr>
            <p:spPr bwMode="auto">
              <a:xfrm>
                <a:off x="6554788" y="800100"/>
                <a:ext cx="180975" cy="257175"/>
              </a:xfrm>
              <a:custGeom>
                <a:avLst/>
                <a:gdLst>
                  <a:gd name="T0" fmla="*/ 0 w 456"/>
                  <a:gd name="T1" fmla="*/ 424 h 646"/>
                  <a:gd name="T2" fmla="*/ 0 w 456"/>
                  <a:gd name="T3" fmla="*/ 635 h 646"/>
                  <a:gd name="T4" fmla="*/ 0 w 456"/>
                  <a:gd name="T5" fmla="*/ 639 h 646"/>
                  <a:gd name="T6" fmla="*/ 3 w 456"/>
                  <a:gd name="T7" fmla="*/ 642 h 646"/>
                  <a:gd name="T8" fmla="*/ 5 w 456"/>
                  <a:gd name="T9" fmla="*/ 645 h 646"/>
                  <a:gd name="T10" fmla="*/ 9 w 456"/>
                  <a:gd name="T11" fmla="*/ 646 h 646"/>
                  <a:gd name="T12" fmla="*/ 11 w 456"/>
                  <a:gd name="T13" fmla="*/ 646 h 646"/>
                  <a:gd name="T14" fmla="*/ 12 w 456"/>
                  <a:gd name="T15" fmla="*/ 646 h 646"/>
                  <a:gd name="T16" fmla="*/ 16 w 456"/>
                  <a:gd name="T17" fmla="*/ 646 h 646"/>
                  <a:gd name="T18" fmla="*/ 18 w 456"/>
                  <a:gd name="T19" fmla="*/ 645 h 646"/>
                  <a:gd name="T20" fmla="*/ 21 w 456"/>
                  <a:gd name="T21" fmla="*/ 644 h 646"/>
                  <a:gd name="T22" fmla="*/ 22 w 456"/>
                  <a:gd name="T23" fmla="*/ 641 h 646"/>
                  <a:gd name="T24" fmla="*/ 126 w 456"/>
                  <a:gd name="T25" fmla="*/ 469 h 646"/>
                  <a:gd name="T26" fmla="*/ 315 w 456"/>
                  <a:gd name="T27" fmla="*/ 569 h 646"/>
                  <a:gd name="T28" fmla="*/ 317 w 456"/>
                  <a:gd name="T29" fmla="*/ 570 h 646"/>
                  <a:gd name="T30" fmla="*/ 320 w 456"/>
                  <a:gd name="T31" fmla="*/ 572 h 646"/>
                  <a:gd name="T32" fmla="*/ 323 w 456"/>
                  <a:gd name="T33" fmla="*/ 570 h 646"/>
                  <a:gd name="T34" fmla="*/ 325 w 456"/>
                  <a:gd name="T35" fmla="*/ 570 h 646"/>
                  <a:gd name="T36" fmla="*/ 329 w 456"/>
                  <a:gd name="T37" fmla="*/ 567 h 646"/>
                  <a:gd name="T38" fmla="*/ 332 w 456"/>
                  <a:gd name="T39" fmla="*/ 561 h 646"/>
                  <a:gd name="T40" fmla="*/ 456 w 456"/>
                  <a:gd name="T41" fmla="*/ 0 h 646"/>
                  <a:gd name="T42" fmla="*/ 0 w 456"/>
                  <a:gd name="T43" fmla="*/ 424 h 6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56" h="646">
                    <a:moveTo>
                      <a:pt x="0" y="424"/>
                    </a:moveTo>
                    <a:lnTo>
                      <a:pt x="0" y="635"/>
                    </a:lnTo>
                    <a:lnTo>
                      <a:pt x="0" y="639"/>
                    </a:lnTo>
                    <a:lnTo>
                      <a:pt x="3" y="642"/>
                    </a:lnTo>
                    <a:lnTo>
                      <a:pt x="5" y="645"/>
                    </a:lnTo>
                    <a:lnTo>
                      <a:pt x="9" y="646"/>
                    </a:lnTo>
                    <a:lnTo>
                      <a:pt x="11" y="646"/>
                    </a:lnTo>
                    <a:lnTo>
                      <a:pt x="12" y="646"/>
                    </a:lnTo>
                    <a:lnTo>
                      <a:pt x="16" y="646"/>
                    </a:lnTo>
                    <a:lnTo>
                      <a:pt x="18" y="645"/>
                    </a:lnTo>
                    <a:lnTo>
                      <a:pt x="21" y="644"/>
                    </a:lnTo>
                    <a:lnTo>
                      <a:pt x="22" y="641"/>
                    </a:lnTo>
                    <a:lnTo>
                      <a:pt x="126" y="469"/>
                    </a:lnTo>
                    <a:lnTo>
                      <a:pt x="315" y="569"/>
                    </a:lnTo>
                    <a:lnTo>
                      <a:pt x="317" y="570"/>
                    </a:lnTo>
                    <a:lnTo>
                      <a:pt x="320" y="572"/>
                    </a:lnTo>
                    <a:lnTo>
                      <a:pt x="323" y="570"/>
                    </a:lnTo>
                    <a:lnTo>
                      <a:pt x="325" y="570"/>
                    </a:lnTo>
                    <a:lnTo>
                      <a:pt x="329" y="567"/>
                    </a:lnTo>
                    <a:lnTo>
                      <a:pt x="332" y="561"/>
                    </a:lnTo>
                    <a:lnTo>
                      <a:pt x="456" y="0"/>
                    </a:lnTo>
                    <a:lnTo>
                      <a:pt x="0" y="4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Segoe UI"/>
                </a:endParaRPr>
              </a:p>
            </p:txBody>
          </p:sp>
        </p:grpSp>
        <p:grpSp>
          <p:nvGrpSpPr>
            <p:cNvPr id="48" name="Group 47">
              <a:extLst>
                <a:ext uri="{FF2B5EF4-FFF2-40B4-BE49-F238E27FC236}">
                  <a16:creationId xmlns:a16="http://schemas.microsoft.com/office/drawing/2014/main" xmlns="" id="{0BF71FD6-8EEE-4D40-A67B-108744ECDFDD}"/>
                </a:ext>
              </a:extLst>
            </p:cNvPr>
            <p:cNvGrpSpPr/>
            <p:nvPr/>
          </p:nvGrpSpPr>
          <p:grpSpPr>
            <a:xfrm>
              <a:off x="7799930" y="5185963"/>
              <a:ext cx="320770" cy="315423"/>
              <a:chOff x="8739188" y="1347788"/>
              <a:chExt cx="285750" cy="280987"/>
            </a:xfrm>
            <a:solidFill>
              <a:sysClr val="window" lastClr="FFFFFF"/>
            </a:solidFill>
          </p:grpSpPr>
          <p:sp>
            <p:nvSpPr>
              <p:cNvPr id="49" name="Freeform 3556">
                <a:extLst>
                  <a:ext uri="{FF2B5EF4-FFF2-40B4-BE49-F238E27FC236}">
                    <a16:creationId xmlns:a16="http://schemas.microsoft.com/office/drawing/2014/main" xmlns="" id="{8B514793-46F9-4C4D-9DBD-1B3486D0BA7A}"/>
                  </a:ext>
                </a:extLst>
              </p:cNvPr>
              <p:cNvSpPr>
                <a:spLocks/>
              </p:cNvSpPr>
              <p:nvPr/>
            </p:nvSpPr>
            <p:spPr bwMode="auto">
              <a:xfrm>
                <a:off x="8739188" y="1466850"/>
                <a:ext cx="285750" cy="161925"/>
              </a:xfrm>
              <a:custGeom>
                <a:avLst/>
                <a:gdLst>
                  <a:gd name="T0" fmla="*/ 720 w 720"/>
                  <a:gd name="T1" fmla="*/ 200 h 408"/>
                  <a:gd name="T2" fmla="*/ 719 w 720"/>
                  <a:gd name="T3" fmla="*/ 199 h 408"/>
                  <a:gd name="T4" fmla="*/ 611 w 720"/>
                  <a:gd name="T5" fmla="*/ 6 h 408"/>
                  <a:gd name="T6" fmla="*/ 606 w 720"/>
                  <a:gd name="T7" fmla="*/ 3 h 408"/>
                  <a:gd name="T8" fmla="*/ 601 w 720"/>
                  <a:gd name="T9" fmla="*/ 0 h 408"/>
                  <a:gd name="T10" fmla="*/ 427 w 720"/>
                  <a:gd name="T11" fmla="*/ 1 h 408"/>
                  <a:gd name="T12" fmla="*/ 421 w 720"/>
                  <a:gd name="T13" fmla="*/ 8 h 408"/>
                  <a:gd name="T14" fmla="*/ 421 w 720"/>
                  <a:gd name="T15" fmla="*/ 17 h 408"/>
                  <a:gd name="T16" fmla="*/ 427 w 720"/>
                  <a:gd name="T17" fmla="*/ 23 h 408"/>
                  <a:gd name="T18" fmla="*/ 593 w 720"/>
                  <a:gd name="T19" fmla="*/ 24 h 408"/>
                  <a:gd name="T20" fmla="*/ 491 w 720"/>
                  <a:gd name="T21" fmla="*/ 193 h 408"/>
                  <a:gd name="T22" fmla="*/ 484 w 720"/>
                  <a:gd name="T23" fmla="*/ 197 h 408"/>
                  <a:gd name="T24" fmla="*/ 480 w 720"/>
                  <a:gd name="T25" fmla="*/ 204 h 408"/>
                  <a:gd name="T26" fmla="*/ 479 w 720"/>
                  <a:gd name="T27" fmla="*/ 235 h 408"/>
                  <a:gd name="T28" fmla="*/ 470 w 720"/>
                  <a:gd name="T29" fmla="*/ 248 h 408"/>
                  <a:gd name="T30" fmla="*/ 455 w 720"/>
                  <a:gd name="T31" fmla="*/ 258 h 408"/>
                  <a:gd name="T32" fmla="*/ 439 w 720"/>
                  <a:gd name="T33" fmla="*/ 263 h 408"/>
                  <a:gd name="T34" fmla="*/ 300 w 720"/>
                  <a:gd name="T35" fmla="*/ 265 h 408"/>
                  <a:gd name="T36" fmla="*/ 286 w 720"/>
                  <a:gd name="T37" fmla="*/ 262 h 408"/>
                  <a:gd name="T38" fmla="*/ 274 w 720"/>
                  <a:gd name="T39" fmla="*/ 253 h 408"/>
                  <a:gd name="T40" fmla="*/ 267 w 720"/>
                  <a:gd name="T41" fmla="*/ 241 h 408"/>
                  <a:gd name="T42" fmla="*/ 264 w 720"/>
                  <a:gd name="T43" fmla="*/ 227 h 408"/>
                  <a:gd name="T44" fmla="*/ 263 w 720"/>
                  <a:gd name="T45" fmla="*/ 200 h 408"/>
                  <a:gd name="T46" fmla="*/ 256 w 720"/>
                  <a:gd name="T47" fmla="*/ 194 h 408"/>
                  <a:gd name="T48" fmla="*/ 32 w 720"/>
                  <a:gd name="T49" fmla="*/ 193 h 408"/>
                  <a:gd name="T50" fmla="*/ 191 w 720"/>
                  <a:gd name="T51" fmla="*/ 24 h 408"/>
                  <a:gd name="T52" fmla="*/ 200 w 720"/>
                  <a:gd name="T53" fmla="*/ 21 h 408"/>
                  <a:gd name="T54" fmla="*/ 204 w 720"/>
                  <a:gd name="T55" fmla="*/ 13 h 408"/>
                  <a:gd name="T56" fmla="*/ 200 w 720"/>
                  <a:gd name="T57" fmla="*/ 4 h 408"/>
                  <a:gd name="T58" fmla="*/ 191 w 720"/>
                  <a:gd name="T59" fmla="*/ 0 h 408"/>
                  <a:gd name="T60" fmla="*/ 116 w 720"/>
                  <a:gd name="T61" fmla="*/ 1 h 408"/>
                  <a:gd name="T62" fmla="*/ 111 w 720"/>
                  <a:gd name="T63" fmla="*/ 4 h 408"/>
                  <a:gd name="T64" fmla="*/ 1 w 720"/>
                  <a:gd name="T65" fmla="*/ 199 h 408"/>
                  <a:gd name="T66" fmla="*/ 1 w 720"/>
                  <a:gd name="T67" fmla="*/ 199 h 408"/>
                  <a:gd name="T68" fmla="*/ 0 w 720"/>
                  <a:gd name="T69" fmla="*/ 202 h 408"/>
                  <a:gd name="T70" fmla="*/ 0 w 720"/>
                  <a:gd name="T71" fmla="*/ 204 h 408"/>
                  <a:gd name="T72" fmla="*/ 0 w 720"/>
                  <a:gd name="T73" fmla="*/ 204 h 408"/>
                  <a:gd name="T74" fmla="*/ 0 w 720"/>
                  <a:gd name="T75" fmla="*/ 401 h 408"/>
                  <a:gd name="T76" fmla="*/ 6 w 720"/>
                  <a:gd name="T77" fmla="*/ 407 h 408"/>
                  <a:gd name="T78" fmla="*/ 708 w 720"/>
                  <a:gd name="T79" fmla="*/ 408 h 408"/>
                  <a:gd name="T80" fmla="*/ 716 w 720"/>
                  <a:gd name="T81" fmla="*/ 405 h 408"/>
                  <a:gd name="T82" fmla="*/ 720 w 720"/>
                  <a:gd name="T83" fmla="*/ 397 h 408"/>
                  <a:gd name="T84" fmla="*/ 720 w 720"/>
                  <a:gd name="T85" fmla="*/ 204 h 408"/>
                  <a:gd name="T86" fmla="*/ 720 w 720"/>
                  <a:gd name="T87" fmla="*/ 203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20" h="408">
                    <a:moveTo>
                      <a:pt x="720" y="202"/>
                    </a:moveTo>
                    <a:lnTo>
                      <a:pt x="720" y="200"/>
                    </a:lnTo>
                    <a:lnTo>
                      <a:pt x="719" y="199"/>
                    </a:lnTo>
                    <a:lnTo>
                      <a:pt x="719" y="199"/>
                    </a:lnTo>
                    <a:lnTo>
                      <a:pt x="719" y="199"/>
                    </a:lnTo>
                    <a:lnTo>
                      <a:pt x="611" y="6"/>
                    </a:lnTo>
                    <a:lnTo>
                      <a:pt x="608" y="4"/>
                    </a:lnTo>
                    <a:lnTo>
                      <a:pt x="606" y="3"/>
                    </a:lnTo>
                    <a:lnTo>
                      <a:pt x="603" y="1"/>
                    </a:lnTo>
                    <a:lnTo>
                      <a:pt x="601" y="0"/>
                    </a:lnTo>
                    <a:lnTo>
                      <a:pt x="432" y="0"/>
                    </a:lnTo>
                    <a:lnTo>
                      <a:pt x="427" y="1"/>
                    </a:lnTo>
                    <a:lnTo>
                      <a:pt x="423" y="4"/>
                    </a:lnTo>
                    <a:lnTo>
                      <a:pt x="421" y="8"/>
                    </a:lnTo>
                    <a:lnTo>
                      <a:pt x="419" y="13"/>
                    </a:lnTo>
                    <a:lnTo>
                      <a:pt x="421" y="17"/>
                    </a:lnTo>
                    <a:lnTo>
                      <a:pt x="423" y="21"/>
                    </a:lnTo>
                    <a:lnTo>
                      <a:pt x="427" y="23"/>
                    </a:lnTo>
                    <a:lnTo>
                      <a:pt x="432" y="24"/>
                    </a:lnTo>
                    <a:lnTo>
                      <a:pt x="593" y="24"/>
                    </a:lnTo>
                    <a:lnTo>
                      <a:pt x="688" y="193"/>
                    </a:lnTo>
                    <a:lnTo>
                      <a:pt x="491" y="193"/>
                    </a:lnTo>
                    <a:lnTo>
                      <a:pt x="488" y="194"/>
                    </a:lnTo>
                    <a:lnTo>
                      <a:pt x="484" y="197"/>
                    </a:lnTo>
                    <a:lnTo>
                      <a:pt x="481" y="200"/>
                    </a:lnTo>
                    <a:lnTo>
                      <a:pt x="480" y="204"/>
                    </a:lnTo>
                    <a:lnTo>
                      <a:pt x="480" y="229"/>
                    </a:lnTo>
                    <a:lnTo>
                      <a:pt x="479" y="235"/>
                    </a:lnTo>
                    <a:lnTo>
                      <a:pt x="475" y="241"/>
                    </a:lnTo>
                    <a:lnTo>
                      <a:pt x="470" y="248"/>
                    </a:lnTo>
                    <a:lnTo>
                      <a:pt x="463" y="253"/>
                    </a:lnTo>
                    <a:lnTo>
                      <a:pt x="455" y="258"/>
                    </a:lnTo>
                    <a:lnTo>
                      <a:pt x="448" y="262"/>
                    </a:lnTo>
                    <a:lnTo>
                      <a:pt x="439" y="263"/>
                    </a:lnTo>
                    <a:lnTo>
                      <a:pt x="432" y="265"/>
                    </a:lnTo>
                    <a:lnTo>
                      <a:pt x="300" y="265"/>
                    </a:lnTo>
                    <a:lnTo>
                      <a:pt x="294" y="263"/>
                    </a:lnTo>
                    <a:lnTo>
                      <a:pt x="286" y="262"/>
                    </a:lnTo>
                    <a:lnTo>
                      <a:pt x="281" y="258"/>
                    </a:lnTo>
                    <a:lnTo>
                      <a:pt x="274" y="253"/>
                    </a:lnTo>
                    <a:lnTo>
                      <a:pt x="270" y="247"/>
                    </a:lnTo>
                    <a:lnTo>
                      <a:pt x="267" y="241"/>
                    </a:lnTo>
                    <a:lnTo>
                      <a:pt x="264" y="234"/>
                    </a:lnTo>
                    <a:lnTo>
                      <a:pt x="264" y="227"/>
                    </a:lnTo>
                    <a:lnTo>
                      <a:pt x="264" y="204"/>
                    </a:lnTo>
                    <a:lnTo>
                      <a:pt x="263" y="200"/>
                    </a:lnTo>
                    <a:lnTo>
                      <a:pt x="260" y="197"/>
                    </a:lnTo>
                    <a:lnTo>
                      <a:pt x="256" y="194"/>
                    </a:lnTo>
                    <a:lnTo>
                      <a:pt x="251" y="193"/>
                    </a:lnTo>
                    <a:lnTo>
                      <a:pt x="32" y="193"/>
                    </a:lnTo>
                    <a:lnTo>
                      <a:pt x="127" y="24"/>
                    </a:lnTo>
                    <a:lnTo>
                      <a:pt x="191" y="24"/>
                    </a:lnTo>
                    <a:lnTo>
                      <a:pt x="196" y="23"/>
                    </a:lnTo>
                    <a:lnTo>
                      <a:pt x="200" y="21"/>
                    </a:lnTo>
                    <a:lnTo>
                      <a:pt x="202" y="17"/>
                    </a:lnTo>
                    <a:lnTo>
                      <a:pt x="204" y="13"/>
                    </a:lnTo>
                    <a:lnTo>
                      <a:pt x="202" y="8"/>
                    </a:lnTo>
                    <a:lnTo>
                      <a:pt x="200" y="4"/>
                    </a:lnTo>
                    <a:lnTo>
                      <a:pt x="196" y="1"/>
                    </a:lnTo>
                    <a:lnTo>
                      <a:pt x="191" y="0"/>
                    </a:lnTo>
                    <a:lnTo>
                      <a:pt x="119" y="0"/>
                    </a:lnTo>
                    <a:lnTo>
                      <a:pt x="116" y="1"/>
                    </a:lnTo>
                    <a:lnTo>
                      <a:pt x="114" y="3"/>
                    </a:lnTo>
                    <a:lnTo>
                      <a:pt x="111" y="4"/>
                    </a:lnTo>
                    <a:lnTo>
                      <a:pt x="109" y="6"/>
                    </a:lnTo>
                    <a:lnTo>
                      <a:pt x="1" y="199"/>
                    </a:lnTo>
                    <a:lnTo>
                      <a:pt x="1" y="199"/>
                    </a:lnTo>
                    <a:lnTo>
                      <a:pt x="1" y="199"/>
                    </a:lnTo>
                    <a:lnTo>
                      <a:pt x="0" y="200"/>
                    </a:lnTo>
                    <a:lnTo>
                      <a:pt x="0" y="202"/>
                    </a:lnTo>
                    <a:lnTo>
                      <a:pt x="0" y="203"/>
                    </a:lnTo>
                    <a:lnTo>
                      <a:pt x="0" y="204"/>
                    </a:lnTo>
                    <a:lnTo>
                      <a:pt x="0" y="204"/>
                    </a:lnTo>
                    <a:lnTo>
                      <a:pt x="0" y="204"/>
                    </a:lnTo>
                    <a:lnTo>
                      <a:pt x="0" y="396"/>
                    </a:lnTo>
                    <a:lnTo>
                      <a:pt x="0" y="401"/>
                    </a:lnTo>
                    <a:lnTo>
                      <a:pt x="2" y="405"/>
                    </a:lnTo>
                    <a:lnTo>
                      <a:pt x="6" y="407"/>
                    </a:lnTo>
                    <a:lnTo>
                      <a:pt x="11" y="408"/>
                    </a:lnTo>
                    <a:lnTo>
                      <a:pt x="708" y="408"/>
                    </a:lnTo>
                    <a:lnTo>
                      <a:pt x="714" y="407"/>
                    </a:lnTo>
                    <a:lnTo>
                      <a:pt x="716" y="405"/>
                    </a:lnTo>
                    <a:lnTo>
                      <a:pt x="719" y="401"/>
                    </a:lnTo>
                    <a:lnTo>
                      <a:pt x="720" y="397"/>
                    </a:lnTo>
                    <a:lnTo>
                      <a:pt x="720" y="204"/>
                    </a:lnTo>
                    <a:lnTo>
                      <a:pt x="720" y="204"/>
                    </a:lnTo>
                    <a:lnTo>
                      <a:pt x="720" y="204"/>
                    </a:lnTo>
                    <a:lnTo>
                      <a:pt x="720" y="203"/>
                    </a:lnTo>
                    <a:lnTo>
                      <a:pt x="720" y="2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Segoe UI"/>
                </a:endParaRPr>
              </a:p>
            </p:txBody>
          </p:sp>
          <p:sp>
            <p:nvSpPr>
              <p:cNvPr id="50" name="Freeform 3557">
                <a:extLst>
                  <a:ext uri="{FF2B5EF4-FFF2-40B4-BE49-F238E27FC236}">
                    <a16:creationId xmlns:a16="http://schemas.microsoft.com/office/drawing/2014/main" xmlns="" id="{C8E4BC88-BFE1-4DF7-AAF0-1E9E82053F2F}"/>
                  </a:ext>
                </a:extLst>
              </p:cNvPr>
              <p:cNvSpPr>
                <a:spLocks/>
              </p:cNvSpPr>
              <p:nvPr/>
            </p:nvSpPr>
            <p:spPr bwMode="auto">
              <a:xfrm>
                <a:off x="8836025" y="1347788"/>
                <a:ext cx="188912" cy="173038"/>
              </a:xfrm>
              <a:custGeom>
                <a:avLst/>
                <a:gdLst>
                  <a:gd name="T0" fmla="*/ 11 w 478"/>
                  <a:gd name="T1" fmla="*/ 434 h 434"/>
                  <a:gd name="T2" fmla="*/ 16 w 478"/>
                  <a:gd name="T3" fmla="*/ 432 h 434"/>
                  <a:gd name="T4" fmla="*/ 22 w 478"/>
                  <a:gd name="T5" fmla="*/ 427 h 434"/>
                  <a:gd name="T6" fmla="*/ 26 w 478"/>
                  <a:gd name="T7" fmla="*/ 414 h 434"/>
                  <a:gd name="T8" fmla="*/ 43 w 478"/>
                  <a:gd name="T9" fmla="*/ 373 h 434"/>
                  <a:gd name="T10" fmla="*/ 64 w 478"/>
                  <a:gd name="T11" fmla="*/ 336 h 434"/>
                  <a:gd name="T12" fmla="*/ 97 w 478"/>
                  <a:gd name="T13" fmla="*/ 296 h 434"/>
                  <a:gd name="T14" fmla="*/ 127 w 478"/>
                  <a:gd name="T15" fmla="*/ 267 h 434"/>
                  <a:gd name="T16" fmla="*/ 153 w 478"/>
                  <a:gd name="T17" fmla="*/ 250 h 434"/>
                  <a:gd name="T18" fmla="*/ 181 w 478"/>
                  <a:gd name="T19" fmla="*/ 233 h 434"/>
                  <a:gd name="T20" fmla="*/ 213 w 478"/>
                  <a:gd name="T21" fmla="*/ 220 h 434"/>
                  <a:gd name="T22" fmla="*/ 248 w 478"/>
                  <a:gd name="T23" fmla="*/ 211 h 434"/>
                  <a:gd name="T24" fmla="*/ 288 w 478"/>
                  <a:gd name="T25" fmla="*/ 205 h 434"/>
                  <a:gd name="T26" fmla="*/ 310 w 478"/>
                  <a:gd name="T27" fmla="*/ 253 h 434"/>
                  <a:gd name="T28" fmla="*/ 312 w 478"/>
                  <a:gd name="T29" fmla="*/ 259 h 434"/>
                  <a:gd name="T30" fmla="*/ 317 w 478"/>
                  <a:gd name="T31" fmla="*/ 263 h 434"/>
                  <a:gd name="T32" fmla="*/ 324 w 478"/>
                  <a:gd name="T33" fmla="*/ 264 h 434"/>
                  <a:gd name="T34" fmla="*/ 330 w 478"/>
                  <a:gd name="T35" fmla="*/ 262 h 434"/>
                  <a:gd name="T36" fmla="*/ 477 w 478"/>
                  <a:gd name="T37" fmla="*/ 138 h 434"/>
                  <a:gd name="T38" fmla="*/ 477 w 478"/>
                  <a:gd name="T39" fmla="*/ 128 h 434"/>
                  <a:gd name="T40" fmla="*/ 330 w 478"/>
                  <a:gd name="T41" fmla="*/ 2 h 434"/>
                  <a:gd name="T42" fmla="*/ 324 w 478"/>
                  <a:gd name="T43" fmla="*/ 0 h 434"/>
                  <a:gd name="T44" fmla="*/ 317 w 478"/>
                  <a:gd name="T45" fmla="*/ 1 h 434"/>
                  <a:gd name="T46" fmla="*/ 312 w 478"/>
                  <a:gd name="T47" fmla="*/ 6 h 434"/>
                  <a:gd name="T48" fmla="*/ 310 w 478"/>
                  <a:gd name="T49" fmla="*/ 12 h 434"/>
                  <a:gd name="T50" fmla="*/ 283 w 478"/>
                  <a:gd name="T51" fmla="*/ 62 h 434"/>
                  <a:gd name="T52" fmla="*/ 233 w 478"/>
                  <a:gd name="T53" fmla="*/ 71 h 434"/>
                  <a:gd name="T54" fmla="*/ 190 w 478"/>
                  <a:gd name="T55" fmla="*/ 87 h 434"/>
                  <a:gd name="T56" fmla="*/ 152 w 478"/>
                  <a:gd name="T57" fmla="*/ 107 h 434"/>
                  <a:gd name="T58" fmla="*/ 120 w 478"/>
                  <a:gd name="T59" fmla="*/ 133 h 434"/>
                  <a:gd name="T60" fmla="*/ 93 w 478"/>
                  <a:gd name="T61" fmla="*/ 161 h 434"/>
                  <a:gd name="T62" fmla="*/ 70 w 478"/>
                  <a:gd name="T63" fmla="*/ 193 h 434"/>
                  <a:gd name="T64" fmla="*/ 50 w 478"/>
                  <a:gd name="T65" fmla="*/ 226 h 434"/>
                  <a:gd name="T66" fmla="*/ 30 w 478"/>
                  <a:gd name="T67" fmla="*/ 276 h 434"/>
                  <a:gd name="T68" fmla="*/ 12 w 478"/>
                  <a:gd name="T69" fmla="*/ 337 h 434"/>
                  <a:gd name="T70" fmla="*/ 0 w 478"/>
                  <a:gd name="T71" fmla="*/ 404 h 434"/>
                  <a:gd name="T72" fmla="*/ 0 w 478"/>
                  <a:gd name="T73" fmla="*/ 425 h 434"/>
                  <a:gd name="T74" fmla="*/ 5 w 478"/>
                  <a:gd name="T75" fmla="*/ 431 h 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78" h="434">
                    <a:moveTo>
                      <a:pt x="11" y="432"/>
                    </a:moveTo>
                    <a:lnTo>
                      <a:pt x="11" y="434"/>
                    </a:lnTo>
                    <a:lnTo>
                      <a:pt x="12" y="434"/>
                    </a:lnTo>
                    <a:lnTo>
                      <a:pt x="16" y="432"/>
                    </a:lnTo>
                    <a:lnTo>
                      <a:pt x="20" y="431"/>
                    </a:lnTo>
                    <a:lnTo>
                      <a:pt x="22" y="427"/>
                    </a:lnTo>
                    <a:lnTo>
                      <a:pt x="23" y="423"/>
                    </a:lnTo>
                    <a:lnTo>
                      <a:pt x="26" y="414"/>
                    </a:lnTo>
                    <a:lnTo>
                      <a:pt x="35" y="390"/>
                    </a:lnTo>
                    <a:lnTo>
                      <a:pt x="43" y="373"/>
                    </a:lnTo>
                    <a:lnTo>
                      <a:pt x="53" y="355"/>
                    </a:lnTo>
                    <a:lnTo>
                      <a:pt x="64" y="336"/>
                    </a:lnTo>
                    <a:lnTo>
                      <a:pt x="79" y="315"/>
                    </a:lnTo>
                    <a:lnTo>
                      <a:pt x="97" y="296"/>
                    </a:lnTo>
                    <a:lnTo>
                      <a:pt x="116" y="276"/>
                    </a:lnTo>
                    <a:lnTo>
                      <a:pt x="127" y="267"/>
                    </a:lnTo>
                    <a:lnTo>
                      <a:pt x="139" y="258"/>
                    </a:lnTo>
                    <a:lnTo>
                      <a:pt x="153" y="250"/>
                    </a:lnTo>
                    <a:lnTo>
                      <a:pt x="166" y="241"/>
                    </a:lnTo>
                    <a:lnTo>
                      <a:pt x="181" y="233"/>
                    </a:lnTo>
                    <a:lnTo>
                      <a:pt x="197" y="227"/>
                    </a:lnTo>
                    <a:lnTo>
                      <a:pt x="213" y="220"/>
                    </a:lnTo>
                    <a:lnTo>
                      <a:pt x="230" y="215"/>
                    </a:lnTo>
                    <a:lnTo>
                      <a:pt x="248" y="211"/>
                    </a:lnTo>
                    <a:lnTo>
                      <a:pt x="269" y="208"/>
                    </a:lnTo>
                    <a:lnTo>
                      <a:pt x="288" y="205"/>
                    </a:lnTo>
                    <a:lnTo>
                      <a:pt x="310" y="204"/>
                    </a:lnTo>
                    <a:lnTo>
                      <a:pt x="310" y="253"/>
                    </a:lnTo>
                    <a:lnTo>
                      <a:pt x="311" y="255"/>
                    </a:lnTo>
                    <a:lnTo>
                      <a:pt x="312" y="259"/>
                    </a:lnTo>
                    <a:lnTo>
                      <a:pt x="314" y="262"/>
                    </a:lnTo>
                    <a:lnTo>
                      <a:pt x="317" y="263"/>
                    </a:lnTo>
                    <a:lnTo>
                      <a:pt x="320" y="264"/>
                    </a:lnTo>
                    <a:lnTo>
                      <a:pt x="324" y="264"/>
                    </a:lnTo>
                    <a:lnTo>
                      <a:pt x="326" y="263"/>
                    </a:lnTo>
                    <a:lnTo>
                      <a:pt x="330" y="262"/>
                    </a:lnTo>
                    <a:lnTo>
                      <a:pt x="474" y="142"/>
                    </a:lnTo>
                    <a:lnTo>
                      <a:pt x="477" y="138"/>
                    </a:lnTo>
                    <a:lnTo>
                      <a:pt x="478" y="133"/>
                    </a:lnTo>
                    <a:lnTo>
                      <a:pt x="477" y="128"/>
                    </a:lnTo>
                    <a:lnTo>
                      <a:pt x="474" y="124"/>
                    </a:lnTo>
                    <a:lnTo>
                      <a:pt x="330" y="2"/>
                    </a:lnTo>
                    <a:lnTo>
                      <a:pt x="326" y="1"/>
                    </a:lnTo>
                    <a:lnTo>
                      <a:pt x="324" y="0"/>
                    </a:lnTo>
                    <a:lnTo>
                      <a:pt x="320" y="0"/>
                    </a:lnTo>
                    <a:lnTo>
                      <a:pt x="317" y="1"/>
                    </a:lnTo>
                    <a:lnTo>
                      <a:pt x="314" y="3"/>
                    </a:lnTo>
                    <a:lnTo>
                      <a:pt x="312" y="6"/>
                    </a:lnTo>
                    <a:lnTo>
                      <a:pt x="311" y="9"/>
                    </a:lnTo>
                    <a:lnTo>
                      <a:pt x="310" y="12"/>
                    </a:lnTo>
                    <a:lnTo>
                      <a:pt x="310" y="60"/>
                    </a:lnTo>
                    <a:lnTo>
                      <a:pt x="283" y="62"/>
                    </a:lnTo>
                    <a:lnTo>
                      <a:pt x="257" y="65"/>
                    </a:lnTo>
                    <a:lnTo>
                      <a:pt x="233" y="71"/>
                    </a:lnTo>
                    <a:lnTo>
                      <a:pt x="211" y="78"/>
                    </a:lnTo>
                    <a:lnTo>
                      <a:pt x="190" y="87"/>
                    </a:lnTo>
                    <a:lnTo>
                      <a:pt x="170" y="96"/>
                    </a:lnTo>
                    <a:lnTo>
                      <a:pt x="152" y="107"/>
                    </a:lnTo>
                    <a:lnTo>
                      <a:pt x="135" y="120"/>
                    </a:lnTo>
                    <a:lnTo>
                      <a:pt x="120" y="133"/>
                    </a:lnTo>
                    <a:lnTo>
                      <a:pt x="106" y="147"/>
                    </a:lnTo>
                    <a:lnTo>
                      <a:pt x="93" y="161"/>
                    </a:lnTo>
                    <a:lnTo>
                      <a:pt x="80" y="177"/>
                    </a:lnTo>
                    <a:lnTo>
                      <a:pt x="70" y="193"/>
                    </a:lnTo>
                    <a:lnTo>
                      <a:pt x="59" y="209"/>
                    </a:lnTo>
                    <a:lnTo>
                      <a:pt x="50" y="226"/>
                    </a:lnTo>
                    <a:lnTo>
                      <a:pt x="43" y="242"/>
                    </a:lnTo>
                    <a:lnTo>
                      <a:pt x="30" y="276"/>
                    </a:lnTo>
                    <a:lnTo>
                      <a:pt x="20" y="308"/>
                    </a:lnTo>
                    <a:lnTo>
                      <a:pt x="12" y="337"/>
                    </a:lnTo>
                    <a:lnTo>
                      <a:pt x="7" y="364"/>
                    </a:lnTo>
                    <a:lnTo>
                      <a:pt x="0" y="404"/>
                    </a:lnTo>
                    <a:lnTo>
                      <a:pt x="0" y="421"/>
                    </a:lnTo>
                    <a:lnTo>
                      <a:pt x="0" y="425"/>
                    </a:lnTo>
                    <a:lnTo>
                      <a:pt x="3" y="428"/>
                    </a:lnTo>
                    <a:lnTo>
                      <a:pt x="5" y="431"/>
                    </a:lnTo>
                    <a:lnTo>
                      <a:pt x="11" y="4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Segoe UI"/>
                </a:endParaRPr>
              </a:p>
            </p:txBody>
          </p:sp>
        </p:grpSp>
        <p:grpSp>
          <p:nvGrpSpPr>
            <p:cNvPr id="51" name="Group 50">
              <a:extLst>
                <a:ext uri="{FF2B5EF4-FFF2-40B4-BE49-F238E27FC236}">
                  <a16:creationId xmlns:a16="http://schemas.microsoft.com/office/drawing/2014/main" xmlns="" id="{5DECB9C7-54E0-4C65-BD74-33AEF6954B01}"/>
                </a:ext>
              </a:extLst>
            </p:cNvPr>
            <p:cNvGrpSpPr/>
            <p:nvPr/>
          </p:nvGrpSpPr>
          <p:grpSpPr>
            <a:xfrm>
              <a:off x="4092684" y="5219822"/>
              <a:ext cx="278001" cy="320770"/>
              <a:chOff x="10475913" y="771525"/>
              <a:chExt cx="247650" cy="285750"/>
            </a:xfrm>
            <a:solidFill>
              <a:sysClr val="window" lastClr="FFFFFF"/>
            </a:solidFill>
          </p:grpSpPr>
          <p:sp>
            <p:nvSpPr>
              <p:cNvPr id="52" name="Freeform 3569">
                <a:extLst>
                  <a:ext uri="{FF2B5EF4-FFF2-40B4-BE49-F238E27FC236}">
                    <a16:creationId xmlns:a16="http://schemas.microsoft.com/office/drawing/2014/main" xmlns="" id="{21CA4454-4E70-4B5D-8D15-CFA506C7D799}"/>
                  </a:ext>
                </a:extLst>
              </p:cNvPr>
              <p:cNvSpPr>
                <a:spLocks/>
              </p:cNvSpPr>
              <p:nvPr/>
            </p:nvSpPr>
            <p:spPr bwMode="auto">
              <a:xfrm>
                <a:off x="10475913" y="847725"/>
                <a:ext cx="247650" cy="209550"/>
              </a:xfrm>
              <a:custGeom>
                <a:avLst/>
                <a:gdLst>
                  <a:gd name="T0" fmla="*/ 625 w 625"/>
                  <a:gd name="T1" fmla="*/ 59 h 528"/>
                  <a:gd name="T2" fmla="*/ 625 w 625"/>
                  <a:gd name="T3" fmla="*/ 59 h 528"/>
                  <a:gd name="T4" fmla="*/ 625 w 625"/>
                  <a:gd name="T5" fmla="*/ 59 h 528"/>
                  <a:gd name="T6" fmla="*/ 624 w 625"/>
                  <a:gd name="T7" fmla="*/ 58 h 528"/>
                  <a:gd name="T8" fmla="*/ 624 w 625"/>
                  <a:gd name="T9" fmla="*/ 56 h 528"/>
                  <a:gd name="T10" fmla="*/ 624 w 625"/>
                  <a:gd name="T11" fmla="*/ 56 h 528"/>
                  <a:gd name="T12" fmla="*/ 624 w 625"/>
                  <a:gd name="T13" fmla="*/ 56 h 528"/>
                  <a:gd name="T14" fmla="*/ 623 w 625"/>
                  <a:gd name="T15" fmla="*/ 53 h 528"/>
                  <a:gd name="T16" fmla="*/ 621 w 625"/>
                  <a:gd name="T17" fmla="*/ 52 h 528"/>
                  <a:gd name="T18" fmla="*/ 621 w 625"/>
                  <a:gd name="T19" fmla="*/ 52 h 528"/>
                  <a:gd name="T20" fmla="*/ 621 w 625"/>
                  <a:gd name="T21" fmla="*/ 52 h 528"/>
                  <a:gd name="T22" fmla="*/ 620 w 625"/>
                  <a:gd name="T23" fmla="*/ 50 h 528"/>
                  <a:gd name="T24" fmla="*/ 620 w 625"/>
                  <a:gd name="T25" fmla="*/ 50 h 528"/>
                  <a:gd name="T26" fmla="*/ 619 w 625"/>
                  <a:gd name="T27" fmla="*/ 49 h 528"/>
                  <a:gd name="T28" fmla="*/ 617 w 625"/>
                  <a:gd name="T29" fmla="*/ 49 h 528"/>
                  <a:gd name="T30" fmla="*/ 617 w 625"/>
                  <a:gd name="T31" fmla="*/ 49 h 528"/>
                  <a:gd name="T32" fmla="*/ 617 w 625"/>
                  <a:gd name="T33" fmla="*/ 49 h 528"/>
                  <a:gd name="T34" fmla="*/ 497 w 625"/>
                  <a:gd name="T35" fmla="*/ 0 h 528"/>
                  <a:gd name="T36" fmla="*/ 493 w 625"/>
                  <a:gd name="T37" fmla="*/ 0 h 528"/>
                  <a:gd name="T38" fmla="*/ 488 w 625"/>
                  <a:gd name="T39" fmla="*/ 0 h 528"/>
                  <a:gd name="T40" fmla="*/ 484 w 625"/>
                  <a:gd name="T41" fmla="*/ 3 h 528"/>
                  <a:gd name="T42" fmla="*/ 481 w 625"/>
                  <a:gd name="T43" fmla="*/ 8 h 528"/>
                  <a:gd name="T44" fmla="*/ 480 w 625"/>
                  <a:gd name="T45" fmla="*/ 12 h 528"/>
                  <a:gd name="T46" fmla="*/ 481 w 625"/>
                  <a:gd name="T47" fmla="*/ 17 h 528"/>
                  <a:gd name="T48" fmla="*/ 484 w 625"/>
                  <a:gd name="T49" fmla="*/ 21 h 528"/>
                  <a:gd name="T50" fmla="*/ 488 w 625"/>
                  <a:gd name="T51" fmla="*/ 24 h 528"/>
                  <a:gd name="T52" fmla="*/ 580 w 625"/>
                  <a:gd name="T53" fmla="*/ 59 h 528"/>
                  <a:gd name="T54" fmla="*/ 300 w 625"/>
                  <a:gd name="T55" fmla="*/ 167 h 528"/>
                  <a:gd name="T56" fmla="*/ 39 w 625"/>
                  <a:gd name="T57" fmla="*/ 61 h 528"/>
                  <a:gd name="T58" fmla="*/ 124 w 625"/>
                  <a:gd name="T59" fmla="*/ 24 h 528"/>
                  <a:gd name="T60" fmla="*/ 128 w 625"/>
                  <a:gd name="T61" fmla="*/ 20 h 528"/>
                  <a:gd name="T62" fmla="*/ 131 w 625"/>
                  <a:gd name="T63" fmla="*/ 16 h 528"/>
                  <a:gd name="T64" fmla="*/ 132 w 625"/>
                  <a:gd name="T65" fmla="*/ 12 h 528"/>
                  <a:gd name="T66" fmla="*/ 131 w 625"/>
                  <a:gd name="T67" fmla="*/ 7 h 528"/>
                  <a:gd name="T68" fmla="*/ 128 w 625"/>
                  <a:gd name="T69" fmla="*/ 3 h 528"/>
                  <a:gd name="T70" fmla="*/ 124 w 625"/>
                  <a:gd name="T71" fmla="*/ 0 h 528"/>
                  <a:gd name="T72" fmla="*/ 119 w 625"/>
                  <a:gd name="T73" fmla="*/ 0 h 528"/>
                  <a:gd name="T74" fmla="*/ 115 w 625"/>
                  <a:gd name="T75" fmla="*/ 0 h 528"/>
                  <a:gd name="T76" fmla="*/ 7 w 625"/>
                  <a:gd name="T77" fmla="*/ 49 h 528"/>
                  <a:gd name="T78" fmla="*/ 4 w 625"/>
                  <a:gd name="T79" fmla="*/ 52 h 528"/>
                  <a:gd name="T80" fmla="*/ 1 w 625"/>
                  <a:gd name="T81" fmla="*/ 54 h 528"/>
                  <a:gd name="T82" fmla="*/ 0 w 625"/>
                  <a:gd name="T83" fmla="*/ 57 h 528"/>
                  <a:gd name="T84" fmla="*/ 0 w 625"/>
                  <a:gd name="T85" fmla="*/ 61 h 528"/>
                  <a:gd name="T86" fmla="*/ 0 w 625"/>
                  <a:gd name="T87" fmla="*/ 62 h 528"/>
                  <a:gd name="T88" fmla="*/ 0 w 625"/>
                  <a:gd name="T89" fmla="*/ 62 h 528"/>
                  <a:gd name="T90" fmla="*/ 0 w 625"/>
                  <a:gd name="T91" fmla="*/ 360 h 528"/>
                  <a:gd name="T92" fmla="*/ 0 w 625"/>
                  <a:gd name="T93" fmla="*/ 364 h 528"/>
                  <a:gd name="T94" fmla="*/ 1 w 625"/>
                  <a:gd name="T95" fmla="*/ 366 h 528"/>
                  <a:gd name="T96" fmla="*/ 4 w 625"/>
                  <a:gd name="T97" fmla="*/ 369 h 528"/>
                  <a:gd name="T98" fmla="*/ 6 w 625"/>
                  <a:gd name="T99" fmla="*/ 372 h 528"/>
                  <a:gd name="T100" fmla="*/ 295 w 625"/>
                  <a:gd name="T101" fmla="*/ 527 h 528"/>
                  <a:gd name="T102" fmla="*/ 298 w 625"/>
                  <a:gd name="T103" fmla="*/ 528 h 528"/>
                  <a:gd name="T104" fmla="*/ 300 w 625"/>
                  <a:gd name="T105" fmla="*/ 528 h 528"/>
                  <a:gd name="T106" fmla="*/ 303 w 625"/>
                  <a:gd name="T107" fmla="*/ 528 h 528"/>
                  <a:gd name="T108" fmla="*/ 305 w 625"/>
                  <a:gd name="T109" fmla="*/ 527 h 528"/>
                  <a:gd name="T110" fmla="*/ 617 w 625"/>
                  <a:gd name="T111" fmla="*/ 372 h 528"/>
                  <a:gd name="T112" fmla="*/ 621 w 625"/>
                  <a:gd name="T113" fmla="*/ 369 h 528"/>
                  <a:gd name="T114" fmla="*/ 623 w 625"/>
                  <a:gd name="T115" fmla="*/ 366 h 528"/>
                  <a:gd name="T116" fmla="*/ 624 w 625"/>
                  <a:gd name="T117" fmla="*/ 364 h 528"/>
                  <a:gd name="T118" fmla="*/ 625 w 625"/>
                  <a:gd name="T119" fmla="*/ 360 h 528"/>
                  <a:gd name="T120" fmla="*/ 625 w 625"/>
                  <a:gd name="T121" fmla="*/ 59 h 528"/>
                  <a:gd name="T122" fmla="*/ 625 w 625"/>
                  <a:gd name="T123" fmla="*/ 59 h 528"/>
                  <a:gd name="T124" fmla="*/ 625 w 625"/>
                  <a:gd name="T125" fmla="*/ 59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25" h="528">
                    <a:moveTo>
                      <a:pt x="625" y="59"/>
                    </a:moveTo>
                    <a:lnTo>
                      <a:pt x="625" y="59"/>
                    </a:lnTo>
                    <a:lnTo>
                      <a:pt x="625" y="59"/>
                    </a:lnTo>
                    <a:lnTo>
                      <a:pt x="624" y="58"/>
                    </a:lnTo>
                    <a:lnTo>
                      <a:pt x="624" y="56"/>
                    </a:lnTo>
                    <a:lnTo>
                      <a:pt x="624" y="56"/>
                    </a:lnTo>
                    <a:lnTo>
                      <a:pt x="624" y="56"/>
                    </a:lnTo>
                    <a:lnTo>
                      <a:pt x="623" y="53"/>
                    </a:lnTo>
                    <a:lnTo>
                      <a:pt x="621" y="52"/>
                    </a:lnTo>
                    <a:lnTo>
                      <a:pt x="621" y="52"/>
                    </a:lnTo>
                    <a:lnTo>
                      <a:pt x="621" y="52"/>
                    </a:lnTo>
                    <a:lnTo>
                      <a:pt x="620" y="50"/>
                    </a:lnTo>
                    <a:lnTo>
                      <a:pt x="620" y="50"/>
                    </a:lnTo>
                    <a:lnTo>
                      <a:pt x="619" y="49"/>
                    </a:lnTo>
                    <a:lnTo>
                      <a:pt x="617" y="49"/>
                    </a:lnTo>
                    <a:lnTo>
                      <a:pt x="617" y="49"/>
                    </a:lnTo>
                    <a:lnTo>
                      <a:pt x="617" y="49"/>
                    </a:lnTo>
                    <a:lnTo>
                      <a:pt x="497" y="0"/>
                    </a:lnTo>
                    <a:lnTo>
                      <a:pt x="493" y="0"/>
                    </a:lnTo>
                    <a:lnTo>
                      <a:pt x="488" y="0"/>
                    </a:lnTo>
                    <a:lnTo>
                      <a:pt x="484" y="3"/>
                    </a:lnTo>
                    <a:lnTo>
                      <a:pt x="481" y="8"/>
                    </a:lnTo>
                    <a:lnTo>
                      <a:pt x="480" y="12"/>
                    </a:lnTo>
                    <a:lnTo>
                      <a:pt x="481" y="17"/>
                    </a:lnTo>
                    <a:lnTo>
                      <a:pt x="484" y="21"/>
                    </a:lnTo>
                    <a:lnTo>
                      <a:pt x="488" y="24"/>
                    </a:lnTo>
                    <a:lnTo>
                      <a:pt x="580" y="59"/>
                    </a:lnTo>
                    <a:lnTo>
                      <a:pt x="300" y="167"/>
                    </a:lnTo>
                    <a:lnTo>
                      <a:pt x="39" y="61"/>
                    </a:lnTo>
                    <a:lnTo>
                      <a:pt x="124" y="24"/>
                    </a:lnTo>
                    <a:lnTo>
                      <a:pt x="128" y="20"/>
                    </a:lnTo>
                    <a:lnTo>
                      <a:pt x="131" y="16"/>
                    </a:lnTo>
                    <a:lnTo>
                      <a:pt x="132" y="12"/>
                    </a:lnTo>
                    <a:lnTo>
                      <a:pt x="131" y="7"/>
                    </a:lnTo>
                    <a:lnTo>
                      <a:pt x="128" y="3"/>
                    </a:lnTo>
                    <a:lnTo>
                      <a:pt x="124" y="0"/>
                    </a:lnTo>
                    <a:lnTo>
                      <a:pt x="119" y="0"/>
                    </a:lnTo>
                    <a:lnTo>
                      <a:pt x="115" y="0"/>
                    </a:lnTo>
                    <a:lnTo>
                      <a:pt x="7" y="49"/>
                    </a:lnTo>
                    <a:lnTo>
                      <a:pt x="4" y="52"/>
                    </a:lnTo>
                    <a:lnTo>
                      <a:pt x="1" y="54"/>
                    </a:lnTo>
                    <a:lnTo>
                      <a:pt x="0" y="57"/>
                    </a:lnTo>
                    <a:lnTo>
                      <a:pt x="0" y="61"/>
                    </a:lnTo>
                    <a:lnTo>
                      <a:pt x="0" y="62"/>
                    </a:lnTo>
                    <a:lnTo>
                      <a:pt x="0" y="62"/>
                    </a:lnTo>
                    <a:lnTo>
                      <a:pt x="0" y="360"/>
                    </a:lnTo>
                    <a:lnTo>
                      <a:pt x="0" y="364"/>
                    </a:lnTo>
                    <a:lnTo>
                      <a:pt x="1" y="366"/>
                    </a:lnTo>
                    <a:lnTo>
                      <a:pt x="4" y="369"/>
                    </a:lnTo>
                    <a:lnTo>
                      <a:pt x="6" y="372"/>
                    </a:lnTo>
                    <a:lnTo>
                      <a:pt x="295" y="527"/>
                    </a:lnTo>
                    <a:lnTo>
                      <a:pt x="298" y="528"/>
                    </a:lnTo>
                    <a:lnTo>
                      <a:pt x="300" y="528"/>
                    </a:lnTo>
                    <a:lnTo>
                      <a:pt x="303" y="528"/>
                    </a:lnTo>
                    <a:lnTo>
                      <a:pt x="305" y="527"/>
                    </a:lnTo>
                    <a:lnTo>
                      <a:pt x="617" y="372"/>
                    </a:lnTo>
                    <a:lnTo>
                      <a:pt x="621" y="369"/>
                    </a:lnTo>
                    <a:lnTo>
                      <a:pt x="623" y="366"/>
                    </a:lnTo>
                    <a:lnTo>
                      <a:pt x="624" y="364"/>
                    </a:lnTo>
                    <a:lnTo>
                      <a:pt x="625" y="360"/>
                    </a:lnTo>
                    <a:lnTo>
                      <a:pt x="625" y="59"/>
                    </a:lnTo>
                    <a:lnTo>
                      <a:pt x="625" y="59"/>
                    </a:lnTo>
                    <a:lnTo>
                      <a:pt x="625" y="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Segoe UI"/>
                </a:endParaRPr>
              </a:p>
            </p:txBody>
          </p:sp>
          <p:sp>
            <p:nvSpPr>
              <p:cNvPr id="53" name="Freeform 3570">
                <a:extLst>
                  <a:ext uri="{FF2B5EF4-FFF2-40B4-BE49-F238E27FC236}">
                    <a16:creationId xmlns:a16="http://schemas.microsoft.com/office/drawing/2014/main" xmlns="" id="{6F233865-F8B6-4B73-9DB5-C6B941951A49}"/>
                  </a:ext>
                </a:extLst>
              </p:cNvPr>
              <p:cNvSpPr>
                <a:spLocks/>
              </p:cNvSpPr>
              <p:nvPr/>
            </p:nvSpPr>
            <p:spPr bwMode="auto">
              <a:xfrm>
                <a:off x="10542588" y="771525"/>
                <a:ext cx="106362" cy="104775"/>
              </a:xfrm>
              <a:custGeom>
                <a:avLst/>
                <a:gdLst>
                  <a:gd name="T0" fmla="*/ 124 w 267"/>
                  <a:gd name="T1" fmla="*/ 263 h 266"/>
                  <a:gd name="T2" fmla="*/ 128 w 267"/>
                  <a:gd name="T3" fmla="*/ 266 h 266"/>
                  <a:gd name="T4" fmla="*/ 133 w 267"/>
                  <a:gd name="T5" fmla="*/ 266 h 266"/>
                  <a:gd name="T6" fmla="*/ 137 w 267"/>
                  <a:gd name="T7" fmla="*/ 266 h 266"/>
                  <a:gd name="T8" fmla="*/ 141 w 267"/>
                  <a:gd name="T9" fmla="*/ 263 h 266"/>
                  <a:gd name="T10" fmla="*/ 263 w 267"/>
                  <a:gd name="T11" fmla="*/ 141 h 266"/>
                  <a:gd name="T12" fmla="*/ 266 w 267"/>
                  <a:gd name="T13" fmla="*/ 137 h 266"/>
                  <a:gd name="T14" fmla="*/ 267 w 267"/>
                  <a:gd name="T15" fmla="*/ 133 h 266"/>
                  <a:gd name="T16" fmla="*/ 266 w 267"/>
                  <a:gd name="T17" fmla="*/ 128 h 266"/>
                  <a:gd name="T18" fmla="*/ 263 w 267"/>
                  <a:gd name="T19" fmla="*/ 124 h 266"/>
                  <a:gd name="T20" fmla="*/ 259 w 267"/>
                  <a:gd name="T21" fmla="*/ 122 h 266"/>
                  <a:gd name="T22" fmla="*/ 254 w 267"/>
                  <a:gd name="T23" fmla="*/ 120 h 266"/>
                  <a:gd name="T24" fmla="*/ 250 w 267"/>
                  <a:gd name="T25" fmla="*/ 122 h 266"/>
                  <a:gd name="T26" fmla="*/ 246 w 267"/>
                  <a:gd name="T27" fmla="*/ 124 h 266"/>
                  <a:gd name="T28" fmla="*/ 144 w 267"/>
                  <a:gd name="T29" fmla="*/ 226 h 266"/>
                  <a:gd name="T30" fmla="*/ 144 w 267"/>
                  <a:gd name="T31" fmla="*/ 11 h 266"/>
                  <a:gd name="T32" fmla="*/ 144 w 267"/>
                  <a:gd name="T33" fmla="*/ 7 h 266"/>
                  <a:gd name="T34" fmla="*/ 141 w 267"/>
                  <a:gd name="T35" fmla="*/ 4 h 266"/>
                  <a:gd name="T36" fmla="*/ 137 w 267"/>
                  <a:gd name="T37" fmla="*/ 1 h 266"/>
                  <a:gd name="T38" fmla="*/ 132 w 267"/>
                  <a:gd name="T39" fmla="*/ 0 h 266"/>
                  <a:gd name="T40" fmla="*/ 127 w 267"/>
                  <a:gd name="T41" fmla="*/ 1 h 266"/>
                  <a:gd name="T42" fmla="*/ 123 w 267"/>
                  <a:gd name="T43" fmla="*/ 4 h 266"/>
                  <a:gd name="T44" fmla="*/ 121 w 267"/>
                  <a:gd name="T45" fmla="*/ 7 h 266"/>
                  <a:gd name="T46" fmla="*/ 121 w 267"/>
                  <a:gd name="T47" fmla="*/ 11 h 266"/>
                  <a:gd name="T48" fmla="*/ 121 w 267"/>
                  <a:gd name="T49" fmla="*/ 225 h 266"/>
                  <a:gd name="T50" fmla="*/ 20 w 267"/>
                  <a:gd name="T51" fmla="*/ 124 h 266"/>
                  <a:gd name="T52" fmla="*/ 17 w 267"/>
                  <a:gd name="T53" fmla="*/ 122 h 266"/>
                  <a:gd name="T54" fmla="*/ 11 w 267"/>
                  <a:gd name="T55" fmla="*/ 120 h 266"/>
                  <a:gd name="T56" fmla="*/ 8 w 267"/>
                  <a:gd name="T57" fmla="*/ 122 h 266"/>
                  <a:gd name="T58" fmla="*/ 4 w 267"/>
                  <a:gd name="T59" fmla="*/ 124 h 266"/>
                  <a:gd name="T60" fmla="*/ 1 w 267"/>
                  <a:gd name="T61" fmla="*/ 128 h 266"/>
                  <a:gd name="T62" fmla="*/ 0 w 267"/>
                  <a:gd name="T63" fmla="*/ 133 h 266"/>
                  <a:gd name="T64" fmla="*/ 1 w 267"/>
                  <a:gd name="T65" fmla="*/ 137 h 266"/>
                  <a:gd name="T66" fmla="*/ 4 w 267"/>
                  <a:gd name="T67" fmla="*/ 141 h 266"/>
                  <a:gd name="T68" fmla="*/ 124 w 267"/>
                  <a:gd name="T69" fmla="*/ 263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67" h="266">
                    <a:moveTo>
                      <a:pt x="124" y="263"/>
                    </a:moveTo>
                    <a:lnTo>
                      <a:pt x="128" y="266"/>
                    </a:lnTo>
                    <a:lnTo>
                      <a:pt x="133" y="266"/>
                    </a:lnTo>
                    <a:lnTo>
                      <a:pt x="137" y="266"/>
                    </a:lnTo>
                    <a:lnTo>
                      <a:pt x="141" y="263"/>
                    </a:lnTo>
                    <a:lnTo>
                      <a:pt x="263" y="141"/>
                    </a:lnTo>
                    <a:lnTo>
                      <a:pt x="266" y="137"/>
                    </a:lnTo>
                    <a:lnTo>
                      <a:pt x="267" y="133"/>
                    </a:lnTo>
                    <a:lnTo>
                      <a:pt x="266" y="128"/>
                    </a:lnTo>
                    <a:lnTo>
                      <a:pt x="263" y="124"/>
                    </a:lnTo>
                    <a:lnTo>
                      <a:pt x="259" y="122"/>
                    </a:lnTo>
                    <a:lnTo>
                      <a:pt x="254" y="120"/>
                    </a:lnTo>
                    <a:lnTo>
                      <a:pt x="250" y="122"/>
                    </a:lnTo>
                    <a:lnTo>
                      <a:pt x="246" y="124"/>
                    </a:lnTo>
                    <a:lnTo>
                      <a:pt x="144" y="226"/>
                    </a:lnTo>
                    <a:lnTo>
                      <a:pt x="144" y="11"/>
                    </a:lnTo>
                    <a:lnTo>
                      <a:pt x="144" y="7"/>
                    </a:lnTo>
                    <a:lnTo>
                      <a:pt x="141" y="4"/>
                    </a:lnTo>
                    <a:lnTo>
                      <a:pt x="137" y="1"/>
                    </a:lnTo>
                    <a:lnTo>
                      <a:pt x="132" y="0"/>
                    </a:lnTo>
                    <a:lnTo>
                      <a:pt x="127" y="1"/>
                    </a:lnTo>
                    <a:lnTo>
                      <a:pt x="123" y="4"/>
                    </a:lnTo>
                    <a:lnTo>
                      <a:pt x="121" y="7"/>
                    </a:lnTo>
                    <a:lnTo>
                      <a:pt x="121" y="11"/>
                    </a:lnTo>
                    <a:lnTo>
                      <a:pt x="121" y="225"/>
                    </a:lnTo>
                    <a:lnTo>
                      <a:pt x="20" y="124"/>
                    </a:lnTo>
                    <a:lnTo>
                      <a:pt x="17" y="122"/>
                    </a:lnTo>
                    <a:lnTo>
                      <a:pt x="11" y="120"/>
                    </a:lnTo>
                    <a:lnTo>
                      <a:pt x="8" y="122"/>
                    </a:lnTo>
                    <a:lnTo>
                      <a:pt x="4" y="124"/>
                    </a:lnTo>
                    <a:lnTo>
                      <a:pt x="1" y="128"/>
                    </a:lnTo>
                    <a:lnTo>
                      <a:pt x="0" y="133"/>
                    </a:lnTo>
                    <a:lnTo>
                      <a:pt x="1" y="137"/>
                    </a:lnTo>
                    <a:lnTo>
                      <a:pt x="4" y="141"/>
                    </a:lnTo>
                    <a:lnTo>
                      <a:pt x="124" y="26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Segoe UI"/>
                </a:endParaRPr>
              </a:p>
            </p:txBody>
          </p:sp>
        </p:grpSp>
        <p:sp>
          <p:nvSpPr>
            <p:cNvPr id="2" name="TextBox 1"/>
            <p:cNvSpPr txBox="1"/>
            <p:nvPr/>
          </p:nvSpPr>
          <p:spPr>
            <a:xfrm>
              <a:off x="5680661" y="3071077"/>
              <a:ext cx="891348" cy="875180"/>
            </a:xfrm>
            <a:prstGeom prst="rect">
              <a:avLst/>
            </a:prstGeom>
            <a:noFill/>
          </p:spPr>
          <p:txBody>
            <a:bodyPr wrap="square" rtlCol="0">
              <a:spAutoFit/>
            </a:bodyPr>
            <a:lstStyle/>
            <a:p>
              <a:pPr algn="ctr"/>
              <a:r>
                <a:rPr lang="en-ZA" sz="1400" dirty="0"/>
                <a:t>1. </a:t>
              </a:r>
            </a:p>
            <a:p>
              <a:pPr algn="ctr"/>
              <a:r>
                <a:rPr lang="en-ZA" sz="1400" dirty="0"/>
                <a:t>Improved safety and security</a:t>
              </a:r>
            </a:p>
          </p:txBody>
        </p:sp>
        <p:sp>
          <p:nvSpPr>
            <p:cNvPr id="54" name="TextBox 53"/>
            <p:cNvSpPr txBox="1"/>
            <p:nvPr/>
          </p:nvSpPr>
          <p:spPr>
            <a:xfrm>
              <a:off x="4616640" y="3230213"/>
              <a:ext cx="1047213" cy="677559"/>
            </a:xfrm>
            <a:prstGeom prst="rect">
              <a:avLst/>
            </a:prstGeom>
            <a:noFill/>
          </p:spPr>
          <p:txBody>
            <a:bodyPr wrap="square" rtlCol="0">
              <a:spAutoFit/>
            </a:bodyPr>
            <a:lstStyle/>
            <a:p>
              <a:pPr algn="ctr"/>
              <a:r>
                <a:rPr lang="en-ZA" sz="1400" dirty="0"/>
                <a:t>2. Improved case management</a:t>
              </a:r>
            </a:p>
          </p:txBody>
        </p:sp>
        <p:sp>
          <p:nvSpPr>
            <p:cNvPr id="55" name="TextBox 54"/>
            <p:cNvSpPr txBox="1"/>
            <p:nvPr/>
          </p:nvSpPr>
          <p:spPr>
            <a:xfrm>
              <a:off x="4622831" y="4404937"/>
              <a:ext cx="1140469" cy="875180"/>
            </a:xfrm>
            <a:prstGeom prst="rect">
              <a:avLst/>
            </a:prstGeom>
            <a:noFill/>
          </p:spPr>
          <p:txBody>
            <a:bodyPr wrap="square" rtlCol="0">
              <a:spAutoFit/>
            </a:bodyPr>
            <a:lstStyle/>
            <a:p>
              <a:pPr algn="ctr"/>
              <a:r>
                <a:rPr lang="en-ZA" sz="1400" dirty="0" smtClean="0"/>
                <a:t>3. </a:t>
              </a:r>
            </a:p>
            <a:p>
              <a:pPr algn="ctr"/>
              <a:r>
                <a:rPr lang="en-ZA" sz="1400" dirty="0" smtClean="0"/>
                <a:t>Increased needs based rehabilitation</a:t>
              </a:r>
              <a:endParaRPr lang="en-ZA" sz="1400" dirty="0"/>
            </a:p>
          </p:txBody>
        </p:sp>
        <p:sp>
          <p:nvSpPr>
            <p:cNvPr id="56" name="TextBox 55"/>
            <p:cNvSpPr txBox="1"/>
            <p:nvPr/>
          </p:nvSpPr>
          <p:spPr>
            <a:xfrm>
              <a:off x="5506619" y="5087253"/>
              <a:ext cx="1199409" cy="677402"/>
            </a:xfrm>
            <a:prstGeom prst="rect">
              <a:avLst/>
            </a:prstGeom>
            <a:noFill/>
          </p:spPr>
          <p:txBody>
            <a:bodyPr wrap="square" rtlCol="0">
              <a:spAutoFit/>
            </a:bodyPr>
            <a:lstStyle/>
            <a:p>
              <a:pPr algn="ctr"/>
              <a:r>
                <a:rPr lang="en-ZA" sz="1400" dirty="0" smtClean="0"/>
                <a:t>4. </a:t>
              </a:r>
            </a:p>
            <a:p>
              <a:pPr algn="ctr"/>
              <a:r>
                <a:rPr lang="en-ZA" sz="1400" dirty="0" smtClean="0"/>
                <a:t>Successful reintegration</a:t>
              </a:r>
              <a:endParaRPr lang="en-ZA" sz="1400" dirty="0"/>
            </a:p>
          </p:txBody>
        </p:sp>
        <p:sp>
          <p:nvSpPr>
            <p:cNvPr id="57" name="TextBox 56"/>
            <p:cNvSpPr txBox="1"/>
            <p:nvPr/>
          </p:nvSpPr>
          <p:spPr>
            <a:xfrm>
              <a:off x="6386564" y="4443398"/>
              <a:ext cx="1240055" cy="875180"/>
            </a:xfrm>
            <a:prstGeom prst="rect">
              <a:avLst/>
            </a:prstGeom>
            <a:noFill/>
          </p:spPr>
          <p:txBody>
            <a:bodyPr wrap="square" rtlCol="0">
              <a:spAutoFit/>
            </a:bodyPr>
            <a:lstStyle/>
            <a:p>
              <a:pPr algn="ctr"/>
              <a:r>
                <a:rPr lang="en-ZA" sz="1400" dirty="0" smtClean="0"/>
                <a:t>5. </a:t>
              </a:r>
            </a:p>
            <a:p>
              <a:pPr algn="ctr"/>
              <a:r>
                <a:rPr lang="en-ZA" sz="1400" b="1" dirty="0" smtClean="0">
                  <a:solidFill>
                    <a:schemeClr val="accent6"/>
                  </a:solidFill>
                </a:rPr>
                <a:t>Healthy incarcerated population</a:t>
              </a:r>
              <a:endParaRPr lang="en-ZA" sz="1400" b="1" dirty="0">
                <a:solidFill>
                  <a:schemeClr val="accent6"/>
                </a:solidFill>
              </a:endParaRPr>
            </a:p>
          </p:txBody>
        </p:sp>
        <p:sp>
          <p:nvSpPr>
            <p:cNvPr id="58" name="TextBox 57"/>
            <p:cNvSpPr txBox="1"/>
            <p:nvPr/>
          </p:nvSpPr>
          <p:spPr>
            <a:xfrm>
              <a:off x="6514259" y="3142977"/>
              <a:ext cx="1083103" cy="1072553"/>
            </a:xfrm>
            <a:prstGeom prst="rect">
              <a:avLst/>
            </a:prstGeom>
            <a:noFill/>
          </p:spPr>
          <p:txBody>
            <a:bodyPr wrap="square" rtlCol="0">
              <a:spAutoFit/>
            </a:bodyPr>
            <a:lstStyle/>
            <a:p>
              <a:pPr algn="ctr"/>
              <a:r>
                <a:rPr lang="en-ZA" sz="1400" dirty="0" smtClean="0"/>
                <a:t>6. </a:t>
              </a:r>
            </a:p>
            <a:p>
              <a:pPr algn="ctr"/>
              <a:r>
                <a:rPr lang="en-ZA" sz="1400" dirty="0" smtClean="0"/>
                <a:t>High performing ethical  organisation</a:t>
              </a:r>
              <a:endParaRPr lang="en-ZA" sz="1400" dirty="0"/>
            </a:p>
          </p:txBody>
        </p:sp>
      </p:grpSp>
    </p:spTree>
    <p:extLst>
      <p:ext uri="{BB962C8B-B14F-4D97-AF65-F5344CB8AC3E}">
        <p14:creationId xmlns:p14="http://schemas.microsoft.com/office/powerpoint/2010/main" val="5351552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 xmlns:a16="http://schemas.microsoft.com/office/drawing/2014/main" id="{3D1D2E24-36FA-6149-B377-163EFDF93ABC}"/>
              </a:ext>
            </a:extLst>
          </p:cNvPr>
          <p:cNvSpPr txBox="1"/>
          <p:nvPr/>
        </p:nvSpPr>
        <p:spPr>
          <a:xfrm>
            <a:off x="989162" y="792228"/>
            <a:ext cx="6088645" cy="215444"/>
          </a:xfrm>
          <a:prstGeom prst="rect">
            <a:avLst/>
          </a:prstGeom>
          <a:noFill/>
        </p:spPr>
        <p:txBody>
          <a:bodyPr wrap="square" lIns="0" tIns="0" rIns="0" bIns="0" rtlCol="0" anchor="ctr">
            <a:spAutoFit/>
          </a:bodyPr>
          <a:lstStyle/>
          <a:p>
            <a:pPr>
              <a:spcAft>
                <a:spcPts val="300"/>
              </a:spcAft>
            </a:pPr>
            <a:r>
              <a:rPr lang="da-DK" sz="1400" b="1" dirty="0" smtClean="0">
                <a:solidFill>
                  <a:srgbClr val="FFFFFF"/>
                </a:solidFill>
                <a:latin typeface="Segoe UI Light"/>
                <a:cs typeface="Segoe UI" panose="020B0502040204020203" pitchFamily="34" charset="0"/>
              </a:rPr>
              <a:t>Outcome 5: Healthy Incarcerated Population</a:t>
            </a:r>
            <a:endParaRPr lang="da-DK" sz="1400" b="1" dirty="0">
              <a:solidFill>
                <a:srgbClr val="FFFFFF"/>
              </a:solidFill>
              <a:latin typeface="Segoe UI Light"/>
              <a:cs typeface="Segoe UI" panose="020B0502040204020203" pitchFamily="34" charset="0"/>
            </a:endParaRPr>
          </a:p>
        </p:txBody>
      </p:sp>
      <p:sp>
        <p:nvSpPr>
          <p:cNvPr id="4" name="Title 1">
            <a:extLst>
              <a:ext uri="{FF2B5EF4-FFF2-40B4-BE49-F238E27FC236}">
                <a16:creationId xmlns="" xmlns:a16="http://schemas.microsoft.com/office/drawing/2014/main" id="{4430A9AA-BB5E-FF43-8C3E-F42948508E5B}"/>
              </a:ext>
            </a:extLst>
          </p:cNvPr>
          <p:cNvSpPr txBox="1">
            <a:spLocks/>
          </p:cNvSpPr>
          <p:nvPr/>
        </p:nvSpPr>
        <p:spPr>
          <a:xfrm>
            <a:off x="513274" y="-227541"/>
            <a:ext cx="10940374" cy="81886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chemeClr val="tx1"/>
                </a:solidFill>
                <a:latin typeface="Georgia" panose="02040502050405020303"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en-US" sz="4000" dirty="0" smtClean="0">
                <a:solidFill>
                  <a:srgbClr val="000000"/>
                </a:solidFill>
                <a:latin typeface="Georgia"/>
              </a:rPr>
              <a:t>Contextual issues for 2021 MTEF</a:t>
            </a:r>
            <a:endParaRPr kumimoji="0" lang="en-US" sz="4000" b="1" i="0" u="none" strike="noStrike" kern="1200" cap="none" spc="0" normalizeH="0" baseline="0" noProof="0" dirty="0">
              <a:ln>
                <a:noFill/>
              </a:ln>
              <a:solidFill>
                <a:srgbClr val="000000"/>
              </a:solidFill>
              <a:effectLst/>
              <a:uLnTx/>
              <a:uFillTx/>
              <a:latin typeface="Georgia"/>
            </a:endParaRPr>
          </a:p>
        </p:txBody>
      </p:sp>
      <p:sp>
        <p:nvSpPr>
          <p:cNvPr id="5" name="TextBox 4"/>
          <p:cNvSpPr txBox="1"/>
          <p:nvPr/>
        </p:nvSpPr>
        <p:spPr>
          <a:xfrm>
            <a:off x="-158262" y="1182204"/>
            <a:ext cx="6251331" cy="5460341"/>
          </a:xfrm>
          <a:prstGeom prst="rect">
            <a:avLst/>
          </a:prstGeom>
          <a:ln w="57150"/>
        </p:spPr>
        <p:style>
          <a:lnRef idx="2">
            <a:schemeClr val="accent6"/>
          </a:lnRef>
          <a:fillRef idx="1">
            <a:schemeClr val="lt1"/>
          </a:fillRef>
          <a:effectRef idx="0">
            <a:schemeClr val="accent6"/>
          </a:effectRef>
          <a:fontRef idx="minor">
            <a:schemeClr val="dk1"/>
          </a:fontRef>
        </p:style>
        <p:txBody>
          <a:bodyPr wrap="square" rtlCol="0">
            <a:spAutoFit/>
          </a:bodyPr>
          <a:lstStyle/>
          <a:p>
            <a:pPr lvl="0" algn="ctr"/>
            <a:r>
              <a:rPr lang="en-ZA" sz="2799" b="1" dirty="0">
                <a:solidFill>
                  <a:schemeClr val="tx1"/>
                </a:solidFill>
                <a:latin typeface="Calibri Light"/>
                <a:cs typeface="Calibri Light"/>
              </a:rPr>
              <a:t>Contextual </a:t>
            </a:r>
            <a:r>
              <a:rPr lang="en-ZA" sz="2799" b="1" dirty="0" smtClean="0">
                <a:solidFill>
                  <a:schemeClr val="tx1"/>
                </a:solidFill>
                <a:latin typeface="Calibri Light"/>
                <a:cs typeface="Calibri Light"/>
              </a:rPr>
              <a:t>Issues </a:t>
            </a:r>
            <a:r>
              <a:rPr lang="en-ZA" sz="2799" b="1" dirty="0" smtClean="0">
                <a:solidFill>
                  <a:srgbClr val="FF0000"/>
                </a:solidFill>
                <a:latin typeface="Calibri Light"/>
                <a:cs typeface="Calibri Light"/>
              </a:rPr>
              <a:t> </a:t>
            </a:r>
            <a:endParaRPr lang="en-ZA" sz="2799" b="1" dirty="0">
              <a:solidFill>
                <a:srgbClr val="FF0000"/>
              </a:solidFill>
              <a:latin typeface="Calibri Light"/>
              <a:cs typeface="Calibri Light"/>
            </a:endParaRPr>
          </a:p>
          <a:p>
            <a:pPr marL="342831" indent="-342831">
              <a:spcBef>
                <a:spcPts val="400"/>
              </a:spcBef>
              <a:spcAft>
                <a:spcPts val="400"/>
              </a:spcAft>
              <a:buFont typeface="Arial" panose="020B0604020202020204" pitchFamily="34" charset="0"/>
              <a:buChar char="•"/>
            </a:pPr>
            <a:r>
              <a:rPr lang="en-ZA" sz="2000" dirty="0" smtClean="0">
                <a:solidFill>
                  <a:schemeClr val="tx1"/>
                </a:solidFill>
                <a:latin typeface="Calibri Light" panose="020F0302020204030204" pitchFamily="34" charset="0"/>
                <a:ea typeface="Calibri"/>
                <a:cs typeface="Calibri Light" panose="020F0302020204030204" pitchFamily="34" charset="0"/>
              </a:rPr>
              <a:t>Implications of Covid-19 on the operating environment (Comprehensive and Integrated approach to Health </a:t>
            </a:r>
            <a:r>
              <a:rPr lang="en-ZA" sz="2000" dirty="0">
                <a:solidFill>
                  <a:schemeClr val="tx1"/>
                </a:solidFill>
                <a:latin typeface="Calibri Light" panose="020F0302020204030204" pitchFamily="34" charset="0"/>
                <a:ea typeface="Calibri"/>
                <a:cs typeface="Calibri Light" panose="020F0302020204030204" pitchFamily="34" charset="0"/>
              </a:rPr>
              <a:t>C</a:t>
            </a:r>
            <a:r>
              <a:rPr lang="en-ZA" sz="2000" dirty="0" smtClean="0">
                <a:solidFill>
                  <a:schemeClr val="tx1"/>
                </a:solidFill>
                <a:latin typeface="Calibri Light" panose="020F0302020204030204" pitchFamily="34" charset="0"/>
                <a:ea typeface="Calibri"/>
                <a:cs typeface="Calibri Light" panose="020F0302020204030204" pitchFamily="34" charset="0"/>
              </a:rPr>
              <a:t>are </a:t>
            </a:r>
            <a:r>
              <a:rPr lang="en-ZA" sz="2000" dirty="0">
                <a:solidFill>
                  <a:schemeClr val="tx1"/>
                </a:solidFill>
                <a:latin typeface="Calibri Light" panose="020F0302020204030204" pitchFamily="34" charset="0"/>
                <a:ea typeface="Calibri"/>
                <a:cs typeface="Calibri Light" panose="020F0302020204030204" pitchFamily="34" charset="0"/>
              </a:rPr>
              <a:t>S</a:t>
            </a:r>
            <a:r>
              <a:rPr lang="en-ZA" sz="2000" dirty="0" smtClean="0">
                <a:solidFill>
                  <a:schemeClr val="tx1"/>
                </a:solidFill>
                <a:latin typeface="Calibri Light" panose="020F0302020204030204" pitchFamily="34" charset="0"/>
                <a:ea typeface="Calibri"/>
                <a:cs typeface="Calibri Light" panose="020F0302020204030204" pitchFamily="34" charset="0"/>
              </a:rPr>
              <a:t>ervices based on an intersectoral collaboration, Alignment of the Health </a:t>
            </a:r>
            <a:r>
              <a:rPr lang="en-ZA" sz="2000" dirty="0">
                <a:solidFill>
                  <a:schemeClr val="tx1"/>
                </a:solidFill>
                <a:latin typeface="Calibri Light" panose="020F0302020204030204" pitchFamily="34" charset="0"/>
                <a:ea typeface="Calibri"/>
                <a:cs typeface="Calibri Light" panose="020F0302020204030204" pitchFamily="34" charset="0"/>
              </a:rPr>
              <a:t>C</a:t>
            </a:r>
            <a:r>
              <a:rPr lang="en-ZA" sz="2000" dirty="0" smtClean="0">
                <a:solidFill>
                  <a:schemeClr val="tx1"/>
                </a:solidFill>
                <a:latin typeface="Calibri Light" panose="020F0302020204030204" pitchFamily="34" charset="0"/>
                <a:ea typeface="Calibri"/>
                <a:cs typeface="Calibri Light" panose="020F0302020204030204" pitchFamily="34" charset="0"/>
              </a:rPr>
              <a:t>are Services Organisational structure and health mandates and Specific focus on Communicable and Non Communicable Diseases inclusive of Medical Emergencies).</a:t>
            </a:r>
          </a:p>
          <a:p>
            <a:pPr marL="342831" indent="-342831">
              <a:spcBef>
                <a:spcPts val="400"/>
              </a:spcBef>
              <a:spcAft>
                <a:spcPts val="400"/>
              </a:spcAft>
              <a:buFont typeface="Arial" panose="020B0604020202020204" pitchFamily="34" charset="0"/>
              <a:buChar char="•"/>
            </a:pPr>
            <a:r>
              <a:rPr lang="en-ZA" sz="2000" dirty="0" smtClean="0">
                <a:solidFill>
                  <a:schemeClr val="tx1"/>
                </a:solidFill>
                <a:latin typeface="Calibri Light" panose="020F0302020204030204" pitchFamily="34" charset="0"/>
                <a:ea typeface="Calibri"/>
                <a:cs typeface="Calibri Light" panose="020F0302020204030204" pitchFamily="34" charset="0"/>
              </a:rPr>
              <a:t>Capacity constraints (filling of vacant posts of in health for Communicable and </a:t>
            </a:r>
            <a:r>
              <a:rPr lang="en-ZA" sz="2000" dirty="0">
                <a:solidFill>
                  <a:schemeClr val="tx1"/>
                </a:solidFill>
                <a:latin typeface="Calibri Light" panose="020F0302020204030204" pitchFamily="34" charset="0"/>
                <a:ea typeface="Calibri"/>
                <a:cs typeface="Calibri Light" panose="020F0302020204030204" pitchFamily="34" charset="0"/>
              </a:rPr>
              <a:t>Non </a:t>
            </a:r>
            <a:r>
              <a:rPr lang="en-ZA" sz="2000" dirty="0" smtClean="0">
                <a:solidFill>
                  <a:schemeClr val="tx1"/>
                </a:solidFill>
                <a:latin typeface="Calibri Light" panose="020F0302020204030204" pitchFamily="34" charset="0"/>
                <a:ea typeface="Calibri"/>
                <a:cs typeface="Calibri Light" panose="020F0302020204030204" pitchFamily="34" charset="0"/>
              </a:rPr>
              <a:t>Communicable Diseases,)</a:t>
            </a:r>
          </a:p>
          <a:p>
            <a:pPr marL="342900" lvl="0" indent="-342900">
              <a:spcBef>
                <a:spcPts val="300"/>
              </a:spcBef>
              <a:spcAft>
                <a:spcPts val="300"/>
              </a:spcAft>
              <a:buClr>
                <a:srgbClr val="000000"/>
              </a:buClr>
              <a:buFont typeface="Arial" panose="020B0604020202020204" pitchFamily="34" charset="0"/>
              <a:buChar char="•"/>
            </a:pPr>
            <a:r>
              <a:rPr lang="en-ZA" sz="2000" kern="0" dirty="0">
                <a:solidFill>
                  <a:schemeClr val="tx1"/>
                </a:solidFill>
                <a:latin typeface="Calibri Light" panose="020F0302020204030204" pitchFamily="34" charset="0"/>
                <a:ea typeface="Calibri"/>
                <a:cs typeface="Calibri Light" panose="020F0302020204030204" pitchFamily="34" charset="0"/>
                <a:sym typeface="Arial"/>
              </a:rPr>
              <a:t>Culture change </a:t>
            </a:r>
            <a:r>
              <a:rPr lang="en-ZA" sz="2000" kern="0" dirty="0" smtClean="0">
                <a:solidFill>
                  <a:schemeClr val="tx1"/>
                </a:solidFill>
                <a:latin typeface="Calibri Light" panose="020F0302020204030204" pitchFamily="34" charset="0"/>
                <a:ea typeface="Calibri"/>
                <a:cs typeface="Calibri Light" panose="020F0302020204030204" pitchFamily="34" charset="0"/>
                <a:sym typeface="Arial"/>
              </a:rPr>
              <a:t>imposed by COVID-19 (leveraging on Technology and automated systems in Health Services e.g. Telemedicine)</a:t>
            </a:r>
          </a:p>
          <a:p>
            <a:pPr marL="342900" lvl="0" indent="-342900">
              <a:spcBef>
                <a:spcPts val="300"/>
              </a:spcBef>
              <a:spcAft>
                <a:spcPts val="300"/>
              </a:spcAft>
              <a:buClr>
                <a:srgbClr val="000000"/>
              </a:buClr>
              <a:buFont typeface="Arial" panose="020B0604020202020204" pitchFamily="34" charset="0"/>
              <a:buChar char="•"/>
            </a:pPr>
            <a:r>
              <a:rPr lang="en-ZA" sz="2000" dirty="0" smtClean="0">
                <a:solidFill>
                  <a:schemeClr val="tx1"/>
                </a:solidFill>
                <a:latin typeface="Calibri Light" panose="020F0302020204030204" pitchFamily="34" charset="0"/>
                <a:ea typeface="Calibri"/>
                <a:cs typeface="Calibri Light" panose="020F0302020204030204" pitchFamily="34" charset="0"/>
              </a:rPr>
              <a:t>staff attrition due to Non Implementation of OSD, Grading of professional Posts and Rural Allowance as </a:t>
            </a:r>
            <a:r>
              <a:rPr lang="en-ZA" sz="2000" dirty="0">
                <a:solidFill>
                  <a:schemeClr val="tx1"/>
                </a:solidFill>
                <a:latin typeface="Calibri Light" panose="020F0302020204030204" pitchFamily="34" charset="0"/>
                <a:ea typeface="Calibri"/>
                <a:cs typeface="Calibri Light" panose="020F0302020204030204" pitchFamily="34" charset="0"/>
              </a:rPr>
              <a:t>well as </a:t>
            </a:r>
            <a:r>
              <a:rPr lang="en-ZA" sz="2000" dirty="0" smtClean="0">
                <a:solidFill>
                  <a:schemeClr val="tx1"/>
                </a:solidFill>
                <a:latin typeface="Calibri Light" panose="020F0302020204030204" pitchFamily="34" charset="0"/>
                <a:ea typeface="Calibri"/>
                <a:cs typeface="Calibri Light" panose="020F0302020204030204" pitchFamily="34" charset="0"/>
              </a:rPr>
              <a:t>overtime for health professionals.</a:t>
            </a:r>
          </a:p>
        </p:txBody>
      </p:sp>
      <p:sp>
        <p:nvSpPr>
          <p:cNvPr id="6" name="TextBox 5"/>
          <p:cNvSpPr txBox="1"/>
          <p:nvPr/>
        </p:nvSpPr>
        <p:spPr>
          <a:xfrm>
            <a:off x="6188417" y="1182204"/>
            <a:ext cx="5888354" cy="5293629"/>
          </a:xfrm>
          <a:prstGeom prst="rect">
            <a:avLst/>
          </a:prstGeom>
          <a:ln w="57150"/>
        </p:spPr>
        <p:style>
          <a:lnRef idx="2">
            <a:schemeClr val="accent6"/>
          </a:lnRef>
          <a:fillRef idx="1">
            <a:schemeClr val="lt1"/>
          </a:fillRef>
          <a:effectRef idx="0">
            <a:schemeClr val="accent6"/>
          </a:effectRef>
          <a:fontRef idx="minor">
            <a:schemeClr val="dk1"/>
          </a:fontRef>
        </p:style>
        <p:txBody>
          <a:bodyPr wrap="square" rtlCol="0">
            <a:spAutoFit/>
          </a:bodyPr>
          <a:lstStyle/>
          <a:p>
            <a:pPr lvl="0" algn="ctr"/>
            <a:r>
              <a:rPr lang="en-ZA" sz="2799" b="1" dirty="0" smtClean="0">
                <a:solidFill>
                  <a:schemeClr val="tx1"/>
                </a:solidFill>
                <a:latin typeface="Calibri Light"/>
                <a:cs typeface="Calibri Light"/>
              </a:rPr>
              <a:t>Opportunities </a:t>
            </a:r>
            <a:r>
              <a:rPr lang="en-ZA" sz="2799" b="1" dirty="0" smtClean="0">
                <a:solidFill>
                  <a:srgbClr val="FF0000"/>
                </a:solidFill>
                <a:latin typeface="Calibri Light"/>
                <a:cs typeface="Calibri Light"/>
              </a:rPr>
              <a:t> </a:t>
            </a:r>
            <a:endParaRPr lang="en-ZA" sz="2799" b="1" dirty="0">
              <a:solidFill>
                <a:srgbClr val="FF0000"/>
              </a:solidFill>
              <a:latin typeface="Calibri Light"/>
              <a:cs typeface="Calibri Light"/>
            </a:endParaRPr>
          </a:p>
          <a:p>
            <a:pPr lvl="0"/>
            <a:endParaRPr lang="en-ZA" sz="2000" dirty="0">
              <a:latin typeface="Calibri Light" panose="020F0302020204030204" pitchFamily="34" charset="0"/>
              <a:ea typeface="Calibri"/>
              <a:cs typeface="Calibri Light" panose="020F0302020204030204" pitchFamily="34" charset="0"/>
            </a:endParaRPr>
          </a:p>
          <a:p>
            <a:pPr marL="342831" indent="-342831">
              <a:spcBef>
                <a:spcPts val="600"/>
              </a:spcBef>
              <a:spcAft>
                <a:spcPts val="600"/>
              </a:spcAft>
              <a:buFont typeface="Arial" panose="020B0604020202020204" pitchFamily="34" charset="0"/>
              <a:buChar char="•"/>
            </a:pPr>
            <a:r>
              <a:rPr lang="en-US" sz="2000" dirty="0" smtClean="0">
                <a:solidFill>
                  <a:schemeClr val="tx1"/>
                </a:solidFill>
                <a:latin typeface="Calibri Light" panose="020F0302020204030204" pitchFamily="34" charset="0"/>
                <a:ea typeface="Calibri"/>
                <a:cs typeface="Calibri Light" panose="020F0302020204030204" pitchFamily="34" charset="0"/>
              </a:rPr>
              <a:t>Establishment and implementation of Telemedicine</a:t>
            </a:r>
          </a:p>
          <a:p>
            <a:pPr marL="342831" indent="-342831">
              <a:spcBef>
                <a:spcPts val="600"/>
              </a:spcBef>
              <a:spcAft>
                <a:spcPts val="600"/>
              </a:spcAft>
              <a:buFont typeface="Arial" panose="020B0604020202020204" pitchFamily="34" charset="0"/>
              <a:buChar char="•"/>
            </a:pPr>
            <a:r>
              <a:rPr lang="en-US" sz="2000" dirty="0" smtClean="0">
                <a:solidFill>
                  <a:schemeClr val="tx1"/>
                </a:solidFill>
                <a:latin typeface="Calibri Light" panose="020F0302020204030204" pitchFamily="34" charset="0"/>
                <a:ea typeface="Calibri"/>
                <a:cs typeface="Calibri Light" panose="020F0302020204030204" pitchFamily="34" charset="0"/>
              </a:rPr>
              <a:t>Strengthening Partnerships and stakeholder Relations</a:t>
            </a:r>
            <a:endParaRPr lang="en-ZA" sz="2000" dirty="0">
              <a:solidFill>
                <a:schemeClr val="tx1"/>
              </a:solidFill>
              <a:latin typeface="Calibri Light" panose="020F0302020204030204" pitchFamily="34" charset="0"/>
              <a:ea typeface="Calibri"/>
              <a:cs typeface="Calibri Light" panose="020F0302020204030204" pitchFamily="34" charset="0"/>
            </a:endParaRPr>
          </a:p>
          <a:p>
            <a:pPr marL="342831" indent="-342831">
              <a:spcBef>
                <a:spcPts val="600"/>
              </a:spcBef>
              <a:spcAft>
                <a:spcPts val="600"/>
              </a:spcAft>
              <a:buFont typeface="Arial" panose="020B0604020202020204" pitchFamily="34" charset="0"/>
              <a:buChar char="•"/>
            </a:pPr>
            <a:r>
              <a:rPr lang="en-ZA" sz="2000" dirty="0" smtClean="0">
                <a:solidFill>
                  <a:schemeClr val="tx1"/>
                </a:solidFill>
                <a:latin typeface="Calibri Light" panose="020F0302020204030204" pitchFamily="34" charset="0"/>
                <a:ea typeface="Calibri"/>
                <a:cs typeface="Calibri Light" panose="020F0302020204030204" pitchFamily="34" charset="0"/>
              </a:rPr>
              <a:t>Evaluation and realignment of organisational structure at specific levels</a:t>
            </a:r>
          </a:p>
          <a:p>
            <a:pPr marL="342831" indent="-342831">
              <a:spcBef>
                <a:spcPts val="600"/>
              </a:spcBef>
              <a:spcAft>
                <a:spcPts val="600"/>
              </a:spcAft>
              <a:buFont typeface="Arial" panose="020B0604020202020204" pitchFamily="34" charset="0"/>
              <a:buChar char="•"/>
            </a:pPr>
            <a:r>
              <a:rPr lang="en-ZA" sz="2000" dirty="0" smtClean="0">
                <a:solidFill>
                  <a:schemeClr val="tx1"/>
                </a:solidFill>
                <a:latin typeface="Calibri Light" panose="020F0302020204030204" pitchFamily="34" charset="0"/>
                <a:ea typeface="Calibri"/>
                <a:cs typeface="Calibri Light" panose="020F0302020204030204" pitchFamily="34" charset="0"/>
              </a:rPr>
              <a:t>The Directorates in Health to focus on Communicable and Non Communicable Diseases for distribution of responsibilities.</a:t>
            </a:r>
          </a:p>
          <a:p>
            <a:pPr marL="342831" indent="-342831">
              <a:spcBef>
                <a:spcPts val="600"/>
              </a:spcBef>
              <a:spcAft>
                <a:spcPts val="600"/>
              </a:spcAft>
              <a:buFont typeface="Arial" panose="020B0604020202020204" pitchFamily="34" charset="0"/>
              <a:buChar char="•"/>
            </a:pPr>
            <a:endParaRPr lang="en-ZA" sz="2000" dirty="0">
              <a:solidFill>
                <a:schemeClr val="tx1"/>
              </a:solidFill>
              <a:latin typeface="Calibri Light" panose="020F0302020204030204" pitchFamily="34" charset="0"/>
              <a:ea typeface="Calibri"/>
              <a:cs typeface="Calibri Light" panose="020F0302020204030204" pitchFamily="34" charset="0"/>
            </a:endParaRPr>
          </a:p>
          <a:p>
            <a:pPr marL="342831" indent="-342831">
              <a:spcBef>
                <a:spcPts val="600"/>
              </a:spcBef>
              <a:spcAft>
                <a:spcPts val="600"/>
              </a:spcAft>
              <a:buFont typeface="Arial" panose="020B0604020202020204" pitchFamily="34" charset="0"/>
              <a:buChar char="•"/>
            </a:pPr>
            <a:endParaRPr lang="en-ZA" sz="2000" dirty="0" smtClean="0">
              <a:solidFill>
                <a:schemeClr val="tx1"/>
              </a:solidFill>
              <a:latin typeface="Calibri Light" panose="020F0302020204030204" pitchFamily="34" charset="0"/>
              <a:ea typeface="Calibri"/>
              <a:cs typeface="Calibri Light" panose="020F0302020204030204" pitchFamily="34" charset="0"/>
            </a:endParaRPr>
          </a:p>
          <a:p>
            <a:pPr marL="342831" indent="-342831">
              <a:spcBef>
                <a:spcPts val="600"/>
              </a:spcBef>
              <a:spcAft>
                <a:spcPts val="600"/>
              </a:spcAft>
              <a:buFont typeface="Arial" panose="020B0604020202020204" pitchFamily="34" charset="0"/>
              <a:buChar char="•"/>
            </a:pPr>
            <a:endParaRPr lang="en-US" sz="2000" dirty="0">
              <a:solidFill>
                <a:schemeClr val="tx1"/>
              </a:solidFill>
              <a:latin typeface="Calibri Light" panose="020F0302020204030204" pitchFamily="34" charset="0"/>
              <a:ea typeface="Calibri"/>
              <a:cs typeface="Calibri Light" panose="020F0302020204030204" pitchFamily="34" charset="0"/>
            </a:endParaRPr>
          </a:p>
        </p:txBody>
      </p:sp>
    </p:spTree>
    <p:extLst>
      <p:ext uri="{BB962C8B-B14F-4D97-AF65-F5344CB8AC3E}">
        <p14:creationId xmlns:p14="http://schemas.microsoft.com/office/powerpoint/2010/main" val="143103773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 xmlns:a16="http://schemas.microsoft.com/office/drawing/2014/main" id="{3D1D2E24-36FA-6149-B377-163EFDF93ABC}"/>
              </a:ext>
            </a:extLst>
          </p:cNvPr>
          <p:cNvSpPr txBox="1"/>
          <p:nvPr/>
        </p:nvSpPr>
        <p:spPr>
          <a:xfrm>
            <a:off x="989162" y="792228"/>
            <a:ext cx="7460245" cy="215444"/>
          </a:xfrm>
          <a:prstGeom prst="rect">
            <a:avLst/>
          </a:prstGeom>
          <a:noFill/>
        </p:spPr>
        <p:txBody>
          <a:bodyPr wrap="square" lIns="0" tIns="0" rIns="0" bIns="0" rtlCol="0" anchor="ctr">
            <a:spAutoFit/>
          </a:bodyPr>
          <a:lstStyle/>
          <a:p>
            <a:pPr>
              <a:spcAft>
                <a:spcPts val="300"/>
              </a:spcAft>
            </a:pPr>
            <a:r>
              <a:rPr lang="da-DK" sz="1400" b="1" dirty="0" smtClean="0">
                <a:solidFill>
                  <a:srgbClr val="FFFFFF"/>
                </a:solidFill>
                <a:latin typeface="Segoe UI Light"/>
                <a:cs typeface="Segoe UI" panose="020B0502040204020203" pitchFamily="34" charset="0"/>
              </a:rPr>
              <a:t>Outcome 5: Healthy Incarcerated Population</a:t>
            </a:r>
            <a:endParaRPr lang="da-DK" sz="1400" b="1" dirty="0">
              <a:solidFill>
                <a:srgbClr val="FFFFFF"/>
              </a:solidFill>
              <a:latin typeface="Segoe UI Light"/>
              <a:cs typeface="Segoe UI" panose="020B0502040204020203" pitchFamily="34" charset="0"/>
            </a:endParaRPr>
          </a:p>
        </p:txBody>
      </p:sp>
      <p:sp>
        <p:nvSpPr>
          <p:cNvPr id="4" name="Title 1">
            <a:extLst>
              <a:ext uri="{FF2B5EF4-FFF2-40B4-BE49-F238E27FC236}">
                <a16:creationId xmlns="" xmlns:a16="http://schemas.microsoft.com/office/drawing/2014/main" id="{4430A9AA-BB5E-FF43-8C3E-F42948508E5B}"/>
              </a:ext>
            </a:extLst>
          </p:cNvPr>
          <p:cNvSpPr txBox="1">
            <a:spLocks/>
          </p:cNvSpPr>
          <p:nvPr/>
        </p:nvSpPr>
        <p:spPr>
          <a:xfrm>
            <a:off x="513274" y="-227541"/>
            <a:ext cx="10940374" cy="81886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chemeClr val="tx1"/>
                </a:solidFill>
                <a:latin typeface="Georgia" panose="02040502050405020303"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en-US" sz="4000" dirty="0" smtClean="0">
                <a:solidFill>
                  <a:srgbClr val="000000"/>
                </a:solidFill>
                <a:latin typeface="Georgia"/>
              </a:rPr>
              <a:t>Contextual issues for 2021 MTEF </a:t>
            </a:r>
            <a:r>
              <a:rPr lang="en-US" sz="4000" dirty="0" err="1" smtClean="0">
                <a:solidFill>
                  <a:srgbClr val="000000"/>
                </a:solidFill>
                <a:latin typeface="Georgia"/>
              </a:rPr>
              <a:t>cont</a:t>
            </a:r>
            <a:endParaRPr kumimoji="0" lang="en-US" sz="4000" b="1" i="0" u="none" strike="noStrike" kern="1200" cap="none" spc="0" normalizeH="0" baseline="0" noProof="0" dirty="0">
              <a:ln>
                <a:noFill/>
              </a:ln>
              <a:solidFill>
                <a:srgbClr val="000000"/>
              </a:solidFill>
              <a:effectLst/>
              <a:uLnTx/>
              <a:uFillTx/>
              <a:latin typeface="Georgia"/>
            </a:endParaRPr>
          </a:p>
        </p:txBody>
      </p:sp>
      <p:sp>
        <p:nvSpPr>
          <p:cNvPr id="5" name="TextBox 4"/>
          <p:cNvSpPr txBox="1"/>
          <p:nvPr/>
        </p:nvSpPr>
        <p:spPr>
          <a:xfrm>
            <a:off x="248196" y="1352274"/>
            <a:ext cx="5473338" cy="2215863"/>
          </a:xfrm>
          <a:prstGeom prst="rect">
            <a:avLst/>
          </a:prstGeom>
          <a:ln w="57150"/>
        </p:spPr>
        <p:style>
          <a:lnRef idx="2">
            <a:schemeClr val="accent6"/>
          </a:lnRef>
          <a:fillRef idx="1">
            <a:schemeClr val="lt1"/>
          </a:fillRef>
          <a:effectRef idx="0">
            <a:schemeClr val="accent6"/>
          </a:effectRef>
          <a:fontRef idx="minor">
            <a:schemeClr val="dk1"/>
          </a:fontRef>
        </p:style>
        <p:txBody>
          <a:bodyPr wrap="square" rtlCol="0">
            <a:spAutoFit/>
          </a:bodyPr>
          <a:lstStyle/>
          <a:p>
            <a:pPr lvl="0" algn="ctr"/>
            <a:r>
              <a:rPr lang="en-ZA" sz="2799" b="1" dirty="0">
                <a:solidFill>
                  <a:schemeClr val="tx1"/>
                </a:solidFill>
                <a:latin typeface="Calibri Light"/>
                <a:cs typeface="Calibri Light"/>
              </a:rPr>
              <a:t>Contextual </a:t>
            </a:r>
            <a:r>
              <a:rPr lang="en-ZA" sz="2799" b="1" dirty="0" smtClean="0">
                <a:solidFill>
                  <a:schemeClr val="tx1"/>
                </a:solidFill>
                <a:latin typeface="Calibri Light"/>
                <a:cs typeface="Calibri Light"/>
              </a:rPr>
              <a:t>Issues </a:t>
            </a:r>
            <a:r>
              <a:rPr lang="en-ZA" sz="2799" b="1" dirty="0" smtClean="0">
                <a:solidFill>
                  <a:srgbClr val="FF0000"/>
                </a:solidFill>
                <a:latin typeface="Calibri Light"/>
                <a:cs typeface="Calibri Light"/>
              </a:rPr>
              <a:t> </a:t>
            </a:r>
            <a:endParaRPr lang="en-ZA" sz="2799" b="1" dirty="0">
              <a:solidFill>
                <a:srgbClr val="FF0000"/>
              </a:solidFill>
              <a:latin typeface="Calibri Light"/>
              <a:cs typeface="Calibri Light"/>
            </a:endParaRPr>
          </a:p>
          <a:p>
            <a:pPr marL="342831" indent="-342831">
              <a:spcBef>
                <a:spcPts val="400"/>
              </a:spcBef>
              <a:spcAft>
                <a:spcPts val="400"/>
              </a:spcAft>
              <a:buFont typeface="Arial" panose="020B0604020202020204" pitchFamily="34" charset="0"/>
              <a:buChar char="•"/>
            </a:pPr>
            <a:r>
              <a:rPr lang="en-ZA" sz="2000" dirty="0" smtClean="0">
                <a:solidFill>
                  <a:schemeClr val="tx1"/>
                </a:solidFill>
                <a:latin typeface="Calibri Light" panose="020F0302020204030204" pitchFamily="34" charset="0"/>
                <a:ea typeface="Calibri"/>
                <a:cs typeface="Calibri Light" panose="020F0302020204030204" pitchFamily="34" charset="0"/>
              </a:rPr>
              <a:t> co-dependency in the provision of Health Care Services on Support services in DCS(HR, Finance, SCM, GITO,FACILITIES),  Department of Health National, Provincial, District and Centre.</a:t>
            </a:r>
          </a:p>
          <a:p>
            <a:pPr marL="342831" indent="-342831">
              <a:spcBef>
                <a:spcPts val="400"/>
              </a:spcBef>
              <a:spcAft>
                <a:spcPts val="400"/>
              </a:spcAft>
              <a:buFont typeface="Arial" panose="020B0604020202020204" pitchFamily="34" charset="0"/>
              <a:buChar char="•"/>
            </a:pPr>
            <a:endParaRPr lang="en-ZA" sz="2000" dirty="0" smtClean="0">
              <a:solidFill>
                <a:schemeClr val="tx1"/>
              </a:solidFill>
              <a:latin typeface="Calibri Light" panose="020F0302020204030204" pitchFamily="34" charset="0"/>
              <a:ea typeface="Calibri"/>
              <a:cs typeface="Calibri Light" panose="020F0302020204030204" pitchFamily="34" charset="0"/>
            </a:endParaRPr>
          </a:p>
        </p:txBody>
      </p:sp>
      <p:sp>
        <p:nvSpPr>
          <p:cNvPr id="6" name="TextBox 5"/>
          <p:cNvSpPr txBox="1"/>
          <p:nvPr/>
        </p:nvSpPr>
        <p:spPr>
          <a:xfrm>
            <a:off x="6190662" y="1326626"/>
            <a:ext cx="5801042" cy="2138919"/>
          </a:xfrm>
          <a:prstGeom prst="rect">
            <a:avLst/>
          </a:prstGeom>
          <a:ln w="57150"/>
        </p:spPr>
        <p:style>
          <a:lnRef idx="2">
            <a:schemeClr val="accent6"/>
          </a:lnRef>
          <a:fillRef idx="1">
            <a:schemeClr val="lt1"/>
          </a:fillRef>
          <a:effectRef idx="0">
            <a:schemeClr val="accent6"/>
          </a:effectRef>
          <a:fontRef idx="minor">
            <a:schemeClr val="dk1"/>
          </a:fontRef>
        </p:style>
        <p:txBody>
          <a:bodyPr wrap="square" rtlCol="0">
            <a:spAutoFit/>
          </a:bodyPr>
          <a:lstStyle/>
          <a:p>
            <a:pPr lvl="0" algn="ctr"/>
            <a:r>
              <a:rPr lang="en-ZA" sz="2799" b="1" dirty="0" smtClean="0">
                <a:solidFill>
                  <a:schemeClr val="tx1"/>
                </a:solidFill>
                <a:latin typeface="Calibri Light"/>
                <a:cs typeface="Calibri Light"/>
              </a:rPr>
              <a:t>Opportunities </a:t>
            </a:r>
            <a:r>
              <a:rPr lang="en-ZA" sz="2799" b="1" dirty="0" smtClean="0">
                <a:solidFill>
                  <a:srgbClr val="FF0000"/>
                </a:solidFill>
                <a:latin typeface="Calibri Light"/>
                <a:cs typeface="Calibri Light"/>
              </a:rPr>
              <a:t> </a:t>
            </a:r>
            <a:endParaRPr lang="en-ZA" sz="2799" b="1" dirty="0">
              <a:solidFill>
                <a:srgbClr val="FF0000"/>
              </a:solidFill>
              <a:latin typeface="Calibri Light"/>
              <a:cs typeface="Calibri Light"/>
            </a:endParaRPr>
          </a:p>
          <a:p>
            <a:pPr marL="342831" indent="-342831">
              <a:spcBef>
                <a:spcPts val="600"/>
              </a:spcBef>
              <a:spcAft>
                <a:spcPts val="600"/>
              </a:spcAft>
              <a:buFont typeface="Arial" panose="020B0604020202020204" pitchFamily="34" charset="0"/>
              <a:buChar char="•"/>
            </a:pPr>
            <a:r>
              <a:rPr lang="en-ZA" sz="2000" dirty="0" smtClean="0">
                <a:solidFill>
                  <a:schemeClr val="tx1"/>
                </a:solidFill>
                <a:latin typeface="Calibri Light" panose="020F0302020204030204" pitchFamily="34" charset="0"/>
                <a:ea typeface="Calibri"/>
                <a:cs typeface="Calibri Light" panose="020F0302020204030204" pitchFamily="34" charset="0"/>
              </a:rPr>
              <a:t> Integrated approach in the provision of Health care services.</a:t>
            </a:r>
          </a:p>
          <a:p>
            <a:pPr marL="342831" indent="-342831">
              <a:spcBef>
                <a:spcPts val="600"/>
              </a:spcBef>
              <a:spcAft>
                <a:spcPts val="600"/>
              </a:spcAft>
              <a:buFont typeface="Arial" panose="020B0604020202020204" pitchFamily="34" charset="0"/>
              <a:buChar char="•"/>
            </a:pPr>
            <a:endParaRPr lang="en-ZA" sz="2000" dirty="0" smtClean="0">
              <a:solidFill>
                <a:schemeClr val="tx1"/>
              </a:solidFill>
              <a:latin typeface="Calibri Light" panose="020F0302020204030204" pitchFamily="34" charset="0"/>
              <a:ea typeface="Calibri"/>
              <a:cs typeface="Calibri Light" panose="020F0302020204030204" pitchFamily="34" charset="0"/>
            </a:endParaRPr>
          </a:p>
          <a:p>
            <a:pPr marL="342831" indent="-342831">
              <a:spcBef>
                <a:spcPts val="600"/>
              </a:spcBef>
              <a:spcAft>
                <a:spcPts val="600"/>
              </a:spcAft>
              <a:buFont typeface="Arial" panose="020B0604020202020204" pitchFamily="34" charset="0"/>
              <a:buChar char="•"/>
            </a:pPr>
            <a:endParaRPr lang="en-ZA" sz="2000" dirty="0">
              <a:solidFill>
                <a:schemeClr val="tx1"/>
              </a:solidFill>
              <a:latin typeface="Calibri Light" panose="020F0302020204030204" pitchFamily="34" charset="0"/>
              <a:ea typeface="Calibri"/>
              <a:cs typeface="Calibri Light" panose="020F0302020204030204" pitchFamily="34" charset="0"/>
            </a:endParaRPr>
          </a:p>
        </p:txBody>
      </p:sp>
    </p:spTree>
    <p:extLst>
      <p:ext uri="{BB962C8B-B14F-4D97-AF65-F5344CB8AC3E}">
        <p14:creationId xmlns:p14="http://schemas.microsoft.com/office/powerpoint/2010/main" val="373479792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10" name="Rectangle 9">
            <a:extLst>
              <a:ext uri="{FF2B5EF4-FFF2-40B4-BE49-F238E27FC236}">
                <a16:creationId xmlns="" xmlns:a16="http://schemas.microsoft.com/office/drawing/2014/main" id="{F9EDA4DD-5668-4D40-9FD9-47B3AC01D45D}"/>
              </a:ext>
            </a:extLst>
          </p:cNvPr>
          <p:cNvSpPr/>
          <p:nvPr/>
        </p:nvSpPr>
        <p:spPr>
          <a:xfrm>
            <a:off x="0" y="0"/>
            <a:ext cx="12192000" cy="1080000"/>
          </a:xfrm>
          <a:prstGeom prst="rect">
            <a:avLst/>
          </a:prstGeom>
          <a:solidFill>
            <a:srgbClr val="548235">
              <a:alpha val="8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Segoe UI Light"/>
            </a:endParaRPr>
          </a:p>
        </p:txBody>
      </p:sp>
      <p:sp>
        <p:nvSpPr>
          <p:cNvPr id="11" name="Rounded Rectangle 10">
            <a:extLst>
              <a:ext uri="{FF2B5EF4-FFF2-40B4-BE49-F238E27FC236}">
                <a16:creationId xmlns="" xmlns:a16="http://schemas.microsoft.com/office/drawing/2014/main" id="{3FF68B7E-2A3C-7445-840D-E03AC743B2BC}"/>
              </a:ext>
            </a:extLst>
          </p:cNvPr>
          <p:cNvSpPr/>
          <p:nvPr/>
        </p:nvSpPr>
        <p:spPr>
          <a:xfrm>
            <a:off x="718227" y="748723"/>
            <a:ext cx="11125200" cy="324000"/>
          </a:xfrm>
          <a:prstGeom prst="roundRect">
            <a:avLst>
              <a:gd name="adj" fmla="val 0"/>
            </a:avLst>
          </a:prstGeom>
          <a:solidFill>
            <a:srgbClr val="C7A96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Segoe UI Light"/>
            </a:endParaRPr>
          </a:p>
        </p:txBody>
      </p:sp>
      <p:sp>
        <p:nvSpPr>
          <p:cNvPr id="12" name="TextBox 11">
            <a:extLst>
              <a:ext uri="{FF2B5EF4-FFF2-40B4-BE49-F238E27FC236}">
                <a16:creationId xmlns="" xmlns:a16="http://schemas.microsoft.com/office/drawing/2014/main" id="{3D1D2E24-36FA-6149-B377-163EFDF93ABC}"/>
              </a:ext>
            </a:extLst>
          </p:cNvPr>
          <p:cNvSpPr txBox="1"/>
          <p:nvPr/>
        </p:nvSpPr>
        <p:spPr>
          <a:xfrm>
            <a:off x="989163" y="792228"/>
            <a:ext cx="5490768" cy="215444"/>
          </a:xfrm>
          <a:prstGeom prst="rect">
            <a:avLst/>
          </a:prstGeom>
          <a:noFill/>
        </p:spPr>
        <p:txBody>
          <a:bodyPr wrap="square" lIns="0" tIns="0" rIns="0" bIns="0" rtlCol="0" anchor="ctr">
            <a:spAutoFit/>
          </a:bodyPr>
          <a:lstStyle/>
          <a:p>
            <a:pPr>
              <a:spcAft>
                <a:spcPts val="300"/>
              </a:spcAft>
            </a:pPr>
            <a:r>
              <a:rPr lang="da-DK" sz="1400" b="1" dirty="0" smtClean="0">
                <a:solidFill>
                  <a:srgbClr val="FFFFFF"/>
                </a:solidFill>
                <a:latin typeface="Segoe UI Light"/>
                <a:cs typeface="Segoe UI" panose="020B0502040204020203" pitchFamily="34" charset="0"/>
              </a:rPr>
              <a:t>Outcome 5: Healthy Incarcerated population</a:t>
            </a:r>
            <a:endParaRPr lang="da-DK" sz="1400" b="1" dirty="0">
              <a:solidFill>
                <a:srgbClr val="FFFFFF"/>
              </a:solidFill>
              <a:latin typeface="Segoe UI Light"/>
              <a:cs typeface="Segoe UI" panose="020B0502040204020203" pitchFamily="34" charset="0"/>
            </a:endParaRPr>
          </a:p>
        </p:txBody>
      </p:sp>
      <p:cxnSp>
        <p:nvCxnSpPr>
          <p:cNvPr id="13" name="Straight Connector 12">
            <a:extLst>
              <a:ext uri="{FF2B5EF4-FFF2-40B4-BE49-F238E27FC236}">
                <a16:creationId xmlns="" xmlns:a16="http://schemas.microsoft.com/office/drawing/2014/main" id="{D4D9F918-F730-4449-AB3E-2E8143B1A414}"/>
              </a:ext>
            </a:extLst>
          </p:cNvPr>
          <p:cNvCxnSpPr>
            <a:cxnSpLocks/>
          </p:cNvCxnSpPr>
          <p:nvPr/>
        </p:nvCxnSpPr>
        <p:spPr>
          <a:xfrm flipV="1">
            <a:off x="4173169" y="910723"/>
            <a:ext cx="7670260" cy="13405"/>
          </a:xfrm>
          <a:prstGeom prst="line">
            <a:avLst/>
          </a:prstGeom>
          <a:noFill/>
          <a:ln w="6350" cap="flat" cmpd="sng" algn="ctr">
            <a:solidFill>
              <a:srgbClr val="FFFFFF"/>
            </a:solidFill>
            <a:prstDash val="solid"/>
            <a:miter lim="800000"/>
          </a:ln>
          <a:effectLst/>
        </p:spPr>
      </p:cxnSp>
      <p:sp>
        <p:nvSpPr>
          <p:cNvPr id="14" name="Title 1">
            <a:extLst>
              <a:ext uri="{FF2B5EF4-FFF2-40B4-BE49-F238E27FC236}">
                <a16:creationId xmlns="" xmlns:a16="http://schemas.microsoft.com/office/drawing/2014/main" id="{4430A9AA-BB5E-FF43-8C3E-F42948508E5B}"/>
              </a:ext>
            </a:extLst>
          </p:cNvPr>
          <p:cNvSpPr txBox="1">
            <a:spLocks/>
          </p:cNvSpPr>
          <p:nvPr/>
        </p:nvSpPr>
        <p:spPr>
          <a:xfrm>
            <a:off x="989163" y="-63375"/>
            <a:ext cx="10854264" cy="472805"/>
          </a:xfrm>
          <a:prstGeom prst="rect">
            <a:avLst/>
          </a:prstGeom>
        </p:spPr>
        <p:txBody>
          <a:bodyPr vert="horz" lIns="91440" tIns="45720" rIns="91440" bIns="45720" rtlCol="0" anchor="ctr">
            <a:normAutofit fontScale="85000" lnSpcReduction="20000"/>
          </a:bodyPr>
          <a:lstStyle>
            <a:lvl1pPr algn="l" defTabSz="914400" rtl="0" eaLnBrk="1" latinLnBrk="0" hangingPunct="1">
              <a:lnSpc>
                <a:spcPct val="90000"/>
              </a:lnSpc>
              <a:spcBef>
                <a:spcPct val="0"/>
              </a:spcBef>
              <a:buNone/>
              <a:defRPr sz="4400" b="1" kern="1200">
                <a:solidFill>
                  <a:schemeClr val="tx1"/>
                </a:solidFill>
                <a:latin typeface="Georgia" panose="02040502050405020303"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4000" b="1" i="0" u="none" strike="noStrike" kern="1200" cap="none" spc="0" normalizeH="0" baseline="0" noProof="0" dirty="0" smtClean="0">
                <a:ln>
                  <a:noFill/>
                </a:ln>
                <a:solidFill>
                  <a:srgbClr val="000000"/>
                </a:solidFill>
                <a:effectLst/>
                <a:uLnTx/>
                <a:uFillTx/>
                <a:latin typeface="Georgia"/>
              </a:rPr>
              <a:t>Vision 2068</a:t>
            </a:r>
            <a:endParaRPr kumimoji="0" lang="en-US" sz="4000" b="1" i="0" u="none" strike="noStrike" kern="1200" cap="none" spc="0" normalizeH="0" baseline="0" noProof="0" dirty="0">
              <a:ln>
                <a:noFill/>
              </a:ln>
              <a:solidFill>
                <a:srgbClr val="000000"/>
              </a:solidFill>
              <a:effectLst/>
              <a:uLnTx/>
              <a:uFillTx/>
              <a:latin typeface="Georgia"/>
            </a:endParaRPr>
          </a:p>
        </p:txBody>
      </p:sp>
      <p:sp>
        <p:nvSpPr>
          <p:cNvPr id="15" name="Rounded Rectangle 14"/>
          <p:cNvSpPr/>
          <p:nvPr/>
        </p:nvSpPr>
        <p:spPr>
          <a:xfrm>
            <a:off x="-190087" y="1080001"/>
            <a:ext cx="12382090" cy="6371680"/>
          </a:xfrm>
          <a:prstGeom prst="roundRect">
            <a:avLst>
              <a:gd name="adj" fmla="val 6565"/>
            </a:avLst>
          </a:prstGeom>
          <a:solidFill>
            <a:srgbClr val="548235"/>
          </a:solidFill>
          <a:ln>
            <a:noFill/>
          </a:ln>
          <a:effectLst>
            <a:outerShdw blurRad="2032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cxnSp>
        <p:nvCxnSpPr>
          <p:cNvPr id="19" name="Straight Connector 18"/>
          <p:cNvCxnSpPr/>
          <p:nvPr/>
        </p:nvCxnSpPr>
        <p:spPr>
          <a:xfrm>
            <a:off x="3204725" y="1400463"/>
            <a:ext cx="3172" cy="5248818"/>
          </a:xfrm>
          <a:prstGeom prst="line">
            <a:avLst/>
          </a:prstGeom>
          <a:ln>
            <a:solidFill>
              <a:srgbClr val="0F113B"/>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1" y="1638677"/>
            <a:ext cx="2670773" cy="4678204"/>
          </a:xfrm>
          <a:prstGeom prst="rect">
            <a:avLst/>
          </a:prstGeom>
          <a:noFill/>
        </p:spPr>
        <p:txBody>
          <a:bodyPr wrap="square" lIns="0" tIns="0" rIns="0" bIns="0" rtlCol="0">
            <a:spAutoFit/>
          </a:bodyPr>
          <a:lstStyle/>
          <a:p>
            <a:r>
              <a:rPr lang="en-US" sz="1600" b="1" dirty="0" smtClean="0">
                <a:solidFill>
                  <a:srgbClr val="FFA6D4"/>
                </a:solidFill>
                <a:ea typeface="Arial" charset="0"/>
                <a:cs typeface="Arial" charset="0"/>
              </a:rPr>
              <a:t>Vision 2068 (Objectives for</a:t>
            </a:r>
          </a:p>
          <a:p>
            <a:r>
              <a:rPr lang="en-US" sz="1600" b="1" dirty="0" smtClean="0">
                <a:solidFill>
                  <a:srgbClr val="FFA6D4"/>
                </a:solidFill>
                <a:ea typeface="Arial" charset="0"/>
                <a:cs typeface="Arial" charset="0"/>
              </a:rPr>
              <a:t> </a:t>
            </a:r>
            <a:r>
              <a:rPr lang="en-US" sz="1600" b="1" dirty="0" smtClean="0">
                <a:solidFill>
                  <a:schemeClr val="bg1"/>
                </a:solidFill>
                <a:ea typeface="Arial" charset="0"/>
                <a:cs typeface="Arial" charset="0"/>
              </a:rPr>
              <a:t>Health care services provision leveraging on technology and automated systems </a:t>
            </a:r>
            <a:r>
              <a:rPr lang="en-US" sz="1600" b="1" dirty="0" err="1" smtClean="0">
                <a:solidFill>
                  <a:schemeClr val="bg1"/>
                </a:solidFill>
                <a:ea typeface="Arial" charset="0"/>
                <a:cs typeface="Arial" charset="0"/>
              </a:rPr>
              <a:t>e.g</a:t>
            </a:r>
            <a:r>
              <a:rPr lang="en-US" sz="1600" b="1" dirty="0" smtClean="0">
                <a:solidFill>
                  <a:schemeClr val="bg1"/>
                </a:solidFill>
                <a:ea typeface="Arial" charset="0"/>
                <a:cs typeface="Arial" charset="0"/>
              </a:rPr>
              <a:t> Telemedicine</a:t>
            </a:r>
          </a:p>
          <a:p>
            <a:endParaRPr lang="en-US" sz="1600" b="1" dirty="0" smtClean="0">
              <a:solidFill>
                <a:schemeClr val="bg1"/>
              </a:solidFill>
              <a:ea typeface="Arial" charset="0"/>
              <a:cs typeface="Arial" charset="0"/>
            </a:endParaRPr>
          </a:p>
          <a:p>
            <a:r>
              <a:rPr lang="en-US" sz="1600" b="1" dirty="0" smtClean="0">
                <a:solidFill>
                  <a:schemeClr val="bg1"/>
                </a:solidFill>
                <a:ea typeface="Arial" charset="0"/>
                <a:cs typeface="Arial" charset="0"/>
              </a:rPr>
              <a:t>Monitor the implementation of  automated system (Telemedicine)</a:t>
            </a:r>
          </a:p>
          <a:p>
            <a:endParaRPr lang="en-US" sz="1600" b="1" dirty="0" smtClean="0">
              <a:solidFill>
                <a:schemeClr val="bg1"/>
              </a:solidFill>
              <a:ea typeface="Arial" charset="0"/>
              <a:cs typeface="Arial" charset="0"/>
            </a:endParaRPr>
          </a:p>
          <a:p>
            <a:r>
              <a:rPr lang="en-US" sz="1600" b="1" dirty="0" smtClean="0">
                <a:solidFill>
                  <a:schemeClr val="bg1"/>
                </a:solidFill>
                <a:ea typeface="Arial" charset="0"/>
                <a:cs typeface="Arial" charset="0"/>
              </a:rPr>
              <a:t>Improve and Review the provision of mental health, disability and emergency medical services</a:t>
            </a:r>
          </a:p>
          <a:p>
            <a:endParaRPr lang="en-US" sz="1600" b="1" dirty="0">
              <a:solidFill>
                <a:schemeClr val="bg1"/>
              </a:solidFill>
              <a:ea typeface="Arial" charset="0"/>
              <a:cs typeface="Arial" charset="0"/>
            </a:endParaRPr>
          </a:p>
          <a:p>
            <a:r>
              <a:rPr lang="en-US" sz="1600" b="1" dirty="0" smtClean="0">
                <a:solidFill>
                  <a:schemeClr val="bg1"/>
                </a:solidFill>
                <a:ea typeface="Arial" charset="0"/>
                <a:cs typeface="Arial" charset="0"/>
              </a:rPr>
              <a:t>Improve intersectoral collaboration</a:t>
            </a:r>
          </a:p>
          <a:p>
            <a:endParaRPr lang="en-US" sz="1600" b="1" dirty="0">
              <a:solidFill>
                <a:schemeClr val="bg1"/>
              </a:solidFill>
              <a:ea typeface="Arial" charset="0"/>
              <a:cs typeface="Arial" charset="0"/>
            </a:endParaRPr>
          </a:p>
          <a:p>
            <a:endParaRPr lang="en-US" sz="1600" b="1" dirty="0" smtClean="0">
              <a:solidFill>
                <a:schemeClr val="bg1"/>
              </a:solidFill>
              <a:ea typeface="Arial" charset="0"/>
              <a:cs typeface="Arial" charset="0"/>
            </a:endParaRPr>
          </a:p>
        </p:txBody>
      </p:sp>
      <p:sp>
        <p:nvSpPr>
          <p:cNvPr id="23" name="TextBox 22"/>
          <p:cNvSpPr txBox="1"/>
          <p:nvPr/>
        </p:nvSpPr>
        <p:spPr>
          <a:xfrm>
            <a:off x="3911600" y="2274940"/>
            <a:ext cx="3488267" cy="1477328"/>
          </a:xfrm>
          <a:prstGeom prst="rect">
            <a:avLst/>
          </a:prstGeom>
          <a:noFill/>
        </p:spPr>
        <p:txBody>
          <a:bodyPr wrap="square" lIns="0" tIns="0" rIns="0" bIns="0" rtlCol="0">
            <a:spAutoFit/>
          </a:bodyPr>
          <a:lstStyle/>
          <a:p>
            <a:pPr algn="ctr"/>
            <a:r>
              <a:rPr lang="en-US" sz="1600" b="1" dirty="0" smtClean="0">
                <a:solidFill>
                  <a:srgbClr val="FFA6D4"/>
                </a:solidFill>
                <a:ea typeface="Arial" charset="0"/>
                <a:cs typeface="Arial" charset="0"/>
              </a:rPr>
              <a:t>What have we achieved thus far</a:t>
            </a:r>
          </a:p>
          <a:p>
            <a:pPr algn="ctr"/>
            <a:r>
              <a:rPr lang="en-US" sz="1600" dirty="0" smtClean="0"/>
              <a:t>Collaboration </a:t>
            </a:r>
            <a:r>
              <a:rPr lang="en-US" sz="1600" dirty="0"/>
              <a:t>with the  internal and external stakeholders like the Department of Health</a:t>
            </a:r>
          </a:p>
          <a:p>
            <a:pPr algn="ctr"/>
            <a:r>
              <a:rPr lang="en-US" sz="1600" dirty="0"/>
              <a:t>Improved quality of health care services</a:t>
            </a:r>
          </a:p>
          <a:p>
            <a:endParaRPr lang="en-US" sz="1600" b="1" dirty="0">
              <a:solidFill>
                <a:srgbClr val="FFA6D4"/>
              </a:solidFill>
              <a:ea typeface="Arial" charset="0"/>
              <a:cs typeface="Arial" charset="0"/>
            </a:endParaRPr>
          </a:p>
        </p:txBody>
      </p:sp>
      <p:sp>
        <p:nvSpPr>
          <p:cNvPr id="24" name="TextBox 23"/>
          <p:cNvSpPr txBox="1"/>
          <p:nvPr/>
        </p:nvSpPr>
        <p:spPr>
          <a:xfrm>
            <a:off x="7915301" y="2222020"/>
            <a:ext cx="4214166" cy="4185761"/>
          </a:xfrm>
          <a:prstGeom prst="rect">
            <a:avLst/>
          </a:prstGeom>
          <a:noFill/>
        </p:spPr>
        <p:txBody>
          <a:bodyPr wrap="square" lIns="0" tIns="0" rIns="0" bIns="0" rtlCol="0">
            <a:spAutoFit/>
          </a:bodyPr>
          <a:lstStyle/>
          <a:p>
            <a:endParaRPr lang="en-US" sz="1600" b="1" dirty="0" smtClean="0">
              <a:solidFill>
                <a:schemeClr val="bg1"/>
              </a:solidFill>
              <a:latin typeface="+mj-lt"/>
              <a:ea typeface="Arial" charset="0"/>
              <a:cs typeface="Arial" charset="0"/>
            </a:endParaRPr>
          </a:p>
          <a:p>
            <a:pPr marL="285750" indent="-285750">
              <a:buFont typeface="Arial" panose="020B0604020202020204" pitchFamily="34" charset="0"/>
              <a:buChar char="•"/>
            </a:pPr>
            <a:r>
              <a:rPr lang="en-US" sz="1600" b="1" dirty="0" smtClean="0">
                <a:solidFill>
                  <a:schemeClr val="bg1"/>
                </a:solidFill>
                <a:ea typeface="Arial" charset="0"/>
                <a:cs typeface="Arial" charset="0"/>
              </a:rPr>
              <a:t>Automation  to enhance  Health </a:t>
            </a:r>
            <a:r>
              <a:rPr lang="en-US" sz="1600" b="1" dirty="0">
                <a:solidFill>
                  <a:schemeClr val="bg1"/>
                </a:solidFill>
                <a:ea typeface="Arial" charset="0"/>
                <a:cs typeface="Arial" charset="0"/>
              </a:rPr>
              <a:t>C</a:t>
            </a:r>
            <a:r>
              <a:rPr lang="en-US" sz="1600" b="1" dirty="0" smtClean="0">
                <a:solidFill>
                  <a:schemeClr val="bg1"/>
                </a:solidFill>
                <a:ea typeface="Arial" charset="0"/>
                <a:cs typeface="Arial" charset="0"/>
              </a:rPr>
              <a:t>are Services provision (Health information; Nutrition and pharmacy Information system  as well as   Health technology e.g. Telemedicine)</a:t>
            </a:r>
          </a:p>
          <a:p>
            <a:pPr marL="285750" indent="-285750">
              <a:buFont typeface="Arial" panose="020B0604020202020204" pitchFamily="34" charset="0"/>
              <a:buChar char="•"/>
            </a:pPr>
            <a:endParaRPr lang="en-US" sz="1600" b="1" dirty="0" smtClean="0">
              <a:solidFill>
                <a:schemeClr val="bg1"/>
              </a:solidFill>
              <a:ea typeface="Arial" charset="0"/>
              <a:cs typeface="Arial" charset="0"/>
            </a:endParaRPr>
          </a:p>
          <a:p>
            <a:pPr marL="171450" indent="-171450">
              <a:buFont typeface="Arial" panose="020B0604020202020204" pitchFamily="34" charset="0"/>
              <a:buChar char="•"/>
            </a:pPr>
            <a:r>
              <a:rPr lang="en-US" sz="1600" b="1" dirty="0" smtClean="0">
                <a:solidFill>
                  <a:schemeClr val="bg1"/>
                </a:solidFill>
                <a:ea typeface="Arial" charset="0"/>
                <a:cs typeface="Arial" charset="0"/>
              </a:rPr>
              <a:t>Alignment of the Health Care Services Structure to the health mandates.</a:t>
            </a:r>
          </a:p>
          <a:p>
            <a:pPr marL="171450" indent="-171450">
              <a:buFont typeface="Arial" panose="020B0604020202020204" pitchFamily="34" charset="0"/>
              <a:buChar char="•"/>
            </a:pPr>
            <a:endParaRPr lang="en-US" sz="1600" b="1" dirty="0">
              <a:solidFill>
                <a:schemeClr val="bg1"/>
              </a:solidFill>
              <a:ea typeface="Arial" charset="0"/>
              <a:cs typeface="Arial" charset="0"/>
            </a:endParaRPr>
          </a:p>
          <a:p>
            <a:pPr marL="171450" indent="-171450">
              <a:buFont typeface="Arial" panose="020B0604020202020204" pitchFamily="34" charset="0"/>
              <a:buChar char="•"/>
            </a:pPr>
            <a:r>
              <a:rPr lang="en-US" sz="1600" b="1" dirty="0" smtClean="0">
                <a:solidFill>
                  <a:schemeClr val="bg1"/>
                </a:solidFill>
                <a:ea typeface="Arial" charset="0"/>
                <a:cs typeface="Arial" charset="0"/>
              </a:rPr>
              <a:t>Improved accessibility to Pharmaceutical services</a:t>
            </a:r>
          </a:p>
          <a:p>
            <a:pPr marL="171450" indent="-171450">
              <a:buFont typeface="Arial" panose="020B0604020202020204" pitchFamily="34" charset="0"/>
              <a:buChar char="•"/>
            </a:pPr>
            <a:r>
              <a:rPr lang="en-US" sz="1600" b="1" dirty="0" smtClean="0">
                <a:solidFill>
                  <a:schemeClr val="bg1"/>
                </a:solidFill>
                <a:latin typeface="+mj-lt"/>
                <a:ea typeface="Arial" charset="0"/>
                <a:cs typeface="Arial" charset="0"/>
              </a:rPr>
              <a:t>Improved health Infrastructure  and procurement of health equipment to meet the legal requirements (Clinic, Pharmacy, Food services unit)</a:t>
            </a:r>
          </a:p>
          <a:p>
            <a:pPr marL="171450" indent="-171450">
              <a:buFont typeface="Arial" panose="020B0604020202020204" pitchFamily="34" charset="0"/>
              <a:buChar char="•"/>
            </a:pPr>
            <a:r>
              <a:rPr lang="en-US" sz="1600" b="1" dirty="0" smtClean="0">
                <a:solidFill>
                  <a:schemeClr val="bg1"/>
                </a:solidFill>
                <a:latin typeface="+mj-lt"/>
                <a:ea typeface="Arial" charset="0"/>
                <a:cs typeface="Arial" charset="0"/>
              </a:rPr>
              <a:t>Skills retention  through implementation of  relevant  allowances</a:t>
            </a:r>
            <a:endParaRPr lang="en-US" sz="1600" b="1" dirty="0">
              <a:solidFill>
                <a:schemeClr val="bg1"/>
              </a:solidFill>
              <a:latin typeface="+mj-lt"/>
              <a:ea typeface="Arial" charset="0"/>
              <a:cs typeface="Arial" charset="0"/>
            </a:endParaRPr>
          </a:p>
        </p:txBody>
      </p:sp>
      <p:sp>
        <p:nvSpPr>
          <p:cNvPr id="25" name="TextBox 24"/>
          <p:cNvSpPr txBox="1"/>
          <p:nvPr/>
        </p:nvSpPr>
        <p:spPr>
          <a:xfrm>
            <a:off x="7930468" y="1575303"/>
            <a:ext cx="4128748" cy="1231106"/>
          </a:xfrm>
          <a:prstGeom prst="rect">
            <a:avLst/>
          </a:prstGeom>
          <a:noFill/>
        </p:spPr>
        <p:txBody>
          <a:bodyPr wrap="square" lIns="0" tIns="0" rIns="0" bIns="0" rtlCol="0">
            <a:spAutoFit/>
          </a:bodyPr>
          <a:lstStyle/>
          <a:p>
            <a:r>
              <a:rPr lang="en-US" sz="1600" b="1" dirty="0" smtClean="0">
                <a:solidFill>
                  <a:srgbClr val="FFA6D4"/>
                </a:solidFill>
                <a:ea typeface="Arial" charset="0"/>
                <a:cs typeface="Arial" charset="0"/>
              </a:rPr>
              <a:t>What do we still need to do to get there</a:t>
            </a:r>
          </a:p>
          <a:p>
            <a:pPr lvl="0"/>
            <a:endParaRPr lang="en-US" sz="1600" b="1" dirty="0" smtClean="0">
              <a:solidFill>
                <a:srgbClr val="FFA6D4"/>
              </a:solidFill>
              <a:ea typeface="Arial" charset="0"/>
              <a:cs typeface="Arial" charset="0"/>
            </a:endParaRPr>
          </a:p>
          <a:p>
            <a:pPr lvl="0"/>
            <a:endParaRPr lang="en-US" sz="1600" b="1" dirty="0" smtClean="0">
              <a:solidFill>
                <a:srgbClr val="FFA6D4"/>
              </a:solidFill>
              <a:ea typeface="Arial" charset="0"/>
              <a:cs typeface="Arial" charset="0"/>
            </a:endParaRPr>
          </a:p>
          <a:p>
            <a:pPr lvl="0"/>
            <a:endParaRPr lang="en-US" sz="1600" b="1" dirty="0" smtClean="0">
              <a:solidFill>
                <a:srgbClr val="FFA6D4"/>
              </a:solidFill>
              <a:ea typeface="Arial" charset="0"/>
              <a:cs typeface="Arial" charset="0"/>
            </a:endParaRPr>
          </a:p>
          <a:p>
            <a:pPr lvl="0"/>
            <a:r>
              <a:rPr lang="en-US" sz="1600" b="1" dirty="0" smtClean="0">
                <a:solidFill>
                  <a:srgbClr val="FFA6D4"/>
                </a:solidFill>
                <a:ea typeface="Arial" charset="0"/>
                <a:cs typeface="Arial" charset="0"/>
              </a:rPr>
              <a:t>, , </a:t>
            </a:r>
            <a:endParaRPr lang="en-US" sz="1600" b="1" dirty="0">
              <a:solidFill>
                <a:srgbClr val="FFA6D4"/>
              </a:solidFill>
              <a:ea typeface="Arial" charset="0"/>
              <a:cs typeface="Arial" charset="0"/>
            </a:endParaRPr>
          </a:p>
        </p:txBody>
      </p:sp>
      <p:cxnSp>
        <p:nvCxnSpPr>
          <p:cNvPr id="26" name="Straight Connector 25"/>
          <p:cNvCxnSpPr/>
          <p:nvPr/>
        </p:nvCxnSpPr>
        <p:spPr>
          <a:xfrm flipH="1">
            <a:off x="7883104" y="1170124"/>
            <a:ext cx="1" cy="5250554"/>
          </a:xfrm>
          <a:prstGeom prst="line">
            <a:avLst/>
          </a:prstGeom>
          <a:ln>
            <a:solidFill>
              <a:srgbClr val="0F113B"/>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8972088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 xmlns:a16="http://schemas.microsoft.com/office/drawing/2014/main" id="{4430A9AA-BB5E-FF43-8C3E-F42948508E5B}"/>
              </a:ext>
            </a:extLst>
          </p:cNvPr>
          <p:cNvSpPr txBox="1">
            <a:spLocks/>
          </p:cNvSpPr>
          <p:nvPr/>
        </p:nvSpPr>
        <p:spPr>
          <a:xfrm>
            <a:off x="718227" y="0"/>
            <a:ext cx="10940374" cy="81886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chemeClr val="tx1"/>
                </a:solidFill>
                <a:latin typeface="Georgia" panose="02040502050405020303"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4000" b="1" i="0" u="none" strike="noStrike" kern="1200" cap="none" spc="0" normalizeH="0" baseline="0" noProof="0" dirty="0" smtClean="0">
                <a:ln>
                  <a:noFill/>
                </a:ln>
                <a:solidFill>
                  <a:srgbClr val="000000"/>
                </a:solidFill>
                <a:effectLst/>
                <a:uLnTx/>
                <a:uFillTx/>
                <a:latin typeface="Georgia"/>
              </a:rPr>
              <a:t>2019 MTSF Priorities</a:t>
            </a:r>
            <a:endParaRPr kumimoji="0" lang="en-US" sz="4000" b="1" i="0" u="none" strike="noStrike" kern="1200" cap="none" spc="0" normalizeH="0" baseline="0" noProof="0" dirty="0">
              <a:ln>
                <a:noFill/>
              </a:ln>
              <a:solidFill>
                <a:srgbClr val="000000"/>
              </a:solidFill>
              <a:effectLst/>
              <a:uLnTx/>
              <a:uFillTx/>
              <a:latin typeface="Georgia"/>
            </a:endParaRPr>
          </a:p>
        </p:txBody>
      </p:sp>
      <p:sp>
        <p:nvSpPr>
          <p:cNvPr id="4" name="TextBox 3">
            <a:extLst>
              <a:ext uri="{FF2B5EF4-FFF2-40B4-BE49-F238E27FC236}">
                <a16:creationId xmlns="" xmlns:a16="http://schemas.microsoft.com/office/drawing/2014/main" id="{3D1D2E24-36FA-6149-B377-163EFDF93ABC}"/>
              </a:ext>
            </a:extLst>
          </p:cNvPr>
          <p:cNvSpPr txBox="1"/>
          <p:nvPr/>
        </p:nvSpPr>
        <p:spPr>
          <a:xfrm>
            <a:off x="989162" y="792228"/>
            <a:ext cx="8134103" cy="215444"/>
          </a:xfrm>
          <a:prstGeom prst="rect">
            <a:avLst/>
          </a:prstGeom>
          <a:noFill/>
        </p:spPr>
        <p:txBody>
          <a:bodyPr wrap="square" lIns="0" tIns="0" rIns="0" bIns="0" rtlCol="0" anchor="ctr">
            <a:spAutoFit/>
          </a:bodyPr>
          <a:lstStyle/>
          <a:p>
            <a:pPr>
              <a:spcAft>
                <a:spcPts val="300"/>
              </a:spcAft>
            </a:pPr>
            <a:r>
              <a:rPr lang="da-DK" sz="1400" b="1" dirty="0" smtClean="0">
                <a:solidFill>
                  <a:srgbClr val="FFFFFF"/>
                </a:solidFill>
                <a:latin typeface="Segoe UI Light"/>
                <a:cs typeface="Segoe UI" panose="020B0502040204020203" pitchFamily="34" charset="0"/>
              </a:rPr>
              <a:t>Outcome 5: Healthy Incarcerated Population</a:t>
            </a:r>
            <a:endParaRPr lang="da-DK" sz="1400" b="1" dirty="0">
              <a:solidFill>
                <a:srgbClr val="FFFFFF"/>
              </a:solidFill>
              <a:latin typeface="Segoe UI Light"/>
              <a:cs typeface="Segoe UI" panose="020B0502040204020203" pitchFamily="34" charset="0"/>
            </a:endParaRPr>
          </a:p>
        </p:txBody>
      </p:sp>
      <p:sp>
        <p:nvSpPr>
          <p:cNvPr id="8" name="Oval 7">
            <a:extLst>
              <a:ext uri="{FF2B5EF4-FFF2-40B4-BE49-F238E27FC236}">
                <a16:creationId xmlns:a16="http://schemas.microsoft.com/office/drawing/2014/main" xmlns="" id="{2EF9CEEA-65F2-4E31-AFB9-C410E054534C}"/>
              </a:ext>
            </a:extLst>
          </p:cNvPr>
          <p:cNvSpPr/>
          <p:nvPr/>
        </p:nvSpPr>
        <p:spPr>
          <a:xfrm>
            <a:off x="7354583" y="1097837"/>
            <a:ext cx="828000" cy="828000"/>
          </a:xfrm>
          <a:prstGeom prst="ellipse">
            <a:avLst/>
          </a:prstGeom>
          <a:solidFill>
            <a:srgbClr val="FF0482">
              <a:alpha val="62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prstClr val="white"/>
                </a:solidFill>
                <a:effectLst/>
                <a:uLnTx/>
                <a:uFillTx/>
                <a:latin typeface="Calibri" panose="020F0502020204030204"/>
              </a:rPr>
              <a:t>1.</a:t>
            </a:r>
          </a:p>
        </p:txBody>
      </p:sp>
      <p:sp>
        <p:nvSpPr>
          <p:cNvPr id="9" name="TextBox 8">
            <a:extLst>
              <a:ext uri="{FF2B5EF4-FFF2-40B4-BE49-F238E27FC236}">
                <a16:creationId xmlns:a16="http://schemas.microsoft.com/office/drawing/2014/main" xmlns="" id="{C90934C4-AAF6-4ACA-8380-F4EBEDFFCE2D}"/>
              </a:ext>
            </a:extLst>
          </p:cNvPr>
          <p:cNvSpPr txBox="1"/>
          <p:nvPr/>
        </p:nvSpPr>
        <p:spPr>
          <a:xfrm>
            <a:off x="8424551" y="1220738"/>
            <a:ext cx="2178712" cy="1077218"/>
          </a:xfrm>
          <a:prstGeom prst="rect">
            <a:avLst/>
          </a:prstGeom>
          <a:noFill/>
        </p:spPr>
        <p:txBody>
          <a:bodyPr wrap="square" rtlCol="0">
            <a:spAutoFit/>
          </a:bodyPr>
          <a:lstStyle/>
          <a:p>
            <a:r>
              <a:rPr lang="en-US" sz="1600" dirty="0">
                <a:latin typeface="+mj-lt"/>
              </a:rPr>
              <a:t>PRIORITY 1: </a:t>
            </a:r>
            <a:endParaRPr lang="en-US" sz="1600" dirty="0" smtClean="0">
              <a:latin typeface="+mj-lt"/>
            </a:endParaRPr>
          </a:p>
          <a:p>
            <a:r>
              <a:rPr lang="en-US" sz="1600" dirty="0" smtClean="0">
                <a:latin typeface="+mj-lt"/>
              </a:rPr>
              <a:t>Building </a:t>
            </a:r>
            <a:r>
              <a:rPr lang="en-US" sz="1600" dirty="0">
                <a:latin typeface="+mj-lt"/>
              </a:rPr>
              <a:t>a capable, ethical and developmental state</a:t>
            </a:r>
            <a:endParaRPr lang="en-US" sz="1600" dirty="0">
              <a:latin typeface="+mj-lt"/>
              <a:cs typeface="Arial" panose="020B0604020202020204" pitchFamily="34" charset="0"/>
            </a:endParaRPr>
          </a:p>
        </p:txBody>
      </p:sp>
      <p:sp>
        <p:nvSpPr>
          <p:cNvPr id="10" name="Oval 9">
            <a:extLst>
              <a:ext uri="{FF2B5EF4-FFF2-40B4-BE49-F238E27FC236}">
                <a16:creationId xmlns:a16="http://schemas.microsoft.com/office/drawing/2014/main" xmlns="" id="{2EF9CEEA-65F2-4E31-AFB9-C410E054534C}"/>
              </a:ext>
            </a:extLst>
          </p:cNvPr>
          <p:cNvSpPr/>
          <p:nvPr/>
        </p:nvSpPr>
        <p:spPr>
          <a:xfrm>
            <a:off x="8156699" y="2797431"/>
            <a:ext cx="828000" cy="828000"/>
          </a:xfrm>
          <a:prstGeom prst="ellipse">
            <a:avLst/>
          </a:prstGeom>
          <a:solidFill>
            <a:srgbClr val="FFC16C"/>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prstClr val="white"/>
                </a:solidFill>
                <a:effectLst/>
                <a:uLnTx/>
                <a:uFillTx/>
                <a:latin typeface="Calibri" panose="020F0502020204030204"/>
              </a:rPr>
              <a:t>2.</a:t>
            </a:r>
          </a:p>
        </p:txBody>
      </p:sp>
      <p:sp>
        <p:nvSpPr>
          <p:cNvPr id="11" name="TextBox 10">
            <a:extLst>
              <a:ext uri="{FF2B5EF4-FFF2-40B4-BE49-F238E27FC236}">
                <a16:creationId xmlns:a16="http://schemas.microsoft.com/office/drawing/2014/main" xmlns="" id="{6E3AD5FD-4B1C-4605-9CCA-D4565051EDEF}"/>
              </a:ext>
            </a:extLst>
          </p:cNvPr>
          <p:cNvSpPr txBox="1"/>
          <p:nvPr/>
        </p:nvSpPr>
        <p:spPr>
          <a:xfrm>
            <a:off x="9123266" y="2750406"/>
            <a:ext cx="2205106" cy="1077218"/>
          </a:xfrm>
          <a:prstGeom prst="rect">
            <a:avLst/>
          </a:prstGeom>
          <a:noFill/>
        </p:spPr>
        <p:txBody>
          <a:bodyPr wrap="square" rtlCol="0">
            <a:spAutoFit/>
          </a:bodyPr>
          <a:lstStyle/>
          <a:p>
            <a:r>
              <a:rPr lang="en-US" sz="1600" dirty="0">
                <a:latin typeface="+mj-lt"/>
              </a:rPr>
              <a:t>PRIORITY 2: </a:t>
            </a:r>
            <a:endParaRPr lang="en-US" sz="1600" dirty="0" smtClean="0">
              <a:latin typeface="+mj-lt"/>
            </a:endParaRPr>
          </a:p>
          <a:p>
            <a:r>
              <a:rPr lang="en-US" sz="1600" dirty="0" smtClean="0">
                <a:latin typeface="+mj-lt"/>
              </a:rPr>
              <a:t>Economic </a:t>
            </a:r>
            <a:r>
              <a:rPr lang="en-US" sz="1600" dirty="0">
                <a:latin typeface="+mj-lt"/>
              </a:rPr>
              <a:t>transformation and job creation</a:t>
            </a:r>
            <a:endParaRPr lang="en-US" sz="1600" dirty="0">
              <a:latin typeface="+mj-lt"/>
              <a:cs typeface="Arial" panose="020B0604020202020204" pitchFamily="34" charset="0"/>
            </a:endParaRPr>
          </a:p>
        </p:txBody>
      </p:sp>
      <p:sp>
        <p:nvSpPr>
          <p:cNvPr id="12" name="Oval 11">
            <a:extLst>
              <a:ext uri="{FF2B5EF4-FFF2-40B4-BE49-F238E27FC236}">
                <a16:creationId xmlns:a16="http://schemas.microsoft.com/office/drawing/2014/main" xmlns="" id="{2EF9CEEA-65F2-4E31-AFB9-C410E054534C}"/>
              </a:ext>
            </a:extLst>
          </p:cNvPr>
          <p:cNvSpPr/>
          <p:nvPr/>
        </p:nvSpPr>
        <p:spPr>
          <a:xfrm>
            <a:off x="5404163" y="5665280"/>
            <a:ext cx="828000" cy="828000"/>
          </a:xfrm>
          <a:prstGeom prst="ellipse">
            <a:avLst/>
          </a:prstGeom>
          <a:solidFill>
            <a:srgbClr val="FF8C00">
              <a:alpha val="54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prstClr val="white"/>
                </a:solidFill>
                <a:effectLst/>
                <a:uLnTx/>
                <a:uFillTx/>
                <a:latin typeface="Calibri" panose="020F0502020204030204"/>
              </a:rPr>
              <a:t>4.</a:t>
            </a:r>
          </a:p>
        </p:txBody>
      </p:sp>
      <p:sp>
        <p:nvSpPr>
          <p:cNvPr id="13" name="Oval 12">
            <a:extLst>
              <a:ext uri="{FF2B5EF4-FFF2-40B4-BE49-F238E27FC236}">
                <a16:creationId xmlns:a16="http://schemas.microsoft.com/office/drawing/2014/main" xmlns="" id="{2EF9CEEA-65F2-4E31-AFB9-C410E054534C}"/>
              </a:ext>
            </a:extLst>
          </p:cNvPr>
          <p:cNvSpPr/>
          <p:nvPr/>
        </p:nvSpPr>
        <p:spPr>
          <a:xfrm>
            <a:off x="7613208" y="4698710"/>
            <a:ext cx="828000" cy="828000"/>
          </a:xfrm>
          <a:prstGeom prst="ellipse">
            <a:avLst/>
          </a:prstGeom>
          <a:solidFill>
            <a:srgbClr val="40E0D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prstClr val="white"/>
                </a:solidFill>
                <a:effectLst/>
                <a:uLnTx/>
                <a:uFillTx/>
                <a:latin typeface="Calibri" panose="020F0502020204030204"/>
              </a:rPr>
              <a:t>3.</a:t>
            </a:r>
          </a:p>
        </p:txBody>
      </p:sp>
      <p:sp>
        <p:nvSpPr>
          <p:cNvPr id="14" name="TextBox 13">
            <a:extLst>
              <a:ext uri="{FF2B5EF4-FFF2-40B4-BE49-F238E27FC236}">
                <a16:creationId xmlns:a16="http://schemas.microsoft.com/office/drawing/2014/main" xmlns="" id="{F1E9BC3B-71CD-4C38-9744-9381ABD02474}"/>
              </a:ext>
            </a:extLst>
          </p:cNvPr>
          <p:cNvSpPr txBox="1"/>
          <p:nvPr/>
        </p:nvSpPr>
        <p:spPr>
          <a:xfrm>
            <a:off x="2366353" y="5665283"/>
            <a:ext cx="2938422" cy="830997"/>
          </a:xfrm>
          <a:prstGeom prst="rect">
            <a:avLst/>
          </a:prstGeom>
          <a:noFill/>
        </p:spPr>
        <p:txBody>
          <a:bodyPr wrap="square" rtlCol="0">
            <a:spAutoFit/>
          </a:bodyPr>
          <a:lstStyle/>
          <a:p>
            <a:pPr algn="r"/>
            <a:r>
              <a:rPr lang="en-US" sz="1600" dirty="0">
                <a:latin typeface="+mj-lt"/>
              </a:rPr>
              <a:t>PRIORITY 4: Consolidating the social wage through reliable and quality basic services</a:t>
            </a:r>
            <a:endParaRPr lang="en-US" sz="1600" dirty="0">
              <a:latin typeface="+mj-lt"/>
              <a:cs typeface="Arial" panose="020B0604020202020204" pitchFamily="34" charset="0"/>
            </a:endParaRPr>
          </a:p>
        </p:txBody>
      </p:sp>
      <p:sp>
        <p:nvSpPr>
          <p:cNvPr id="15" name="TextBox 14">
            <a:extLst>
              <a:ext uri="{FF2B5EF4-FFF2-40B4-BE49-F238E27FC236}">
                <a16:creationId xmlns:a16="http://schemas.microsoft.com/office/drawing/2014/main" xmlns="" id="{7FDA81E1-79F0-458E-B167-30CB1C797483}"/>
              </a:ext>
            </a:extLst>
          </p:cNvPr>
          <p:cNvSpPr txBox="1"/>
          <p:nvPr/>
        </p:nvSpPr>
        <p:spPr>
          <a:xfrm>
            <a:off x="8639980" y="4928174"/>
            <a:ext cx="2205106" cy="830997"/>
          </a:xfrm>
          <a:prstGeom prst="rect">
            <a:avLst/>
          </a:prstGeom>
          <a:noFill/>
        </p:spPr>
        <p:txBody>
          <a:bodyPr wrap="square" rtlCol="0">
            <a:spAutoFit/>
          </a:bodyPr>
          <a:lstStyle/>
          <a:p>
            <a:r>
              <a:rPr lang="en-US" sz="1600" dirty="0">
                <a:latin typeface="+mj-lt"/>
              </a:rPr>
              <a:t>PRIORITY 3: </a:t>
            </a:r>
            <a:endParaRPr lang="en-US" sz="1600" dirty="0" smtClean="0">
              <a:latin typeface="+mj-lt"/>
            </a:endParaRPr>
          </a:p>
          <a:p>
            <a:r>
              <a:rPr lang="en-US" sz="1600" dirty="0" smtClean="0">
                <a:latin typeface="+mj-lt"/>
              </a:rPr>
              <a:t>Education</a:t>
            </a:r>
            <a:r>
              <a:rPr lang="en-US" sz="1600" dirty="0">
                <a:latin typeface="+mj-lt"/>
              </a:rPr>
              <a:t>, skills and health</a:t>
            </a:r>
            <a:endParaRPr lang="en-US" sz="1600" dirty="0">
              <a:latin typeface="+mj-lt"/>
              <a:cs typeface="Arial" panose="020B0604020202020204" pitchFamily="34" charset="0"/>
            </a:endParaRPr>
          </a:p>
        </p:txBody>
      </p:sp>
      <p:sp>
        <p:nvSpPr>
          <p:cNvPr id="16" name="Oval 15">
            <a:extLst>
              <a:ext uri="{FF2B5EF4-FFF2-40B4-BE49-F238E27FC236}">
                <a16:creationId xmlns:a16="http://schemas.microsoft.com/office/drawing/2014/main" xmlns="" id="{2EF9CEEA-65F2-4E31-AFB9-C410E054534C}"/>
              </a:ext>
            </a:extLst>
          </p:cNvPr>
          <p:cNvSpPr/>
          <p:nvPr/>
        </p:nvSpPr>
        <p:spPr>
          <a:xfrm>
            <a:off x="2910525" y="4377099"/>
            <a:ext cx="828000" cy="828000"/>
          </a:xfrm>
          <a:prstGeom prst="ellipse">
            <a:avLst/>
          </a:prstGeom>
          <a:solidFill>
            <a:schemeClr val="accent1">
              <a:lumMod val="60000"/>
              <a:lumOff val="40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prstClr val="white"/>
                </a:solidFill>
                <a:effectLst/>
                <a:uLnTx/>
                <a:uFillTx/>
                <a:latin typeface="Calibri" panose="020F0502020204030204"/>
              </a:rPr>
              <a:t>5.</a:t>
            </a:r>
          </a:p>
        </p:txBody>
      </p:sp>
      <p:sp>
        <p:nvSpPr>
          <p:cNvPr id="17" name="TextBox 16">
            <a:extLst>
              <a:ext uri="{FF2B5EF4-FFF2-40B4-BE49-F238E27FC236}">
                <a16:creationId xmlns:a16="http://schemas.microsoft.com/office/drawing/2014/main" xmlns="" id="{6E3AD5FD-4B1C-4605-9CCA-D4565051EDEF}"/>
              </a:ext>
            </a:extLst>
          </p:cNvPr>
          <p:cNvSpPr txBox="1"/>
          <p:nvPr/>
        </p:nvSpPr>
        <p:spPr>
          <a:xfrm>
            <a:off x="645212" y="4452489"/>
            <a:ext cx="2205106" cy="1077218"/>
          </a:xfrm>
          <a:prstGeom prst="rect">
            <a:avLst/>
          </a:prstGeom>
          <a:noFill/>
        </p:spPr>
        <p:txBody>
          <a:bodyPr wrap="square" rtlCol="0">
            <a:spAutoFit/>
          </a:bodyPr>
          <a:lstStyle/>
          <a:p>
            <a:pPr algn="r"/>
            <a:r>
              <a:rPr lang="en-US" sz="1600" dirty="0">
                <a:latin typeface="+mj-lt"/>
              </a:rPr>
              <a:t>PRIORITY 5: </a:t>
            </a:r>
            <a:endParaRPr lang="en-US" sz="1600" dirty="0" smtClean="0">
              <a:latin typeface="+mj-lt"/>
            </a:endParaRPr>
          </a:p>
          <a:p>
            <a:pPr algn="r"/>
            <a:r>
              <a:rPr lang="en-US" sz="1600" dirty="0" smtClean="0">
                <a:latin typeface="+mj-lt"/>
              </a:rPr>
              <a:t>Spatial </a:t>
            </a:r>
            <a:r>
              <a:rPr lang="en-US" sz="1600" dirty="0">
                <a:latin typeface="+mj-lt"/>
              </a:rPr>
              <a:t>integration, human settlements and local government</a:t>
            </a:r>
            <a:endParaRPr lang="en-US" sz="1600" dirty="0">
              <a:latin typeface="+mj-lt"/>
              <a:cs typeface="Arial" panose="020B0604020202020204" pitchFamily="34" charset="0"/>
            </a:endParaRPr>
          </a:p>
        </p:txBody>
      </p:sp>
      <p:sp>
        <p:nvSpPr>
          <p:cNvPr id="18" name="TextBox 17">
            <a:extLst>
              <a:ext uri="{FF2B5EF4-FFF2-40B4-BE49-F238E27FC236}">
                <a16:creationId xmlns:a16="http://schemas.microsoft.com/office/drawing/2014/main" xmlns="" id="{6E3AD5FD-4B1C-4605-9CCA-D4565051EDEF}"/>
              </a:ext>
            </a:extLst>
          </p:cNvPr>
          <p:cNvSpPr txBox="1"/>
          <p:nvPr/>
        </p:nvSpPr>
        <p:spPr>
          <a:xfrm>
            <a:off x="376057" y="2399547"/>
            <a:ext cx="2205106" cy="1323439"/>
          </a:xfrm>
          <a:prstGeom prst="rect">
            <a:avLst/>
          </a:prstGeom>
          <a:noFill/>
        </p:spPr>
        <p:txBody>
          <a:bodyPr wrap="square" rtlCol="0">
            <a:spAutoFit/>
          </a:bodyPr>
          <a:lstStyle/>
          <a:p>
            <a:pPr algn="r"/>
            <a:r>
              <a:rPr lang="en-US" sz="1600" b="1" dirty="0">
                <a:latin typeface="Calibri Light" panose="020F0302020204030204"/>
                <a:cs typeface="Arial" panose="020B0604020202020204" pitchFamily="34" charset="0"/>
              </a:rPr>
              <a:t>PRIORITY 6:</a:t>
            </a:r>
          </a:p>
          <a:p>
            <a:pPr algn="r"/>
            <a:r>
              <a:rPr lang="en-US" sz="1600" dirty="0">
                <a:latin typeface="Calibri Light" panose="020F0302020204030204"/>
                <a:cs typeface="Arial" panose="020B0604020202020204" pitchFamily="34" charset="0"/>
              </a:rPr>
              <a:t>Social</a:t>
            </a:r>
          </a:p>
          <a:p>
            <a:pPr algn="r"/>
            <a:r>
              <a:rPr lang="en-US" sz="1600" dirty="0">
                <a:latin typeface="Calibri Light" panose="020F0302020204030204"/>
                <a:cs typeface="Arial" panose="020B0604020202020204" pitchFamily="34" charset="0"/>
              </a:rPr>
              <a:t>cohesion</a:t>
            </a:r>
          </a:p>
          <a:p>
            <a:pPr algn="r"/>
            <a:r>
              <a:rPr lang="en-US" sz="1600" dirty="0">
                <a:latin typeface="Calibri Light" panose="020F0302020204030204"/>
                <a:cs typeface="Arial" panose="020B0604020202020204" pitchFamily="34" charset="0"/>
              </a:rPr>
              <a:t>and safe</a:t>
            </a:r>
          </a:p>
          <a:p>
            <a:pPr algn="r"/>
            <a:r>
              <a:rPr lang="en-US" sz="1600" dirty="0">
                <a:latin typeface="Calibri Light" panose="020F0302020204030204"/>
                <a:cs typeface="Arial" panose="020B0604020202020204" pitchFamily="34" charset="0"/>
              </a:rPr>
              <a:t>communities</a:t>
            </a:r>
          </a:p>
        </p:txBody>
      </p:sp>
      <p:graphicFrame>
        <p:nvGraphicFramePr>
          <p:cNvPr id="6" name="Chart 5">
            <a:extLst>
              <a:ext uri="{FF2B5EF4-FFF2-40B4-BE49-F238E27FC236}">
                <a16:creationId xmlns:a16="http://schemas.microsoft.com/office/drawing/2014/main" xmlns="" id="{8EEB3693-848E-488B-AABF-EBC1DE1C5DC1}"/>
              </a:ext>
            </a:extLst>
          </p:cNvPr>
          <p:cNvGraphicFramePr/>
          <p:nvPr>
            <p:extLst>
              <p:ext uri="{D42A27DB-BD31-4B8C-83A1-F6EECF244321}">
                <p14:modId xmlns:p14="http://schemas.microsoft.com/office/powerpoint/2010/main" val="274989220"/>
              </p:ext>
            </p:extLst>
          </p:nvPr>
        </p:nvGraphicFramePr>
        <p:xfrm>
          <a:off x="2183156" y="1124212"/>
          <a:ext cx="7435488" cy="4634956"/>
        </p:xfrm>
        <a:graphic>
          <a:graphicData uri="http://schemas.openxmlformats.org/drawingml/2006/chart">
            <c:chart xmlns:c="http://schemas.openxmlformats.org/drawingml/2006/chart" xmlns:r="http://schemas.openxmlformats.org/officeDocument/2006/relationships" r:id="rId3"/>
          </a:graphicData>
        </a:graphic>
      </p:graphicFrame>
      <p:sp>
        <p:nvSpPr>
          <p:cNvPr id="19" name="Oval 18">
            <a:extLst>
              <a:ext uri="{FF2B5EF4-FFF2-40B4-BE49-F238E27FC236}">
                <a16:creationId xmlns:a16="http://schemas.microsoft.com/office/drawing/2014/main" xmlns="" xmlns:lc="http://schemas.openxmlformats.org/drawingml/2006/lockedCanvas" id="{2EF9CEEA-65F2-4E31-AFB9-C410E054534C}"/>
              </a:ext>
            </a:extLst>
          </p:cNvPr>
          <p:cNvSpPr/>
          <p:nvPr/>
        </p:nvSpPr>
        <p:spPr>
          <a:xfrm>
            <a:off x="3731057" y="1101411"/>
            <a:ext cx="828000" cy="826774"/>
          </a:xfrm>
          <a:prstGeom prst="ellipse">
            <a:avLst/>
          </a:prstGeom>
          <a:solidFill>
            <a:srgbClr val="7030A0">
              <a:alpha val="61000"/>
            </a:srgbClr>
          </a:solidFill>
          <a:ln w="12700" cap="flat" cmpd="sng" algn="ctr">
            <a:noFill/>
            <a:prstDash val="solid"/>
            <a:miter lim="800000"/>
          </a:ln>
          <a:effectLst/>
        </p:spPr>
        <p:txBody>
          <a:bodyPr rtlCol="0"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1800" kern="0" dirty="0">
                <a:solidFill>
                  <a:prstClr val="white"/>
                </a:solidFill>
                <a:latin typeface="Calibri" panose="020F0502020204030204"/>
              </a:rPr>
              <a:t>7</a:t>
            </a:r>
            <a:r>
              <a:rPr kumimoji="0" lang="en-US" sz="1800" b="0" i="0" u="none" strike="noStrike" kern="0" cap="none" spc="0" normalizeH="0" baseline="0" noProof="0" dirty="0" smtClean="0">
                <a:ln>
                  <a:noFill/>
                </a:ln>
                <a:solidFill>
                  <a:prstClr val="white"/>
                </a:solidFill>
                <a:effectLst/>
                <a:uLnTx/>
                <a:uFillTx/>
                <a:latin typeface="Calibri" panose="020F0502020204030204"/>
              </a:rPr>
              <a:t>.</a:t>
            </a:r>
          </a:p>
        </p:txBody>
      </p:sp>
      <p:sp>
        <p:nvSpPr>
          <p:cNvPr id="20" name="TextBox 19">
            <a:extLst>
              <a:ext uri="{FF2B5EF4-FFF2-40B4-BE49-F238E27FC236}">
                <a16:creationId xmlns:a16="http://schemas.microsoft.com/office/drawing/2014/main" xmlns="" id="{6E3AD5FD-4B1C-4605-9CCA-D4565051EDEF}"/>
              </a:ext>
            </a:extLst>
          </p:cNvPr>
          <p:cNvSpPr txBox="1"/>
          <p:nvPr/>
        </p:nvSpPr>
        <p:spPr>
          <a:xfrm>
            <a:off x="1525951" y="1288734"/>
            <a:ext cx="2205106" cy="584775"/>
          </a:xfrm>
          <a:prstGeom prst="rect">
            <a:avLst/>
          </a:prstGeom>
          <a:noFill/>
        </p:spPr>
        <p:txBody>
          <a:bodyPr wrap="square" rtlCol="0">
            <a:spAutoFit/>
          </a:bodyPr>
          <a:lstStyle/>
          <a:p>
            <a:pPr algn="r"/>
            <a:r>
              <a:rPr lang="en-US" sz="1600" dirty="0">
                <a:latin typeface="+mj-lt"/>
              </a:rPr>
              <a:t>PRIORITY 7: A better Africa and world</a:t>
            </a:r>
            <a:endParaRPr lang="en-US" sz="1600" dirty="0">
              <a:latin typeface="+mj-lt"/>
              <a:cs typeface="Arial" panose="020B0604020202020204" pitchFamily="34" charset="0"/>
            </a:endParaRPr>
          </a:p>
        </p:txBody>
      </p:sp>
    </p:spTree>
    <p:extLst>
      <p:ext uri="{BB962C8B-B14F-4D97-AF65-F5344CB8AC3E}">
        <p14:creationId xmlns:p14="http://schemas.microsoft.com/office/powerpoint/2010/main" val="147695046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xmlns="" id="{4430A9AA-BB5E-FF43-8C3E-F42948508E5B}"/>
              </a:ext>
            </a:extLst>
          </p:cNvPr>
          <p:cNvSpPr txBox="1">
            <a:spLocks/>
          </p:cNvSpPr>
          <p:nvPr/>
        </p:nvSpPr>
        <p:spPr>
          <a:xfrm>
            <a:off x="718227" y="0"/>
            <a:ext cx="10940374" cy="81886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chemeClr val="tx1"/>
                </a:solidFill>
                <a:latin typeface="Georgia" panose="02040502050405020303"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4000" b="1" i="0" u="none" strike="noStrike" kern="1200" cap="none" spc="0" normalizeH="0" baseline="0" noProof="0" dirty="0" smtClean="0">
                <a:ln>
                  <a:noFill/>
                </a:ln>
                <a:solidFill>
                  <a:srgbClr val="000000"/>
                </a:solidFill>
                <a:effectLst/>
                <a:uLnTx/>
                <a:uFillTx/>
                <a:latin typeface="Georgia"/>
              </a:rPr>
              <a:t>2019 MTSF contributions</a:t>
            </a:r>
            <a:endParaRPr kumimoji="0" lang="en-US" sz="4000" b="1" i="0" u="none" strike="noStrike" kern="1200" cap="none" spc="0" normalizeH="0" baseline="0" noProof="0" dirty="0">
              <a:ln>
                <a:noFill/>
              </a:ln>
              <a:solidFill>
                <a:srgbClr val="000000"/>
              </a:solidFill>
              <a:effectLst/>
              <a:uLnTx/>
              <a:uFillTx/>
              <a:latin typeface="Georgia"/>
            </a:endParaRPr>
          </a:p>
        </p:txBody>
      </p:sp>
      <p:graphicFrame>
        <p:nvGraphicFramePr>
          <p:cNvPr id="7" name="Table 6"/>
          <p:cNvGraphicFramePr>
            <a:graphicFrameLocks noGrp="1"/>
          </p:cNvGraphicFramePr>
          <p:nvPr>
            <p:extLst>
              <p:ext uri="{D42A27DB-BD31-4B8C-83A1-F6EECF244321}">
                <p14:modId xmlns:p14="http://schemas.microsoft.com/office/powerpoint/2010/main" val="4172260312"/>
              </p:ext>
            </p:extLst>
          </p:nvPr>
        </p:nvGraphicFramePr>
        <p:xfrm>
          <a:off x="647700" y="1265766"/>
          <a:ext cx="11010902" cy="5671440"/>
        </p:xfrm>
        <a:graphic>
          <a:graphicData uri="http://schemas.openxmlformats.org/drawingml/2006/table">
            <a:tbl>
              <a:tblPr firstRow="1" bandRow="1">
                <a:tableStyleId>{93296810-A885-4BE3-A3E7-6D5BEEA58F35}</a:tableStyleId>
              </a:tblPr>
              <a:tblGrid>
                <a:gridCol w="1765468"/>
                <a:gridCol w="270624"/>
                <a:gridCol w="1847176"/>
                <a:gridCol w="213739"/>
                <a:gridCol w="1765468"/>
                <a:gridCol w="213739"/>
                <a:gridCol w="1765468"/>
                <a:gridCol w="213739"/>
                <a:gridCol w="2955481"/>
              </a:tblGrid>
              <a:tr h="1008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smtClean="0">
                          <a:solidFill>
                            <a:schemeClr val="bg1"/>
                          </a:solidFill>
                          <a:latin typeface="+mj-lt"/>
                        </a:rPr>
                        <a:t>MTSF Priority Area</a:t>
                      </a:r>
                      <a:endParaRPr lang="en-ZA" sz="2000" dirty="0" smtClean="0">
                        <a:solidFill>
                          <a:schemeClr val="bg1"/>
                        </a:solidFill>
                        <a:latin typeface="+mj-lt"/>
                      </a:endParaRPr>
                    </a:p>
                  </a:txBody>
                  <a:tcPr>
                    <a:lnL w="38100" cap="flat" cmpd="sng" algn="ctr">
                      <a:solidFill>
                        <a:srgbClr val="548235"/>
                      </a:solidFill>
                      <a:prstDash val="solid"/>
                      <a:round/>
                      <a:headEnd type="none" w="med" len="med"/>
                      <a:tailEnd type="none" w="med" len="med"/>
                    </a:lnL>
                    <a:lnR w="38100" cap="flat" cmpd="sng" algn="ctr">
                      <a:solidFill>
                        <a:srgbClr val="548235"/>
                      </a:solidFill>
                      <a:prstDash val="solid"/>
                      <a:round/>
                      <a:headEnd type="none" w="med" len="med"/>
                      <a:tailEnd type="none" w="med" len="med"/>
                    </a:lnR>
                    <a:lnT w="38100" cap="flat" cmpd="sng" algn="ctr">
                      <a:solidFill>
                        <a:srgbClr val="548235"/>
                      </a:solidFill>
                      <a:prstDash val="solid"/>
                      <a:round/>
                      <a:headEnd type="none" w="med" len="med"/>
                      <a:tailEnd type="none" w="med" len="med"/>
                    </a:lnT>
                    <a:lnB w="38100" cap="flat" cmpd="sng" algn="ctr">
                      <a:solidFill>
                        <a:srgbClr val="548235"/>
                      </a:solidFill>
                      <a:prstDash val="solid"/>
                      <a:round/>
                      <a:headEnd type="none" w="med" len="med"/>
                      <a:tailEnd type="none" w="med" len="med"/>
                    </a:lnB>
                    <a:solidFill>
                      <a:srgbClr val="548235"/>
                    </a:solidFill>
                  </a:tcPr>
                </a:tc>
                <a:tc>
                  <a:txBody>
                    <a:bodyPr/>
                    <a:lstStyle/>
                    <a:p>
                      <a:endParaRPr lang="en-ZA" sz="800" dirty="0">
                        <a:solidFill>
                          <a:schemeClr val="bg1"/>
                        </a:solidFill>
                        <a:latin typeface="+mj-lt"/>
                      </a:endParaRPr>
                    </a:p>
                  </a:txBody>
                  <a:tcPr>
                    <a:lnL w="38100" cap="flat" cmpd="sng" algn="ctr">
                      <a:solidFill>
                        <a:srgbClr val="548235"/>
                      </a:solidFill>
                      <a:prstDash val="solid"/>
                      <a:round/>
                      <a:headEnd type="none" w="med" len="med"/>
                      <a:tailEnd type="none" w="med" len="med"/>
                    </a:lnL>
                    <a:lnR w="38100" cap="flat" cmpd="sng" algn="ctr">
                      <a:solidFill>
                        <a:srgbClr val="548235"/>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solidFill>
                  </a:tcPr>
                </a:tc>
                <a:tc>
                  <a:txBody>
                    <a:bodyPr/>
                    <a:lstStyle/>
                    <a:p>
                      <a:r>
                        <a:rPr lang="en-US" sz="2000" dirty="0" smtClean="0">
                          <a:solidFill>
                            <a:schemeClr val="bg1"/>
                          </a:solidFill>
                          <a:latin typeface="+mj-lt"/>
                        </a:rPr>
                        <a:t>MTSF Indicator</a:t>
                      </a:r>
                      <a:endParaRPr lang="en-ZA" sz="2000" dirty="0">
                        <a:solidFill>
                          <a:schemeClr val="bg1"/>
                        </a:solidFill>
                        <a:latin typeface="+mj-lt"/>
                      </a:endParaRPr>
                    </a:p>
                  </a:txBody>
                  <a:tcPr>
                    <a:lnL w="38100" cap="flat" cmpd="sng" algn="ctr">
                      <a:solidFill>
                        <a:srgbClr val="548235"/>
                      </a:solidFill>
                      <a:prstDash val="solid"/>
                      <a:round/>
                      <a:headEnd type="none" w="med" len="med"/>
                      <a:tailEnd type="none" w="med" len="med"/>
                    </a:lnL>
                    <a:lnR w="38100" cap="flat" cmpd="sng" algn="ctr">
                      <a:solidFill>
                        <a:srgbClr val="548235"/>
                      </a:solidFill>
                      <a:prstDash val="solid"/>
                      <a:round/>
                      <a:headEnd type="none" w="med" len="med"/>
                      <a:tailEnd type="none" w="med" len="med"/>
                    </a:lnR>
                    <a:lnT w="38100" cap="flat" cmpd="sng" algn="ctr">
                      <a:solidFill>
                        <a:srgbClr val="548235"/>
                      </a:solidFill>
                      <a:prstDash val="solid"/>
                      <a:round/>
                      <a:headEnd type="none" w="med" len="med"/>
                      <a:tailEnd type="none" w="med" len="med"/>
                    </a:lnT>
                    <a:lnB w="38100" cap="flat" cmpd="sng" algn="ctr">
                      <a:solidFill>
                        <a:srgbClr val="548235"/>
                      </a:solidFill>
                      <a:prstDash val="solid"/>
                      <a:round/>
                      <a:headEnd type="none" w="med" len="med"/>
                      <a:tailEnd type="none" w="med" len="med"/>
                    </a:lnB>
                    <a:solidFill>
                      <a:srgbClr val="548235"/>
                    </a:solidFill>
                  </a:tcPr>
                </a:tc>
                <a:tc>
                  <a:txBody>
                    <a:bodyPr/>
                    <a:lstStyle/>
                    <a:p>
                      <a:endParaRPr lang="en-ZA" sz="800" dirty="0">
                        <a:solidFill>
                          <a:schemeClr val="bg1"/>
                        </a:solidFill>
                        <a:latin typeface="+mj-lt"/>
                      </a:endParaRPr>
                    </a:p>
                  </a:txBody>
                  <a:tcPr>
                    <a:lnL w="38100"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solidFill>
                  </a:tcPr>
                </a:tc>
                <a:tc>
                  <a:txBody>
                    <a:bodyPr/>
                    <a:lstStyle/>
                    <a:p>
                      <a:r>
                        <a:rPr lang="en-US" sz="2000" dirty="0" smtClean="0">
                          <a:solidFill>
                            <a:schemeClr val="bg1"/>
                          </a:solidFill>
                          <a:latin typeface="+mj-lt"/>
                        </a:rPr>
                        <a:t>Target</a:t>
                      </a:r>
                      <a:endParaRPr lang="en-ZA" sz="2000" dirty="0">
                        <a:solidFill>
                          <a:schemeClr val="bg1"/>
                        </a:solidFill>
                        <a:latin typeface="+mj-lt"/>
                      </a:endParaRPr>
                    </a:p>
                  </a:txBody>
                  <a:tcPr>
                    <a:lnL w="28575"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28575" cap="flat" cmpd="sng" algn="ctr">
                      <a:solidFill>
                        <a:srgbClr val="548235"/>
                      </a:solidFill>
                      <a:prstDash val="solid"/>
                      <a:round/>
                      <a:headEnd type="none" w="med" len="med"/>
                      <a:tailEnd type="none" w="med" len="med"/>
                    </a:lnT>
                    <a:lnB w="28575" cap="flat" cmpd="sng" algn="ctr">
                      <a:solidFill>
                        <a:srgbClr val="548235"/>
                      </a:solidFill>
                      <a:prstDash val="solid"/>
                      <a:round/>
                      <a:headEnd type="none" w="med" len="med"/>
                      <a:tailEnd type="none" w="med" len="med"/>
                    </a:lnB>
                    <a:solidFill>
                      <a:srgbClr val="548235"/>
                    </a:solidFill>
                  </a:tcPr>
                </a:tc>
                <a:tc>
                  <a:txBody>
                    <a:bodyPr/>
                    <a:lstStyle/>
                    <a:p>
                      <a:endParaRPr lang="en-ZA" sz="100" dirty="0" smtClean="0">
                        <a:solidFill>
                          <a:schemeClr val="bg1"/>
                        </a:solidFill>
                        <a:latin typeface="+mj-lt"/>
                      </a:endParaRPr>
                    </a:p>
                  </a:txBody>
                  <a:tcPr>
                    <a:lnL w="28575" cap="flat" cmpd="sng" algn="ctr">
                      <a:solidFill>
                        <a:srgbClr val="548235"/>
                      </a:solidFill>
                      <a:prstDash val="solid"/>
                      <a:round/>
                      <a:headEnd type="none" w="med" len="med"/>
                      <a:tailEnd type="none" w="med" len="med"/>
                    </a:lnL>
                    <a:lnR w="38100" cap="flat" cmpd="sng" algn="ctr">
                      <a:solidFill>
                        <a:srgbClr val="548235"/>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solidFill>
                  </a:tcPr>
                </a:tc>
                <a:tc>
                  <a:txBody>
                    <a:bodyPr/>
                    <a:lstStyle/>
                    <a:p>
                      <a:r>
                        <a:rPr lang="en-ZA" sz="2000" dirty="0" smtClean="0">
                          <a:solidFill>
                            <a:schemeClr val="bg1"/>
                          </a:solidFill>
                          <a:latin typeface="+mj-lt"/>
                        </a:rPr>
                        <a:t>Current performance</a:t>
                      </a:r>
                    </a:p>
                  </a:txBody>
                  <a:tcPr>
                    <a:lnL w="38100" cap="flat" cmpd="sng" algn="ctr">
                      <a:solidFill>
                        <a:srgbClr val="548235"/>
                      </a:solidFill>
                      <a:prstDash val="solid"/>
                      <a:round/>
                      <a:headEnd type="none" w="med" len="med"/>
                      <a:tailEnd type="none" w="med" len="med"/>
                    </a:lnL>
                    <a:lnR w="38100" cap="flat" cmpd="sng" algn="ctr">
                      <a:solidFill>
                        <a:srgbClr val="548235"/>
                      </a:solidFill>
                      <a:prstDash val="solid"/>
                      <a:round/>
                      <a:headEnd type="none" w="med" len="med"/>
                      <a:tailEnd type="none" w="med" len="med"/>
                    </a:lnR>
                    <a:lnT w="38100" cap="flat" cmpd="sng" algn="ctr">
                      <a:solidFill>
                        <a:srgbClr val="548235"/>
                      </a:solidFill>
                      <a:prstDash val="solid"/>
                      <a:round/>
                      <a:headEnd type="none" w="med" len="med"/>
                      <a:tailEnd type="none" w="med" len="med"/>
                    </a:lnT>
                    <a:lnB w="38100" cap="flat" cmpd="sng" algn="ctr">
                      <a:solidFill>
                        <a:srgbClr val="548235"/>
                      </a:solidFill>
                      <a:prstDash val="solid"/>
                      <a:round/>
                      <a:headEnd type="none" w="med" len="med"/>
                      <a:tailEnd type="none" w="med" len="med"/>
                    </a:lnB>
                    <a:solidFill>
                      <a:srgbClr val="548235"/>
                    </a:solidFill>
                  </a:tcPr>
                </a:tc>
                <a:tc>
                  <a:txBody>
                    <a:bodyPr/>
                    <a:lstStyle/>
                    <a:p>
                      <a:endParaRPr lang="en-US" sz="100" dirty="0" smtClean="0">
                        <a:solidFill>
                          <a:schemeClr val="bg1"/>
                        </a:solidFill>
                        <a:latin typeface="+mj-lt"/>
                      </a:endParaRPr>
                    </a:p>
                  </a:txBody>
                  <a:tcPr>
                    <a:lnL w="38100"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US" sz="2000" dirty="0" smtClean="0">
                          <a:solidFill>
                            <a:schemeClr val="bg1"/>
                          </a:solidFill>
                          <a:latin typeface="+mj-lt"/>
                        </a:rPr>
                        <a:t>Interventions to achieve the set targets</a:t>
                      </a:r>
                    </a:p>
                  </a:txBody>
                  <a:tcPr>
                    <a:lnL w="28575"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28575" cap="flat" cmpd="sng" algn="ctr">
                      <a:solidFill>
                        <a:srgbClr val="548235"/>
                      </a:solidFill>
                      <a:prstDash val="solid"/>
                      <a:round/>
                      <a:headEnd type="none" w="med" len="med"/>
                      <a:tailEnd type="none" w="med" len="med"/>
                    </a:lnT>
                    <a:lnB w="28575" cap="flat" cmpd="sng" algn="ctr">
                      <a:solidFill>
                        <a:srgbClr val="548235"/>
                      </a:solidFill>
                      <a:prstDash val="solid"/>
                      <a:round/>
                      <a:headEnd type="none" w="med" len="med"/>
                      <a:tailEnd type="none" w="med" len="med"/>
                    </a:lnB>
                    <a:solidFill>
                      <a:srgbClr val="548235"/>
                    </a:solidFill>
                  </a:tcPr>
                </a:tc>
              </a:tr>
              <a:tr h="4053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ZA" sz="2000" baseline="0" dirty="0" smtClean="0">
                          <a:solidFill>
                            <a:schemeClr val="tx1"/>
                          </a:solidFill>
                          <a:latin typeface="+mj-lt"/>
                        </a:rPr>
                        <a:t>Priority 3:  Education, Skills and Health.</a:t>
                      </a:r>
                      <a:endParaRPr lang="en-ZA" sz="2000" dirty="0" smtClean="0">
                        <a:solidFill>
                          <a:schemeClr val="tx1"/>
                        </a:solidFill>
                        <a:latin typeface="+mj-lt"/>
                      </a:endParaRPr>
                    </a:p>
                  </a:txBody>
                  <a:tcPr>
                    <a:lnL w="28575"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38100" cap="flat" cmpd="sng" algn="ctr">
                      <a:solidFill>
                        <a:srgbClr val="548235"/>
                      </a:solidFill>
                      <a:prstDash val="solid"/>
                      <a:round/>
                      <a:headEnd type="none" w="med" len="med"/>
                      <a:tailEnd type="none" w="med" len="med"/>
                    </a:lnT>
                    <a:lnB w="28575" cap="flat" cmpd="sng" algn="ctr">
                      <a:solidFill>
                        <a:srgbClr val="548235"/>
                      </a:solidFill>
                      <a:prstDash val="solid"/>
                      <a:round/>
                      <a:headEnd type="none" w="med" len="med"/>
                      <a:tailEnd type="none" w="med" len="med"/>
                    </a:lnB>
                    <a:noFill/>
                  </a:tcPr>
                </a:tc>
                <a:tc>
                  <a:txBody>
                    <a:bodyPr/>
                    <a:lstStyle/>
                    <a:p>
                      <a:endParaRPr lang="en-ZA" sz="800" dirty="0">
                        <a:solidFill>
                          <a:schemeClr val="tx1"/>
                        </a:solidFill>
                        <a:latin typeface="+mj-lt"/>
                      </a:endParaRPr>
                    </a:p>
                  </a:txBody>
                  <a:tcPr>
                    <a:lnL w="28575"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solidFill>
                  </a:tcPr>
                </a:tc>
                <a:tc>
                  <a:txBody>
                    <a:bodyPr/>
                    <a:lstStyle/>
                    <a:p>
                      <a:r>
                        <a:rPr lang="en-ZA" sz="2000" dirty="0" smtClean="0">
                          <a:solidFill>
                            <a:schemeClr val="tx1"/>
                          </a:solidFill>
                          <a:latin typeface="+mj-lt"/>
                        </a:rPr>
                        <a:t>Percentage</a:t>
                      </a:r>
                      <a:r>
                        <a:rPr lang="en-ZA" sz="2000" baseline="0" dirty="0" smtClean="0">
                          <a:solidFill>
                            <a:schemeClr val="tx1"/>
                          </a:solidFill>
                          <a:latin typeface="+mj-lt"/>
                        </a:rPr>
                        <a:t> of inmates with access to Primary Health Care on the basis of need</a:t>
                      </a:r>
                      <a:endParaRPr lang="en-ZA" sz="2000" dirty="0">
                        <a:solidFill>
                          <a:schemeClr val="tx1"/>
                        </a:solidFill>
                        <a:latin typeface="+mj-lt"/>
                      </a:endParaRPr>
                    </a:p>
                  </a:txBody>
                  <a:tcPr>
                    <a:lnL w="28575"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38100" cap="flat" cmpd="sng" algn="ctr">
                      <a:solidFill>
                        <a:srgbClr val="548235"/>
                      </a:solidFill>
                      <a:prstDash val="solid"/>
                      <a:round/>
                      <a:headEnd type="none" w="med" len="med"/>
                      <a:tailEnd type="none" w="med" len="med"/>
                    </a:lnT>
                    <a:lnB w="28575" cap="flat" cmpd="sng" algn="ctr">
                      <a:solidFill>
                        <a:srgbClr val="548235"/>
                      </a:solidFill>
                      <a:prstDash val="solid"/>
                      <a:round/>
                      <a:headEnd type="none" w="med" len="med"/>
                      <a:tailEnd type="none" w="med" len="med"/>
                    </a:lnB>
                    <a:noFill/>
                  </a:tcPr>
                </a:tc>
                <a:tc>
                  <a:txBody>
                    <a:bodyPr/>
                    <a:lstStyle/>
                    <a:p>
                      <a:endParaRPr lang="en-ZA" sz="800" dirty="0">
                        <a:solidFill>
                          <a:schemeClr val="tx1"/>
                        </a:solidFill>
                        <a:latin typeface="+mj-lt"/>
                      </a:endParaRPr>
                    </a:p>
                  </a:txBody>
                  <a:tcPr>
                    <a:lnL w="28575"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solidFill>
                  </a:tcPr>
                </a:tc>
                <a:tc>
                  <a:txBody>
                    <a:bodyPr/>
                    <a:lstStyle/>
                    <a:p>
                      <a:r>
                        <a:rPr lang="en-ZA" sz="2000" dirty="0" smtClean="0">
                          <a:solidFill>
                            <a:schemeClr val="tx1"/>
                          </a:solidFill>
                          <a:latin typeface="+mj-lt"/>
                        </a:rPr>
                        <a:t>80%</a:t>
                      </a:r>
                      <a:endParaRPr lang="en-ZA" sz="2000" dirty="0">
                        <a:solidFill>
                          <a:schemeClr val="tx1"/>
                        </a:solidFill>
                        <a:latin typeface="+mj-lt"/>
                      </a:endParaRPr>
                    </a:p>
                  </a:txBody>
                  <a:tcPr>
                    <a:lnL w="28575"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28575" cap="flat" cmpd="sng" algn="ctr">
                      <a:solidFill>
                        <a:srgbClr val="548235"/>
                      </a:solidFill>
                      <a:prstDash val="solid"/>
                      <a:round/>
                      <a:headEnd type="none" w="med" len="med"/>
                      <a:tailEnd type="none" w="med" len="med"/>
                    </a:lnT>
                    <a:lnB w="28575" cap="flat" cmpd="sng" algn="ctr">
                      <a:solidFill>
                        <a:srgbClr val="548235"/>
                      </a:solidFill>
                      <a:prstDash val="solid"/>
                      <a:round/>
                      <a:headEnd type="none" w="med" len="med"/>
                      <a:tailEnd type="none" w="med" len="med"/>
                    </a:lnB>
                    <a:noFill/>
                  </a:tcPr>
                </a:tc>
                <a:tc>
                  <a:txBody>
                    <a:bodyPr/>
                    <a:lstStyle/>
                    <a:p>
                      <a:endParaRPr lang="en-ZA" sz="100" dirty="0" smtClean="0">
                        <a:solidFill>
                          <a:schemeClr val="tx1"/>
                        </a:solidFill>
                        <a:latin typeface="+mj-lt"/>
                      </a:endParaRPr>
                    </a:p>
                  </a:txBody>
                  <a:tcPr>
                    <a:lnL w="28575"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ZA" sz="1800" b="0" i="0" u="none" strike="noStrike" kern="1200" baseline="0" dirty="0" smtClean="0">
                          <a:solidFill>
                            <a:schemeClr val="tx1"/>
                          </a:solidFill>
                          <a:latin typeface="+mn-lt"/>
                          <a:ea typeface="+mn-ea"/>
                          <a:cs typeface="+mn-cs"/>
                        </a:rPr>
                        <a:t>70%	</a:t>
                      </a:r>
                    </a:p>
                    <a:p>
                      <a:r>
                        <a:rPr lang="en-ZA" sz="2000" kern="1200" dirty="0" smtClean="0">
                          <a:solidFill>
                            <a:schemeClr val="tx1"/>
                          </a:solidFill>
                          <a:latin typeface="+mn-lt"/>
                          <a:ea typeface="+mn-ea"/>
                          <a:cs typeface="+mn-cs"/>
                        </a:rPr>
                        <a:t> </a:t>
                      </a:r>
                    </a:p>
                    <a:p>
                      <a:r>
                        <a:rPr lang="en-ZA" sz="2000" kern="1200" dirty="0" smtClean="0">
                          <a:solidFill>
                            <a:schemeClr val="tx1"/>
                          </a:solidFill>
                          <a:latin typeface="+mn-lt"/>
                          <a:ea typeface="+mn-ea"/>
                          <a:cs typeface="+mn-cs"/>
                        </a:rPr>
                        <a:t> </a:t>
                      </a:r>
                      <a:endParaRPr lang="en-ZA" sz="2000" dirty="0" smtClean="0">
                        <a:solidFill>
                          <a:schemeClr val="tx1"/>
                        </a:solidFill>
                        <a:latin typeface="+mj-lt"/>
                      </a:endParaRPr>
                    </a:p>
                  </a:txBody>
                  <a:tcPr>
                    <a:lnL w="28575"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38100" cap="flat" cmpd="sng" algn="ctr">
                      <a:solidFill>
                        <a:srgbClr val="548235"/>
                      </a:solidFill>
                      <a:prstDash val="solid"/>
                      <a:round/>
                      <a:headEnd type="none" w="med" len="med"/>
                      <a:tailEnd type="none" w="med" len="med"/>
                    </a:lnT>
                    <a:lnB w="28575" cap="flat" cmpd="sng" algn="ctr">
                      <a:solidFill>
                        <a:srgbClr val="548235"/>
                      </a:solidFill>
                      <a:prstDash val="solid"/>
                      <a:round/>
                      <a:headEnd type="none" w="med" len="med"/>
                      <a:tailEnd type="none" w="med" len="med"/>
                    </a:lnB>
                    <a:solidFill>
                      <a:schemeClr val="bg1"/>
                    </a:solidFill>
                  </a:tcPr>
                </a:tc>
                <a:tc>
                  <a:txBody>
                    <a:bodyPr/>
                    <a:lstStyle/>
                    <a:p>
                      <a:endParaRPr lang="en-US" sz="100" dirty="0" smtClean="0">
                        <a:solidFill>
                          <a:schemeClr val="tx1"/>
                        </a:solidFill>
                        <a:latin typeface="+mj-lt"/>
                      </a:endParaRPr>
                    </a:p>
                  </a:txBody>
                  <a:tcPr>
                    <a:lnL w="28575"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342900" indent="-342900">
                        <a:buFont typeface="Arial" panose="020B0604020202020204" pitchFamily="34" charset="0"/>
                        <a:buChar char="•"/>
                      </a:pPr>
                      <a:r>
                        <a:rPr lang="en-US" sz="2000" dirty="0" smtClean="0">
                          <a:solidFill>
                            <a:schemeClr val="tx1"/>
                          </a:solidFill>
                          <a:latin typeface="+mj-lt"/>
                        </a:rPr>
                        <a:t>Comprehensive Health Care Services</a:t>
                      </a:r>
                      <a:r>
                        <a:rPr lang="en-US" sz="2000" baseline="0" dirty="0" smtClean="0">
                          <a:solidFill>
                            <a:schemeClr val="tx1"/>
                          </a:solidFill>
                          <a:latin typeface="+mj-lt"/>
                        </a:rPr>
                        <a:t> provision and Integrated approach.</a:t>
                      </a:r>
                    </a:p>
                    <a:p>
                      <a:pPr marL="342900" indent="-342900">
                        <a:buFont typeface="Arial" panose="020B0604020202020204" pitchFamily="34" charset="0"/>
                        <a:buChar char="•"/>
                      </a:pPr>
                      <a:r>
                        <a:rPr lang="en-US" sz="2000" baseline="0" dirty="0" smtClean="0">
                          <a:solidFill>
                            <a:schemeClr val="tx1"/>
                          </a:solidFill>
                          <a:latin typeface="+mj-lt"/>
                        </a:rPr>
                        <a:t>Alignment of Health Care Services Structure to the Health Care Services mandates</a:t>
                      </a:r>
                    </a:p>
                    <a:p>
                      <a:pPr marL="342900" indent="-342900">
                        <a:buFont typeface="Arial" panose="020B0604020202020204" pitchFamily="34" charset="0"/>
                        <a:buChar char="•"/>
                      </a:pPr>
                      <a:r>
                        <a:rPr lang="en-US" sz="2000" baseline="0" dirty="0" smtClean="0">
                          <a:solidFill>
                            <a:schemeClr val="tx1"/>
                          </a:solidFill>
                          <a:latin typeface="+mj-lt"/>
                        </a:rPr>
                        <a:t>Use of Technology like Telemedicine</a:t>
                      </a:r>
                    </a:p>
                    <a:p>
                      <a:pPr marL="342900" indent="-342900">
                        <a:buFont typeface="Arial" panose="020B0604020202020204" pitchFamily="34" charset="0"/>
                        <a:buChar char="•"/>
                      </a:pPr>
                      <a:r>
                        <a:rPr lang="en-US" sz="2000" baseline="0" dirty="0" smtClean="0">
                          <a:solidFill>
                            <a:schemeClr val="tx1"/>
                          </a:solidFill>
                          <a:latin typeface="+mj-lt"/>
                        </a:rPr>
                        <a:t>Improved Access to medication</a:t>
                      </a:r>
                    </a:p>
                    <a:p>
                      <a:pPr marL="342900" indent="-342900">
                        <a:buFont typeface="Arial" panose="020B0604020202020204" pitchFamily="34" charset="0"/>
                        <a:buChar char="•"/>
                      </a:pPr>
                      <a:r>
                        <a:rPr lang="en-US" sz="2000" baseline="0" dirty="0" smtClean="0">
                          <a:solidFill>
                            <a:schemeClr val="tx1"/>
                          </a:solidFill>
                          <a:latin typeface="+mj-lt"/>
                        </a:rPr>
                        <a:t>Compliant Infrastructure for Food services Units</a:t>
                      </a:r>
                      <a:endParaRPr lang="en-US" sz="2000" dirty="0" smtClean="0">
                        <a:solidFill>
                          <a:schemeClr val="tx1"/>
                        </a:solidFill>
                        <a:latin typeface="+mj-lt"/>
                      </a:endParaRPr>
                    </a:p>
                  </a:txBody>
                  <a:tcPr>
                    <a:lnL w="28575"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28575" cap="flat" cmpd="sng" algn="ctr">
                      <a:solidFill>
                        <a:srgbClr val="548235"/>
                      </a:solidFill>
                      <a:prstDash val="solid"/>
                      <a:round/>
                      <a:headEnd type="none" w="med" len="med"/>
                      <a:tailEnd type="none" w="med" len="med"/>
                    </a:lnT>
                    <a:lnB w="28575" cap="flat" cmpd="sng" algn="ctr">
                      <a:solidFill>
                        <a:srgbClr val="548235"/>
                      </a:solidFill>
                      <a:prstDash val="solid"/>
                      <a:round/>
                      <a:headEnd type="none" w="med" len="med"/>
                      <a:tailEnd type="none" w="med" len="med"/>
                    </a:lnB>
                    <a:noFill/>
                  </a:tcPr>
                </a:tc>
              </a:tr>
            </a:tbl>
          </a:graphicData>
        </a:graphic>
      </p:graphicFrame>
      <p:sp>
        <p:nvSpPr>
          <p:cNvPr id="4" name="TextBox 3">
            <a:extLst>
              <a:ext uri="{FF2B5EF4-FFF2-40B4-BE49-F238E27FC236}">
                <a16:creationId xmlns="" xmlns:a16="http://schemas.microsoft.com/office/drawing/2014/main" id="{3D1D2E24-36FA-6149-B377-163EFDF93ABC}"/>
              </a:ext>
            </a:extLst>
          </p:cNvPr>
          <p:cNvSpPr txBox="1"/>
          <p:nvPr/>
        </p:nvSpPr>
        <p:spPr>
          <a:xfrm>
            <a:off x="989163" y="792228"/>
            <a:ext cx="5086322" cy="215444"/>
          </a:xfrm>
          <a:prstGeom prst="rect">
            <a:avLst/>
          </a:prstGeom>
          <a:noFill/>
        </p:spPr>
        <p:txBody>
          <a:bodyPr wrap="square" lIns="0" tIns="0" rIns="0" bIns="0" rtlCol="0" anchor="ctr">
            <a:spAutoFit/>
          </a:bodyPr>
          <a:lstStyle/>
          <a:p>
            <a:pPr>
              <a:spcAft>
                <a:spcPts val="300"/>
              </a:spcAft>
            </a:pPr>
            <a:r>
              <a:rPr lang="da-DK" sz="1400" b="1" dirty="0" smtClean="0">
                <a:solidFill>
                  <a:srgbClr val="FFFFFF"/>
                </a:solidFill>
                <a:latin typeface="Segoe UI Light"/>
                <a:cs typeface="Segoe UI" panose="020B0502040204020203" pitchFamily="34" charset="0"/>
              </a:rPr>
              <a:t>Outcome 5: Healthy Incarcerated population</a:t>
            </a:r>
            <a:endParaRPr lang="da-DK" sz="1400" b="1" dirty="0">
              <a:solidFill>
                <a:srgbClr val="FFFFFF"/>
              </a:solidFill>
              <a:latin typeface="Segoe UI Light"/>
              <a:cs typeface="Segoe UI" panose="020B0502040204020203" pitchFamily="34" charset="0"/>
            </a:endParaRPr>
          </a:p>
        </p:txBody>
      </p:sp>
    </p:spTree>
    <p:extLst>
      <p:ext uri="{BB962C8B-B14F-4D97-AF65-F5344CB8AC3E}">
        <p14:creationId xmlns:p14="http://schemas.microsoft.com/office/powerpoint/2010/main" val="2492888269"/>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UCNQJqAHKx5wgyv3swwHUA"/>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Custom 11">
      <a:dk1>
        <a:srgbClr val="000000"/>
      </a:dk1>
      <a:lt1>
        <a:srgbClr val="FFFFFF"/>
      </a:lt1>
      <a:dk2>
        <a:srgbClr val="44546A"/>
      </a:dk2>
      <a:lt2>
        <a:srgbClr val="E7E6E6"/>
      </a:lt2>
      <a:accent1>
        <a:srgbClr val="234091"/>
      </a:accent1>
      <a:accent2>
        <a:srgbClr val="455F87"/>
      </a:accent2>
      <a:accent3>
        <a:srgbClr val="96AFD6"/>
      </a:accent3>
      <a:accent4>
        <a:srgbClr val="C7A96E"/>
      </a:accent4>
      <a:accent5>
        <a:srgbClr val="FEFFFE"/>
      </a:accent5>
      <a:accent6>
        <a:srgbClr val="FEFFFE"/>
      </a:accent6>
      <a:hlink>
        <a:srgbClr val="2F5CD6"/>
      </a:hlink>
      <a:folHlink>
        <a:srgbClr val="954F72"/>
      </a:folHlink>
    </a:clrScheme>
    <a:fontScheme name="Custom 4">
      <a:majorFont>
        <a:latin typeface="Georgia"/>
        <a:ea typeface=""/>
        <a:cs typeface=""/>
      </a:majorFont>
      <a:minorFont>
        <a:latin typeface="Segoe UI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5539</TotalTime>
  <Words>2323</Words>
  <Application>Microsoft Office PowerPoint</Application>
  <PresentationFormat>Widescreen</PresentationFormat>
  <Paragraphs>420</Paragraphs>
  <Slides>21</Slides>
  <Notes>18</Notes>
  <HiddenSlides>0</HiddenSlides>
  <MMClips>0</MMClips>
  <ScaleCrop>false</ScaleCrop>
  <HeadingPairs>
    <vt:vector size="8" baseType="variant">
      <vt:variant>
        <vt:lpstr>Fonts Used</vt:lpstr>
      </vt:variant>
      <vt:variant>
        <vt:i4>11</vt:i4>
      </vt:variant>
      <vt:variant>
        <vt:lpstr>Theme</vt:lpstr>
      </vt:variant>
      <vt:variant>
        <vt:i4>2</vt:i4>
      </vt:variant>
      <vt:variant>
        <vt:lpstr>Embedded OLE Servers</vt:lpstr>
      </vt:variant>
      <vt:variant>
        <vt:i4>1</vt:i4>
      </vt:variant>
      <vt:variant>
        <vt:lpstr>Slide Titles</vt:lpstr>
      </vt:variant>
      <vt:variant>
        <vt:i4>21</vt:i4>
      </vt:variant>
    </vt:vector>
  </HeadingPairs>
  <TitlesOfParts>
    <vt:vector size="35" baseType="lpstr">
      <vt:lpstr>Arial</vt:lpstr>
      <vt:lpstr>Arial Narrow</vt:lpstr>
      <vt:lpstr>Calibri</vt:lpstr>
      <vt:lpstr>Calibri Light</vt:lpstr>
      <vt:lpstr>Century Gothic</vt:lpstr>
      <vt:lpstr>Georgia</vt:lpstr>
      <vt:lpstr>Lato</vt:lpstr>
      <vt:lpstr>Segoe UI</vt:lpstr>
      <vt:lpstr>Segoe UI Light</vt:lpstr>
      <vt:lpstr>Symbol</vt:lpstr>
      <vt:lpstr>Times New Roman</vt:lpstr>
      <vt:lpstr>Office Theme</vt:lpstr>
      <vt:lpstr>1_Office Theme</vt:lpstr>
      <vt:lpstr>think-cell Slide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Results chain</vt:lpstr>
      <vt:lpstr>Results chain</vt:lpstr>
      <vt:lpstr>Results chain</vt:lpstr>
      <vt:lpstr>Care remains insourced and decentralised…</vt:lpstr>
      <vt:lpstr>Modes of service delivery Care</vt:lpstr>
      <vt:lpstr>Strategic Risks</vt:lpstr>
      <vt:lpstr>Critical success factors and management of dependencies</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Matagane Makobe</dc:creator>
  <cp:lastModifiedBy>Pretorius, Amie</cp:lastModifiedBy>
  <cp:revision>582</cp:revision>
  <cp:lastPrinted>2020-10-23T06:42:23Z</cp:lastPrinted>
  <dcterms:created xsi:type="dcterms:W3CDTF">2020-09-14T09:49:54Z</dcterms:created>
  <dcterms:modified xsi:type="dcterms:W3CDTF">2020-11-19T06:10:45Z</dcterms:modified>
</cp:coreProperties>
</file>