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257" r:id="rId4"/>
    <p:sldId id="258" r:id="rId5"/>
    <p:sldId id="266" r:id="rId6"/>
    <p:sldId id="267" r:id="rId7"/>
    <p:sldId id="259" r:id="rId8"/>
    <p:sldId id="260" r:id="rId9"/>
    <p:sldId id="261" r:id="rId10"/>
    <p:sldId id="262" r:id="rId11"/>
    <p:sldId id="265" r:id="rId12"/>
    <p:sldId id="263" r:id="rId13"/>
    <p:sldId id="264"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BC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48"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06F728-561E-4E6C-BAC4-3FDD944037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F6BC9D66-8D44-478E-AB05-472630C11A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775089FE-CE46-4C54-8844-F51D0B5FE51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CF6543F-E338-43EE-9659-B1F3B35494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B6BBE43-6D1B-474B-81FB-6B79BFDA2C1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29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E20877-41A8-4BCF-B226-ED18D98E6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D710C09-25C4-43B0-9AEF-2325D02E6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4B085D5-8486-4E04-8103-DE32EA3C6180}"/>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23E3696-3E59-4F8B-BE18-3133217DB5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BE0F54-8938-41C7-82B4-C56217BB6531}"/>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8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4E50CB4-94DB-4700-8E2F-40E90C5DB60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5C6BFF-3E98-4DC0-8DFF-E579A3BCDA2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7FFCD8-92FC-4672-A81A-A5819EDEBE9A}"/>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7908992-224E-499E-96D3-7769ADB549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4FC5622-66A9-4D70-8724-0D567739379F}"/>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45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F2944-CD9C-4FB5-A0C7-621A87A14CB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051A7A3C-8298-4925-A0A3-9F70AC2E34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0B422B87-6FB9-4F87-9810-35B69464068A}"/>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8218847-C315-4C55-BAC6-03A1AA4912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6EEFE00-2D12-4406-A95C-1BF14567BE93}"/>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256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B1366-174D-45EC-BD88-F980D865B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50D19A8-AEB8-482D-8F13-BD953F276B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1814B90-F6E9-4D26-BF69-ADB349AE3AB7}"/>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14A9DAD-013C-4027-AC7F-A2AAAA2B58C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96D2A19-F4FC-464C-A55F-C1F1EC14C8DF}"/>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971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711DF1-25B7-4BD8-9F8B-54F33DD5931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4553E3BE-DCBE-4CC8-AE86-9E96D746A5B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9844162-8E49-40DF-8692-8FB349E90E11}"/>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372F110-54AD-4733-B2C4-457956372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DAD72D-AD80-4370-83B6-7D021E164C70}"/>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7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16F4D9-B1D4-4FA8-BE90-C9A41B6A3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3CD55B0-8F63-4EEF-B0E7-7C75A1174A8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9780715-75E6-47D3-BEF2-8A624C5BE2A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BBF89AE-869E-4E2D-9588-8AF3590B4763}"/>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EA3D75F-B6D6-4039-B62C-329B91C6F19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7270461-BA24-499A-B94A-19E31A6D8EF1}"/>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811B67-6486-48A8-B9C6-7BE28C93266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6F535E5-85A8-43D5-85D9-1403528DC67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91A23761-ACD7-49EC-8C79-547A8B8575E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FA70B13-9F25-4D7F-A6D3-97F952DD51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CE145D64-1B69-4E69-B93F-B23272660D7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D99291D-DFEF-4309-A378-1A60B9DFD07A}"/>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21E80C2C-58F2-4673-9183-A499A392E6C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4C61F43F-0C1C-49FF-B2D8-DD903388BFE5}"/>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95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3F368A-4E93-4D7F-9029-6B4A8596C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0D54615-DDA5-41AB-8C27-2188BD72BC99}"/>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76AD342C-DAB3-4157-B778-EFC95EE20E2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E35F55A-9201-488E-AD35-FB37F93A8BD0}"/>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91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0F5EE7F-3DBB-469C-8B64-5324DB38E281}"/>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A0489D70-E202-4768-9202-B93B4CC2DAA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1BB20AB1-86F0-4A4D-AB07-3A153ECF46E3}"/>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6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62C2A4-9622-47DC-9B00-882CFED8CC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19507FE0-67C3-4BD1-A829-F9EDDCA9850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B067AA2-DB24-4F1F-AC5D-904E0CCE61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2715683E-49FA-4718-BA99-F90E7215A0ED}"/>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090B357-5E8C-4950-A575-B1C527F2C6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BDE7806-9CDA-4464-8F4B-BAE85BA56D12}"/>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93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5690A8-0833-4CDA-8B8E-5BC58AE30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ECEF8B-56C3-425E-929E-142377ACB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9A183A-6DF1-4F50-998C-0BB9A002344A}"/>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E57C611-E00D-470E-AE5C-AB08001E9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0073ADE-E51E-4BFB-B305-6ABC50BBCBFB}"/>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02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47DB20-43E3-4E51-A101-622596DD46A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75FA13BB-A760-4669-9B11-D15A7BDB89E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445D4BBC-2FD9-4B8A-88B0-35CB3581A2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86E4F2F8-80FD-42A4-B42B-C3D3DCE821E8}"/>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D59931A-BE13-412E-A8D6-63FA3A2C87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387B004-9AA7-427F-B5A5-18E854131802}"/>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017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5FA138-C7C0-4413-ADD4-F97B1AEF9F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5A27381-0812-4282-8564-A4BB14CD61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3149AF-F275-4D23-B3CA-B1F5895761BB}"/>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A2FD026-52B4-4CAC-B30F-7A45316ACC8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0C3BAD2-6024-4D9A-B7BC-8FA72980304A}"/>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187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7530284-B27F-4104-B5B1-05A5071F18D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E710ED5-CAA1-40F1-AB4B-E2FD57040BB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32BB4D-9461-468D-9E3E-B158058EA340}"/>
              </a:ext>
            </a:extLst>
          </p:cNvPr>
          <p:cNvSpPr>
            <a:spLocks noGrp="1"/>
          </p:cNvSpPr>
          <p:nvPr>
            <p:ph type="dt" sz="half" idx="10"/>
          </p:nvPr>
        </p:nvSpPr>
        <p:spPr/>
        <p:txBody>
          <a:body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90E6E61-3A80-477F-AFA0-95EDACEDFB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B63A61A-93A7-448A-8C7F-A54957DC3F37}"/>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95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06F728-561E-4E6C-BAC4-3FDD944037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F6BC9D66-8D44-478E-AB05-472630C11A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775089FE-CE46-4C54-8844-F51D0B5FE51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CF6543F-E338-43EE-9659-B1F3B35494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B6BBE43-6D1B-474B-81FB-6B79BFDA2C1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76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5690A8-0833-4CDA-8B8E-5BC58AE30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ECEF8B-56C3-425E-929E-142377ACB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9A183A-6DF1-4F50-998C-0BB9A002344A}"/>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E57C611-E00D-470E-AE5C-AB08001E9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0073ADE-E51E-4BFB-B305-6ABC50BBCBFB}"/>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344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81E04C-93AA-44F4-AF88-E7C59141BC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C9B85696-EF09-457D-B27F-4BA7D5CA0AF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8BB3E2C-D14C-46E7-920F-C3E021595235}"/>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B634870-4A5B-43D4-B6AB-5A257B2965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413E700-2987-4ED9-9EF1-04B76A879FC3}"/>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027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3F7596-C3C7-4524-ACF1-034E508F2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4BF1D6A-2A67-4799-A897-3177ACDDB38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A744B26-9DFA-4D61-A9D1-D9030D1CCCD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5785D21-4D55-4291-8178-9B0161B7D843}"/>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26D23C9-638C-470B-9D3C-6985548C344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09CD962-C6FF-4FEC-9335-416F0396F9F4}"/>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243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11836A-8489-40ED-858A-1C4864F9BC4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5CA981D-5966-4BCC-AD96-85942B0853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85FE9B7-0E00-4B11-B4BD-6C01986AF08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97FAEAC-D9EC-4A38-9CC4-2C67B36253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3F580B6F-1F46-43A5-AD0C-9786191F44A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EE713A-3487-40EF-B6D9-A6C673F068FF}"/>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0A602A6-FA9E-4C77-89C0-D613FCD8C8C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AFC56B24-354A-4F55-98EB-74CB508CDA12}"/>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710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506EC9-A899-4ADE-A45F-07A31E77D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6FF620C-71D9-4D5C-AAA9-3D44D9BF4FF8}"/>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C1F869A-C134-49E0-BF1D-4264E207327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9CE29AE-3397-4B51-8956-89BFA52A7D38}"/>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879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11C9A8A-40F9-4F33-BE0C-E4CC5708C3A1}"/>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F52BCC3F-BD75-4CDC-8F9C-8EE25C98F88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5F3E04CB-5B07-4E34-A5D8-841C2F76785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74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81E04C-93AA-44F4-AF88-E7C59141BC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C9B85696-EF09-457D-B27F-4BA7D5CA0AF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8BB3E2C-D14C-46E7-920F-C3E021595235}"/>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B634870-4A5B-43D4-B6AB-5A257B2965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413E700-2987-4ED9-9EF1-04B76A879FC3}"/>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63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7BEEBE-BC0C-46CD-88D9-8937507E3D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04E6C5EC-791E-45E9-805F-26E2FF4FDE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A5B9474-8EA0-441C-9D2F-4404C849D9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A0FF9AB3-58FE-4819-80BB-D798DAF47E2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87501EF-7276-40D1-86A1-F919AF717DB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2EDDF06-3991-45A6-8FED-EBA23A679B1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206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DDB8D6-DD0D-4924-A8FC-FFFECDE3CE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8A3BB2B4-F87D-4C9F-A97B-A84E18A09B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ACC00DF-D930-4442-BD7D-8431043D66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C6E8F5E9-1E46-44FE-9257-DBF19310B26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C9F8497-9185-4549-830A-7E6C4631E2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C7C2275-CAEE-4DAB-82D2-F81C661A76CB}"/>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89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E20877-41A8-4BCF-B226-ED18D98E6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D710C09-25C4-43B0-9AEF-2325D02E6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4B085D5-8486-4E04-8103-DE32EA3C6180}"/>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23E3696-3E59-4F8B-BE18-3133217DB5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BE0F54-8938-41C7-82B4-C56217BB6531}"/>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4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4E50CB4-94DB-4700-8E2F-40E90C5DB60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5C6BFF-3E98-4DC0-8DFF-E579A3BCDA2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7FFCD8-92FC-4672-A81A-A5819EDEBE9A}"/>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7908992-224E-499E-96D3-7769ADB549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4FC5622-66A9-4D70-8724-0D567739379F}"/>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32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3F7596-C3C7-4524-ACF1-034E508F2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4BF1D6A-2A67-4799-A897-3177ACDDB38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A744B26-9DFA-4D61-A9D1-D9030D1CCCD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5785D21-4D55-4291-8178-9B0161B7D843}"/>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26D23C9-638C-470B-9D3C-6985548C344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09CD962-C6FF-4FEC-9335-416F0396F9F4}"/>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39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11836A-8489-40ED-858A-1C4864F9BC4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5CA981D-5966-4BCC-AD96-85942B0853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85FE9B7-0E00-4B11-B4BD-6C01986AF08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97FAEAC-D9EC-4A38-9CC4-2C67B36253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3F580B6F-1F46-43A5-AD0C-9786191F44A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EE713A-3487-40EF-B6D9-A6C673F068FF}"/>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0A602A6-FA9E-4C77-89C0-D613FCD8C8C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AFC56B24-354A-4F55-98EB-74CB508CDA12}"/>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6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506EC9-A899-4ADE-A45F-07A31E77D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6FF620C-71D9-4D5C-AAA9-3D44D9BF4FF8}"/>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C1F869A-C134-49E0-BF1D-4264E207327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9CE29AE-3397-4B51-8956-89BFA52A7D38}"/>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17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11C9A8A-40F9-4F33-BE0C-E4CC5708C3A1}"/>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F52BCC3F-BD75-4CDC-8F9C-8EE25C98F88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5F3E04CB-5B07-4E34-A5D8-841C2F76785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7BEEBE-BC0C-46CD-88D9-8937507E3D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04E6C5EC-791E-45E9-805F-26E2FF4FDE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A5B9474-8EA0-441C-9D2F-4404C849D9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A0FF9AB3-58FE-4819-80BB-D798DAF47E2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87501EF-7276-40D1-86A1-F919AF717DB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2EDDF06-3991-45A6-8FED-EBA23A679B1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10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DDB8D6-DD0D-4924-A8FC-FFFECDE3CE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8A3BB2B4-F87D-4C9F-A97B-A84E18A09B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ACC00DF-D930-4442-BD7D-8431043D66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C6E8F5E9-1E46-44FE-9257-DBF19310B26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C9F8497-9185-4549-830A-7E6C4631E2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C7C2275-CAEE-4DAB-82D2-F81C661A76CB}"/>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78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B1944D0-5363-4104-8FB5-85F5301904A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B882714-D783-4228-8BC9-D93CB1BE3A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57084C-43A6-49A4-9E8C-BD92F8E0932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53483E-6F74-40B0-85FE-C6A645F2849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60E6222-1EF1-4098-B6F1-FE87B6F76B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9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29CE782-4944-490A-912E-EB22A1E8300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161255-6D00-444E-BA2F-F1F8294C44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002255-5B30-4F80-A486-2667EAA52B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802500-2DCA-4720-8360-6E74C26DD0EA}"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0F56C37-A666-4386-93EC-C50FD9DF792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E1D3D8C-70E5-4120-972F-7D4FAE99848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976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B1944D0-5363-4104-8FB5-85F5301904A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B882714-D783-4228-8BC9-D93CB1BE3A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57084C-43A6-49A4-9E8C-BD92F8E0932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39F89B-F18A-423D-A9F4-860B11E3A783}" type="datetimeFigureOut">
              <a:rPr lang="en-US" smtClean="0">
                <a:solidFill>
                  <a:prstClr val="black">
                    <a:tint val="75000"/>
                  </a:prstClr>
                </a:solidFill>
              </a:rPr>
              <a:pPr/>
              <a:t>11/12/2020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53483E-6F74-40B0-85FE-C6A645F2849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60E6222-1EF1-4098-B6F1-FE87B6F76B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27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1751" y="1889768"/>
            <a:ext cx="7969623" cy="3496236"/>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 xmlns:a16="http://schemas.microsoft.com/office/drawing/2014/main" id="{22EF1B47-623D-43FE-9106-B32A4365F3B3}"/>
              </a:ext>
            </a:extLst>
          </p:cNvPr>
          <p:cNvSpPr/>
          <p:nvPr/>
        </p:nvSpPr>
        <p:spPr>
          <a:xfrm>
            <a:off x="7680960" y="0"/>
            <a:ext cx="146304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a:extLst>
              <a:ext uri="{FF2B5EF4-FFF2-40B4-BE49-F238E27FC236}">
                <a16:creationId xmlns="" xmlns:a16="http://schemas.microsoft.com/office/drawing/2014/main" id="{CD9BA58D-DC3C-404D-B4B4-4E45262F15BE}"/>
              </a:ext>
            </a:extLst>
          </p:cNvPr>
          <p:cNvSpPr/>
          <p:nvPr/>
        </p:nvSpPr>
        <p:spPr>
          <a:xfrm>
            <a:off x="500743" y="0"/>
            <a:ext cx="3200400" cy="6858000"/>
          </a:xfrm>
          <a:prstGeom prst="rect">
            <a:avLst/>
          </a:prstGeom>
          <a:solidFill>
            <a:srgbClr val="008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TextBox 8">
            <a:extLst>
              <a:ext uri="{FF2B5EF4-FFF2-40B4-BE49-F238E27FC236}">
                <a16:creationId xmlns="" xmlns:a16="http://schemas.microsoft.com/office/drawing/2014/main" id="{251BDE8C-C874-4027-92B6-106F8C9E07A1}"/>
              </a:ext>
            </a:extLst>
          </p:cNvPr>
          <p:cNvSpPr txBox="1"/>
          <p:nvPr/>
        </p:nvSpPr>
        <p:spPr>
          <a:xfrm>
            <a:off x="636359" y="2156160"/>
            <a:ext cx="2827565" cy="2031325"/>
          </a:xfrm>
          <a:prstGeom prst="rect">
            <a:avLst/>
          </a:prstGeom>
          <a:noFill/>
        </p:spPr>
        <p:txBody>
          <a:bodyPr wrap="square" lIns="0" tIns="0" rIns="0" bIns="0" rtlCol="0" anchor="ctr">
            <a:spAutoFit/>
          </a:bodyPr>
          <a:lstStyle/>
          <a:p>
            <a:pPr algn="ctr"/>
            <a:r>
              <a:rPr lang="en-US" sz="3300" dirty="0" smtClean="0">
                <a:solidFill>
                  <a:prstClr val="white"/>
                </a:solidFill>
                <a:latin typeface="Century Gothic"/>
                <a:cs typeface="Segoe UI Semibold" panose="020B0702040204020203" pitchFamily="34" charset="0"/>
              </a:rPr>
              <a:t>DCS </a:t>
            </a:r>
            <a:r>
              <a:rPr lang="en-US" sz="3300" b="1" dirty="0" smtClean="0">
                <a:solidFill>
                  <a:prstClr val="white"/>
                </a:solidFill>
                <a:latin typeface="Century Gothic"/>
                <a:cs typeface="Segoe UI Semibold" panose="020B0702040204020203" pitchFamily="34" charset="0"/>
              </a:rPr>
              <a:t>Strategy/framework presentation</a:t>
            </a:r>
            <a:endParaRPr lang="en-US" sz="3300" dirty="0">
              <a:solidFill>
                <a:prstClr val="white"/>
              </a:solidFill>
              <a:latin typeface="Century Gothic"/>
              <a:cs typeface="Segoe UI Semibold" panose="020B0702040204020203" pitchFamily="34" charset="0"/>
            </a:endParaRPr>
          </a:p>
        </p:txBody>
      </p:sp>
      <p:sp>
        <p:nvSpPr>
          <p:cNvPr id="10" name="TextBox 9">
            <a:extLst>
              <a:ext uri="{FF2B5EF4-FFF2-40B4-BE49-F238E27FC236}">
                <a16:creationId xmlns="" xmlns:a16="http://schemas.microsoft.com/office/drawing/2014/main" id="{40155F1C-8FDA-4C29-A73E-D860059661AD}"/>
              </a:ext>
            </a:extLst>
          </p:cNvPr>
          <p:cNvSpPr txBox="1"/>
          <p:nvPr/>
        </p:nvSpPr>
        <p:spPr>
          <a:xfrm>
            <a:off x="636360" y="4147267"/>
            <a:ext cx="2827565" cy="369332"/>
          </a:xfrm>
          <a:prstGeom prst="rect">
            <a:avLst/>
          </a:prstGeom>
          <a:noFill/>
        </p:spPr>
        <p:txBody>
          <a:bodyPr wrap="square" lIns="0" tIns="0" rIns="0" bIns="0" rtlCol="0">
            <a:spAutoFit/>
          </a:bodyPr>
          <a:lstStyle/>
          <a:p>
            <a:pPr algn="ctr"/>
            <a:r>
              <a:rPr lang="en-US" sz="1200" dirty="0" smtClean="0">
                <a:solidFill>
                  <a:prstClr val="white"/>
                </a:solidFill>
              </a:rPr>
              <a:t> Branch: </a:t>
            </a:r>
            <a:endParaRPr lang="en-US" sz="1200" dirty="0">
              <a:solidFill>
                <a:prstClr val="white"/>
              </a:solidFill>
            </a:endParaRPr>
          </a:p>
          <a:p>
            <a:pPr algn="ctr"/>
            <a:r>
              <a:rPr lang="en-US" sz="1200" dirty="0" smtClean="0">
                <a:solidFill>
                  <a:prstClr val="white"/>
                </a:solidFill>
              </a:rPr>
              <a:t>Date: 17 August 2020 </a:t>
            </a:r>
            <a:endParaRPr lang="en-US" sz="1200" dirty="0">
              <a:solidFill>
                <a:prstClr val="white"/>
              </a:solidFill>
            </a:endParaRPr>
          </a:p>
        </p:txBody>
      </p:sp>
      <p:grpSp>
        <p:nvGrpSpPr>
          <p:cNvPr id="12" name="Group 11">
            <a:extLst>
              <a:ext uri="{FF2B5EF4-FFF2-40B4-BE49-F238E27FC236}">
                <a16:creationId xmlns="" xmlns:a16="http://schemas.microsoft.com/office/drawing/2014/main" id="{D64B35A2-C474-4B4D-B4D3-5A0E615F455D}"/>
              </a:ext>
            </a:extLst>
          </p:cNvPr>
          <p:cNvGrpSpPr/>
          <p:nvPr/>
        </p:nvGrpSpPr>
        <p:grpSpPr>
          <a:xfrm>
            <a:off x="8363444" y="1801517"/>
            <a:ext cx="418113" cy="3254968"/>
            <a:chOff x="11151258" y="1100227"/>
            <a:chExt cx="557484" cy="4339957"/>
          </a:xfrm>
          <a:solidFill>
            <a:srgbClr val="9BC41D"/>
          </a:solidFill>
        </p:grpSpPr>
        <p:sp>
          <p:nvSpPr>
            <p:cNvPr id="13" name="Freeform 3886">
              <a:extLst>
                <a:ext uri="{FF2B5EF4-FFF2-40B4-BE49-F238E27FC236}">
                  <a16:creationId xmlns="" xmlns:a16="http://schemas.microsoft.com/office/drawing/2014/main" id="{027981EE-7A89-4001-9128-4EC0B9F0E10D}"/>
                </a:ext>
              </a:extLst>
            </p:cNvPr>
            <p:cNvSpPr>
              <a:spLocks noEditPoints="1"/>
            </p:cNvSpPr>
            <p:nvPr/>
          </p:nvSpPr>
          <p:spPr bwMode="auto">
            <a:xfrm>
              <a:off x="11151258" y="1100227"/>
              <a:ext cx="557484" cy="554402"/>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grp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4" name="Freeform 931">
              <a:extLst>
                <a:ext uri="{FF2B5EF4-FFF2-40B4-BE49-F238E27FC236}">
                  <a16:creationId xmlns="" xmlns:a16="http://schemas.microsoft.com/office/drawing/2014/main" id="{37DC7878-CEF4-4468-A91F-D4785B2748D7}"/>
                </a:ext>
              </a:extLst>
            </p:cNvPr>
            <p:cNvSpPr>
              <a:spLocks noEditPoints="1"/>
            </p:cNvSpPr>
            <p:nvPr/>
          </p:nvSpPr>
          <p:spPr bwMode="auto">
            <a:xfrm>
              <a:off x="11247437" y="3072468"/>
              <a:ext cx="365126" cy="476250"/>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grp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15" name="Group 14">
              <a:extLst>
                <a:ext uri="{FF2B5EF4-FFF2-40B4-BE49-F238E27FC236}">
                  <a16:creationId xmlns="" xmlns:a16="http://schemas.microsoft.com/office/drawing/2014/main" id="{BCBD1B0C-ECD5-4342-82ED-C67B76542B7B}"/>
                </a:ext>
              </a:extLst>
            </p:cNvPr>
            <p:cNvGrpSpPr/>
            <p:nvPr/>
          </p:nvGrpSpPr>
          <p:grpSpPr>
            <a:xfrm>
              <a:off x="11193187" y="4966558"/>
              <a:ext cx="473626" cy="473626"/>
              <a:chOff x="4319588" y="2492375"/>
              <a:chExt cx="287338" cy="287338"/>
            </a:xfrm>
            <a:grpFill/>
          </p:grpSpPr>
          <p:sp>
            <p:nvSpPr>
              <p:cNvPr id="16" name="Freeform 372">
                <a:extLst>
                  <a:ext uri="{FF2B5EF4-FFF2-40B4-BE49-F238E27FC236}">
                    <a16:creationId xmlns="" xmlns:a16="http://schemas.microsoft.com/office/drawing/2014/main" id="{CCA07D61-1291-4F51-9FDD-5BA7B0C6CBA8}"/>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7" name="Freeform 373">
                <a:extLst>
                  <a:ext uri="{FF2B5EF4-FFF2-40B4-BE49-F238E27FC236}">
                    <a16:creationId xmlns="" xmlns:a16="http://schemas.microsoft.com/office/drawing/2014/main" id="{CD0F68A6-1779-46FD-BEBC-E12E4D51173F}"/>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spTree>
    <p:extLst>
      <p:ext uri="{BB962C8B-B14F-4D97-AF65-F5344CB8AC3E}">
        <p14:creationId xmlns:p14="http://schemas.microsoft.com/office/powerpoint/2010/main" val="24278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36755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298666"/>
            <a:ext cx="499655" cy="273844"/>
          </a:xfrm>
        </p:spPr>
        <p:txBody>
          <a:bodyPr/>
          <a:lstStyle/>
          <a:p>
            <a:pPr algn="ctr"/>
            <a:fld id="{7E672E3D-61E0-450A-AD62-EE98E486015F}" type="slidenum">
              <a:rPr lang="en-US" smtClean="0">
                <a:solidFill>
                  <a:prstClr val="black">
                    <a:lumMod val="85000"/>
                    <a:lumOff val="15000"/>
                  </a:prstClr>
                </a:solidFill>
              </a:rPr>
              <a:pPr algn="ctr"/>
              <a:t>10</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36755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PROJECT PLAN TO FINALISE THE STRATEGY</a:t>
              </a:r>
              <a:endParaRPr lang="en-ZA" sz="3600" b="1" dirty="0"/>
            </a:p>
          </p:txBody>
        </p:sp>
      </p:grpSp>
      <p:sp>
        <p:nvSpPr>
          <p:cNvPr id="28" name="TextBox 27"/>
          <p:cNvSpPr txBox="1"/>
          <p:nvPr/>
        </p:nvSpPr>
        <p:spPr>
          <a:xfrm>
            <a:off x="1203960" y="1325880"/>
            <a:ext cx="6964680" cy="2585323"/>
          </a:xfrm>
          <a:prstGeom prst="rect">
            <a:avLst/>
          </a:prstGeom>
          <a:noFill/>
        </p:spPr>
        <p:txBody>
          <a:bodyPr wrap="square" rtlCol="0">
            <a:spAutoFit/>
          </a:bodyPr>
          <a:lstStyle/>
          <a:p>
            <a:r>
              <a:rPr lang="en-ZA" dirty="0" smtClean="0"/>
              <a:t>What activities need to be completed between Q2 and Q4.  List these and provide timelines</a:t>
            </a:r>
          </a:p>
          <a:p>
            <a:endParaRPr lang="en-US" dirty="0"/>
          </a:p>
          <a:p>
            <a:r>
              <a:rPr lang="en-US" dirty="0" smtClean="0"/>
              <a:t>Explain what you need to do (process to follow) to get the strategy approved by the end of Q4 and what goes into each quarter.</a:t>
            </a:r>
          </a:p>
          <a:p>
            <a:endParaRPr lang="en-US" dirty="0"/>
          </a:p>
          <a:p>
            <a:r>
              <a:rPr lang="en-US" dirty="0" smtClean="0"/>
              <a:t>Quarter 3: Consultation with MANCO on first draft strategy, or other critical steps that are in the process.  </a:t>
            </a:r>
          </a:p>
          <a:p>
            <a:endParaRPr lang="en-US" dirty="0" smtClean="0"/>
          </a:p>
        </p:txBody>
      </p:sp>
    </p:spTree>
    <p:extLst>
      <p:ext uri="{BB962C8B-B14F-4D97-AF65-F5344CB8AC3E}">
        <p14:creationId xmlns:p14="http://schemas.microsoft.com/office/powerpoint/2010/main" val="276068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8736F3F-418F-4A65-B52F-875ED825FA4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1497" r="1076" b="24772"/>
          <a:stretch/>
        </p:blipFill>
        <p:spPr>
          <a:xfrm>
            <a:off x="571500" y="1709057"/>
            <a:ext cx="8001000" cy="3439886"/>
          </a:xfrm>
          <a:prstGeom prst="rect">
            <a:avLst/>
          </a:prstGeom>
        </p:spPr>
      </p:pic>
      <p:sp>
        <p:nvSpPr>
          <p:cNvPr id="18" name="Rectangle 17">
            <a:extLst>
              <a:ext uri="{FF2B5EF4-FFF2-40B4-BE49-F238E27FC236}">
                <a16:creationId xmlns="" xmlns:a16="http://schemas.microsoft.com/office/drawing/2014/main" id="{19026877-BA65-4A2A-9A70-5505513DDBBE}"/>
              </a:ext>
            </a:extLst>
          </p:cNvPr>
          <p:cNvSpPr/>
          <p:nvPr/>
        </p:nvSpPr>
        <p:spPr>
          <a:xfrm>
            <a:off x="0" y="0"/>
            <a:ext cx="15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ectangle 11">
            <a:extLst>
              <a:ext uri="{FF2B5EF4-FFF2-40B4-BE49-F238E27FC236}">
                <a16:creationId xmlns="" xmlns:a16="http://schemas.microsoft.com/office/drawing/2014/main" id="{19026877-BA65-4A2A-9A70-5505513DDBBE}"/>
              </a:ext>
            </a:extLst>
          </p:cNvPr>
          <p:cNvSpPr/>
          <p:nvPr/>
        </p:nvSpPr>
        <p:spPr>
          <a:xfrm>
            <a:off x="9012078" y="0"/>
            <a:ext cx="15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571500" y="1709057"/>
            <a:ext cx="8001000" cy="3439886"/>
          </a:xfrm>
          <a:prstGeom prst="rect">
            <a:avLst/>
          </a:prstGeom>
          <a:blipFill>
            <a:blip r:embed="rId4">
              <a:duotone>
                <a:prstClr val="black"/>
                <a:schemeClr val="accent4">
                  <a:tint val="45000"/>
                  <a:satMod val="40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 xmlns:a16="http://schemas.microsoft.com/office/drawing/2014/main" id="{CD9BA58D-DC3C-404D-B4B4-4E45262F15BE}"/>
              </a:ext>
            </a:extLst>
          </p:cNvPr>
          <p:cNvSpPr/>
          <p:nvPr/>
        </p:nvSpPr>
        <p:spPr>
          <a:xfrm>
            <a:off x="2971800" y="0"/>
            <a:ext cx="3200400" cy="6858000"/>
          </a:xfrm>
          <a:prstGeom prst="rect">
            <a:avLst/>
          </a:prstGeom>
          <a:solidFill>
            <a:srgbClr val="008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Google Shape;1601;p124"/>
          <p:cNvSpPr/>
          <p:nvPr/>
        </p:nvSpPr>
        <p:spPr>
          <a:xfrm>
            <a:off x="2675415" y="2155459"/>
            <a:ext cx="3793170" cy="3985706"/>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sz="1400" kern="0" dirty="0">
              <a:solidFill>
                <a:schemeClr val="bg1"/>
              </a:solidFill>
              <a:latin typeface="Calibri"/>
              <a:ea typeface="Calibri"/>
              <a:cs typeface="Calibri"/>
              <a:sym typeface="Calibri"/>
            </a:endParaRPr>
          </a:p>
          <a:p>
            <a:pPr algn="ctr">
              <a:buClr>
                <a:srgbClr val="000000"/>
              </a:buClr>
              <a:buFont typeface="Arial"/>
              <a:buNone/>
            </a:pPr>
            <a:r>
              <a:rPr lang="en-ZA" sz="1400" b="1" kern="0" dirty="0">
                <a:solidFill>
                  <a:schemeClr val="bg1"/>
                </a:solidFill>
                <a:latin typeface="Calibri"/>
                <a:ea typeface="Calibri"/>
                <a:cs typeface="Calibri"/>
                <a:sym typeface="Calibri"/>
              </a:rPr>
              <a:t>Department of Correctional Services (DCS)</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Head Office: Correctional Services</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124 WF </a:t>
            </a:r>
            <a:r>
              <a:rPr lang="en-ZA" sz="1400" b="1" kern="0" dirty="0" err="1">
                <a:solidFill>
                  <a:schemeClr val="bg1"/>
                </a:solidFill>
                <a:latin typeface="Calibri"/>
                <a:ea typeface="Calibri"/>
                <a:cs typeface="Calibri"/>
                <a:sym typeface="Calibri"/>
              </a:rPr>
              <a:t>Nkomo</a:t>
            </a:r>
            <a:r>
              <a:rPr lang="en-ZA" sz="1400" b="1" kern="0" dirty="0">
                <a:solidFill>
                  <a:schemeClr val="bg1"/>
                </a:solidFill>
                <a:latin typeface="Calibri"/>
                <a:ea typeface="Calibri"/>
                <a:cs typeface="Calibri"/>
                <a:sym typeface="Calibri"/>
              </a:rPr>
              <a:t> Street</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WF </a:t>
            </a:r>
            <a:r>
              <a:rPr lang="en-ZA" sz="1400" b="1" kern="0" dirty="0" err="1">
                <a:solidFill>
                  <a:schemeClr val="bg1"/>
                </a:solidFill>
                <a:latin typeface="Calibri"/>
                <a:ea typeface="Calibri"/>
                <a:cs typeface="Calibri"/>
                <a:sym typeface="Calibri"/>
              </a:rPr>
              <a:t>Nkomo</a:t>
            </a:r>
            <a:r>
              <a:rPr lang="en-ZA" sz="1400" b="1" kern="0" dirty="0">
                <a:solidFill>
                  <a:schemeClr val="bg1"/>
                </a:solidFill>
                <a:latin typeface="Calibri"/>
                <a:ea typeface="Calibri"/>
                <a:cs typeface="Calibri"/>
                <a:sym typeface="Calibri"/>
              </a:rPr>
              <a:t> &amp; Sophie De </a:t>
            </a:r>
            <a:r>
              <a:rPr lang="en-ZA" sz="1400" b="1" kern="0" dirty="0" err="1">
                <a:solidFill>
                  <a:schemeClr val="bg1"/>
                </a:solidFill>
                <a:latin typeface="Calibri"/>
                <a:ea typeface="Calibri"/>
                <a:cs typeface="Calibri"/>
                <a:sym typeface="Calibri"/>
              </a:rPr>
              <a:t>Bruyn</a:t>
            </a:r>
            <a:r>
              <a:rPr lang="en-ZA" sz="1400" b="1" kern="0" dirty="0">
                <a:solidFill>
                  <a:schemeClr val="bg1"/>
                </a:solidFill>
                <a:latin typeface="Calibri"/>
                <a:ea typeface="Calibri"/>
                <a:cs typeface="Calibri"/>
                <a:sym typeface="Calibri"/>
              </a:rPr>
              <a:t> Streets</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Pretoria Central</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Private Bag X136</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Pretoria</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0001</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Website: http://www.dcs.gov.za </a:t>
            </a:r>
            <a:endParaRPr sz="1400" kern="0" dirty="0">
              <a:solidFill>
                <a:schemeClr val="bg1"/>
              </a:solidFill>
              <a:latin typeface="Arial"/>
              <a:cs typeface="Arial"/>
              <a:sym typeface="Arial"/>
            </a:endParaRPr>
          </a:p>
          <a:p>
            <a:pPr>
              <a:buClr>
                <a:srgbClr val="000000"/>
              </a:buClr>
              <a:buFont typeface="Arial"/>
              <a:buNone/>
            </a:pPr>
            <a:endParaRPr sz="1400" kern="0" dirty="0">
              <a:solidFill>
                <a:schemeClr val="bg1"/>
              </a:solidFill>
              <a:latin typeface="Calibri"/>
              <a:ea typeface="Calibri"/>
              <a:cs typeface="Calibri"/>
              <a:sym typeface="Calibri"/>
            </a:endParaRPr>
          </a:p>
        </p:txBody>
      </p:sp>
      <p:pic>
        <p:nvPicPr>
          <p:cNvPr id="14" name="Google Shape;1602;p124"/>
          <p:cNvPicPr preferRelativeResize="0"/>
          <p:nvPr/>
        </p:nvPicPr>
        <p:blipFill rotWithShape="1">
          <a:blip r:embed="rId5">
            <a:alphaModFix/>
          </a:blip>
          <a:srcRect/>
          <a:stretch/>
        </p:blipFill>
        <p:spPr>
          <a:xfrm>
            <a:off x="319821" y="6175084"/>
            <a:ext cx="2447034" cy="682916"/>
          </a:xfrm>
          <a:prstGeom prst="rect">
            <a:avLst/>
          </a:prstGeom>
          <a:noFill/>
          <a:ln>
            <a:noFill/>
          </a:ln>
        </p:spPr>
      </p:pic>
    </p:spTree>
    <p:extLst>
      <p:ext uri="{BB962C8B-B14F-4D97-AF65-F5344CB8AC3E}">
        <p14:creationId xmlns:p14="http://schemas.microsoft.com/office/powerpoint/2010/main" val="276712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2</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INTRODUCTION</a:t>
              </a:r>
              <a:endParaRPr lang="en-ZA" sz="3600" b="1" dirty="0"/>
            </a:p>
          </p:txBody>
        </p:sp>
      </p:grpSp>
      <p:sp>
        <p:nvSpPr>
          <p:cNvPr id="28" name="TextBox 27"/>
          <p:cNvSpPr txBox="1"/>
          <p:nvPr/>
        </p:nvSpPr>
        <p:spPr>
          <a:xfrm>
            <a:off x="1203960" y="1325880"/>
            <a:ext cx="6964680" cy="4278094"/>
          </a:xfrm>
          <a:prstGeom prst="rect">
            <a:avLst/>
          </a:prstGeom>
          <a:noFill/>
        </p:spPr>
        <p:txBody>
          <a:bodyPr wrap="square" rtlCol="0">
            <a:spAutoFit/>
          </a:bodyPr>
          <a:lstStyle/>
          <a:p>
            <a:r>
              <a:rPr lang="en-ZA" dirty="0" smtClean="0"/>
              <a:t>Problem Statement</a:t>
            </a:r>
          </a:p>
          <a:p>
            <a:r>
              <a:rPr lang="en-ZA" sz="1400" dirty="0" smtClean="0"/>
              <a:t>The Department of Correctional Services has in place a Strategic blueprint (Vision 2068), developed which was developed in 2018. The successful implementation of Vision 2068 is dependent on strategy alignment of support and enabling function amongst others (Finance and Supply Chain). The lack of an integrated Financial Strategy as well as continuous reduction in budgets, projected Departmental expenditure that may exceed its budget allocation currently and in the foreseeable future, poses a threat in attaining the outcomes in Vision 2068. The development and implementation of an Integrated Financial Strategy will prevent the risk of strategy failure as well as improving the financial health of the department.    </a:t>
            </a:r>
          </a:p>
          <a:p>
            <a:r>
              <a:rPr lang="en-ZA" dirty="0" smtClean="0"/>
              <a:t> </a:t>
            </a:r>
            <a:endParaRPr lang="en-ZA" dirty="0"/>
          </a:p>
          <a:p>
            <a:r>
              <a:rPr lang="en-ZA" dirty="0" smtClean="0"/>
              <a:t>Legislative requirements</a:t>
            </a:r>
          </a:p>
          <a:p>
            <a:r>
              <a:rPr lang="en-ZA" sz="1400" dirty="0"/>
              <a:t>Key legislation governing the operations of the finance function </a:t>
            </a:r>
            <a:r>
              <a:rPr lang="en-ZA" sz="1400" dirty="0" smtClean="0"/>
              <a:t>are:</a:t>
            </a:r>
            <a:endParaRPr lang="en-ZA" sz="1400" dirty="0"/>
          </a:p>
          <a:p>
            <a:r>
              <a:rPr lang="en-ZA" sz="1400" dirty="0"/>
              <a:t>Public Finance Management Act</a:t>
            </a:r>
          </a:p>
          <a:p>
            <a:r>
              <a:rPr lang="en-ZA" sz="1400" dirty="0"/>
              <a:t>Treasury Regulations</a:t>
            </a:r>
          </a:p>
          <a:p>
            <a:r>
              <a:rPr lang="en-ZA" sz="1400" dirty="0"/>
              <a:t>Preferential Procurement Policy Framework Act</a:t>
            </a:r>
          </a:p>
          <a:p>
            <a:endParaRPr lang="en-ZA" dirty="0" smtClean="0"/>
          </a:p>
          <a:p>
            <a:r>
              <a:rPr lang="en-ZA" dirty="0" smtClean="0"/>
              <a:t>Background information </a:t>
            </a:r>
            <a:endParaRPr lang="en-ZA" dirty="0"/>
          </a:p>
        </p:txBody>
      </p:sp>
    </p:spTree>
    <p:extLst>
      <p:ext uri="{BB962C8B-B14F-4D97-AF65-F5344CB8AC3E}">
        <p14:creationId xmlns:p14="http://schemas.microsoft.com/office/powerpoint/2010/main" val="244565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3</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INTRODUCTION</a:t>
              </a:r>
              <a:endParaRPr lang="en-ZA" sz="3600" b="1" dirty="0"/>
            </a:p>
          </p:txBody>
        </p:sp>
      </p:grpSp>
      <p:sp>
        <p:nvSpPr>
          <p:cNvPr id="28" name="TextBox 27"/>
          <p:cNvSpPr txBox="1"/>
          <p:nvPr/>
        </p:nvSpPr>
        <p:spPr>
          <a:xfrm>
            <a:off x="1203960" y="1325880"/>
            <a:ext cx="6964680" cy="3416320"/>
          </a:xfrm>
          <a:prstGeom prst="rect">
            <a:avLst/>
          </a:prstGeom>
          <a:noFill/>
        </p:spPr>
        <p:txBody>
          <a:bodyPr wrap="square" rtlCol="0">
            <a:spAutoFit/>
          </a:bodyPr>
          <a:lstStyle/>
          <a:p>
            <a:r>
              <a:rPr lang="en-ZA" dirty="0" smtClean="0"/>
              <a:t>Background information</a:t>
            </a:r>
          </a:p>
          <a:p>
            <a:endParaRPr lang="en-ZA" dirty="0"/>
          </a:p>
          <a:p>
            <a:r>
              <a:rPr lang="en-ZA" dirty="0" smtClean="0"/>
              <a:t>The strategic imperatives for Branch Finance were developed during the 2018 and 2019 planning sessions. The Branch contributes towards outcome 6, i.e. </a:t>
            </a:r>
            <a:r>
              <a:rPr lang="en-ZA" i="1" dirty="0" smtClean="0"/>
              <a:t>high performing ethical organisation. </a:t>
            </a:r>
          </a:p>
          <a:p>
            <a:endParaRPr lang="en-ZA" i="1" dirty="0"/>
          </a:p>
          <a:p>
            <a:r>
              <a:rPr lang="en-ZA" dirty="0" smtClean="0"/>
              <a:t>The Strategic intent of Finance included the following:</a:t>
            </a:r>
          </a:p>
          <a:p>
            <a:endParaRPr lang="en-ZA" i="1" dirty="0"/>
          </a:p>
          <a:p>
            <a:pPr marL="285750" indent="-285750">
              <a:buFont typeface="Arial" pitchFamily="34" charset="0"/>
              <a:buChar char="•"/>
            </a:pPr>
            <a:r>
              <a:rPr lang="en-ZA" i="1" dirty="0" smtClean="0"/>
              <a:t>Improved compliance levels with laws and regulation</a:t>
            </a:r>
          </a:p>
          <a:p>
            <a:pPr marL="285750" indent="-285750">
              <a:buFont typeface="Arial" pitchFamily="34" charset="0"/>
              <a:buChar char="•"/>
            </a:pPr>
            <a:r>
              <a:rPr lang="en-ZA" i="1" dirty="0" smtClean="0"/>
              <a:t>Clean audit outcomes</a:t>
            </a:r>
          </a:p>
          <a:p>
            <a:pPr marL="285750" indent="-285750">
              <a:buFont typeface="Arial" pitchFamily="34" charset="0"/>
              <a:buChar char="•"/>
            </a:pPr>
            <a:r>
              <a:rPr lang="en-ZA" i="1" dirty="0" smtClean="0"/>
              <a:t>Increasing revenue and productivity levels </a:t>
            </a:r>
            <a:endParaRPr lang="en-ZA" dirty="0" smtClean="0"/>
          </a:p>
          <a:p>
            <a:r>
              <a:rPr lang="en-ZA" dirty="0" smtClean="0"/>
              <a:t> </a:t>
            </a:r>
            <a:endParaRPr lang="en-ZA" dirty="0"/>
          </a:p>
        </p:txBody>
      </p:sp>
    </p:spTree>
    <p:extLst>
      <p:ext uri="{BB962C8B-B14F-4D97-AF65-F5344CB8AC3E}">
        <p14:creationId xmlns:p14="http://schemas.microsoft.com/office/powerpoint/2010/main" val="250951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4</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INTRODUCTION</a:t>
              </a:r>
              <a:endParaRPr lang="en-ZA" sz="3600" b="1" dirty="0"/>
            </a:p>
          </p:txBody>
        </p:sp>
      </p:grpSp>
      <p:sp>
        <p:nvSpPr>
          <p:cNvPr id="28" name="TextBox 27"/>
          <p:cNvSpPr txBox="1"/>
          <p:nvPr/>
        </p:nvSpPr>
        <p:spPr>
          <a:xfrm>
            <a:off x="1203960" y="1325880"/>
            <a:ext cx="6964680" cy="4801314"/>
          </a:xfrm>
          <a:prstGeom prst="rect">
            <a:avLst/>
          </a:prstGeom>
          <a:noFill/>
        </p:spPr>
        <p:txBody>
          <a:bodyPr wrap="square" rtlCol="0">
            <a:spAutoFit/>
          </a:bodyPr>
          <a:lstStyle/>
          <a:p>
            <a:r>
              <a:rPr lang="en-ZA" dirty="0" smtClean="0"/>
              <a:t>Situational analysis overview</a:t>
            </a:r>
          </a:p>
          <a:p>
            <a:endParaRPr lang="en-ZA" dirty="0"/>
          </a:p>
          <a:p>
            <a:r>
              <a:rPr lang="en-ZA" dirty="0" smtClean="0"/>
              <a:t>Fiscal cliff is a point when tax revenues of the State are swallowed up by amongst others, the wage bill, social security payments and debt servicing costs. This state of finances, if not resolved threatens the existence of State-led Correctional Services as we know it today. This remains the most critical driving forces for a financial strategy that will enable the achievement of Vision 2068. </a:t>
            </a:r>
          </a:p>
          <a:p>
            <a:endParaRPr lang="en-ZA" dirty="0"/>
          </a:p>
          <a:p>
            <a:r>
              <a:rPr lang="en-ZA" dirty="0" smtClean="0"/>
              <a:t>The department’s ability to comply to laws and regulations has remained stagnant as evidenced by unqualified audit outcomes, predominantly on Supply Chain Management (i.e. procurement)  </a:t>
            </a:r>
            <a:endParaRPr lang="en-ZA" dirty="0"/>
          </a:p>
          <a:p>
            <a:endParaRPr lang="en-ZA" dirty="0" smtClean="0"/>
          </a:p>
          <a:p>
            <a:r>
              <a:rPr lang="en-ZA" dirty="0" smtClean="0"/>
              <a:t>The lack of capacity and skills within the Finance function (department wide) occasioned by continued budgetary cuts on </a:t>
            </a:r>
            <a:r>
              <a:rPr lang="en-ZA" dirty="0" err="1" smtClean="0"/>
              <a:t>CoE</a:t>
            </a:r>
            <a:r>
              <a:rPr lang="en-ZA" dirty="0" smtClean="0"/>
              <a:t> calls for  rethinking of financial operating model that supports lean administration</a:t>
            </a:r>
          </a:p>
        </p:txBody>
      </p:sp>
    </p:spTree>
    <p:extLst>
      <p:ext uri="{BB962C8B-B14F-4D97-AF65-F5344CB8AC3E}">
        <p14:creationId xmlns:p14="http://schemas.microsoft.com/office/powerpoint/2010/main" val="172505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95690" y="636755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30722" y="6298666"/>
            <a:ext cx="499655" cy="273844"/>
          </a:xfrm>
        </p:spPr>
        <p:txBody>
          <a:bodyPr/>
          <a:lstStyle/>
          <a:p>
            <a:pPr algn="ctr"/>
            <a:fld id="{7E672E3D-61E0-450A-AD62-EE98E486015F}" type="slidenum">
              <a:rPr lang="en-US" smtClean="0">
                <a:solidFill>
                  <a:prstClr val="black">
                    <a:lumMod val="85000"/>
                    <a:lumOff val="15000"/>
                  </a:prstClr>
                </a:solidFill>
              </a:rPr>
              <a:pPr algn="ctr"/>
              <a:t>5</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70787" y="636755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PILLARS / KEY FOCUS AREAS </a:t>
              </a:r>
              <a:endParaRPr lang="en-ZA" sz="3600" b="1" dirty="0"/>
            </a:p>
          </p:txBody>
        </p:sp>
      </p:grpSp>
      <p:sp>
        <p:nvSpPr>
          <p:cNvPr id="28" name="TextBox 27"/>
          <p:cNvSpPr txBox="1"/>
          <p:nvPr/>
        </p:nvSpPr>
        <p:spPr>
          <a:xfrm>
            <a:off x="1203960" y="1325880"/>
            <a:ext cx="6964680" cy="6124754"/>
          </a:xfrm>
          <a:prstGeom prst="rect">
            <a:avLst/>
          </a:prstGeom>
          <a:noFill/>
        </p:spPr>
        <p:txBody>
          <a:bodyPr wrap="square" rtlCol="0">
            <a:spAutoFit/>
          </a:bodyPr>
          <a:lstStyle/>
          <a:p>
            <a:pPr marL="285750" indent="-285750">
              <a:buFont typeface="Arial" pitchFamily="34" charset="0"/>
              <a:buChar char="•"/>
            </a:pPr>
            <a:r>
              <a:rPr lang="en-ZA" sz="1600" dirty="0" smtClean="0"/>
              <a:t>Goals and aspirations of Finance function</a:t>
            </a:r>
          </a:p>
          <a:p>
            <a:pPr marL="285750" indent="-285750">
              <a:buFont typeface="Arial" pitchFamily="34" charset="0"/>
              <a:buChar char="•"/>
            </a:pPr>
            <a:r>
              <a:rPr lang="en-ZA" sz="1600" dirty="0" smtClean="0"/>
              <a:t>Strategic context</a:t>
            </a:r>
          </a:p>
          <a:p>
            <a:pPr marL="285750" indent="-285750">
              <a:buFont typeface="Arial" pitchFamily="34" charset="0"/>
              <a:buChar char="•"/>
            </a:pPr>
            <a:r>
              <a:rPr lang="en-ZA" sz="1600" dirty="0" smtClean="0"/>
              <a:t>Assessment of performance and capabilities (internal)</a:t>
            </a:r>
          </a:p>
          <a:p>
            <a:pPr marL="285750" indent="-285750">
              <a:buFont typeface="Arial" pitchFamily="34" charset="0"/>
              <a:buChar char="•"/>
            </a:pPr>
            <a:r>
              <a:rPr lang="en-ZA" sz="1600" dirty="0" err="1" smtClean="0"/>
              <a:t>Assessmement</a:t>
            </a:r>
            <a:r>
              <a:rPr lang="en-ZA" sz="1600" dirty="0" smtClean="0"/>
              <a:t> of Economy Efficiency and Effectiveness of Core operations</a:t>
            </a:r>
          </a:p>
          <a:p>
            <a:pPr marL="285750" indent="-285750">
              <a:buFont typeface="Arial" pitchFamily="34" charset="0"/>
              <a:buChar char="•"/>
            </a:pPr>
            <a:r>
              <a:rPr lang="en-ZA" sz="1600" dirty="0" smtClean="0"/>
              <a:t>Stakeholder analysis and expectations</a:t>
            </a:r>
          </a:p>
          <a:p>
            <a:pPr marL="285750" indent="-285750">
              <a:buFont typeface="Arial" pitchFamily="34" charset="0"/>
              <a:buChar char="•"/>
            </a:pPr>
            <a:r>
              <a:rPr lang="en-ZA" sz="1600" dirty="0" smtClean="0"/>
              <a:t>Defining Finance vision </a:t>
            </a:r>
          </a:p>
          <a:p>
            <a:pPr marL="285750" indent="-285750">
              <a:buFont typeface="Arial" pitchFamily="34" charset="0"/>
              <a:buChar char="•"/>
            </a:pPr>
            <a:r>
              <a:rPr lang="en-ZA" sz="1600" dirty="0" smtClean="0"/>
              <a:t>Identification of strategic objectives and intents</a:t>
            </a:r>
          </a:p>
          <a:p>
            <a:pPr marL="285750" indent="-285750">
              <a:buFont typeface="Arial" pitchFamily="34" charset="0"/>
              <a:buChar char="•"/>
            </a:pPr>
            <a:r>
              <a:rPr lang="en-ZA" sz="1600" dirty="0" smtClean="0"/>
              <a:t>Setting strategic targets</a:t>
            </a:r>
          </a:p>
          <a:p>
            <a:pPr marL="285750" indent="-285750">
              <a:buFont typeface="Arial" pitchFamily="34" charset="0"/>
              <a:buChar char="•"/>
            </a:pPr>
            <a:r>
              <a:rPr lang="en-ZA" sz="1600" dirty="0" smtClean="0"/>
              <a:t>Configuration</a:t>
            </a:r>
          </a:p>
          <a:p>
            <a:pPr marL="742950" lvl="1" indent="-285750">
              <a:buFont typeface="Arial" pitchFamily="34" charset="0"/>
              <a:buChar char="•"/>
            </a:pPr>
            <a:r>
              <a:rPr lang="en-ZA" sz="1600" dirty="0" smtClean="0"/>
              <a:t>Review, reorganise and restructure</a:t>
            </a:r>
          </a:p>
          <a:p>
            <a:pPr marL="742950" lvl="1" indent="-285750">
              <a:buFont typeface="Arial" pitchFamily="34" charset="0"/>
              <a:buChar char="•"/>
            </a:pPr>
            <a:r>
              <a:rPr lang="en-ZA" sz="1600" dirty="0" smtClean="0"/>
              <a:t>Define the SCM operating model (as-is </a:t>
            </a:r>
            <a:r>
              <a:rPr lang="en-ZA" sz="1600" dirty="0" err="1" smtClean="0"/>
              <a:t>vs</a:t>
            </a:r>
            <a:r>
              <a:rPr lang="en-ZA" sz="1600" dirty="0" smtClean="0"/>
              <a:t> to-be)</a:t>
            </a:r>
          </a:p>
          <a:p>
            <a:pPr marL="742950" lvl="1" indent="-285750">
              <a:buFont typeface="Arial" pitchFamily="34" charset="0"/>
              <a:buChar char="•"/>
            </a:pPr>
            <a:r>
              <a:rPr lang="en-ZA" sz="1600" dirty="0" smtClean="0"/>
              <a:t>Identify and prioritise change initiatives</a:t>
            </a:r>
          </a:p>
          <a:p>
            <a:pPr marL="285750" indent="-285750">
              <a:buFont typeface="Arial" pitchFamily="34" charset="0"/>
              <a:buChar char="•"/>
            </a:pPr>
            <a:r>
              <a:rPr lang="en-ZA" sz="1600" dirty="0" smtClean="0"/>
              <a:t>Implementation plans</a:t>
            </a:r>
          </a:p>
          <a:p>
            <a:pPr marL="742950" lvl="1" indent="-285750">
              <a:buFont typeface="Arial" pitchFamily="34" charset="0"/>
              <a:buChar char="•"/>
            </a:pPr>
            <a:r>
              <a:rPr lang="en-ZA" sz="1600" dirty="0" smtClean="0"/>
              <a:t>High level business case</a:t>
            </a:r>
          </a:p>
          <a:p>
            <a:pPr marL="742950" lvl="1" indent="-285750">
              <a:buFont typeface="Arial" pitchFamily="34" charset="0"/>
              <a:buChar char="•"/>
            </a:pPr>
            <a:r>
              <a:rPr lang="en-ZA" sz="1600" dirty="0" smtClean="0"/>
              <a:t>Defining roadmap and outputs</a:t>
            </a:r>
          </a:p>
          <a:p>
            <a:pPr marL="742950" lvl="1" indent="-285750">
              <a:buFont typeface="Arial" pitchFamily="34" charset="0"/>
              <a:buChar char="•"/>
            </a:pPr>
            <a:r>
              <a:rPr lang="en-ZA" sz="1600" dirty="0" smtClean="0"/>
              <a:t>Communication strategies</a:t>
            </a:r>
          </a:p>
          <a:p>
            <a:pPr marL="742950" lvl="1" indent="-285750">
              <a:buFont typeface="Arial" pitchFamily="34" charset="0"/>
              <a:buChar char="•"/>
            </a:pPr>
            <a:r>
              <a:rPr lang="en-ZA" sz="1600" dirty="0" smtClean="0"/>
              <a:t>Specific strategies(sourcing strategies, financial strategies, compliance frameworks, risk management)</a:t>
            </a:r>
          </a:p>
          <a:p>
            <a:pPr marL="285750" indent="-285750">
              <a:buFont typeface="Arial" pitchFamily="34" charset="0"/>
              <a:buChar char="•"/>
            </a:pPr>
            <a:r>
              <a:rPr lang="en-ZA" sz="1600" dirty="0" smtClean="0"/>
              <a:t>Resourcing </a:t>
            </a:r>
          </a:p>
          <a:p>
            <a:pPr marL="285750" indent="-285750">
              <a:buFont typeface="Arial" pitchFamily="34" charset="0"/>
              <a:buChar char="•"/>
            </a:pPr>
            <a:r>
              <a:rPr lang="en-ZA" sz="1600" dirty="0" smtClean="0"/>
              <a:t>Governance structures</a:t>
            </a:r>
          </a:p>
          <a:p>
            <a:endParaRPr lang="en-ZA" dirty="0"/>
          </a:p>
          <a:p>
            <a:endParaRPr lang="en-ZA" dirty="0" smtClean="0"/>
          </a:p>
          <a:p>
            <a:endParaRPr lang="en-ZA" dirty="0"/>
          </a:p>
          <a:p>
            <a:endParaRPr lang="en-ZA" dirty="0"/>
          </a:p>
        </p:txBody>
      </p:sp>
    </p:spTree>
    <p:extLst>
      <p:ext uri="{BB962C8B-B14F-4D97-AF65-F5344CB8AC3E}">
        <p14:creationId xmlns:p14="http://schemas.microsoft.com/office/powerpoint/2010/main" val="270685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6</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sp>
        <p:nvSpPr>
          <p:cNvPr id="28" name="TextBox 27"/>
          <p:cNvSpPr txBox="1"/>
          <p:nvPr/>
        </p:nvSpPr>
        <p:spPr>
          <a:xfrm>
            <a:off x="1203960" y="1325880"/>
            <a:ext cx="6964680" cy="2862322"/>
          </a:xfrm>
          <a:prstGeom prst="rect">
            <a:avLst/>
          </a:prstGeom>
          <a:noFill/>
        </p:spPr>
        <p:txBody>
          <a:bodyPr wrap="square" rtlCol="0">
            <a:spAutoFit/>
          </a:bodyPr>
          <a:lstStyle/>
          <a:p>
            <a:r>
              <a:rPr lang="en-ZA" dirty="0" smtClean="0"/>
              <a:t>What do you wish to achieve</a:t>
            </a:r>
          </a:p>
          <a:p>
            <a:endParaRPr lang="en-ZA" dirty="0" smtClean="0"/>
          </a:p>
          <a:p>
            <a:pPr marL="285750" indent="-285750">
              <a:buFont typeface="Arial" pitchFamily="34" charset="0"/>
              <a:buChar char="•"/>
            </a:pPr>
            <a:r>
              <a:rPr lang="en-ZA" dirty="0" smtClean="0"/>
              <a:t>An effective and efficient finance function that supports financial sustainability of the institution to achieve:</a:t>
            </a:r>
          </a:p>
          <a:p>
            <a:pPr marL="285750" indent="-285750">
              <a:buFont typeface="Arial" pitchFamily="34" charset="0"/>
              <a:buChar char="•"/>
            </a:pPr>
            <a:endParaRPr lang="en-ZA" dirty="0" smtClean="0"/>
          </a:p>
          <a:p>
            <a:pPr marL="742950" lvl="1" indent="-285750">
              <a:buFont typeface="Arial" pitchFamily="34" charset="0"/>
              <a:buChar char="•"/>
            </a:pPr>
            <a:r>
              <a:rPr lang="en-ZA" i="1" dirty="0"/>
              <a:t>Improved compliance levels with laws and regulation</a:t>
            </a:r>
          </a:p>
          <a:p>
            <a:pPr marL="742950" lvl="1" indent="-285750">
              <a:buFont typeface="Arial" pitchFamily="34" charset="0"/>
              <a:buChar char="•"/>
            </a:pPr>
            <a:r>
              <a:rPr lang="en-ZA" i="1" dirty="0"/>
              <a:t>Clean audit outcomes</a:t>
            </a:r>
          </a:p>
          <a:p>
            <a:pPr marL="742950" lvl="1" indent="-285750">
              <a:buFont typeface="Arial" pitchFamily="34" charset="0"/>
              <a:buChar char="•"/>
            </a:pPr>
            <a:r>
              <a:rPr lang="en-ZA" i="1" dirty="0"/>
              <a:t>Increasing revenue and productivity levels </a:t>
            </a:r>
            <a:endParaRPr lang="en-ZA" dirty="0"/>
          </a:p>
          <a:p>
            <a:pPr marL="742950" lvl="1" indent="-285750">
              <a:buFont typeface="Arial" pitchFamily="34" charset="0"/>
              <a:buChar char="•"/>
            </a:pPr>
            <a:endParaRPr lang="en-ZA" dirty="0"/>
          </a:p>
          <a:p>
            <a:pPr marL="285750" indent="-285750">
              <a:buFont typeface="Arial" pitchFamily="34" charset="0"/>
              <a:buChar char="•"/>
            </a:pPr>
            <a:endParaRPr lang="en-ZA" dirty="0"/>
          </a:p>
        </p:txBody>
      </p:sp>
    </p:spTree>
    <p:extLst>
      <p:ext uri="{BB962C8B-B14F-4D97-AF65-F5344CB8AC3E}">
        <p14:creationId xmlns:p14="http://schemas.microsoft.com/office/powerpoint/2010/main" val="12974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379665"/>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10780"/>
            <a:ext cx="499655" cy="273844"/>
          </a:xfrm>
        </p:spPr>
        <p:txBody>
          <a:bodyPr/>
          <a:lstStyle/>
          <a:p>
            <a:pPr algn="ctr"/>
            <a:fld id="{7E672E3D-61E0-450A-AD62-EE98E486015F}" type="slidenum">
              <a:rPr lang="en-US" smtClean="0">
                <a:solidFill>
                  <a:prstClr val="black">
                    <a:lumMod val="85000"/>
                    <a:lumOff val="15000"/>
                  </a:prstClr>
                </a:solidFill>
              </a:rPr>
              <a:pPr algn="ctr"/>
              <a:t>7</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379665"/>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CRITICAL SUCCESS FACTORS TO MEET TARGET</a:t>
              </a:r>
              <a:endParaRPr lang="en-ZA" sz="3200" b="1" dirty="0"/>
            </a:p>
          </p:txBody>
        </p:sp>
      </p:grpSp>
      <p:sp>
        <p:nvSpPr>
          <p:cNvPr id="28" name="TextBox 27"/>
          <p:cNvSpPr txBox="1"/>
          <p:nvPr/>
        </p:nvSpPr>
        <p:spPr>
          <a:xfrm>
            <a:off x="1203960" y="1325880"/>
            <a:ext cx="6964680" cy="3416320"/>
          </a:xfrm>
          <a:prstGeom prst="rect">
            <a:avLst/>
          </a:prstGeom>
          <a:noFill/>
        </p:spPr>
        <p:txBody>
          <a:bodyPr wrap="square" rtlCol="0">
            <a:spAutoFit/>
          </a:bodyPr>
          <a:lstStyle/>
          <a:p>
            <a:r>
              <a:rPr lang="en-ZA" dirty="0" smtClean="0"/>
              <a:t>What are the dependencies and requirements to deliver on the target as contained in the APP</a:t>
            </a:r>
          </a:p>
          <a:p>
            <a:endParaRPr lang="en-ZA" dirty="0"/>
          </a:p>
          <a:p>
            <a:pPr marL="285750" indent="-285750">
              <a:buFont typeface="Arial" pitchFamily="34" charset="0"/>
              <a:buChar char="•"/>
            </a:pPr>
            <a:r>
              <a:rPr lang="en-US" dirty="0" smtClean="0"/>
              <a:t>Credible </a:t>
            </a:r>
            <a:r>
              <a:rPr lang="en-US" dirty="0"/>
              <a:t>operational, procurement and spending plans </a:t>
            </a:r>
            <a:endParaRPr lang="en-US" dirty="0" smtClean="0"/>
          </a:p>
          <a:p>
            <a:pPr marL="285750" indent="-285750">
              <a:buFont typeface="Arial" pitchFamily="34" charset="0"/>
              <a:buChar char="•"/>
            </a:pPr>
            <a:r>
              <a:rPr lang="en-US" dirty="0"/>
              <a:t>I</a:t>
            </a:r>
            <a:r>
              <a:rPr lang="en-US" dirty="0" smtClean="0"/>
              <a:t>mproved </a:t>
            </a:r>
            <a:r>
              <a:rPr lang="en-US" dirty="0"/>
              <a:t>planning by </a:t>
            </a:r>
            <a:r>
              <a:rPr lang="en-US" dirty="0" err="1"/>
              <a:t>programme</a:t>
            </a:r>
            <a:r>
              <a:rPr lang="en-US" dirty="0"/>
              <a:t> managers and paying service providers on time </a:t>
            </a:r>
            <a:endParaRPr lang="en-US" dirty="0" smtClean="0"/>
          </a:p>
          <a:p>
            <a:pPr marL="285750" indent="-285750">
              <a:buFont typeface="Arial" pitchFamily="34" charset="0"/>
              <a:buChar char="•"/>
            </a:pPr>
            <a:r>
              <a:rPr lang="en-US" dirty="0" smtClean="0"/>
              <a:t>Management </a:t>
            </a:r>
            <a:r>
              <a:rPr lang="en-US" dirty="0"/>
              <a:t>support [ Being responsive to internal control deficiencies] </a:t>
            </a:r>
            <a:endParaRPr lang="en-US" dirty="0" smtClean="0"/>
          </a:p>
          <a:p>
            <a:pPr marL="285750" indent="-285750">
              <a:buFont typeface="Arial" pitchFamily="34" charset="0"/>
              <a:buChar char="•"/>
            </a:pPr>
            <a:r>
              <a:rPr lang="en-US" dirty="0" smtClean="0"/>
              <a:t>Availability </a:t>
            </a:r>
            <a:r>
              <a:rPr lang="en-US" dirty="0"/>
              <a:t>of resources (Human capital + software's+ budget). </a:t>
            </a:r>
            <a:endParaRPr lang="en-US" dirty="0" smtClean="0"/>
          </a:p>
          <a:p>
            <a:pPr marL="285750" indent="-285750">
              <a:buFont typeface="Arial" pitchFamily="34" charset="0"/>
              <a:buChar char="•"/>
            </a:pPr>
            <a:r>
              <a:rPr lang="en-US" dirty="0" smtClean="0"/>
              <a:t>Proper </a:t>
            </a:r>
            <a:r>
              <a:rPr lang="en-US" dirty="0"/>
              <a:t>coordination within functions. </a:t>
            </a:r>
            <a:endParaRPr lang="en-US" dirty="0" smtClean="0"/>
          </a:p>
          <a:p>
            <a:pPr marL="285750" indent="-285750">
              <a:buFont typeface="Arial" pitchFamily="34" charset="0"/>
              <a:buChar char="•"/>
            </a:pPr>
            <a:r>
              <a:rPr lang="en-US" dirty="0" smtClean="0"/>
              <a:t>Operational </a:t>
            </a:r>
            <a:r>
              <a:rPr lang="en-US" dirty="0"/>
              <a:t>Models that support mandate and vision of the department. </a:t>
            </a:r>
            <a:endParaRPr lang="en-ZA" dirty="0"/>
          </a:p>
        </p:txBody>
      </p:sp>
    </p:spTree>
    <p:extLst>
      <p:ext uri="{BB962C8B-B14F-4D97-AF65-F5344CB8AC3E}">
        <p14:creationId xmlns:p14="http://schemas.microsoft.com/office/powerpoint/2010/main" val="420100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316894"/>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248009"/>
            <a:ext cx="499655" cy="273844"/>
          </a:xfrm>
        </p:spPr>
        <p:txBody>
          <a:bodyPr/>
          <a:lstStyle/>
          <a:p>
            <a:pPr algn="ctr"/>
            <a:fld id="{7E672E3D-61E0-450A-AD62-EE98E486015F}" type="slidenum">
              <a:rPr lang="en-US" smtClean="0">
                <a:solidFill>
                  <a:prstClr val="black">
                    <a:lumMod val="85000"/>
                    <a:lumOff val="15000"/>
                  </a:prstClr>
                </a:solidFill>
              </a:rPr>
              <a:pPr algn="ctr"/>
              <a:t>8</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316894"/>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t>PROGRESS TO DATE ON THE STRATEGY DEVELOPMENT</a:t>
              </a:r>
              <a:endParaRPr lang="en-ZA" sz="2800" b="1" dirty="0"/>
            </a:p>
          </p:txBody>
        </p:sp>
      </p:grpSp>
      <p:sp>
        <p:nvSpPr>
          <p:cNvPr id="28" name="TextBox 27"/>
          <p:cNvSpPr txBox="1"/>
          <p:nvPr/>
        </p:nvSpPr>
        <p:spPr>
          <a:xfrm>
            <a:off x="1203960" y="1325880"/>
            <a:ext cx="6964680" cy="1754326"/>
          </a:xfrm>
          <a:prstGeom prst="rect">
            <a:avLst/>
          </a:prstGeom>
          <a:noFill/>
        </p:spPr>
        <p:txBody>
          <a:bodyPr wrap="square" rtlCol="0">
            <a:spAutoFit/>
          </a:bodyPr>
          <a:lstStyle/>
          <a:p>
            <a:pPr marL="285750" indent="-285750">
              <a:buFont typeface="Arial" pitchFamily="34" charset="0"/>
              <a:buChar char="•"/>
            </a:pPr>
            <a:r>
              <a:rPr lang="en-US" dirty="0" smtClean="0"/>
              <a:t>Developed strategic outcomes and intents</a:t>
            </a:r>
          </a:p>
          <a:p>
            <a:pPr marL="285750" indent="-285750">
              <a:buFont typeface="Arial" pitchFamily="34" charset="0"/>
              <a:buChar char="•"/>
            </a:pPr>
            <a:r>
              <a:rPr lang="en-US" dirty="0" smtClean="0"/>
              <a:t>SCM strategy developed but requires review to be aligned with the new thinking </a:t>
            </a:r>
          </a:p>
          <a:p>
            <a:pPr marL="285750" indent="-285750">
              <a:buFont typeface="Arial" pitchFamily="34" charset="0"/>
              <a:buChar char="•"/>
            </a:pPr>
            <a:r>
              <a:rPr lang="en-US" dirty="0" smtClean="0"/>
              <a:t>The Finance team to convene and </a:t>
            </a:r>
            <a:r>
              <a:rPr lang="en-US" dirty="0" err="1" smtClean="0"/>
              <a:t>finalise</a:t>
            </a:r>
            <a:r>
              <a:rPr lang="en-US" dirty="0" smtClean="0"/>
              <a:t> the integrated strategy</a:t>
            </a:r>
          </a:p>
          <a:p>
            <a:pPr marL="285750" indent="-285750">
              <a:buFont typeface="Arial" pitchFamily="34" charset="0"/>
              <a:buChar char="•"/>
            </a:pPr>
            <a:r>
              <a:rPr lang="en-US" dirty="0" smtClean="0"/>
              <a:t>Consultation to be held in 4</a:t>
            </a:r>
            <a:r>
              <a:rPr lang="en-US" baseline="30000" dirty="0" smtClean="0"/>
              <a:t>th</a:t>
            </a:r>
            <a:r>
              <a:rPr lang="en-US" dirty="0" smtClean="0"/>
              <a:t> quarter prior to approval </a:t>
            </a:r>
          </a:p>
          <a:p>
            <a:endParaRPr lang="en-US" dirty="0" smtClean="0"/>
          </a:p>
        </p:txBody>
      </p:sp>
    </p:spTree>
    <p:extLst>
      <p:ext uri="{BB962C8B-B14F-4D97-AF65-F5344CB8AC3E}">
        <p14:creationId xmlns:p14="http://schemas.microsoft.com/office/powerpoint/2010/main" val="100934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316894"/>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248009"/>
            <a:ext cx="499655" cy="273844"/>
          </a:xfrm>
        </p:spPr>
        <p:txBody>
          <a:bodyPr/>
          <a:lstStyle/>
          <a:p>
            <a:pPr algn="ctr"/>
            <a:fld id="{7E672E3D-61E0-450A-AD62-EE98E486015F}" type="slidenum">
              <a:rPr lang="en-US" smtClean="0">
                <a:solidFill>
                  <a:prstClr val="black">
                    <a:lumMod val="85000"/>
                    <a:lumOff val="15000"/>
                  </a:prstClr>
                </a:solidFill>
              </a:rPr>
              <a:pPr algn="ctr"/>
              <a:t>9</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316894"/>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t>RISK MANAGEMENT</a:t>
              </a:r>
              <a:endParaRPr lang="en-ZA" sz="2800" b="1" dirty="0"/>
            </a:p>
          </p:txBody>
        </p:sp>
      </p:grpSp>
      <p:sp>
        <p:nvSpPr>
          <p:cNvPr id="28" name="TextBox 27"/>
          <p:cNvSpPr txBox="1"/>
          <p:nvPr/>
        </p:nvSpPr>
        <p:spPr>
          <a:xfrm>
            <a:off x="1089660" y="1326391"/>
            <a:ext cx="6964680" cy="2031325"/>
          </a:xfrm>
          <a:prstGeom prst="rect">
            <a:avLst/>
          </a:prstGeom>
          <a:noFill/>
        </p:spPr>
        <p:txBody>
          <a:bodyPr wrap="square" rtlCol="0">
            <a:spAutoFit/>
          </a:bodyPr>
          <a:lstStyle/>
          <a:p>
            <a:pPr marL="285750" indent="-285750">
              <a:buFont typeface="Arial" pitchFamily="34" charset="0"/>
              <a:buChar char="•"/>
            </a:pPr>
            <a:r>
              <a:rPr lang="en-ZA" dirty="0" smtClean="0"/>
              <a:t>Inadequate funding </a:t>
            </a:r>
          </a:p>
          <a:p>
            <a:pPr marL="285750" indent="-285750">
              <a:buFont typeface="Arial" pitchFamily="34" charset="0"/>
              <a:buChar char="•"/>
            </a:pPr>
            <a:endParaRPr lang="en-ZA" dirty="0"/>
          </a:p>
          <a:p>
            <a:pPr marL="285750" indent="-285750">
              <a:buFont typeface="Arial" pitchFamily="34" charset="0"/>
              <a:buChar char="•"/>
            </a:pPr>
            <a:r>
              <a:rPr lang="en-ZA" dirty="0" smtClean="0"/>
              <a:t>Lack of skilled personnel </a:t>
            </a:r>
          </a:p>
          <a:p>
            <a:pPr marL="285750" indent="-285750">
              <a:buFont typeface="Arial" pitchFamily="34" charset="0"/>
              <a:buChar char="•"/>
            </a:pPr>
            <a:endParaRPr lang="en-ZA" dirty="0" smtClean="0"/>
          </a:p>
          <a:p>
            <a:pPr marL="285750" indent="-285750">
              <a:buFont typeface="Arial" pitchFamily="34" charset="0"/>
              <a:buChar char="•"/>
            </a:pPr>
            <a:r>
              <a:rPr lang="en-ZA" dirty="0" smtClean="0"/>
              <a:t>Resistance to change </a:t>
            </a:r>
          </a:p>
          <a:p>
            <a:pPr marL="285750" indent="-285750">
              <a:buFont typeface="Arial" pitchFamily="34" charset="0"/>
              <a:buChar char="•"/>
            </a:pPr>
            <a:endParaRPr lang="en-ZA" dirty="0"/>
          </a:p>
          <a:p>
            <a:pPr marL="285750" indent="-285750">
              <a:buFont typeface="Arial" pitchFamily="34" charset="0"/>
              <a:buChar char="•"/>
            </a:pPr>
            <a:r>
              <a:rPr lang="en-ZA" dirty="0" smtClean="0"/>
              <a:t>Lack of management support</a:t>
            </a:r>
            <a:endParaRPr lang="en-ZA" dirty="0"/>
          </a:p>
        </p:txBody>
      </p:sp>
    </p:spTree>
    <p:extLst>
      <p:ext uri="{BB962C8B-B14F-4D97-AF65-F5344CB8AC3E}">
        <p14:creationId xmlns:p14="http://schemas.microsoft.com/office/powerpoint/2010/main" val="2262626689"/>
      </p:ext>
    </p:extLst>
  </p:cSld>
  <p:clrMapOvr>
    <a:masterClrMapping/>
  </p:clrMapOvr>
</p:sld>
</file>

<file path=ppt/theme/theme1.xml><?xml version="1.0" encoding="utf-8"?>
<a:theme xmlns:a="http://schemas.openxmlformats.org/drawingml/2006/main" name="1_Office Theme">
  <a:themeElements>
    <a:clrScheme name="Custom 125">
      <a:dk1>
        <a:sysClr val="windowText" lastClr="000000"/>
      </a:dk1>
      <a:lt1>
        <a:sysClr val="window" lastClr="FFFFFF"/>
      </a:lt1>
      <a:dk2>
        <a:srgbClr val="3F3F3F"/>
      </a:dk2>
      <a:lt2>
        <a:srgbClr val="E7E6E6"/>
      </a:lt2>
      <a:accent1>
        <a:srgbClr val="DC1532"/>
      </a:accent1>
      <a:accent2>
        <a:srgbClr val="0052C2"/>
      </a:accent2>
      <a:accent3>
        <a:srgbClr val="0073CF"/>
      </a:accent3>
      <a:accent4>
        <a:srgbClr val="F2F2F2"/>
      </a:accent4>
      <a:accent5>
        <a:srgbClr val="DC1532"/>
      </a:accent5>
      <a:accent6>
        <a:srgbClr val="0052C2"/>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25">
      <a:dk1>
        <a:sysClr val="windowText" lastClr="000000"/>
      </a:dk1>
      <a:lt1>
        <a:sysClr val="window" lastClr="FFFFFF"/>
      </a:lt1>
      <a:dk2>
        <a:srgbClr val="3F3F3F"/>
      </a:dk2>
      <a:lt2>
        <a:srgbClr val="E7E6E6"/>
      </a:lt2>
      <a:accent1>
        <a:srgbClr val="DC1532"/>
      </a:accent1>
      <a:accent2>
        <a:srgbClr val="0052C2"/>
      </a:accent2>
      <a:accent3>
        <a:srgbClr val="0073CF"/>
      </a:accent3>
      <a:accent4>
        <a:srgbClr val="F2F2F2"/>
      </a:accent4>
      <a:accent5>
        <a:srgbClr val="DC1532"/>
      </a:accent5>
      <a:accent6>
        <a:srgbClr val="0052C2"/>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739</Words>
  <Application>Microsoft Office PowerPoint</Application>
  <PresentationFormat>On-screen Show (4:3)</PresentationFormat>
  <Paragraphs>110</Paragraphs>
  <Slides>11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Century Gothic</vt:lpstr>
      <vt:lpstr>Segoe UI Light</vt:lpstr>
      <vt:lpstr>Segoe UI Semibold</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Correctional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Anbigay Naicker</dc:creator>
  <cp:lastModifiedBy>Matagane Makobe</cp:lastModifiedBy>
  <cp:revision>33</cp:revision>
  <cp:lastPrinted>2020-10-30T06:47:18Z</cp:lastPrinted>
  <dcterms:created xsi:type="dcterms:W3CDTF">2020-08-13T13:28:39Z</dcterms:created>
  <dcterms:modified xsi:type="dcterms:W3CDTF">2020-11-12T12:42:55Z</dcterms:modified>
</cp:coreProperties>
</file>